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7" r:id="rId2"/>
    <p:sldId id="291" r:id="rId3"/>
    <p:sldId id="292" r:id="rId4"/>
    <p:sldId id="288" r:id="rId5"/>
    <p:sldId id="289" r:id="rId6"/>
    <p:sldId id="290" r:id="rId7"/>
    <p:sldId id="271" r:id="rId8"/>
    <p:sldId id="282" r:id="rId9"/>
    <p:sldId id="283" r:id="rId10"/>
    <p:sldId id="284" r:id="rId11"/>
    <p:sldId id="285" r:id="rId12"/>
    <p:sldId id="293" r:id="rId13"/>
    <p:sldId id="265" r:id="rId14"/>
    <p:sldId id="263" r:id="rId15"/>
    <p:sldId id="267" r:id="rId16"/>
    <p:sldId id="287" r:id="rId17"/>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25BC20C-7788-834C-A18F-40CB51CC0DF2}">
          <p14:sldIdLst>
            <p14:sldId id="257"/>
            <p14:sldId id="291"/>
            <p14:sldId id="292"/>
            <p14:sldId id="288"/>
            <p14:sldId id="289"/>
            <p14:sldId id="290"/>
            <p14:sldId id="271"/>
            <p14:sldId id="282"/>
            <p14:sldId id="283"/>
            <p14:sldId id="284"/>
            <p14:sldId id="285"/>
            <p14:sldId id="293"/>
            <p14:sldId id="265"/>
            <p14:sldId id="263"/>
            <p14:sldId id="267"/>
            <p14:sldId id="28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Perucci"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971" autoAdjust="0"/>
    <p:restoredTop sz="91429" autoAdjust="0"/>
  </p:normalViewPr>
  <p:slideViewPr>
    <p:cSldViewPr snapToGrid="0" snapToObjects="1">
      <p:cViewPr varScale="1">
        <p:scale>
          <a:sx n="79" d="100"/>
          <a:sy n="79" d="100"/>
        </p:scale>
        <p:origin x="516" y="78"/>
      </p:cViewPr>
      <p:guideLst>
        <p:guide orient="horz" pos="2160"/>
        <p:guide pos="2880"/>
        <p:guide orient="horz" pos="1620"/>
      </p:guideLst>
    </p:cSldViewPr>
  </p:slideViewPr>
  <p:notesTextViewPr>
    <p:cViewPr>
      <p:scale>
        <a:sx n="100" d="100"/>
        <a:sy n="100" d="100"/>
      </p:scale>
      <p:origin x="0" y="0"/>
    </p:cViewPr>
  </p:notesTextViewPr>
  <p:notesViewPr>
    <p:cSldViewPr snapToGrid="0" snapToObjects="1">
      <p:cViewPr varScale="1">
        <p:scale>
          <a:sx n="55" d="100"/>
          <a:sy n="55" d="100"/>
        </p:scale>
        <p:origin x="-288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8D1B2C4-C933-43C0-9B16-B51A758B2854}" type="datetimeFigureOut">
              <a:rPr lang="en-GB" smtClean="0"/>
              <a:t>23/04/2018</a:t>
            </a:fld>
            <a:endParaRPr lang="en-GB"/>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A013E09-3D69-43E5-8D77-01A54F14DF96}" type="slidenum">
              <a:rPr lang="en-GB" smtClean="0"/>
              <a:t>‹#›</a:t>
            </a:fld>
            <a:endParaRPr lang="en-GB"/>
          </a:p>
        </p:txBody>
      </p:sp>
    </p:spTree>
    <p:extLst>
      <p:ext uri="{BB962C8B-B14F-4D97-AF65-F5344CB8AC3E}">
        <p14:creationId xmlns:p14="http://schemas.microsoft.com/office/powerpoint/2010/main" val="2579950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013E09-3D69-43E5-8D77-01A54F14DF96}" type="slidenum">
              <a:rPr lang="en-GB" smtClean="0"/>
              <a:t>6</a:t>
            </a:fld>
            <a:endParaRPr lang="en-GB"/>
          </a:p>
        </p:txBody>
      </p:sp>
    </p:spTree>
    <p:extLst>
      <p:ext uri="{BB962C8B-B14F-4D97-AF65-F5344CB8AC3E}">
        <p14:creationId xmlns:p14="http://schemas.microsoft.com/office/powerpoint/2010/main" val="1142941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B3147F4-E5F7-5042-A102-85540B9F149D}" type="datetimeFigureOut">
              <a:rPr lang="en-US" smtClean="0"/>
              <a:t>23/04/2018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E9557-9F27-7347-91FF-16A76153BA3A}" type="slidenum">
              <a:rPr lang="en-US" smtClean="0"/>
              <a:t>‹#›</a:t>
            </a:fld>
            <a:endParaRPr lang="en-US"/>
          </a:p>
        </p:txBody>
      </p:sp>
    </p:spTree>
    <p:extLst>
      <p:ext uri="{BB962C8B-B14F-4D97-AF65-F5344CB8AC3E}">
        <p14:creationId xmlns:p14="http://schemas.microsoft.com/office/powerpoint/2010/main" val="3182135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3147F4-E5F7-5042-A102-85540B9F149D}" type="datetimeFigureOut">
              <a:rPr lang="en-US" smtClean="0"/>
              <a:t>23/04/2018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E9557-9F27-7347-91FF-16A76153BA3A}" type="slidenum">
              <a:rPr lang="en-US" smtClean="0"/>
              <a:t>‹#›</a:t>
            </a:fld>
            <a:endParaRPr lang="en-US"/>
          </a:p>
        </p:txBody>
      </p:sp>
    </p:spTree>
    <p:extLst>
      <p:ext uri="{BB962C8B-B14F-4D97-AF65-F5344CB8AC3E}">
        <p14:creationId xmlns:p14="http://schemas.microsoft.com/office/powerpoint/2010/main" val="3215564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3147F4-E5F7-5042-A102-85540B9F149D}" type="datetimeFigureOut">
              <a:rPr lang="en-US" smtClean="0"/>
              <a:t>23/04/2018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E9557-9F27-7347-91FF-16A76153BA3A}" type="slidenum">
              <a:rPr lang="en-US" smtClean="0"/>
              <a:t>‹#›</a:t>
            </a:fld>
            <a:endParaRPr lang="en-US"/>
          </a:p>
        </p:txBody>
      </p:sp>
    </p:spTree>
    <p:extLst>
      <p:ext uri="{BB962C8B-B14F-4D97-AF65-F5344CB8AC3E}">
        <p14:creationId xmlns:p14="http://schemas.microsoft.com/office/powerpoint/2010/main" val="4202110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rmAutofit/>
          </a:bodyPr>
          <a:lstStyle>
            <a:lvl1pPr>
              <a:defRPr lang="en-US" sz="2200" kern="1200" dirty="0" smtClean="0">
                <a:solidFill>
                  <a:schemeClr val="tx1"/>
                </a:solidFill>
                <a:latin typeface="+mn-lt"/>
                <a:ea typeface="+mn-ea"/>
                <a:cs typeface="+mn-cs"/>
              </a:defRPr>
            </a:lvl1pPr>
            <a:lvl2pPr>
              <a:defRPr lang="en-US" sz="2200" kern="1200" dirty="0" smtClean="0">
                <a:solidFill>
                  <a:schemeClr val="tx1"/>
                </a:solidFill>
                <a:latin typeface="+mn-lt"/>
                <a:ea typeface="+mn-ea"/>
                <a:cs typeface="+mn-cs"/>
              </a:defRPr>
            </a:lvl2pPr>
            <a:lvl3pPr>
              <a:defRPr lang="en-US" sz="2200" kern="1200" dirty="0" smtClean="0">
                <a:solidFill>
                  <a:schemeClr val="tx1"/>
                </a:solidFill>
                <a:latin typeface="+mn-lt"/>
                <a:ea typeface="+mn-ea"/>
                <a:cs typeface="+mn-cs"/>
              </a:defRPr>
            </a:lvl3pPr>
            <a:lvl4pPr>
              <a:defRPr lang="en-US" sz="2200" kern="1200" dirty="0" smtClean="0">
                <a:solidFill>
                  <a:schemeClr val="tx1"/>
                </a:solidFill>
                <a:latin typeface="+mn-lt"/>
                <a:ea typeface="+mn-ea"/>
                <a:cs typeface="+mn-cs"/>
              </a:defRPr>
            </a:lvl4pPr>
            <a:lvl5pPr>
              <a:defRPr lang="en-US" sz="22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B3147F4-E5F7-5042-A102-85540B9F149D}" type="datetimeFigureOut">
              <a:rPr lang="en-US" smtClean="0"/>
              <a:t>23/04/2018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E9557-9F27-7347-91FF-16A76153BA3A}" type="slidenum">
              <a:rPr lang="en-US" smtClean="0"/>
              <a:t>‹#›</a:t>
            </a:fld>
            <a:endParaRPr lang="en-US"/>
          </a:p>
        </p:txBody>
      </p:sp>
      <p:pic>
        <p:nvPicPr>
          <p:cNvPr id="7" name="Picture 6" descr="SDG ring lar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07564" y="4205540"/>
            <a:ext cx="778165" cy="778165"/>
          </a:xfrm>
          <a:prstGeom prst="rect">
            <a:avLst/>
          </a:prstGeom>
        </p:spPr>
      </p:pic>
    </p:spTree>
    <p:extLst>
      <p:ext uri="{BB962C8B-B14F-4D97-AF65-F5344CB8AC3E}">
        <p14:creationId xmlns:p14="http://schemas.microsoft.com/office/powerpoint/2010/main" val="1415175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22737" y="3305176"/>
            <a:ext cx="6871975" cy="1021556"/>
          </a:xfrm>
        </p:spPr>
        <p:txBody>
          <a:bodyPr anchor="t">
            <a:normAutofit/>
          </a:bodyPr>
          <a:lstStyle>
            <a:lvl1pPr algn="l">
              <a:defRPr sz="3600" b="1" cap="all"/>
            </a:lvl1pPr>
          </a:lstStyle>
          <a:p>
            <a:r>
              <a:rPr lang="en-US" dirty="0"/>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EB3147F4-E5F7-5042-A102-85540B9F149D}" type="datetimeFigureOut">
              <a:rPr lang="en-US" smtClean="0"/>
              <a:t>23/04/2018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E9557-9F27-7347-91FF-16A76153BA3A}" type="slidenum">
              <a:rPr lang="en-US" smtClean="0"/>
              <a:t>‹#›</a:t>
            </a:fld>
            <a:endParaRPr lang="en-US"/>
          </a:p>
        </p:txBody>
      </p:sp>
      <p:pic>
        <p:nvPicPr>
          <p:cNvPr id="7" name="Picture 6" descr="SDG ring lar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313" y="3305175"/>
            <a:ext cx="906217" cy="906217"/>
          </a:xfrm>
          <a:prstGeom prst="rect">
            <a:avLst/>
          </a:prstGeom>
        </p:spPr>
      </p:pic>
    </p:spTree>
    <p:extLst>
      <p:ext uri="{BB962C8B-B14F-4D97-AF65-F5344CB8AC3E}">
        <p14:creationId xmlns:p14="http://schemas.microsoft.com/office/powerpoint/2010/main" val="1782098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3147F4-E5F7-5042-A102-85540B9F149D}" type="datetimeFigureOut">
              <a:rPr lang="en-US" smtClean="0"/>
              <a:t>23/04/2018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E9557-9F27-7347-91FF-16A76153BA3A}" type="slidenum">
              <a:rPr lang="en-US" smtClean="0"/>
              <a:t>‹#›</a:t>
            </a:fld>
            <a:endParaRPr lang="en-US"/>
          </a:p>
        </p:txBody>
      </p:sp>
      <p:pic>
        <p:nvPicPr>
          <p:cNvPr id="9" name="Picture 8" descr="SDG ring lar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07564" y="4205540"/>
            <a:ext cx="778165" cy="778165"/>
          </a:xfrm>
          <a:prstGeom prst="rect">
            <a:avLst/>
          </a:prstGeom>
        </p:spPr>
      </p:pic>
    </p:spTree>
    <p:extLst>
      <p:ext uri="{BB962C8B-B14F-4D97-AF65-F5344CB8AC3E}">
        <p14:creationId xmlns:p14="http://schemas.microsoft.com/office/powerpoint/2010/main" val="2357321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B3147F4-E5F7-5042-A102-85540B9F149D}" type="datetimeFigureOut">
              <a:rPr lang="en-US" smtClean="0"/>
              <a:t>23/04/2018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E9557-9F27-7347-91FF-16A76153BA3A}" type="slidenum">
              <a:rPr lang="en-US" smtClean="0"/>
              <a:t>‹#›</a:t>
            </a:fld>
            <a:endParaRPr lang="en-US"/>
          </a:p>
        </p:txBody>
      </p:sp>
      <p:pic>
        <p:nvPicPr>
          <p:cNvPr id="11" name="Picture 10" descr="SDG ring lar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07564" y="4205540"/>
            <a:ext cx="778165" cy="778165"/>
          </a:xfrm>
          <a:prstGeom prst="rect">
            <a:avLst/>
          </a:prstGeom>
        </p:spPr>
      </p:pic>
    </p:spTree>
    <p:extLst>
      <p:ext uri="{BB962C8B-B14F-4D97-AF65-F5344CB8AC3E}">
        <p14:creationId xmlns:p14="http://schemas.microsoft.com/office/powerpoint/2010/main" val="261772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B3147F4-E5F7-5042-A102-85540B9F149D}" type="datetimeFigureOut">
              <a:rPr lang="en-US" smtClean="0"/>
              <a:t>23/04/2018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E9557-9F27-7347-91FF-16A76153BA3A}" type="slidenum">
              <a:rPr lang="en-US" smtClean="0"/>
              <a:t>‹#›</a:t>
            </a:fld>
            <a:endParaRPr lang="en-US"/>
          </a:p>
        </p:txBody>
      </p:sp>
      <p:pic>
        <p:nvPicPr>
          <p:cNvPr id="8" name="Picture 7" descr="SDG ring lar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07564" y="4205540"/>
            <a:ext cx="778165" cy="778165"/>
          </a:xfrm>
          <a:prstGeom prst="rect">
            <a:avLst/>
          </a:prstGeom>
        </p:spPr>
      </p:pic>
    </p:spTree>
    <p:extLst>
      <p:ext uri="{BB962C8B-B14F-4D97-AF65-F5344CB8AC3E}">
        <p14:creationId xmlns:p14="http://schemas.microsoft.com/office/powerpoint/2010/main" val="2392572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3147F4-E5F7-5042-A102-85540B9F149D}" type="datetimeFigureOut">
              <a:rPr lang="en-US" smtClean="0"/>
              <a:t>23/04/2018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E9557-9F27-7347-91FF-16A76153BA3A}" type="slidenum">
              <a:rPr lang="en-US" smtClean="0"/>
              <a:t>‹#›</a:t>
            </a:fld>
            <a:endParaRPr lang="en-US"/>
          </a:p>
        </p:txBody>
      </p:sp>
      <p:pic>
        <p:nvPicPr>
          <p:cNvPr id="7" name="Picture 6" descr="SDG ring lar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07564" y="4205540"/>
            <a:ext cx="778165" cy="778165"/>
          </a:xfrm>
          <a:prstGeom prst="rect">
            <a:avLst/>
          </a:prstGeom>
        </p:spPr>
      </p:pic>
    </p:spTree>
    <p:extLst>
      <p:ext uri="{BB962C8B-B14F-4D97-AF65-F5344CB8AC3E}">
        <p14:creationId xmlns:p14="http://schemas.microsoft.com/office/powerpoint/2010/main" val="3605355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3147F4-E5F7-5042-A102-85540B9F149D}" type="datetimeFigureOut">
              <a:rPr lang="en-US" smtClean="0"/>
              <a:t>23/04/2018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E9557-9F27-7347-91FF-16A76153BA3A}" type="slidenum">
              <a:rPr lang="en-US" smtClean="0"/>
              <a:t>‹#›</a:t>
            </a:fld>
            <a:endParaRPr lang="en-US"/>
          </a:p>
        </p:txBody>
      </p:sp>
      <p:pic>
        <p:nvPicPr>
          <p:cNvPr id="10" name="Picture 9" descr="SDG ring lar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07564" y="4205540"/>
            <a:ext cx="778165" cy="778165"/>
          </a:xfrm>
          <a:prstGeom prst="rect">
            <a:avLst/>
          </a:prstGeom>
        </p:spPr>
      </p:pic>
    </p:spTree>
    <p:extLst>
      <p:ext uri="{BB962C8B-B14F-4D97-AF65-F5344CB8AC3E}">
        <p14:creationId xmlns:p14="http://schemas.microsoft.com/office/powerpoint/2010/main" val="3460249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3147F4-E5F7-5042-A102-85540B9F149D}" type="datetimeFigureOut">
              <a:rPr lang="en-US" smtClean="0"/>
              <a:t>23/04/2018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E9557-9F27-7347-91FF-16A76153BA3A}" type="slidenum">
              <a:rPr lang="en-US" smtClean="0"/>
              <a:t>‹#›</a:t>
            </a:fld>
            <a:endParaRPr lang="en-US"/>
          </a:p>
        </p:txBody>
      </p:sp>
      <p:pic>
        <p:nvPicPr>
          <p:cNvPr id="10" name="Picture 9" descr="SDG ring lar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07564" y="4205540"/>
            <a:ext cx="778165" cy="778165"/>
          </a:xfrm>
          <a:prstGeom prst="rect">
            <a:avLst/>
          </a:prstGeom>
        </p:spPr>
      </p:pic>
    </p:spTree>
    <p:extLst>
      <p:ext uri="{BB962C8B-B14F-4D97-AF65-F5344CB8AC3E}">
        <p14:creationId xmlns:p14="http://schemas.microsoft.com/office/powerpoint/2010/main" val="2900153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B3147F4-E5F7-5042-A102-85540B9F149D}" type="datetimeFigureOut">
              <a:rPr lang="en-US" smtClean="0"/>
              <a:t>23/04/2018</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6FE9557-9F27-7347-91FF-16A76153BA3A}" type="slidenum">
              <a:rPr lang="en-US" smtClean="0"/>
              <a:t>‹#›</a:t>
            </a:fld>
            <a:endParaRPr lang="en-US"/>
          </a:p>
        </p:txBody>
      </p:sp>
    </p:spTree>
    <p:extLst>
      <p:ext uri="{BB962C8B-B14F-4D97-AF65-F5344CB8AC3E}">
        <p14:creationId xmlns:p14="http://schemas.microsoft.com/office/powerpoint/2010/main" val="1017912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lang="en-US" sz="3600" b="1" kern="1200" dirty="0">
          <a:solidFill>
            <a:schemeClr val="tx2"/>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unstats-undesa.opendata.arcgi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sz="2700" dirty="0"/>
              <a:t>Scanning the environment: The global perspective on the integration of non-traditional data sources, administrative data and geospatial information</a:t>
            </a:r>
          </a:p>
        </p:txBody>
      </p:sp>
      <p:sp>
        <p:nvSpPr>
          <p:cNvPr id="5" name="Subtitle 4"/>
          <p:cNvSpPr>
            <a:spLocks noGrp="1"/>
          </p:cNvSpPr>
          <p:nvPr>
            <p:ph type="subTitle" idx="1"/>
          </p:nvPr>
        </p:nvSpPr>
        <p:spPr/>
        <p:txBody>
          <a:bodyPr>
            <a:normAutofit fontScale="47500" lnSpcReduction="20000"/>
          </a:bodyPr>
          <a:lstStyle/>
          <a:p>
            <a:r>
              <a:rPr lang="en-US" sz="3300" dirty="0"/>
              <a:t>Sub-regional workshop on integration of administrative data, big data</a:t>
            </a:r>
          </a:p>
          <a:p>
            <a:r>
              <a:rPr lang="en-US" sz="3300" dirty="0"/>
              <a:t>and geospatial information for the compilation of SDG indicators</a:t>
            </a:r>
          </a:p>
          <a:p>
            <a:endParaRPr lang="en-US" dirty="0"/>
          </a:p>
          <a:p>
            <a:r>
              <a:rPr lang="en-US" sz="2500" dirty="0"/>
              <a:t>Addis Ababa, Ethiopia. 23-25 April 2018</a:t>
            </a:r>
          </a:p>
          <a:p>
            <a:r>
              <a:rPr lang="en-US" sz="2500" dirty="0"/>
              <a:t>United Nations Economic Commission for Africa</a:t>
            </a:r>
          </a:p>
        </p:txBody>
      </p:sp>
      <p:pic>
        <p:nvPicPr>
          <p:cNvPr id="6" name="Picture 5" descr="SDG logo horizonta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2211" y="885065"/>
            <a:ext cx="3649326" cy="395096"/>
          </a:xfrm>
          <a:prstGeom prst="rect">
            <a:avLst/>
          </a:prstGeom>
        </p:spPr>
      </p:pic>
    </p:spTree>
    <p:extLst>
      <p:ext uri="{BB962C8B-B14F-4D97-AF65-F5344CB8AC3E}">
        <p14:creationId xmlns:p14="http://schemas.microsoft.com/office/powerpoint/2010/main" val="347292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Cape Town Global Action Plan </a:t>
            </a:r>
            <a:br>
              <a:rPr lang="en-US" dirty="0"/>
            </a:br>
            <a:r>
              <a:rPr lang="en-US" dirty="0"/>
              <a:t>for Sustainable Development Data</a:t>
            </a:r>
          </a:p>
        </p:txBody>
      </p:sp>
      <p:sp>
        <p:nvSpPr>
          <p:cNvPr id="3" name="Content Placeholder 2"/>
          <p:cNvSpPr>
            <a:spLocks noGrp="1"/>
          </p:cNvSpPr>
          <p:nvPr>
            <p:ph idx="1"/>
          </p:nvPr>
        </p:nvSpPr>
        <p:spPr>
          <a:xfrm>
            <a:off x="431800" y="1200150"/>
            <a:ext cx="8229600" cy="3841750"/>
          </a:xfrm>
        </p:spPr>
        <p:txBody>
          <a:bodyPr>
            <a:normAutofit lnSpcReduction="10000"/>
          </a:bodyPr>
          <a:lstStyle/>
          <a:p>
            <a:r>
              <a:rPr lang="en-US" sz="2000" b="1" dirty="0"/>
              <a:t>Objective 3.2: Improve the quality of national statistical registers and expand the use of administrative records integrating them with data from surveys and other new data sources (…).</a:t>
            </a:r>
          </a:p>
          <a:p>
            <a:pPr lvl="1"/>
            <a:r>
              <a:rPr lang="en-US" sz="2000" dirty="0"/>
              <a:t>Develop, standardize and improve the coverage of registers of persons, property and businesses for statistical purposes.</a:t>
            </a:r>
          </a:p>
          <a:p>
            <a:pPr lvl="1"/>
            <a:r>
              <a:rPr lang="en-US" sz="2000" dirty="0"/>
              <a:t>Establish the preconditions for greater use of and better access to administrative data and develop the necessary infrastructure and skills (…) to link administrative records with statistical registers.</a:t>
            </a:r>
          </a:p>
          <a:p>
            <a:pPr lvl="1"/>
            <a:r>
              <a:rPr lang="en-US" sz="2000" dirty="0"/>
              <a:t>Develop guidelines and best practices on optimal use of administrative data for official statistics (…).</a:t>
            </a:r>
          </a:p>
          <a:p>
            <a:pPr lvl="1"/>
            <a:r>
              <a:rPr lang="en-US" sz="2000" dirty="0"/>
              <a:t>Support countries (in) improved use of administrative records in the </a:t>
            </a:r>
            <a:br>
              <a:rPr lang="en-US" sz="2000" dirty="0"/>
            </a:br>
            <a:r>
              <a:rPr lang="en-US" sz="2000" dirty="0"/>
              <a:t>production of official statistics (…).</a:t>
            </a:r>
          </a:p>
        </p:txBody>
      </p:sp>
    </p:spTree>
    <p:extLst>
      <p:ext uri="{BB962C8B-B14F-4D97-AF65-F5344CB8AC3E}">
        <p14:creationId xmlns:p14="http://schemas.microsoft.com/office/powerpoint/2010/main" val="1800006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Cape Town Global Action Plan </a:t>
            </a:r>
            <a:br>
              <a:rPr lang="en-US" dirty="0"/>
            </a:br>
            <a:r>
              <a:rPr lang="en-US" dirty="0"/>
              <a:t>for Sustainable Development Data</a:t>
            </a:r>
          </a:p>
        </p:txBody>
      </p:sp>
      <p:sp>
        <p:nvSpPr>
          <p:cNvPr id="3" name="Content Placeholder 2"/>
          <p:cNvSpPr>
            <a:spLocks noGrp="1"/>
          </p:cNvSpPr>
          <p:nvPr>
            <p:ph idx="1"/>
          </p:nvPr>
        </p:nvSpPr>
        <p:spPr/>
        <p:txBody>
          <a:bodyPr>
            <a:normAutofit fontScale="92500"/>
          </a:bodyPr>
          <a:lstStyle/>
          <a:p>
            <a:r>
              <a:rPr lang="en-US" b="1" dirty="0"/>
              <a:t>Objective 3.4: Integrate geospatial data into statistical production programmes at all levels</a:t>
            </a:r>
            <a:r>
              <a:rPr lang="en-US" dirty="0"/>
              <a:t>.</a:t>
            </a:r>
          </a:p>
          <a:p>
            <a:pPr lvl="1"/>
            <a:r>
              <a:rPr lang="en-US" dirty="0"/>
              <a:t>Promote the integration of modern geospatial information management systems within mainstream statistical production programmes by highlighting synergies between the two systems.</a:t>
            </a:r>
          </a:p>
          <a:p>
            <a:pPr lvl="1"/>
            <a:r>
              <a:rPr lang="en-US" dirty="0"/>
              <a:t>Promote the integration of geospatial and statistical metadata.</a:t>
            </a:r>
          </a:p>
          <a:p>
            <a:pPr lvl="1"/>
            <a:r>
              <a:rPr lang="en-US" dirty="0"/>
              <a:t>Encourage the use and adoption of technologies that promote integration of geospatial and statistical information.</a:t>
            </a:r>
          </a:p>
          <a:p>
            <a:pPr lvl="1"/>
            <a:r>
              <a:rPr lang="en-US" dirty="0"/>
              <a:t>Support the implementation of the Global Statistical and Geospatial Framework</a:t>
            </a:r>
          </a:p>
          <a:p>
            <a:endParaRPr lang="en-US" sz="2000" dirty="0"/>
          </a:p>
        </p:txBody>
      </p:sp>
    </p:spTree>
    <p:extLst>
      <p:ext uri="{BB962C8B-B14F-4D97-AF65-F5344CB8AC3E}">
        <p14:creationId xmlns:p14="http://schemas.microsoft.com/office/powerpoint/2010/main" val="947129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Global Working Group on </a:t>
            </a:r>
            <a:br>
              <a:rPr lang="en-US" dirty="0"/>
            </a:br>
            <a:r>
              <a:rPr lang="en-US" dirty="0"/>
              <a:t>Big Data for Official Statistics</a:t>
            </a:r>
          </a:p>
        </p:txBody>
      </p:sp>
      <p:sp>
        <p:nvSpPr>
          <p:cNvPr id="3" name="Content Placeholder 2"/>
          <p:cNvSpPr>
            <a:spLocks noGrp="1"/>
          </p:cNvSpPr>
          <p:nvPr>
            <p:ph idx="1"/>
          </p:nvPr>
        </p:nvSpPr>
        <p:spPr/>
        <p:txBody>
          <a:bodyPr>
            <a:noAutofit/>
          </a:bodyPr>
          <a:lstStyle/>
          <a:p>
            <a:r>
              <a:rPr lang="en-US" sz="1800" dirty="0"/>
              <a:t>Established by the Statistical Commission investigate benefits and challenges of Big Data, including the potential for SDG monitoring and reporting.</a:t>
            </a:r>
          </a:p>
          <a:p>
            <a:r>
              <a:rPr lang="en-US" sz="1800" dirty="0"/>
              <a:t>Works on issues pertaining to methodology, quality, technology, data access, legislation, privacy, management and finance</a:t>
            </a:r>
            <a:endParaRPr lang="en-US" sz="1800" dirty="0"/>
          </a:p>
          <a:p>
            <a:r>
              <a:rPr lang="en-US" sz="1800" dirty="0"/>
              <a:t>Task teams </a:t>
            </a:r>
          </a:p>
          <a:p>
            <a:pPr lvl="1">
              <a:spcBef>
                <a:spcPts val="0"/>
              </a:spcBef>
            </a:pPr>
            <a:r>
              <a:rPr lang="en-US" sz="1800" dirty="0"/>
              <a:t>Satellite imagery data</a:t>
            </a:r>
          </a:p>
          <a:p>
            <a:pPr lvl="1">
              <a:spcBef>
                <a:spcPts val="0"/>
              </a:spcBef>
            </a:pPr>
            <a:r>
              <a:rPr lang="en-US" sz="1800" dirty="0"/>
              <a:t>Mobile phone data</a:t>
            </a:r>
          </a:p>
          <a:p>
            <a:pPr lvl="1">
              <a:spcBef>
                <a:spcPts val="0"/>
              </a:spcBef>
            </a:pPr>
            <a:r>
              <a:rPr lang="en-US" sz="1800" dirty="0"/>
              <a:t>Social media data</a:t>
            </a:r>
          </a:p>
          <a:p>
            <a:pPr lvl="1">
              <a:spcBef>
                <a:spcPts val="0"/>
              </a:spcBef>
            </a:pPr>
            <a:r>
              <a:rPr lang="en-US" sz="1800" dirty="0"/>
              <a:t>Scanner data </a:t>
            </a:r>
          </a:p>
          <a:p>
            <a:pPr lvl="1">
              <a:spcBef>
                <a:spcPts val="0"/>
              </a:spcBef>
            </a:pPr>
            <a:r>
              <a:rPr lang="en-US" sz="1800" dirty="0"/>
              <a:t>Training, skills and capacity-building</a:t>
            </a:r>
          </a:p>
          <a:p>
            <a:r>
              <a:rPr lang="en-US" sz="1800" dirty="0"/>
              <a:t>Proposed a global platform for trusted data, services and applications based </a:t>
            </a:r>
            <a:br>
              <a:rPr lang="en-US" sz="1800" dirty="0"/>
            </a:br>
            <a:r>
              <a:rPr lang="en-US" sz="1800" dirty="0"/>
              <a:t>on a federated architecture of data hubs</a:t>
            </a:r>
          </a:p>
        </p:txBody>
      </p:sp>
    </p:spTree>
    <p:extLst>
      <p:ext uri="{BB962C8B-B14F-4D97-AF65-F5344CB8AC3E}">
        <p14:creationId xmlns:p14="http://schemas.microsoft.com/office/powerpoint/2010/main" val="2609119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Global statistical geospatial framework</a:t>
            </a:r>
          </a:p>
        </p:txBody>
      </p:sp>
      <p:sp>
        <p:nvSpPr>
          <p:cNvPr id="3" name="Content Placeholder 2"/>
          <p:cNvSpPr>
            <a:spLocks noGrp="1"/>
          </p:cNvSpPr>
          <p:nvPr>
            <p:ph idx="1"/>
          </p:nvPr>
        </p:nvSpPr>
        <p:spPr/>
        <p:txBody>
          <a:bodyPr>
            <a:normAutofit/>
          </a:bodyPr>
          <a:lstStyle/>
          <a:p>
            <a:pPr marL="0" indent="0">
              <a:buNone/>
            </a:pPr>
            <a:r>
              <a:rPr lang="en-US" dirty="0"/>
              <a:t>Adopted and endorsed by UN GGIM and UNSC</a:t>
            </a:r>
          </a:p>
          <a:p>
            <a:r>
              <a:rPr lang="en-US" b="1" dirty="0"/>
              <a:t>Principle 1</a:t>
            </a:r>
            <a:r>
              <a:rPr lang="en-US" dirty="0"/>
              <a:t>: Use of fundamental geospatial infrastructure and geocoding</a:t>
            </a:r>
          </a:p>
          <a:p>
            <a:r>
              <a:rPr lang="en-US" b="1" dirty="0"/>
              <a:t>Principle 2</a:t>
            </a:r>
            <a:r>
              <a:rPr lang="en-US" dirty="0"/>
              <a:t>: Geocoded unit record data in a data management environment</a:t>
            </a:r>
          </a:p>
          <a:p>
            <a:r>
              <a:rPr lang="en-US" b="1" dirty="0"/>
              <a:t>Principle 3</a:t>
            </a:r>
            <a:r>
              <a:rPr lang="en-US" dirty="0"/>
              <a:t>: Common geographies for dissemination of statistics</a:t>
            </a:r>
          </a:p>
          <a:p>
            <a:r>
              <a:rPr lang="en-US" b="1" dirty="0"/>
              <a:t>Principle 4</a:t>
            </a:r>
            <a:r>
              <a:rPr lang="en-US" dirty="0"/>
              <a:t>: Statistical and geospatial interoperability</a:t>
            </a:r>
          </a:p>
          <a:p>
            <a:r>
              <a:rPr lang="en-US" b="1" dirty="0"/>
              <a:t>Principle 5</a:t>
            </a:r>
            <a:r>
              <a:rPr lang="en-US" dirty="0"/>
              <a:t>: Accessible and usable geospatially enabled statistics.</a:t>
            </a:r>
          </a:p>
          <a:p>
            <a:pPr marL="0" indent="0">
              <a:buNone/>
            </a:pPr>
            <a:endParaRPr lang="en-US" dirty="0"/>
          </a:p>
          <a:p>
            <a:endParaRPr lang="en-US" b="1" dirty="0"/>
          </a:p>
        </p:txBody>
      </p:sp>
    </p:spTree>
    <p:extLst>
      <p:ext uri="{BB962C8B-B14F-4D97-AF65-F5344CB8AC3E}">
        <p14:creationId xmlns:p14="http://schemas.microsoft.com/office/powerpoint/2010/main" val="1186361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 GGIM Expert Group on the Integration of Statistical and Geospatial Information</a:t>
            </a:r>
          </a:p>
        </p:txBody>
      </p:sp>
      <p:sp>
        <p:nvSpPr>
          <p:cNvPr id="3" name="Content Placeholder 2"/>
          <p:cNvSpPr>
            <a:spLocks noGrp="1"/>
          </p:cNvSpPr>
          <p:nvPr>
            <p:ph idx="1"/>
          </p:nvPr>
        </p:nvSpPr>
        <p:spPr>
          <a:xfrm>
            <a:off x="457200" y="1292352"/>
            <a:ext cx="8229600" cy="3302271"/>
          </a:xfrm>
        </p:spPr>
        <p:txBody>
          <a:bodyPr>
            <a:normAutofit fontScale="92500" lnSpcReduction="20000"/>
          </a:bodyPr>
          <a:lstStyle/>
          <a:p>
            <a:r>
              <a:rPr lang="en-US" dirty="0"/>
              <a:t>Improving communication between geospatial and statistical agencies</a:t>
            </a:r>
          </a:p>
          <a:p>
            <a:r>
              <a:rPr lang="en-US" dirty="0"/>
              <a:t>Documenting country-level examples on implementation of the global statistical geospatial framework</a:t>
            </a:r>
          </a:p>
          <a:p>
            <a:r>
              <a:rPr lang="en-US" dirty="0"/>
              <a:t>Including location reference into all statistical unit record data and linking aggregate statistical outputs to standard geographies</a:t>
            </a:r>
          </a:p>
          <a:p>
            <a:r>
              <a:rPr lang="en-US" dirty="0"/>
              <a:t>Storing geospatial reference objects in existing statistical databases</a:t>
            </a:r>
          </a:p>
          <a:p>
            <a:r>
              <a:rPr lang="en-US" dirty="0"/>
              <a:t>Reviewing GSBPM and GSIM to include geospatial processes and information</a:t>
            </a:r>
          </a:p>
          <a:p>
            <a:r>
              <a:rPr lang="en-US" dirty="0"/>
              <a:t>Collaborating around address and building registers </a:t>
            </a:r>
          </a:p>
          <a:p>
            <a:r>
              <a:rPr lang="en-US" dirty="0"/>
              <a:t>Developing common metadata schemas for geospatially-enabled statistical data</a:t>
            </a:r>
          </a:p>
          <a:p>
            <a:pPr marL="0" indent="0">
              <a:buNone/>
            </a:pPr>
            <a:endParaRPr lang="en-US" dirty="0"/>
          </a:p>
          <a:p>
            <a:endParaRPr lang="en-US" dirty="0"/>
          </a:p>
        </p:txBody>
      </p:sp>
    </p:spTree>
    <p:extLst>
      <p:ext uri="{BB962C8B-B14F-4D97-AF65-F5344CB8AC3E}">
        <p14:creationId xmlns:p14="http://schemas.microsoft.com/office/powerpoint/2010/main" val="1566523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Working Group on Geospatial Information </a:t>
            </a:r>
            <a:br>
              <a:rPr lang="en-US" sz="3200" dirty="0"/>
            </a:br>
            <a:r>
              <a:rPr lang="en-US" sz="3200" dirty="0"/>
              <a:t>of the IAEG-SDGs</a:t>
            </a:r>
          </a:p>
        </p:txBody>
      </p:sp>
      <p:sp>
        <p:nvSpPr>
          <p:cNvPr id="3" name="Content Placeholder 2"/>
          <p:cNvSpPr>
            <a:spLocks noGrp="1"/>
          </p:cNvSpPr>
          <p:nvPr>
            <p:ph idx="1"/>
          </p:nvPr>
        </p:nvSpPr>
        <p:spPr/>
        <p:txBody>
          <a:bodyPr>
            <a:normAutofit/>
          </a:bodyPr>
          <a:lstStyle/>
          <a:p>
            <a:r>
              <a:rPr lang="en-US" dirty="0"/>
              <a:t>Focus on disaggregation of SDG indicators according to geographical location and aggregation of geocoded unit-level data and “production-ready” data for indicators</a:t>
            </a:r>
          </a:p>
          <a:p>
            <a:r>
              <a:rPr lang="en-US" dirty="0"/>
              <a:t>Demonstrate availability and usability of geospatial information, including Earth observations, for SDG monitoring</a:t>
            </a:r>
          </a:p>
          <a:p>
            <a:r>
              <a:rPr lang="en-US" dirty="0"/>
              <a:t>Liaise with and contribute to the work of custodian agencies and capacity development for national statistical systems in geostatistical processes</a:t>
            </a:r>
          </a:p>
        </p:txBody>
      </p:sp>
    </p:spTree>
    <p:extLst>
      <p:ext uri="{BB962C8B-B14F-4D97-AF65-F5344CB8AC3E}">
        <p14:creationId xmlns:p14="http://schemas.microsoft.com/office/powerpoint/2010/main" val="4208837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Federated information system for the SDGs</a:t>
            </a:r>
          </a:p>
        </p:txBody>
      </p:sp>
      <p:sp>
        <p:nvSpPr>
          <p:cNvPr id="3" name="Content Placeholder 2"/>
          <p:cNvSpPr>
            <a:spLocks noGrp="1"/>
          </p:cNvSpPr>
          <p:nvPr>
            <p:ph idx="1"/>
          </p:nvPr>
        </p:nvSpPr>
        <p:spPr>
          <a:xfrm>
            <a:off x="483648" y="1200151"/>
            <a:ext cx="8229600" cy="3394472"/>
          </a:xfrm>
        </p:spPr>
        <p:txBody>
          <a:bodyPr/>
          <a:lstStyle/>
          <a:p>
            <a:r>
              <a:rPr lang="en-US" dirty="0"/>
              <a:t>At its 49</a:t>
            </a:r>
            <a:r>
              <a:rPr lang="en-US" baseline="30000" dirty="0"/>
              <a:t>th</a:t>
            </a:r>
            <a:r>
              <a:rPr lang="en-US" dirty="0"/>
              <a:t> session in March 2018, the </a:t>
            </a:r>
            <a:r>
              <a:rPr lang="en-US" b="1" dirty="0"/>
              <a:t>Statistical Commission</a:t>
            </a:r>
            <a:r>
              <a:rPr lang="en-US" dirty="0"/>
              <a:t> welcomed the efforts to establish a federated system of national and global data hubs for the SDGs </a:t>
            </a:r>
          </a:p>
          <a:p>
            <a:pPr lvl="1"/>
            <a:r>
              <a:rPr lang="en-US" dirty="0"/>
              <a:t>to facilitate integration of different data sources, </a:t>
            </a:r>
          </a:p>
          <a:p>
            <a:pPr lvl="1"/>
            <a:r>
              <a:rPr lang="en-US" dirty="0"/>
              <a:t>to promote data interoperability and to foster collaboration among partners from different stakeholder groups, including the geospatial community and other data providers, and</a:t>
            </a:r>
          </a:p>
          <a:p>
            <a:pPr lvl="1"/>
            <a:r>
              <a:rPr lang="en-US" dirty="0"/>
              <a:t> to improve data flows and global reporting of the SDGs.</a:t>
            </a:r>
          </a:p>
        </p:txBody>
      </p:sp>
      <p:sp>
        <p:nvSpPr>
          <p:cNvPr id="4" name="Rectangle 3"/>
          <p:cNvSpPr/>
          <p:nvPr/>
        </p:nvSpPr>
        <p:spPr>
          <a:xfrm>
            <a:off x="2397718" y="4409957"/>
            <a:ext cx="4401461" cy="369332"/>
          </a:xfrm>
          <a:prstGeom prst="rect">
            <a:avLst/>
          </a:prstGeom>
        </p:spPr>
        <p:txBody>
          <a:bodyPr wrap="none">
            <a:spAutoFit/>
          </a:bodyPr>
          <a:lstStyle/>
          <a:p>
            <a:r>
              <a:rPr lang="en-US" dirty="0">
                <a:hlinkClick r:id="rId2"/>
              </a:rPr>
              <a:t>http://unstats-undesa.opendata.arcgis.com/</a:t>
            </a:r>
            <a:r>
              <a:rPr lang="en-US" dirty="0"/>
              <a:t> </a:t>
            </a:r>
            <a:endParaRPr lang="en-US" dirty="0"/>
          </a:p>
        </p:txBody>
      </p:sp>
    </p:spTree>
    <p:extLst>
      <p:ext uri="{BB962C8B-B14F-4D97-AF65-F5344CB8AC3E}">
        <p14:creationId xmlns:p14="http://schemas.microsoft.com/office/powerpoint/2010/main" val="130920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SDG indicator framework</a:t>
            </a:r>
          </a:p>
        </p:txBody>
      </p:sp>
      <p:sp>
        <p:nvSpPr>
          <p:cNvPr id="3" name="Content Placeholder 2"/>
          <p:cNvSpPr>
            <a:spLocks noGrp="1"/>
          </p:cNvSpPr>
          <p:nvPr>
            <p:ph idx="1"/>
          </p:nvPr>
        </p:nvSpPr>
        <p:spPr/>
        <p:txBody>
          <a:bodyPr>
            <a:normAutofit/>
          </a:bodyPr>
          <a:lstStyle/>
          <a:p>
            <a:r>
              <a:rPr lang="en-US" dirty="0"/>
              <a:t>232 global indicators to follow-up and review the implementation of the 2030 Agenda for Sustainable Development</a:t>
            </a:r>
          </a:p>
          <a:p>
            <a:pPr lvl="1"/>
            <a:r>
              <a:rPr lang="en-US" dirty="0"/>
              <a:t>Developed by the IAEG-SDGs</a:t>
            </a:r>
          </a:p>
          <a:p>
            <a:pPr lvl="1"/>
            <a:r>
              <a:rPr lang="en-US" dirty="0"/>
              <a:t>Adopted by the General Assembly in July 2017</a:t>
            </a:r>
          </a:p>
          <a:p>
            <a:pPr lvl="1"/>
            <a:r>
              <a:rPr lang="en-US" dirty="0"/>
              <a:t>To be refined and comprehensively reviewed by the Statistical Commission in 2020 and 2025</a:t>
            </a:r>
          </a:p>
          <a:p>
            <a:pPr lvl="1"/>
            <a:r>
              <a:rPr lang="en-US" dirty="0"/>
              <a:t>To be complemented by indicators at the regional and national levels</a:t>
            </a:r>
          </a:p>
        </p:txBody>
      </p:sp>
    </p:spTree>
    <p:extLst>
      <p:ext uri="{BB962C8B-B14F-4D97-AF65-F5344CB8AC3E}">
        <p14:creationId xmlns:p14="http://schemas.microsoft.com/office/powerpoint/2010/main" val="1544281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2030 Agenda and statistical capacity building</a:t>
            </a:r>
          </a:p>
        </p:txBody>
      </p:sp>
      <p:sp>
        <p:nvSpPr>
          <p:cNvPr id="3" name="Content Placeholder 2"/>
          <p:cNvSpPr>
            <a:spLocks noGrp="1"/>
          </p:cNvSpPr>
          <p:nvPr>
            <p:ph idx="1"/>
          </p:nvPr>
        </p:nvSpPr>
        <p:spPr/>
        <p:txBody>
          <a:bodyPr>
            <a:normAutofit/>
          </a:bodyPr>
          <a:lstStyle/>
          <a:p>
            <a:pPr marL="0" indent="0">
              <a:buNone/>
            </a:pPr>
            <a:r>
              <a:rPr lang="en-US" dirty="0"/>
              <a:t>“</a:t>
            </a:r>
            <a:r>
              <a:rPr lang="en-US" i="1" dirty="0"/>
              <a:t>We will support developing countries, particularly African countries, least developed countries, small island developing States and landlocked developing countries, in strengthening the capacity of national statistical offices and data systems to</a:t>
            </a:r>
            <a:r>
              <a:rPr lang="en-US" b="1" i="1" dirty="0"/>
              <a:t> ensure access to high-quality, timely, reliable and disaggregated data</a:t>
            </a:r>
            <a:r>
              <a:rPr lang="en-US" i="1" dirty="0"/>
              <a:t>. We will promote transparent and accountable scaling-up of appropriate public-private cooperation to </a:t>
            </a:r>
            <a:r>
              <a:rPr lang="en-US" b="1" i="1" dirty="0"/>
              <a:t>exploit the contribution to be made by a wide range of data, including earth observation and geospatial information</a:t>
            </a:r>
            <a:r>
              <a:rPr lang="en-US" i="1" dirty="0"/>
              <a:t>, while ensuring national ownership in supporting and tracking progress.</a:t>
            </a:r>
            <a:r>
              <a:rPr lang="en-US" dirty="0"/>
              <a:t>”</a:t>
            </a:r>
          </a:p>
          <a:p>
            <a:endParaRPr lang="en-US" dirty="0"/>
          </a:p>
        </p:txBody>
      </p:sp>
    </p:spTree>
    <p:extLst>
      <p:ext uri="{BB962C8B-B14F-4D97-AF65-F5344CB8AC3E}">
        <p14:creationId xmlns:p14="http://schemas.microsoft.com/office/powerpoint/2010/main" val="59770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10th Tranche Development Account </a:t>
            </a:r>
            <a:r>
              <a:rPr lang="en-US" dirty="0" err="1"/>
              <a:t>Programme</a:t>
            </a:r>
            <a:r>
              <a:rPr lang="en-US" dirty="0"/>
              <a:t> on Statistics and Data (DA10)</a:t>
            </a:r>
          </a:p>
        </p:txBody>
      </p:sp>
      <p:sp>
        <p:nvSpPr>
          <p:cNvPr id="3" name="Content Placeholder 2"/>
          <p:cNvSpPr>
            <a:spLocks noGrp="1"/>
          </p:cNvSpPr>
          <p:nvPr>
            <p:ph idx="1"/>
          </p:nvPr>
        </p:nvSpPr>
        <p:spPr/>
        <p:txBody>
          <a:bodyPr>
            <a:normAutofit fontScale="92500" lnSpcReduction="20000"/>
          </a:bodyPr>
          <a:lstStyle/>
          <a:p>
            <a:r>
              <a:rPr lang="en-US" b="1" dirty="0"/>
              <a:t>Objective</a:t>
            </a:r>
            <a:r>
              <a:rPr lang="en-US" dirty="0"/>
              <a:t>: </a:t>
            </a:r>
            <a:br>
              <a:rPr lang="en-US" dirty="0"/>
            </a:br>
            <a:r>
              <a:rPr lang="en-US" dirty="0"/>
              <a:t>Strengthen statistical capacity of developing countries to measure, monitor and report on the SDGs in an accurate, reliable and timely manner for evidence-based policy making</a:t>
            </a:r>
          </a:p>
          <a:p>
            <a:r>
              <a:rPr lang="en-US" b="1" dirty="0"/>
              <a:t>Principles</a:t>
            </a:r>
            <a:r>
              <a:rPr lang="en-US" dirty="0"/>
              <a:t>: </a:t>
            </a:r>
          </a:p>
          <a:p>
            <a:pPr lvl="1"/>
            <a:r>
              <a:rPr lang="en-US" dirty="0"/>
              <a:t>Respond to evolving policy needs for data (policy frameworks) </a:t>
            </a:r>
          </a:p>
          <a:p>
            <a:pPr lvl="1"/>
            <a:r>
              <a:rPr lang="en-US" dirty="0"/>
              <a:t>Reflect Member States' needs and priorities at national and local levels (National ownership) </a:t>
            </a:r>
          </a:p>
          <a:p>
            <a:pPr lvl="1"/>
            <a:r>
              <a:rPr lang="en-US" dirty="0"/>
              <a:t>Build on comparative advantages and cooperation </a:t>
            </a:r>
          </a:p>
          <a:p>
            <a:pPr lvl="1"/>
            <a:r>
              <a:rPr lang="en-US" dirty="0"/>
              <a:t>Build on existing initiatives and </a:t>
            </a:r>
            <a:r>
              <a:rPr lang="en-US" dirty="0" err="1"/>
              <a:t>programmes</a:t>
            </a:r>
            <a:r>
              <a:rPr lang="en-US" dirty="0"/>
              <a:t> (Coordination)</a:t>
            </a:r>
          </a:p>
          <a:p>
            <a:pPr lvl="1"/>
            <a:r>
              <a:rPr lang="en-US" dirty="0"/>
              <a:t>Encourage external participation and funding (Partnership)</a:t>
            </a:r>
          </a:p>
        </p:txBody>
      </p:sp>
    </p:spTree>
    <p:extLst>
      <p:ext uri="{BB962C8B-B14F-4D97-AF65-F5344CB8AC3E}">
        <p14:creationId xmlns:p14="http://schemas.microsoft.com/office/powerpoint/2010/main" val="1800476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DA10 – Pillar 1: Means of implementation</a:t>
            </a:r>
          </a:p>
        </p:txBody>
      </p:sp>
      <p:sp>
        <p:nvSpPr>
          <p:cNvPr id="3" name="Content Placeholder 2"/>
          <p:cNvSpPr>
            <a:spLocks noGrp="1"/>
          </p:cNvSpPr>
          <p:nvPr>
            <p:ph idx="1"/>
          </p:nvPr>
        </p:nvSpPr>
        <p:spPr/>
        <p:txBody>
          <a:bodyPr>
            <a:normAutofit fontScale="92500" lnSpcReduction="20000"/>
          </a:bodyPr>
          <a:lstStyle/>
          <a:p>
            <a:r>
              <a:rPr lang="en-US" b="1" dirty="0"/>
              <a:t>Objective:</a:t>
            </a:r>
            <a:br>
              <a:rPr lang="en-US" b="1" dirty="0"/>
            </a:br>
            <a:r>
              <a:rPr lang="en-US" dirty="0"/>
              <a:t>To enhance capacity of developing countries to strengthen statistical institutional environments and production processes across multiple statistical domains to measure, monitor and report on the 2030 Sustainable Development Agenda </a:t>
            </a:r>
          </a:p>
          <a:p>
            <a:r>
              <a:rPr lang="en-US" b="1" dirty="0"/>
              <a:t>Expected accomplishments</a:t>
            </a:r>
            <a:r>
              <a:rPr lang="en-US" dirty="0"/>
              <a:t> </a:t>
            </a:r>
          </a:p>
          <a:p>
            <a:pPr lvl="1"/>
            <a:r>
              <a:rPr lang="en-US" dirty="0"/>
              <a:t>EA1: Enhanced capacity of target countries to launch or improve institutional mechanisms and procedures, at national and local level, for the production and utilization of SDG indicators </a:t>
            </a:r>
          </a:p>
          <a:p>
            <a:pPr lvl="1"/>
            <a:r>
              <a:rPr lang="en-US" b="1" dirty="0">
                <a:solidFill>
                  <a:srgbClr val="002060"/>
                </a:solidFill>
              </a:rPr>
              <a:t>EA2: Enhanced capacity of target countries to complement traditional statistical data sources with new data sources, including Big Data, for measuring SDG targets and indicators</a:t>
            </a:r>
          </a:p>
        </p:txBody>
      </p:sp>
    </p:spTree>
    <p:extLst>
      <p:ext uri="{BB962C8B-B14F-4D97-AF65-F5344CB8AC3E}">
        <p14:creationId xmlns:p14="http://schemas.microsoft.com/office/powerpoint/2010/main" val="1958940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Two general principles of integrated </a:t>
            </a:r>
            <a:br>
              <a:rPr lang="en-US" dirty="0"/>
            </a:br>
            <a:r>
              <a:rPr lang="en-US" dirty="0"/>
              <a:t>statistical information systems</a:t>
            </a:r>
          </a:p>
        </p:txBody>
      </p:sp>
      <p:sp>
        <p:nvSpPr>
          <p:cNvPr id="3" name="Content Placeholder 2"/>
          <p:cNvSpPr>
            <a:spLocks noGrp="1"/>
          </p:cNvSpPr>
          <p:nvPr>
            <p:ph idx="1"/>
          </p:nvPr>
        </p:nvSpPr>
        <p:spPr/>
        <p:txBody>
          <a:bodyPr>
            <a:normAutofit fontScale="92500" lnSpcReduction="10000"/>
          </a:bodyPr>
          <a:lstStyle/>
          <a:p>
            <a:pPr marL="457200" indent="-457200">
              <a:buFont typeface="+mj-lt"/>
              <a:buAutoNum type="arabicPeriod"/>
            </a:pPr>
            <a:r>
              <a:rPr lang="en-US" b="1" dirty="0"/>
              <a:t>Use of all relevant sources of information</a:t>
            </a:r>
          </a:p>
          <a:p>
            <a:pPr lvl="1"/>
            <a:r>
              <a:rPr lang="en-US" b="1" dirty="0"/>
              <a:t>Censuses</a:t>
            </a:r>
            <a:r>
              <a:rPr lang="en-US" dirty="0"/>
              <a:t>: Collect information from an entire population</a:t>
            </a:r>
          </a:p>
          <a:p>
            <a:pPr lvl="1"/>
            <a:r>
              <a:rPr lang="en-US" b="1" dirty="0"/>
              <a:t>Sample surveys</a:t>
            </a:r>
            <a:r>
              <a:rPr lang="en-US" dirty="0"/>
              <a:t>: Collect data from a (random) sample of members of a population</a:t>
            </a:r>
          </a:p>
          <a:p>
            <a:pPr lvl="1"/>
            <a:r>
              <a:rPr lang="en-US" b="1" dirty="0"/>
              <a:t>Administrative records</a:t>
            </a:r>
            <a:r>
              <a:rPr lang="en-US" dirty="0"/>
              <a:t>: Collect data from information systems originally intended to support administrative processes</a:t>
            </a:r>
          </a:p>
          <a:p>
            <a:pPr lvl="1"/>
            <a:r>
              <a:rPr lang="en-US" b="1" dirty="0"/>
              <a:t>Other sources of information: </a:t>
            </a:r>
            <a:r>
              <a:rPr lang="en-US" dirty="0"/>
              <a:t>Imagery, sensor-data, citizen generated data…</a:t>
            </a:r>
          </a:p>
          <a:p>
            <a:pPr marL="457200" indent="-457200">
              <a:buFont typeface="+mj-lt"/>
              <a:buAutoNum type="arabicPeriod"/>
            </a:pPr>
            <a:r>
              <a:rPr lang="en-US" b="1" dirty="0"/>
              <a:t>Use coherent definitions of populations and variables across the whole national statistical system</a:t>
            </a:r>
          </a:p>
        </p:txBody>
      </p:sp>
    </p:spTree>
    <p:extLst>
      <p:ext uri="{BB962C8B-B14F-4D97-AF65-F5344CB8AC3E}">
        <p14:creationId xmlns:p14="http://schemas.microsoft.com/office/powerpoint/2010/main" val="2709050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Cape Town Global Action Plan </a:t>
            </a:r>
            <a:br>
              <a:rPr lang="en-US" dirty="0"/>
            </a:br>
            <a:r>
              <a:rPr lang="en-US" dirty="0"/>
              <a:t>for Sustainable Development Data</a:t>
            </a:r>
          </a:p>
        </p:txBody>
      </p:sp>
      <p:sp>
        <p:nvSpPr>
          <p:cNvPr id="3" name="Content Placeholder 2"/>
          <p:cNvSpPr>
            <a:spLocks noGrp="1"/>
          </p:cNvSpPr>
          <p:nvPr>
            <p:ph idx="1"/>
          </p:nvPr>
        </p:nvSpPr>
        <p:spPr/>
        <p:txBody>
          <a:bodyPr>
            <a:noAutofit/>
          </a:bodyPr>
          <a:lstStyle/>
          <a:p>
            <a:r>
              <a:rPr lang="en-US" sz="1950" dirty="0"/>
              <a:t>Prepared by the High-level Group for Partnership, Coordination and Capacity-Building for Statistics for the 2030 Agenda</a:t>
            </a:r>
          </a:p>
          <a:p>
            <a:r>
              <a:rPr lang="en-US" sz="1950" dirty="0"/>
              <a:t>Adopted by the Statistical Commission at its 48th Session and welcomed by the General Assembly in its resolution 71/313</a:t>
            </a:r>
          </a:p>
          <a:p>
            <a:r>
              <a:rPr lang="en-US" sz="1950" dirty="0"/>
              <a:t>Proposes key statistical capacity building actions in six strategic areas: </a:t>
            </a:r>
          </a:p>
          <a:p>
            <a:pPr marL="914400" lvl="1" indent="-457200">
              <a:buAutoNum type="arabicPeriod"/>
            </a:pPr>
            <a:r>
              <a:rPr lang="en-US" sz="1950" dirty="0"/>
              <a:t>Coordination and strategic leadership </a:t>
            </a:r>
          </a:p>
          <a:p>
            <a:pPr marL="914400" lvl="1" indent="-457200">
              <a:buAutoNum type="arabicPeriod"/>
            </a:pPr>
            <a:r>
              <a:rPr lang="en-US" sz="1950" dirty="0"/>
              <a:t>Innovation and modernization of NSS</a:t>
            </a:r>
          </a:p>
          <a:p>
            <a:pPr marL="914400" lvl="1" indent="-457200">
              <a:buAutoNum type="arabicPeriod"/>
            </a:pPr>
            <a:r>
              <a:rPr lang="en-US" sz="1950" dirty="0"/>
              <a:t>Basic statistical activities and </a:t>
            </a:r>
            <a:r>
              <a:rPr lang="en-US" sz="1950" dirty="0" err="1"/>
              <a:t>programmes</a:t>
            </a:r>
            <a:r>
              <a:rPr lang="en-US" sz="1950" dirty="0"/>
              <a:t> </a:t>
            </a:r>
          </a:p>
          <a:p>
            <a:pPr marL="914400" lvl="1" indent="-457200">
              <a:buAutoNum type="arabicPeriod"/>
            </a:pPr>
            <a:r>
              <a:rPr lang="en-US" sz="1950" dirty="0"/>
              <a:t>Data dissemination and use </a:t>
            </a:r>
          </a:p>
          <a:p>
            <a:pPr marL="914400" lvl="1" indent="-457200">
              <a:buAutoNum type="arabicPeriod"/>
            </a:pPr>
            <a:r>
              <a:rPr lang="en-US" sz="1950" dirty="0"/>
              <a:t>Multi-stakeholder partnerships </a:t>
            </a:r>
          </a:p>
          <a:p>
            <a:pPr marL="914400" lvl="1" indent="-457200">
              <a:buAutoNum type="arabicPeriod"/>
            </a:pPr>
            <a:r>
              <a:rPr lang="en-US" sz="1950" dirty="0"/>
              <a:t>Resource mobilization</a:t>
            </a:r>
          </a:p>
        </p:txBody>
      </p:sp>
    </p:spTree>
    <p:extLst>
      <p:ext uri="{BB962C8B-B14F-4D97-AF65-F5344CB8AC3E}">
        <p14:creationId xmlns:p14="http://schemas.microsoft.com/office/powerpoint/2010/main" val="3115832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Cape Town Global Action Plan </a:t>
            </a:r>
            <a:br>
              <a:rPr lang="en-US" dirty="0"/>
            </a:br>
            <a:r>
              <a:rPr lang="en-US" dirty="0"/>
              <a:t>for Sustainable Development Data</a:t>
            </a:r>
          </a:p>
        </p:txBody>
      </p:sp>
      <p:sp>
        <p:nvSpPr>
          <p:cNvPr id="3" name="Content Placeholder 2"/>
          <p:cNvSpPr>
            <a:spLocks noGrp="1"/>
          </p:cNvSpPr>
          <p:nvPr>
            <p:ph idx="1"/>
          </p:nvPr>
        </p:nvSpPr>
        <p:spPr/>
        <p:txBody>
          <a:bodyPr>
            <a:normAutofit/>
          </a:bodyPr>
          <a:lstStyle/>
          <a:p>
            <a:r>
              <a:rPr lang="en-US" sz="2000" b="1" dirty="0"/>
              <a:t>Objective 2.3: Facilitate the application of new technologies and new data sources into mainstream statistical activities</a:t>
            </a:r>
          </a:p>
          <a:p>
            <a:pPr lvl="1"/>
            <a:r>
              <a:rPr lang="en-US" sz="2000" dirty="0"/>
              <a:t>Identify and remove barriers to the use of new data sources, including registries and administrative data and other data from new and innovative sources, and coordinate efforts to incorporate them into mainstream statistical </a:t>
            </a:r>
            <a:r>
              <a:rPr lang="en-US" sz="2000" dirty="0" err="1"/>
              <a:t>programmes</a:t>
            </a:r>
            <a:r>
              <a:rPr lang="en-US" sz="2000" dirty="0"/>
              <a:t> (…)</a:t>
            </a:r>
            <a:r>
              <a:rPr lang="en-US" sz="2000" b="1" dirty="0"/>
              <a:t>.</a:t>
            </a:r>
          </a:p>
          <a:p>
            <a:pPr lvl="1"/>
            <a:r>
              <a:rPr lang="en-US" sz="2000" dirty="0"/>
              <a:t>Develop guidelines on the use of new and innovative data generated outside the official statistical system, into official statistics (…).</a:t>
            </a:r>
          </a:p>
          <a:p>
            <a:endParaRPr lang="en-US" sz="2000" dirty="0"/>
          </a:p>
        </p:txBody>
      </p:sp>
    </p:spTree>
    <p:extLst>
      <p:ext uri="{BB962C8B-B14F-4D97-AF65-F5344CB8AC3E}">
        <p14:creationId xmlns:p14="http://schemas.microsoft.com/office/powerpoint/2010/main" val="2961492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Cape Town Global Action Plan </a:t>
            </a:r>
            <a:br>
              <a:rPr lang="en-US" dirty="0"/>
            </a:br>
            <a:r>
              <a:rPr lang="en-US" dirty="0"/>
              <a:t>for Sustainable Development Data</a:t>
            </a:r>
          </a:p>
        </p:txBody>
      </p:sp>
      <p:sp>
        <p:nvSpPr>
          <p:cNvPr id="3" name="Content Placeholder 2"/>
          <p:cNvSpPr>
            <a:spLocks noGrp="1"/>
          </p:cNvSpPr>
          <p:nvPr>
            <p:ph idx="1"/>
          </p:nvPr>
        </p:nvSpPr>
        <p:spPr/>
        <p:txBody>
          <a:bodyPr>
            <a:normAutofit/>
          </a:bodyPr>
          <a:lstStyle/>
          <a:p>
            <a:r>
              <a:rPr lang="en-US" sz="2000" b="1" dirty="0"/>
              <a:t>Objective 3.1: Strengthen and expand (…) survey programmes, (…) census programmes, CRVS </a:t>
            </a:r>
            <a:r>
              <a:rPr lang="en-US" sz="2000" b="1" dirty="0" err="1"/>
              <a:t>programmes</a:t>
            </a:r>
            <a:r>
              <a:rPr lang="en-US" sz="2000" b="1" dirty="0"/>
              <a:t> (…) taking into account the needs posed by the 2030 Agenda</a:t>
            </a:r>
          </a:p>
          <a:p>
            <a:pPr lvl="1"/>
            <a:r>
              <a:rPr lang="en-US" sz="2000" dirty="0"/>
              <a:t>Increase the integration of data from different sources: surveys, administrative data and new sources</a:t>
            </a:r>
          </a:p>
          <a:p>
            <a:pPr lvl="1"/>
            <a:endParaRPr lang="en-US" sz="2000" dirty="0"/>
          </a:p>
        </p:txBody>
      </p:sp>
    </p:spTree>
    <p:extLst>
      <p:ext uri="{BB962C8B-B14F-4D97-AF65-F5344CB8AC3E}">
        <p14:creationId xmlns:p14="http://schemas.microsoft.com/office/powerpoint/2010/main" val="22107276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5136</TotalTime>
  <Words>1062</Words>
  <Application>Microsoft Office PowerPoint</Application>
  <PresentationFormat>On-screen Show (16:9)</PresentationFormat>
  <Paragraphs>99</Paragraphs>
  <Slides>16</Slides>
  <Notes>1</Notes>
  <HiddenSlides>2</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Scanning the environment: The global perspective on the integration of non-traditional data sources, administrative data and geospatial information</vt:lpstr>
      <vt:lpstr>Global SDG indicator framework</vt:lpstr>
      <vt:lpstr>2030 Agenda and statistical capacity building</vt:lpstr>
      <vt:lpstr>10th Tranche Development Account Programme on Statistics and Data (DA10)</vt:lpstr>
      <vt:lpstr>DA10 – Pillar 1: Means of implementation</vt:lpstr>
      <vt:lpstr>Two general principles of integrated  statistical information systems</vt:lpstr>
      <vt:lpstr>Cape Town Global Action Plan  for Sustainable Development Data</vt:lpstr>
      <vt:lpstr>Cape Town Global Action Plan  for Sustainable Development Data</vt:lpstr>
      <vt:lpstr>Cape Town Global Action Plan  for Sustainable Development Data</vt:lpstr>
      <vt:lpstr>Cape Town Global Action Plan  for Sustainable Development Data</vt:lpstr>
      <vt:lpstr>Cape Town Global Action Plan  for Sustainable Development Data</vt:lpstr>
      <vt:lpstr>Global Working Group on  Big Data for Official Statistics</vt:lpstr>
      <vt:lpstr>Global statistical geospatial framework</vt:lpstr>
      <vt:lpstr>UN GGIM Expert Group on the Integration of Statistical and Geospatial Information</vt:lpstr>
      <vt:lpstr>Working Group on Geospatial Information  of the IAEG-SDGs</vt:lpstr>
      <vt:lpstr>Federated information system for the SDGs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Page</dc:creator>
  <cp:lastModifiedBy>Luis Gonzalez Morales</cp:lastModifiedBy>
  <cp:revision>240</cp:revision>
  <cp:lastPrinted>2017-02-28T21:08:16Z</cp:lastPrinted>
  <dcterms:created xsi:type="dcterms:W3CDTF">2016-07-15T14:40:03Z</dcterms:created>
  <dcterms:modified xsi:type="dcterms:W3CDTF">2018-04-22T23:53:50Z</dcterms:modified>
</cp:coreProperties>
</file>