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80" r:id="rId3"/>
    <p:sldId id="256" r:id="rId4"/>
    <p:sldId id="272" r:id="rId5"/>
    <p:sldId id="270" r:id="rId6"/>
    <p:sldId id="271" r:id="rId7"/>
    <p:sldId id="273" r:id="rId8"/>
    <p:sldId id="274" r:id="rId9"/>
    <p:sldId id="277" r:id="rId10"/>
    <p:sldId id="278" r:id="rId11"/>
    <p:sldId id="258" r:id="rId12"/>
    <p:sldId id="279" r:id="rId13"/>
    <p:sldId id="268" r:id="rId14"/>
  </p:sldIdLst>
  <p:sldSz cx="12192000" cy="6858000"/>
  <p:notesSz cx="6858000" cy="9144000"/>
  <p:custDataLst>
    <p:tags r:id="rId16"/>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830" autoAdjust="0"/>
  </p:normalViewPr>
  <p:slideViewPr>
    <p:cSldViewPr snapToGrid="0">
      <p:cViewPr varScale="1">
        <p:scale>
          <a:sx n="58" d="100"/>
          <a:sy n="58" d="100"/>
        </p:scale>
        <p:origin x="2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FCC0F9-328C-409C-A27F-FB2D1FB37E3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949D5789-71DB-4267-822D-0CA3C4C6A399}">
      <dgm:prSet phldrT="[Texte]"/>
      <dgm:spPr/>
      <dgm:t>
        <a:bodyPr/>
        <a:lstStyle/>
        <a:p>
          <a:r>
            <a:rPr lang="en-GB" b="1" dirty="0"/>
            <a:t>ST1: To produce quality statistics for Africa</a:t>
          </a:r>
          <a:endParaRPr lang="fr-FR" dirty="0"/>
        </a:p>
      </dgm:t>
    </dgm:pt>
    <dgm:pt modelId="{3DBA392F-8CA3-41E6-B8FD-1867BAA6082B}" type="parTrans" cxnId="{EF7A7DEB-E9C3-471F-8962-C02D5508FF69}">
      <dgm:prSet/>
      <dgm:spPr/>
      <dgm:t>
        <a:bodyPr/>
        <a:lstStyle/>
        <a:p>
          <a:endParaRPr lang="fr-FR"/>
        </a:p>
      </dgm:t>
    </dgm:pt>
    <dgm:pt modelId="{ED365233-597B-4792-A57C-6F85351BC798}" type="sibTrans" cxnId="{EF7A7DEB-E9C3-471F-8962-C02D5508FF69}">
      <dgm:prSet/>
      <dgm:spPr/>
      <dgm:t>
        <a:bodyPr/>
        <a:lstStyle/>
        <a:p>
          <a:endParaRPr lang="fr-FR"/>
        </a:p>
      </dgm:t>
    </dgm:pt>
    <dgm:pt modelId="{EBF29EF4-AE83-4CAB-A83D-EF91543585C6}">
      <dgm:prSet phldrT="[Texte]" custT="1"/>
      <dgm:spPr/>
      <dgm:t>
        <a:bodyPr/>
        <a:lstStyle/>
        <a:p>
          <a:r>
            <a:rPr lang="en-GB" sz="2200" b="1" dirty="0"/>
            <a:t>SO1.1: To expand the statistical information base</a:t>
          </a:r>
          <a:endParaRPr lang="fr-FR" sz="2200" dirty="0"/>
        </a:p>
      </dgm:t>
    </dgm:pt>
    <dgm:pt modelId="{0F16046C-6D2C-454E-8A38-EBB97BC6CB38}" type="parTrans" cxnId="{CB83CB88-CB25-4178-92F3-15CA0A47F6AB}">
      <dgm:prSet/>
      <dgm:spPr/>
      <dgm:t>
        <a:bodyPr/>
        <a:lstStyle/>
        <a:p>
          <a:endParaRPr lang="fr-FR"/>
        </a:p>
      </dgm:t>
    </dgm:pt>
    <dgm:pt modelId="{447CA221-1C5D-4CFF-8336-D084438925E7}" type="sibTrans" cxnId="{CB83CB88-CB25-4178-92F3-15CA0A47F6AB}">
      <dgm:prSet/>
      <dgm:spPr/>
      <dgm:t>
        <a:bodyPr/>
        <a:lstStyle/>
        <a:p>
          <a:endParaRPr lang="fr-FR"/>
        </a:p>
      </dgm:t>
    </dgm:pt>
    <dgm:pt modelId="{E7AEAB44-2519-4B79-ACCB-59247AA48DE4}">
      <dgm:prSet phldrT="[Texte]" custT="1"/>
      <dgm:spPr/>
      <dgm:t>
        <a:bodyPr/>
        <a:lstStyle/>
        <a:p>
          <a:r>
            <a:rPr lang="en-GB" sz="2200" b="1" dirty="0"/>
            <a:t>SO1.2: To transform existing statistics for comparability</a:t>
          </a:r>
          <a:endParaRPr lang="fr-FR" sz="2200" dirty="0"/>
        </a:p>
      </dgm:t>
    </dgm:pt>
    <dgm:pt modelId="{729A7790-F088-4891-AD7C-B7AA9656B7F7}" type="parTrans" cxnId="{E87DB09D-BA8D-42E9-8C6F-F3DC1356E175}">
      <dgm:prSet/>
      <dgm:spPr/>
      <dgm:t>
        <a:bodyPr/>
        <a:lstStyle/>
        <a:p>
          <a:endParaRPr lang="fr-FR"/>
        </a:p>
      </dgm:t>
    </dgm:pt>
    <dgm:pt modelId="{7FBBEF7D-4DE3-4251-8F53-566A422872D4}" type="sibTrans" cxnId="{E87DB09D-BA8D-42E9-8C6F-F3DC1356E175}">
      <dgm:prSet/>
      <dgm:spPr/>
      <dgm:t>
        <a:bodyPr/>
        <a:lstStyle/>
        <a:p>
          <a:endParaRPr lang="fr-FR"/>
        </a:p>
      </dgm:t>
    </dgm:pt>
    <dgm:pt modelId="{ECF63883-37FF-4A13-B034-C1091E202E29}">
      <dgm:prSet phldrT="[Texte]"/>
      <dgm:spPr>
        <a:solidFill>
          <a:schemeClr val="accent6">
            <a:lumMod val="75000"/>
          </a:schemeClr>
        </a:solidFill>
      </dgm:spPr>
      <dgm:t>
        <a:bodyPr/>
        <a:lstStyle/>
        <a:p>
          <a:r>
            <a:rPr lang="fr-FR" b="1" dirty="0"/>
            <a:t>ST2:</a:t>
          </a:r>
          <a:r>
            <a:rPr lang="en-GB" b="1" dirty="0"/>
            <a:t> To Coordinate the Production of Quality Statistics for Africa</a:t>
          </a:r>
          <a:endParaRPr lang="fr-FR" b="1" dirty="0"/>
        </a:p>
      </dgm:t>
    </dgm:pt>
    <dgm:pt modelId="{48DE2D9D-6667-46FC-94CD-FEC53120AED3}" type="parTrans" cxnId="{0810C209-D676-47D9-B00D-97A82A01EEE3}">
      <dgm:prSet/>
      <dgm:spPr/>
      <dgm:t>
        <a:bodyPr/>
        <a:lstStyle/>
        <a:p>
          <a:endParaRPr lang="fr-FR"/>
        </a:p>
      </dgm:t>
    </dgm:pt>
    <dgm:pt modelId="{441BD287-B016-4CB6-B905-465BC5F8CF48}" type="sibTrans" cxnId="{0810C209-D676-47D9-B00D-97A82A01EEE3}">
      <dgm:prSet/>
      <dgm:spPr/>
      <dgm:t>
        <a:bodyPr/>
        <a:lstStyle/>
        <a:p>
          <a:endParaRPr lang="fr-FR"/>
        </a:p>
      </dgm:t>
    </dgm:pt>
    <dgm:pt modelId="{36760690-D059-4317-B792-DDC9507EF403}">
      <dgm:prSet phldrT="[Texte]" custT="1"/>
      <dgm:spPr>
        <a:solidFill>
          <a:schemeClr val="accent6">
            <a:lumMod val="40000"/>
            <a:lumOff val="60000"/>
            <a:alpha val="90000"/>
          </a:schemeClr>
        </a:solidFill>
      </dgm:spPr>
      <dgm:t>
        <a:bodyPr/>
        <a:lstStyle/>
        <a:p>
          <a:pPr>
            <a:spcAft>
              <a:spcPts val="0"/>
            </a:spcAft>
          </a:pPr>
          <a:r>
            <a:rPr lang="en-GB" sz="2200" b="1" dirty="0"/>
            <a:t>SO2.1: To establish effective coordination and collaboration mechanisms</a:t>
          </a:r>
          <a:endParaRPr lang="fr-FR" sz="2200" dirty="0"/>
        </a:p>
      </dgm:t>
    </dgm:pt>
    <dgm:pt modelId="{528A9D87-D23C-48A0-84F2-4BF389B07A10}" type="parTrans" cxnId="{3BCDE7D1-3FEF-427E-BE1F-66A283B390D5}">
      <dgm:prSet/>
      <dgm:spPr/>
      <dgm:t>
        <a:bodyPr/>
        <a:lstStyle/>
        <a:p>
          <a:endParaRPr lang="fr-FR"/>
        </a:p>
      </dgm:t>
    </dgm:pt>
    <dgm:pt modelId="{13192AAF-64A3-435A-AFF4-B8A9FAACF33E}" type="sibTrans" cxnId="{3BCDE7D1-3FEF-427E-BE1F-66A283B390D5}">
      <dgm:prSet/>
      <dgm:spPr/>
      <dgm:t>
        <a:bodyPr/>
        <a:lstStyle/>
        <a:p>
          <a:endParaRPr lang="fr-FR"/>
        </a:p>
      </dgm:t>
    </dgm:pt>
    <dgm:pt modelId="{3AF8B1D3-E3D8-40E6-977E-4AF012BAFA89}">
      <dgm:prSet phldrT="[Texte]" custT="1"/>
      <dgm:spPr>
        <a:solidFill>
          <a:schemeClr val="accent6">
            <a:lumMod val="40000"/>
            <a:lumOff val="60000"/>
            <a:alpha val="90000"/>
          </a:schemeClr>
        </a:solidFill>
      </dgm:spPr>
      <dgm:t>
        <a:bodyPr/>
        <a:lstStyle/>
        <a:p>
          <a:pPr>
            <a:spcAft>
              <a:spcPts val="0"/>
            </a:spcAft>
          </a:pPr>
          <a:r>
            <a:rPr lang="en-GB" sz="2200" b="1" dirty="0"/>
            <a:t>SO2.2: To define statistical priorities for the implementation of integration and development agendas</a:t>
          </a:r>
          <a:endParaRPr lang="fr-FR" sz="2200" dirty="0"/>
        </a:p>
      </dgm:t>
    </dgm:pt>
    <dgm:pt modelId="{C3C460F2-4547-420E-887F-93F05D043E66}" type="parTrans" cxnId="{18F1DDF1-49B2-4C87-9447-211B4A9567DA}">
      <dgm:prSet/>
      <dgm:spPr/>
      <dgm:t>
        <a:bodyPr/>
        <a:lstStyle/>
        <a:p>
          <a:endParaRPr lang="fr-FR"/>
        </a:p>
      </dgm:t>
    </dgm:pt>
    <dgm:pt modelId="{7940CFDE-98FF-46AC-B58F-ED88EF0BB764}" type="sibTrans" cxnId="{18F1DDF1-49B2-4C87-9447-211B4A9567DA}">
      <dgm:prSet/>
      <dgm:spPr/>
      <dgm:t>
        <a:bodyPr/>
        <a:lstStyle/>
        <a:p>
          <a:endParaRPr lang="fr-FR"/>
        </a:p>
      </dgm:t>
    </dgm:pt>
    <dgm:pt modelId="{2B759A96-D31A-4B2D-96F8-045268188FFF}">
      <dgm:prSet phldrT="[Texte]"/>
      <dgm:spPr/>
      <dgm:t>
        <a:bodyPr/>
        <a:lstStyle/>
        <a:p>
          <a:r>
            <a:rPr lang="en-GB" b="1" dirty="0"/>
            <a:t>ST3: To develop sustainable institutional capacities of the African statistical system</a:t>
          </a:r>
          <a:endParaRPr lang="fr-FR" b="1" dirty="0"/>
        </a:p>
      </dgm:t>
    </dgm:pt>
    <dgm:pt modelId="{F0248D06-E726-4930-B658-F59FA7795583}" type="parTrans" cxnId="{A90569B0-27A2-424F-9960-A12502F0E8B2}">
      <dgm:prSet/>
      <dgm:spPr/>
      <dgm:t>
        <a:bodyPr/>
        <a:lstStyle/>
        <a:p>
          <a:endParaRPr lang="fr-FR"/>
        </a:p>
      </dgm:t>
    </dgm:pt>
    <dgm:pt modelId="{5A78708C-86A9-4C87-90BE-8067C1EB844A}" type="sibTrans" cxnId="{A90569B0-27A2-424F-9960-A12502F0E8B2}">
      <dgm:prSet/>
      <dgm:spPr/>
      <dgm:t>
        <a:bodyPr/>
        <a:lstStyle/>
        <a:p>
          <a:endParaRPr lang="fr-FR"/>
        </a:p>
      </dgm:t>
    </dgm:pt>
    <dgm:pt modelId="{F7908846-11C8-430D-A112-C35A8CA59B40}">
      <dgm:prSet phldrT="[Texte]" custT="1"/>
      <dgm:spPr/>
      <dgm:t>
        <a:bodyPr/>
        <a:lstStyle/>
        <a:p>
          <a:pPr>
            <a:spcAft>
              <a:spcPts val="0"/>
            </a:spcAft>
          </a:pPr>
          <a:r>
            <a:rPr lang="en-US" sz="2200" b="1" dirty="0"/>
            <a:t>SO3.1: To reform and enhance national statistical systems</a:t>
          </a:r>
          <a:endParaRPr lang="fr-FR" sz="2200" dirty="0"/>
        </a:p>
      </dgm:t>
    </dgm:pt>
    <dgm:pt modelId="{9DB7F410-3486-4991-A520-936E22FB1B6A}" type="parTrans" cxnId="{AB170A3C-2770-4F55-BE46-B4A248DE2183}">
      <dgm:prSet/>
      <dgm:spPr/>
      <dgm:t>
        <a:bodyPr/>
        <a:lstStyle/>
        <a:p>
          <a:endParaRPr lang="fr-FR"/>
        </a:p>
      </dgm:t>
    </dgm:pt>
    <dgm:pt modelId="{F1BA4348-08D0-4FB2-9B40-AAD8965A5017}" type="sibTrans" cxnId="{AB170A3C-2770-4F55-BE46-B4A248DE2183}">
      <dgm:prSet/>
      <dgm:spPr/>
      <dgm:t>
        <a:bodyPr/>
        <a:lstStyle/>
        <a:p>
          <a:endParaRPr lang="fr-FR"/>
        </a:p>
      </dgm:t>
    </dgm:pt>
    <dgm:pt modelId="{AF265C8C-2B7E-4283-B6E8-5DD061C96DF2}">
      <dgm:prSet phldrT="[Texte]" custT="1"/>
      <dgm:spPr/>
      <dgm:t>
        <a:bodyPr/>
        <a:lstStyle/>
        <a:p>
          <a:pPr>
            <a:spcAft>
              <a:spcPts val="0"/>
            </a:spcAft>
          </a:pPr>
          <a:r>
            <a:rPr lang="en-GB" sz="2200" b="1" dirty="0"/>
            <a:t>SO3.2: To reform and enhance regional and continental statistical systems</a:t>
          </a:r>
          <a:endParaRPr lang="fr-FR" sz="2200" dirty="0"/>
        </a:p>
      </dgm:t>
    </dgm:pt>
    <dgm:pt modelId="{ACE66B80-F14E-4B19-97EC-8A5BF2677FC3}" type="parTrans" cxnId="{71D06B4C-A3EA-409D-AD0D-2649C7BD5A12}">
      <dgm:prSet/>
      <dgm:spPr/>
      <dgm:t>
        <a:bodyPr/>
        <a:lstStyle/>
        <a:p>
          <a:endParaRPr lang="fr-FR"/>
        </a:p>
      </dgm:t>
    </dgm:pt>
    <dgm:pt modelId="{AD85F925-AF89-41A1-8C94-5151EBBEA7CE}" type="sibTrans" cxnId="{71D06B4C-A3EA-409D-AD0D-2649C7BD5A12}">
      <dgm:prSet/>
      <dgm:spPr/>
      <dgm:t>
        <a:bodyPr/>
        <a:lstStyle/>
        <a:p>
          <a:endParaRPr lang="fr-FR"/>
        </a:p>
      </dgm:t>
    </dgm:pt>
    <dgm:pt modelId="{1BA35C8B-FB5D-4AE8-AB91-FBC49EB45275}">
      <dgm:prSet phldrT="[Texte]" custT="1"/>
      <dgm:spPr/>
      <dgm:t>
        <a:bodyPr/>
        <a:lstStyle/>
        <a:p>
          <a:r>
            <a:rPr lang="en-GB" sz="2200" b="1" dirty="0"/>
            <a:t>SO1.3: To harmonise standards and methods of statistical production</a:t>
          </a:r>
          <a:endParaRPr lang="fr-FR" sz="2200" dirty="0"/>
        </a:p>
      </dgm:t>
    </dgm:pt>
    <dgm:pt modelId="{F11FB542-A49B-41CB-9574-871C01C4BDED}" type="parTrans" cxnId="{D40C4D29-A656-46FC-AE8A-DA109DEA0893}">
      <dgm:prSet/>
      <dgm:spPr/>
      <dgm:t>
        <a:bodyPr/>
        <a:lstStyle/>
        <a:p>
          <a:endParaRPr lang="fr-FR"/>
        </a:p>
      </dgm:t>
    </dgm:pt>
    <dgm:pt modelId="{18C89275-68F5-4D68-B87B-FD5D3485F95D}" type="sibTrans" cxnId="{D40C4D29-A656-46FC-AE8A-DA109DEA0893}">
      <dgm:prSet/>
      <dgm:spPr/>
      <dgm:t>
        <a:bodyPr/>
        <a:lstStyle/>
        <a:p>
          <a:endParaRPr lang="fr-FR"/>
        </a:p>
      </dgm:t>
    </dgm:pt>
    <dgm:pt modelId="{6356BA70-55D9-476E-AC96-6D55F243FBE2}">
      <dgm:prSet phldrT="[Texte]" custT="1"/>
      <dgm:spPr/>
      <dgm:t>
        <a:bodyPr/>
        <a:lstStyle/>
        <a:p>
          <a:pPr>
            <a:spcAft>
              <a:spcPts val="0"/>
            </a:spcAft>
          </a:pPr>
          <a:r>
            <a:rPr lang="en-GB" sz="2200" b="1" dirty="0"/>
            <a:t>SO3.3: To Develop sustainable statistical capacities</a:t>
          </a:r>
          <a:endParaRPr lang="fr-FR" sz="2200" dirty="0"/>
        </a:p>
      </dgm:t>
    </dgm:pt>
    <dgm:pt modelId="{2D215B0D-587E-4700-8F4C-A1DA01D40E2B}" type="parTrans" cxnId="{5DBB0BA2-1ECE-4A0B-A49C-158E5B2569EE}">
      <dgm:prSet/>
      <dgm:spPr/>
      <dgm:t>
        <a:bodyPr/>
        <a:lstStyle/>
        <a:p>
          <a:endParaRPr lang="fr-FR"/>
        </a:p>
      </dgm:t>
    </dgm:pt>
    <dgm:pt modelId="{DEDE0BD9-2799-43BE-8A6B-B52266B1B903}" type="sibTrans" cxnId="{5DBB0BA2-1ECE-4A0B-A49C-158E5B2569EE}">
      <dgm:prSet/>
      <dgm:spPr/>
      <dgm:t>
        <a:bodyPr/>
        <a:lstStyle/>
        <a:p>
          <a:endParaRPr lang="fr-FR"/>
        </a:p>
      </dgm:t>
    </dgm:pt>
    <dgm:pt modelId="{D6910EC7-95E8-47BB-A7F3-FB39C049F18B}">
      <dgm:prSet phldrT="[Texte]" custT="1"/>
      <dgm:spPr>
        <a:solidFill>
          <a:schemeClr val="accent6">
            <a:lumMod val="40000"/>
            <a:lumOff val="60000"/>
            <a:alpha val="90000"/>
          </a:schemeClr>
        </a:solidFill>
      </dgm:spPr>
      <dgm:t>
        <a:bodyPr/>
        <a:lstStyle/>
        <a:p>
          <a:r>
            <a:rPr lang="en-GB" sz="2200" b="1" dirty="0"/>
            <a:t>SO4.1: To drive evidence-based decisions through the use of statistics</a:t>
          </a:r>
          <a:endParaRPr lang="fr-FR" sz="2200" dirty="0"/>
        </a:p>
      </dgm:t>
    </dgm:pt>
    <dgm:pt modelId="{B59EC8EB-AFB7-4803-8FE8-81083F5781BF}" type="parTrans" cxnId="{2FE66EEB-AAE3-4B67-AA5B-615CAFD73662}">
      <dgm:prSet/>
      <dgm:spPr/>
      <dgm:t>
        <a:bodyPr/>
        <a:lstStyle/>
        <a:p>
          <a:endParaRPr lang="fr-FR"/>
        </a:p>
      </dgm:t>
    </dgm:pt>
    <dgm:pt modelId="{3B3A191A-6CC4-419F-A15B-F2447F4FC1F1}" type="sibTrans" cxnId="{2FE66EEB-AAE3-4B67-AA5B-615CAFD73662}">
      <dgm:prSet/>
      <dgm:spPr/>
      <dgm:t>
        <a:bodyPr/>
        <a:lstStyle/>
        <a:p>
          <a:endParaRPr lang="fr-FR"/>
        </a:p>
      </dgm:t>
    </dgm:pt>
    <dgm:pt modelId="{E0EC2D09-852F-45F6-992F-BF4D126380D2}">
      <dgm:prSet phldrT="[Texte]" custT="1"/>
      <dgm:spPr/>
      <dgm:t>
        <a:bodyPr/>
        <a:lstStyle/>
        <a:p>
          <a:pPr>
            <a:spcAft>
              <a:spcPts val="0"/>
            </a:spcAft>
          </a:pPr>
          <a:r>
            <a:rPr lang="en-GB" sz="2200" b="1" dirty="0"/>
            <a:t>SO3.4: To Establish an effective technological environment</a:t>
          </a:r>
          <a:endParaRPr lang="fr-FR" sz="2200" dirty="0"/>
        </a:p>
      </dgm:t>
    </dgm:pt>
    <dgm:pt modelId="{62731C76-504C-40C6-8A38-3B38BD9DBFD1}" type="parTrans" cxnId="{6EA656A2-CF23-4E99-9BDD-901BAAB57A3A}">
      <dgm:prSet/>
      <dgm:spPr/>
      <dgm:t>
        <a:bodyPr/>
        <a:lstStyle/>
        <a:p>
          <a:endParaRPr lang="fr-FR"/>
        </a:p>
      </dgm:t>
    </dgm:pt>
    <dgm:pt modelId="{099C314B-BD39-459F-B7F5-DDD32AC885E7}" type="sibTrans" cxnId="{6EA656A2-CF23-4E99-9BDD-901BAAB57A3A}">
      <dgm:prSet/>
      <dgm:spPr/>
      <dgm:t>
        <a:bodyPr/>
        <a:lstStyle/>
        <a:p>
          <a:endParaRPr lang="fr-FR"/>
        </a:p>
      </dgm:t>
    </dgm:pt>
    <dgm:pt modelId="{F258134C-47D9-4E59-83D2-FCABE783DB0F}">
      <dgm:prSet phldrT="[Texte]"/>
      <dgm:spPr>
        <a:solidFill>
          <a:schemeClr val="accent6">
            <a:lumMod val="75000"/>
          </a:schemeClr>
        </a:solidFill>
      </dgm:spPr>
      <dgm:t>
        <a:bodyPr/>
        <a:lstStyle/>
        <a:p>
          <a:r>
            <a:rPr lang="en-GB" b="1" dirty="0"/>
            <a:t>ST4: To Promote a culture of quality policy and decision-making</a:t>
          </a:r>
          <a:endParaRPr lang="fr-FR" b="1" dirty="0"/>
        </a:p>
      </dgm:t>
    </dgm:pt>
    <dgm:pt modelId="{9FBFA481-CD72-408C-ABF9-D06AB663466A}" type="parTrans" cxnId="{EA84B5D6-046E-43B9-A9E4-69E1324DC7F9}">
      <dgm:prSet/>
      <dgm:spPr/>
      <dgm:t>
        <a:bodyPr/>
        <a:lstStyle/>
        <a:p>
          <a:endParaRPr lang="fr-FR"/>
        </a:p>
      </dgm:t>
    </dgm:pt>
    <dgm:pt modelId="{11298A1E-D8BE-4EB0-9B8F-21C74B1B6761}" type="sibTrans" cxnId="{EA84B5D6-046E-43B9-A9E4-69E1324DC7F9}">
      <dgm:prSet/>
      <dgm:spPr/>
      <dgm:t>
        <a:bodyPr/>
        <a:lstStyle/>
        <a:p>
          <a:endParaRPr lang="fr-FR"/>
        </a:p>
      </dgm:t>
    </dgm:pt>
    <dgm:pt modelId="{7F7ECFA3-9073-43BF-823D-63299DEE74C0}">
      <dgm:prSet phldrT="[Texte]" custT="1"/>
      <dgm:spPr>
        <a:solidFill>
          <a:schemeClr val="accent6">
            <a:lumMod val="40000"/>
            <a:lumOff val="60000"/>
            <a:alpha val="90000"/>
          </a:schemeClr>
        </a:solidFill>
      </dgm:spPr>
      <dgm:t>
        <a:bodyPr/>
        <a:lstStyle/>
        <a:p>
          <a:r>
            <a:rPr lang="en-GB" sz="2200" b="1" dirty="0"/>
            <a:t>SO4.2: To improve the communication of statistical information</a:t>
          </a:r>
          <a:endParaRPr lang="fr-FR" sz="2200" dirty="0"/>
        </a:p>
      </dgm:t>
    </dgm:pt>
    <dgm:pt modelId="{5DD85F41-3D92-4681-ABEB-332A216AE80F}" type="parTrans" cxnId="{D798B38F-65D5-4451-AFCE-560C1DAC568C}">
      <dgm:prSet/>
      <dgm:spPr/>
      <dgm:t>
        <a:bodyPr/>
        <a:lstStyle/>
        <a:p>
          <a:endParaRPr lang="fr-FR"/>
        </a:p>
      </dgm:t>
    </dgm:pt>
    <dgm:pt modelId="{E7992D30-03B5-427E-8F1C-7201C05E5EAE}" type="sibTrans" cxnId="{D798B38F-65D5-4451-AFCE-560C1DAC568C}">
      <dgm:prSet/>
      <dgm:spPr/>
      <dgm:t>
        <a:bodyPr/>
        <a:lstStyle/>
        <a:p>
          <a:endParaRPr lang="fr-FR"/>
        </a:p>
      </dgm:t>
    </dgm:pt>
    <dgm:pt modelId="{74F649EE-2661-49EB-9E61-96BF21AEFAC1}" type="pres">
      <dgm:prSet presAssocID="{8DFCC0F9-328C-409C-A27F-FB2D1FB37E35}" presName="Name0" presStyleCnt="0">
        <dgm:presLayoutVars>
          <dgm:dir/>
          <dgm:animLvl val="lvl"/>
          <dgm:resizeHandles val="exact"/>
        </dgm:presLayoutVars>
      </dgm:prSet>
      <dgm:spPr/>
      <dgm:t>
        <a:bodyPr/>
        <a:lstStyle/>
        <a:p>
          <a:endParaRPr lang="fr-FR"/>
        </a:p>
      </dgm:t>
    </dgm:pt>
    <dgm:pt modelId="{70C1E7FA-6395-45B5-B00C-C7F73D9D47C7}" type="pres">
      <dgm:prSet presAssocID="{949D5789-71DB-4267-822D-0CA3C4C6A399}" presName="linNode" presStyleCnt="0"/>
      <dgm:spPr/>
    </dgm:pt>
    <dgm:pt modelId="{1E233B8B-3FA3-4994-A3C3-BBBA3EDD31BF}" type="pres">
      <dgm:prSet presAssocID="{949D5789-71DB-4267-822D-0CA3C4C6A399}" presName="parentText" presStyleLbl="node1" presStyleIdx="0" presStyleCnt="4" custScaleX="80722" custLinFactNeighborX="-15397" custLinFactNeighborY="769">
        <dgm:presLayoutVars>
          <dgm:chMax val="1"/>
          <dgm:bulletEnabled val="1"/>
        </dgm:presLayoutVars>
      </dgm:prSet>
      <dgm:spPr/>
      <dgm:t>
        <a:bodyPr/>
        <a:lstStyle/>
        <a:p>
          <a:endParaRPr lang="fr-FR"/>
        </a:p>
      </dgm:t>
    </dgm:pt>
    <dgm:pt modelId="{41BEDE86-C4C8-4AA1-8CB2-F9C109478367}" type="pres">
      <dgm:prSet presAssocID="{949D5789-71DB-4267-822D-0CA3C4C6A399}" presName="descendantText" presStyleLbl="alignAccFollowNode1" presStyleIdx="0" presStyleCnt="4" custScaleX="123888" custScaleY="124031" custLinFactNeighborX="-539" custLinFactNeighborY="-3931">
        <dgm:presLayoutVars>
          <dgm:bulletEnabled val="1"/>
        </dgm:presLayoutVars>
      </dgm:prSet>
      <dgm:spPr/>
      <dgm:t>
        <a:bodyPr/>
        <a:lstStyle/>
        <a:p>
          <a:endParaRPr lang="fr-FR"/>
        </a:p>
      </dgm:t>
    </dgm:pt>
    <dgm:pt modelId="{55B87DC5-09E8-4B2D-9049-7797E1EB2527}" type="pres">
      <dgm:prSet presAssocID="{ED365233-597B-4792-A57C-6F85351BC798}" presName="sp" presStyleCnt="0"/>
      <dgm:spPr/>
    </dgm:pt>
    <dgm:pt modelId="{254C213A-F350-44EA-926E-B3ABBFF6057D}" type="pres">
      <dgm:prSet presAssocID="{ECF63883-37FF-4A13-B034-C1091E202E29}" presName="linNode" presStyleCnt="0"/>
      <dgm:spPr/>
    </dgm:pt>
    <dgm:pt modelId="{3EADBFED-291C-44A3-A01B-CCC5F0811D72}" type="pres">
      <dgm:prSet presAssocID="{ECF63883-37FF-4A13-B034-C1091E202E29}" presName="parentText" presStyleLbl="node1" presStyleIdx="1" presStyleCnt="4" custScaleX="80722" custScaleY="120512" custLinFactNeighborX="-15427" custLinFactNeighborY="769">
        <dgm:presLayoutVars>
          <dgm:chMax val="1"/>
          <dgm:bulletEnabled val="1"/>
        </dgm:presLayoutVars>
      </dgm:prSet>
      <dgm:spPr/>
      <dgm:t>
        <a:bodyPr/>
        <a:lstStyle/>
        <a:p>
          <a:endParaRPr lang="fr-FR"/>
        </a:p>
      </dgm:t>
    </dgm:pt>
    <dgm:pt modelId="{E77139ED-B4E7-4BF1-A348-D1FCA5BD0CD9}" type="pres">
      <dgm:prSet presAssocID="{ECF63883-37FF-4A13-B034-C1091E202E29}" presName="descendantText" presStyleLbl="alignAccFollowNode1" presStyleIdx="1" presStyleCnt="4" custScaleX="125428" custScaleY="136114" custLinFactNeighborX="-1036" custLinFactNeighborY="-3931">
        <dgm:presLayoutVars>
          <dgm:bulletEnabled val="1"/>
        </dgm:presLayoutVars>
      </dgm:prSet>
      <dgm:spPr/>
      <dgm:t>
        <a:bodyPr/>
        <a:lstStyle/>
        <a:p>
          <a:endParaRPr lang="fr-FR"/>
        </a:p>
      </dgm:t>
    </dgm:pt>
    <dgm:pt modelId="{8EE7BC61-9901-4E07-ACA9-7468DFF48E0E}" type="pres">
      <dgm:prSet presAssocID="{441BD287-B016-4CB6-B905-465BC5F8CF48}" presName="sp" presStyleCnt="0"/>
      <dgm:spPr/>
    </dgm:pt>
    <dgm:pt modelId="{CC5BB736-FFB0-499B-AC35-D2D05840CF77}" type="pres">
      <dgm:prSet presAssocID="{2B759A96-D31A-4B2D-96F8-045268188FFF}" presName="linNode" presStyleCnt="0"/>
      <dgm:spPr/>
    </dgm:pt>
    <dgm:pt modelId="{3EF65F33-FA4C-43B7-95F7-BB441B4F2BED}" type="pres">
      <dgm:prSet presAssocID="{2B759A96-D31A-4B2D-96F8-045268188FFF}" presName="parentText" presStyleLbl="node1" presStyleIdx="2" presStyleCnt="4" custScaleX="91049" custScaleY="130521" custLinFactNeighborX="-15412" custLinFactNeighborY="769">
        <dgm:presLayoutVars>
          <dgm:chMax val="1"/>
          <dgm:bulletEnabled val="1"/>
        </dgm:presLayoutVars>
      </dgm:prSet>
      <dgm:spPr/>
      <dgm:t>
        <a:bodyPr/>
        <a:lstStyle/>
        <a:p>
          <a:endParaRPr lang="fr-FR"/>
        </a:p>
      </dgm:t>
    </dgm:pt>
    <dgm:pt modelId="{354F59B5-2A29-4B2D-8442-0EC90DA01ECA}" type="pres">
      <dgm:prSet presAssocID="{2B759A96-D31A-4B2D-96F8-045268188FFF}" presName="descendantText" presStyleLbl="alignAccFollowNode1" presStyleIdx="2" presStyleCnt="4" custScaleX="145768" custScaleY="167752" custLinFactNeighborX="13871" custLinFactNeighborY="-3931">
        <dgm:presLayoutVars>
          <dgm:bulletEnabled val="1"/>
        </dgm:presLayoutVars>
      </dgm:prSet>
      <dgm:spPr/>
      <dgm:t>
        <a:bodyPr/>
        <a:lstStyle/>
        <a:p>
          <a:endParaRPr lang="fr-FR"/>
        </a:p>
      </dgm:t>
    </dgm:pt>
    <dgm:pt modelId="{155A2955-949B-4D9C-A5ED-D32FBB4980E1}" type="pres">
      <dgm:prSet presAssocID="{5A78708C-86A9-4C87-90BE-8067C1EB844A}" presName="sp" presStyleCnt="0"/>
      <dgm:spPr/>
    </dgm:pt>
    <dgm:pt modelId="{40F3C508-2788-4971-9307-32F9F6D84E54}" type="pres">
      <dgm:prSet presAssocID="{F258134C-47D9-4E59-83D2-FCABE783DB0F}" presName="linNode" presStyleCnt="0"/>
      <dgm:spPr/>
    </dgm:pt>
    <dgm:pt modelId="{5224DA5E-58B9-4C17-9A72-DF053AADC230}" type="pres">
      <dgm:prSet presAssocID="{F258134C-47D9-4E59-83D2-FCABE783DB0F}" presName="parentText" presStyleLbl="node1" presStyleIdx="3" presStyleCnt="4" custScaleX="80643" custScaleY="114291" custLinFactNeighborX="-15412" custLinFactNeighborY="769">
        <dgm:presLayoutVars>
          <dgm:chMax val="1"/>
          <dgm:bulletEnabled val="1"/>
        </dgm:presLayoutVars>
      </dgm:prSet>
      <dgm:spPr/>
      <dgm:t>
        <a:bodyPr/>
        <a:lstStyle/>
        <a:p>
          <a:endParaRPr lang="fr-FR"/>
        </a:p>
      </dgm:t>
    </dgm:pt>
    <dgm:pt modelId="{31FC7647-3CE2-474A-A484-292A7BE5C65B}" type="pres">
      <dgm:prSet presAssocID="{F258134C-47D9-4E59-83D2-FCABE783DB0F}" presName="descendantText" presStyleLbl="alignAccFollowNode1" presStyleIdx="3" presStyleCnt="4" custScaleX="133991" custScaleY="131398" custLinFactNeighborX="-353" custLinFactNeighborY="3896">
        <dgm:presLayoutVars>
          <dgm:bulletEnabled val="1"/>
        </dgm:presLayoutVars>
      </dgm:prSet>
      <dgm:spPr/>
      <dgm:t>
        <a:bodyPr/>
        <a:lstStyle/>
        <a:p>
          <a:endParaRPr lang="fr-FR"/>
        </a:p>
      </dgm:t>
    </dgm:pt>
  </dgm:ptLst>
  <dgm:cxnLst>
    <dgm:cxn modelId="{F4199602-F596-4544-9AA6-072CE6F127A7}" type="presOf" srcId="{8DFCC0F9-328C-409C-A27F-FB2D1FB37E35}" destId="{74F649EE-2661-49EB-9E61-96BF21AEFAC1}" srcOrd="0" destOrd="0" presId="urn:microsoft.com/office/officeart/2005/8/layout/vList5"/>
    <dgm:cxn modelId="{2FE66EEB-AAE3-4B67-AA5B-615CAFD73662}" srcId="{F258134C-47D9-4E59-83D2-FCABE783DB0F}" destId="{D6910EC7-95E8-47BB-A7F3-FB39C049F18B}" srcOrd="0" destOrd="0" parTransId="{B59EC8EB-AFB7-4803-8FE8-81083F5781BF}" sibTransId="{3B3A191A-6CC4-419F-A15B-F2447F4FC1F1}"/>
    <dgm:cxn modelId="{09490E6F-8E88-4EC8-89F4-9DD540B216F6}" type="presOf" srcId="{EBF29EF4-AE83-4CAB-A83D-EF91543585C6}" destId="{41BEDE86-C4C8-4AA1-8CB2-F9C109478367}" srcOrd="0" destOrd="0" presId="urn:microsoft.com/office/officeart/2005/8/layout/vList5"/>
    <dgm:cxn modelId="{D40C4D29-A656-46FC-AE8A-DA109DEA0893}" srcId="{949D5789-71DB-4267-822D-0CA3C4C6A399}" destId="{1BA35C8B-FB5D-4AE8-AB91-FBC49EB45275}" srcOrd="2" destOrd="0" parTransId="{F11FB542-A49B-41CB-9574-871C01C4BDED}" sibTransId="{18C89275-68F5-4D68-B87B-FD5D3485F95D}"/>
    <dgm:cxn modelId="{71D06B4C-A3EA-409D-AD0D-2649C7BD5A12}" srcId="{2B759A96-D31A-4B2D-96F8-045268188FFF}" destId="{AF265C8C-2B7E-4283-B6E8-5DD061C96DF2}" srcOrd="1" destOrd="0" parTransId="{ACE66B80-F14E-4B19-97EC-8A5BF2677FC3}" sibTransId="{AD85F925-AF89-41A1-8C94-5151EBBEA7CE}"/>
    <dgm:cxn modelId="{4ACA88E9-469C-4B9F-9E02-9C90CBC5F1D7}" type="presOf" srcId="{3AF8B1D3-E3D8-40E6-977E-4AF012BAFA89}" destId="{E77139ED-B4E7-4BF1-A348-D1FCA5BD0CD9}" srcOrd="0" destOrd="1" presId="urn:microsoft.com/office/officeart/2005/8/layout/vList5"/>
    <dgm:cxn modelId="{D798B38F-65D5-4451-AFCE-560C1DAC568C}" srcId="{F258134C-47D9-4E59-83D2-FCABE783DB0F}" destId="{7F7ECFA3-9073-43BF-823D-63299DEE74C0}" srcOrd="1" destOrd="0" parTransId="{5DD85F41-3D92-4681-ABEB-332A216AE80F}" sibTransId="{E7992D30-03B5-427E-8F1C-7201C05E5EAE}"/>
    <dgm:cxn modelId="{CB83CB88-CB25-4178-92F3-15CA0A47F6AB}" srcId="{949D5789-71DB-4267-822D-0CA3C4C6A399}" destId="{EBF29EF4-AE83-4CAB-A83D-EF91543585C6}" srcOrd="0" destOrd="0" parTransId="{0F16046C-6D2C-454E-8A38-EBB97BC6CB38}" sibTransId="{447CA221-1C5D-4CFF-8336-D084438925E7}"/>
    <dgm:cxn modelId="{0810C209-D676-47D9-B00D-97A82A01EEE3}" srcId="{8DFCC0F9-328C-409C-A27F-FB2D1FB37E35}" destId="{ECF63883-37FF-4A13-B034-C1091E202E29}" srcOrd="1" destOrd="0" parTransId="{48DE2D9D-6667-46FC-94CD-FEC53120AED3}" sibTransId="{441BD287-B016-4CB6-B905-465BC5F8CF48}"/>
    <dgm:cxn modelId="{3BCDE7D1-3FEF-427E-BE1F-66A283B390D5}" srcId="{ECF63883-37FF-4A13-B034-C1091E202E29}" destId="{36760690-D059-4317-B792-DDC9507EF403}" srcOrd="0" destOrd="0" parTransId="{528A9D87-D23C-48A0-84F2-4BF389B07A10}" sibTransId="{13192AAF-64A3-435A-AFF4-B8A9FAACF33E}"/>
    <dgm:cxn modelId="{00E8FE69-24E3-43CB-8786-99A4DDFD7682}" type="presOf" srcId="{D6910EC7-95E8-47BB-A7F3-FB39C049F18B}" destId="{31FC7647-3CE2-474A-A484-292A7BE5C65B}" srcOrd="0" destOrd="0" presId="urn:microsoft.com/office/officeart/2005/8/layout/vList5"/>
    <dgm:cxn modelId="{A90569B0-27A2-424F-9960-A12502F0E8B2}" srcId="{8DFCC0F9-328C-409C-A27F-FB2D1FB37E35}" destId="{2B759A96-D31A-4B2D-96F8-045268188FFF}" srcOrd="2" destOrd="0" parTransId="{F0248D06-E726-4930-B658-F59FA7795583}" sibTransId="{5A78708C-86A9-4C87-90BE-8067C1EB844A}"/>
    <dgm:cxn modelId="{AB170A3C-2770-4F55-BE46-B4A248DE2183}" srcId="{2B759A96-D31A-4B2D-96F8-045268188FFF}" destId="{F7908846-11C8-430D-A112-C35A8CA59B40}" srcOrd="0" destOrd="0" parTransId="{9DB7F410-3486-4991-A520-936E22FB1B6A}" sibTransId="{F1BA4348-08D0-4FB2-9B40-AAD8965A5017}"/>
    <dgm:cxn modelId="{7CBB6A50-796F-4D5B-BBE6-404855F3B5A9}" type="presOf" srcId="{2B759A96-D31A-4B2D-96F8-045268188FFF}" destId="{3EF65F33-FA4C-43B7-95F7-BB441B4F2BED}" srcOrd="0" destOrd="0" presId="urn:microsoft.com/office/officeart/2005/8/layout/vList5"/>
    <dgm:cxn modelId="{18F1DDF1-49B2-4C87-9447-211B4A9567DA}" srcId="{ECF63883-37FF-4A13-B034-C1091E202E29}" destId="{3AF8B1D3-E3D8-40E6-977E-4AF012BAFA89}" srcOrd="1" destOrd="0" parTransId="{C3C460F2-4547-420E-887F-93F05D043E66}" sibTransId="{7940CFDE-98FF-46AC-B58F-ED88EF0BB764}"/>
    <dgm:cxn modelId="{EA84B5D6-046E-43B9-A9E4-69E1324DC7F9}" srcId="{8DFCC0F9-328C-409C-A27F-FB2D1FB37E35}" destId="{F258134C-47D9-4E59-83D2-FCABE783DB0F}" srcOrd="3" destOrd="0" parTransId="{9FBFA481-CD72-408C-ABF9-D06AB663466A}" sibTransId="{11298A1E-D8BE-4EB0-9B8F-21C74B1B6761}"/>
    <dgm:cxn modelId="{1DA56F98-58B5-4A84-BD78-35C67F89701E}" type="presOf" srcId="{F258134C-47D9-4E59-83D2-FCABE783DB0F}" destId="{5224DA5E-58B9-4C17-9A72-DF053AADC230}" srcOrd="0" destOrd="0" presId="urn:microsoft.com/office/officeart/2005/8/layout/vList5"/>
    <dgm:cxn modelId="{5DBB0BA2-1ECE-4A0B-A49C-158E5B2569EE}" srcId="{2B759A96-D31A-4B2D-96F8-045268188FFF}" destId="{6356BA70-55D9-476E-AC96-6D55F243FBE2}" srcOrd="2" destOrd="0" parTransId="{2D215B0D-587E-4700-8F4C-A1DA01D40E2B}" sibTransId="{DEDE0BD9-2799-43BE-8A6B-B52266B1B903}"/>
    <dgm:cxn modelId="{8A216A80-0F6C-44B3-AA68-2F77E32F9B63}" type="presOf" srcId="{6356BA70-55D9-476E-AC96-6D55F243FBE2}" destId="{354F59B5-2A29-4B2D-8442-0EC90DA01ECA}" srcOrd="0" destOrd="2" presId="urn:microsoft.com/office/officeart/2005/8/layout/vList5"/>
    <dgm:cxn modelId="{0FCA9109-6D00-433B-A406-9EB64718B200}" type="presOf" srcId="{7F7ECFA3-9073-43BF-823D-63299DEE74C0}" destId="{31FC7647-3CE2-474A-A484-292A7BE5C65B}" srcOrd="0" destOrd="1" presId="urn:microsoft.com/office/officeart/2005/8/layout/vList5"/>
    <dgm:cxn modelId="{EF7A7DEB-E9C3-471F-8962-C02D5508FF69}" srcId="{8DFCC0F9-328C-409C-A27F-FB2D1FB37E35}" destId="{949D5789-71DB-4267-822D-0CA3C4C6A399}" srcOrd="0" destOrd="0" parTransId="{3DBA392F-8CA3-41E6-B8FD-1867BAA6082B}" sibTransId="{ED365233-597B-4792-A57C-6F85351BC798}"/>
    <dgm:cxn modelId="{9828EBAE-3D5C-4C32-B893-502403F3F2D7}" type="presOf" srcId="{1BA35C8B-FB5D-4AE8-AB91-FBC49EB45275}" destId="{41BEDE86-C4C8-4AA1-8CB2-F9C109478367}" srcOrd="0" destOrd="2" presId="urn:microsoft.com/office/officeart/2005/8/layout/vList5"/>
    <dgm:cxn modelId="{E4A13495-AE5B-4D4A-9400-FD2825AEA60D}" type="presOf" srcId="{F7908846-11C8-430D-A112-C35A8CA59B40}" destId="{354F59B5-2A29-4B2D-8442-0EC90DA01ECA}" srcOrd="0" destOrd="0" presId="urn:microsoft.com/office/officeart/2005/8/layout/vList5"/>
    <dgm:cxn modelId="{F552A73D-929B-4F3F-8455-511192B41016}" type="presOf" srcId="{AF265C8C-2B7E-4283-B6E8-5DD061C96DF2}" destId="{354F59B5-2A29-4B2D-8442-0EC90DA01ECA}" srcOrd="0" destOrd="1" presId="urn:microsoft.com/office/officeart/2005/8/layout/vList5"/>
    <dgm:cxn modelId="{6EA656A2-CF23-4E99-9BDD-901BAAB57A3A}" srcId="{2B759A96-D31A-4B2D-96F8-045268188FFF}" destId="{E0EC2D09-852F-45F6-992F-BF4D126380D2}" srcOrd="3" destOrd="0" parTransId="{62731C76-504C-40C6-8A38-3B38BD9DBFD1}" sibTransId="{099C314B-BD39-459F-B7F5-DDD32AC885E7}"/>
    <dgm:cxn modelId="{45B8054B-FA52-4C6B-92D7-0B9D9FA037D7}" type="presOf" srcId="{36760690-D059-4317-B792-DDC9507EF403}" destId="{E77139ED-B4E7-4BF1-A348-D1FCA5BD0CD9}" srcOrd="0" destOrd="0" presId="urn:microsoft.com/office/officeart/2005/8/layout/vList5"/>
    <dgm:cxn modelId="{0FB8DF7B-0067-4B30-A273-F47D1BF9CC72}" type="presOf" srcId="{E0EC2D09-852F-45F6-992F-BF4D126380D2}" destId="{354F59B5-2A29-4B2D-8442-0EC90DA01ECA}" srcOrd="0" destOrd="3" presId="urn:microsoft.com/office/officeart/2005/8/layout/vList5"/>
    <dgm:cxn modelId="{83F94286-C205-487A-90FF-3C6826EF1F38}" type="presOf" srcId="{949D5789-71DB-4267-822D-0CA3C4C6A399}" destId="{1E233B8B-3FA3-4994-A3C3-BBBA3EDD31BF}" srcOrd="0" destOrd="0" presId="urn:microsoft.com/office/officeart/2005/8/layout/vList5"/>
    <dgm:cxn modelId="{B2958058-4508-41B8-ACDD-25335643ADFF}" type="presOf" srcId="{ECF63883-37FF-4A13-B034-C1091E202E29}" destId="{3EADBFED-291C-44A3-A01B-CCC5F0811D72}" srcOrd="0" destOrd="0" presId="urn:microsoft.com/office/officeart/2005/8/layout/vList5"/>
    <dgm:cxn modelId="{E87DB09D-BA8D-42E9-8C6F-F3DC1356E175}" srcId="{949D5789-71DB-4267-822D-0CA3C4C6A399}" destId="{E7AEAB44-2519-4B79-ACCB-59247AA48DE4}" srcOrd="1" destOrd="0" parTransId="{729A7790-F088-4891-AD7C-B7AA9656B7F7}" sibTransId="{7FBBEF7D-4DE3-4251-8F53-566A422872D4}"/>
    <dgm:cxn modelId="{A5DC72EB-AED9-48BB-9DFC-D9669526E717}" type="presOf" srcId="{E7AEAB44-2519-4B79-ACCB-59247AA48DE4}" destId="{41BEDE86-C4C8-4AA1-8CB2-F9C109478367}" srcOrd="0" destOrd="1" presId="urn:microsoft.com/office/officeart/2005/8/layout/vList5"/>
    <dgm:cxn modelId="{862C7978-46A7-480F-8A7E-A9F8423F8D59}" type="presParOf" srcId="{74F649EE-2661-49EB-9E61-96BF21AEFAC1}" destId="{70C1E7FA-6395-45B5-B00C-C7F73D9D47C7}" srcOrd="0" destOrd="0" presId="urn:microsoft.com/office/officeart/2005/8/layout/vList5"/>
    <dgm:cxn modelId="{DDCC8A97-622E-4208-8EB4-2294E14F4A22}" type="presParOf" srcId="{70C1E7FA-6395-45B5-B00C-C7F73D9D47C7}" destId="{1E233B8B-3FA3-4994-A3C3-BBBA3EDD31BF}" srcOrd="0" destOrd="0" presId="urn:microsoft.com/office/officeart/2005/8/layout/vList5"/>
    <dgm:cxn modelId="{C276188E-2B37-49A3-A490-8271B4B1C80C}" type="presParOf" srcId="{70C1E7FA-6395-45B5-B00C-C7F73D9D47C7}" destId="{41BEDE86-C4C8-4AA1-8CB2-F9C109478367}" srcOrd="1" destOrd="0" presId="urn:microsoft.com/office/officeart/2005/8/layout/vList5"/>
    <dgm:cxn modelId="{31A695C4-5B4B-406B-B4EF-053B73DA4E4B}" type="presParOf" srcId="{74F649EE-2661-49EB-9E61-96BF21AEFAC1}" destId="{55B87DC5-09E8-4B2D-9049-7797E1EB2527}" srcOrd="1" destOrd="0" presId="urn:microsoft.com/office/officeart/2005/8/layout/vList5"/>
    <dgm:cxn modelId="{0EF622DA-664B-41B9-A02A-EFDA247FCE02}" type="presParOf" srcId="{74F649EE-2661-49EB-9E61-96BF21AEFAC1}" destId="{254C213A-F350-44EA-926E-B3ABBFF6057D}" srcOrd="2" destOrd="0" presId="urn:microsoft.com/office/officeart/2005/8/layout/vList5"/>
    <dgm:cxn modelId="{9BB47D82-67AA-43F6-9365-AC51317EC7C9}" type="presParOf" srcId="{254C213A-F350-44EA-926E-B3ABBFF6057D}" destId="{3EADBFED-291C-44A3-A01B-CCC5F0811D72}" srcOrd="0" destOrd="0" presId="urn:microsoft.com/office/officeart/2005/8/layout/vList5"/>
    <dgm:cxn modelId="{C576BCAE-677F-4B1D-B1B2-D3CD6270AD49}" type="presParOf" srcId="{254C213A-F350-44EA-926E-B3ABBFF6057D}" destId="{E77139ED-B4E7-4BF1-A348-D1FCA5BD0CD9}" srcOrd="1" destOrd="0" presId="urn:microsoft.com/office/officeart/2005/8/layout/vList5"/>
    <dgm:cxn modelId="{3AC18A3D-8986-4F70-88D7-061998C22378}" type="presParOf" srcId="{74F649EE-2661-49EB-9E61-96BF21AEFAC1}" destId="{8EE7BC61-9901-4E07-ACA9-7468DFF48E0E}" srcOrd="3" destOrd="0" presId="urn:microsoft.com/office/officeart/2005/8/layout/vList5"/>
    <dgm:cxn modelId="{0335390C-90D4-4DDF-BDB2-A69FE4F23F0C}" type="presParOf" srcId="{74F649EE-2661-49EB-9E61-96BF21AEFAC1}" destId="{CC5BB736-FFB0-499B-AC35-D2D05840CF77}" srcOrd="4" destOrd="0" presId="urn:microsoft.com/office/officeart/2005/8/layout/vList5"/>
    <dgm:cxn modelId="{780BC6BD-3BB3-4079-B79E-E6D8E506515E}" type="presParOf" srcId="{CC5BB736-FFB0-499B-AC35-D2D05840CF77}" destId="{3EF65F33-FA4C-43B7-95F7-BB441B4F2BED}" srcOrd="0" destOrd="0" presId="urn:microsoft.com/office/officeart/2005/8/layout/vList5"/>
    <dgm:cxn modelId="{20F12E95-731A-4458-B163-F15B2F1AD3C8}" type="presParOf" srcId="{CC5BB736-FFB0-499B-AC35-D2D05840CF77}" destId="{354F59B5-2A29-4B2D-8442-0EC90DA01ECA}" srcOrd="1" destOrd="0" presId="urn:microsoft.com/office/officeart/2005/8/layout/vList5"/>
    <dgm:cxn modelId="{2BA52B30-06DF-4049-8730-9BAF144B46FC}" type="presParOf" srcId="{74F649EE-2661-49EB-9E61-96BF21AEFAC1}" destId="{155A2955-949B-4D9C-A5ED-D32FBB4980E1}" srcOrd="5" destOrd="0" presId="urn:microsoft.com/office/officeart/2005/8/layout/vList5"/>
    <dgm:cxn modelId="{FEF390C6-F35A-48DB-87EC-4457C251E407}" type="presParOf" srcId="{74F649EE-2661-49EB-9E61-96BF21AEFAC1}" destId="{40F3C508-2788-4971-9307-32F9F6D84E54}" srcOrd="6" destOrd="0" presId="urn:microsoft.com/office/officeart/2005/8/layout/vList5"/>
    <dgm:cxn modelId="{EF97B68E-D72C-49CC-824B-F2F8DF928074}" type="presParOf" srcId="{40F3C508-2788-4971-9307-32F9F6D84E54}" destId="{5224DA5E-58B9-4C17-9A72-DF053AADC230}" srcOrd="0" destOrd="0" presId="urn:microsoft.com/office/officeart/2005/8/layout/vList5"/>
    <dgm:cxn modelId="{737B01DB-001D-4646-9FE2-50D091733BFD}" type="presParOf" srcId="{40F3C508-2788-4971-9307-32F9F6D84E54}" destId="{31FC7647-3CE2-474A-A484-292A7BE5C65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EDE86-C4C8-4AA1-8CB2-F9C109478367}">
      <dsp:nvSpPr>
        <dsp:cNvPr id="0" name=""/>
        <dsp:cNvSpPr/>
      </dsp:nvSpPr>
      <dsp:spPr>
        <a:xfrm rot="5400000">
          <a:off x="7037443" y="-3845824"/>
          <a:ext cx="1073284" cy="87649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GB" sz="2200" b="1" kern="1200" dirty="0"/>
            <a:t>SO1.1: To expand the statistical information base</a:t>
          </a:r>
          <a:endParaRPr lang="fr-FR" sz="2200" kern="1200" dirty="0"/>
        </a:p>
        <a:p>
          <a:pPr marL="228600" lvl="1" indent="-228600" algn="l" defTabSz="977900">
            <a:lnSpc>
              <a:spcPct val="90000"/>
            </a:lnSpc>
            <a:spcBef>
              <a:spcPct val="0"/>
            </a:spcBef>
            <a:spcAft>
              <a:spcPct val="15000"/>
            </a:spcAft>
            <a:buChar char="••"/>
          </a:pPr>
          <a:r>
            <a:rPr lang="en-GB" sz="2200" b="1" kern="1200" dirty="0"/>
            <a:t>SO1.2: To transform existing statistics for comparability</a:t>
          </a:r>
          <a:endParaRPr lang="fr-FR" sz="2200" kern="1200" dirty="0"/>
        </a:p>
        <a:p>
          <a:pPr marL="228600" lvl="1" indent="-228600" algn="l" defTabSz="977900">
            <a:lnSpc>
              <a:spcPct val="90000"/>
            </a:lnSpc>
            <a:spcBef>
              <a:spcPct val="0"/>
            </a:spcBef>
            <a:spcAft>
              <a:spcPct val="15000"/>
            </a:spcAft>
            <a:buChar char="••"/>
          </a:pPr>
          <a:r>
            <a:rPr lang="en-GB" sz="2200" b="1" kern="1200" dirty="0"/>
            <a:t>SO1.3: To harmonise standards and methods of statistical production</a:t>
          </a:r>
          <a:endParaRPr lang="fr-FR" sz="2200" kern="1200" dirty="0"/>
        </a:p>
      </dsp:txBody>
      <dsp:txXfrm rot="-5400000">
        <a:off x="3191620" y="52392"/>
        <a:ext cx="8712539" cy="968498"/>
      </dsp:txXfrm>
    </dsp:sp>
    <dsp:sp modelId="{1E233B8B-3FA3-4994-A3C3-BBBA3EDD31BF}">
      <dsp:nvSpPr>
        <dsp:cNvPr id="0" name=""/>
        <dsp:cNvSpPr/>
      </dsp:nvSpPr>
      <dsp:spPr>
        <a:xfrm>
          <a:off x="0" y="9162"/>
          <a:ext cx="3212430" cy="10816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b="1" kern="1200" dirty="0"/>
            <a:t>ST1: To produce quality statistics for Africa</a:t>
          </a:r>
          <a:endParaRPr lang="fr-FR" sz="1900" kern="1200" dirty="0"/>
        </a:p>
      </dsp:txBody>
      <dsp:txXfrm>
        <a:off x="52803" y="61965"/>
        <a:ext cx="3106824" cy="976063"/>
      </dsp:txXfrm>
    </dsp:sp>
    <dsp:sp modelId="{E77139ED-B4E7-4BF1-A348-D1FCA5BD0CD9}">
      <dsp:nvSpPr>
        <dsp:cNvPr id="0" name=""/>
        <dsp:cNvSpPr/>
      </dsp:nvSpPr>
      <dsp:spPr>
        <a:xfrm rot="5400000">
          <a:off x="6940044" y="-2636043"/>
          <a:ext cx="1177842" cy="8780789"/>
        </a:xfrm>
        <a:prstGeom prst="round2SameRect">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ts val="0"/>
            </a:spcAft>
            <a:buChar char="••"/>
          </a:pPr>
          <a:r>
            <a:rPr lang="en-GB" sz="2200" b="1" kern="1200" dirty="0"/>
            <a:t>SO2.1: To establish effective coordination and collaboration mechanisms</a:t>
          </a:r>
          <a:endParaRPr lang="fr-FR" sz="2200" kern="1200" dirty="0"/>
        </a:p>
        <a:p>
          <a:pPr marL="228600" lvl="1" indent="-228600" algn="l" defTabSz="977900">
            <a:lnSpc>
              <a:spcPct val="90000"/>
            </a:lnSpc>
            <a:spcBef>
              <a:spcPct val="0"/>
            </a:spcBef>
            <a:spcAft>
              <a:spcPts val="0"/>
            </a:spcAft>
            <a:buChar char="••"/>
          </a:pPr>
          <a:r>
            <a:rPr lang="en-GB" sz="2200" b="1" kern="1200" dirty="0"/>
            <a:t>SO2.2: To define statistical priorities for the implementation of integration and development agendas</a:t>
          </a:r>
          <a:endParaRPr lang="fr-FR" sz="2200" kern="1200" dirty="0"/>
        </a:p>
      </dsp:txBody>
      <dsp:txXfrm rot="-5400000">
        <a:off x="3138571" y="1222928"/>
        <a:ext cx="8723291" cy="1062846"/>
      </dsp:txXfrm>
    </dsp:sp>
    <dsp:sp modelId="{3EADBFED-291C-44A3-A01B-CCC5F0811D72}">
      <dsp:nvSpPr>
        <dsp:cNvPr id="0" name=""/>
        <dsp:cNvSpPr/>
      </dsp:nvSpPr>
      <dsp:spPr>
        <a:xfrm>
          <a:off x="0" y="1144915"/>
          <a:ext cx="3178728" cy="1303541"/>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fr-FR" sz="1900" b="1" kern="1200" dirty="0"/>
            <a:t>ST2:</a:t>
          </a:r>
          <a:r>
            <a:rPr lang="en-GB" sz="1900" b="1" kern="1200" dirty="0"/>
            <a:t> To Coordinate the Production of Quality Statistics for Africa</a:t>
          </a:r>
          <a:endParaRPr lang="fr-FR" sz="1900" b="1" kern="1200" dirty="0"/>
        </a:p>
      </dsp:txBody>
      <dsp:txXfrm>
        <a:off x="63634" y="1208549"/>
        <a:ext cx="3051460" cy="1176273"/>
      </dsp:txXfrm>
    </dsp:sp>
    <dsp:sp modelId="{354F59B5-2A29-4B2D-8442-0EC90DA01ECA}">
      <dsp:nvSpPr>
        <dsp:cNvPr id="0" name=""/>
        <dsp:cNvSpPr/>
      </dsp:nvSpPr>
      <dsp:spPr>
        <a:xfrm rot="5400000">
          <a:off x="6822096" y="-1244720"/>
          <a:ext cx="1451617" cy="886146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ts val="0"/>
            </a:spcAft>
            <a:buChar char="••"/>
          </a:pPr>
          <a:r>
            <a:rPr lang="en-US" sz="2200" b="1" kern="1200" dirty="0"/>
            <a:t>SO3.1: To reform and enhance national statistical systems</a:t>
          </a:r>
          <a:endParaRPr lang="fr-FR" sz="2200" kern="1200" dirty="0"/>
        </a:p>
        <a:p>
          <a:pPr marL="228600" lvl="1" indent="-228600" algn="l" defTabSz="977900">
            <a:lnSpc>
              <a:spcPct val="90000"/>
            </a:lnSpc>
            <a:spcBef>
              <a:spcPct val="0"/>
            </a:spcBef>
            <a:spcAft>
              <a:spcPts val="0"/>
            </a:spcAft>
            <a:buChar char="••"/>
          </a:pPr>
          <a:r>
            <a:rPr lang="en-GB" sz="2200" b="1" kern="1200" dirty="0"/>
            <a:t>SO3.2: To reform and enhance regional and continental statistical systems</a:t>
          </a:r>
          <a:endParaRPr lang="fr-FR" sz="2200" kern="1200" dirty="0"/>
        </a:p>
        <a:p>
          <a:pPr marL="228600" lvl="1" indent="-228600" algn="l" defTabSz="977900">
            <a:lnSpc>
              <a:spcPct val="90000"/>
            </a:lnSpc>
            <a:spcBef>
              <a:spcPct val="0"/>
            </a:spcBef>
            <a:spcAft>
              <a:spcPts val="0"/>
            </a:spcAft>
            <a:buChar char="••"/>
          </a:pPr>
          <a:r>
            <a:rPr lang="en-GB" sz="2200" b="1" kern="1200" dirty="0"/>
            <a:t>SO3.3: To Develop sustainable statistical capacities</a:t>
          </a:r>
          <a:endParaRPr lang="fr-FR" sz="2200" kern="1200" dirty="0"/>
        </a:p>
        <a:p>
          <a:pPr marL="228600" lvl="1" indent="-228600" algn="l" defTabSz="977900">
            <a:lnSpc>
              <a:spcPct val="90000"/>
            </a:lnSpc>
            <a:spcBef>
              <a:spcPct val="0"/>
            </a:spcBef>
            <a:spcAft>
              <a:spcPts val="0"/>
            </a:spcAft>
            <a:buChar char="••"/>
          </a:pPr>
          <a:r>
            <a:rPr lang="en-GB" sz="2200" b="1" kern="1200" dirty="0"/>
            <a:t>SO3.4: To Establish an effective technological environment</a:t>
          </a:r>
          <a:endParaRPr lang="fr-FR" sz="2200" kern="1200" dirty="0"/>
        </a:p>
      </dsp:txBody>
      <dsp:txXfrm rot="-5400000">
        <a:off x="3117170" y="2531068"/>
        <a:ext cx="8790607" cy="1309893"/>
      </dsp:txXfrm>
    </dsp:sp>
    <dsp:sp modelId="{3EF65F33-FA4C-43B7-95F7-BB441B4F2BED}">
      <dsp:nvSpPr>
        <dsp:cNvPr id="0" name=""/>
        <dsp:cNvSpPr/>
      </dsp:nvSpPr>
      <dsp:spPr>
        <a:xfrm>
          <a:off x="0" y="2522445"/>
          <a:ext cx="3113445" cy="1411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b="1" kern="1200" dirty="0"/>
            <a:t>ST3: To develop sustainable institutional capacities of the African statistical system</a:t>
          </a:r>
          <a:endParaRPr lang="fr-FR" sz="1900" b="1" kern="1200" dirty="0"/>
        </a:p>
      </dsp:txBody>
      <dsp:txXfrm>
        <a:off x="68919" y="2591364"/>
        <a:ext cx="2975607" cy="1273967"/>
      </dsp:txXfrm>
    </dsp:sp>
    <dsp:sp modelId="{31FC7647-3CE2-474A-A484-292A7BE5C65B}">
      <dsp:nvSpPr>
        <dsp:cNvPr id="0" name=""/>
        <dsp:cNvSpPr/>
      </dsp:nvSpPr>
      <dsp:spPr>
        <a:xfrm rot="5400000">
          <a:off x="6922177" y="177740"/>
          <a:ext cx="1137033" cy="8948041"/>
        </a:xfrm>
        <a:prstGeom prst="round2SameRect">
          <a:avLst/>
        </a:prstGeom>
        <a:solidFill>
          <a:schemeClr val="accent6">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GB" sz="2200" b="1" kern="1200" dirty="0"/>
            <a:t>SO4.1: To drive evidence-based decisions through the use of statistics</a:t>
          </a:r>
          <a:endParaRPr lang="fr-FR" sz="2200" kern="1200" dirty="0"/>
        </a:p>
        <a:p>
          <a:pPr marL="228600" lvl="1" indent="-228600" algn="l" defTabSz="977900">
            <a:lnSpc>
              <a:spcPct val="90000"/>
            </a:lnSpc>
            <a:spcBef>
              <a:spcPct val="0"/>
            </a:spcBef>
            <a:spcAft>
              <a:spcPct val="15000"/>
            </a:spcAft>
            <a:buChar char="••"/>
          </a:pPr>
          <a:r>
            <a:rPr lang="en-GB" sz="2200" b="1" kern="1200" dirty="0"/>
            <a:t>SO4.2: To improve the communication of statistical information</a:t>
          </a:r>
          <a:endParaRPr lang="fr-FR" sz="2200" kern="1200" dirty="0"/>
        </a:p>
      </dsp:txBody>
      <dsp:txXfrm rot="-5400000">
        <a:off x="3016674" y="4138749"/>
        <a:ext cx="8892536" cy="1026023"/>
      </dsp:txXfrm>
    </dsp:sp>
    <dsp:sp modelId="{5224DA5E-58B9-4C17-9A72-DF053AADC230}">
      <dsp:nvSpPr>
        <dsp:cNvPr id="0" name=""/>
        <dsp:cNvSpPr/>
      </dsp:nvSpPr>
      <dsp:spPr>
        <a:xfrm>
          <a:off x="0" y="4000767"/>
          <a:ext cx="3029295" cy="1236250"/>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b="1" kern="1200" dirty="0"/>
            <a:t>ST4: To Promote a culture of quality policy and decision-making</a:t>
          </a:r>
          <a:endParaRPr lang="fr-FR" sz="1900" b="1" kern="1200" dirty="0"/>
        </a:p>
      </dsp:txBody>
      <dsp:txXfrm>
        <a:off x="60349" y="4061116"/>
        <a:ext cx="2908597" cy="111555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F25CC3-B68E-4BA0-8705-BC0BBBC0F90A}" type="datetimeFigureOut">
              <a:rPr lang="fr-FR" smtClean="0"/>
              <a:t>22/04/2018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2729F-DA70-40BC-A120-C01924836D6A}" type="slidenum">
              <a:rPr lang="fr-FR" smtClean="0"/>
              <a:t>‹N°›</a:t>
            </a:fld>
            <a:endParaRPr lang="fr-FR"/>
          </a:p>
        </p:txBody>
      </p:sp>
    </p:spTree>
    <p:extLst>
      <p:ext uri="{BB962C8B-B14F-4D97-AF65-F5344CB8AC3E}">
        <p14:creationId xmlns:p14="http://schemas.microsoft.com/office/powerpoint/2010/main" val="330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Statistics produced in Africa do not always meet user needs. Often they fail to be produced and disseminated in a timely manner. Moreover they sometimes neglect to take into consideration current and topical events, or to take on board the specificities of the African environment. So it is not unusual to find that their methodologies do not reflect African realities and that they are not always comparable between countries, etc.</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E62729F-DA70-40BC-A120-C01924836D6A}" type="slidenum">
              <a:rPr lang="fr-FR" smtClean="0"/>
              <a:t>4</a:t>
            </a:fld>
            <a:endParaRPr lang="fr-FR"/>
          </a:p>
        </p:txBody>
      </p:sp>
    </p:spTree>
    <p:extLst>
      <p:ext uri="{BB962C8B-B14F-4D97-AF65-F5344CB8AC3E}">
        <p14:creationId xmlns:p14="http://schemas.microsoft.com/office/powerpoint/2010/main" val="280644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SO1.1 is to </a:t>
            </a:r>
            <a:r>
              <a:rPr lang="en-GB" sz="1200" kern="1200" dirty="0">
                <a:solidFill>
                  <a:schemeClr val="tx1"/>
                </a:solidFill>
                <a:effectLst/>
                <a:latin typeface="+mn-lt"/>
                <a:ea typeface="+mn-ea"/>
                <a:cs typeface="+mn-cs"/>
              </a:rPr>
              <a:t>broaden the existing statistical information base to cover all areas of integration and development, notably political, economic, social and cultural domains, as well as the adaptation of statistical changes to the structure of economies</a:t>
            </a:r>
            <a:endParaRPr lang="en-US" dirty="0"/>
          </a:p>
        </p:txBody>
      </p:sp>
      <p:sp>
        <p:nvSpPr>
          <p:cNvPr id="4" name="Slide Number Placeholder 3"/>
          <p:cNvSpPr>
            <a:spLocks noGrp="1"/>
          </p:cNvSpPr>
          <p:nvPr>
            <p:ph type="sldNum" sz="quarter" idx="10"/>
          </p:nvPr>
        </p:nvSpPr>
        <p:spPr/>
        <p:txBody>
          <a:bodyPr/>
          <a:lstStyle/>
          <a:p>
            <a:fld id="{4E62729F-DA70-40BC-A120-C01924836D6A}" type="slidenum">
              <a:rPr lang="fr-FR" smtClean="0"/>
              <a:t>10</a:t>
            </a:fld>
            <a:endParaRPr lang="fr-FR"/>
          </a:p>
        </p:txBody>
      </p:sp>
    </p:spTree>
    <p:extLst>
      <p:ext uri="{BB962C8B-B14F-4D97-AF65-F5344CB8AC3E}">
        <p14:creationId xmlns:p14="http://schemas.microsoft.com/office/powerpoint/2010/main" val="3811690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62729F-DA70-40BC-A120-C01924836D6A}" type="slidenum">
              <a:rPr lang="fr-FR" smtClean="0"/>
              <a:t>11</a:t>
            </a:fld>
            <a:endParaRPr lang="fr-FR"/>
          </a:p>
        </p:txBody>
      </p:sp>
    </p:spTree>
    <p:extLst>
      <p:ext uri="{BB962C8B-B14F-4D97-AF65-F5344CB8AC3E}">
        <p14:creationId xmlns:p14="http://schemas.microsoft.com/office/powerpoint/2010/main" val="273332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79873887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4073694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22/04/2018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‹N°›</a:t>
            </a:fld>
            <a:endParaRPr lang="fr-FR"/>
          </a:p>
        </p:txBody>
      </p:sp>
    </p:spTree>
    <p:extLst>
      <p:ext uri="{BB962C8B-B14F-4D97-AF65-F5344CB8AC3E}">
        <p14:creationId xmlns:p14="http://schemas.microsoft.com/office/powerpoint/2010/main" val="2777209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043243715"/>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398618454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3910649346"/>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178640350"/>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25181"/>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68991364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1552120178"/>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284352327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382723901"/>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402246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41577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smtClean="0"/>
              <a:t>Modifiez le style du titre</a:t>
            </a:r>
            <a:endParaRPr lang="en-GB"/>
          </a:p>
        </p:txBody>
      </p:sp>
      <p:sp>
        <p:nvSpPr>
          <p:cNvPr id="3" name="Marcador de Posição de Conteúdo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1597C455-1EE8-4127-80D0-D37F7DC0CAD7}" type="slidenum">
              <a:rPr lang="fr-FR" smtClean="0"/>
              <a:t>‹N°›</a:t>
            </a:fld>
            <a:endParaRPr lang="fr-FR"/>
          </a:p>
        </p:txBody>
      </p:sp>
    </p:spTree>
    <p:extLst>
      <p:ext uri="{BB962C8B-B14F-4D97-AF65-F5344CB8AC3E}">
        <p14:creationId xmlns:p14="http://schemas.microsoft.com/office/powerpoint/2010/main" val="2436664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22/04/2018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‹N°›</a:t>
            </a:fld>
            <a:endParaRPr lang="fr-FR"/>
          </a:p>
        </p:txBody>
      </p:sp>
    </p:spTree>
    <p:extLst>
      <p:ext uri="{BB962C8B-B14F-4D97-AF65-F5344CB8AC3E}">
        <p14:creationId xmlns:p14="http://schemas.microsoft.com/office/powerpoint/2010/main" val="339736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72293839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9928895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01331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296174239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211025767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297570280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4991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smtClean="0"/>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3"/>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124100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smtClean="0"/>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363930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5" name="Titre 4"/>
          <p:cNvSpPr>
            <a:spLocks noGrp="1"/>
          </p:cNvSpPr>
          <p:nvPr>
            <p:ph type="ctrTitle"/>
          </p:nvPr>
        </p:nvSpPr>
        <p:spPr>
          <a:xfrm>
            <a:off x="3300493" y="835024"/>
            <a:ext cx="8775129" cy="914400"/>
          </a:xfrm>
        </p:spPr>
        <p:txBody>
          <a:bodyPr/>
          <a:lstStyle/>
          <a:p>
            <a:r>
              <a:rPr lang="en-US" sz="2000" dirty="0">
                <a:solidFill>
                  <a:schemeClr val="bg1"/>
                </a:solidFill>
              </a:rPr>
              <a:t>Sub-regional workshop on integration of administrative data, big data and geospatial information for the compilation of SDG indicators for English-speaking African countries</a:t>
            </a:r>
            <a:r>
              <a:rPr lang="fr-FR" sz="2000" dirty="0">
                <a:solidFill>
                  <a:schemeClr val="bg1"/>
                </a:solidFill>
              </a:rPr>
              <a:t/>
            </a:r>
            <a:br>
              <a:rPr lang="fr-FR" sz="2000" dirty="0">
                <a:solidFill>
                  <a:schemeClr val="bg1"/>
                </a:solidFill>
              </a:rPr>
            </a:br>
            <a:r>
              <a:rPr lang="en-US" sz="2000" dirty="0">
                <a:solidFill>
                  <a:schemeClr val="bg1"/>
                </a:solidFill>
              </a:rPr>
              <a:t> </a:t>
            </a:r>
            <a:r>
              <a:rPr lang="fr-FR" sz="2000" dirty="0">
                <a:solidFill>
                  <a:schemeClr val="bg1"/>
                </a:solidFill>
              </a:rPr>
              <a:t/>
            </a:r>
            <a:br>
              <a:rPr lang="fr-FR" sz="2000" dirty="0">
                <a:solidFill>
                  <a:schemeClr val="bg1"/>
                </a:solidFill>
              </a:rPr>
            </a:br>
            <a:r>
              <a:rPr lang="en-US" sz="2000" dirty="0">
                <a:solidFill>
                  <a:schemeClr val="bg1"/>
                </a:solidFill>
              </a:rPr>
              <a:t>23-25 April </a:t>
            </a:r>
            <a:r>
              <a:rPr lang="en-US" sz="2000" dirty="0" smtClean="0">
                <a:solidFill>
                  <a:schemeClr val="bg1"/>
                </a:solidFill>
              </a:rPr>
              <a:t>2018, Addis </a:t>
            </a:r>
            <a:r>
              <a:rPr lang="en-US" sz="2000" dirty="0">
                <a:solidFill>
                  <a:schemeClr val="bg1"/>
                </a:solidFill>
              </a:rPr>
              <a:t>Ababa, </a:t>
            </a:r>
            <a:r>
              <a:rPr lang="en-US" sz="2000" dirty="0" smtClean="0">
                <a:solidFill>
                  <a:schemeClr val="bg1"/>
                </a:solidFill>
              </a:rPr>
              <a:t>Ethiopia</a:t>
            </a:r>
            <a:endParaRPr lang="fr-FR" sz="2000" dirty="0">
              <a:solidFill>
                <a:schemeClr val="bg1"/>
              </a:solidFill>
            </a:endParaRPr>
          </a:p>
        </p:txBody>
      </p:sp>
      <p:sp>
        <p:nvSpPr>
          <p:cNvPr id="6" name="Sous-titre 5"/>
          <p:cNvSpPr>
            <a:spLocks noGrp="1"/>
          </p:cNvSpPr>
          <p:nvPr>
            <p:ph type="subTitle" idx="1"/>
          </p:nvPr>
        </p:nvSpPr>
        <p:spPr>
          <a:xfrm>
            <a:off x="4502721" y="2655887"/>
            <a:ext cx="7572901" cy="914400"/>
          </a:xfrm>
        </p:spPr>
        <p:txBody>
          <a:bodyPr/>
          <a:lstStyle/>
          <a:p>
            <a:r>
              <a:rPr lang="en-US" sz="2800" b="1" dirty="0" smtClean="0">
                <a:solidFill>
                  <a:schemeClr val="bg1"/>
                </a:solidFill>
              </a:rPr>
              <a:t>Addressing the integration of non-traditional data sources, administrative data and geospatial information for producing official statistics in Africa through the strategy for Harmonization of Statistics in Africa</a:t>
            </a:r>
            <a:endParaRPr lang="en-US" sz="2800" b="1" dirty="0">
              <a:solidFill>
                <a:schemeClr val="bg1"/>
              </a:solidFill>
            </a:endParaRPr>
          </a:p>
        </p:txBody>
      </p:sp>
      <p:sp>
        <p:nvSpPr>
          <p:cNvPr id="9" name="AutoShape 8"/>
          <p:cNvSpPr>
            <a:spLocks/>
          </p:cNvSpPr>
          <p:nvPr/>
        </p:nvSpPr>
        <p:spPr bwMode="auto">
          <a:xfrm>
            <a:off x="772096" y="3275012"/>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0" name="AutoShape 9"/>
          <p:cNvSpPr>
            <a:spLocks/>
          </p:cNvSpPr>
          <p:nvPr/>
        </p:nvSpPr>
        <p:spPr bwMode="auto">
          <a:xfrm>
            <a:off x="1113408" y="3890962"/>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1" name="AutoShape 10"/>
          <p:cNvSpPr>
            <a:spLocks/>
          </p:cNvSpPr>
          <p:nvPr/>
        </p:nvSpPr>
        <p:spPr bwMode="auto">
          <a:xfrm>
            <a:off x="1275334" y="4568825"/>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2" name="AutoShape 11"/>
          <p:cNvSpPr>
            <a:spLocks/>
          </p:cNvSpPr>
          <p:nvPr/>
        </p:nvSpPr>
        <p:spPr bwMode="auto">
          <a:xfrm>
            <a:off x="1275334" y="5254625"/>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12"/>
          <p:cNvSpPr>
            <a:spLocks/>
          </p:cNvSpPr>
          <p:nvPr/>
        </p:nvSpPr>
        <p:spPr bwMode="auto">
          <a:xfrm>
            <a:off x="1519809" y="5924550"/>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3"/>
          <p:cNvSpPr>
            <a:spLocks/>
          </p:cNvSpPr>
          <p:nvPr/>
        </p:nvSpPr>
        <p:spPr bwMode="auto">
          <a:xfrm>
            <a:off x="0" y="1586"/>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4"/>
          <p:cNvSpPr>
            <a:spLocks/>
          </p:cNvSpPr>
          <p:nvPr/>
        </p:nvSpPr>
        <p:spPr bwMode="auto">
          <a:xfrm>
            <a:off x="1627759" y="6548437"/>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6" name="AutoShape 15"/>
          <p:cNvSpPr>
            <a:spLocks/>
          </p:cNvSpPr>
          <p:nvPr/>
        </p:nvSpPr>
        <p:spPr bwMode="auto">
          <a:xfrm>
            <a:off x="0" y="574675"/>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7" name="AutoShape 16"/>
          <p:cNvSpPr>
            <a:spLocks/>
          </p:cNvSpPr>
          <p:nvPr/>
        </p:nvSpPr>
        <p:spPr bwMode="auto">
          <a:xfrm>
            <a:off x="0" y="1239836"/>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8" name="AutoShape 17"/>
          <p:cNvSpPr>
            <a:spLocks/>
          </p:cNvSpPr>
          <p:nvPr/>
        </p:nvSpPr>
        <p:spPr bwMode="auto">
          <a:xfrm>
            <a:off x="1" y="1873225"/>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9" name="AutoShape 18"/>
          <p:cNvSpPr>
            <a:spLocks/>
          </p:cNvSpPr>
          <p:nvPr/>
        </p:nvSpPr>
        <p:spPr bwMode="auto">
          <a:xfrm>
            <a:off x="1" y="260191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0" name="ZoneTexte 19"/>
          <p:cNvSpPr txBox="1"/>
          <p:nvPr/>
        </p:nvSpPr>
        <p:spPr>
          <a:xfrm>
            <a:off x="3805808" y="5533379"/>
            <a:ext cx="8036537" cy="461665"/>
          </a:xfrm>
          <a:prstGeom prst="rect">
            <a:avLst/>
          </a:prstGeom>
          <a:noFill/>
        </p:spPr>
        <p:txBody>
          <a:bodyPr wrap="square" rtlCol="0">
            <a:spAutoFit/>
          </a:bodyPr>
          <a:lstStyle/>
          <a:p>
            <a:pPr algn="ctr"/>
            <a:r>
              <a:rPr lang="fr-FR" sz="2400" b="1" i="1" dirty="0" smtClean="0">
                <a:solidFill>
                  <a:schemeClr val="bg1"/>
                </a:solidFill>
                <a:latin typeface="Arial Narrow" panose="020B0606020202030204" pitchFamily="34" charset="0"/>
              </a:rPr>
              <a:t>Leandre </a:t>
            </a:r>
            <a:r>
              <a:rPr lang="fr-FR" sz="2400" b="1" i="1" dirty="0" err="1" smtClean="0">
                <a:solidFill>
                  <a:schemeClr val="bg1"/>
                </a:solidFill>
                <a:latin typeface="Arial Narrow" panose="020B0606020202030204" pitchFamily="34" charset="0"/>
              </a:rPr>
              <a:t>Ngogang</a:t>
            </a:r>
            <a:r>
              <a:rPr lang="fr-FR" sz="2400" b="1" i="1" dirty="0" smtClean="0">
                <a:solidFill>
                  <a:schemeClr val="bg1"/>
                </a:solidFill>
                <a:latin typeface="Arial Narrow" panose="020B0606020202030204" pitchFamily="34" charset="0"/>
              </a:rPr>
              <a:t>, ECA</a:t>
            </a:r>
            <a:endParaRPr lang="en-US" sz="2400" b="1"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66328043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Administrative date and Non-tradition data sources in </a:t>
            </a:r>
            <a:r>
              <a:rPr lang="fr-FR" b="1" dirty="0" err="1"/>
              <a:t>SHaSA</a:t>
            </a:r>
            <a:endParaRPr lang="fr-FR" b="1" dirty="0"/>
          </a:p>
        </p:txBody>
      </p:sp>
      <p:sp>
        <p:nvSpPr>
          <p:cNvPr id="3" name="Espace réservé du contenu 2"/>
          <p:cNvSpPr>
            <a:spLocks noGrp="1"/>
          </p:cNvSpPr>
          <p:nvPr>
            <p:ph sz="quarter" idx="10"/>
          </p:nvPr>
        </p:nvSpPr>
        <p:spPr/>
        <p:txBody>
          <a:bodyPr>
            <a:normAutofit/>
          </a:bodyPr>
          <a:lstStyle/>
          <a:p>
            <a:pPr marL="0" indent="0">
              <a:spcBef>
                <a:spcPts val="0"/>
              </a:spcBef>
              <a:spcAft>
                <a:spcPts val="900"/>
              </a:spcAft>
              <a:buClr>
                <a:srgbClr val="0000FF"/>
              </a:buClr>
              <a:buNone/>
              <a:defRPr/>
            </a:pPr>
            <a:r>
              <a:rPr lang="en-US" dirty="0"/>
              <a:t>Four strategic objectives (SO1.1, SO1.2, SO1.3, SO3.1) out of eleven addressed non-traditional in official statistics</a:t>
            </a:r>
          </a:p>
          <a:p>
            <a:pPr marL="0" indent="0">
              <a:spcBef>
                <a:spcPts val="0"/>
              </a:spcBef>
              <a:spcAft>
                <a:spcPts val="900"/>
              </a:spcAft>
              <a:buClr>
                <a:srgbClr val="0000FF"/>
              </a:buClr>
              <a:buNone/>
              <a:defRPr/>
            </a:pPr>
            <a:r>
              <a:rPr lang="en-US" dirty="0"/>
              <a:t>SO1.1: </a:t>
            </a:r>
            <a:r>
              <a:rPr lang="en-GB" i="1" dirty="0"/>
              <a:t>To expand the statistical information base:</a:t>
            </a:r>
            <a:r>
              <a:rPr lang="en-GB" dirty="0"/>
              <a:t> aims to broaden the existing statistical information base to cover all areas of Africa’s integration and development. </a:t>
            </a:r>
          </a:p>
          <a:p>
            <a:pPr marL="631825" indent="0">
              <a:spcBef>
                <a:spcPts val="0"/>
              </a:spcBef>
              <a:spcAft>
                <a:spcPts val="900"/>
              </a:spcAft>
              <a:buClr>
                <a:srgbClr val="0000FF"/>
              </a:buClr>
              <a:buNone/>
              <a:defRPr/>
            </a:pPr>
            <a:r>
              <a:rPr lang="en-GB" i="1" dirty="0">
                <a:sym typeface="Wingdings" panose="05000000000000000000" pitchFamily="2" charset="2"/>
              </a:rPr>
              <a:t> improve administrative data and </a:t>
            </a:r>
            <a:r>
              <a:rPr lang="en-GB" i="1" dirty="0"/>
              <a:t>take advantage of new and innovative data sources to fill the data gap and respond to data demand in new areas</a:t>
            </a:r>
          </a:p>
          <a:p>
            <a:pPr marL="0" indent="0">
              <a:spcBef>
                <a:spcPts val="0"/>
              </a:spcBef>
              <a:spcAft>
                <a:spcPts val="900"/>
              </a:spcAft>
              <a:buClr>
                <a:srgbClr val="0000FF"/>
              </a:buClr>
              <a:buNone/>
              <a:defRPr/>
            </a:pPr>
            <a:r>
              <a:rPr lang="en-GB" dirty="0"/>
              <a:t>SO1.2: </a:t>
            </a:r>
            <a:r>
              <a:rPr lang="en-US" dirty="0"/>
              <a:t>To transform existing statistics for comparability: </a:t>
            </a:r>
          </a:p>
          <a:p>
            <a:pPr marL="573088" indent="0">
              <a:spcBef>
                <a:spcPts val="0"/>
              </a:spcBef>
              <a:spcAft>
                <a:spcPts val="900"/>
              </a:spcAft>
              <a:buClr>
                <a:srgbClr val="0000FF"/>
              </a:buClr>
              <a:buNone/>
              <a:defRPr/>
            </a:pPr>
            <a:r>
              <a:rPr lang="en-US" i="1" dirty="0">
                <a:sym typeface="Wingdings" panose="05000000000000000000" pitchFamily="2" charset="2"/>
              </a:rPr>
              <a:t> Improve administrative data to ensure their comparability</a:t>
            </a:r>
            <a:endParaRPr lang="en-US" i="1" dirty="0"/>
          </a:p>
        </p:txBody>
      </p:sp>
    </p:spTree>
    <p:extLst>
      <p:ext uri="{BB962C8B-B14F-4D97-AF65-F5344CB8AC3E}">
        <p14:creationId xmlns:p14="http://schemas.microsoft.com/office/powerpoint/2010/main" val="336450334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Administrative date and Non-tradition data sources in </a:t>
            </a:r>
            <a:r>
              <a:rPr lang="fr-FR" b="1" dirty="0" err="1"/>
              <a:t>SHaSA</a:t>
            </a:r>
            <a:r>
              <a:rPr lang="fr-FR" b="1" dirty="0"/>
              <a:t>  </a:t>
            </a:r>
            <a:r>
              <a:rPr lang="fr-FR" sz="1400" b="1" dirty="0"/>
              <a:t>(</a:t>
            </a:r>
            <a:r>
              <a:rPr lang="fr-FR" sz="1400" b="1" dirty="0" err="1"/>
              <a:t>Cont’d</a:t>
            </a:r>
            <a:r>
              <a:rPr lang="fr-FR" sz="1400" b="1" dirty="0"/>
              <a:t>)</a:t>
            </a:r>
          </a:p>
        </p:txBody>
      </p:sp>
      <p:sp>
        <p:nvSpPr>
          <p:cNvPr id="3" name="Espace réservé du contenu 2"/>
          <p:cNvSpPr>
            <a:spLocks noGrp="1"/>
          </p:cNvSpPr>
          <p:nvPr>
            <p:ph sz="quarter" idx="10"/>
          </p:nvPr>
        </p:nvSpPr>
        <p:spPr/>
        <p:txBody>
          <a:bodyPr>
            <a:normAutofit/>
          </a:bodyPr>
          <a:lstStyle/>
          <a:p>
            <a:pPr marL="0" indent="0">
              <a:spcBef>
                <a:spcPts val="0"/>
              </a:spcBef>
              <a:spcAft>
                <a:spcPts val="900"/>
              </a:spcAft>
              <a:buClr>
                <a:srgbClr val="0000FF"/>
              </a:buClr>
              <a:buNone/>
              <a:defRPr/>
            </a:pPr>
            <a:r>
              <a:rPr lang="en-US" dirty="0"/>
              <a:t>SO1.3: </a:t>
            </a:r>
            <a:r>
              <a:rPr lang="en-US" i="1" dirty="0"/>
              <a:t>To transform existing statistics for comparability </a:t>
            </a:r>
            <a:r>
              <a:rPr lang="en-GB" i="1" dirty="0"/>
              <a:t>:</a:t>
            </a:r>
            <a:r>
              <a:rPr lang="en-GB" dirty="0"/>
              <a:t> </a:t>
            </a:r>
          </a:p>
          <a:p>
            <a:pPr marL="631825" indent="0">
              <a:spcBef>
                <a:spcPts val="0"/>
              </a:spcBef>
              <a:spcAft>
                <a:spcPts val="900"/>
              </a:spcAft>
              <a:buClr>
                <a:srgbClr val="0000FF"/>
              </a:buClr>
              <a:buNone/>
              <a:defRPr/>
            </a:pPr>
            <a:r>
              <a:rPr lang="en-GB" i="1" dirty="0">
                <a:sym typeface="Wingdings" panose="05000000000000000000" pitchFamily="2" charset="2"/>
              </a:rPr>
              <a:t> Apply agreed standards on administrative an non-traditional data</a:t>
            </a:r>
          </a:p>
          <a:p>
            <a:pPr marL="0" indent="0">
              <a:spcBef>
                <a:spcPts val="0"/>
              </a:spcBef>
              <a:spcAft>
                <a:spcPts val="900"/>
              </a:spcAft>
              <a:buClr>
                <a:srgbClr val="0000FF"/>
              </a:buClr>
              <a:buNone/>
              <a:defRPr/>
            </a:pPr>
            <a:r>
              <a:rPr lang="en-GB" dirty="0"/>
              <a:t>SO3.1: </a:t>
            </a:r>
            <a:r>
              <a:rPr lang="en-US" i="1" dirty="0"/>
              <a:t>To reform and enhance National Statistical Systems</a:t>
            </a:r>
            <a:r>
              <a:rPr lang="en-US" dirty="0"/>
              <a:t>: </a:t>
            </a:r>
            <a:r>
              <a:rPr lang="en-GB" dirty="0"/>
              <a:t>adoption of statistical laws and regulatory frameworks in line with the African Charter on Statistics; development and implementation of NSDS; organization of peer reviews; establishment of adequate and sustainable funding for statistical activities, etc.</a:t>
            </a:r>
          </a:p>
          <a:p>
            <a:pPr marL="573088" indent="0">
              <a:spcBef>
                <a:spcPts val="0"/>
              </a:spcBef>
              <a:spcAft>
                <a:spcPts val="900"/>
              </a:spcAft>
              <a:buClr>
                <a:srgbClr val="0000FF"/>
              </a:buClr>
              <a:buNone/>
              <a:defRPr/>
            </a:pPr>
            <a:r>
              <a:rPr lang="en-US" i="1" dirty="0">
                <a:sym typeface="Wingdings" panose="05000000000000000000" pitchFamily="2" charset="2"/>
              </a:rPr>
              <a:t> Appropriate legal framework to improve the use of  administrative and non-traditional data in official statistics</a:t>
            </a:r>
            <a:endParaRPr lang="en-US" i="1" dirty="0"/>
          </a:p>
        </p:txBody>
      </p:sp>
    </p:spTree>
    <p:extLst>
      <p:ext uri="{BB962C8B-B14F-4D97-AF65-F5344CB8AC3E}">
        <p14:creationId xmlns:p14="http://schemas.microsoft.com/office/powerpoint/2010/main" val="81755612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Thanks</a:t>
            </a:r>
            <a:endParaRPr lang="fr-FR" b="1" dirty="0"/>
          </a:p>
        </p:txBody>
      </p:sp>
      <p:sp>
        <p:nvSpPr>
          <p:cNvPr id="3" name="Espace réservé du texte 2"/>
          <p:cNvSpPr>
            <a:spLocks noGrp="1"/>
          </p:cNvSpPr>
          <p:nvPr>
            <p:ph type="body" idx="1"/>
          </p:nvPr>
        </p:nvSpPr>
        <p:spPr/>
        <p:txBody>
          <a:bodyPr>
            <a:normAutofit fontScale="77500" lnSpcReduction="20000"/>
          </a:bodyPr>
          <a:lstStyle/>
          <a:p>
            <a:pPr>
              <a:spcBef>
                <a:spcPts val="0"/>
              </a:spcBef>
            </a:pPr>
            <a:r>
              <a:rPr lang="en-GB" altLang="en-US" dirty="0">
                <a:latin typeface="Helv"/>
              </a:rPr>
              <a:t>For questions and comments:</a:t>
            </a:r>
          </a:p>
          <a:p>
            <a:pPr>
              <a:spcBef>
                <a:spcPts val="0"/>
              </a:spcBef>
            </a:pPr>
            <a:r>
              <a:rPr lang="fr-FR" dirty="0"/>
              <a:t>Léandre </a:t>
            </a:r>
            <a:r>
              <a:rPr lang="fr-FR" dirty="0" err="1"/>
              <a:t>Ngogang</a:t>
            </a:r>
            <a:endParaRPr lang="fr-FR" dirty="0"/>
          </a:p>
          <a:p>
            <a:pPr>
              <a:spcBef>
                <a:spcPts val="0"/>
              </a:spcBef>
            </a:pPr>
            <a:r>
              <a:rPr lang="fr-FR" dirty="0" err="1"/>
              <a:t>African</a:t>
            </a:r>
            <a:r>
              <a:rPr lang="fr-FR" dirty="0"/>
              <a:t> Centre for </a:t>
            </a:r>
            <a:r>
              <a:rPr lang="fr-FR" dirty="0" err="1"/>
              <a:t>Statistics</a:t>
            </a:r>
            <a:endParaRPr lang="fr-FR" dirty="0"/>
          </a:p>
          <a:p>
            <a:pPr>
              <a:spcBef>
                <a:spcPts val="0"/>
              </a:spcBef>
            </a:pPr>
            <a:r>
              <a:rPr lang="fr-FR" dirty="0" err="1"/>
              <a:t>Economic</a:t>
            </a:r>
            <a:r>
              <a:rPr lang="fr-FR" dirty="0"/>
              <a:t> Commission for </a:t>
            </a:r>
            <a:r>
              <a:rPr lang="fr-FR" dirty="0" err="1"/>
              <a:t>Africa</a:t>
            </a:r>
            <a:endParaRPr lang="fr-FR" dirty="0"/>
          </a:p>
          <a:p>
            <a:pPr>
              <a:spcBef>
                <a:spcPts val="0"/>
              </a:spcBef>
            </a:pPr>
            <a:r>
              <a:rPr lang="fr-FR" dirty="0"/>
              <a:t>ngogangwandji@un.org</a:t>
            </a:r>
          </a:p>
        </p:txBody>
      </p:sp>
      <p:pic>
        <p:nvPicPr>
          <p:cNvPr id="4"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8100" y="1171575"/>
            <a:ext cx="2563813" cy="266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pic>
        <p:nvPicPr>
          <p:cNvPr id="5" name="Picture 9"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700" y="2174875"/>
            <a:ext cx="2106613" cy="91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spTree>
    <p:extLst>
      <p:ext uri="{BB962C8B-B14F-4D97-AF65-F5344CB8AC3E}">
        <p14:creationId xmlns:p14="http://schemas.microsoft.com/office/powerpoint/2010/main" val="108530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92352"/>
            <a:ext cx="9144000" cy="2387600"/>
          </a:xfrm>
        </p:spPr>
        <p:txBody>
          <a:bodyPr>
            <a:noAutofit/>
          </a:bodyPr>
          <a:lstStyle/>
          <a:p>
            <a:r>
              <a:rPr lang="en-US" sz="2000" b="1" dirty="0"/>
              <a:t>Sub-regional workshop on integration of administrative data, big data and geospatial information for the compilation of SDG indicators for English-speaking African countries</a:t>
            </a:r>
            <a:r>
              <a:rPr lang="fr-FR" sz="2000" dirty="0"/>
              <a:t/>
            </a:r>
            <a:br>
              <a:rPr lang="fr-FR" sz="2000" dirty="0"/>
            </a:br>
            <a:r>
              <a:rPr lang="en-US" sz="2000" b="1" dirty="0"/>
              <a:t> </a:t>
            </a:r>
            <a:r>
              <a:rPr lang="fr-FR" sz="2000" dirty="0"/>
              <a:t/>
            </a:r>
            <a:br>
              <a:rPr lang="fr-FR" sz="2000" dirty="0"/>
            </a:br>
            <a:r>
              <a:rPr lang="en-US" sz="2000" b="1" dirty="0"/>
              <a:t>23-25 April 2018</a:t>
            </a:r>
            <a:r>
              <a:rPr lang="fr-FR" sz="2000" dirty="0"/>
              <a:t/>
            </a:r>
            <a:br>
              <a:rPr lang="fr-FR" sz="2000" dirty="0"/>
            </a:br>
            <a:r>
              <a:rPr lang="en-US" sz="2000" b="1" dirty="0"/>
              <a:t>CR6, UNCC, Addis Ababa, Ethiopia</a:t>
            </a:r>
            <a:r>
              <a:rPr lang="fr-FR" sz="2500" dirty="0"/>
              <a:t/>
            </a:r>
            <a:br>
              <a:rPr lang="fr-FR" sz="2500" dirty="0"/>
            </a:br>
            <a:endParaRPr lang="fr-FR" sz="2500" dirty="0"/>
          </a:p>
        </p:txBody>
      </p:sp>
      <p:sp>
        <p:nvSpPr>
          <p:cNvPr id="3" name="Sous-titre 2"/>
          <p:cNvSpPr>
            <a:spLocks noGrp="1"/>
          </p:cNvSpPr>
          <p:nvPr>
            <p:ph type="subTitle" idx="1"/>
          </p:nvPr>
        </p:nvSpPr>
        <p:spPr/>
        <p:txBody>
          <a:bodyPr>
            <a:normAutofit fontScale="47500" lnSpcReduction="20000"/>
          </a:bodyPr>
          <a:lstStyle/>
          <a:p>
            <a:r>
              <a:rPr lang="en-US" sz="4000" b="1" dirty="0"/>
              <a:t>Addressing the integration of non-traditional data sources, administrative data and geospatial information for producing official statistics in Africa through the strategy for Harmonization of Statistics in Africa</a:t>
            </a:r>
            <a:endParaRPr lang="fr-FR" dirty="0"/>
          </a:p>
        </p:txBody>
      </p:sp>
      <p:sp>
        <p:nvSpPr>
          <p:cNvPr id="4" name="ZoneTexte 3"/>
          <p:cNvSpPr txBox="1"/>
          <p:nvPr/>
        </p:nvSpPr>
        <p:spPr>
          <a:xfrm>
            <a:off x="1973943" y="5979886"/>
            <a:ext cx="8592457" cy="369332"/>
          </a:xfrm>
          <a:prstGeom prst="rect">
            <a:avLst/>
          </a:prstGeom>
          <a:noFill/>
        </p:spPr>
        <p:txBody>
          <a:bodyPr wrap="square" rtlCol="0">
            <a:spAutoFit/>
          </a:bodyPr>
          <a:lstStyle/>
          <a:p>
            <a:pPr algn="ctr"/>
            <a:r>
              <a:rPr lang="fr-FR" dirty="0"/>
              <a:t>Léandre </a:t>
            </a:r>
            <a:r>
              <a:rPr lang="fr-FR" dirty="0" err="1"/>
              <a:t>Ngogang</a:t>
            </a:r>
            <a:r>
              <a:rPr lang="fr-FR" dirty="0"/>
              <a:t>, ECA</a:t>
            </a:r>
          </a:p>
        </p:txBody>
      </p:sp>
    </p:spTree>
    <p:extLst>
      <p:ext uri="{BB962C8B-B14F-4D97-AF65-F5344CB8AC3E}">
        <p14:creationId xmlns:p14="http://schemas.microsoft.com/office/powerpoint/2010/main" val="164136825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sz="quarter" idx="10"/>
          </p:nvPr>
        </p:nvSpPr>
        <p:spPr/>
        <p:txBody>
          <a:bodyPr>
            <a:normAutofit lnSpcReduction="10000"/>
          </a:bodyPr>
          <a:lstStyle/>
          <a:p>
            <a:r>
              <a:rPr lang="en-US" dirty="0"/>
              <a:t>Challenges of African Statistics Systems </a:t>
            </a:r>
          </a:p>
          <a:p>
            <a:pPr lvl="1"/>
            <a:r>
              <a:rPr lang="en-US" dirty="0"/>
              <a:t>Institutional weaknesses such as inadequate financing and use of statistics in policy making as well as poor management and institutional capacity within statistical bodies themselves;</a:t>
            </a:r>
            <a:endParaRPr lang="fr-FR" dirty="0"/>
          </a:p>
          <a:p>
            <a:pPr lvl="1"/>
            <a:r>
              <a:rPr lang="en-US" dirty="0"/>
              <a:t>Organizational weaknesses such as poor quality and management of data, weakness in data analysis and poor dissemination and access to information produced. </a:t>
            </a:r>
            <a:endParaRPr lang="fr-FR" b="1" dirty="0"/>
          </a:p>
          <a:p>
            <a:r>
              <a:rPr lang="fr-FR" dirty="0" err="1"/>
              <a:t>Opportunities</a:t>
            </a:r>
            <a:endParaRPr lang="fr-FR" dirty="0"/>
          </a:p>
          <a:p>
            <a:pPr lvl="1"/>
            <a:r>
              <a:rPr lang="fr-FR"/>
              <a:t>SDGs</a:t>
            </a:r>
            <a:endParaRPr lang="fr-FR" dirty="0"/>
          </a:p>
          <a:p>
            <a:pPr lvl="1"/>
            <a:r>
              <a:rPr lang="fr-FR" dirty="0"/>
              <a:t>Agenda 2063</a:t>
            </a:r>
            <a:r>
              <a:rPr lang="fr-FR" dirty="0">
                <a:sym typeface="Wingdings" panose="05000000000000000000" pitchFamily="2" charset="2"/>
              </a:rPr>
              <a:t> </a:t>
            </a:r>
            <a:r>
              <a:rPr lang="en-US" dirty="0"/>
              <a:t>The Imperative need for comparative data for the integration process and measurement of development</a:t>
            </a:r>
            <a:endParaRPr lang="fr-FR" dirty="0"/>
          </a:p>
          <a:p>
            <a:pPr lvl="1"/>
            <a:r>
              <a:rPr lang="fr-FR" dirty="0"/>
              <a:t>Data </a:t>
            </a:r>
            <a:r>
              <a:rPr lang="fr-FR" dirty="0" err="1"/>
              <a:t>revolution</a:t>
            </a:r>
            <a:endParaRPr lang="fr-FR" dirty="0"/>
          </a:p>
          <a:p>
            <a:pPr lvl="1"/>
            <a:r>
              <a:rPr lang="en-US" dirty="0"/>
              <a:t>The emergence of new data sources, greater acknowledgment of the need to integrate geospatial and statistical information</a:t>
            </a:r>
          </a:p>
        </p:txBody>
      </p:sp>
    </p:spTree>
    <p:extLst>
      <p:ext uri="{BB962C8B-B14F-4D97-AF65-F5344CB8AC3E}">
        <p14:creationId xmlns:p14="http://schemas.microsoft.com/office/powerpoint/2010/main" val="243366695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Why</a:t>
            </a:r>
            <a:r>
              <a:rPr lang="fr-FR" dirty="0"/>
              <a:t> </a:t>
            </a:r>
            <a:r>
              <a:rPr lang="fr-FR" dirty="0" err="1"/>
              <a:t>SHaSA</a:t>
            </a:r>
            <a:r>
              <a:rPr lang="fr-FR" dirty="0"/>
              <a:t>?</a:t>
            </a:r>
          </a:p>
        </p:txBody>
      </p:sp>
      <p:sp>
        <p:nvSpPr>
          <p:cNvPr id="3" name="Espace réservé du contenu 2"/>
          <p:cNvSpPr>
            <a:spLocks noGrp="1"/>
          </p:cNvSpPr>
          <p:nvPr>
            <p:ph sz="quarter" idx="10"/>
          </p:nvPr>
        </p:nvSpPr>
        <p:spPr/>
        <p:txBody>
          <a:bodyPr/>
          <a:lstStyle/>
          <a:p>
            <a:r>
              <a:rPr lang="en-GB" dirty="0"/>
              <a:t>Need to address all of the challenges face by the</a:t>
            </a:r>
            <a:r>
              <a:rPr lang="en-US" dirty="0"/>
              <a:t> African Statistical Systems </a:t>
            </a:r>
            <a:r>
              <a:rPr lang="en-GB" dirty="0"/>
              <a:t>in a drive to support the African integration program alongside national, regional, continental, and international development agendas</a:t>
            </a:r>
            <a:endParaRPr lang="fr-FR" dirty="0"/>
          </a:p>
          <a:p>
            <a:r>
              <a:rPr lang="en-GB" dirty="0"/>
              <a:t>Need to provide users with quality harmonized statistical information in all areas of integration in order to foster better formulation and effective monitoring of Integration and development, according to the timelines of the different agendas.</a:t>
            </a:r>
          </a:p>
        </p:txBody>
      </p:sp>
    </p:spTree>
    <p:extLst>
      <p:ext uri="{BB962C8B-B14F-4D97-AF65-F5344CB8AC3E}">
        <p14:creationId xmlns:p14="http://schemas.microsoft.com/office/powerpoint/2010/main" val="21309212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What</a:t>
            </a:r>
            <a:r>
              <a:rPr lang="fr-FR" dirty="0"/>
              <a:t> </a:t>
            </a:r>
            <a:r>
              <a:rPr lang="fr-FR" dirty="0" err="1"/>
              <a:t>is</a:t>
            </a:r>
            <a:r>
              <a:rPr lang="fr-FR" dirty="0"/>
              <a:t> </a:t>
            </a:r>
            <a:r>
              <a:rPr lang="fr-FR" dirty="0" err="1"/>
              <a:t>SHaSA</a:t>
            </a:r>
            <a:r>
              <a:rPr lang="fr-FR" dirty="0"/>
              <a:t>?</a:t>
            </a:r>
          </a:p>
        </p:txBody>
      </p:sp>
      <p:sp>
        <p:nvSpPr>
          <p:cNvPr id="3" name="Espace réservé du contenu 2"/>
          <p:cNvSpPr>
            <a:spLocks noGrp="1"/>
          </p:cNvSpPr>
          <p:nvPr>
            <p:ph sz="quarter" idx="10"/>
          </p:nvPr>
        </p:nvSpPr>
        <p:spPr/>
        <p:txBody>
          <a:bodyPr>
            <a:normAutofit fontScale="92500"/>
          </a:bodyPr>
          <a:lstStyle/>
          <a:p>
            <a:r>
              <a:rPr lang="fr-FR" b="1" dirty="0"/>
              <a:t>Objective</a:t>
            </a:r>
            <a:r>
              <a:rPr lang="fr-FR" dirty="0"/>
              <a:t> </a:t>
            </a:r>
            <a:r>
              <a:rPr lang="fr-FR" dirty="0" err="1"/>
              <a:t>is</a:t>
            </a:r>
            <a:r>
              <a:rPr lang="fr-FR" dirty="0"/>
              <a:t> </a:t>
            </a:r>
            <a:r>
              <a:rPr lang="en-GB" dirty="0"/>
              <a:t>to address all of ASS challenges in a drive to support the African integration program alongside national, regional, continental, and international development agendas</a:t>
            </a:r>
            <a:endParaRPr lang="fr-FR" dirty="0"/>
          </a:p>
          <a:p>
            <a:r>
              <a:rPr lang="fr-FR" b="1" dirty="0"/>
              <a:t>Vision</a:t>
            </a:r>
            <a:r>
              <a:rPr lang="fr-FR" dirty="0"/>
              <a:t>: "</a:t>
            </a:r>
            <a:r>
              <a:rPr lang="en-GB" dirty="0"/>
              <a:t>An efficient statistical system that generates reliable, harmonized and timely statistical information covering all dimensions of political, economic, social, environmental and cultural development and integration of Africa“</a:t>
            </a:r>
          </a:p>
          <a:p>
            <a:r>
              <a:rPr lang="en-GB" b="1" dirty="0"/>
              <a:t>Expected outcomes</a:t>
            </a:r>
            <a:r>
              <a:rPr lang="en-GB" dirty="0"/>
              <a:t>: </a:t>
            </a:r>
          </a:p>
          <a:p>
            <a:pPr marL="971550" lvl="1" indent="-514350">
              <a:buFont typeface="+mj-lt"/>
              <a:buAutoNum type="romanLcPeriod"/>
            </a:pPr>
            <a:r>
              <a:rPr lang="en-US" dirty="0"/>
              <a:t>Adoption of common international norms adapted to African realities; </a:t>
            </a:r>
          </a:p>
          <a:p>
            <a:pPr marL="971550" lvl="1" indent="-514350">
              <a:buFont typeface="+mj-lt"/>
              <a:buAutoNum type="romanLcPeriod"/>
            </a:pPr>
            <a:r>
              <a:rPr lang="en-US" dirty="0"/>
              <a:t>Better coordination of development efforts and the sustainable production of a wide range of harmonized statistics in order to inform political decisions and measure progress made in the implementation of development agendas</a:t>
            </a:r>
            <a:endParaRPr lang="fr-FR" dirty="0"/>
          </a:p>
          <a:p>
            <a:r>
              <a:rPr lang="fr-FR" dirty="0"/>
              <a:t>The </a:t>
            </a:r>
            <a:r>
              <a:rPr lang="fr-FR" dirty="0" err="1"/>
              <a:t>strategy</a:t>
            </a:r>
            <a:r>
              <a:rPr lang="fr-FR" dirty="0"/>
              <a:t> </a:t>
            </a:r>
            <a:r>
              <a:rPr lang="fr-FR" dirty="0" err="1"/>
              <a:t>is</a:t>
            </a:r>
            <a:r>
              <a:rPr lang="fr-FR" dirty="0"/>
              <a:t> </a:t>
            </a:r>
            <a:r>
              <a:rPr lang="fr-FR" dirty="0" err="1"/>
              <a:t>structured</a:t>
            </a:r>
            <a:r>
              <a:rPr lang="fr-FR" dirty="0"/>
              <a:t> on four </a:t>
            </a:r>
            <a:r>
              <a:rPr lang="fr-FR" dirty="0" err="1"/>
              <a:t>strategic</a:t>
            </a:r>
            <a:r>
              <a:rPr lang="fr-FR" dirty="0"/>
              <a:t> </a:t>
            </a:r>
            <a:r>
              <a:rPr lang="fr-FR" dirty="0" err="1"/>
              <a:t>themes</a:t>
            </a:r>
            <a:endParaRPr lang="fr-FR" dirty="0"/>
          </a:p>
        </p:txBody>
      </p:sp>
    </p:spTree>
    <p:extLst>
      <p:ext uri="{BB962C8B-B14F-4D97-AF65-F5344CB8AC3E}">
        <p14:creationId xmlns:p14="http://schemas.microsoft.com/office/powerpoint/2010/main" val="312348748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a:t>Strategic themes and objectives of </a:t>
            </a:r>
            <a:r>
              <a:rPr lang="en-GB" b="1" dirty="0" err="1"/>
              <a:t>SHaSA</a:t>
            </a:r>
            <a:r>
              <a:rPr lang="en-GB" b="1" dirty="0"/>
              <a:t> II</a:t>
            </a:r>
            <a:endParaRPr lang="fr-FR" dirty="0"/>
          </a:p>
        </p:txBody>
      </p:sp>
      <p:graphicFrame>
        <p:nvGraphicFramePr>
          <p:cNvPr id="5" name="Espace réservé du contenu 4"/>
          <p:cNvGraphicFramePr>
            <a:graphicFrameLocks noGrp="1"/>
          </p:cNvGraphicFramePr>
          <p:nvPr>
            <p:ph sz="quarter" idx="10"/>
            <p:extLst>
              <p:ext uri="{D42A27DB-BD31-4B8C-83A1-F6EECF244321}">
                <p14:modId xmlns:p14="http://schemas.microsoft.com/office/powerpoint/2010/main" val="2981371600"/>
              </p:ext>
            </p:extLst>
          </p:nvPr>
        </p:nvGraphicFramePr>
        <p:xfrm>
          <a:off x="74815" y="1479666"/>
          <a:ext cx="11978640" cy="5237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113435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Implementation</a:t>
            </a:r>
            <a:endParaRPr lang="fr-FR" dirty="0"/>
          </a:p>
        </p:txBody>
      </p:sp>
      <p:sp>
        <p:nvSpPr>
          <p:cNvPr id="3" name="Espace réservé du contenu 2"/>
          <p:cNvSpPr>
            <a:spLocks noGrp="1"/>
          </p:cNvSpPr>
          <p:nvPr>
            <p:ph sz="quarter" idx="10"/>
          </p:nvPr>
        </p:nvSpPr>
        <p:spPr/>
        <p:txBody>
          <a:bodyPr/>
          <a:lstStyle/>
          <a:p>
            <a:r>
              <a:rPr lang="fr-FR" dirty="0" err="1"/>
              <a:t>Specialized</a:t>
            </a:r>
            <a:r>
              <a:rPr lang="fr-FR" dirty="0"/>
              <a:t> </a:t>
            </a:r>
            <a:r>
              <a:rPr lang="fr-FR" dirty="0" err="1"/>
              <a:t>Technical</a:t>
            </a:r>
            <a:r>
              <a:rPr lang="fr-FR" dirty="0"/>
              <a:t> Groups</a:t>
            </a:r>
          </a:p>
          <a:p>
            <a:pPr lvl="1"/>
            <a:r>
              <a:rPr lang="en-US" dirty="0"/>
              <a:t>prepare and implement sectoral action plans for statistical harmonization</a:t>
            </a:r>
          </a:p>
          <a:p>
            <a:pPr lvl="1"/>
            <a:r>
              <a:rPr lang="en-US" dirty="0"/>
              <a:t>develop and / or adopt international standards and methodological guidelines for statistical harmonization in their respective fields</a:t>
            </a:r>
            <a:endParaRPr lang="fr-FR" dirty="0"/>
          </a:p>
          <a:p>
            <a:r>
              <a:rPr lang="fr-FR" dirty="0"/>
              <a:t>Lead Countries or Champions</a:t>
            </a:r>
          </a:p>
          <a:p>
            <a:r>
              <a:rPr lang="fr-FR" dirty="0"/>
              <a:t>Important </a:t>
            </a:r>
            <a:r>
              <a:rPr lang="fr-FR" dirty="0" err="1"/>
              <a:t>role</a:t>
            </a:r>
            <a:r>
              <a:rPr lang="fr-FR" dirty="0"/>
              <a:t> of key </a:t>
            </a:r>
            <a:r>
              <a:rPr lang="fr-FR" dirty="0" err="1"/>
              <a:t>stakeholders</a:t>
            </a:r>
            <a:r>
              <a:rPr lang="fr-FR" dirty="0"/>
              <a:t> (</a:t>
            </a:r>
            <a:r>
              <a:rPr lang="fr-FR" dirty="0" err="1"/>
              <a:t>StatAfric</a:t>
            </a:r>
            <a:r>
              <a:rPr lang="fr-FR" dirty="0"/>
              <a:t>, </a:t>
            </a:r>
            <a:r>
              <a:rPr lang="fr-FR" dirty="0" err="1"/>
              <a:t>statistical</a:t>
            </a:r>
            <a:r>
              <a:rPr lang="fr-FR" dirty="0"/>
              <a:t> training centres, etc.)</a:t>
            </a:r>
          </a:p>
          <a:p>
            <a:r>
              <a:rPr lang="fr-FR" dirty="0" err="1"/>
              <a:t>Partnerships</a:t>
            </a:r>
            <a:endParaRPr lang="fr-FR" dirty="0"/>
          </a:p>
        </p:txBody>
      </p:sp>
    </p:spTree>
    <p:extLst>
      <p:ext uri="{BB962C8B-B14F-4D97-AF65-F5344CB8AC3E}">
        <p14:creationId xmlns:p14="http://schemas.microsoft.com/office/powerpoint/2010/main" val="3340881943"/>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Specialized</a:t>
            </a:r>
            <a:r>
              <a:rPr lang="fr-FR" dirty="0"/>
              <a:t> </a:t>
            </a:r>
            <a:r>
              <a:rPr lang="fr-FR" dirty="0" err="1"/>
              <a:t>Technical</a:t>
            </a:r>
            <a:r>
              <a:rPr lang="fr-FR" dirty="0"/>
              <a:t> Groups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76220590"/>
              </p:ext>
            </p:extLst>
          </p:nvPr>
        </p:nvGraphicFramePr>
        <p:xfrm>
          <a:off x="166256" y="1371600"/>
          <a:ext cx="11804071" cy="4524895"/>
        </p:xfrm>
        <a:graphic>
          <a:graphicData uri="http://schemas.openxmlformats.org/drawingml/2006/table">
            <a:tbl>
              <a:tblPr firstRow="1" firstCol="1" bandRow="1" bandCol="1">
                <a:tableStyleId>{5C22544A-7EE6-4342-B048-85BDC9FD1C3A}</a:tableStyleId>
              </a:tblPr>
              <a:tblGrid>
                <a:gridCol w="870040">
                  <a:extLst>
                    <a:ext uri="{9D8B030D-6E8A-4147-A177-3AD203B41FA5}">
                      <a16:colId xmlns:a16="http://schemas.microsoft.com/office/drawing/2014/main" xmlns="" val="1714502360"/>
                    </a:ext>
                  </a:extLst>
                </a:gridCol>
                <a:gridCol w="7769957">
                  <a:extLst>
                    <a:ext uri="{9D8B030D-6E8A-4147-A177-3AD203B41FA5}">
                      <a16:colId xmlns:a16="http://schemas.microsoft.com/office/drawing/2014/main" xmlns="" val="2803280042"/>
                    </a:ext>
                  </a:extLst>
                </a:gridCol>
                <a:gridCol w="3164074">
                  <a:extLst>
                    <a:ext uri="{9D8B030D-6E8A-4147-A177-3AD203B41FA5}">
                      <a16:colId xmlns:a16="http://schemas.microsoft.com/office/drawing/2014/main" xmlns="" val="1810633904"/>
                    </a:ext>
                  </a:extLst>
                </a:gridCol>
              </a:tblGrid>
              <a:tr h="259781">
                <a:tc>
                  <a:txBody>
                    <a:bodyPr/>
                    <a:lstStyle/>
                    <a:p>
                      <a:pPr marL="0" marR="0" algn="ctr">
                        <a:spcBef>
                          <a:spcPts val="0"/>
                        </a:spcBef>
                        <a:spcAft>
                          <a:spcPts val="0"/>
                        </a:spcAft>
                      </a:pPr>
                      <a:r>
                        <a:rPr lang="en-GB" sz="2200" dirty="0">
                          <a:effectLst/>
                        </a:rPr>
                        <a:t>No</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GB" sz="2200">
                          <a:effectLst/>
                        </a:rPr>
                        <a:t>Specialized Technical Groups</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GB" sz="2200" dirty="0">
                          <a:effectLst/>
                        </a:rPr>
                        <a:t>Secretariat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xmlns="" val="3238149831"/>
                  </a:ext>
                </a:extLst>
              </a:tr>
              <a:tr h="194836">
                <a:tc>
                  <a:txBody>
                    <a:bodyPr/>
                    <a:lstStyle/>
                    <a:p>
                      <a:pPr marL="0" marR="0" algn="just">
                        <a:spcBef>
                          <a:spcPts val="0"/>
                        </a:spcBef>
                        <a:spcAft>
                          <a:spcPts val="0"/>
                        </a:spcAft>
                      </a:pPr>
                      <a:r>
                        <a:rPr lang="en-GB" sz="2200">
                          <a:effectLst/>
                        </a:rPr>
                        <a:t>01</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STG-GPS (Governance, Peace and Security)</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a:effectLst/>
                        </a:rPr>
                        <a:t>AUC/AfDB</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6289604"/>
                  </a:ext>
                </a:extLst>
              </a:tr>
              <a:tr h="259781">
                <a:tc>
                  <a:txBody>
                    <a:bodyPr/>
                    <a:lstStyle/>
                    <a:p>
                      <a:pPr marL="0" marR="0" algn="just">
                        <a:spcBef>
                          <a:spcPts val="0"/>
                        </a:spcBef>
                        <a:spcAft>
                          <a:spcPts val="0"/>
                        </a:spcAft>
                      </a:pPr>
                      <a:r>
                        <a:rPr lang="en-GB" sz="2200">
                          <a:effectLst/>
                        </a:rPr>
                        <a:t>02</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STG-ES. External Sector (External Trade and Balance of Payments)</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a:effectLst/>
                        </a:rPr>
                        <a:t>AUC/AACB</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6676851"/>
                  </a:ext>
                </a:extLst>
              </a:tr>
              <a:tr h="194836">
                <a:tc>
                  <a:txBody>
                    <a:bodyPr/>
                    <a:lstStyle/>
                    <a:p>
                      <a:pPr marL="0" marR="0" algn="just">
                        <a:spcBef>
                          <a:spcPts val="0"/>
                        </a:spcBef>
                        <a:spcAft>
                          <a:spcPts val="0"/>
                        </a:spcAft>
                      </a:pPr>
                      <a:r>
                        <a:rPr lang="en-GB" sz="2200">
                          <a:effectLst/>
                        </a:rPr>
                        <a:t>03</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a:effectLst/>
                        </a:rPr>
                        <a:t>STG-MF (Money and Finance)</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a:effectLst/>
                        </a:rPr>
                        <a:t>AACB/</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4706470"/>
                  </a:ext>
                </a:extLst>
              </a:tr>
              <a:tr h="684415">
                <a:tc>
                  <a:txBody>
                    <a:bodyPr/>
                    <a:lstStyle/>
                    <a:p>
                      <a:pPr marL="0" marR="0" algn="just">
                        <a:spcBef>
                          <a:spcPts val="0"/>
                        </a:spcBef>
                        <a:spcAft>
                          <a:spcPts val="0"/>
                        </a:spcAft>
                      </a:pPr>
                      <a:r>
                        <a:rPr lang="en-GB" sz="2200">
                          <a:effectLst/>
                        </a:rPr>
                        <a:t>04</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STG-NA&amp;P (AGNA) (National Accounts and Price Statistics)</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ECA/</a:t>
                      </a:r>
                      <a:r>
                        <a:rPr lang="en-GB" sz="2200" dirty="0" err="1">
                          <a:effectLst/>
                        </a:rPr>
                        <a:t>AfDB</a:t>
                      </a:r>
                      <a:r>
                        <a:rPr lang="en-GB" sz="2200" dirty="0">
                          <a:effectLst/>
                        </a:rPr>
                        <a:t>/ AUC</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3033495"/>
                  </a:ext>
                </a:extLst>
              </a:tr>
              <a:tr h="259781">
                <a:tc>
                  <a:txBody>
                    <a:bodyPr/>
                    <a:lstStyle/>
                    <a:p>
                      <a:pPr marL="0" marR="0" algn="just">
                        <a:spcBef>
                          <a:spcPts val="0"/>
                        </a:spcBef>
                        <a:spcAft>
                          <a:spcPts val="0"/>
                        </a:spcAft>
                      </a:pPr>
                      <a:r>
                        <a:rPr lang="en-GB" sz="2200">
                          <a:effectLst/>
                        </a:rPr>
                        <a:t>05</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fr-FR" sz="2200">
                          <a:effectLst/>
                        </a:rPr>
                        <a:t>STG-II&amp;T. (Infrastructure, Industries &amp; Tourism)</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a:effectLst/>
                        </a:rPr>
                        <a:t>AfDB/NEPAD</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6206729"/>
                  </a:ext>
                </a:extLst>
              </a:tr>
              <a:tr h="259781">
                <a:tc>
                  <a:txBody>
                    <a:bodyPr/>
                    <a:lstStyle/>
                    <a:p>
                      <a:pPr marL="0" marR="0" algn="just">
                        <a:spcBef>
                          <a:spcPts val="0"/>
                        </a:spcBef>
                        <a:spcAft>
                          <a:spcPts val="0"/>
                        </a:spcAft>
                      </a:pPr>
                      <a:r>
                        <a:rPr lang="en-GB" sz="2200">
                          <a:effectLst/>
                        </a:rPr>
                        <a:t>06</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a:effectLst/>
                        </a:rPr>
                        <a:t>STG-PFPS&amp;I. (Public Finance, Private Sector and Investment)</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err="1">
                          <a:effectLst/>
                        </a:rPr>
                        <a:t>AfDB</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93884451"/>
                  </a:ext>
                </a:extLst>
              </a:tr>
              <a:tr h="487680">
                <a:tc>
                  <a:txBody>
                    <a:bodyPr/>
                    <a:lstStyle/>
                    <a:p>
                      <a:pPr marL="0" marR="0" algn="just">
                        <a:spcBef>
                          <a:spcPts val="0"/>
                        </a:spcBef>
                        <a:spcAft>
                          <a:spcPts val="0"/>
                        </a:spcAft>
                      </a:pPr>
                      <a:r>
                        <a:rPr lang="en-GB" sz="2200">
                          <a:effectLst/>
                        </a:rPr>
                        <a:t>07</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STG-STE. (Science, Technology &amp; Education) </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AUC/ACBF/NEPAD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7817681"/>
                  </a:ext>
                </a:extLst>
              </a:tr>
              <a:tr h="454617">
                <a:tc>
                  <a:txBody>
                    <a:bodyPr/>
                    <a:lstStyle/>
                    <a:p>
                      <a:pPr marL="0" marR="0" algn="just">
                        <a:spcBef>
                          <a:spcPts val="0"/>
                        </a:spcBef>
                        <a:spcAft>
                          <a:spcPts val="0"/>
                        </a:spcAft>
                      </a:pPr>
                      <a:r>
                        <a:rPr lang="en-GB" sz="2200">
                          <a:effectLst/>
                        </a:rPr>
                        <a:t>08</a:t>
                      </a:r>
                      <a:endParaRPr lang="en-US" sz="2200">
                        <a:effectLst/>
                      </a:endParaRPr>
                    </a:p>
                    <a:p>
                      <a:pPr marL="0" marR="0" algn="just">
                        <a:spcBef>
                          <a:spcPts val="0"/>
                        </a:spcBef>
                        <a:spcAft>
                          <a:spcPts val="0"/>
                        </a:spcAft>
                      </a:pPr>
                      <a:r>
                        <a:rPr lang="en-GB" sz="2200">
                          <a:effectLst/>
                        </a:rPr>
                        <a:t> </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STG-</a:t>
                      </a:r>
                      <a:r>
                        <a:rPr lang="en-GB" sz="2200" dirty="0" err="1">
                          <a:effectLst/>
                        </a:rPr>
                        <a:t>So.</a:t>
                      </a:r>
                      <a:r>
                        <a:rPr lang="en-GB" sz="2200" dirty="0">
                          <a:effectLst/>
                        </a:rPr>
                        <a:t> Demography, Migration, Health, Human Development, Social Protection &amp; Gender</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a:effectLst/>
                        </a:rPr>
                        <a:t>ECA/AUC</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0871769"/>
                  </a:ext>
                </a:extLst>
              </a:tr>
              <a:tr h="324727">
                <a:tc>
                  <a:txBody>
                    <a:bodyPr/>
                    <a:lstStyle/>
                    <a:p>
                      <a:pPr marL="0" marR="0" algn="just">
                        <a:spcBef>
                          <a:spcPts val="0"/>
                        </a:spcBef>
                        <a:spcAft>
                          <a:spcPts val="0"/>
                        </a:spcAft>
                      </a:pPr>
                      <a:r>
                        <a:rPr lang="en-GB" sz="2200">
                          <a:effectLst/>
                        </a:rPr>
                        <a:t>09</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fr-FR" sz="2200">
                          <a:effectLst/>
                        </a:rPr>
                        <a:t>STG-Env. (Agriculture, Environment, Natural Resources, &amp; Climate Change)</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err="1">
                          <a:effectLst/>
                        </a:rPr>
                        <a:t>AfDB</a:t>
                      </a:r>
                      <a:r>
                        <a:rPr lang="en-GB" sz="2200" dirty="0">
                          <a:effectLst/>
                        </a:rPr>
                        <a:t>/AUC</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9805861"/>
                  </a:ext>
                </a:extLst>
              </a:tr>
            </a:tbl>
          </a:graphicData>
        </a:graphic>
      </p:graphicFrame>
    </p:spTree>
    <p:extLst>
      <p:ext uri="{BB962C8B-B14F-4D97-AF65-F5344CB8AC3E}">
        <p14:creationId xmlns:p14="http://schemas.microsoft.com/office/powerpoint/2010/main" val="57481553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Specialized</a:t>
            </a:r>
            <a:r>
              <a:rPr lang="fr-FR" dirty="0"/>
              <a:t> </a:t>
            </a:r>
            <a:r>
              <a:rPr lang="fr-FR" dirty="0" err="1"/>
              <a:t>Technical</a:t>
            </a:r>
            <a:r>
              <a:rPr lang="fr-FR" dirty="0"/>
              <a:t> Groups</a:t>
            </a:r>
            <a:endParaRPr lang="en-US"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1164475034"/>
              </p:ext>
            </p:extLst>
          </p:nvPr>
        </p:nvGraphicFramePr>
        <p:xfrm>
          <a:off x="149629" y="1832191"/>
          <a:ext cx="11912138" cy="3501196"/>
        </p:xfrm>
        <a:graphic>
          <a:graphicData uri="http://schemas.openxmlformats.org/drawingml/2006/table">
            <a:tbl>
              <a:tblPr firstRow="1" firstCol="1" bandRow="1" bandCol="1">
                <a:tableStyleId>{5C22544A-7EE6-4342-B048-85BDC9FD1C3A}</a:tableStyleId>
              </a:tblPr>
              <a:tblGrid>
                <a:gridCol w="781396">
                  <a:extLst>
                    <a:ext uri="{9D8B030D-6E8A-4147-A177-3AD203B41FA5}">
                      <a16:colId xmlns:a16="http://schemas.microsoft.com/office/drawing/2014/main" xmlns="" val="2835186707"/>
                    </a:ext>
                  </a:extLst>
                </a:gridCol>
                <a:gridCol w="8030095">
                  <a:extLst>
                    <a:ext uri="{9D8B030D-6E8A-4147-A177-3AD203B41FA5}">
                      <a16:colId xmlns:a16="http://schemas.microsoft.com/office/drawing/2014/main" xmlns="" val="1145713365"/>
                    </a:ext>
                  </a:extLst>
                </a:gridCol>
                <a:gridCol w="3100647">
                  <a:extLst>
                    <a:ext uri="{9D8B030D-6E8A-4147-A177-3AD203B41FA5}">
                      <a16:colId xmlns:a16="http://schemas.microsoft.com/office/drawing/2014/main" xmlns="" val="3645357185"/>
                    </a:ext>
                  </a:extLst>
                </a:gridCol>
              </a:tblGrid>
              <a:tr h="291206">
                <a:tc>
                  <a:txBody>
                    <a:bodyPr/>
                    <a:lstStyle/>
                    <a:p>
                      <a:pPr marL="0" marR="0" algn="l">
                        <a:spcBef>
                          <a:spcPts val="0"/>
                        </a:spcBef>
                        <a:spcAft>
                          <a:spcPts val="0"/>
                        </a:spcAft>
                      </a:pPr>
                      <a:r>
                        <a:rPr lang="en-GB" sz="2200" dirty="0">
                          <a:effectLst/>
                        </a:rPr>
                        <a:t>No</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ctr">
                        <a:spcBef>
                          <a:spcPts val="0"/>
                        </a:spcBef>
                        <a:spcAft>
                          <a:spcPts val="0"/>
                        </a:spcAft>
                      </a:pPr>
                      <a:r>
                        <a:rPr lang="en-GB" sz="2200">
                          <a:effectLst/>
                        </a:rPr>
                        <a:t>Specialized Technical Groups</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ctr">
                        <a:spcBef>
                          <a:spcPts val="0"/>
                        </a:spcBef>
                        <a:spcAft>
                          <a:spcPts val="0"/>
                        </a:spcAft>
                      </a:pPr>
                      <a:r>
                        <a:rPr lang="en-GB" sz="2200" dirty="0">
                          <a:effectLst/>
                        </a:rPr>
                        <a:t>Secretariat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1888457873"/>
                  </a:ext>
                </a:extLst>
              </a:tr>
              <a:tr h="291206">
                <a:tc>
                  <a:txBody>
                    <a:bodyPr/>
                    <a:lstStyle/>
                    <a:p>
                      <a:pPr marL="0" marR="0" algn="just">
                        <a:spcBef>
                          <a:spcPts val="0"/>
                        </a:spcBef>
                        <a:spcAft>
                          <a:spcPts val="0"/>
                        </a:spcAft>
                      </a:pPr>
                      <a:r>
                        <a:rPr lang="en-GB" sz="2200" dirty="0">
                          <a:effectLst/>
                        </a:rPr>
                        <a:t>10</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STG-CB (AGROST). Statistical Training and Capacity Building. </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ECA/ACBF/AUC</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1882173909"/>
                  </a:ext>
                </a:extLst>
              </a:tr>
              <a:tr h="291206">
                <a:tc>
                  <a:txBody>
                    <a:bodyPr/>
                    <a:lstStyle/>
                    <a:p>
                      <a:pPr marL="0" marR="0" algn="just">
                        <a:spcBef>
                          <a:spcPts val="0"/>
                        </a:spcBef>
                        <a:spcAft>
                          <a:spcPts val="0"/>
                        </a:spcAft>
                      </a:pPr>
                      <a:r>
                        <a:rPr lang="en-GB" sz="2200">
                          <a:effectLst/>
                        </a:rPr>
                        <a:t>11</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STG-Labor and Informal Sector Statistics</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AUC/AfDB/AFRISTAT</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2900331979"/>
                  </a:ext>
                </a:extLst>
              </a:tr>
              <a:tr h="291206">
                <a:tc>
                  <a:txBody>
                    <a:bodyPr/>
                    <a:lstStyle/>
                    <a:p>
                      <a:pPr marL="0" marR="0" algn="just">
                        <a:spcBef>
                          <a:spcPts val="0"/>
                        </a:spcBef>
                        <a:spcAft>
                          <a:spcPts val="0"/>
                        </a:spcAft>
                      </a:pPr>
                      <a:r>
                        <a:rPr lang="en-GB" sz="2200">
                          <a:effectLst/>
                        </a:rPr>
                        <a:t>12</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STG-Classification</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ECA/ AFRISTAT</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2168053853"/>
                  </a:ext>
                </a:extLst>
              </a:tr>
              <a:tr h="291206">
                <a:tc>
                  <a:txBody>
                    <a:bodyPr/>
                    <a:lstStyle/>
                    <a:p>
                      <a:pPr marL="0" marR="0" algn="just">
                        <a:spcBef>
                          <a:spcPts val="0"/>
                        </a:spcBef>
                        <a:spcAft>
                          <a:spcPts val="0"/>
                        </a:spcAft>
                      </a:pPr>
                      <a:r>
                        <a:rPr lang="en-GB" sz="2200">
                          <a:effectLst/>
                        </a:rPr>
                        <a:t>13</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STG-Statistics on Civil Registration</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ECA/AUC</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1105153204"/>
                  </a:ext>
                </a:extLst>
              </a:tr>
              <a:tr h="291206">
                <a:tc>
                  <a:txBody>
                    <a:bodyPr/>
                    <a:lstStyle/>
                    <a:p>
                      <a:pPr marL="0" marR="0" algn="just">
                        <a:spcBef>
                          <a:spcPts val="0"/>
                        </a:spcBef>
                        <a:spcAft>
                          <a:spcPts val="0"/>
                        </a:spcAft>
                      </a:pPr>
                      <a:r>
                        <a:rPr lang="en-GB" sz="2200">
                          <a:effectLst/>
                        </a:rPr>
                        <a:t>14</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STG-Sustainable Development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AUC/AfDB/ECA</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2210228742"/>
                  </a:ext>
                </a:extLst>
              </a:tr>
              <a:tr h="291206">
                <a:tc>
                  <a:txBody>
                    <a:bodyPr/>
                    <a:lstStyle/>
                    <a:p>
                      <a:pPr marL="0" marR="0" algn="just">
                        <a:spcBef>
                          <a:spcPts val="0"/>
                        </a:spcBef>
                        <a:spcAft>
                          <a:spcPts val="0"/>
                        </a:spcAft>
                      </a:pPr>
                      <a:r>
                        <a:rPr lang="en-GB" sz="2200">
                          <a:effectLst/>
                        </a:rPr>
                        <a:t>15</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STG-ICT for Statistical Production</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AfDB/AUC</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1772217858"/>
                  </a:ext>
                </a:extLst>
              </a:tr>
              <a:tr h="291206">
                <a:tc>
                  <a:txBody>
                    <a:bodyPr/>
                    <a:lstStyle/>
                    <a:p>
                      <a:pPr marL="0" marR="0" algn="just">
                        <a:spcBef>
                          <a:spcPts val="0"/>
                        </a:spcBef>
                        <a:spcAft>
                          <a:spcPts val="0"/>
                        </a:spcAft>
                      </a:pPr>
                      <a:r>
                        <a:rPr lang="en-GB" sz="2200">
                          <a:effectLst/>
                        </a:rPr>
                        <a:t>16</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STG-Mobilization of Political Will</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AUC/AfDB</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3537826161"/>
                  </a:ext>
                </a:extLst>
              </a:tr>
              <a:tr h="291206">
                <a:tc>
                  <a:txBody>
                    <a:bodyPr/>
                    <a:lstStyle/>
                    <a:p>
                      <a:pPr marL="0" marR="0" algn="just">
                        <a:spcBef>
                          <a:spcPts val="0"/>
                        </a:spcBef>
                        <a:spcAft>
                          <a:spcPts val="0"/>
                        </a:spcAft>
                      </a:pPr>
                      <a:r>
                        <a:rPr lang="en-GB" sz="2200">
                          <a:effectLst/>
                        </a:rPr>
                        <a:t>17</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a:effectLst/>
                        </a:rPr>
                        <a:t>STG-Emerging Statistical Issues</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a:effectLst/>
                        </a:rPr>
                        <a:t>AfDB/ECA/ACBF</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3389171075"/>
                  </a:ext>
                </a:extLst>
              </a:tr>
              <a:tr h="483676">
                <a:tc>
                  <a:txBody>
                    <a:bodyPr/>
                    <a:lstStyle/>
                    <a:p>
                      <a:pPr marL="0" marR="0" algn="just">
                        <a:spcBef>
                          <a:spcPts val="0"/>
                        </a:spcBef>
                        <a:spcAft>
                          <a:spcPts val="0"/>
                        </a:spcAft>
                      </a:pPr>
                      <a:r>
                        <a:rPr lang="en-GB" sz="2200">
                          <a:effectLst/>
                        </a:rPr>
                        <a:t>18</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STG-National Strategies for the Development of Statistics </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AUC/</a:t>
                      </a:r>
                      <a:r>
                        <a:rPr lang="en-GB" sz="2200" dirty="0" err="1">
                          <a:effectLst/>
                        </a:rPr>
                        <a:t>AfDB</a:t>
                      </a:r>
                      <a:r>
                        <a:rPr lang="en-GB" sz="2200" dirty="0">
                          <a:effectLst/>
                        </a:rPr>
                        <a:t>/ECA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xmlns="" val="3487512746"/>
                  </a:ext>
                </a:extLst>
              </a:tr>
            </a:tbl>
          </a:graphicData>
        </a:graphic>
      </p:graphicFrame>
    </p:spTree>
    <p:extLst>
      <p:ext uri="{BB962C8B-B14F-4D97-AF65-F5344CB8AC3E}">
        <p14:creationId xmlns:p14="http://schemas.microsoft.com/office/powerpoint/2010/main" val="3269360335"/>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e718ef20-224b-4bfc-b3bb-5da498bc1d66"/>
</p:tagLst>
</file>

<file path=ppt/theme/theme1.xml><?xml version="1.0" encoding="utf-8"?>
<a:theme xmlns:a="http://schemas.openxmlformats.org/drawingml/2006/main" name="1_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Session1-ECA-Leandre" id="{FC23ACA2-E671-46E5-8F30-F5B28099A474}" vid="{D1DF299D-6A75-4387-A2DC-29232AC86708}"/>
    </a:ext>
  </a:extLst>
</a:theme>
</file>

<file path=ppt/theme/theme2.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Session1-ECA-Leandre" id="{FC23ACA2-E671-46E5-8F30-F5B28099A474}" vid="{C9A239FC-51E6-4C2A-B6AB-7F500514B0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235</TotalTime>
  <Words>1121</Words>
  <Application>Microsoft Office PowerPoint</Application>
  <PresentationFormat>Grand écran</PresentationFormat>
  <Paragraphs>133</Paragraphs>
  <Slides>12</Slides>
  <Notes>3</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12</vt:i4>
      </vt:variant>
    </vt:vector>
  </HeadingPairs>
  <TitlesOfParts>
    <vt:vector size="22" baseType="lpstr">
      <vt:lpstr>ＭＳ Ｐゴシック</vt:lpstr>
      <vt:lpstr>Arial</vt:lpstr>
      <vt:lpstr>Arial Narrow</vt:lpstr>
      <vt:lpstr>Calibri</vt:lpstr>
      <vt:lpstr>Helv</vt:lpstr>
      <vt:lpstr>Lucida Grande</vt:lpstr>
      <vt:lpstr>Times New Roman</vt:lpstr>
      <vt:lpstr>Wingdings</vt:lpstr>
      <vt:lpstr>1_WDF-ACS Theme</vt:lpstr>
      <vt:lpstr>WDF-ACS Theme</vt:lpstr>
      <vt:lpstr>Sub-regional workshop on integration of administrative data, big data and geospatial information for the compilation of SDG indicators for English-speaking African countries   23-25 April 2018, Addis Ababa, Ethiopia</vt:lpstr>
      <vt:lpstr>Sub-regional workshop on integration of administrative data, big data and geospatial information for the compilation of SDG indicators for English-speaking African countries   23-25 April 2018 CR6, UNCC, Addis Ababa, Ethiopia </vt:lpstr>
      <vt:lpstr>Introduction</vt:lpstr>
      <vt:lpstr>Why SHaSA?</vt:lpstr>
      <vt:lpstr>What is SHaSA?</vt:lpstr>
      <vt:lpstr>Strategic themes and objectives of SHaSA II</vt:lpstr>
      <vt:lpstr>Implementation</vt:lpstr>
      <vt:lpstr>Specialized Technical Groups</vt:lpstr>
      <vt:lpstr>Specialized Technical Groups</vt:lpstr>
      <vt:lpstr>Administrative date and Non-tradition data sources in SHaSA</vt:lpstr>
      <vt:lpstr>Administrative date and Non-tradition data sources in SHaSA  (Cont’d)</vt:lpstr>
      <vt:lpstr>Thanks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leandre</dc:creator>
  <cp:lastModifiedBy>leandre</cp:lastModifiedBy>
  <cp:revision>61</cp:revision>
  <dcterms:created xsi:type="dcterms:W3CDTF">2018-04-20T18:13:32Z</dcterms:created>
  <dcterms:modified xsi:type="dcterms:W3CDTF">2018-04-22T20:33:54Z</dcterms:modified>
</cp:coreProperties>
</file>