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81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shops\April%202018\Copy%20of%20Responses%20-%20as%20of%2017%20April%202018%20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954415095439437E-3"/>
                  <c:y val="0.149273434690443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391-46A9-8FCB-2E03F735A7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391-46A9-8FCB-2E03F735A7A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954415095439437E-3"/>
                  <c:y val="8.43738008796009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391-46A9-8FCB-2E03F735A7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954415095439437E-3"/>
                  <c:y val="8.6222516988731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391-46A9-8FCB-2E03F735A7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954415095439437E-3"/>
                  <c:y val="0.136937516527907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391-46A9-8FCB-2E03F735A7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954415095440608E-3"/>
                  <c:y val="0.117811828530225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391-46A9-8FCB-2E03F735A7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Sheet1!$J$2:$J$7</c:f>
              <c:strCache>
                <c:ptCount val="6"/>
                <c:pt idx="0">
                  <c:v>1960-69</c:v>
                </c:pt>
                <c:pt idx="1">
                  <c:v>1970-79</c:v>
                </c:pt>
                <c:pt idx="2">
                  <c:v>1980-89</c:v>
                </c:pt>
                <c:pt idx="3">
                  <c:v>1990-99</c:v>
                </c:pt>
                <c:pt idx="4">
                  <c:v>2000-09</c:v>
                </c:pt>
                <c:pt idx="5">
                  <c:v>After 2010</c:v>
                </c:pt>
              </c:strCache>
            </c:strRef>
          </c:cat>
          <c:val>
            <c:numRef>
              <c:f>Sheet1!$K$2:$K$7</c:f>
              <c:numCache>
                <c:formatCode>General</c:formatCode>
                <c:ptCount val="6"/>
                <c:pt idx="0">
                  <c:v>6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91-46A9-8FCB-2E03F735A7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33741736"/>
        <c:axId val="233742128"/>
      </c:barChart>
      <c:catAx>
        <c:axId val="233741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742128"/>
        <c:crosses val="autoZero"/>
        <c:auto val="1"/>
        <c:lblAlgn val="ctr"/>
        <c:lblOffset val="100"/>
        <c:noMultiLvlLbl val="0"/>
      </c:catAx>
      <c:valAx>
        <c:axId val="233742128"/>
        <c:scaling>
          <c:orientation val="minMax"/>
          <c:max val="11"/>
        </c:scaling>
        <c:delete val="1"/>
        <c:axPos val="l"/>
        <c:numFmt formatCode="General" sourceLinked="1"/>
        <c:majorTickMark val="out"/>
        <c:minorTickMark val="none"/>
        <c:tickLblPos val="nextTo"/>
        <c:crossAx val="233741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19-4149-9AA6-825E5409EDFA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19-4149-9AA6-825E5409ED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19-4149-9AA6-825E5409EDFA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8A677D2-1DB2-4CA8-B501-597CE0145A3A}" type="CATEGORYNAME">
                      <a:rPr lang="en-US" sz="1600"/>
                      <a:pPr>
                        <a:defRPr sz="16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600" baseline="0"/>
                      <a:t>, </a:t>
                    </a:r>
                  </a:p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DA2E55-58AA-4841-9E62-58C34FA76452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219-4149-9AA6-825E5409EDF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8691666666666665"/>
                      <c:h val="0.4411779498608207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1221281714785651"/>
                  <c:y val="-0.206752428770049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298ED1F-B015-4B0C-A19F-BC4BB549C95F}" type="CATEGORYNAME">
                      <a:rPr lang="en-US" sz="1600"/>
                      <a:pPr>
                        <a:defRPr sz="16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600" baseline="0"/>
                      <a:t>, </a:t>
                    </a:r>
                  </a:p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E4C4D77-441D-40C0-BE98-886FEC555EE4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219-4149-9AA6-825E5409EDFA}"/>
                </c:ext>
                <c:ext xmlns:c15="http://schemas.microsoft.com/office/drawing/2012/chart" uri="{CE6537A1-D6FC-4f65-9D91-7224C49458BB}">
                  <c15:layout>
                    <c:manualLayout>
                      <c:w val="0.37334711286089239"/>
                      <c:h val="0.3609029445855987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4734416010498691"/>
                  <c:y val="0.16102924709045824"/>
                </c:manualLayout>
              </c:layout>
              <c:tx>
                <c:rich>
                  <a:bodyPr/>
                  <a:lstStyle/>
                  <a:p>
                    <a:fld id="{72FF9CB1-F887-4C66-B54A-B958D2A90DA0}" type="CATEGORYNAME">
                      <a:rPr lang="en-US" sz="1600"/>
                      <a:pPr/>
                      <a:t>[CATEGORY NAME]</a:t>
                    </a:fld>
                    <a:r>
                      <a:rPr lang="en-US" sz="1600" baseline="0"/>
                      <a:t>, </a:t>
                    </a:r>
                    <a:br>
                      <a:rPr lang="en-US" sz="1600" baseline="0"/>
                    </a:br>
                    <a:fld id="{752614E9-0615-4DD1-85FA-E3832117D694}" type="VALUE">
                      <a:rPr lang="en-US" sz="1600" baseline="0"/>
                      <a:pPr/>
                      <a:t>[VALUE]</a:t>
                    </a:fld>
                    <a:endParaRPr lang="en-US" sz="1600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219-4149-9AA6-825E5409EDFA}"/>
                </c:ext>
                <c:ext xmlns:c15="http://schemas.microsoft.com/office/drawing/2012/chart" uri="{CE6537A1-D6FC-4f65-9D91-7224C49458BB}">
                  <c15:layout>
                    <c:manualLayout>
                      <c:w val="0.22116666666666671"/>
                      <c:h val="0.1608332827490121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Sheet3!$I$3:$K$3</c:f>
              <c:strCache>
                <c:ptCount val="3"/>
                <c:pt idx="0">
                  <c:v>NSO and some other producers of Official Statistics</c:v>
                </c:pt>
                <c:pt idx="1">
                  <c:v>All Producers of Official Statistics</c:v>
                </c:pt>
                <c:pt idx="2">
                  <c:v>Only NSO</c:v>
                </c:pt>
              </c:strCache>
            </c:strRef>
          </c:cat>
          <c:val>
            <c:numRef>
              <c:f>Sheet3!$I$4:$K$4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219-4149-9AA6-825E5409EDF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0F234-53FA-41CD-91F9-23BFC1A2C32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1F62-6871-4B22-86AD-847A0210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2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country did not respond to this question -SD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0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4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4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0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9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7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29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3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8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9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AA3A-8B63-4F78-8A95-045B23DE7DC6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6268425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92489" y="6311900"/>
            <a:ext cx="4676037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3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-9818" y="-103236"/>
            <a:ext cx="12201818" cy="6361622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 dirty="0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643270" y="4644082"/>
            <a:ext cx="1562911" cy="4979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>
            <a:off x="11136822" y="134633"/>
            <a:ext cx="7556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3077" name="Rectangle 4" descr="image2.png"/>
          <p:cNvSpPr>
            <a:spLocks/>
          </p:cNvSpPr>
          <p:nvPr/>
        </p:nvSpPr>
        <p:spPr bwMode="auto">
          <a:xfrm>
            <a:off x="10476625" y="92440"/>
            <a:ext cx="573087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  <p:grpSp>
        <p:nvGrpSpPr>
          <p:cNvPr id="2" name="Group 1"/>
          <p:cNvGrpSpPr/>
          <p:nvPr/>
        </p:nvGrpSpPr>
        <p:grpSpPr>
          <a:xfrm>
            <a:off x="-9818" y="132732"/>
            <a:ext cx="4307695" cy="6061587"/>
            <a:chOff x="447374" y="0"/>
            <a:chExt cx="4619626" cy="6856414"/>
          </a:xfrm>
        </p:grpSpPr>
        <p:sp>
          <p:nvSpPr>
            <p:cNvPr id="3081" name="AutoShape 8"/>
            <p:cNvSpPr>
              <a:spLocks/>
            </p:cNvSpPr>
            <p:nvPr/>
          </p:nvSpPr>
          <p:spPr bwMode="auto">
            <a:xfrm>
              <a:off x="1110950" y="3273426"/>
              <a:ext cx="3730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155" y="0"/>
                  </a:moveTo>
                  <a:lnTo>
                    <a:pt x="1445" y="0"/>
                  </a:lnTo>
                  <a:lnTo>
                    <a:pt x="1185" y="172"/>
                  </a:lnTo>
                  <a:lnTo>
                    <a:pt x="941" y="669"/>
                  </a:lnTo>
                  <a:lnTo>
                    <a:pt x="716" y="1460"/>
                  </a:lnTo>
                  <a:lnTo>
                    <a:pt x="514" y="2514"/>
                  </a:lnTo>
                  <a:lnTo>
                    <a:pt x="340" y="3803"/>
                  </a:lnTo>
                  <a:lnTo>
                    <a:pt x="197" y="5295"/>
                  </a:lnTo>
                  <a:lnTo>
                    <a:pt x="90" y="6961"/>
                  </a:lnTo>
                  <a:lnTo>
                    <a:pt x="23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23" y="12830"/>
                  </a:lnTo>
                  <a:lnTo>
                    <a:pt x="90" y="14639"/>
                  </a:lnTo>
                  <a:lnTo>
                    <a:pt x="197" y="16304"/>
                  </a:lnTo>
                  <a:lnTo>
                    <a:pt x="340" y="17797"/>
                  </a:lnTo>
                  <a:lnTo>
                    <a:pt x="514" y="19085"/>
                  </a:lnTo>
                  <a:lnTo>
                    <a:pt x="716" y="20140"/>
                  </a:lnTo>
                  <a:lnTo>
                    <a:pt x="941" y="20931"/>
                  </a:lnTo>
                  <a:lnTo>
                    <a:pt x="1185" y="21428"/>
                  </a:lnTo>
                  <a:lnTo>
                    <a:pt x="1445" y="21600"/>
                  </a:lnTo>
                  <a:lnTo>
                    <a:pt x="20155" y="21600"/>
                  </a:lnTo>
                  <a:lnTo>
                    <a:pt x="20415" y="21428"/>
                  </a:lnTo>
                  <a:lnTo>
                    <a:pt x="20659" y="20931"/>
                  </a:lnTo>
                  <a:lnTo>
                    <a:pt x="20884" y="20140"/>
                  </a:lnTo>
                  <a:lnTo>
                    <a:pt x="21086" y="19085"/>
                  </a:lnTo>
                  <a:lnTo>
                    <a:pt x="21260" y="17797"/>
                  </a:lnTo>
                  <a:lnTo>
                    <a:pt x="21403" y="16304"/>
                  </a:lnTo>
                  <a:lnTo>
                    <a:pt x="21510" y="14639"/>
                  </a:lnTo>
                  <a:lnTo>
                    <a:pt x="21577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7" y="8770"/>
                  </a:lnTo>
                  <a:lnTo>
                    <a:pt x="21510" y="6961"/>
                  </a:lnTo>
                  <a:lnTo>
                    <a:pt x="21403" y="5295"/>
                  </a:lnTo>
                  <a:lnTo>
                    <a:pt x="21260" y="3803"/>
                  </a:lnTo>
                  <a:lnTo>
                    <a:pt x="21086" y="2514"/>
                  </a:lnTo>
                  <a:lnTo>
                    <a:pt x="20884" y="1460"/>
                  </a:lnTo>
                  <a:lnTo>
                    <a:pt x="20659" y="669"/>
                  </a:lnTo>
                  <a:lnTo>
                    <a:pt x="20415" y="172"/>
                  </a:lnTo>
                  <a:lnTo>
                    <a:pt x="20155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2" name="AutoShape 9"/>
            <p:cNvSpPr>
              <a:spLocks/>
            </p:cNvSpPr>
            <p:nvPr/>
          </p:nvSpPr>
          <p:spPr bwMode="auto">
            <a:xfrm>
              <a:off x="1452262" y="3889376"/>
              <a:ext cx="2692400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597" y="0"/>
                  </a:moveTo>
                  <a:lnTo>
                    <a:pt x="2003" y="0"/>
                  </a:lnTo>
                  <a:lnTo>
                    <a:pt x="1643" y="172"/>
                  </a:lnTo>
                  <a:lnTo>
                    <a:pt x="1304" y="669"/>
                  </a:lnTo>
                  <a:lnTo>
                    <a:pt x="992" y="1460"/>
                  </a:lnTo>
                  <a:lnTo>
                    <a:pt x="713" y="2514"/>
                  </a:lnTo>
                  <a:lnTo>
                    <a:pt x="471" y="3803"/>
                  </a:lnTo>
                  <a:lnTo>
                    <a:pt x="274" y="5295"/>
                  </a:lnTo>
                  <a:lnTo>
                    <a:pt x="125" y="6961"/>
                  </a:lnTo>
                  <a:lnTo>
                    <a:pt x="32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2" y="12830"/>
                  </a:lnTo>
                  <a:lnTo>
                    <a:pt x="125" y="14639"/>
                  </a:lnTo>
                  <a:lnTo>
                    <a:pt x="274" y="16304"/>
                  </a:lnTo>
                  <a:lnTo>
                    <a:pt x="471" y="17797"/>
                  </a:lnTo>
                  <a:lnTo>
                    <a:pt x="713" y="19085"/>
                  </a:lnTo>
                  <a:lnTo>
                    <a:pt x="992" y="20140"/>
                  </a:lnTo>
                  <a:lnTo>
                    <a:pt x="1304" y="20931"/>
                  </a:lnTo>
                  <a:lnTo>
                    <a:pt x="1643" y="21428"/>
                  </a:lnTo>
                  <a:lnTo>
                    <a:pt x="2003" y="21600"/>
                  </a:lnTo>
                  <a:lnTo>
                    <a:pt x="19597" y="21600"/>
                  </a:lnTo>
                  <a:lnTo>
                    <a:pt x="19957" y="21428"/>
                  </a:lnTo>
                  <a:lnTo>
                    <a:pt x="20296" y="20931"/>
                  </a:lnTo>
                  <a:lnTo>
                    <a:pt x="20608" y="20140"/>
                  </a:lnTo>
                  <a:lnTo>
                    <a:pt x="20887" y="19085"/>
                  </a:lnTo>
                  <a:lnTo>
                    <a:pt x="21129" y="17797"/>
                  </a:lnTo>
                  <a:lnTo>
                    <a:pt x="21327" y="16304"/>
                  </a:lnTo>
                  <a:lnTo>
                    <a:pt x="21475" y="14639"/>
                  </a:lnTo>
                  <a:lnTo>
                    <a:pt x="21568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68" y="8770"/>
                  </a:lnTo>
                  <a:lnTo>
                    <a:pt x="21475" y="6961"/>
                  </a:lnTo>
                  <a:lnTo>
                    <a:pt x="21327" y="5295"/>
                  </a:lnTo>
                  <a:lnTo>
                    <a:pt x="21129" y="3803"/>
                  </a:lnTo>
                  <a:lnTo>
                    <a:pt x="20887" y="2514"/>
                  </a:lnTo>
                  <a:lnTo>
                    <a:pt x="20608" y="1460"/>
                  </a:lnTo>
                  <a:lnTo>
                    <a:pt x="20296" y="669"/>
                  </a:lnTo>
                  <a:lnTo>
                    <a:pt x="19957" y="172"/>
                  </a:lnTo>
                  <a:lnTo>
                    <a:pt x="19597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3" name="AutoShape 10"/>
            <p:cNvSpPr>
              <a:spLocks/>
            </p:cNvSpPr>
            <p:nvPr/>
          </p:nvSpPr>
          <p:spPr bwMode="auto">
            <a:xfrm>
              <a:off x="1614188" y="4567239"/>
              <a:ext cx="280828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681" y="0"/>
                  </a:moveTo>
                  <a:lnTo>
                    <a:pt x="1919" y="0"/>
                  </a:lnTo>
                  <a:lnTo>
                    <a:pt x="1574" y="172"/>
                  </a:lnTo>
                  <a:lnTo>
                    <a:pt x="1250" y="669"/>
                  </a:lnTo>
                  <a:lnTo>
                    <a:pt x="951" y="1460"/>
                  </a:lnTo>
                  <a:lnTo>
                    <a:pt x="683" y="2514"/>
                  </a:lnTo>
                  <a:lnTo>
                    <a:pt x="451" y="3803"/>
                  </a:lnTo>
                  <a:lnTo>
                    <a:pt x="262" y="5295"/>
                  </a:lnTo>
                  <a:lnTo>
                    <a:pt x="120" y="6961"/>
                  </a:lnTo>
                  <a:lnTo>
                    <a:pt x="3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1" y="12830"/>
                  </a:lnTo>
                  <a:lnTo>
                    <a:pt x="120" y="14639"/>
                  </a:lnTo>
                  <a:lnTo>
                    <a:pt x="262" y="16304"/>
                  </a:lnTo>
                  <a:lnTo>
                    <a:pt x="451" y="17797"/>
                  </a:lnTo>
                  <a:lnTo>
                    <a:pt x="683" y="19085"/>
                  </a:lnTo>
                  <a:lnTo>
                    <a:pt x="951" y="20140"/>
                  </a:lnTo>
                  <a:lnTo>
                    <a:pt x="1250" y="20931"/>
                  </a:lnTo>
                  <a:lnTo>
                    <a:pt x="1574" y="21428"/>
                  </a:lnTo>
                  <a:lnTo>
                    <a:pt x="1919" y="21600"/>
                  </a:lnTo>
                  <a:lnTo>
                    <a:pt x="19681" y="21600"/>
                  </a:lnTo>
                  <a:lnTo>
                    <a:pt x="20026" y="21420"/>
                  </a:lnTo>
                  <a:lnTo>
                    <a:pt x="20350" y="20904"/>
                  </a:lnTo>
                  <a:lnTo>
                    <a:pt x="20649" y="20084"/>
                  </a:lnTo>
                  <a:lnTo>
                    <a:pt x="20917" y="18995"/>
                  </a:lnTo>
                  <a:lnTo>
                    <a:pt x="21149" y="17671"/>
                  </a:lnTo>
                  <a:lnTo>
                    <a:pt x="21338" y="16144"/>
                  </a:lnTo>
                  <a:lnTo>
                    <a:pt x="21480" y="14450"/>
                  </a:lnTo>
                  <a:lnTo>
                    <a:pt x="21569" y="12621"/>
                  </a:lnTo>
                  <a:lnTo>
                    <a:pt x="21600" y="10692"/>
                  </a:lnTo>
                  <a:lnTo>
                    <a:pt x="21569" y="8770"/>
                  </a:lnTo>
                  <a:lnTo>
                    <a:pt x="21480" y="6961"/>
                  </a:lnTo>
                  <a:lnTo>
                    <a:pt x="21338" y="5295"/>
                  </a:lnTo>
                  <a:lnTo>
                    <a:pt x="21149" y="3803"/>
                  </a:lnTo>
                  <a:lnTo>
                    <a:pt x="20917" y="2514"/>
                  </a:lnTo>
                  <a:lnTo>
                    <a:pt x="20649" y="1460"/>
                  </a:lnTo>
                  <a:lnTo>
                    <a:pt x="20350" y="669"/>
                  </a:lnTo>
                  <a:lnTo>
                    <a:pt x="20026" y="172"/>
                  </a:lnTo>
                  <a:lnTo>
                    <a:pt x="19681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4" name="AutoShape 11"/>
            <p:cNvSpPr>
              <a:spLocks/>
            </p:cNvSpPr>
            <p:nvPr/>
          </p:nvSpPr>
          <p:spPr bwMode="auto">
            <a:xfrm>
              <a:off x="1614188" y="5253039"/>
              <a:ext cx="214153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083" y="0"/>
                  </a:moveTo>
                  <a:lnTo>
                    <a:pt x="2517" y="0"/>
                  </a:lnTo>
                  <a:lnTo>
                    <a:pt x="2065" y="172"/>
                  </a:lnTo>
                  <a:lnTo>
                    <a:pt x="1639" y="669"/>
                  </a:lnTo>
                  <a:lnTo>
                    <a:pt x="1247" y="1460"/>
                  </a:lnTo>
                  <a:lnTo>
                    <a:pt x="895" y="2514"/>
                  </a:lnTo>
                  <a:lnTo>
                    <a:pt x="592" y="3803"/>
                  </a:lnTo>
                  <a:lnTo>
                    <a:pt x="344" y="5295"/>
                  </a:lnTo>
                  <a:lnTo>
                    <a:pt x="157" y="6961"/>
                  </a:lnTo>
                  <a:lnTo>
                    <a:pt x="4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41" y="12830"/>
                  </a:lnTo>
                  <a:lnTo>
                    <a:pt x="157" y="14639"/>
                  </a:lnTo>
                  <a:lnTo>
                    <a:pt x="344" y="16304"/>
                  </a:lnTo>
                  <a:lnTo>
                    <a:pt x="592" y="17797"/>
                  </a:lnTo>
                  <a:lnTo>
                    <a:pt x="895" y="19085"/>
                  </a:lnTo>
                  <a:lnTo>
                    <a:pt x="1247" y="20140"/>
                  </a:lnTo>
                  <a:lnTo>
                    <a:pt x="1639" y="20931"/>
                  </a:lnTo>
                  <a:lnTo>
                    <a:pt x="2065" y="21428"/>
                  </a:lnTo>
                  <a:lnTo>
                    <a:pt x="2517" y="21600"/>
                  </a:lnTo>
                  <a:lnTo>
                    <a:pt x="19083" y="21600"/>
                  </a:lnTo>
                  <a:lnTo>
                    <a:pt x="19535" y="21428"/>
                  </a:lnTo>
                  <a:lnTo>
                    <a:pt x="19961" y="20931"/>
                  </a:lnTo>
                  <a:lnTo>
                    <a:pt x="20353" y="20140"/>
                  </a:lnTo>
                  <a:lnTo>
                    <a:pt x="20705" y="19085"/>
                  </a:lnTo>
                  <a:lnTo>
                    <a:pt x="21008" y="17797"/>
                  </a:lnTo>
                  <a:lnTo>
                    <a:pt x="21256" y="16304"/>
                  </a:lnTo>
                  <a:lnTo>
                    <a:pt x="21443" y="14639"/>
                  </a:lnTo>
                  <a:lnTo>
                    <a:pt x="21559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59" y="8770"/>
                  </a:lnTo>
                  <a:lnTo>
                    <a:pt x="21443" y="6961"/>
                  </a:lnTo>
                  <a:lnTo>
                    <a:pt x="21256" y="5295"/>
                  </a:lnTo>
                  <a:lnTo>
                    <a:pt x="21008" y="3803"/>
                  </a:lnTo>
                  <a:lnTo>
                    <a:pt x="20705" y="2514"/>
                  </a:lnTo>
                  <a:lnTo>
                    <a:pt x="20353" y="1460"/>
                  </a:lnTo>
                  <a:lnTo>
                    <a:pt x="19961" y="669"/>
                  </a:lnTo>
                  <a:lnTo>
                    <a:pt x="19535" y="172"/>
                  </a:lnTo>
                  <a:lnTo>
                    <a:pt x="1908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5" name="AutoShape 12"/>
            <p:cNvSpPr>
              <a:spLocks/>
            </p:cNvSpPr>
            <p:nvPr/>
          </p:nvSpPr>
          <p:spPr bwMode="auto">
            <a:xfrm>
              <a:off x="1858663" y="5922964"/>
              <a:ext cx="147637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948" y="0"/>
                  </a:moveTo>
                  <a:lnTo>
                    <a:pt x="3652" y="0"/>
                  </a:lnTo>
                  <a:lnTo>
                    <a:pt x="2996" y="172"/>
                  </a:lnTo>
                  <a:lnTo>
                    <a:pt x="2378" y="669"/>
                  </a:lnTo>
                  <a:lnTo>
                    <a:pt x="1809" y="1460"/>
                  </a:lnTo>
                  <a:lnTo>
                    <a:pt x="1299" y="2514"/>
                  </a:lnTo>
                  <a:lnTo>
                    <a:pt x="859" y="3803"/>
                  </a:lnTo>
                  <a:lnTo>
                    <a:pt x="499" y="5295"/>
                  </a:lnTo>
                  <a:lnTo>
                    <a:pt x="228" y="6961"/>
                  </a:lnTo>
                  <a:lnTo>
                    <a:pt x="59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59" y="12830"/>
                  </a:lnTo>
                  <a:lnTo>
                    <a:pt x="228" y="14639"/>
                  </a:lnTo>
                  <a:lnTo>
                    <a:pt x="499" y="16304"/>
                  </a:lnTo>
                  <a:lnTo>
                    <a:pt x="859" y="17797"/>
                  </a:lnTo>
                  <a:lnTo>
                    <a:pt x="1299" y="19085"/>
                  </a:lnTo>
                  <a:lnTo>
                    <a:pt x="1809" y="20140"/>
                  </a:lnTo>
                  <a:lnTo>
                    <a:pt x="2378" y="20931"/>
                  </a:lnTo>
                  <a:lnTo>
                    <a:pt x="2996" y="21428"/>
                  </a:lnTo>
                  <a:lnTo>
                    <a:pt x="3652" y="21600"/>
                  </a:lnTo>
                  <a:lnTo>
                    <a:pt x="17948" y="21600"/>
                  </a:lnTo>
                  <a:lnTo>
                    <a:pt x="18605" y="21428"/>
                  </a:lnTo>
                  <a:lnTo>
                    <a:pt x="19222" y="20931"/>
                  </a:lnTo>
                  <a:lnTo>
                    <a:pt x="19791" y="20140"/>
                  </a:lnTo>
                  <a:lnTo>
                    <a:pt x="20301" y="19085"/>
                  </a:lnTo>
                  <a:lnTo>
                    <a:pt x="20741" y="17797"/>
                  </a:lnTo>
                  <a:lnTo>
                    <a:pt x="21101" y="16304"/>
                  </a:lnTo>
                  <a:lnTo>
                    <a:pt x="21372" y="14639"/>
                  </a:lnTo>
                  <a:lnTo>
                    <a:pt x="21541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1" y="8770"/>
                  </a:lnTo>
                  <a:lnTo>
                    <a:pt x="21372" y="6961"/>
                  </a:lnTo>
                  <a:lnTo>
                    <a:pt x="21101" y="5295"/>
                  </a:lnTo>
                  <a:lnTo>
                    <a:pt x="20741" y="3803"/>
                  </a:lnTo>
                  <a:lnTo>
                    <a:pt x="20301" y="2514"/>
                  </a:lnTo>
                  <a:lnTo>
                    <a:pt x="19791" y="1460"/>
                  </a:lnTo>
                  <a:lnTo>
                    <a:pt x="19222" y="669"/>
                  </a:lnTo>
                  <a:lnTo>
                    <a:pt x="18605" y="172"/>
                  </a:lnTo>
                  <a:lnTo>
                    <a:pt x="1794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6" name="AutoShape 13"/>
            <p:cNvSpPr>
              <a:spLocks/>
            </p:cNvSpPr>
            <p:nvPr/>
          </p:nvSpPr>
          <p:spPr bwMode="auto">
            <a:xfrm>
              <a:off x="447374" y="0"/>
              <a:ext cx="1004888" cy="4968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87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6243" y="21600"/>
                  </a:lnTo>
                  <a:lnTo>
                    <a:pt x="17206" y="21423"/>
                  </a:lnTo>
                  <a:lnTo>
                    <a:pt x="18112" y="20914"/>
                  </a:lnTo>
                  <a:lnTo>
                    <a:pt x="18947" y="20103"/>
                  </a:lnTo>
                  <a:lnTo>
                    <a:pt x="19694" y="19021"/>
                  </a:lnTo>
                  <a:lnTo>
                    <a:pt x="20340" y="17700"/>
                  </a:lnTo>
                  <a:lnTo>
                    <a:pt x="20869" y="16169"/>
                  </a:lnTo>
                  <a:lnTo>
                    <a:pt x="21265" y="14461"/>
                  </a:lnTo>
                  <a:lnTo>
                    <a:pt x="21514" y="12606"/>
                  </a:lnTo>
                  <a:lnTo>
                    <a:pt x="21600" y="10635"/>
                  </a:lnTo>
                  <a:lnTo>
                    <a:pt x="21600" y="10413"/>
                  </a:lnTo>
                  <a:lnTo>
                    <a:pt x="21514" y="8442"/>
                  </a:lnTo>
                  <a:lnTo>
                    <a:pt x="21265" y="6587"/>
                  </a:lnTo>
                  <a:lnTo>
                    <a:pt x="20869" y="4879"/>
                  </a:lnTo>
                  <a:lnTo>
                    <a:pt x="20340" y="3349"/>
                  </a:lnTo>
                  <a:lnTo>
                    <a:pt x="19694" y="2027"/>
                  </a:lnTo>
                  <a:lnTo>
                    <a:pt x="18947" y="945"/>
                  </a:lnTo>
                  <a:lnTo>
                    <a:pt x="18112" y="134"/>
                  </a:lnTo>
                  <a:lnTo>
                    <a:pt x="1787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7" name="AutoShape 14"/>
            <p:cNvSpPr>
              <a:spLocks/>
            </p:cNvSpPr>
            <p:nvPr/>
          </p:nvSpPr>
          <p:spPr bwMode="auto">
            <a:xfrm>
              <a:off x="1966613" y="6546851"/>
              <a:ext cx="790575" cy="30956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782" y="0"/>
                  </a:moveTo>
                  <a:lnTo>
                    <a:pt x="6817" y="0"/>
                  </a:lnTo>
                  <a:lnTo>
                    <a:pt x="5592" y="283"/>
                  </a:lnTo>
                  <a:lnTo>
                    <a:pt x="4439" y="1100"/>
                  </a:lnTo>
                  <a:lnTo>
                    <a:pt x="3377" y="2401"/>
                  </a:lnTo>
                  <a:lnTo>
                    <a:pt x="2425" y="4137"/>
                  </a:lnTo>
                  <a:lnTo>
                    <a:pt x="1603" y="6257"/>
                  </a:lnTo>
                  <a:lnTo>
                    <a:pt x="931" y="8712"/>
                  </a:lnTo>
                  <a:lnTo>
                    <a:pt x="426" y="11452"/>
                  </a:lnTo>
                  <a:lnTo>
                    <a:pt x="110" y="14428"/>
                  </a:lnTo>
                  <a:lnTo>
                    <a:pt x="0" y="17590"/>
                  </a:lnTo>
                  <a:lnTo>
                    <a:pt x="0" y="17946"/>
                  </a:lnTo>
                  <a:lnTo>
                    <a:pt x="110" y="21108"/>
                  </a:lnTo>
                  <a:lnTo>
                    <a:pt x="162" y="21600"/>
                  </a:lnTo>
                  <a:lnTo>
                    <a:pt x="21438" y="21600"/>
                  </a:lnTo>
                  <a:lnTo>
                    <a:pt x="21490" y="21108"/>
                  </a:lnTo>
                  <a:lnTo>
                    <a:pt x="21600" y="17946"/>
                  </a:lnTo>
                  <a:lnTo>
                    <a:pt x="21600" y="17590"/>
                  </a:lnTo>
                  <a:lnTo>
                    <a:pt x="21490" y="14428"/>
                  </a:lnTo>
                  <a:lnTo>
                    <a:pt x="21173" y="11452"/>
                  </a:lnTo>
                  <a:lnTo>
                    <a:pt x="20669" y="8712"/>
                  </a:lnTo>
                  <a:lnTo>
                    <a:pt x="19997" y="6257"/>
                  </a:lnTo>
                  <a:lnTo>
                    <a:pt x="19175" y="4137"/>
                  </a:lnTo>
                  <a:lnTo>
                    <a:pt x="18223" y="2401"/>
                  </a:lnTo>
                  <a:lnTo>
                    <a:pt x="17161" y="1100"/>
                  </a:lnTo>
                  <a:lnTo>
                    <a:pt x="16008" y="283"/>
                  </a:lnTo>
                  <a:lnTo>
                    <a:pt x="1478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8" name="AutoShape 15"/>
            <p:cNvSpPr>
              <a:spLocks/>
            </p:cNvSpPr>
            <p:nvPr/>
          </p:nvSpPr>
          <p:spPr bwMode="auto">
            <a:xfrm>
              <a:off x="447374" y="573089"/>
              <a:ext cx="1536700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09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093" y="21600"/>
                  </a:lnTo>
                  <a:lnTo>
                    <a:pt x="18724" y="21428"/>
                  </a:lnTo>
                  <a:lnTo>
                    <a:pt x="19317" y="20931"/>
                  </a:lnTo>
                  <a:lnTo>
                    <a:pt x="19863" y="20140"/>
                  </a:lnTo>
                  <a:lnTo>
                    <a:pt x="20353" y="19085"/>
                  </a:lnTo>
                  <a:lnTo>
                    <a:pt x="20775" y="17797"/>
                  </a:lnTo>
                  <a:lnTo>
                    <a:pt x="21121" y="16304"/>
                  </a:lnTo>
                  <a:lnTo>
                    <a:pt x="21381" y="14639"/>
                  </a:lnTo>
                  <a:lnTo>
                    <a:pt x="21544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4" y="8770"/>
                  </a:lnTo>
                  <a:lnTo>
                    <a:pt x="21381" y="6961"/>
                  </a:lnTo>
                  <a:lnTo>
                    <a:pt x="21121" y="5295"/>
                  </a:lnTo>
                  <a:lnTo>
                    <a:pt x="20775" y="3803"/>
                  </a:lnTo>
                  <a:lnTo>
                    <a:pt x="20353" y="2514"/>
                  </a:lnTo>
                  <a:lnTo>
                    <a:pt x="19863" y="1460"/>
                  </a:lnTo>
                  <a:lnTo>
                    <a:pt x="19317" y="669"/>
                  </a:lnTo>
                  <a:lnTo>
                    <a:pt x="18724" y="172"/>
                  </a:lnTo>
                  <a:lnTo>
                    <a:pt x="1809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89" name="AutoShape 16"/>
            <p:cNvSpPr>
              <a:spLocks/>
            </p:cNvSpPr>
            <p:nvPr/>
          </p:nvSpPr>
          <p:spPr bwMode="auto">
            <a:xfrm>
              <a:off x="447374" y="1238250"/>
              <a:ext cx="3067050" cy="5095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842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842" y="21600"/>
                  </a:lnTo>
                  <a:lnTo>
                    <a:pt x="20158" y="21428"/>
                  </a:lnTo>
                  <a:lnTo>
                    <a:pt x="20456" y="20931"/>
                  </a:lnTo>
                  <a:lnTo>
                    <a:pt x="20729" y="20140"/>
                  </a:lnTo>
                  <a:lnTo>
                    <a:pt x="20975" y="19085"/>
                  </a:lnTo>
                  <a:lnTo>
                    <a:pt x="21187" y="17797"/>
                  </a:lnTo>
                  <a:lnTo>
                    <a:pt x="21360" y="16304"/>
                  </a:lnTo>
                  <a:lnTo>
                    <a:pt x="21490" y="14639"/>
                  </a:lnTo>
                  <a:lnTo>
                    <a:pt x="21572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2" y="8770"/>
                  </a:lnTo>
                  <a:lnTo>
                    <a:pt x="21490" y="6961"/>
                  </a:lnTo>
                  <a:lnTo>
                    <a:pt x="21360" y="5295"/>
                  </a:lnTo>
                  <a:lnTo>
                    <a:pt x="21187" y="3803"/>
                  </a:lnTo>
                  <a:lnTo>
                    <a:pt x="20975" y="2514"/>
                  </a:lnTo>
                  <a:lnTo>
                    <a:pt x="20729" y="1460"/>
                  </a:lnTo>
                  <a:lnTo>
                    <a:pt x="20456" y="669"/>
                  </a:lnTo>
                  <a:lnTo>
                    <a:pt x="20158" y="172"/>
                  </a:lnTo>
                  <a:lnTo>
                    <a:pt x="1984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90" name="AutoShape 17"/>
            <p:cNvSpPr>
              <a:spLocks/>
            </p:cNvSpPr>
            <p:nvPr/>
          </p:nvSpPr>
          <p:spPr bwMode="auto">
            <a:xfrm>
              <a:off x="447375" y="1916114"/>
              <a:ext cx="3432175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03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030" y="21600"/>
                  </a:lnTo>
                  <a:lnTo>
                    <a:pt x="20312" y="21428"/>
                  </a:lnTo>
                  <a:lnTo>
                    <a:pt x="20578" y="20931"/>
                  </a:lnTo>
                  <a:lnTo>
                    <a:pt x="20822" y="20140"/>
                  </a:lnTo>
                  <a:lnTo>
                    <a:pt x="21041" y="19085"/>
                  </a:lnTo>
                  <a:lnTo>
                    <a:pt x="21231" y="17797"/>
                  </a:lnTo>
                  <a:lnTo>
                    <a:pt x="21386" y="16304"/>
                  </a:lnTo>
                  <a:lnTo>
                    <a:pt x="21502" y="14639"/>
                  </a:lnTo>
                  <a:lnTo>
                    <a:pt x="21575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5" y="8770"/>
                  </a:lnTo>
                  <a:lnTo>
                    <a:pt x="21502" y="6961"/>
                  </a:lnTo>
                  <a:lnTo>
                    <a:pt x="21386" y="5295"/>
                  </a:lnTo>
                  <a:lnTo>
                    <a:pt x="21231" y="3803"/>
                  </a:lnTo>
                  <a:lnTo>
                    <a:pt x="21041" y="2514"/>
                  </a:lnTo>
                  <a:lnTo>
                    <a:pt x="20822" y="1460"/>
                  </a:lnTo>
                  <a:lnTo>
                    <a:pt x="20578" y="669"/>
                  </a:lnTo>
                  <a:lnTo>
                    <a:pt x="20312" y="172"/>
                  </a:lnTo>
                  <a:lnTo>
                    <a:pt x="20030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3091" name="AutoShape 18"/>
            <p:cNvSpPr>
              <a:spLocks/>
            </p:cNvSpPr>
            <p:nvPr/>
          </p:nvSpPr>
          <p:spPr bwMode="auto">
            <a:xfrm>
              <a:off x="447375" y="2600326"/>
              <a:ext cx="4619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59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433" y="21600"/>
                  </a:lnTo>
                  <a:lnTo>
                    <a:pt x="20643" y="21428"/>
                  </a:lnTo>
                  <a:lnTo>
                    <a:pt x="20840" y="20931"/>
                  </a:lnTo>
                  <a:lnTo>
                    <a:pt x="21022" y="20140"/>
                  </a:lnTo>
                  <a:lnTo>
                    <a:pt x="21185" y="19085"/>
                  </a:lnTo>
                  <a:lnTo>
                    <a:pt x="21326" y="17797"/>
                  </a:lnTo>
                  <a:lnTo>
                    <a:pt x="21441" y="16304"/>
                  </a:lnTo>
                  <a:lnTo>
                    <a:pt x="21527" y="14639"/>
                  </a:lnTo>
                  <a:lnTo>
                    <a:pt x="21581" y="12830"/>
                  </a:lnTo>
                  <a:lnTo>
                    <a:pt x="21600" y="10908"/>
                  </a:lnTo>
                  <a:lnTo>
                    <a:pt x="21600" y="9184"/>
                  </a:lnTo>
                  <a:lnTo>
                    <a:pt x="21574" y="7078"/>
                  </a:lnTo>
                  <a:lnTo>
                    <a:pt x="21498" y="5145"/>
                  </a:lnTo>
                  <a:lnTo>
                    <a:pt x="21380" y="3440"/>
                  </a:lnTo>
                  <a:lnTo>
                    <a:pt x="21225" y="2018"/>
                  </a:lnTo>
                  <a:lnTo>
                    <a:pt x="21039" y="933"/>
                  </a:lnTo>
                  <a:lnTo>
                    <a:pt x="20828" y="243"/>
                  </a:lnTo>
                  <a:lnTo>
                    <a:pt x="2059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</p:grpSp>
      <p:sp>
        <p:nvSpPr>
          <p:cNvPr id="3092" name="Rectangle 19"/>
          <p:cNvSpPr>
            <a:spLocks/>
          </p:cNvSpPr>
          <p:nvPr/>
        </p:nvSpPr>
        <p:spPr bwMode="auto">
          <a:xfrm>
            <a:off x="8054747" y="5028064"/>
            <a:ext cx="40385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indent="0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Addis Ababa, Ethiopia</a:t>
            </a:r>
          </a:p>
          <a:p>
            <a:pPr indent="0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23-25 April 2018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93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altLang="fr-FR" dirty="0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>
          <a:xfrm>
            <a:off x="2652528" y="1237157"/>
            <a:ext cx="9573549" cy="116601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Sub-Regional Workshop on </a:t>
            </a:r>
            <a:b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Integration of Administrative Data, Big Data and Geospatial Information for the Compilation of SDG Indicators</a:t>
            </a:r>
            <a:endParaRPr lang="en-US" sz="26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6"/>
          <p:cNvSpPr>
            <a:spLocks/>
          </p:cNvSpPr>
          <p:nvPr/>
        </p:nvSpPr>
        <p:spPr bwMode="auto">
          <a:xfrm>
            <a:off x="3319834" y="2880379"/>
            <a:ext cx="8596859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/>
            <a:r>
              <a:rPr lang="en-US" sz="28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Analysis of Country Responses to </a:t>
            </a:r>
            <a:br>
              <a:rPr lang="en-US" sz="28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US" sz="2800" b="1" kern="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the Assessment Questionnaire:</a:t>
            </a:r>
          </a:p>
          <a:p>
            <a:pPr lvl="0" algn="ctr"/>
            <a:r>
              <a:rPr lang="en-US" sz="3100" b="1" kern="0" dirty="0">
                <a:solidFill>
                  <a:schemeClr val="bg1"/>
                </a:solidFill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Institutional Framework, Resources and Management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260" y="125782"/>
            <a:ext cx="8508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United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Nations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Development Account 10</a:t>
            </a:r>
            <a:r>
              <a:rPr lang="en-US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Tranche Statistics and Data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6480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7263"/>
            <a:ext cx="10515600" cy="713048"/>
          </a:xfrm>
        </p:spPr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 (Staff skills)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3266"/>
            <a:ext cx="10515600" cy="4443697"/>
          </a:xfrm>
        </p:spPr>
        <p:txBody>
          <a:bodyPr>
            <a:normAutofit/>
          </a:bodyPr>
          <a:lstStyle/>
          <a:p>
            <a:pPr lvl="0" algn="just"/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18</a:t>
            </a:r>
            <a:r>
              <a:rPr lang="en-US" dirty="0"/>
              <a:t> countries, </a:t>
            </a:r>
            <a:r>
              <a:rPr lang="en-US" dirty="0">
                <a:solidFill>
                  <a:srgbClr val="0070C0"/>
                </a:solidFill>
              </a:rPr>
              <a:t>staff skills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regularly updated </a:t>
            </a:r>
            <a:r>
              <a:rPr lang="en-US" dirty="0"/>
              <a:t>with regards to new </a:t>
            </a:r>
            <a:r>
              <a:rPr lang="en-US" dirty="0">
                <a:solidFill>
                  <a:srgbClr val="0070C0"/>
                </a:solidFill>
              </a:rPr>
              <a:t>technologies, tools and methodology</a:t>
            </a:r>
            <a:r>
              <a:rPr lang="en-US" dirty="0"/>
              <a:t>. Conducted through:</a:t>
            </a:r>
            <a:endParaRPr lang="en-US" sz="2400" dirty="0"/>
          </a:p>
          <a:p>
            <a:pPr lvl="1" algn="just">
              <a:spcBef>
                <a:spcPts val="1200"/>
              </a:spcBef>
            </a:pPr>
            <a:r>
              <a:rPr lang="en-US" sz="2800" dirty="0"/>
              <a:t>Local &amp; international trainings and workshops on new technologies emerging issues on statistics. (E.g. trainings on CAPI, web designed, system administrator, and database administration).</a:t>
            </a:r>
          </a:p>
          <a:p>
            <a:pPr marL="457200" lvl="1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5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for efficient and secure data sharing, linking and cross-checking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Only </a:t>
            </a:r>
            <a:r>
              <a:rPr lang="en-US" b="1" dirty="0">
                <a:solidFill>
                  <a:srgbClr val="0070C0"/>
                </a:solidFill>
              </a:rPr>
              <a:t>12</a:t>
            </a:r>
            <a:r>
              <a:rPr lang="en-US" dirty="0"/>
              <a:t> NSOs have a </a:t>
            </a:r>
            <a:r>
              <a:rPr lang="en-US" b="1" dirty="0">
                <a:solidFill>
                  <a:srgbClr val="0070C0"/>
                </a:solidFill>
              </a:rPr>
              <a:t>technical infrastructure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enable efficient and secure data sharing </a:t>
            </a:r>
            <a:r>
              <a:rPr lang="en-US" dirty="0"/>
              <a:t>between the </a:t>
            </a:r>
            <a:r>
              <a:rPr lang="en-US" dirty="0">
                <a:solidFill>
                  <a:srgbClr val="0070C0"/>
                </a:solidFill>
              </a:rPr>
              <a:t>NSO and other members of the NSS</a:t>
            </a:r>
            <a:r>
              <a:rPr lang="en-US" dirty="0"/>
              <a:t>, as well as </a:t>
            </a:r>
            <a:r>
              <a:rPr lang="en-US" dirty="0">
                <a:solidFill>
                  <a:srgbClr val="0070C0"/>
                </a:solidFill>
              </a:rPr>
              <a:t>linkages and cross-checking </a:t>
            </a:r>
            <a:r>
              <a:rPr lang="en-US" dirty="0"/>
              <a:t>of </a:t>
            </a:r>
            <a:r>
              <a:rPr lang="en-US" b="1" i="1" dirty="0">
                <a:solidFill>
                  <a:srgbClr val="0070C0"/>
                </a:solidFill>
              </a:rPr>
              <a:t>administrative, geo-spatial and other innovative data sources.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238"/>
            <a:ext cx="10515600" cy="822229"/>
          </a:xfrm>
        </p:spPr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Plans to Improve IT Infrastructure of NSOs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5468"/>
            <a:ext cx="10515600" cy="5071496"/>
          </a:xfrm>
        </p:spPr>
        <p:txBody>
          <a:bodyPr>
            <a:normAutofit/>
          </a:bodyPr>
          <a:lstStyle/>
          <a:p>
            <a:pPr lvl="0" algn="just"/>
            <a:r>
              <a:rPr lang="en-US" dirty="0">
                <a:solidFill>
                  <a:srgbClr val="0070C0"/>
                </a:solidFill>
              </a:rPr>
              <a:t>Expanding infrastructure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STCs</a:t>
            </a:r>
            <a:r>
              <a:rPr lang="en-US" dirty="0"/>
              <a:t> to enhance statistical activities. This may include </a:t>
            </a:r>
            <a:r>
              <a:rPr lang="en-US" dirty="0">
                <a:solidFill>
                  <a:srgbClr val="0070C0"/>
                </a:solidFill>
              </a:rPr>
              <a:t>equipping STCs </a:t>
            </a:r>
            <a:r>
              <a:rPr lang="en-US" dirty="0"/>
              <a:t>with  a </a:t>
            </a:r>
            <a:r>
              <a:rPr lang="en-US" dirty="0">
                <a:solidFill>
                  <a:srgbClr val="0070C0"/>
                </a:solidFill>
              </a:rPr>
              <a:t>computer lab </a:t>
            </a:r>
            <a:r>
              <a:rPr lang="en-US" dirty="0"/>
              <a:t>, a </a:t>
            </a:r>
            <a:r>
              <a:rPr lang="en-US" dirty="0">
                <a:solidFill>
                  <a:srgbClr val="0070C0"/>
                </a:solidFill>
              </a:rPr>
              <a:t>GIS Lab </a:t>
            </a:r>
            <a:r>
              <a:rPr lang="en-US" dirty="0"/>
              <a:t>etc. </a:t>
            </a:r>
          </a:p>
          <a:p>
            <a:pPr lvl="0" algn="just"/>
            <a:r>
              <a:rPr lang="en-US" dirty="0"/>
              <a:t>Developing a </a:t>
            </a:r>
            <a:r>
              <a:rPr lang="en-US" dirty="0">
                <a:solidFill>
                  <a:srgbClr val="0070C0"/>
                </a:solidFill>
              </a:rPr>
              <a:t>common platform for data sharing</a:t>
            </a:r>
            <a:r>
              <a:rPr lang="en-US" dirty="0"/>
              <a:t> for both producers, and strengthening data Ecosystem</a:t>
            </a:r>
          </a:p>
          <a:p>
            <a:pPr lvl="0" algn="just"/>
            <a:r>
              <a:rPr lang="en-US" dirty="0">
                <a:solidFill>
                  <a:srgbClr val="0070C0"/>
                </a:solidFill>
              </a:rPr>
              <a:t>Continuous capacity building </a:t>
            </a:r>
            <a:r>
              <a:rPr lang="en-US" dirty="0"/>
              <a:t>to equip the staff with the necessary knowledge and skills.</a:t>
            </a:r>
          </a:p>
          <a:p>
            <a:pPr lvl="0" algn="just"/>
            <a:r>
              <a:rPr lang="en-US" dirty="0"/>
              <a:t>Developing and implementing </a:t>
            </a:r>
            <a:r>
              <a:rPr lang="en-US" dirty="0">
                <a:solidFill>
                  <a:srgbClr val="0070C0"/>
                </a:solidFill>
              </a:rPr>
              <a:t>ICT Strategy </a:t>
            </a:r>
            <a:r>
              <a:rPr lang="en-US" dirty="0"/>
              <a:t>within the NSS including training and human resources. </a:t>
            </a:r>
          </a:p>
          <a:p>
            <a:pPr lvl="0" algn="just"/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Modernize the data collection processes </a:t>
            </a:r>
            <a:r>
              <a:rPr lang="en-US" dirty="0"/>
              <a:t>and move away from PAPI. </a:t>
            </a:r>
          </a:p>
        </p:txBody>
      </p:sp>
    </p:spTree>
    <p:extLst>
      <p:ext uri="{BB962C8B-B14F-4D97-AF65-F5344CB8AC3E}">
        <p14:creationId xmlns:p14="http://schemas.microsoft.com/office/powerpoint/2010/main" val="237506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/>
          </p:cNvSpPr>
          <p:nvPr/>
        </p:nvSpPr>
        <p:spPr bwMode="auto">
          <a:xfrm>
            <a:off x="-24572" y="-147480"/>
            <a:ext cx="12187076" cy="6361622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979" y="1825625"/>
            <a:ext cx="8718755" cy="24219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b="1" spc="1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b="1" spc="100" dirty="0">
                <a:solidFill>
                  <a:schemeClr val="bg1"/>
                </a:solidFill>
              </a:rPr>
              <a:t>Thank You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9818" y="132732"/>
            <a:ext cx="4307695" cy="6061587"/>
            <a:chOff x="447374" y="0"/>
            <a:chExt cx="4619626" cy="6856414"/>
          </a:xfrm>
        </p:grpSpPr>
        <p:sp>
          <p:nvSpPr>
            <p:cNvPr id="5" name="AutoShape 8"/>
            <p:cNvSpPr>
              <a:spLocks/>
            </p:cNvSpPr>
            <p:nvPr/>
          </p:nvSpPr>
          <p:spPr bwMode="auto">
            <a:xfrm>
              <a:off x="1110950" y="3273426"/>
              <a:ext cx="3730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155" y="0"/>
                  </a:moveTo>
                  <a:lnTo>
                    <a:pt x="1445" y="0"/>
                  </a:lnTo>
                  <a:lnTo>
                    <a:pt x="1185" y="172"/>
                  </a:lnTo>
                  <a:lnTo>
                    <a:pt x="941" y="669"/>
                  </a:lnTo>
                  <a:lnTo>
                    <a:pt x="716" y="1460"/>
                  </a:lnTo>
                  <a:lnTo>
                    <a:pt x="514" y="2514"/>
                  </a:lnTo>
                  <a:lnTo>
                    <a:pt x="340" y="3803"/>
                  </a:lnTo>
                  <a:lnTo>
                    <a:pt x="197" y="5295"/>
                  </a:lnTo>
                  <a:lnTo>
                    <a:pt x="90" y="6961"/>
                  </a:lnTo>
                  <a:lnTo>
                    <a:pt x="23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23" y="12830"/>
                  </a:lnTo>
                  <a:lnTo>
                    <a:pt x="90" y="14639"/>
                  </a:lnTo>
                  <a:lnTo>
                    <a:pt x="197" y="16304"/>
                  </a:lnTo>
                  <a:lnTo>
                    <a:pt x="340" y="17797"/>
                  </a:lnTo>
                  <a:lnTo>
                    <a:pt x="514" y="19085"/>
                  </a:lnTo>
                  <a:lnTo>
                    <a:pt x="716" y="20140"/>
                  </a:lnTo>
                  <a:lnTo>
                    <a:pt x="941" y="20931"/>
                  </a:lnTo>
                  <a:lnTo>
                    <a:pt x="1185" y="21428"/>
                  </a:lnTo>
                  <a:lnTo>
                    <a:pt x="1445" y="21600"/>
                  </a:lnTo>
                  <a:lnTo>
                    <a:pt x="20155" y="21600"/>
                  </a:lnTo>
                  <a:lnTo>
                    <a:pt x="20415" y="21428"/>
                  </a:lnTo>
                  <a:lnTo>
                    <a:pt x="20659" y="20931"/>
                  </a:lnTo>
                  <a:lnTo>
                    <a:pt x="20884" y="20140"/>
                  </a:lnTo>
                  <a:lnTo>
                    <a:pt x="21086" y="19085"/>
                  </a:lnTo>
                  <a:lnTo>
                    <a:pt x="21260" y="17797"/>
                  </a:lnTo>
                  <a:lnTo>
                    <a:pt x="21403" y="16304"/>
                  </a:lnTo>
                  <a:lnTo>
                    <a:pt x="21510" y="14639"/>
                  </a:lnTo>
                  <a:lnTo>
                    <a:pt x="21577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7" y="8770"/>
                  </a:lnTo>
                  <a:lnTo>
                    <a:pt x="21510" y="6961"/>
                  </a:lnTo>
                  <a:lnTo>
                    <a:pt x="21403" y="5295"/>
                  </a:lnTo>
                  <a:lnTo>
                    <a:pt x="21260" y="3803"/>
                  </a:lnTo>
                  <a:lnTo>
                    <a:pt x="21086" y="2514"/>
                  </a:lnTo>
                  <a:lnTo>
                    <a:pt x="20884" y="1460"/>
                  </a:lnTo>
                  <a:lnTo>
                    <a:pt x="20659" y="669"/>
                  </a:lnTo>
                  <a:lnTo>
                    <a:pt x="20415" y="172"/>
                  </a:lnTo>
                  <a:lnTo>
                    <a:pt x="20155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6" name="AutoShape 9"/>
            <p:cNvSpPr>
              <a:spLocks/>
            </p:cNvSpPr>
            <p:nvPr/>
          </p:nvSpPr>
          <p:spPr bwMode="auto">
            <a:xfrm>
              <a:off x="1452262" y="3889376"/>
              <a:ext cx="2692400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597" y="0"/>
                  </a:moveTo>
                  <a:lnTo>
                    <a:pt x="2003" y="0"/>
                  </a:lnTo>
                  <a:lnTo>
                    <a:pt x="1643" y="172"/>
                  </a:lnTo>
                  <a:lnTo>
                    <a:pt x="1304" y="669"/>
                  </a:lnTo>
                  <a:lnTo>
                    <a:pt x="992" y="1460"/>
                  </a:lnTo>
                  <a:lnTo>
                    <a:pt x="713" y="2514"/>
                  </a:lnTo>
                  <a:lnTo>
                    <a:pt x="471" y="3803"/>
                  </a:lnTo>
                  <a:lnTo>
                    <a:pt x="274" y="5295"/>
                  </a:lnTo>
                  <a:lnTo>
                    <a:pt x="125" y="6961"/>
                  </a:lnTo>
                  <a:lnTo>
                    <a:pt x="32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2" y="12830"/>
                  </a:lnTo>
                  <a:lnTo>
                    <a:pt x="125" y="14639"/>
                  </a:lnTo>
                  <a:lnTo>
                    <a:pt x="274" y="16304"/>
                  </a:lnTo>
                  <a:lnTo>
                    <a:pt x="471" y="17797"/>
                  </a:lnTo>
                  <a:lnTo>
                    <a:pt x="713" y="19085"/>
                  </a:lnTo>
                  <a:lnTo>
                    <a:pt x="992" y="20140"/>
                  </a:lnTo>
                  <a:lnTo>
                    <a:pt x="1304" y="20931"/>
                  </a:lnTo>
                  <a:lnTo>
                    <a:pt x="1643" y="21428"/>
                  </a:lnTo>
                  <a:lnTo>
                    <a:pt x="2003" y="21600"/>
                  </a:lnTo>
                  <a:lnTo>
                    <a:pt x="19597" y="21600"/>
                  </a:lnTo>
                  <a:lnTo>
                    <a:pt x="19957" y="21428"/>
                  </a:lnTo>
                  <a:lnTo>
                    <a:pt x="20296" y="20931"/>
                  </a:lnTo>
                  <a:lnTo>
                    <a:pt x="20608" y="20140"/>
                  </a:lnTo>
                  <a:lnTo>
                    <a:pt x="20887" y="19085"/>
                  </a:lnTo>
                  <a:lnTo>
                    <a:pt x="21129" y="17797"/>
                  </a:lnTo>
                  <a:lnTo>
                    <a:pt x="21327" y="16304"/>
                  </a:lnTo>
                  <a:lnTo>
                    <a:pt x="21475" y="14639"/>
                  </a:lnTo>
                  <a:lnTo>
                    <a:pt x="21568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68" y="8770"/>
                  </a:lnTo>
                  <a:lnTo>
                    <a:pt x="21475" y="6961"/>
                  </a:lnTo>
                  <a:lnTo>
                    <a:pt x="21327" y="5295"/>
                  </a:lnTo>
                  <a:lnTo>
                    <a:pt x="21129" y="3803"/>
                  </a:lnTo>
                  <a:lnTo>
                    <a:pt x="20887" y="2514"/>
                  </a:lnTo>
                  <a:lnTo>
                    <a:pt x="20608" y="1460"/>
                  </a:lnTo>
                  <a:lnTo>
                    <a:pt x="20296" y="669"/>
                  </a:lnTo>
                  <a:lnTo>
                    <a:pt x="19957" y="172"/>
                  </a:lnTo>
                  <a:lnTo>
                    <a:pt x="19597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7" name="AutoShape 10"/>
            <p:cNvSpPr>
              <a:spLocks/>
            </p:cNvSpPr>
            <p:nvPr/>
          </p:nvSpPr>
          <p:spPr bwMode="auto">
            <a:xfrm>
              <a:off x="1614188" y="4567239"/>
              <a:ext cx="280828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681" y="0"/>
                  </a:moveTo>
                  <a:lnTo>
                    <a:pt x="1919" y="0"/>
                  </a:lnTo>
                  <a:lnTo>
                    <a:pt x="1574" y="172"/>
                  </a:lnTo>
                  <a:lnTo>
                    <a:pt x="1250" y="669"/>
                  </a:lnTo>
                  <a:lnTo>
                    <a:pt x="951" y="1460"/>
                  </a:lnTo>
                  <a:lnTo>
                    <a:pt x="683" y="2514"/>
                  </a:lnTo>
                  <a:lnTo>
                    <a:pt x="451" y="3803"/>
                  </a:lnTo>
                  <a:lnTo>
                    <a:pt x="262" y="5295"/>
                  </a:lnTo>
                  <a:lnTo>
                    <a:pt x="120" y="6961"/>
                  </a:lnTo>
                  <a:lnTo>
                    <a:pt x="3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31" y="12830"/>
                  </a:lnTo>
                  <a:lnTo>
                    <a:pt x="120" y="14639"/>
                  </a:lnTo>
                  <a:lnTo>
                    <a:pt x="262" y="16304"/>
                  </a:lnTo>
                  <a:lnTo>
                    <a:pt x="451" y="17797"/>
                  </a:lnTo>
                  <a:lnTo>
                    <a:pt x="683" y="19085"/>
                  </a:lnTo>
                  <a:lnTo>
                    <a:pt x="951" y="20140"/>
                  </a:lnTo>
                  <a:lnTo>
                    <a:pt x="1250" y="20931"/>
                  </a:lnTo>
                  <a:lnTo>
                    <a:pt x="1574" y="21428"/>
                  </a:lnTo>
                  <a:lnTo>
                    <a:pt x="1919" y="21600"/>
                  </a:lnTo>
                  <a:lnTo>
                    <a:pt x="19681" y="21600"/>
                  </a:lnTo>
                  <a:lnTo>
                    <a:pt x="20026" y="21420"/>
                  </a:lnTo>
                  <a:lnTo>
                    <a:pt x="20350" y="20904"/>
                  </a:lnTo>
                  <a:lnTo>
                    <a:pt x="20649" y="20084"/>
                  </a:lnTo>
                  <a:lnTo>
                    <a:pt x="20917" y="18995"/>
                  </a:lnTo>
                  <a:lnTo>
                    <a:pt x="21149" y="17671"/>
                  </a:lnTo>
                  <a:lnTo>
                    <a:pt x="21338" y="16144"/>
                  </a:lnTo>
                  <a:lnTo>
                    <a:pt x="21480" y="14450"/>
                  </a:lnTo>
                  <a:lnTo>
                    <a:pt x="21569" y="12621"/>
                  </a:lnTo>
                  <a:lnTo>
                    <a:pt x="21600" y="10692"/>
                  </a:lnTo>
                  <a:lnTo>
                    <a:pt x="21569" y="8770"/>
                  </a:lnTo>
                  <a:lnTo>
                    <a:pt x="21480" y="6961"/>
                  </a:lnTo>
                  <a:lnTo>
                    <a:pt x="21338" y="5295"/>
                  </a:lnTo>
                  <a:lnTo>
                    <a:pt x="21149" y="3803"/>
                  </a:lnTo>
                  <a:lnTo>
                    <a:pt x="20917" y="2514"/>
                  </a:lnTo>
                  <a:lnTo>
                    <a:pt x="20649" y="1460"/>
                  </a:lnTo>
                  <a:lnTo>
                    <a:pt x="20350" y="669"/>
                  </a:lnTo>
                  <a:lnTo>
                    <a:pt x="20026" y="172"/>
                  </a:lnTo>
                  <a:lnTo>
                    <a:pt x="19681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8" name="AutoShape 11"/>
            <p:cNvSpPr>
              <a:spLocks/>
            </p:cNvSpPr>
            <p:nvPr/>
          </p:nvSpPr>
          <p:spPr bwMode="auto">
            <a:xfrm>
              <a:off x="1614188" y="5253039"/>
              <a:ext cx="2141537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083" y="0"/>
                  </a:moveTo>
                  <a:lnTo>
                    <a:pt x="2517" y="0"/>
                  </a:lnTo>
                  <a:lnTo>
                    <a:pt x="2065" y="172"/>
                  </a:lnTo>
                  <a:lnTo>
                    <a:pt x="1639" y="669"/>
                  </a:lnTo>
                  <a:lnTo>
                    <a:pt x="1247" y="1460"/>
                  </a:lnTo>
                  <a:lnTo>
                    <a:pt x="895" y="2514"/>
                  </a:lnTo>
                  <a:lnTo>
                    <a:pt x="592" y="3803"/>
                  </a:lnTo>
                  <a:lnTo>
                    <a:pt x="344" y="5295"/>
                  </a:lnTo>
                  <a:lnTo>
                    <a:pt x="157" y="6961"/>
                  </a:lnTo>
                  <a:lnTo>
                    <a:pt x="41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41" y="12830"/>
                  </a:lnTo>
                  <a:lnTo>
                    <a:pt x="157" y="14639"/>
                  </a:lnTo>
                  <a:lnTo>
                    <a:pt x="344" y="16304"/>
                  </a:lnTo>
                  <a:lnTo>
                    <a:pt x="592" y="17797"/>
                  </a:lnTo>
                  <a:lnTo>
                    <a:pt x="895" y="19085"/>
                  </a:lnTo>
                  <a:lnTo>
                    <a:pt x="1247" y="20140"/>
                  </a:lnTo>
                  <a:lnTo>
                    <a:pt x="1639" y="20931"/>
                  </a:lnTo>
                  <a:lnTo>
                    <a:pt x="2065" y="21428"/>
                  </a:lnTo>
                  <a:lnTo>
                    <a:pt x="2517" y="21600"/>
                  </a:lnTo>
                  <a:lnTo>
                    <a:pt x="19083" y="21600"/>
                  </a:lnTo>
                  <a:lnTo>
                    <a:pt x="19535" y="21428"/>
                  </a:lnTo>
                  <a:lnTo>
                    <a:pt x="19961" y="20931"/>
                  </a:lnTo>
                  <a:lnTo>
                    <a:pt x="20353" y="20140"/>
                  </a:lnTo>
                  <a:lnTo>
                    <a:pt x="20705" y="19085"/>
                  </a:lnTo>
                  <a:lnTo>
                    <a:pt x="21008" y="17797"/>
                  </a:lnTo>
                  <a:lnTo>
                    <a:pt x="21256" y="16304"/>
                  </a:lnTo>
                  <a:lnTo>
                    <a:pt x="21443" y="14639"/>
                  </a:lnTo>
                  <a:lnTo>
                    <a:pt x="21559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59" y="8770"/>
                  </a:lnTo>
                  <a:lnTo>
                    <a:pt x="21443" y="6961"/>
                  </a:lnTo>
                  <a:lnTo>
                    <a:pt x="21256" y="5295"/>
                  </a:lnTo>
                  <a:lnTo>
                    <a:pt x="21008" y="3803"/>
                  </a:lnTo>
                  <a:lnTo>
                    <a:pt x="20705" y="2514"/>
                  </a:lnTo>
                  <a:lnTo>
                    <a:pt x="20353" y="1460"/>
                  </a:lnTo>
                  <a:lnTo>
                    <a:pt x="19961" y="669"/>
                  </a:lnTo>
                  <a:lnTo>
                    <a:pt x="19535" y="172"/>
                  </a:lnTo>
                  <a:lnTo>
                    <a:pt x="1908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9" name="AutoShape 12"/>
            <p:cNvSpPr>
              <a:spLocks/>
            </p:cNvSpPr>
            <p:nvPr/>
          </p:nvSpPr>
          <p:spPr bwMode="auto">
            <a:xfrm>
              <a:off x="1858663" y="5922964"/>
              <a:ext cx="147637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948" y="0"/>
                  </a:moveTo>
                  <a:lnTo>
                    <a:pt x="3652" y="0"/>
                  </a:lnTo>
                  <a:lnTo>
                    <a:pt x="2996" y="172"/>
                  </a:lnTo>
                  <a:lnTo>
                    <a:pt x="2378" y="669"/>
                  </a:lnTo>
                  <a:lnTo>
                    <a:pt x="1809" y="1460"/>
                  </a:lnTo>
                  <a:lnTo>
                    <a:pt x="1299" y="2514"/>
                  </a:lnTo>
                  <a:lnTo>
                    <a:pt x="859" y="3803"/>
                  </a:lnTo>
                  <a:lnTo>
                    <a:pt x="499" y="5295"/>
                  </a:lnTo>
                  <a:lnTo>
                    <a:pt x="228" y="6961"/>
                  </a:lnTo>
                  <a:lnTo>
                    <a:pt x="59" y="8770"/>
                  </a:lnTo>
                  <a:lnTo>
                    <a:pt x="0" y="10692"/>
                  </a:lnTo>
                  <a:lnTo>
                    <a:pt x="0" y="10908"/>
                  </a:lnTo>
                  <a:lnTo>
                    <a:pt x="59" y="12830"/>
                  </a:lnTo>
                  <a:lnTo>
                    <a:pt x="228" y="14639"/>
                  </a:lnTo>
                  <a:lnTo>
                    <a:pt x="499" y="16304"/>
                  </a:lnTo>
                  <a:lnTo>
                    <a:pt x="859" y="17797"/>
                  </a:lnTo>
                  <a:lnTo>
                    <a:pt x="1299" y="19085"/>
                  </a:lnTo>
                  <a:lnTo>
                    <a:pt x="1809" y="20140"/>
                  </a:lnTo>
                  <a:lnTo>
                    <a:pt x="2378" y="20931"/>
                  </a:lnTo>
                  <a:lnTo>
                    <a:pt x="2996" y="21428"/>
                  </a:lnTo>
                  <a:lnTo>
                    <a:pt x="3652" y="21600"/>
                  </a:lnTo>
                  <a:lnTo>
                    <a:pt x="17948" y="21600"/>
                  </a:lnTo>
                  <a:lnTo>
                    <a:pt x="18605" y="21428"/>
                  </a:lnTo>
                  <a:lnTo>
                    <a:pt x="19222" y="20931"/>
                  </a:lnTo>
                  <a:lnTo>
                    <a:pt x="19791" y="20140"/>
                  </a:lnTo>
                  <a:lnTo>
                    <a:pt x="20301" y="19085"/>
                  </a:lnTo>
                  <a:lnTo>
                    <a:pt x="20741" y="17797"/>
                  </a:lnTo>
                  <a:lnTo>
                    <a:pt x="21101" y="16304"/>
                  </a:lnTo>
                  <a:lnTo>
                    <a:pt x="21372" y="14639"/>
                  </a:lnTo>
                  <a:lnTo>
                    <a:pt x="21541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1" y="8770"/>
                  </a:lnTo>
                  <a:lnTo>
                    <a:pt x="21372" y="6961"/>
                  </a:lnTo>
                  <a:lnTo>
                    <a:pt x="21101" y="5295"/>
                  </a:lnTo>
                  <a:lnTo>
                    <a:pt x="20741" y="3803"/>
                  </a:lnTo>
                  <a:lnTo>
                    <a:pt x="20301" y="2514"/>
                  </a:lnTo>
                  <a:lnTo>
                    <a:pt x="19791" y="1460"/>
                  </a:lnTo>
                  <a:lnTo>
                    <a:pt x="19222" y="669"/>
                  </a:lnTo>
                  <a:lnTo>
                    <a:pt x="18605" y="172"/>
                  </a:lnTo>
                  <a:lnTo>
                    <a:pt x="1794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0" name="AutoShape 13"/>
            <p:cNvSpPr>
              <a:spLocks/>
            </p:cNvSpPr>
            <p:nvPr/>
          </p:nvSpPr>
          <p:spPr bwMode="auto">
            <a:xfrm>
              <a:off x="447374" y="0"/>
              <a:ext cx="1004888" cy="4968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87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6243" y="21600"/>
                  </a:lnTo>
                  <a:lnTo>
                    <a:pt x="17206" y="21423"/>
                  </a:lnTo>
                  <a:lnTo>
                    <a:pt x="18112" y="20914"/>
                  </a:lnTo>
                  <a:lnTo>
                    <a:pt x="18947" y="20103"/>
                  </a:lnTo>
                  <a:lnTo>
                    <a:pt x="19694" y="19021"/>
                  </a:lnTo>
                  <a:lnTo>
                    <a:pt x="20340" y="17700"/>
                  </a:lnTo>
                  <a:lnTo>
                    <a:pt x="20869" y="16169"/>
                  </a:lnTo>
                  <a:lnTo>
                    <a:pt x="21265" y="14461"/>
                  </a:lnTo>
                  <a:lnTo>
                    <a:pt x="21514" y="12606"/>
                  </a:lnTo>
                  <a:lnTo>
                    <a:pt x="21600" y="10635"/>
                  </a:lnTo>
                  <a:lnTo>
                    <a:pt x="21600" y="10413"/>
                  </a:lnTo>
                  <a:lnTo>
                    <a:pt x="21514" y="8442"/>
                  </a:lnTo>
                  <a:lnTo>
                    <a:pt x="21265" y="6587"/>
                  </a:lnTo>
                  <a:lnTo>
                    <a:pt x="20869" y="4879"/>
                  </a:lnTo>
                  <a:lnTo>
                    <a:pt x="20340" y="3349"/>
                  </a:lnTo>
                  <a:lnTo>
                    <a:pt x="19694" y="2027"/>
                  </a:lnTo>
                  <a:lnTo>
                    <a:pt x="18947" y="945"/>
                  </a:lnTo>
                  <a:lnTo>
                    <a:pt x="18112" y="134"/>
                  </a:lnTo>
                  <a:lnTo>
                    <a:pt x="1787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1" name="AutoShape 14"/>
            <p:cNvSpPr>
              <a:spLocks/>
            </p:cNvSpPr>
            <p:nvPr/>
          </p:nvSpPr>
          <p:spPr bwMode="auto">
            <a:xfrm>
              <a:off x="1966613" y="6546851"/>
              <a:ext cx="790575" cy="30956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782" y="0"/>
                  </a:moveTo>
                  <a:lnTo>
                    <a:pt x="6817" y="0"/>
                  </a:lnTo>
                  <a:lnTo>
                    <a:pt x="5592" y="283"/>
                  </a:lnTo>
                  <a:lnTo>
                    <a:pt x="4439" y="1100"/>
                  </a:lnTo>
                  <a:lnTo>
                    <a:pt x="3377" y="2401"/>
                  </a:lnTo>
                  <a:lnTo>
                    <a:pt x="2425" y="4137"/>
                  </a:lnTo>
                  <a:lnTo>
                    <a:pt x="1603" y="6257"/>
                  </a:lnTo>
                  <a:lnTo>
                    <a:pt x="931" y="8712"/>
                  </a:lnTo>
                  <a:lnTo>
                    <a:pt x="426" y="11452"/>
                  </a:lnTo>
                  <a:lnTo>
                    <a:pt x="110" y="14428"/>
                  </a:lnTo>
                  <a:lnTo>
                    <a:pt x="0" y="17590"/>
                  </a:lnTo>
                  <a:lnTo>
                    <a:pt x="0" y="17946"/>
                  </a:lnTo>
                  <a:lnTo>
                    <a:pt x="110" y="21108"/>
                  </a:lnTo>
                  <a:lnTo>
                    <a:pt x="162" y="21600"/>
                  </a:lnTo>
                  <a:lnTo>
                    <a:pt x="21438" y="21600"/>
                  </a:lnTo>
                  <a:lnTo>
                    <a:pt x="21490" y="21108"/>
                  </a:lnTo>
                  <a:lnTo>
                    <a:pt x="21600" y="17946"/>
                  </a:lnTo>
                  <a:lnTo>
                    <a:pt x="21600" y="17590"/>
                  </a:lnTo>
                  <a:lnTo>
                    <a:pt x="21490" y="14428"/>
                  </a:lnTo>
                  <a:lnTo>
                    <a:pt x="21173" y="11452"/>
                  </a:lnTo>
                  <a:lnTo>
                    <a:pt x="20669" y="8712"/>
                  </a:lnTo>
                  <a:lnTo>
                    <a:pt x="19997" y="6257"/>
                  </a:lnTo>
                  <a:lnTo>
                    <a:pt x="19175" y="4137"/>
                  </a:lnTo>
                  <a:lnTo>
                    <a:pt x="18223" y="2401"/>
                  </a:lnTo>
                  <a:lnTo>
                    <a:pt x="17161" y="1100"/>
                  </a:lnTo>
                  <a:lnTo>
                    <a:pt x="16008" y="283"/>
                  </a:lnTo>
                  <a:lnTo>
                    <a:pt x="1478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2" name="AutoShape 15"/>
            <p:cNvSpPr>
              <a:spLocks/>
            </p:cNvSpPr>
            <p:nvPr/>
          </p:nvSpPr>
          <p:spPr bwMode="auto">
            <a:xfrm>
              <a:off x="447374" y="573089"/>
              <a:ext cx="1536700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09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093" y="21600"/>
                  </a:lnTo>
                  <a:lnTo>
                    <a:pt x="18724" y="21428"/>
                  </a:lnTo>
                  <a:lnTo>
                    <a:pt x="19317" y="20931"/>
                  </a:lnTo>
                  <a:lnTo>
                    <a:pt x="19863" y="20140"/>
                  </a:lnTo>
                  <a:lnTo>
                    <a:pt x="20353" y="19085"/>
                  </a:lnTo>
                  <a:lnTo>
                    <a:pt x="20775" y="17797"/>
                  </a:lnTo>
                  <a:lnTo>
                    <a:pt x="21121" y="16304"/>
                  </a:lnTo>
                  <a:lnTo>
                    <a:pt x="21381" y="14639"/>
                  </a:lnTo>
                  <a:lnTo>
                    <a:pt x="21544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44" y="8770"/>
                  </a:lnTo>
                  <a:lnTo>
                    <a:pt x="21381" y="6961"/>
                  </a:lnTo>
                  <a:lnTo>
                    <a:pt x="21121" y="5295"/>
                  </a:lnTo>
                  <a:lnTo>
                    <a:pt x="20775" y="3803"/>
                  </a:lnTo>
                  <a:lnTo>
                    <a:pt x="20353" y="2514"/>
                  </a:lnTo>
                  <a:lnTo>
                    <a:pt x="19863" y="1460"/>
                  </a:lnTo>
                  <a:lnTo>
                    <a:pt x="19317" y="669"/>
                  </a:lnTo>
                  <a:lnTo>
                    <a:pt x="18724" y="172"/>
                  </a:lnTo>
                  <a:lnTo>
                    <a:pt x="18093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3" name="AutoShape 16"/>
            <p:cNvSpPr>
              <a:spLocks/>
            </p:cNvSpPr>
            <p:nvPr/>
          </p:nvSpPr>
          <p:spPr bwMode="auto">
            <a:xfrm>
              <a:off x="447374" y="1238250"/>
              <a:ext cx="3067050" cy="5095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842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842" y="21600"/>
                  </a:lnTo>
                  <a:lnTo>
                    <a:pt x="20158" y="21428"/>
                  </a:lnTo>
                  <a:lnTo>
                    <a:pt x="20456" y="20931"/>
                  </a:lnTo>
                  <a:lnTo>
                    <a:pt x="20729" y="20140"/>
                  </a:lnTo>
                  <a:lnTo>
                    <a:pt x="20975" y="19085"/>
                  </a:lnTo>
                  <a:lnTo>
                    <a:pt x="21187" y="17797"/>
                  </a:lnTo>
                  <a:lnTo>
                    <a:pt x="21360" y="16304"/>
                  </a:lnTo>
                  <a:lnTo>
                    <a:pt x="21490" y="14639"/>
                  </a:lnTo>
                  <a:lnTo>
                    <a:pt x="21572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2" y="8770"/>
                  </a:lnTo>
                  <a:lnTo>
                    <a:pt x="21490" y="6961"/>
                  </a:lnTo>
                  <a:lnTo>
                    <a:pt x="21360" y="5295"/>
                  </a:lnTo>
                  <a:lnTo>
                    <a:pt x="21187" y="3803"/>
                  </a:lnTo>
                  <a:lnTo>
                    <a:pt x="20975" y="2514"/>
                  </a:lnTo>
                  <a:lnTo>
                    <a:pt x="20729" y="1460"/>
                  </a:lnTo>
                  <a:lnTo>
                    <a:pt x="20456" y="669"/>
                  </a:lnTo>
                  <a:lnTo>
                    <a:pt x="20158" y="172"/>
                  </a:lnTo>
                  <a:lnTo>
                    <a:pt x="19842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4" name="AutoShape 17"/>
            <p:cNvSpPr>
              <a:spLocks/>
            </p:cNvSpPr>
            <p:nvPr/>
          </p:nvSpPr>
          <p:spPr bwMode="auto">
            <a:xfrm>
              <a:off x="447375" y="1916114"/>
              <a:ext cx="3432175" cy="50958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03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030" y="21600"/>
                  </a:lnTo>
                  <a:lnTo>
                    <a:pt x="20312" y="21428"/>
                  </a:lnTo>
                  <a:lnTo>
                    <a:pt x="20578" y="20931"/>
                  </a:lnTo>
                  <a:lnTo>
                    <a:pt x="20822" y="20140"/>
                  </a:lnTo>
                  <a:lnTo>
                    <a:pt x="21041" y="19085"/>
                  </a:lnTo>
                  <a:lnTo>
                    <a:pt x="21231" y="17797"/>
                  </a:lnTo>
                  <a:lnTo>
                    <a:pt x="21386" y="16304"/>
                  </a:lnTo>
                  <a:lnTo>
                    <a:pt x="21502" y="14639"/>
                  </a:lnTo>
                  <a:lnTo>
                    <a:pt x="21575" y="12830"/>
                  </a:lnTo>
                  <a:lnTo>
                    <a:pt x="21600" y="10908"/>
                  </a:lnTo>
                  <a:lnTo>
                    <a:pt x="21600" y="10692"/>
                  </a:lnTo>
                  <a:lnTo>
                    <a:pt x="21575" y="8770"/>
                  </a:lnTo>
                  <a:lnTo>
                    <a:pt x="21502" y="6961"/>
                  </a:lnTo>
                  <a:lnTo>
                    <a:pt x="21386" y="5295"/>
                  </a:lnTo>
                  <a:lnTo>
                    <a:pt x="21231" y="3803"/>
                  </a:lnTo>
                  <a:lnTo>
                    <a:pt x="21041" y="2514"/>
                  </a:lnTo>
                  <a:lnTo>
                    <a:pt x="20822" y="1460"/>
                  </a:lnTo>
                  <a:lnTo>
                    <a:pt x="20578" y="669"/>
                  </a:lnTo>
                  <a:lnTo>
                    <a:pt x="20312" y="172"/>
                  </a:lnTo>
                  <a:lnTo>
                    <a:pt x="20030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15" name="AutoShape 18"/>
            <p:cNvSpPr>
              <a:spLocks/>
            </p:cNvSpPr>
            <p:nvPr/>
          </p:nvSpPr>
          <p:spPr bwMode="auto">
            <a:xfrm>
              <a:off x="447375" y="2600326"/>
              <a:ext cx="4619625" cy="511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59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433" y="21600"/>
                  </a:lnTo>
                  <a:lnTo>
                    <a:pt x="20643" y="21428"/>
                  </a:lnTo>
                  <a:lnTo>
                    <a:pt x="20840" y="20931"/>
                  </a:lnTo>
                  <a:lnTo>
                    <a:pt x="21022" y="20140"/>
                  </a:lnTo>
                  <a:lnTo>
                    <a:pt x="21185" y="19085"/>
                  </a:lnTo>
                  <a:lnTo>
                    <a:pt x="21326" y="17797"/>
                  </a:lnTo>
                  <a:lnTo>
                    <a:pt x="21441" y="16304"/>
                  </a:lnTo>
                  <a:lnTo>
                    <a:pt x="21527" y="14639"/>
                  </a:lnTo>
                  <a:lnTo>
                    <a:pt x="21581" y="12830"/>
                  </a:lnTo>
                  <a:lnTo>
                    <a:pt x="21600" y="10908"/>
                  </a:lnTo>
                  <a:lnTo>
                    <a:pt x="21600" y="9184"/>
                  </a:lnTo>
                  <a:lnTo>
                    <a:pt x="21574" y="7078"/>
                  </a:lnTo>
                  <a:lnTo>
                    <a:pt x="21498" y="5145"/>
                  </a:lnTo>
                  <a:lnTo>
                    <a:pt x="21380" y="3440"/>
                  </a:lnTo>
                  <a:lnTo>
                    <a:pt x="21225" y="2018"/>
                  </a:lnTo>
                  <a:lnTo>
                    <a:pt x="21039" y="933"/>
                  </a:lnTo>
                  <a:lnTo>
                    <a:pt x="20828" y="243"/>
                  </a:lnTo>
                  <a:lnTo>
                    <a:pt x="20598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</p:grpSp>
      <p:sp>
        <p:nvSpPr>
          <p:cNvPr id="28" name="AutoShape 2"/>
          <p:cNvSpPr>
            <a:spLocks/>
          </p:cNvSpPr>
          <p:nvPr/>
        </p:nvSpPr>
        <p:spPr bwMode="auto">
          <a:xfrm>
            <a:off x="3658018" y="4968542"/>
            <a:ext cx="1562911" cy="4979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9" name="Rectangle 3"/>
          <p:cNvSpPr>
            <a:spLocks/>
          </p:cNvSpPr>
          <p:nvPr/>
        </p:nvSpPr>
        <p:spPr bwMode="auto">
          <a:xfrm>
            <a:off x="11136822" y="134633"/>
            <a:ext cx="7556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30" name="Rectangle 4" descr="image2.png"/>
          <p:cNvSpPr>
            <a:spLocks/>
          </p:cNvSpPr>
          <p:nvPr/>
        </p:nvSpPr>
        <p:spPr bwMode="auto">
          <a:xfrm>
            <a:off x="10476625" y="92440"/>
            <a:ext cx="573087" cy="477837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199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59"/>
            <a:ext cx="10515600" cy="740342"/>
          </a:xfrm>
        </p:spPr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Statistical Law and the need for making it up-to-date</a:t>
            </a:r>
            <a:endParaRPr lang="en-US" sz="2800" u="wav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8457"/>
            <a:ext cx="10515600" cy="42339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</a:t>
            </a:r>
            <a:r>
              <a:rPr lang="en-US" b="1" i="1" dirty="0">
                <a:solidFill>
                  <a:srgbClr val="002060"/>
                </a:solidFill>
              </a:rPr>
              <a:t>purpose of statistical law </a:t>
            </a:r>
            <a:r>
              <a:rPr lang="en-US" dirty="0"/>
              <a:t>is to </a:t>
            </a:r>
            <a:r>
              <a:rPr lang="en-US" dirty="0">
                <a:solidFill>
                  <a:srgbClr val="002060"/>
                </a:solidFill>
              </a:rPr>
              <a:t>provide </a:t>
            </a:r>
            <a:r>
              <a:rPr lang="en-US" b="1" i="1" dirty="0">
                <a:solidFill>
                  <a:srgbClr val="002060"/>
                </a:solidFill>
              </a:rPr>
              <a:t>a strong reference </a:t>
            </a:r>
            <a:r>
              <a:rPr lang="en-US" dirty="0"/>
              <a:t>for </a:t>
            </a:r>
            <a:r>
              <a:rPr lang="en-US" b="1" i="1" dirty="0">
                <a:solidFill>
                  <a:srgbClr val="002060"/>
                </a:solidFill>
              </a:rPr>
              <a:t>developing a </a:t>
            </a:r>
            <a:r>
              <a:rPr lang="en-US" b="1" dirty="0">
                <a:solidFill>
                  <a:srgbClr val="002060"/>
                </a:solidFill>
              </a:rPr>
              <a:t>solid legal basis </a:t>
            </a:r>
            <a:r>
              <a:rPr lang="en-US" dirty="0"/>
              <a:t>for the </a:t>
            </a:r>
            <a:r>
              <a:rPr lang="en-US" b="1" i="1" dirty="0">
                <a:solidFill>
                  <a:srgbClr val="002060"/>
                </a:solidFill>
              </a:rPr>
              <a:t>functioning of a NSS</a:t>
            </a:r>
            <a:r>
              <a:rPr lang="en-US" i="1" dirty="0"/>
              <a:t> </a:t>
            </a:r>
            <a:r>
              <a:rPr lang="en-US" dirty="0"/>
              <a:t>and the </a:t>
            </a:r>
            <a:r>
              <a:rPr lang="en-US" dirty="0">
                <a:solidFill>
                  <a:srgbClr val="002060"/>
                </a:solidFill>
              </a:rPr>
              <a:t>production</a:t>
            </a:r>
            <a:r>
              <a:rPr lang="en-US" dirty="0"/>
              <a:t> of high </a:t>
            </a:r>
            <a:r>
              <a:rPr lang="en-US" dirty="0">
                <a:solidFill>
                  <a:srgbClr val="002060"/>
                </a:solidFill>
              </a:rPr>
              <a:t>quality official statistics</a:t>
            </a:r>
            <a:r>
              <a:rPr lang="en-US" dirty="0"/>
              <a:t>.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UN Fundamental Principles of Official Statistics </a:t>
            </a:r>
            <a:r>
              <a:rPr lang="en-US" dirty="0"/>
              <a:t>Implementation </a:t>
            </a:r>
            <a:r>
              <a:rPr lang="en-US" dirty="0">
                <a:solidFill>
                  <a:srgbClr val="002060"/>
                </a:solidFill>
              </a:rPr>
              <a:t>guideline recommends</a:t>
            </a:r>
            <a:r>
              <a:rPr lang="en-US" dirty="0"/>
              <a:t> the </a:t>
            </a:r>
            <a:r>
              <a:rPr lang="en-US" b="1" i="1" dirty="0">
                <a:solidFill>
                  <a:srgbClr val="002060"/>
                </a:solidFill>
              </a:rPr>
              <a:t>statistical laws </a:t>
            </a:r>
            <a:r>
              <a:rPr lang="en-US" dirty="0"/>
              <a:t>and regulations to be </a:t>
            </a:r>
            <a:r>
              <a:rPr lang="en-US" b="1" i="1" dirty="0">
                <a:solidFill>
                  <a:srgbClr val="002060"/>
                </a:solidFill>
              </a:rPr>
              <a:t>modern and up-to-date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/>
              <a:t>One of the </a:t>
            </a:r>
            <a:r>
              <a:rPr lang="en-US" b="1" i="1" dirty="0">
                <a:solidFill>
                  <a:srgbClr val="002060"/>
                </a:solidFill>
              </a:rPr>
              <a:t>Key Actions</a:t>
            </a:r>
            <a:r>
              <a:rPr lang="en-US" b="1" i="1" dirty="0">
                <a:solidFill>
                  <a:schemeClr val="accent1"/>
                </a:solidFill>
              </a:rPr>
              <a:t> </a:t>
            </a:r>
            <a:r>
              <a:rPr lang="en-US" dirty="0"/>
              <a:t>of the </a:t>
            </a:r>
            <a:r>
              <a:rPr lang="en-US" dirty="0">
                <a:solidFill>
                  <a:srgbClr val="002060"/>
                </a:solidFill>
              </a:rPr>
              <a:t>Cape Town Global Action Plan for Sustainable Development Data </a:t>
            </a:r>
            <a:r>
              <a:rPr lang="en-US" dirty="0"/>
              <a:t>(under Innovation and modernization NSSs) is to </a:t>
            </a:r>
            <a:r>
              <a:rPr lang="en-US" b="1" i="1" dirty="0">
                <a:solidFill>
                  <a:srgbClr val="002060"/>
                </a:solidFill>
              </a:rPr>
              <a:t>Promote the revision of statistical laws </a:t>
            </a:r>
            <a:r>
              <a:rPr lang="en-US" dirty="0">
                <a:solidFill>
                  <a:srgbClr val="002060"/>
                </a:solidFill>
              </a:rPr>
              <a:t>and regulatory frameworks,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where necessary, </a:t>
            </a:r>
            <a:r>
              <a:rPr lang="en-US" b="1" dirty="0">
                <a:solidFill>
                  <a:srgbClr val="002060"/>
                </a:solidFill>
              </a:rPr>
              <a:t>consistent</a:t>
            </a:r>
            <a:r>
              <a:rPr lang="en-US" dirty="0">
                <a:solidFill>
                  <a:srgbClr val="002060"/>
                </a:solidFill>
              </a:rPr>
              <a:t> with the </a:t>
            </a:r>
            <a:r>
              <a:rPr lang="en-US" b="1" i="1" dirty="0">
                <a:solidFill>
                  <a:srgbClr val="002060"/>
                </a:solidFill>
              </a:rPr>
              <a:t>Fundamental Principles of Official Statistics</a:t>
            </a:r>
            <a:r>
              <a:rPr lang="en-US" dirty="0">
                <a:solidFill>
                  <a:srgbClr val="002060"/>
                </a:solidFill>
              </a:rPr>
              <a:t>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79209"/>
            <a:ext cx="10067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cap="all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1. Institutional Framework</a:t>
            </a:r>
          </a:p>
        </p:txBody>
      </p:sp>
    </p:spTree>
    <p:extLst>
      <p:ext uri="{BB962C8B-B14F-4D97-AF65-F5344CB8AC3E}">
        <p14:creationId xmlns:p14="http://schemas.microsoft.com/office/powerpoint/2010/main" val="23947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429568" cy="5262563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>
                <a:solidFill>
                  <a:srgbClr val="002060"/>
                </a:solidFill>
              </a:rPr>
              <a:t>Revisions of statistical laws will:</a:t>
            </a:r>
          </a:p>
          <a:p>
            <a:pPr lvl="1" indent="-509588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Enhance</a:t>
            </a:r>
            <a:r>
              <a:rPr lang="en-US" sz="2800" dirty="0"/>
              <a:t> the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status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independence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coordination</a:t>
            </a:r>
            <a:r>
              <a:rPr lang="en-US" sz="2800" dirty="0"/>
              <a:t> role of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NSOs</a:t>
            </a:r>
            <a:r>
              <a:rPr lang="en-US" sz="2800" dirty="0"/>
              <a:t>; </a:t>
            </a:r>
          </a:p>
          <a:p>
            <a:pPr lvl="1" indent="-509588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Strengthen</a:t>
            </a:r>
            <a:r>
              <a:rPr lang="en-US" sz="2800" dirty="0"/>
              <a:t> their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access to data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including enhanced data sharing </a:t>
            </a:r>
            <a:r>
              <a:rPr lang="en-US" sz="2800" dirty="0"/>
              <a:t>across the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NSS</a:t>
            </a:r>
            <a:r>
              <a:rPr lang="en-US" sz="2800" dirty="0"/>
              <a:t>, and thereby their ability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to more efficiently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respond to emerging data </a:t>
            </a:r>
            <a:r>
              <a:rPr lang="en-US" sz="2800" dirty="0"/>
              <a:t>and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statistical needs</a:t>
            </a:r>
            <a:r>
              <a:rPr lang="en-US" sz="2800" dirty="0"/>
              <a:t>; </a:t>
            </a:r>
          </a:p>
          <a:p>
            <a:pPr lvl="1" indent="-509588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Develop a mechanism </a:t>
            </a:r>
            <a:r>
              <a:rPr lang="en-US" sz="2800" dirty="0"/>
              <a:t>for the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use of data</a:t>
            </a:r>
            <a:r>
              <a:rPr lang="en-US" sz="2800" dirty="0"/>
              <a:t> from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alternative and innovative sources </a:t>
            </a:r>
            <a:r>
              <a:rPr lang="en-US" sz="2800" dirty="0"/>
              <a:t>within official statistics; </a:t>
            </a:r>
          </a:p>
          <a:p>
            <a:pPr lvl="1" indent="-509588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Improve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transparency</a:t>
            </a:r>
            <a:r>
              <a:rPr lang="en-US" sz="2800" dirty="0"/>
              <a:t> of, and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public access </a:t>
            </a:r>
            <a:r>
              <a:rPr lang="en-US" sz="2800" dirty="0"/>
              <a:t>to,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official statistics</a:t>
            </a:r>
            <a:r>
              <a:rPr lang="en-US" sz="2800" dirty="0"/>
              <a:t>; </a:t>
            </a:r>
          </a:p>
          <a:p>
            <a:pPr lvl="1" indent="-509588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Strengthen</a:t>
            </a:r>
            <a:r>
              <a:rPr lang="en-US" sz="2800" dirty="0"/>
              <a:t> the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availability</a:t>
            </a:r>
            <a:r>
              <a:rPr lang="en-US" sz="2800" dirty="0"/>
              <a:t> of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sustainable funding </a:t>
            </a:r>
            <a:r>
              <a:rPr lang="en-US" sz="2800" dirty="0"/>
              <a:t>for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NSSs</a:t>
            </a:r>
            <a:r>
              <a:rPr lang="en-US" sz="280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852" y="389795"/>
            <a:ext cx="10515600" cy="87374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+mn-lt"/>
                <a:ea typeface="+mn-ea"/>
                <a:cs typeface="+mn-cs"/>
              </a:rPr>
              <a:t>Year in which the Statistical Law was Enacted or Updated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589275" y="1623441"/>
            <a:ext cx="1817394" cy="2616879"/>
            <a:chOff x="5772150" y="1540316"/>
            <a:chExt cx="1817394" cy="2616879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5772150" y="1540316"/>
              <a:ext cx="1817394" cy="67956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3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1994</a:t>
              </a:r>
              <a:r>
                <a:rPr lang="en-US" sz="13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, UN Fundamental Principles of Official Statistics</a:t>
              </a:r>
              <a:endParaRPr lang="en-US" sz="1300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781800" y="2219883"/>
              <a:ext cx="338" cy="193731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541251" y="4612781"/>
            <a:ext cx="1781174" cy="1343456"/>
            <a:chOff x="6524626" y="4185770"/>
            <a:chExt cx="1781174" cy="1343456"/>
          </a:xfrm>
        </p:grpSpPr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6524626" y="5040911"/>
              <a:ext cx="1781174" cy="48831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3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2000</a:t>
              </a:r>
              <a:r>
                <a:rPr lang="en-US" sz="13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, African Charter on Statistics</a:t>
              </a:r>
              <a:endParaRPr lang="en-US" sz="1300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7388860" y="4185770"/>
              <a:ext cx="12065" cy="841825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9818522" y="4560882"/>
            <a:ext cx="1089398" cy="1195855"/>
            <a:chOff x="9818522" y="4157195"/>
            <a:chExt cx="1089398" cy="1195855"/>
          </a:xfrm>
        </p:grpSpPr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9818522" y="5018069"/>
              <a:ext cx="1089398" cy="33498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3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2015</a:t>
              </a:r>
              <a:r>
                <a:rPr lang="en-US" sz="9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13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SDGs</a:t>
              </a:r>
              <a:endParaRPr lang="en-US" sz="1300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0455910" y="4157195"/>
              <a:ext cx="12065" cy="841825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21211"/>
              </p:ext>
            </p:extLst>
          </p:nvPr>
        </p:nvGraphicFramePr>
        <p:xfrm>
          <a:off x="2061562" y="1741135"/>
          <a:ext cx="7960179" cy="315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9818522" y="4438996"/>
            <a:ext cx="93814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39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958"/>
            <a:ext cx="10515600" cy="617514"/>
          </a:xfrm>
        </p:spPr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Coverage of Statistical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292789"/>
            <a:ext cx="6049296" cy="4304193"/>
          </a:xfrm>
        </p:spPr>
        <p:txBody>
          <a:bodyPr/>
          <a:lstStyle/>
          <a:p>
            <a:pPr lvl="0" algn="just"/>
            <a:r>
              <a:rPr lang="en-US" dirty="0"/>
              <a:t>The statistical law </a:t>
            </a:r>
            <a:r>
              <a:rPr lang="en-US" b="1" i="1" dirty="0">
                <a:solidFill>
                  <a:srgbClr val="002060"/>
                </a:solidFill>
              </a:rPr>
              <a:t>should</a:t>
            </a:r>
            <a:r>
              <a:rPr lang="en-US" dirty="0"/>
              <a:t> </a:t>
            </a:r>
            <a:r>
              <a:rPr lang="en-US" b="1" i="1" dirty="0">
                <a:solidFill>
                  <a:srgbClr val="002060"/>
                </a:solidFill>
              </a:rPr>
              <a:t>cover the entire NSS</a:t>
            </a:r>
            <a:r>
              <a:rPr lang="en-US" dirty="0"/>
              <a:t>, i.e. the </a:t>
            </a:r>
            <a:r>
              <a:rPr lang="en-US" dirty="0">
                <a:solidFill>
                  <a:srgbClr val="002060"/>
                </a:solidFill>
              </a:rPr>
              <a:t>activities of the NSO </a:t>
            </a:r>
            <a:r>
              <a:rPr lang="en-US" dirty="0"/>
              <a:t>as well as that of </a:t>
            </a:r>
            <a:r>
              <a:rPr lang="en-US" dirty="0">
                <a:solidFill>
                  <a:srgbClr val="002060"/>
                </a:solidFill>
              </a:rPr>
              <a:t>other organizations involved in official statistics.</a:t>
            </a:r>
          </a:p>
          <a:p>
            <a:pPr lvl="0" algn="just"/>
            <a:r>
              <a:rPr lang="en-US" dirty="0"/>
              <a:t>It should also be </a:t>
            </a:r>
            <a:r>
              <a:rPr lang="en-US" dirty="0">
                <a:solidFill>
                  <a:srgbClr val="002060"/>
                </a:solidFill>
              </a:rPr>
              <a:t>comprehensive</a:t>
            </a:r>
            <a:r>
              <a:rPr lang="en-US" dirty="0"/>
              <a:t> and provide </a:t>
            </a:r>
            <a:r>
              <a:rPr lang="en-US" dirty="0">
                <a:solidFill>
                  <a:srgbClr val="002060"/>
                </a:solidFill>
              </a:rPr>
              <a:t>sufficient detail </a:t>
            </a:r>
            <a:r>
              <a:rPr lang="en-US" dirty="0"/>
              <a:t>to ensure that </a:t>
            </a:r>
            <a:r>
              <a:rPr lang="en-US" dirty="0">
                <a:solidFill>
                  <a:srgbClr val="002060"/>
                </a:solidFill>
              </a:rPr>
              <a:t>roles and responsibilities </a:t>
            </a:r>
            <a:r>
              <a:rPr lang="en-US" dirty="0"/>
              <a:t>are </a:t>
            </a:r>
            <a:r>
              <a:rPr lang="en-US" b="1" i="1" dirty="0">
                <a:solidFill>
                  <a:srgbClr val="002060"/>
                </a:solidFill>
              </a:rPr>
              <a:t>properly understood. 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032586"/>
              </p:ext>
            </p:extLst>
          </p:nvPr>
        </p:nvGraphicFramePr>
        <p:xfrm>
          <a:off x="7035338" y="1525385"/>
          <a:ext cx="4572000" cy="3459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and use of data for statistical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719"/>
            <a:ext cx="10216487" cy="4771244"/>
          </a:xfrm>
        </p:spPr>
        <p:txBody>
          <a:bodyPr/>
          <a:lstStyle/>
          <a:p>
            <a:pPr lvl="0" algn="just"/>
            <a:r>
              <a:rPr lang="en-US" dirty="0"/>
              <a:t>In </a:t>
            </a:r>
            <a:r>
              <a:rPr lang="en-US" b="1" dirty="0">
                <a:solidFill>
                  <a:srgbClr val="002060"/>
                </a:solidFill>
              </a:rPr>
              <a:t>all the 22 </a:t>
            </a:r>
            <a:r>
              <a:rPr lang="en-US" dirty="0"/>
              <a:t>countries, the </a:t>
            </a:r>
            <a:r>
              <a:rPr lang="en-US" dirty="0">
                <a:solidFill>
                  <a:srgbClr val="002060"/>
                </a:solidFill>
              </a:rPr>
              <a:t>specific roles and responsibilities of the NSO </a:t>
            </a:r>
            <a:r>
              <a:rPr lang="en-US" dirty="0"/>
              <a:t>are </a:t>
            </a:r>
            <a:r>
              <a:rPr lang="en-US" b="1" i="1" dirty="0">
                <a:solidFill>
                  <a:srgbClr val="002060"/>
                </a:solidFill>
              </a:rPr>
              <a:t>explicitly stated </a:t>
            </a:r>
            <a:r>
              <a:rPr lang="en-US" dirty="0"/>
              <a:t>either in the </a:t>
            </a:r>
            <a:r>
              <a:rPr lang="en-US" dirty="0">
                <a:solidFill>
                  <a:srgbClr val="002060"/>
                </a:solidFill>
              </a:rPr>
              <a:t>national statistical law </a:t>
            </a:r>
            <a:r>
              <a:rPr lang="en-US" dirty="0"/>
              <a:t>or in one of its </a:t>
            </a:r>
            <a:r>
              <a:rPr lang="en-US" dirty="0">
                <a:solidFill>
                  <a:srgbClr val="002060"/>
                </a:solidFill>
              </a:rPr>
              <a:t>by-laws</a:t>
            </a:r>
            <a:r>
              <a:rPr lang="en-US" dirty="0"/>
              <a:t> (e.g. </a:t>
            </a:r>
            <a:r>
              <a:rPr lang="en-US" dirty="0">
                <a:solidFill>
                  <a:srgbClr val="002060"/>
                </a:solidFill>
              </a:rPr>
              <a:t>decree</a:t>
            </a:r>
            <a:r>
              <a:rPr lang="en-US" dirty="0"/>
              <a:t> or </a:t>
            </a:r>
            <a:r>
              <a:rPr lang="en-US" dirty="0">
                <a:solidFill>
                  <a:srgbClr val="002060"/>
                </a:solidFill>
              </a:rPr>
              <a:t>regulation</a:t>
            </a:r>
            <a:r>
              <a:rPr lang="en-US" dirty="0"/>
              <a:t>). </a:t>
            </a:r>
          </a:p>
          <a:p>
            <a:pPr lvl="0" algn="just"/>
            <a:r>
              <a:rPr lang="en-US" dirty="0"/>
              <a:t>In </a:t>
            </a:r>
            <a:r>
              <a:rPr lang="en-US" b="1" dirty="0">
                <a:solidFill>
                  <a:srgbClr val="002060"/>
                </a:solidFill>
              </a:rPr>
              <a:t>19</a:t>
            </a:r>
            <a:r>
              <a:rPr lang="en-US" dirty="0">
                <a:solidFill>
                  <a:srgbClr val="002060"/>
                </a:solidFill>
              </a:rPr>
              <a:t> out of 22 countries</a:t>
            </a:r>
            <a:r>
              <a:rPr lang="en-US" dirty="0"/>
              <a:t>, the </a:t>
            </a:r>
            <a:r>
              <a:rPr lang="en-US" b="1" i="1" dirty="0">
                <a:solidFill>
                  <a:srgbClr val="002060"/>
                </a:solidFill>
              </a:rPr>
              <a:t>NSO</a:t>
            </a:r>
            <a:r>
              <a:rPr lang="en-US" dirty="0"/>
              <a:t> is </a:t>
            </a:r>
            <a:r>
              <a:rPr lang="en-US" b="1" i="1" dirty="0">
                <a:solidFill>
                  <a:srgbClr val="002060"/>
                </a:solidFill>
              </a:rPr>
              <a:t>allowed by law</a:t>
            </a:r>
            <a:r>
              <a:rPr lang="en-US" dirty="0"/>
              <a:t> to </a:t>
            </a:r>
            <a:r>
              <a:rPr lang="en-US" dirty="0">
                <a:solidFill>
                  <a:srgbClr val="002060"/>
                </a:solidFill>
              </a:rPr>
              <a:t>use</a:t>
            </a:r>
            <a:r>
              <a:rPr lang="en-US" dirty="0"/>
              <a:t>, </a:t>
            </a:r>
            <a:r>
              <a:rPr lang="en-US" b="1" i="1" dirty="0">
                <a:solidFill>
                  <a:srgbClr val="002060"/>
                </a:solidFill>
              </a:rPr>
              <a:t>free of charge</a:t>
            </a:r>
            <a:r>
              <a:rPr lang="en-US" dirty="0"/>
              <a:t>, </a:t>
            </a:r>
            <a:r>
              <a:rPr lang="en-US" b="1" i="1" dirty="0">
                <a:solidFill>
                  <a:srgbClr val="002060"/>
                </a:solidFill>
              </a:rPr>
              <a:t>administrative data </a:t>
            </a:r>
            <a:r>
              <a:rPr lang="en-US" dirty="0">
                <a:solidFill>
                  <a:srgbClr val="002060"/>
                </a:solidFill>
              </a:rPr>
              <a:t>for statistical purposes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In </a:t>
            </a:r>
            <a:r>
              <a:rPr lang="en-US" b="1" dirty="0">
                <a:solidFill>
                  <a:srgbClr val="002060"/>
                </a:solidFill>
              </a:rPr>
              <a:t>19</a:t>
            </a:r>
            <a:r>
              <a:rPr lang="en-US" dirty="0">
                <a:solidFill>
                  <a:srgbClr val="002060"/>
                </a:solidFill>
              </a:rPr>
              <a:t> out of 22 countries, </a:t>
            </a:r>
            <a:r>
              <a:rPr lang="en-US" b="1" i="1" dirty="0">
                <a:solidFill>
                  <a:srgbClr val="002060"/>
                </a:solidFill>
              </a:rPr>
              <a:t>Ministries and Agencies </a:t>
            </a:r>
            <a:r>
              <a:rPr lang="en-US" dirty="0"/>
              <a:t>(based on their respective legislation and rules) are </a:t>
            </a:r>
            <a:r>
              <a:rPr lang="en-US" dirty="0">
                <a:solidFill>
                  <a:srgbClr val="002060"/>
                </a:solidFill>
              </a:rPr>
              <a:t>allowed to provide </a:t>
            </a:r>
            <a:r>
              <a:rPr lang="en-US" b="1" i="1" dirty="0">
                <a:solidFill>
                  <a:srgbClr val="002060"/>
                </a:solidFill>
              </a:rPr>
              <a:t>administrative data </a:t>
            </a:r>
            <a:r>
              <a:rPr lang="en-US" dirty="0"/>
              <a:t>to the </a:t>
            </a:r>
            <a:r>
              <a:rPr lang="en-US" b="1" i="1" dirty="0">
                <a:solidFill>
                  <a:srgbClr val="002060"/>
                </a:solidFill>
              </a:rPr>
              <a:t>NSO</a:t>
            </a:r>
            <a:r>
              <a:rPr lang="en-US" dirty="0">
                <a:solidFill>
                  <a:srgbClr val="002060"/>
                </a:solidFill>
              </a:rPr>
              <a:t> for statistical purposes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>
            <a:normAutofit/>
          </a:bodyPr>
          <a:lstStyle/>
          <a:p>
            <a:r>
              <a:rPr lang="en-US" sz="28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Collaboration, Cooperation and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339316" cy="489407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/>
              <a:t>For the </a:t>
            </a:r>
            <a:r>
              <a:rPr lang="en-US" dirty="0">
                <a:solidFill>
                  <a:srgbClr val="0070C0"/>
                </a:solidFill>
              </a:rPr>
              <a:t>development of a nation</a:t>
            </a:r>
            <a:r>
              <a:rPr lang="en-US" dirty="0"/>
              <a:t>, different </a:t>
            </a:r>
            <a:r>
              <a:rPr lang="en-US" dirty="0">
                <a:solidFill>
                  <a:srgbClr val="0070C0"/>
                </a:solidFill>
              </a:rPr>
              <a:t>reliable and standard statistics </a:t>
            </a:r>
            <a:r>
              <a:rPr lang="en-US" dirty="0"/>
              <a:t>are to be </a:t>
            </a:r>
            <a:r>
              <a:rPr lang="en-US" dirty="0">
                <a:solidFill>
                  <a:srgbClr val="0070C0"/>
                </a:solidFill>
              </a:rPr>
              <a:t>supplied regularly</a:t>
            </a:r>
            <a:r>
              <a:rPr lang="en-US" dirty="0"/>
              <a:t>. It needs to bring about </a:t>
            </a:r>
            <a:r>
              <a:rPr lang="en-US" dirty="0">
                <a:solidFill>
                  <a:srgbClr val="0070C0"/>
                </a:solidFill>
              </a:rPr>
              <a:t>co-ordination</a:t>
            </a:r>
            <a:r>
              <a:rPr lang="en-US" dirty="0"/>
              <a:t> for processing of collected statistics. In addition, these </a:t>
            </a:r>
            <a:r>
              <a:rPr lang="en-US" dirty="0">
                <a:solidFill>
                  <a:srgbClr val="0070C0"/>
                </a:solidFill>
              </a:rPr>
              <a:t>collected statistics</a:t>
            </a:r>
            <a:r>
              <a:rPr lang="en-US" dirty="0"/>
              <a:t> are to be </a:t>
            </a:r>
            <a:r>
              <a:rPr lang="en-US" dirty="0">
                <a:solidFill>
                  <a:srgbClr val="0070C0"/>
                </a:solidFill>
              </a:rPr>
              <a:t>standardized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 The integration of </a:t>
            </a:r>
            <a:r>
              <a:rPr lang="en-US" dirty="0">
                <a:solidFill>
                  <a:srgbClr val="0070C0"/>
                </a:solidFill>
              </a:rPr>
              <a:t>modern geospatial information management systems </a:t>
            </a:r>
            <a:r>
              <a:rPr lang="en-US" dirty="0"/>
              <a:t>within mainstream statistical production programmes is a </a:t>
            </a:r>
            <a:r>
              <a:rPr lang="en-US" b="1" i="1" dirty="0">
                <a:solidFill>
                  <a:srgbClr val="0070C0"/>
                </a:solidFill>
              </a:rPr>
              <a:t>powerful means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enhance data inter-operability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usability</a:t>
            </a:r>
            <a:r>
              <a:rPr lang="en-US" dirty="0"/>
              <a:t> for policy-decision making at </a:t>
            </a:r>
            <a:r>
              <a:rPr lang="en-US" dirty="0">
                <a:solidFill>
                  <a:srgbClr val="0070C0"/>
                </a:solidFill>
              </a:rPr>
              <a:t>different levels of aggregation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15</a:t>
            </a:r>
            <a:r>
              <a:rPr lang="en-US" dirty="0"/>
              <a:t> countries, a </a:t>
            </a:r>
            <a:r>
              <a:rPr lang="en-US" dirty="0">
                <a:solidFill>
                  <a:srgbClr val="002060"/>
                </a:solidFill>
              </a:rPr>
              <a:t>user advisory body </a:t>
            </a:r>
            <a:r>
              <a:rPr lang="en-US" dirty="0"/>
              <a:t>(e.g. Statistical Council) represents </a:t>
            </a:r>
            <a:r>
              <a:rPr lang="en-US" dirty="0">
                <a:solidFill>
                  <a:srgbClr val="002060"/>
                </a:solidFill>
              </a:rPr>
              <a:t>important user groups </a:t>
            </a:r>
            <a:r>
              <a:rPr lang="en-US" dirty="0"/>
              <a:t>within and outside the government and the administration in place. </a:t>
            </a:r>
          </a:p>
          <a:p>
            <a:pPr lvl="0" algn="just"/>
            <a:r>
              <a:rPr lang="en-US" dirty="0"/>
              <a:t>In </a:t>
            </a:r>
            <a:r>
              <a:rPr lang="en-US" b="1" dirty="0">
                <a:solidFill>
                  <a:srgbClr val="0070C0"/>
                </a:solidFill>
              </a:rPr>
              <a:t>only 7 countries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/>
              <a:t>the </a:t>
            </a:r>
            <a:r>
              <a:rPr lang="en-US" b="1" i="1" dirty="0">
                <a:solidFill>
                  <a:srgbClr val="002060"/>
                </a:solidFill>
              </a:rPr>
              <a:t>National Mapping Agency/Geospatial Authority </a:t>
            </a:r>
            <a:r>
              <a:rPr lang="en-US" dirty="0"/>
              <a:t>is </a:t>
            </a:r>
            <a:r>
              <a:rPr lang="en-US" b="1" i="1" dirty="0">
                <a:solidFill>
                  <a:srgbClr val="002060"/>
                </a:solidFill>
              </a:rPr>
              <a:t>represented</a:t>
            </a:r>
            <a:r>
              <a:rPr lang="en-US" dirty="0"/>
              <a:t> in that </a:t>
            </a:r>
            <a:r>
              <a:rPr lang="en-US" b="1" i="1" dirty="0">
                <a:solidFill>
                  <a:srgbClr val="002060"/>
                </a:solidFill>
              </a:rPr>
              <a:t>advisory body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53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5756"/>
            <a:ext cx="10515600" cy="65845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31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IT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1510"/>
            <a:ext cx="10515600" cy="4285397"/>
          </a:xfrm>
        </p:spPr>
        <p:txBody>
          <a:bodyPr/>
          <a:lstStyle/>
          <a:p>
            <a:pPr lvl="0" algn="just"/>
            <a:r>
              <a:rPr lang="en-US" dirty="0"/>
              <a:t>in </a:t>
            </a:r>
            <a:r>
              <a:rPr lang="en-US" b="1" i="1" dirty="0">
                <a:solidFill>
                  <a:srgbClr val="0070C0"/>
                </a:solidFill>
              </a:rPr>
              <a:t>15</a:t>
            </a:r>
            <a:r>
              <a:rPr lang="en-US" dirty="0"/>
              <a:t> countries, </a:t>
            </a:r>
            <a:r>
              <a:rPr lang="en-US" dirty="0">
                <a:solidFill>
                  <a:srgbClr val="0070C0"/>
                </a:solidFill>
              </a:rPr>
              <a:t>IT infrastructure </a:t>
            </a:r>
            <a:r>
              <a:rPr lang="en-US" dirty="0"/>
              <a:t>and software for </a:t>
            </a:r>
            <a:r>
              <a:rPr lang="en-US" dirty="0">
                <a:solidFill>
                  <a:srgbClr val="0070C0"/>
                </a:solidFill>
              </a:rPr>
              <a:t>production of statistics </a:t>
            </a:r>
            <a:r>
              <a:rPr lang="en-US" dirty="0"/>
              <a:t>is </a:t>
            </a:r>
            <a:r>
              <a:rPr lang="en-US" b="1" i="1" dirty="0">
                <a:solidFill>
                  <a:srgbClr val="0070C0"/>
                </a:solidFill>
              </a:rPr>
              <a:t>regularly updated </a:t>
            </a:r>
            <a:r>
              <a:rPr lang="en-US" dirty="0"/>
              <a:t>t</a:t>
            </a:r>
            <a:r>
              <a:rPr lang="en-US" dirty="0">
                <a:solidFill>
                  <a:srgbClr val="0070C0"/>
                </a:solidFill>
              </a:rPr>
              <a:t>o meet current and future statistics needs. </a:t>
            </a:r>
          </a:p>
          <a:p>
            <a:pPr lvl="1" algn="just"/>
            <a:r>
              <a:rPr lang="en-US" sz="2800" dirty="0"/>
              <a:t>One NSO upgraded from using </a:t>
            </a:r>
            <a:r>
              <a:rPr lang="en-US" sz="2800" dirty="0">
                <a:solidFill>
                  <a:srgbClr val="0070C0"/>
                </a:solidFill>
              </a:rPr>
              <a:t>Paper Assisted Personal Interviewer </a:t>
            </a:r>
            <a:r>
              <a:rPr lang="en-US" sz="2800" dirty="0"/>
              <a:t>(PAPI) to </a:t>
            </a:r>
            <a:r>
              <a:rPr lang="en-US" sz="2800" dirty="0">
                <a:solidFill>
                  <a:srgbClr val="0070C0"/>
                </a:solidFill>
              </a:rPr>
              <a:t>Computer Assisted Personal Interviewer </a:t>
            </a:r>
            <a:r>
              <a:rPr lang="en-US" sz="2800" dirty="0"/>
              <a:t>(CAPI) while conducting  Surveys.  </a:t>
            </a:r>
          </a:p>
          <a:p>
            <a:pPr lvl="0" algn="just"/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challenges</a:t>
            </a:r>
            <a:r>
              <a:rPr lang="en-US" dirty="0"/>
              <a:t> are </a:t>
            </a:r>
            <a:r>
              <a:rPr lang="en-US" dirty="0">
                <a:solidFill>
                  <a:srgbClr val="0070C0"/>
                </a:solidFill>
              </a:rPr>
              <a:t>inadequate resources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match the quick changes </a:t>
            </a:r>
            <a:r>
              <a:rPr lang="en-US" dirty="0"/>
              <a:t>in technology advancements, including </a:t>
            </a:r>
            <a:r>
              <a:rPr lang="en-US" dirty="0">
                <a:solidFill>
                  <a:srgbClr val="0070C0"/>
                </a:solidFill>
              </a:rPr>
              <a:t>procuring licensed software.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55094"/>
            <a:ext cx="10339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cap="all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2. Resources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6673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>
                <a:solidFill>
                  <a:srgbClr val="0070C0"/>
                </a:solidFill>
              </a:rPr>
              <a:t>Research unit </a:t>
            </a:r>
            <a:r>
              <a:rPr lang="en-US" dirty="0"/>
              <a:t>within</a:t>
            </a:r>
            <a:r>
              <a:rPr lang="en-US" dirty="0">
                <a:solidFill>
                  <a:srgbClr val="0070C0"/>
                </a:solidFill>
              </a:rPr>
              <a:t> NSO </a:t>
            </a:r>
            <a:r>
              <a:rPr lang="en-US" dirty="0"/>
              <a:t>provide </a:t>
            </a:r>
            <a:r>
              <a:rPr lang="en-US" dirty="0">
                <a:solidFill>
                  <a:srgbClr val="0070C0"/>
                </a:solidFill>
              </a:rPr>
              <a:t>technical assistance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other units within the NSO, </a:t>
            </a:r>
            <a:r>
              <a:rPr lang="en-US" dirty="0"/>
              <a:t>covering various</a:t>
            </a:r>
            <a:r>
              <a:rPr lang="en-US" dirty="0">
                <a:solidFill>
                  <a:srgbClr val="0070C0"/>
                </a:solidFill>
              </a:rPr>
              <a:t> quality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methodological aspects </a:t>
            </a:r>
            <a:r>
              <a:rPr lang="en-US" dirty="0"/>
              <a:t>of the </a:t>
            </a:r>
            <a:r>
              <a:rPr lang="en-US" dirty="0">
                <a:solidFill>
                  <a:srgbClr val="0070C0"/>
                </a:solidFill>
              </a:rPr>
              <a:t>processes needed to produce </a:t>
            </a:r>
            <a:r>
              <a:rPr lang="en-US" dirty="0"/>
              <a:t>high quality official statistics.</a:t>
            </a:r>
          </a:p>
          <a:p>
            <a:pPr lvl="0" algn="just"/>
            <a:r>
              <a:rPr lang="en-US" dirty="0">
                <a:solidFill>
                  <a:srgbClr val="0070C0"/>
                </a:solidFill>
              </a:rPr>
              <a:t>12</a:t>
            </a:r>
            <a:r>
              <a:rPr lang="en-US" dirty="0"/>
              <a:t> NSOs have </a:t>
            </a:r>
            <a:r>
              <a:rPr lang="en-US" dirty="0">
                <a:solidFill>
                  <a:srgbClr val="0070C0"/>
                </a:solidFill>
              </a:rPr>
              <a:t>centralized IT and methodological/research units </a:t>
            </a:r>
            <a:r>
              <a:rPr lang="en-US" b="1" i="1" dirty="0">
                <a:solidFill>
                  <a:srgbClr val="0070C0"/>
                </a:solidFill>
              </a:rPr>
              <a:t>within the NSO </a:t>
            </a:r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provide for </a:t>
            </a:r>
            <a:r>
              <a:rPr lang="en-US" b="1" i="1" dirty="0">
                <a:solidFill>
                  <a:srgbClr val="0070C0"/>
                </a:solidFill>
              </a:rPr>
              <a:t>pooling resources and investments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lvl="1" algn="just"/>
            <a:r>
              <a:rPr lang="en-US" sz="2800" dirty="0"/>
              <a:t>In </a:t>
            </a:r>
            <a:r>
              <a:rPr lang="en-US" sz="2800" dirty="0">
                <a:solidFill>
                  <a:srgbClr val="0070C0"/>
                </a:solidFill>
              </a:rPr>
              <a:t>10</a:t>
            </a:r>
            <a:r>
              <a:rPr lang="en-US" sz="2800" dirty="0"/>
              <a:t> of these </a:t>
            </a:r>
            <a:r>
              <a:rPr lang="en-US" sz="2800" dirty="0">
                <a:solidFill>
                  <a:srgbClr val="0070C0"/>
                </a:solidFill>
              </a:rPr>
              <a:t>12</a:t>
            </a:r>
            <a:r>
              <a:rPr lang="en-US" sz="2800" dirty="0"/>
              <a:t> countries, </a:t>
            </a:r>
            <a:r>
              <a:rPr lang="en-US" sz="2800" dirty="0">
                <a:solidFill>
                  <a:srgbClr val="0070C0"/>
                </a:solidFill>
              </a:rPr>
              <a:t>such units </a:t>
            </a:r>
            <a:r>
              <a:rPr lang="en-US" sz="2800" dirty="0"/>
              <a:t>also serve for </a:t>
            </a:r>
            <a:r>
              <a:rPr lang="en-US" sz="2800" dirty="0">
                <a:solidFill>
                  <a:srgbClr val="0070C0"/>
                </a:solidFill>
              </a:rPr>
              <a:t>identification of innovation/modernization potential</a:t>
            </a:r>
            <a:r>
              <a:rPr lang="en-US" sz="2800" dirty="0"/>
              <a:t>. </a:t>
            </a:r>
          </a:p>
          <a:p>
            <a:pPr lvl="1" algn="just"/>
            <a:r>
              <a:rPr lang="en-US" sz="2800" dirty="0"/>
              <a:t>These same units also provide </a:t>
            </a:r>
            <a:r>
              <a:rPr lang="en-US" sz="2800" dirty="0">
                <a:solidFill>
                  <a:srgbClr val="0070C0"/>
                </a:solidFill>
              </a:rPr>
              <a:t>similar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services to other producers of official statistics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027268"/>
            <a:ext cx="10515600" cy="65845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3100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Units within NSO </a:t>
            </a:r>
          </a:p>
        </p:txBody>
      </p:sp>
    </p:spTree>
    <p:extLst>
      <p:ext uri="{BB962C8B-B14F-4D97-AF65-F5344CB8AC3E}">
        <p14:creationId xmlns:p14="http://schemas.microsoft.com/office/powerpoint/2010/main" val="3852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915</Words>
  <Application>Microsoft Office PowerPoint</Application>
  <PresentationFormat>Widescreen</PresentationFormat>
  <Paragraphs>71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DengXian Light</vt:lpstr>
      <vt:lpstr>Helvetica</vt:lpstr>
      <vt:lpstr>Times New Roman</vt:lpstr>
      <vt:lpstr>Wingdings</vt:lpstr>
      <vt:lpstr>Office Theme</vt:lpstr>
      <vt:lpstr>Sub-Regional Workshop on  Integration of Administrative Data, Big Data and Geospatial Information for the Compilation of SDG Indicators</vt:lpstr>
      <vt:lpstr>Importance of Statistical Law and the need for making it up-to-date</vt:lpstr>
      <vt:lpstr>PowerPoint Presentation</vt:lpstr>
      <vt:lpstr>Year in which the Statistical Law was Enacted or Updated</vt:lpstr>
      <vt:lpstr>Coverage of Statistical Law</vt:lpstr>
      <vt:lpstr>Access and use of data for statistical purposes</vt:lpstr>
      <vt:lpstr>Collaboration, Cooperation and Partnership</vt:lpstr>
      <vt:lpstr> Enhancing IT infrastructure</vt:lpstr>
      <vt:lpstr> Research Units within NSO </vt:lpstr>
      <vt:lpstr>Capacity building (Staff skills)</vt:lpstr>
      <vt:lpstr>Infrastructure for efficient and secure data sharing, linking and cross-checking</vt:lpstr>
      <vt:lpstr>Plans to Improve IT Infrastructure of NSOs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data: Adding value by matching access with privacy and security</dc:title>
  <dc:creator>Molla Hunegnaw</dc:creator>
  <cp:lastModifiedBy>Admin</cp:lastModifiedBy>
  <cp:revision>138</cp:revision>
  <dcterms:created xsi:type="dcterms:W3CDTF">2017-02-24T07:02:11Z</dcterms:created>
  <dcterms:modified xsi:type="dcterms:W3CDTF">2018-04-23T07:23:27Z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