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08" r:id="rId1"/>
  </p:sldMasterIdLst>
  <p:notesMasterIdLst>
    <p:notesMasterId r:id="rId20"/>
  </p:notesMasterIdLst>
  <p:sldIdLst>
    <p:sldId id="277" r:id="rId2"/>
    <p:sldId id="283" r:id="rId3"/>
    <p:sldId id="280" r:id="rId4"/>
    <p:sldId id="259" r:id="rId5"/>
    <p:sldId id="282" r:id="rId6"/>
    <p:sldId id="260" r:id="rId7"/>
    <p:sldId id="256" r:id="rId8"/>
    <p:sldId id="284" r:id="rId9"/>
    <p:sldId id="279" r:id="rId10"/>
    <p:sldId id="286" r:id="rId11"/>
    <p:sldId id="261" r:id="rId12"/>
    <p:sldId id="264" r:id="rId13"/>
    <p:sldId id="285" r:id="rId14"/>
    <p:sldId id="262" r:id="rId15"/>
    <p:sldId id="263" r:id="rId16"/>
    <p:sldId id="265" r:id="rId17"/>
    <p:sldId id="266" r:id="rId18"/>
    <p:sldId id="28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5157D8-121E-4F80-B071-E00A8F976694}" type="datetimeFigureOut">
              <a:rPr lang="en-US" smtClean="0"/>
              <a:t>9/20/2017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7E5AE4-F6A9-4507-B329-7556BDEFB6D7}" type="slidenum">
              <a:rPr lang="en-US" smtClean="0"/>
              <a:t>‹#›</a:t>
            </a:fld>
            <a:endParaRPr lang="en-US"/>
          </a:p>
        </p:txBody>
      </p:sp>
    </p:spTree>
    <p:extLst>
      <p:ext uri="{BB962C8B-B14F-4D97-AF65-F5344CB8AC3E}">
        <p14:creationId xmlns:p14="http://schemas.microsoft.com/office/powerpoint/2010/main" val="3951041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7E5AE4-F6A9-4507-B329-7556BDEFB6D7}" type="slidenum">
              <a:rPr lang="en-US" smtClean="0"/>
              <a:t>1</a:t>
            </a:fld>
            <a:endParaRPr lang="en-US"/>
          </a:p>
        </p:txBody>
      </p:sp>
    </p:spTree>
    <p:extLst>
      <p:ext uri="{BB962C8B-B14F-4D97-AF65-F5344CB8AC3E}">
        <p14:creationId xmlns:p14="http://schemas.microsoft.com/office/powerpoint/2010/main" val="4000955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DE683E1-8EAE-437E-80D3-21E033CAC175}" type="datetimeFigureOut">
              <a:rPr lang="en-US" smtClean="0"/>
              <a:t>9/20/2017</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3C86452-CBBD-45D6-B0C7-CEAE007BC4EF}"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E683E1-8EAE-437E-80D3-21E033CAC175}"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C86452-CBBD-45D6-B0C7-CEAE007BC4E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3C86452-CBBD-45D6-B0C7-CEAE007BC4EF}"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E683E1-8EAE-437E-80D3-21E033CAC175}"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DE683E1-8EAE-437E-80D3-21E033CAC175}"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23C86452-CBBD-45D6-B0C7-CEAE007BC4EF}"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4DE683E1-8EAE-437E-80D3-21E033CAC175}" type="datetimeFigureOut">
              <a:rPr lang="en-US" smtClean="0"/>
              <a:t>9/20/2017</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3C86452-CBBD-45D6-B0C7-CEAE007BC4EF}"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4DE683E1-8EAE-437E-80D3-21E033CAC175}" type="datetimeFigureOut">
              <a:rPr lang="en-US" smtClean="0"/>
              <a:t>9/20/2017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C86452-CBBD-45D6-B0C7-CEAE007BC4EF}"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DE683E1-8EAE-437E-80D3-21E033CAC175}" type="datetimeFigureOut">
              <a:rPr lang="en-US" smtClean="0"/>
              <a:t>9/20/2017</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3C86452-CBBD-45D6-B0C7-CEAE007BC4EF}"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DE683E1-8EAE-437E-80D3-21E033CAC175}" type="datetimeFigureOut">
              <a:rPr lang="en-US" smtClean="0"/>
              <a:t>9/20/2017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23C86452-CBBD-45D6-B0C7-CEAE007BC4E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DE683E1-8EAE-437E-80D3-21E033CAC175}" type="datetimeFigureOut">
              <a:rPr lang="en-US" smtClean="0"/>
              <a:t>9/20/2017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3C86452-CBBD-45D6-B0C7-CEAE007BC4E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3C86452-CBBD-45D6-B0C7-CEAE007BC4EF}"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4DE683E1-8EAE-437E-80D3-21E033CAC175}" type="datetimeFigureOut">
              <a:rPr lang="en-US" smtClean="0"/>
              <a:t>9/20/2017</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3C86452-CBBD-45D6-B0C7-CEAE007BC4EF}"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4DE683E1-8EAE-437E-80D3-21E033CAC175}" type="datetimeFigureOut">
              <a:rPr lang="en-US" smtClean="0"/>
              <a:t>9/20/2017</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DE683E1-8EAE-437E-80D3-21E033CAC175}" type="datetimeFigureOut">
              <a:rPr lang="en-US" smtClean="0"/>
              <a:t>9/20/2017</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3C86452-CBBD-45D6-B0C7-CEAE007BC4EF}"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4609" r:id="rId1"/>
    <p:sldLayoutId id="2147484610" r:id="rId2"/>
    <p:sldLayoutId id="2147484611" r:id="rId3"/>
    <p:sldLayoutId id="2147484612" r:id="rId4"/>
    <p:sldLayoutId id="2147484613" r:id="rId5"/>
    <p:sldLayoutId id="2147484614" r:id="rId6"/>
    <p:sldLayoutId id="2147484615" r:id="rId7"/>
    <p:sldLayoutId id="2147484616" r:id="rId8"/>
    <p:sldLayoutId id="2147484617" r:id="rId9"/>
    <p:sldLayoutId id="2147484618" r:id="rId10"/>
    <p:sldLayoutId id="214748461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Shape 96"/>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676400"/>
            <a:ext cx="7262031"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143000" y="304800"/>
            <a:ext cx="7162800" cy="990600"/>
          </a:xfrm>
        </p:spPr>
        <p:txBody>
          <a:bodyPr>
            <a:normAutofit fontScale="92500" lnSpcReduction="10000"/>
          </a:bodyPr>
          <a:lstStyle/>
          <a:p>
            <a:pPr algn="ctr"/>
            <a:r>
              <a:rPr lang="en-US" sz="2400" b="1" dirty="0" smtClean="0">
                <a:solidFill>
                  <a:schemeClr val="tx1"/>
                </a:solidFill>
                <a:latin typeface="Times New Roman" pitchFamily="18" charset="0"/>
                <a:cs typeface="Times New Roman" pitchFamily="18" charset="0"/>
              </a:rPr>
              <a:t>WELCOME TO SOMALI FEDERAL GOVERMENT  PRESENTATION</a:t>
            </a:r>
          </a:p>
          <a:p>
            <a:pPr algn="ctr"/>
            <a:r>
              <a:rPr lang="en-US" sz="1700" i="1" cap="none" dirty="0" smtClean="0">
                <a:solidFill>
                  <a:schemeClr val="tx1"/>
                </a:solidFill>
                <a:latin typeface="Times New Roman" pitchFamily="18" charset="0"/>
                <a:cs typeface="Times New Roman" pitchFamily="18" charset="0"/>
              </a:rPr>
              <a:t>(</a:t>
            </a:r>
            <a:r>
              <a:rPr lang="en-US" sz="1700" b="1" i="1" cap="none" dirty="0" smtClean="0">
                <a:solidFill>
                  <a:schemeClr val="tx1"/>
                </a:solidFill>
                <a:latin typeface="Times New Roman" pitchFamily="18" charset="0"/>
                <a:cs typeface="Times New Roman" pitchFamily="18" charset="0"/>
              </a:rPr>
              <a:t>Somali Statistic Office)</a:t>
            </a:r>
            <a:r>
              <a:rPr lang="en-US" sz="1700" i="1" cap="none" dirty="0" smtClean="0">
                <a:solidFill>
                  <a:schemeClr val="tx1"/>
                </a:solidFill>
                <a:latin typeface="Times New Roman" pitchFamily="18" charset="0"/>
                <a:cs typeface="Times New Roman" pitchFamily="18" charset="0"/>
              </a:rPr>
              <a:t> </a:t>
            </a:r>
            <a:endParaRPr lang="en-US" sz="1700" b="1" i="1" cap="none" dirty="0">
              <a:solidFill>
                <a:schemeClr val="tx1"/>
              </a:solidFill>
              <a:latin typeface="Times New Roman" pitchFamily="18" charset="0"/>
              <a:cs typeface="Times New Roman" pitchFamily="18" charset="0"/>
            </a:endParaRPr>
          </a:p>
        </p:txBody>
      </p:sp>
      <p:pic>
        <p:nvPicPr>
          <p:cNvPr id="5" name="Picture 4" descr="The Somalia National Flag"/>
          <p:cNvPicPr/>
          <p:nvPr/>
        </p:nvPicPr>
        <p:blipFill>
          <a:blip r:embed="rId4" cstate="print"/>
          <a:srcRect/>
          <a:stretch>
            <a:fillRect/>
          </a:stretch>
        </p:blipFill>
        <p:spPr bwMode="auto">
          <a:xfrm>
            <a:off x="133350" y="0"/>
            <a:ext cx="1238250" cy="1371600"/>
          </a:xfrm>
          <a:prstGeom prst="rect">
            <a:avLst/>
          </a:prstGeom>
          <a:noFill/>
          <a:ln w="9525">
            <a:noFill/>
            <a:miter lim="800000"/>
            <a:headEnd/>
            <a:tailEnd/>
          </a:ln>
        </p:spPr>
      </p:pic>
      <p:pic>
        <p:nvPicPr>
          <p:cNvPr id="11" name="Picture 10" descr="The Somalia National Flag"/>
          <p:cNvPicPr/>
          <p:nvPr/>
        </p:nvPicPr>
        <p:blipFill>
          <a:blip r:embed="rId4" cstate="print"/>
          <a:srcRect/>
          <a:stretch>
            <a:fillRect/>
          </a:stretch>
        </p:blipFill>
        <p:spPr bwMode="auto">
          <a:xfrm>
            <a:off x="7772400" y="5334000"/>
            <a:ext cx="1238250" cy="1371600"/>
          </a:xfrm>
          <a:prstGeom prst="rect">
            <a:avLst/>
          </a:prstGeom>
          <a:noFill/>
          <a:ln w="9525">
            <a:noFill/>
            <a:miter lim="800000"/>
            <a:headEnd/>
            <a:tailEnd/>
          </a:ln>
        </p:spPr>
      </p:pic>
      <p:pic>
        <p:nvPicPr>
          <p:cNvPr id="12" name="Picture 11" descr="The Somalia National Flag"/>
          <p:cNvPicPr/>
          <p:nvPr/>
        </p:nvPicPr>
        <p:blipFill>
          <a:blip r:embed="rId4" cstate="print"/>
          <a:srcRect/>
          <a:stretch>
            <a:fillRect/>
          </a:stretch>
        </p:blipFill>
        <p:spPr bwMode="auto">
          <a:xfrm>
            <a:off x="7848600" y="76200"/>
            <a:ext cx="1238250" cy="1371600"/>
          </a:xfrm>
          <a:prstGeom prst="rect">
            <a:avLst/>
          </a:prstGeom>
          <a:noFill/>
          <a:ln w="9525">
            <a:noFill/>
            <a:miter lim="800000"/>
            <a:headEnd/>
            <a:tailEnd/>
          </a:ln>
        </p:spPr>
      </p:pic>
      <p:pic>
        <p:nvPicPr>
          <p:cNvPr id="13" name="Picture 12" descr="The Somalia National Flag"/>
          <p:cNvPicPr/>
          <p:nvPr/>
        </p:nvPicPr>
        <p:blipFill>
          <a:blip r:embed="rId4" cstate="print"/>
          <a:srcRect/>
          <a:stretch>
            <a:fillRect/>
          </a:stretch>
        </p:blipFill>
        <p:spPr bwMode="auto">
          <a:xfrm>
            <a:off x="209550" y="5334000"/>
            <a:ext cx="1238250" cy="1371600"/>
          </a:xfrm>
          <a:prstGeom prst="rect">
            <a:avLst/>
          </a:prstGeom>
          <a:noFill/>
          <a:ln w="9525">
            <a:noFill/>
            <a:miter lim="800000"/>
            <a:headEnd/>
            <a:tailEnd/>
          </a:ln>
        </p:spPr>
      </p:pic>
      <p:pic>
        <p:nvPicPr>
          <p:cNvPr id="8" name="Picture 1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2401" y="1360779"/>
            <a:ext cx="8858250" cy="156631"/>
          </a:xfrm>
          <a:prstGeom prst="rect">
            <a:avLst/>
          </a:prstGeom>
          <a:noFill/>
          <a:extLst>
            <a:ext uri="{909E8E84-426E-40DD-AFC4-6F175D3DCCD1}">
              <a14:hiddenFill xmlns:a14="http://schemas.microsoft.com/office/drawing/2010/main">
                <a:solidFill>
                  <a:srgbClr val="FFFFFF"/>
                </a:solidFill>
              </a14:hiddenFill>
            </a:ext>
          </a:extLst>
        </p:spPr>
      </p:pic>
      <p:sp>
        <p:nvSpPr>
          <p:cNvPr id="2" name="Rounded Rectangle 1"/>
          <p:cNvSpPr/>
          <p:nvPr/>
        </p:nvSpPr>
        <p:spPr>
          <a:xfrm>
            <a:off x="2209800" y="5791200"/>
            <a:ext cx="4648200" cy="685800"/>
          </a:xfrm>
          <a:prstGeom prst="round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b="1" i="1" dirty="0" smtClean="0"/>
              <a:t>ABDINASIR     ROBLE       ABUKAR</a:t>
            </a:r>
          </a:p>
          <a:p>
            <a:pPr algn="ctr"/>
            <a:r>
              <a:rPr lang="en-US" b="1" i="1" dirty="0" smtClean="0"/>
              <a:t>27-29 </a:t>
            </a:r>
            <a:r>
              <a:rPr lang="en-US" b="1" i="1" dirty="0" smtClean="0"/>
              <a:t>September </a:t>
            </a:r>
            <a:r>
              <a:rPr lang="en-US" b="1" i="1" dirty="0" smtClean="0"/>
              <a:t>2017</a:t>
            </a:r>
            <a:endParaRPr lang="en-US" b="1" i="1" dirty="0"/>
          </a:p>
        </p:txBody>
      </p:sp>
    </p:spTree>
    <p:extLst>
      <p:ext uri="{BB962C8B-B14F-4D97-AF65-F5344CB8AC3E}">
        <p14:creationId xmlns:p14="http://schemas.microsoft.com/office/powerpoint/2010/main" val="170382885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25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5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5000"/>
                                        <p:tgtEl>
                                          <p:spTgt spid="3">
                                            <p:txEl>
                                              <p:pRg st="0" end="0"/>
                                            </p:txEl>
                                          </p:spTgt>
                                        </p:tgtEl>
                                      </p:cBhvr>
                                    </p:animEffect>
                                  </p:childTnLst>
                                </p:cTn>
                              </p:par>
                            </p:childTnLst>
                          </p:cTn>
                        </p:par>
                        <p:par>
                          <p:cTn id="10" fill="hold">
                            <p:stCondLst>
                              <p:cond delay="7500"/>
                            </p:stCondLst>
                            <p:childTnLst>
                              <p:par>
                                <p:cTn id="11" presetID="4" presetClass="entr" presetSubtype="32"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ox(out)">
                                      <p:cBhvr>
                                        <p:cTn id="13" dur="5000"/>
                                        <p:tgtEl>
                                          <p:spTgt spid="5"/>
                                        </p:tgtEl>
                                      </p:cBhvr>
                                    </p:animEffect>
                                  </p:childTnLst>
                                </p:cTn>
                              </p:par>
                            </p:childTnLst>
                          </p:cTn>
                        </p:par>
                        <p:par>
                          <p:cTn id="14" fill="hold">
                            <p:stCondLst>
                              <p:cond delay="12500"/>
                            </p:stCondLst>
                            <p:childTnLst>
                              <p:par>
                                <p:cTn id="15" presetID="4" presetClass="entr" presetSubtype="32" fill="hold"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ox(out)">
                                      <p:cBhvr>
                                        <p:cTn id="17" dur="5000"/>
                                        <p:tgtEl>
                                          <p:spTgt spid="11"/>
                                        </p:tgtEl>
                                      </p:cBhvr>
                                    </p:animEffect>
                                  </p:childTnLst>
                                </p:cTn>
                              </p:par>
                            </p:childTnLst>
                          </p:cTn>
                        </p:par>
                        <p:par>
                          <p:cTn id="18" fill="hold">
                            <p:stCondLst>
                              <p:cond delay="17500"/>
                            </p:stCondLst>
                            <p:childTnLst>
                              <p:par>
                                <p:cTn id="19" presetID="4" presetClass="entr" presetSubtype="32" fill="hold" nodeType="after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box(out)">
                                      <p:cBhvr>
                                        <p:cTn id="21" dur="5000"/>
                                        <p:tgtEl>
                                          <p:spTgt spid="12"/>
                                        </p:tgtEl>
                                      </p:cBhvr>
                                    </p:animEffect>
                                  </p:childTnLst>
                                </p:cTn>
                              </p:par>
                            </p:childTnLst>
                          </p:cTn>
                        </p:par>
                        <p:par>
                          <p:cTn id="22" fill="hold">
                            <p:stCondLst>
                              <p:cond delay="22500"/>
                            </p:stCondLst>
                            <p:childTnLst>
                              <p:par>
                                <p:cTn id="23" presetID="4" presetClass="entr" presetSubtype="32" fill="hold" nodeType="after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box(out)">
                                      <p:cBhvr>
                                        <p:cTn id="25" dur="5000"/>
                                        <p:tgtEl>
                                          <p:spTgt spid="13"/>
                                        </p:tgtEl>
                                      </p:cBhvr>
                                    </p:animEffect>
                                  </p:childTnLst>
                                </p:cTn>
                              </p:par>
                              <p:par>
                                <p:cTn id="26" presetID="42" presetClass="entr" presetSubtype="0" fill="hold" nodeType="withEffect">
                                  <p:stCondLst>
                                    <p:cond delay="250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5000"/>
                                        <p:tgtEl>
                                          <p:spTgt spid="3">
                                            <p:txEl>
                                              <p:pRg st="1" end="1"/>
                                            </p:txEl>
                                          </p:spTgt>
                                        </p:tgtEl>
                                      </p:cBhvr>
                                    </p:animEffect>
                                    <p:anim calcmode="lin" valueType="num">
                                      <p:cBhvr>
                                        <p:cTn id="29"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5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65048"/>
            <a:ext cx="8534400" cy="758952"/>
          </a:xfrm>
        </p:spPr>
        <p:txBody>
          <a:bodyPr>
            <a:normAutofit fontScale="90000"/>
          </a:bodyPr>
          <a:lstStyle/>
          <a:p>
            <a:pPr lvl="0"/>
            <a:r>
              <a:rPr lang="en-US" b="1" dirty="0">
                <a:solidFill>
                  <a:schemeClr val="tx1"/>
                </a:solidFill>
              </a:rPr>
              <a:t>Why is important capacity </a:t>
            </a:r>
            <a:r>
              <a:rPr lang="en-US" dirty="0">
                <a:solidFill>
                  <a:schemeClr val="tx1"/>
                </a:solidFill>
              </a:rPr>
              <a:t/>
            </a:r>
            <a:br>
              <a:rPr lang="en-US" dirty="0">
                <a:solidFill>
                  <a:schemeClr val="tx1"/>
                </a:solidFill>
              </a:rPr>
            </a:br>
            <a:endParaRPr lang="en-US" dirty="0">
              <a:solidFill>
                <a:schemeClr val="tx1"/>
              </a:solidFill>
            </a:endParaRPr>
          </a:p>
        </p:txBody>
      </p:sp>
      <p:sp>
        <p:nvSpPr>
          <p:cNvPr id="3" name="Content Placeholder 2"/>
          <p:cNvSpPr>
            <a:spLocks noGrp="1"/>
          </p:cNvSpPr>
          <p:nvPr>
            <p:ph sz="quarter" idx="1"/>
          </p:nvPr>
        </p:nvSpPr>
        <p:spPr>
          <a:xfrm>
            <a:off x="301752" y="1447800"/>
            <a:ext cx="8503920" cy="4876800"/>
          </a:xfrm>
        </p:spPr>
        <p:txBody>
          <a:bodyPr>
            <a:normAutofit fontScale="85000" lnSpcReduction="20000"/>
          </a:bodyPr>
          <a:lstStyle/>
          <a:p>
            <a:pPr>
              <a:lnSpc>
                <a:spcPct val="150000"/>
              </a:lnSpc>
            </a:pPr>
            <a:r>
              <a:rPr lang="en-US" dirty="0"/>
              <a:t>Capacity building is particularly important in dealing with the improvement of employee skills, expertizing and to have ability for doing/exercising a good performance or service delivery.  Capacity building is the all-important “infrastructure” that supports and shapes Organizations into forces for good. Capacity building enables the organizations and their leaders to develop competencies and skills that can make them more effective and sustainable, thus increasing the potential for charitable nonprofits to enrich lives and solve society’s most intractable problems</a:t>
            </a:r>
          </a:p>
          <a:p>
            <a:pPr>
              <a:lnSpc>
                <a:spcPct val="150000"/>
              </a:lnSpc>
            </a:pPr>
            <a:endParaRPr lang="en-US" dirty="0"/>
          </a:p>
          <a:p>
            <a:pPr>
              <a:lnSpc>
                <a:spcPct val="150000"/>
              </a:lnSpc>
            </a:pPr>
            <a:endParaRPr lang="en-US" dirty="0"/>
          </a:p>
        </p:txBody>
      </p:sp>
    </p:spTree>
    <p:extLst>
      <p:ext uri="{BB962C8B-B14F-4D97-AF65-F5344CB8AC3E}">
        <p14:creationId xmlns:p14="http://schemas.microsoft.com/office/powerpoint/2010/main" val="21430097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688848"/>
            <a:ext cx="8534400" cy="758952"/>
          </a:xfrm>
        </p:spPr>
        <p:txBody>
          <a:bodyPr>
            <a:normAutofit fontScale="90000"/>
          </a:bodyPr>
          <a:lstStyle/>
          <a:p>
            <a:pPr lvl="0"/>
            <a:r>
              <a:rPr lang="en-US" sz="3600" dirty="0">
                <a:solidFill>
                  <a:schemeClr val="tx1"/>
                </a:solidFill>
              </a:rPr>
              <a:t>Challenges </a:t>
            </a:r>
            <a:br>
              <a:rPr lang="en-US" sz="3600" dirty="0">
                <a:solidFill>
                  <a:schemeClr val="tx1"/>
                </a:solidFill>
              </a:rPr>
            </a:br>
            <a:endParaRPr lang="en-US" dirty="0">
              <a:solidFill>
                <a:schemeClr val="tx1"/>
              </a:solidFill>
            </a:endParaRPr>
          </a:p>
        </p:txBody>
      </p:sp>
      <p:sp>
        <p:nvSpPr>
          <p:cNvPr id="3" name="Content Placeholder 2"/>
          <p:cNvSpPr>
            <a:spLocks noGrp="1"/>
          </p:cNvSpPr>
          <p:nvPr>
            <p:ph sz="quarter" idx="1"/>
          </p:nvPr>
        </p:nvSpPr>
        <p:spPr/>
        <p:txBody>
          <a:bodyPr>
            <a:noAutofit/>
          </a:bodyPr>
          <a:lstStyle/>
          <a:p>
            <a:pPr lvl="1" algn="just">
              <a:lnSpc>
                <a:spcPct val="150000"/>
              </a:lnSpc>
            </a:pPr>
            <a:r>
              <a:rPr lang="en-US" sz="2400" dirty="0" smtClean="0">
                <a:solidFill>
                  <a:schemeClr val="tx1"/>
                </a:solidFill>
              </a:rPr>
              <a:t>Parallel </a:t>
            </a:r>
            <a:r>
              <a:rPr lang="en-US" sz="2400" dirty="0">
                <a:solidFill>
                  <a:schemeClr val="tx1"/>
                </a:solidFill>
              </a:rPr>
              <a:t>efforts by IC and within government</a:t>
            </a:r>
          </a:p>
          <a:p>
            <a:pPr lvl="1" algn="just">
              <a:lnSpc>
                <a:spcPct val="150000"/>
              </a:lnSpc>
            </a:pPr>
            <a:r>
              <a:rPr lang="en-US" sz="2400" dirty="0">
                <a:solidFill>
                  <a:schemeClr val="tx1"/>
                </a:solidFill>
              </a:rPr>
              <a:t>The effect of conflict</a:t>
            </a:r>
          </a:p>
          <a:p>
            <a:pPr lvl="1" algn="just">
              <a:lnSpc>
                <a:spcPct val="150000"/>
              </a:lnSpc>
            </a:pPr>
            <a:r>
              <a:rPr lang="en-US" sz="2400" dirty="0">
                <a:solidFill>
                  <a:schemeClr val="tx1"/>
                </a:solidFill>
              </a:rPr>
              <a:t>Limited skilled staff and tools due to financial </a:t>
            </a:r>
            <a:r>
              <a:rPr lang="en-US" sz="2400" dirty="0" smtClean="0">
                <a:solidFill>
                  <a:schemeClr val="tx1"/>
                </a:solidFill>
              </a:rPr>
              <a:t>constraint</a:t>
            </a:r>
          </a:p>
          <a:p>
            <a:pPr lvl="1" algn="just">
              <a:lnSpc>
                <a:spcPct val="150000"/>
              </a:lnSpc>
            </a:pPr>
            <a:r>
              <a:rPr lang="en-GB" sz="2400" dirty="0">
                <a:solidFill>
                  <a:schemeClr val="tx1"/>
                </a:solidFill>
              </a:rPr>
              <a:t>Lack of continuous funding for statistical activities;</a:t>
            </a:r>
          </a:p>
          <a:p>
            <a:pPr lvl="1" algn="just">
              <a:lnSpc>
                <a:spcPct val="150000"/>
              </a:lnSpc>
            </a:pPr>
            <a:r>
              <a:rPr lang="en-GB" sz="2400" dirty="0">
                <a:solidFill>
                  <a:schemeClr val="tx1"/>
                </a:solidFill>
              </a:rPr>
              <a:t>Uncorrelated &amp; not Harmonized;</a:t>
            </a:r>
          </a:p>
          <a:p>
            <a:pPr lvl="1" algn="just">
              <a:lnSpc>
                <a:spcPct val="150000"/>
              </a:lnSpc>
            </a:pPr>
            <a:r>
              <a:rPr lang="en-GB" sz="2400" dirty="0">
                <a:solidFill>
                  <a:schemeClr val="tx1"/>
                </a:solidFill>
              </a:rPr>
              <a:t>Insufficient allocation of funding for statistical actions and activities; (Budgets);</a:t>
            </a:r>
          </a:p>
          <a:p>
            <a:pPr lvl="1" algn="just">
              <a:lnSpc>
                <a:spcPct val="150000"/>
              </a:lnSpc>
            </a:pPr>
            <a:endParaRPr lang="en-US" sz="2400" dirty="0">
              <a:solidFill>
                <a:schemeClr val="tx1"/>
              </a:solidFill>
            </a:endParaRPr>
          </a:p>
          <a:p>
            <a:pPr algn="just">
              <a:lnSpc>
                <a:spcPct val="150000"/>
              </a:lnSpc>
            </a:pPr>
            <a:endParaRPr lang="en-US" sz="2400" dirty="0"/>
          </a:p>
        </p:txBody>
      </p:sp>
    </p:spTree>
    <p:extLst>
      <p:ext uri="{BB962C8B-B14F-4D97-AF65-F5344CB8AC3E}">
        <p14:creationId xmlns:p14="http://schemas.microsoft.com/office/powerpoint/2010/main" val="10206576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612900" y="506412"/>
            <a:ext cx="5397500" cy="560388"/>
          </a:xfrm>
          <a:prstGeom prst="rect">
            <a:avLst/>
          </a:prstGeom>
        </p:spPr>
        <p:txBody>
          <a:bodyPr vert="horz" anchor="b">
            <a:normAutofit/>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algn="l"/>
            <a:r>
              <a:rPr lang="en-US" sz="2800" b="1" dirty="0" smtClean="0">
                <a:solidFill>
                  <a:srgbClr val="C0504D"/>
                </a:solidFill>
                <a:latin typeface="+mn-lt"/>
              </a:rPr>
              <a:t>Solutions &amp; Opportunities</a:t>
            </a:r>
            <a:endParaRPr lang="en-US" sz="2800" b="1" dirty="0">
              <a:solidFill>
                <a:srgbClr val="C0504D"/>
              </a:solidFill>
              <a:latin typeface="+mn-lt"/>
            </a:endParaRPr>
          </a:p>
        </p:txBody>
      </p:sp>
      <p:sp>
        <p:nvSpPr>
          <p:cNvPr id="5" name="Content Placeholder 2"/>
          <p:cNvSpPr txBox="1">
            <a:spLocks/>
          </p:cNvSpPr>
          <p:nvPr/>
        </p:nvSpPr>
        <p:spPr>
          <a:xfrm>
            <a:off x="457200" y="1455208"/>
            <a:ext cx="8229600" cy="4793192"/>
          </a:xfrm>
          <a:prstGeom prst="rect">
            <a:avLst/>
          </a:prstGeom>
        </p:spPr>
        <p:txBody>
          <a:bodyPr vert="horz">
            <a:normAutofit fontScale="92500"/>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r>
              <a:rPr lang="en-US" sz="2400" dirty="0" smtClean="0">
                <a:cs typeface="Times New Roman"/>
              </a:rPr>
              <a:t>Access to Somali Diaspora Network and local academic institutions ( Creating pools for Capacity Development Initiatives);</a:t>
            </a:r>
          </a:p>
          <a:p>
            <a:r>
              <a:rPr lang="en-GB" sz="2400" dirty="0" smtClean="0"/>
              <a:t>linking statistical activities to our very new National Development Plan ( NDP to SDGs alignment);</a:t>
            </a:r>
          </a:p>
          <a:p>
            <a:r>
              <a:rPr lang="en-GB" sz="2400" dirty="0" smtClean="0"/>
              <a:t>Partnerships at national, regional and international levels;</a:t>
            </a:r>
          </a:p>
          <a:p>
            <a:pPr marL="800100" lvl="3" indent="-342900"/>
            <a:r>
              <a:rPr lang="en-GB" sz="1200" dirty="0" smtClean="0"/>
              <a:t>South- Africa, Rwanda, Arab countries;</a:t>
            </a:r>
            <a:endParaRPr lang="en-GB" dirty="0" smtClean="0"/>
          </a:p>
          <a:p>
            <a:r>
              <a:rPr lang="en-GB" sz="2400" dirty="0" smtClean="0"/>
              <a:t>Modernisation of Statistical Law – New act in-front of the cabinet and set go to the Federal Parliament when new government is formed;</a:t>
            </a:r>
          </a:p>
          <a:p>
            <a:r>
              <a:rPr lang="en-GB" sz="2400" dirty="0" smtClean="0"/>
              <a:t>Better use of administrative and big data in order to reduce costs - Less dependency of primary data collection;</a:t>
            </a:r>
          </a:p>
          <a:p>
            <a:endParaRPr lang="en-GB" sz="2400" dirty="0" smtClean="0"/>
          </a:p>
          <a:p>
            <a:pPr marL="914400" lvl="2" indent="0">
              <a:buFont typeface="Wingdings 2"/>
              <a:buNone/>
            </a:pPr>
            <a:endParaRPr lang="en-GB" sz="1600" dirty="0" smtClean="0"/>
          </a:p>
          <a:p>
            <a:pPr marL="914400" lvl="2" indent="0">
              <a:buFont typeface="Wingdings 2"/>
              <a:buNone/>
            </a:pPr>
            <a:endParaRPr lang="en-GB" sz="1600" dirty="0" smtClean="0"/>
          </a:p>
        </p:txBody>
      </p:sp>
    </p:spTree>
    <p:extLst>
      <p:ext uri="{BB962C8B-B14F-4D97-AF65-F5344CB8AC3E}">
        <p14:creationId xmlns:p14="http://schemas.microsoft.com/office/powerpoint/2010/main" val="29627328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65048"/>
            <a:ext cx="8534400" cy="758952"/>
          </a:xfrm>
        </p:spPr>
        <p:txBody>
          <a:bodyPr>
            <a:noAutofit/>
          </a:bodyPr>
          <a:lstStyle/>
          <a:p>
            <a:r>
              <a:rPr lang="en-US" sz="2800" b="1" dirty="0" smtClean="0">
                <a:solidFill>
                  <a:schemeClr val="tx1"/>
                </a:solidFill>
              </a:rPr>
              <a:t>Achievements</a:t>
            </a:r>
            <a:r>
              <a:rPr lang="en-US" sz="2800" b="1" dirty="0">
                <a:solidFill>
                  <a:schemeClr val="tx1"/>
                </a:solidFill>
              </a:rPr>
              <a:t/>
            </a:r>
            <a:br>
              <a:rPr lang="en-US" sz="2800" b="1" dirty="0">
                <a:solidFill>
                  <a:schemeClr val="tx1"/>
                </a:solidFill>
              </a:rPr>
            </a:br>
            <a:endParaRPr lang="en-US" sz="2800" b="1" dirty="0">
              <a:solidFill>
                <a:schemeClr val="tx1"/>
              </a:solidFill>
            </a:endParaRPr>
          </a:p>
        </p:txBody>
      </p:sp>
      <p:sp>
        <p:nvSpPr>
          <p:cNvPr id="3" name="Content Placeholder 2"/>
          <p:cNvSpPr>
            <a:spLocks noGrp="1"/>
          </p:cNvSpPr>
          <p:nvPr>
            <p:ph sz="quarter" idx="1"/>
          </p:nvPr>
        </p:nvSpPr>
        <p:spPr>
          <a:xfrm>
            <a:off x="301752" y="1447800"/>
            <a:ext cx="8503920" cy="4800600"/>
          </a:xfrm>
        </p:spPr>
        <p:txBody>
          <a:bodyPr>
            <a:normAutofit fontScale="77500" lnSpcReduction="20000"/>
          </a:bodyPr>
          <a:lstStyle/>
          <a:p>
            <a:pPr algn="just">
              <a:lnSpc>
                <a:spcPct val="170000"/>
              </a:lnSpc>
              <a:buFont typeface="Wingdings" pitchFamily="2" charset="2"/>
              <a:buChar char="Ø"/>
            </a:pPr>
            <a:r>
              <a:rPr lang="en-US" dirty="0" smtClean="0"/>
              <a:t>The </a:t>
            </a:r>
            <a:r>
              <a:rPr lang="en-US" dirty="0"/>
              <a:t>Population Estimation </a:t>
            </a:r>
            <a:r>
              <a:rPr lang="en-US" dirty="0" smtClean="0"/>
              <a:t>Survey in </a:t>
            </a:r>
            <a:r>
              <a:rPr lang="en-US" sz="2800" b="1" dirty="0" smtClean="0"/>
              <a:t>2014</a:t>
            </a:r>
            <a:r>
              <a:rPr lang="en-US" sz="2800" b="1" dirty="0"/>
              <a:t/>
            </a:r>
            <a:br>
              <a:rPr lang="en-US" sz="2800" b="1" dirty="0"/>
            </a:br>
            <a:r>
              <a:rPr lang="en-US" dirty="0" smtClean="0"/>
              <a:t> </a:t>
            </a:r>
            <a:r>
              <a:rPr lang="en-US" dirty="0"/>
              <a:t>(PESS) is the first extensive household sample survey to be carried out among the Somali population in decades. This report provides reliable and comprehensive population estimates by region and important demographic characteristics. Prior to this, Somalis have had to endure a long spell of absence of information on the numbers of people in each region and important characteristics of the Somali people. </a:t>
            </a:r>
          </a:p>
        </p:txBody>
      </p:sp>
    </p:spTree>
    <p:extLst>
      <p:ext uri="{BB962C8B-B14F-4D97-AF65-F5344CB8AC3E}">
        <p14:creationId xmlns:p14="http://schemas.microsoft.com/office/powerpoint/2010/main" val="2278199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01752" y="762000"/>
            <a:ext cx="8534400" cy="758952"/>
          </a:xfrm>
          <a:prstGeom prst="rect">
            <a:avLst/>
          </a:prstGeom>
        </p:spPr>
        <p:txBody>
          <a:bodyPr vert="horz" anchor="b">
            <a:noAutofit/>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en-US" sz="3200" dirty="0" smtClean="0">
                <a:solidFill>
                  <a:schemeClr val="tx1"/>
                </a:solidFill>
              </a:rPr>
              <a:t>Achievements (cont.….)</a:t>
            </a:r>
            <a:br>
              <a:rPr lang="en-US" sz="3200" dirty="0" smtClean="0">
                <a:solidFill>
                  <a:schemeClr val="tx1"/>
                </a:solidFill>
              </a:rPr>
            </a:br>
            <a:endParaRPr lang="en-US" sz="3200" dirty="0">
              <a:solidFill>
                <a:schemeClr val="tx1"/>
              </a:solidFill>
            </a:endParaRPr>
          </a:p>
        </p:txBody>
      </p:sp>
      <p:sp>
        <p:nvSpPr>
          <p:cNvPr id="5" name="Rectangle 4"/>
          <p:cNvSpPr/>
          <p:nvPr/>
        </p:nvSpPr>
        <p:spPr>
          <a:xfrm>
            <a:off x="304800" y="1447800"/>
            <a:ext cx="8531352" cy="3970318"/>
          </a:xfrm>
          <a:prstGeom prst="rect">
            <a:avLst/>
          </a:prstGeom>
        </p:spPr>
        <p:txBody>
          <a:bodyPr wrap="square">
            <a:spAutoFit/>
          </a:bodyPr>
          <a:lstStyle/>
          <a:p>
            <a:pPr marL="285750" indent="-285750" algn="just">
              <a:lnSpc>
                <a:spcPct val="150000"/>
              </a:lnSpc>
              <a:buFont typeface="Wingdings" pitchFamily="2" charset="2"/>
              <a:buChar char="Ø"/>
            </a:pPr>
            <a:r>
              <a:rPr lang="en-US" sz="2400" dirty="0"/>
              <a:t>The last information available on population is from a census conducted in 1975, the second conducted from 1985 to 1986 </a:t>
            </a:r>
            <a:r>
              <a:rPr lang="en-US" sz="2400" dirty="0" smtClean="0"/>
              <a:t>.</a:t>
            </a:r>
          </a:p>
          <a:p>
            <a:pPr marL="285750" indent="-285750" algn="just">
              <a:lnSpc>
                <a:spcPct val="150000"/>
              </a:lnSpc>
              <a:buFont typeface="Wingdings" pitchFamily="2" charset="2"/>
              <a:buChar char="Ø"/>
            </a:pPr>
            <a:r>
              <a:rPr lang="en-US" sz="2400" dirty="0" smtClean="0"/>
              <a:t>4500 enumerators across the country</a:t>
            </a:r>
          </a:p>
          <a:p>
            <a:pPr marL="285750" indent="-285750" algn="just">
              <a:lnSpc>
                <a:spcPct val="150000"/>
              </a:lnSpc>
              <a:buFont typeface="Wingdings" pitchFamily="2" charset="2"/>
              <a:buChar char="Ø"/>
            </a:pPr>
            <a:r>
              <a:rPr lang="en-US" sz="2400" dirty="0" smtClean="0"/>
              <a:t>More than 20 data analysis trained</a:t>
            </a:r>
          </a:p>
          <a:p>
            <a:pPr marL="285750" indent="-285750" algn="just">
              <a:lnSpc>
                <a:spcPct val="150000"/>
              </a:lnSpc>
              <a:buFont typeface="Wingdings" pitchFamily="2" charset="2"/>
              <a:buChar char="Ø"/>
            </a:pPr>
            <a:r>
              <a:rPr lang="en-US" sz="2400" dirty="0" smtClean="0"/>
              <a:t>Mapping</a:t>
            </a:r>
          </a:p>
          <a:p>
            <a:pPr marL="285750" indent="-285750" algn="just">
              <a:lnSpc>
                <a:spcPct val="150000"/>
              </a:lnSpc>
              <a:buFont typeface="Wingdings" pitchFamily="2" charset="2"/>
              <a:buChar char="Ø"/>
            </a:pPr>
            <a:r>
              <a:rPr lang="en-US" sz="2400" dirty="0" smtClean="0"/>
              <a:t>Sampling frame</a:t>
            </a:r>
            <a:endParaRPr lang="en-US" sz="2400" dirty="0"/>
          </a:p>
        </p:txBody>
      </p:sp>
    </p:spTree>
    <p:extLst>
      <p:ext uri="{BB962C8B-B14F-4D97-AF65-F5344CB8AC3E}">
        <p14:creationId xmlns:p14="http://schemas.microsoft.com/office/powerpoint/2010/main" val="18149710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04800"/>
            <a:ext cx="8534400" cy="758952"/>
          </a:xfrm>
        </p:spPr>
        <p:txBody>
          <a:bodyPr>
            <a:normAutofit/>
          </a:bodyPr>
          <a:lstStyle/>
          <a:p>
            <a:r>
              <a:rPr lang="en-US" dirty="0">
                <a:solidFill>
                  <a:srgbClr val="002060"/>
                </a:solidFill>
              </a:rPr>
              <a:t>How can we improve our capacity</a:t>
            </a:r>
          </a:p>
        </p:txBody>
      </p:sp>
      <p:sp>
        <p:nvSpPr>
          <p:cNvPr id="3" name="Content Placeholder 2"/>
          <p:cNvSpPr>
            <a:spLocks noGrp="1"/>
          </p:cNvSpPr>
          <p:nvPr>
            <p:ph sz="quarter" idx="1"/>
          </p:nvPr>
        </p:nvSpPr>
        <p:spPr>
          <a:xfrm>
            <a:off x="411480" y="1066800"/>
            <a:ext cx="8503920" cy="5032248"/>
          </a:xfrm>
        </p:spPr>
        <p:txBody>
          <a:bodyPr/>
          <a:lstStyle/>
          <a:p>
            <a:pPr marL="0" lvl="0" indent="0">
              <a:buNone/>
            </a:pPr>
            <a:endParaRPr lang="en-US" dirty="0"/>
          </a:p>
          <a:p>
            <a:pPr lvl="0"/>
            <a:r>
              <a:rPr lang="en-US" dirty="0"/>
              <a:t>Coordination</a:t>
            </a:r>
          </a:p>
          <a:p>
            <a:pPr lvl="0"/>
            <a:r>
              <a:rPr lang="en-US" dirty="0"/>
              <a:t>On job training </a:t>
            </a:r>
          </a:p>
          <a:p>
            <a:pPr lvl="0"/>
            <a:r>
              <a:rPr lang="en-US" dirty="0"/>
              <a:t>Act</a:t>
            </a:r>
          </a:p>
          <a:p>
            <a:pPr lvl="0"/>
            <a:r>
              <a:rPr lang="en-US" dirty="0"/>
              <a:t>Implementing  NSDS</a:t>
            </a:r>
          </a:p>
          <a:p>
            <a:pPr lvl="0"/>
            <a:r>
              <a:rPr lang="en-US" dirty="0"/>
              <a:t>Commitment (partners and Government)</a:t>
            </a:r>
          </a:p>
          <a:p>
            <a:pPr lvl="0"/>
            <a:r>
              <a:rPr lang="en-US" dirty="0"/>
              <a:t>Technical and financial support </a:t>
            </a:r>
          </a:p>
          <a:p>
            <a:pPr lvl="0"/>
            <a:r>
              <a:rPr lang="en-US" dirty="0"/>
              <a:t>Country-led, country-own</a:t>
            </a:r>
          </a:p>
          <a:p>
            <a:endParaRPr lang="en-US" dirty="0"/>
          </a:p>
        </p:txBody>
      </p:sp>
    </p:spTree>
    <p:extLst>
      <p:ext uri="{BB962C8B-B14F-4D97-AF65-F5344CB8AC3E}">
        <p14:creationId xmlns:p14="http://schemas.microsoft.com/office/powerpoint/2010/main" val="28108641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4048"/>
            <a:ext cx="8534400" cy="758952"/>
          </a:xfrm>
        </p:spPr>
        <p:txBody>
          <a:bodyPr>
            <a:noAutofit/>
          </a:bodyPr>
          <a:lstStyle/>
          <a:p>
            <a:pPr lvl="0"/>
            <a:r>
              <a:rPr lang="en-US" sz="3200" dirty="0">
                <a:solidFill>
                  <a:schemeClr val="tx1"/>
                </a:solidFill>
              </a:rPr>
              <a:t>Current status (where we are –and </a:t>
            </a:r>
            <a:r>
              <a:rPr lang="en-US" sz="3200" dirty="0" smtClean="0">
                <a:solidFill>
                  <a:schemeClr val="tx1"/>
                </a:solidFill>
              </a:rPr>
              <a:t>activities) </a:t>
            </a:r>
            <a:endParaRPr lang="en-US" sz="3200" dirty="0">
              <a:solidFill>
                <a:schemeClr val="tx1"/>
              </a:solidFill>
            </a:endParaRPr>
          </a:p>
        </p:txBody>
      </p:sp>
      <p:sp>
        <p:nvSpPr>
          <p:cNvPr id="3" name="Content Placeholder 2"/>
          <p:cNvSpPr>
            <a:spLocks noGrp="1"/>
          </p:cNvSpPr>
          <p:nvPr>
            <p:ph sz="quarter" idx="1"/>
          </p:nvPr>
        </p:nvSpPr>
        <p:spPr>
          <a:xfrm>
            <a:off x="301752" y="1447800"/>
            <a:ext cx="8503920" cy="4572000"/>
          </a:xfrm>
        </p:spPr>
        <p:txBody>
          <a:bodyPr>
            <a:normAutofit fontScale="92500" lnSpcReduction="10000"/>
          </a:bodyPr>
          <a:lstStyle/>
          <a:p>
            <a:pPr lvl="0"/>
            <a:r>
              <a:rPr lang="en-US" sz="2200" b="1" dirty="0" smtClean="0"/>
              <a:t>Economic </a:t>
            </a:r>
            <a:r>
              <a:rPr lang="en-US" sz="2200" b="1" dirty="0"/>
              <a:t>division </a:t>
            </a:r>
            <a:r>
              <a:rPr lang="en-US" dirty="0"/>
              <a:t>produces data of consumer price index (CPI) in monthly, reports and publishes to Directorate of national statistics (DNS) website </a:t>
            </a:r>
            <a:r>
              <a:rPr lang="en-US" dirty="0" smtClean="0"/>
              <a:t>quarterly and </a:t>
            </a:r>
            <a:r>
              <a:rPr lang="en-US" dirty="0"/>
              <a:t>etc. </a:t>
            </a:r>
          </a:p>
          <a:p>
            <a:pPr lvl="0"/>
            <a:r>
              <a:rPr lang="en-US" sz="2200" b="1" dirty="0" smtClean="0"/>
              <a:t>Social </a:t>
            </a:r>
            <a:r>
              <a:rPr lang="en-US" sz="2200" b="1" dirty="0"/>
              <a:t>division </a:t>
            </a:r>
            <a:r>
              <a:rPr lang="en-US" dirty="0"/>
              <a:t>is produces health, </a:t>
            </a:r>
            <a:r>
              <a:rPr lang="en-US" dirty="0" smtClean="0"/>
              <a:t>education, </a:t>
            </a:r>
            <a:r>
              <a:rPr lang="en-US" dirty="0"/>
              <a:t>traffic </a:t>
            </a:r>
            <a:r>
              <a:rPr lang="en-US" dirty="0" smtClean="0"/>
              <a:t>accidents data reports </a:t>
            </a:r>
            <a:r>
              <a:rPr lang="en-US" dirty="0"/>
              <a:t>and etc. </a:t>
            </a:r>
          </a:p>
          <a:p>
            <a:r>
              <a:rPr lang="en-US" sz="2200" b="1" dirty="0"/>
              <a:t>Survey division </a:t>
            </a:r>
            <a:r>
              <a:rPr lang="en-US" dirty="0"/>
              <a:t>designs and draws empowering the team to equipping skills/knowledge for preparation the largest data collection surveys at nation level (e.g. Demographic health survey is going to start now) and etc. </a:t>
            </a:r>
            <a:r>
              <a:rPr lang="en-US" dirty="0" smtClean="0"/>
              <a:t> </a:t>
            </a:r>
            <a:endParaRPr lang="en-US" dirty="0"/>
          </a:p>
          <a:p>
            <a:r>
              <a:rPr lang="en-US" sz="2200" b="1" dirty="0"/>
              <a:t>Demographic </a:t>
            </a:r>
            <a:r>
              <a:rPr lang="en-US" sz="2200" b="1" dirty="0" smtClean="0"/>
              <a:t>division </a:t>
            </a:r>
            <a:r>
              <a:rPr lang="en-US" dirty="0" smtClean="0"/>
              <a:t>is a most analyzes social </a:t>
            </a:r>
            <a:r>
              <a:rPr lang="en-US" dirty="0"/>
              <a:t>statistics, as of the births, deaths, diseases, </a:t>
            </a:r>
            <a:r>
              <a:rPr lang="en-US" dirty="0" smtClean="0"/>
              <a:t>marriages data </a:t>
            </a:r>
            <a:r>
              <a:rPr lang="en-US" dirty="0"/>
              <a:t>producer sector and etc. </a:t>
            </a:r>
          </a:p>
          <a:p>
            <a:pPr marL="0" lvl="0" indent="0">
              <a:buNone/>
            </a:pPr>
            <a:endParaRPr lang="en-US" dirty="0"/>
          </a:p>
          <a:p>
            <a:endParaRPr lang="en-US" dirty="0"/>
          </a:p>
        </p:txBody>
      </p:sp>
    </p:spTree>
    <p:extLst>
      <p:ext uri="{BB962C8B-B14F-4D97-AF65-F5344CB8AC3E}">
        <p14:creationId xmlns:p14="http://schemas.microsoft.com/office/powerpoint/2010/main" val="37981260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4048"/>
            <a:ext cx="8534400" cy="758952"/>
          </a:xfrm>
        </p:spPr>
        <p:txBody>
          <a:bodyPr>
            <a:noAutofit/>
          </a:bodyPr>
          <a:lstStyle/>
          <a:p>
            <a:r>
              <a:rPr lang="en-US" sz="4400" dirty="0" smtClean="0">
                <a:solidFill>
                  <a:schemeClr val="tx1"/>
                </a:solidFill>
              </a:rPr>
              <a:t>Cont.…</a:t>
            </a:r>
            <a:endParaRPr lang="en-US" sz="4400" dirty="0">
              <a:solidFill>
                <a:schemeClr val="tx1"/>
              </a:solidFill>
            </a:endParaRPr>
          </a:p>
        </p:txBody>
      </p:sp>
      <p:sp>
        <p:nvSpPr>
          <p:cNvPr id="3" name="Content Placeholder 2"/>
          <p:cNvSpPr>
            <a:spLocks noGrp="1"/>
          </p:cNvSpPr>
          <p:nvPr>
            <p:ph sz="quarter" idx="1"/>
          </p:nvPr>
        </p:nvSpPr>
        <p:spPr>
          <a:xfrm>
            <a:off x="301752" y="1447800"/>
            <a:ext cx="8503920" cy="4572000"/>
          </a:xfrm>
        </p:spPr>
        <p:txBody>
          <a:bodyPr>
            <a:normAutofit fontScale="92500" lnSpcReduction="10000"/>
          </a:bodyPr>
          <a:lstStyle/>
          <a:p>
            <a:pPr fontAlgn="base">
              <a:lnSpc>
                <a:spcPct val="150000"/>
              </a:lnSpc>
            </a:pPr>
            <a:r>
              <a:rPr lang="en-US" sz="2000" b="1" dirty="0"/>
              <a:t>Statistical Information and Publication (SIP</a:t>
            </a:r>
            <a:r>
              <a:rPr lang="en-US" sz="2000" b="1" dirty="0" smtClean="0"/>
              <a:t>) Division</a:t>
            </a:r>
            <a:endParaRPr lang="en-US" sz="2000" b="1" dirty="0"/>
          </a:p>
          <a:p>
            <a:pPr>
              <a:lnSpc>
                <a:spcPct val="150000"/>
              </a:lnSpc>
            </a:pPr>
            <a:r>
              <a:rPr lang="en-US" dirty="0"/>
              <a:t>The Statistical Information and Publication (SIP),This Section is responsible for data processing of surveys and censuses carried out, the Local Area Network (LAN), Hardware, Software, Internet, External Web Site, Intranet, Security, Backup, and Digitized maps, Documentation, Archiving, Data-bases and ICT Training etc. To accomplish its mission, the SIP Section. </a:t>
            </a:r>
          </a:p>
        </p:txBody>
      </p:sp>
    </p:spTree>
    <p:extLst>
      <p:ext uri="{BB962C8B-B14F-4D97-AF65-F5344CB8AC3E}">
        <p14:creationId xmlns:p14="http://schemas.microsoft.com/office/powerpoint/2010/main" val="12438919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Thank for your attention</a:t>
            </a:r>
            <a:endParaRPr lang="en-US" dirty="0">
              <a:solidFill>
                <a:srgbClr val="0070C0"/>
              </a:solidFill>
            </a:endParaRPr>
          </a:p>
        </p:txBody>
      </p:sp>
      <p:pic>
        <p:nvPicPr>
          <p:cNvPr id="3" name="Picture 2" descr="The Somalia National Flag"/>
          <p:cNvPicPr/>
          <p:nvPr/>
        </p:nvPicPr>
        <p:blipFill>
          <a:blip r:embed="rId2" cstate="print"/>
          <a:srcRect/>
          <a:stretch>
            <a:fillRect/>
          </a:stretch>
        </p:blipFill>
        <p:spPr bwMode="auto">
          <a:xfrm>
            <a:off x="1981200" y="1219200"/>
            <a:ext cx="5029200" cy="5181600"/>
          </a:xfrm>
          <a:prstGeom prst="rect">
            <a:avLst/>
          </a:prstGeom>
          <a:ln>
            <a:noFill/>
          </a:ln>
          <a:effectLst>
            <a:softEdge rad="112500"/>
          </a:effectLst>
        </p:spPr>
      </p:pic>
    </p:spTree>
    <p:extLst>
      <p:ext uri="{BB962C8B-B14F-4D97-AF65-F5344CB8AC3E}">
        <p14:creationId xmlns:p14="http://schemas.microsoft.com/office/powerpoint/2010/main" val="3842851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out)">
                                      <p:cBhvr>
                                        <p:cTn id="7" dur="5000"/>
                                        <p:tgtEl>
                                          <p:spTgt spid="3"/>
                                        </p:tgtEl>
                                      </p:cBhvr>
                                    </p:animEffect>
                                  </p:childTnLst>
                                </p:cTn>
                              </p:par>
                              <p:par>
                                <p:cTn id="8" presetID="42" presetClass="entr" presetSubtype="0" fill="hold" grpId="0" nodeType="withEffect">
                                  <p:stCondLst>
                                    <p:cond delay="300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3000"/>
                                        <p:tgtEl>
                                          <p:spTgt spid="2"/>
                                        </p:tgtEl>
                                      </p:cBhvr>
                                    </p:animEffect>
                                    <p:anim calcmode="lin" valueType="num">
                                      <p:cBhvr>
                                        <p:cTn id="11" dur="3000" fill="hold"/>
                                        <p:tgtEl>
                                          <p:spTgt spid="2"/>
                                        </p:tgtEl>
                                        <p:attrNameLst>
                                          <p:attrName>ppt_x</p:attrName>
                                        </p:attrNameLst>
                                      </p:cBhvr>
                                      <p:tavLst>
                                        <p:tav tm="0">
                                          <p:val>
                                            <p:strVal val="#ppt_x"/>
                                          </p:val>
                                        </p:tav>
                                        <p:tav tm="100000">
                                          <p:val>
                                            <p:strVal val="#ppt_x"/>
                                          </p:val>
                                        </p:tav>
                                      </p:tavLst>
                                    </p:anim>
                                    <p:anim calcmode="lin" valueType="num">
                                      <p:cBhvr>
                                        <p:cTn id="12" dur="3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SSY_we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763000" cy="6096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1298448"/>
            <a:ext cx="8534400" cy="758952"/>
          </a:xfrm>
        </p:spPr>
        <p:txBody>
          <a:bodyPr>
            <a:noAutofit/>
          </a:bodyPr>
          <a:lstStyle/>
          <a:p>
            <a:r>
              <a:rPr lang="en-US" sz="5400" b="1" i="1" dirty="0" smtClean="0">
                <a:solidFill>
                  <a:schemeClr val="tx1"/>
                </a:solidFill>
                <a:latin typeface="Times New Roman" pitchFamily="18" charset="0"/>
                <a:cs typeface="Times New Roman" pitchFamily="18" charset="0"/>
              </a:rPr>
              <a:t>Welcome to </a:t>
            </a:r>
            <a:endParaRPr lang="en-US" sz="5400" b="1" i="1" dirty="0">
              <a:solidFill>
                <a:schemeClr val="tx1"/>
              </a:solidFill>
              <a:latin typeface="Times New Roman" pitchFamily="18" charset="0"/>
              <a:cs typeface="Times New Roman" pitchFamily="18" charset="0"/>
            </a:endParaRPr>
          </a:p>
        </p:txBody>
      </p:sp>
      <p:sp>
        <p:nvSpPr>
          <p:cNvPr id="3" name="Title 1"/>
          <p:cNvSpPr txBox="1">
            <a:spLocks/>
          </p:cNvSpPr>
          <p:nvPr/>
        </p:nvSpPr>
        <p:spPr>
          <a:xfrm>
            <a:off x="533400" y="2590800"/>
            <a:ext cx="8382000" cy="1371600"/>
          </a:xfrm>
          <a:prstGeom prst="rect">
            <a:avLst/>
          </a:prstGeom>
        </p:spPr>
        <p:txBody>
          <a:bodyPr vert="horz" anchor="b">
            <a:noAutofit/>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endParaRPr lang="en-US" sz="2800" b="1" i="1" dirty="0" smtClean="0">
              <a:solidFill>
                <a:schemeClr val="tx1"/>
              </a:solidFill>
            </a:endParaRPr>
          </a:p>
          <a:p>
            <a:endParaRPr lang="en-US" sz="2800" b="1" i="1" dirty="0">
              <a:solidFill>
                <a:schemeClr val="tx1"/>
              </a:solidFill>
            </a:endParaRPr>
          </a:p>
          <a:p>
            <a:endParaRPr lang="en-US" sz="2800" b="1" i="1" dirty="0" smtClean="0">
              <a:solidFill>
                <a:schemeClr val="tx1"/>
              </a:solidFill>
            </a:endParaRPr>
          </a:p>
          <a:p>
            <a:endParaRPr lang="en-US" sz="2800" b="1" i="1" dirty="0">
              <a:solidFill>
                <a:schemeClr val="tx1"/>
              </a:solidFill>
            </a:endParaRPr>
          </a:p>
          <a:p>
            <a:r>
              <a:rPr lang="en-US" sz="2800" b="1" i="1" dirty="0" smtClean="0">
                <a:solidFill>
                  <a:schemeClr val="tx1"/>
                </a:solidFill>
              </a:rPr>
              <a:t>Presentation of </a:t>
            </a:r>
            <a:endParaRPr lang="en-US" sz="2800" b="1" i="1" dirty="0">
              <a:solidFill>
                <a:schemeClr val="tx1"/>
              </a:solidFill>
            </a:endParaRPr>
          </a:p>
          <a:p>
            <a:r>
              <a:rPr lang="en-US" sz="2800" b="1" i="1" dirty="0" smtClean="0">
                <a:solidFill>
                  <a:schemeClr val="tx1"/>
                </a:solidFill>
              </a:rPr>
              <a:t>Statistical </a:t>
            </a:r>
            <a:r>
              <a:rPr lang="en-US" sz="2800" b="1" i="1" dirty="0">
                <a:solidFill>
                  <a:schemeClr val="tx1"/>
                </a:solidFill>
              </a:rPr>
              <a:t>Capacity Building </a:t>
            </a:r>
            <a:r>
              <a:rPr lang="en-US" sz="2800" b="1" i="1" dirty="0" smtClean="0">
                <a:solidFill>
                  <a:schemeClr val="tx1"/>
                </a:solidFill>
              </a:rPr>
              <a:t>initiatives</a:t>
            </a:r>
          </a:p>
          <a:p>
            <a:r>
              <a:rPr lang="en-US" sz="2800" b="1" i="1" dirty="0" smtClean="0">
                <a:solidFill>
                  <a:schemeClr val="tx1"/>
                </a:solidFill>
              </a:rPr>
              <a:t> </a:t>
            </a:r>
            <a:endParaRPr lang="en-US" sz="2800" b="1" i="1" dirty="0">
              <a:solidFill>
                <a:schemeClr val="tx1"/>
              </a:solidFill>
            </a:endParaRPr>
          </a:p>
        </p:txBody>
      </p:sp>
    </p:spTree>
    <p:extLst>
      <p:ext uri="{BB962C8B-B14F-4D97-AF65-F5344CB8AC3E}">
        <p14:creationId xmlns:p14="http://schemas.microsoft.com/office/powerpoint/2010/main" val="20257693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07848"/>
            <a:ext cx="8534400" cy="758952"/>
          </a:xfrm>
        </p:spPr>
        <p:txBody>
          <a:bodyPr/>
          <a:lstStyle/>
          <a:p>
            <a:r>
              <a:rPr lang="en-US" dirty="0" smtClean="0">
                <a:solidFill>
                  <a:schemeClr val="tx1"/>
                </a:solidFill>
              </a:rPr>
              <a:t>Outlines</a:t>
            </a:r>
            <a:endParaRPr lang="en-US" dirty="0">
              <a:solidFill>
                <a:schemeClr val="tx1"/>
              </a:solidFill>
            </a:endParaRPr>
          </a:p>
        </p:txBody>
      </p:sp>
      <p:sp>
        <p:nvSpPr>
          <p:cNvPr id="3" name="Content Placeholder 2"/>
          <p:cNvSpPr>
            <a:spLocks noGrp="1"/>
          </p:cNvSpPr>
          <p:nvPr>
            <p:ph sz="quarter" idx="1"/>
          </p:nvPr>
        </p:nvSpPr>
        <p:spPr>
          <a:xfrm>
            <a:off x="301752" y="1527048"/>
            <a:ext cx="8503920" cy="4568952"/>
          </a:xfrm>
        </p:spPr>
        <p:txBody>
          <a:bodyPr/>
          <a:lstStyle/>
          <a:p>
            <a:pPr lvl="0"/>
            <a:r>
              <a:rPr lang="en-US" dirty="0"/>
              <a:t>Introduction-Somalia</a:t>
            </a:r>
          </a:p>
          <a:p>
            <a:pPr lvl="0"/>
            <a:r>
              <a:rPr lang="en-US" dirty="0"/>
              <a:t>The concept of  capacity </a:t>
            </a:r>
          </a:p>
          <a:p>
            <a:pPr lvl="0"/>
            <a:r>
              <a:rPr lang="en-US" dirty="0"/>
              <a:t>Why is important capacity </a:t>
            </a:r>
          </a:p>
          <a:p>
            <a:pPr lvl="0"/>
            <a:r>
              <a:rPr lang="en-US" dirty="0" smtClean="0"/>
              <a:t>Achievements</a:t>
            </a:r>
            <a:endParaRPr lang="en-US" dirty="0"/>
          </a:p>
          <a:p>
            <a:r>
              <a:rPr lang="en-US" dirty="0"/>
              <a:t>Challenges</a:t>
            </a:r>
          </a:p>
          <a:p>
            <a:pPr lvl="0"/>
            <a:r>
              <a:rPr lang="en-US" dirty="0"/>
              <a:t>Opportunities </a:t>
            </a:r>
          </a:p>
          <a:p>
            <a:pPr lvl="0"/>
            <a:r>
              <a:rPr lang="en-US" dirty="0"/>
              <a:t>How can we improve our capacity </a:t>
            </a:r>
          </a:p>
          <a:p>
            <a:pPr lvl="0"/>
            <a:r>
              <a:rPr lang="en-US" dirty="0"/>
              <a:t>Current status (where we are –and activities </a:t>
            </a:r>
          </a:p>
          <a:p>
            <a:pPr marL="0" indent="0">
              <a:buNone/>
            </a:pPr>
            <a:endParaRPr lang="en-US" dirty="0"/>
          </a:p>
        </p:txBody>
      </p:sp>
    </p:spTree>
    <p:extLst>
      <p:ext uri="{BB962C8B-B14F-4D97-AF65-F5344CB8AC3E}">
        <p14:creationId xmlns:p14="http://schemas.microsoft.com/office/powerpoint/2010/main" val="30904529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6800" y="381000"/>
            <a:ext cx="6553200" cy="707886"/>
          </a:xfrm>
          <a:prstGeom prst="rect">
            <a:avLst/>
          </a:prstGeom>
        </p:spPr>
        <p:txBody>
          <a:bodyPr wrap="square">
            <a:spAutoFit/>
          </a:bodyPr>
          <a:lstStyle/>
          <a:p>
            <a:r>
              <a:rPr lang="en-US" sz="4000" dirty="0" smtClean="0">
                <a:latin typeface="Times New Roman" pitchFamily="18" charset="0"/>
                <a:cs typeface="Times New Roman" pitchFamily="18" charset="0"/>
              </a:rPr>
              <a:t>		 Somalia History</a:t>
            </a:r>
            <a:endParaRPr lang="en-US" sz="4000" dirty="0">
              <a:latin typeface="Times New Roman" pitchFamily="18" charset="0"/>
              <a:cs typeface="Times New Roman" pitchFamily="18" charset="0"/>
            </a:endParaRPr>
          </a:p>
        </p:txBody>
      </p:sp>
      <p:sp>
        <p:nvSpPr>
          <p:cNvPr id="6" name="Content Placeholder 5"/>
          <p:cNvSpPr>
            <a:spLocks noGrp="1"/>
          </p:cNvSpPr>
          <p:nvPr>
            <p:ph sz="quarter" idx="1"/>
          </p:nvPr>
        </p:nvSpPr>
        <p:spPr>
          <a:xfrm>
            <a:off x="304800" y="1371600"/>
            <a:ext cx="8503920" cy="4572000"/>
          </a:xfrm>
        </p:spPr>
        <p:txBody>
          <a:bodyPr>
            <a:normAutofit fontScale="92500" lnSpcReduction="20000"/>
          </a:bodyPr>
          <a:lstStyle/>
          <a:p>
            <a:pPr algn="just">
              <a:lnSpc>
                <a:spcPct val="160000"/>
              </a:lnSpc>
            </a:pPr>
            <a:r>
              <a:rPr lang="en-US" dirty="0"/>
              <a:t>Somalia Is one of the African Arab countries, located in the east of the continent of Africa, a region known as the Horn of Africa bounded on the east by the Gulf of Aden and Indian Ocean. Somalia has been inhabited since the Paleolithic period. Cave paintings said to date back to 9000 BC have been found in the northern part of the country. Somalia has long been known as a nation of poets Because of the beautiful views. </a:t>
            </a:r>
          </a:p>
          <a:p>
            <a:pPr marL="0" indent="0" algn="just">
              <a:lnSpc>
                <a:spcPct val="160000"/>
              </a:lnSpc>
              <a:buNone/>
            </a:pPr>
            <a:endParaRPr lang="en-US" dirty="0"/>
          </a:p>
        </p:txBody>
      </p:sp>
    </p:spTree>
    <p:extLst>
      <p:ext uri="{BB962C8B-B14F-4D97-AF65-F5344CB8AC3E}">
        <p14:creationId xmlns:p14="http://schemas.microsoft.com/office/powerpoint/2010/main" val="31434569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Historical Places </a:t>
            </a:r>
            <a:endParaRPr lang="en-US" dirty="0">
              <a:solidFill>
                <a:schemeClr val="tx1"/>
              </a:solidFill>
            </a:endParaRPr>
          </a:p>
        </p:txBody>
      </p:sp>
      <p:pic>
        <p:nvPicPr>
          <p:cNvPr id="1026" name="Picture 2" descr="G:\Presentation obout somalia\presentation-about-somalia-59-63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066801"/>
            <a:ext cx="8229599" cy="53943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75546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534400" cy="758952"/>
          </a:xfrm>
        </p:spPr>
        <p:txBody>
          <a:bodyPr>
            <a:noAutofit/>
          </a:bodyPr>
          <a:lstStyle/>
          <a:p>
            <a:r>
              <a:rPr lang="en-US" sz="4400" dirty="0">
                <a:solidFill>
                  <a:schemeClr val="tx1"/>
                </a:solidFill>
              </a:rPr>
              <a:t>Geography</a:t>
            </a:r>
          </a:p>
        </p:txBody>
      </p:sp>
      <p:sp>
        <p:nvSpPr>
          <p:cNvPr id="3" name="Content Placeholder 2"/>
          <p:cNvSpPr>
            <a:spLocks noGrp="1"/>
          </p:cNvSpPr>
          <p:nvPr>
            <p:ph sz="quarter" idx="1"/>
          </p:nvPr>
        </p:nvSpPr>
        <p:spPr/>
        <p:txBody>
          <a:bodyPr>
            <a:normAutofit/>
          </a:bodyPr>
          <a:lstStyle/>
          <a:p>
            <a:pPr algn="just">
              <a:lnSpc>
                <a:spcPct val="150000"/>
              </a:lnSpc>
            </a:pPr>
            <a:r>
              <a:rPr lang="en-US" dirty="0" smtClean="0"/>
              <a:t>Somalia</a:t>
            </a:r>
            <a:r>
              <a:rPr lang="en-US" dirty="0"/>
              <a:t>, situated in the Horn of Africa, lies along the Gulf of Aden and the Indian Ocean. It is bounded by Djibouti in the northwest, Ethiopia in the west, and Kenya in the southwest. In area it is slightly smaller than Texas. Generally arid and barren, Somalia has two chief rivers, the Shebelle and the Juba.</a:t>
            </a:r>
          </a:p>
          <a:p>
            <a:pPr algn="just">
              <a:lnSpc>
                <a:spcPct val="150000"/>
              </a:lnSpc>
            </a:pPr>
            <a:endParaRPr lang="en-US" dirty="0"/>
          </a:p>
        </p:txBody>
      </p:sp>
    </p:spTree>
    <p:extLst>
      <p:ext uri="{BB962C8B-B14F-4D97-AF65-F5344CB8AC3E}">
        <p14:creationId xmlns:p14="http://schemas.microsoft.com/office/powerpoint/2010/main" val="30466309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1143000"/>
            <a:ext cx="8001000" cy="5029200"/>
          </a:xfrm>
        </p:spPr>
        <p:txBody>
          <a:bodyPr/>
          <a:lstStyle/>
          <a:p>
            <a:endParaRPr lang="en-US" dirty="0"/>
          </a:p>
        </p:txBody>
      </p:sp>
      <p:sp>
        <p:nvSpPr>
          <p:cNvPr id="2" name="Title 1"/>
          <p:cNvSpPr>
            <a:spLocks noGrp="1"/>
          </p:cNvSpPr>
          <p:nvPr>
            <p:ph type="ctrTitle"/>
          </p:nvPr>
        </p:nvSpPr>
        <p:spPr>
          <a:xfrm>
            <a:off x="609600" y="228601"/>
            <a:ext cx="7772400" cy="685799"/>
          </a:xfrm>
        </p:spPr>
        <p:txBody>
          <a:bodyPr>
            <a:noAutofit/>
          </a:bodyPr>
          <a:lstStyle/>
          <a:p>
            <a:r>
              <a:rPr lang="en-US" sz="4400" dirty="0" smtClean="0"/>
              <a:t>Somali location </a:t>
            </a:r>
            <a:endParaRPr lang="en-US" sz="4400" dirty="0"/>
          </a:p>
        </p:txBody>
      </p:sp>
      <p:pic>
        <p:nvPicPr>
          <p:cNvPr id="1026" name="Picture 2" descr="G:\Presentation obout somalia\presentation-about-somalia-7-63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838201"/>
            <a:ext cx="8686800" cy="55657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11140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685800"/>
            <a:ext cx="8503920" cy="5638800"/>
          </a:xfrm>
        </p:spPr>
        <p:txBody>
          <a:bodyPr>
            <a:normAutofit fontScale="85000" lnSpcReduction="10000"/>
          </a:bodyPr>
          <a:lstStyle/>
          <a:p>
            <a:pPr>
              <a:spcBef>
                <a:spcPts val="600"/>
              </a:spcBef>
              <a:buSzPct val="80000"/>
            </a:pPr>
            <a:endParaRPr lang="en-US" sz="3200" dirty="0">
              <a:latin typeface="Gill Sans MT" pitchFamily="34" charset="0"/>
            </a:endParaRPr>
          </a:p>
          <a:p>
            <a:pPr>
              <a:spcBef>
                <a:spcPts val="600"/>
              </a:spcBef>
              <a:buSzPct val="80000"/>
              <a:buNone/>
            </a:pPr>
            <a:endParaRPr lang="en-US" sz="3200" dirty="0">
              <a:latin typeface="Gill Sans MT" pitchFamily="34" charset="0"/>
            </a:endParaRPr>
          </a:p>
          <a:p>
            <a:pPr>
              <a:spcBef>
                <a:spcPts val="600"/>
              </a:spcBef>
              <a:buSzPct val="80000"/>
              <a:buNone/>
            </a:pPr>
            <a:r>
              <a:rPr lang="en-US" sz="2800" b="1" dirty="0" smtClean="0">
                <a:latin typeface="Gill Sans MT" pitchFamily="34" charset="0"/>
              </a:rPr>
              <a:t>What is a capacity building?</a:t>
            </a:r>
            <a:endParaRPr lang="en-US" sz="2800" b="1" dirty="0">
              <a:latin typeface="Gill Sans MT" pitchFamily="34" charset="0"/>
            </a:endParaRPr>
          </a:p>
          <a:p>
            <a:pPr lvl="0" algn="just">
              <a:lnSpc>
                <a:spcPct val="160000"/>
              </a:lnSpc>
              <a:spcBef>
                <a:spcPts val="600"/>
              </a:spcBef>
              <a:buSzPct val="80000"/>
              <a:buFont typeface="Wingdings" pitchFamily="2" charset="2"/>
              <a:buChar char="Ø"/>
            </a:pPr>
            <a:r>
              <a:rPr lang="en-US" sz="3200" dirty="0">
                <a:latin typeface="Times New Roman" pitchFamily="18" charset="0"/>
                <a:cs typeface="Times New Roman" pitchFamily="18" charset="0"/>
              </a:rPr>
              <a:t>“A process that focuses on enhancing the skills, knowledge and social capabilities available to individuals, individuals,  social and political systems” (UN</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a:p>
            <a:pPr algn="just">
              <a:lnSpc>
                <a:spcPct val="160000"/>
              </a:lnSpc>
              <a:spcBef>
                <a:spcPts val="600"/>
              </a:spcBef>
              <a:buSzPct val="80000"/>
              <a:buFont typeface="Wingdings" pitchFamily="2" charset="2"/>
              <a:buChar char="Ø"/>
            </a:pPr>
            <a:r>
              <a:rPr lang="en-US" sz="2800" dirty="0">
                <a:latin typeface="Times New Roman" pitchFamily="18" charset="0"/>
                <a:cs typeface="Times New Roman" pitchFamily="18" charset="0"/>
              </a:rPr>
              <a:t>“The sustainable creation, utilization and retention of capacity, in order to reduce poverty, enhance skills, achieve growth,  equalize opportunities and enhance people’s lives”(UNDP) </a:t>
            </a:r>
          </a:p>
          <a:p>
            <a:pPr>
              <a:spcBef>
                <a:spcPts val="600"/>
              </a:spcBef>
              <a:buSzPct val="80000"/>
              <a:buFont typeface="Wingdings 2" pitchFamily="18" charset="2"/>
              <a:buChar char=""/>
            </a:pPr>
            <a:endParaRPr lang="en-US" sz="3200" dirty="0">
              <a:latin typeface="Gill Sans MT" pitchFamily="34" charset="0"/>
            </a:endParaRPr>
          </a:p>
          <a:p>
            <a:pPr>
              <a:spcBef>
                <a:spcPts val="600"/>
              </a:spcBef>
              <a:buSzPct val="80000"/>
              <a:buFont typeface="Wingdings 2" pitchFamily="18" charset="2"/>
              <a:buChar char=""/>
            </a:pPr>
            <a:endParaRPr lang="en-US" sz="3200" dirty="0">
              <a:latin typeface="Gill Sans MT" pitchFamily="34" charset="0"/>
            </a:endParaRPr>
          </a:p>
          <a:p>
            <a:endParaRPr lang="en-US" dirty="0"/>
          </a:p>
        </p:txBody>
      </p:sp>
      <p:sp>
        <p:nvSpPr>
          <p:cNvPr id="4" name="Rectangle 3"/>
          <p:cNvSpPr/>
          <p:nvPr/>
        </p:nvSpPr>
        <p:spPr>
          <a:xfrm>
            <a:off x="457200" y="381000"/>
            <a:ext cx="8001000" cy="523220"/>
          </a:xfrm>
          <a:prstGeom prst="rect">
            <a:avLst/>
          </a:prstGeom>
        </p:spPr>
        <p:txBody>
          <a:bodyPr wrap="square">
            <a:spAutoFit/>
          </a:bodyPr>
          <a:lstStyle/>
          <a:p>
            <a:pPr algn="ctr"/>
            <a:r>
              <a:rPr lang="en-US" sz="2800" b="1" dirty="0">
                <a:solidFill>
                  <a:schemeClr val="tx1">
                    <a:lumMod val="95000"/>
                    <a:lumOff val="5000"/>
                  </a:schemeClr>
                </a:solidFill>
              </a:rPr>
              <a:t>Concept of  Capacity building</a:t>
            </a:r>
            <a:endParaRPr lang="en-US" sz="2800" dirty="0"/>
          </a:p>
        </p:txBody>
      </p:sp>
    </p:spTree>
    <p:extLst>
      <p:ext uri="{BB962C8B-B14F-4D97-AF65-F5344CB8AC3E}">
        <p14:creationId xmlns:p14="http://schemas.microsoft.com/office/powerpoint/2010/main" val="21748454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229600" cy="1143000"/>
          </a:xfrm>
        </p:spPr>
        <p:txBody>
          <a:bodyPr>
            <a:normAutofit/>
          </a:bodyPr>
          <a:lstStyle/>
          <a:p>
            <a:r>
              <a:rPr lang="en-US" sz="2800" b="1" dirty="0" smtClean="0">
                <a:solidFill>
                  <a:schemeClr val="tx1">
                    <a:lumMod val="95000"/>
                    <a:lumOff val="5000"/>
                  </a:schemeClr>
                </a:solidFill>
              </a:rPr>
              <a:t>Concept of  Capacity building (cont.…)</a:t>
            </a:r>
            <a:endParaRPr lang="en-US" sz="2800" dirty="0">
              <a:solidFill>
                <a:schemeClr val="tx1">
                  <a:lumMod val="95000"/>
                  <a:lumOff val="5000"/>
                </a:schemeClr>
              </a:solidFill>
            </a:endParaRPr>
          </a:p>
        </p:txBody>
      </p:sp>
      <p:sp>
        <p:nvSpPr>
          <p:cNvPr id="3" name="Content Placeholder 2"/>
          <p:cNvSpPr>
            <a:spLocks noGrp="1"/>
          </p:cNvSpPr>
          <p:nvPr>
            <p:ph sz="quarter" idx="1"/>
          </p:nvPr>
        </p:nvSpPr>
        <p:spPr>
          <a:xfrm>
            <a:off x="457200" y="1371600"/>
            <a:ext cx="8229600" cy="5105399"/>
          </a:xfrm>
        </p:spPr>
        <p:txBody>
          <a:bodyPr>
            <a:normAutofit fontScale="92500" lnSpcReduction="10000"/>
          </a:bodyPr>
          <a:lstStyle/>
          <a:p>
            <a:pPr algn="just">
              <a:lnSpc>
                <a:spcPct val="150000"/>
              </a:lnSpc>
              <a:buFont typeface="Wingdings" pitchFamily="2" charset="2"/>
              <a:buChar char="§"/>
            </a:pPr>
            <a:r>
              <a:rPr lang="en-US" dirty="0" smtClean="0"/>
              <a:t>Capacity </a:t>
            </a:r>
            <a:r>
              <a:rPr lang="en-US" dirty="0"/>
              <a:t>building covers a wide range of issues, including actions to strengthen and </a:t>
            </a:r>
            <a:r>
              <a:rPr lang="en-US" dirty="0" smtClean="0"/>
              <a:t>further develop </a:t>
            </a:r>
            <a:r>
              <a:rPr lang="en-US" dirty="0"/>
              <a:t>human resources, infrastructures or </a:t>
            </a:r>
            <a:r>
              <a:rPr lang="en-US" dirty="0" smtClean="0"/>
              <a:t>organizational </a:t>
            </a:r>
            <a:r>
              <a:rPr lang="en-US" dirty="0"/>
              <a:t>arrangements within a community </a:t>
            </a:r>
            <a:r>
              <a:rPr lang="en-US" dirty="0" smtClean="0"/>
              <a:t>or organization</a:t>
            </a:r>
            <a:r>
              <a:rPr lang="en-US" dirty="0"/>
              <a:t>.</a:t>
            </a:r>
          </a:p>
          <a:p>
            <a:pPr algn="just">
              <a:lnSpc>
                <a:spcPct val="150000"/>
              </a:lnSpc>
            </a:pPr>
            <a:r>
              <a:rPr lang="en-US" b="1" dirty="0" smtClean="0"/>
              <a:t> </a:t>
            </a:r>
            <a:r>
              <a:rPr lang="en-US" dirty="0" smtClean="0"/>
              <a:t>Capacity building in the context of social entrepreneurship: needs and current practices e.g. ability </a:t>
            </a:r>
            <a:r>
              <a:rPr lang="en-US" dirty="0"/>
              <a:t>of whole countries to manage their affairs successfully - to the micro and </a:t>
            </a:r>
            <a:r>
              <a:rPr lang="en-US" dirty="0" smtClean="0"/>
              <a:t>the operational</a:t>
            </a:r>
            <a:r>
              <a:rPr lang="en-US" dirty="0"/>
              <a:t>, e.g. the ability of staff to talk effectively to one another.</a:t>
            </a:r>
          </a:p>
          <a:p>
            <a:pPr algn="just">
              <a:lnSpc>
                <a:spcPct val="150000"/>
              </a:lnSpc>
            </a:pPr>
            <a:endParaRPr lang="en-US" dirty="0"/>
          </a:p>
        </p:txBody>
      </p:sp>
    </p:spTree>
    <p:extLst>
      <p:ext uri="{BB962C8B-B14F-4D97-AF65-F5344CB8AC3E}">
        <p14:creationId xmlns:p14="http://schemas.microsoft.com/office/powerpoint/2010/main" val="2442305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508</TotalTime>
  <Words>810</Words>
  <Application>Microsoft Office PowerPoint</Application>
  <PresentationFormat>On-screen Show (4:3)</PresentationFormat>
  <Paragraphs>81</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Civic</vt:lpstr>
      <vt:lpstr>PowerPoint Presentation</vt:lpstr>
      <vt:lpstr>Welcome to </vt:lpstr>
      <vt:lpstr>Outlines</vt:lpstr>
      <vt:lpstr>PowerPoint Presentation</vt:lpstr>
      <vt:lpstr>Historical Places </vt:lpstr>
      <vt:lpstr>Geography</vt:lpstr>
      <vt:lpstr>Somali location </vt:lpstr>
      <vt:lpstr>PowerPoint Presentation</vt:lpstr>
      <vt:lpstr>Concept of  Capacity building (cont.…)</vt:lpstr>
      <vt:lpstr>Why is important capacity  </vt:lpstr>
      <vt:lpstr>Challenges  </vt:lpstr>
      <vt:lpstr>PowerPoint Presentation</vt:lpstr>
      <vt:lpstr>Achievements </vt:lpstr>
      <vt:lpstr>PowerPoint Presentation</vt:lpstr>
      <vt:lpstr>How can we improve our capacity</vt:lpstr>
      <vt:lpstr>Current status (where we are –and activities) </vt:lpstr>
      <vt:lpstr>Cont.…</vt:lpstr>
      <vt:lpstr>Thank for your attention</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Somali location</dc:title>
  <dc:creator>Cali shabeel</dc:creator>
  <cp:lastModifiedBy>Lenovo</cp:lastModifiedBy>
  <cp:revision>55</cp:revision>
  <dcterms:created xsi:type="dcterms:W3CDTF">2016-09-19T00:15:23Z</dcterms:created>
  <dcterms:modified xsi:type="dcterms:W3CDTF">2017-09-20T15:55:15Z</dcterms:modified>
</cp:coreProperties>
</file>