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00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576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75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41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354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68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1787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9578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236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971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003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505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285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130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22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035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127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F39963A-E8A0-4A1C-866F-9A12ADED0837}" type="datetimeFigureOut">
              <a:rPr lang="en-ZA" smtClean="0"/>
              <a:t>2017/09/21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27F376-0011-4740-B02C-BA52C5D6723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036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Efforts made in Swaziland to address the need for disaggregated data at national level to address data needs for the 2030 Agenda</a:t>
            </a:r>
            <a:r>
              <a:rPr lang="en-ZA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ZA" sz="40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6012" y="5362486"/>
            <a:ext cx="8535988" cy="1879600"/>
          </a:xfrm>
        </p:spPr>
        <p:txBody>
          <a:bodyPr/>
          <a:lstStyle/>
          <a:p>
            <a:pPr algn="r"/>
            <a:r>
              <a:rPr lang="en-ZA" dirty="0" smtClean="0">
                <a:solidFill>
                  <a:schemeClr val="tx1"/>
                </a:solidFill>
              </a:rPr>
              <a:t>September 2017</a:t>
            </a:r>
          </a:p>
          <a:p>
            <a:pPr algn="r"/>
            <a:r>
              <a:rPr lang="en-ZA" dirty="0" smtClean="0">
                <a:solidFill>
                  <a:schemeClr val="tx1"/>
                </a:solidFill>
              </a:rPr>
              <a:t>Presented by : </a:t>
            </a:r>
            <a:r>
              <a:rPr lang="en-ZA" dirty="0" err="1" smtClean="0">
                <a:solidFill>
                  <a:schemeClr val="tx1"/>
                </a:solidFill>
              </a:rPr>
              <a:t>Nolwazi</a:t>
            </a:r>
            <a:r>
              <a:rPr lang="en-ZA" dirty="0" smtClean="0">
                <a:solidFill>
                  <a:schemeClr val="tx1"/>
                </a:solidFill>
              </a:rPr>
              <a:t> Dlamini</a:t>
            </a:r>
            <a:endParaRPr lang="en-Z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2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67120" y="359715"/>
            <a:ext cx="8382876" cy="793968"/>
          </a:xfrm>
        </p:spPr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bg1"/>
                </a:solidFill>
                <a:latin typeface="HCo Hoefler Text"/>
              </a:rPr>
              <a:t>Introduction</a:t>
            </a:r>
            <a:endParaRPr lang="en-ZA" sz="2800" dirty="0">
              <a:solidFill>
                <a:schemeClr val="bg1"/>
              </a:solidFill>
              <a:latin typeface="HCo Hoefler Text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67120" y="1650764"/>
            <a:ext cx="9733112" cy="4420708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dirty="0">
                <a:solidFill>
                  <a:schemeClr val="bg1"/>
                </a:solidFill>
                <a:latin typeface="HCo Hoefler Text"/>
              </a:rPr>
              <a:t>Disaggregation of data is a necessary step in fully understanding the needs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of a population in a country</a:t>
            </a:r>
            <a:r>
              <a:rPr lang="en-ZA" dirty="0" smtClean="0">
                <a:solidFill>
                  <a:srgbClr val="565656"/>
                </a:solidFill>
                <a:latin typeface="HCo Hoefler Text"/>
              </a:rPr>
              <a:t>.</a:t>
            </a:r>
            <a:endParaRPr lang="en-ZA" dirty="0" smtClean="0"/>
          </a:p>
          <a:p>
            <a:pPr lvl="0">
              <a:buClr>
                <a:prstClr val="white"/>
              </a:buClr>
            </a:pP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When collecting data for Censuses and Surveys,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the Central Statistical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Office ensures that the data is produced and disseminated in a disaggregated manner, that is by age and sex.</a:t>
            </a:r>
            <a:endParaRPr lang="en-ZA" dirty="0">
              <a:solidFill>
                <a:schemeClr val="bg1"/>
              </a:solidFill>
              <a:latin typeface="HCo Hoefler Text"/>
            </a:endParaRPr>
          </a:p>
        </p:txBody>
      </p:sp>
    </p:spTree>
    <p:extLst>
      <p:ext uri="{BB962C8B-B14F-4D97-AF65-F5344CB8AC3E}">
        <p14:creationId xmlns:p14="http://schemas.microsoft.com/office/powerpoint/2010/main" val="307713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471" y="685801"/>
            <a:ext cx="8464804" cy="1066088"/>
          </a:xfrm>
        </p:spPr>
        <p:txBody>
          <a:bodyPr>
            <a:normAutofit/>
          </a:bodyPr>
          <a:lstStyle/>
          <a:p>
            <a:r>
              <a:rPr lang="en-ZA" sz="2800" dirty="0">
                <a:solidFill>
                  <a:schemeClr val="bg1"/>
                </a:solidFill>
                <a:latin typeface="HCo Hoefler Text"/>
              </a:rPr>
              <a:t>Available data for </a:t>
            </a:r>
            <a:r>
              <a:rPr lang="en-ZA" sz="2800" dirty="0" smtClean="0">
                <a:solidFill>
                  <a:schemeClr val="bg1"/>
                </a:solidFill>
                <a:latin typeface="HCo Hoefler Text"/>
              </a:rPr>
              <a:t>disaggregation by vulnerable groups</a:t>
            </a:r>
            <a:endParaRPr lang="en-ZA" sz="2800" dirty="0">
              <a:solidFill>
                <a:schemeClr val="bg1"/>
              </a:solidFill>
              <a:latin typeface="HCo Hoefler Tex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470" y="1845892"/>
            <a:ext cx="9148467" cy="4734370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Sex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Age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Citizenship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Education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Migration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Health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Occupation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Industry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Access to water and sanitation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Assets and  ownership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Agriculture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Survivorship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Household income</a:t>
            </a:r>
          </a:p>
          <a:p>
            <a:r>
              <a:rPr lang="en-ZA" sz="1400" dirty="0" smtClean="0">
                <a:solidFill>
                  <a:schemeClr val="bg1"/>
                </a:solidFill>
                <a:latin typeface="HCo Hoefler Text"/>
              </a:rPr>
              <a:t>Household expenditure</a:t>
            </a:r>
            <a:endParaRPr lang="en-ZA" sz="1400" dirty="0">
              <a:solidFill>
                <a:schemeClr val="bg1"/>
              </a:solidFill>
              <a:latin typeface="HCo Hoefler Text"/>
            </a:endParaRPr>
          </a:p>
        </p:txBody>
      </p:sp>
    </p:spTree>
    <p:extLst>
      <p:ext uri="{BB962C8B-B14F-4D97-AF65-F5344CB8AC3E}">
        <p14:creationId xmlns:p14="http://schemas.microsoft.com/office/powerpoint/2010/main" val="237443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bg1"/>
                </a:solidFill>
                <a:latin typeface="HCo Hoefler Text"/>
              </a:rPr>
              <a:t>Levels of disaggregation</a:t>
            </a:r>
            <a:endParaRPr lang="en-ZA" sz="2800" dirty="0">
              <a:solidFill>
                <a:schemeClr val="bg1"/>
              </a:solidFill>
              <a:latin typeface="HCo Hoefler Tex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29840"/>
            <a:ext cx="8534400" cy="3615267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  <a:latin typeface="HCo Hoefler Text"/>
              </a:rPr>
              <a:t>Administrative levels ( 52 Tinkhundla)</a:t>
            </a:r>
          </a:p>
          <a:p>
            <a:r>
              <a:rPr lang="en-ZA" dirty="0" smtClean="0">
                <a:solidFill>
                  <a:schemeClr val="bg1"/>
                </a:solidFill>
                <a:latin typeface="HCo Hoefler Text"/>
              </a:rPr>
              <a:t>Geographical location (Urban, rural)</a:t>
            </a:r>
          </a:p>
          <a:p>
            <a:r>
              <a:rPr lang="en-ZA" dirty="0" smtClean="0">
                <a:solidFill>
                  <a:schemeClr val="bg1"/>
                </a:solidFill>
                <a:latin typeface="HCo Hoefler Text"/>
              </a:rPr>
              <a:t>Regions (Hhohho, Manzini, Shiselweni, Lubombo)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288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05" y="685800"/>
            <a:ext cx="8534400" cy="1507067"/>
          </a:xfrm>
        </p:spPr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bg1"/>
                </a:solidFill>
                <a:latin typeface="HCo Hoefler Text"/>
              </a:rPr>
              <a:t>Efforts made to </a:t>
            </a:r>
            <a:r>
              <a:rPr lang="en-ZA" sz="2800" dirty="0">
                <a:solidFill>
                  <a:schemeClr val="bg1"/>
                </a:solidFill>
                <a:latin typeface="HCo Hoefler Text"/>
              </a:rPr>
              <a:t>ensure that no one is left behind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05" y="2273182"/>
            <a:ext cx="8534400" cy="392615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In the 2017 Population and Housing Census,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a scaled response question was used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for disability in line with UN recommendations for disability. New questions on albinism and epilepsy were also included.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dirty="0">
                <a:solidFill>
                  <a:schemeClr val="bg1"/>
                </a:solidFill>
                <a:latin typeface="HCo Hoefler Text"/>
              </a:rPr>
              <a:t>In trying to further look at how specific subgroups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are performing,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the 2017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PHC introduced a question on religion, so as to have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more detailed information about the educational performance and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health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needs of certain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population groups.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A module was formulated with the help of UNESCO to measure some issues on culture in MICS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2014,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as there was no standard question on it.</a:t>
            </a:r>
            <a:endParaRPr lang="en-ZA" dirty="0"/>
          </a:p>
          <a:p>
            <a:pPr>
              <a:buFont typeface="Wingdings" panose="05000000000000000000" pitchFamily="2" charset="2"/>
              <a:buChar char="Ø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21958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40" y="446960"/>
            <a:ext cx="8534400" cy="1507067"/>
          </a:xfrm>
        </p:spPr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bg1"/>
                </a:solidFill>
                <a:latin typeface="HCo Hoefler Text"/>
              </a:rPr>
              <a:t>Limitations in efforts made</a:t>
            </a:r>
            <a:endParaRPr lang="en-ZA" sz="2800" dirty="0">
              <a:solidFill>
                <a:schemeClr val="bg1"/>
              </a:solidFill>
              <a:latin typeface="HCo Hoefler Tex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40" y="1874480"/>
            <a:ext cx="8534400" cy="3615267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>
              <a:buClr>
                <a:prstClr val="white"/>
              </a:buClr>
            </a:pP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Disaggregation of data is guided by the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users`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needs and demands, whereas there is </a:t>
            </a:r>
            <a:r>
              <a:rPr lang="en-ZA" sz="1900" dirty="0" smtClean="0">
                <a:solidFill>
                  <a:schemeClr val="bg1"/>
                </a:solidFill>
                <a:latin typeface="HCo Hoefler Text"/>
              </a:rPr>
              <a:t>no </a:t>
            </a:r>
            <a:r>
              <a:rPr lang="en-ZA" sz="1900" dirty="0">
                <a:solidFill>
                  <a:schemeClr val="bg1"/>
                </a:solidFill>
                <a:latin typeface="HCo Hoefler Text"/>
              </a:rPr>
              <a:t>clear system/ guidelines on how to disaggregate </a:t>
            </a:r>
            <a:r>
              <a:rPr lang="en-ZA" sz="1900" dirty="0" smtClean="0">
                <a:solidFill>
                  <a:schemeClr val="bg1"/>
                </a:solidFill>
                <a:latin typeface="HCo Hoefler Text"/>
              </a:rPr>
              <a:t>data,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so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as to try expose underlying trends and issues such as achievement gaps, opportunity gaps, learning gaps, and other inequities in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a population.</a:t>
            </a:r>
            <a:endParaRPr lang="en-ZA" dirty="0">
              <a:solidFill>
                <a:schemeClr val="bg1"/>
              </a:solidFill>
              <a:latin typeface="HCo Hoefler Text"/>
            </a:endParaRPr>
          </a:p>
          <a:p>
            <a:r>
              <a:rPr lang="en-ZA" dirty="0" smtClean="0">
                <a:solidFill>
                  <a:schemeClr val="bg1"/>
                </a:solidFill>
                <a:latin typeface="HCo Hoefler Text"/>
              </a:rPr>
              <a:t>For example, Information on albinism is a sensitive topic, thus can not be reported at geographical levels.</a:t>
            </a:r>
          </a:p>
          <a:p>
            <a:r>
              <a:rPr lang="en-ZA" dirty="0" smtClean="0">
                <a:solidFill>
                  <a:schemeClr val="bg1"/>
                </a:solidFill>
                <a:latin typeface="HCo Hoefler Text"/>
              </a:rPr>
              <a:t>We are still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trying to 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establish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a data governance structure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that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is effective in </a:t>
            </a:r>
            <a:r>
              <a:rPr lang="en-ZA" dirty="0" smtClean="0">
                <a:solidFill>
                  <a:schemeClr val="bg1"/>
                </a:solidFill>
                <a:latin typeface="HCo Hoefler Text"/>
              </a:rPr>
              <a:t>its operations </a:t>
            </a:r>
            <a:r>
              <a:rPr lang="en-ZA" dirty="0">
                <a:solidFill>
                  <a:schemeClr val="bg1"/>
                </a:solidFill>
                <a:latin typeface="HCo Hoefler Text"/>
              </a:rPr>
              <a:t>at every level.</a:t>
            </a:r>
          </a:p>
        </p:txBody>
      </p:sp>
    </p:spTree>
    <p:extLst>
      <p:ext uri="{BB962C8B-B14F-4D97-AF65-F5344CB8AC3E}">
        <p14:creationId xmlns:p14="http://schemas.microsoft.com/office/powerpoint/2010/main" val="361434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330" y="2188513"/>
            <a:ext cx="8534400" cy="1507067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Thank you   </a:t>
            </a:r>
            <a:r>
              <a:rPr lang="en-ZA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7924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1124</TotalTime>
  <Words>350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Angsana New</vt:lpstr>
      <vt:lpstr>Century Gothic</vt:lpstr>
      <vt:lpstr>HCo Hoefler Text</vt:lpstr>
      <vt:lpstr>Wingdings</vt:lpstr>
      <vt:lpstr>Wingdings 3</vt:lpstr>
      <vt:lpstr>Slice</vt:lpstr>
      <vt:lpstr>Efforts made in Swaziland to address the need for disaggregated data at national level to address data needs for the 2030 Agenda.</vt:lpstr>
      <vt:lpstr>Introduction</vt:lpstr>
      <vt:lpstr>Available data for disaggregation by vulnerable groups</vt:lpstr>
      <vt:lpstr>Levels of disaggregation</vt:lpstr>
      <vt:lpstr>Efforts made to ensure that no one is left behind </vt:lpstr>
      <vt:lpstr>Limitations in efforts made</vt:lpstr>
      <vt:lpstr>Thank you   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Efforts made in Swaziland to address the need for disaggregated data at national level to address data needs for the 2030 Agenda.</dc:title>
  <dc:creator>user</dc:creator>
  <cp:lastModifiedBy>user</cp:lastModifiedBy>
  <cp:revision>27</cp:revision>
  <dcterms:created xsi:type="dcterms:W3CDTF">2017-09-13T07:47:36Z</dcterms:created>
  <dcterms:modified xsi:type="dcterms:W3CDTF">2017-09-21T17:34:40Z</dcterms:modified>
</cp:coreProperties>
</file>