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3"/>
  </p:sldMasterIdLst>
  <p:notesMasterIdLst>
    <p:notesMasterId r:id="rId28"/>
  </p:notesMasterIdLst>
  <p:sldIdLst>
    <p:sldId id="315" r:id="rId4"/>
    <p:sldId id="333" r:id="rId5"/>
    <p:sldId id="314" r:id="rId6"/>
    <p:sldId id="337" r:id="rId7"/>
    <p:sldId id="317" r:id="rId8"/>
    <p:sldId id="332" r:id="rId9"/>
    <p:sldId id="331" r:id="rId10"/>
    <p:sldId id="320" r:id="rId11"/>
    <p:sldId id="327" r:id="rId12"/>
    <p:sldId id="328" r:id="rId13"/>
    <p:sldId id="329" r:id="rId14"/>
    <p:sldId id="336" r:id="rId15"/>
    <p:sldId id="330" r:id="rId16"/>
    <p:sldId id="334" r:id="rId17"/>
    <p:sldId id="294" r:id="rId18"/>
    <p:sldId id="323" r:id="rId19"/>
    <p:sldId id="322" r:id="rId20"/>
    <p:sldId id="309" r:id="rId21"/>
    <p:sldId id="310" r:id="rId22"/>
    <p:sldId id="324" r:id="rId23"/>
    <p:sldId id="326" r:id="rId24"/>
    <p:sldId id="325" r:id="rId25"/>
    <p:sldId id="313" r:id="rId26"/>
    <p:sldId id="335" r:id="rId27"/>
  </p:sldIdLst>
  <p:sldSz cx="9144000" cy="6858000" type="screen4x3"/>
  <p:notesSz cx="6858000" cy="9144000"/>
  <p:custDataLst>
    <p:tags r:id="rId29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36498A"/>
    <a:srgbClr val="006699"/>
    <a:srgbClr val="660033"/>
    <a:srgbClr val="000000"/>
    <a:srgbClr val="D5D5D5"/>
    <a:srgbClr val="D7D7D7"/>
    <a:srgbClr val="9A989B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0" autoAdjust="0"/>
    <p:restoredTop sz="94660"/>
  </p:normalViewPr>
  <p:slideViewPr>
    <p:cSldViewPr>
      <p:cViewPr varScale="1">
        <p:scale>
          <a:sx n="66" d="100"/>
          <a:sy n="66" d="100"/>
        </p:scale>
        <p:origin x="126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6A06C63A-79D7-4E15-97DF-31ECCCBD4C0E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ZA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Z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245A097-1BC3-4AE1-A37C-E8EE796D5120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0536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05466A-20AA-486B-A4A1-34F28EF556FE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7952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CE1DD-6562-FD4A-BFE8-2725CD03D94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98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5CD84E5-60DD-479B-9191-656F469FD3B6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13BA5B9-1F2E-4B85-B7B7-5B570D212586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12516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D6B20F4-FFF6-496E-B9C0-78794930D3E7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649F15C-703D-4FFB-9AB0-1FDC998FFB6C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122144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F976AA-707B-4D0B-9339-10555685CF94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5B7EE73-C7F8-4E5D-B555-7B02755ADC7D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51516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A8BFB6-7341-4E6C-A7E2-702B70025712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C51E1D4-2B33-48F9-BCE3-45788339A5F1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408413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1B7A388-0297-4ED4-9A4C-160C3F6021A2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97F2A220-D04B-4934-A1FA-4BCF677CBAA7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05080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070FC5-18B4-4688-BDD2-0291EAFC980F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220645B-C30A-46C4-8CB8-0B188F77BC3A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88844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AD4DB6E-5035-485A-AF08-D65F4F04E333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074528C-C158-44C8-9E51-A2D9521D0047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84905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866ABF-59F4-4CAE-A930-37DEE46EE90D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2C7889C-09E7-4D81-B0BB-8001DFFDA5CF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37325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B27DED0-7007-4934-A71E-717F77F6421E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EF96281B-2CBE-4179-AF19-5BA1D5126E44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99397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DB26158-1C23-4CC7-8C50-4CBF8DF849E4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2A0FEFC-3A45-491E-9B02-9A586C92294B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928966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8BEE9CB-6478-4F57-93DC-2DA960625383}" type="datetimeFigureOut">
              <a:rPr lang="en-ZA"/>
              <a:pPr>
                <a:defRPr/>
              </a:pPr>
              <a:t>2017/09/27</a:t>
            </a:fld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7FFF94B-38BF-467D-A464-879A84452B34}" type="slidenum">
              <a:rPr lang="en-ZA" altLang="en-US"/>
              <a:pPr>
                <a:defRPr/>
              </a:pPr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71687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0775"/>
            <a:ext cx="91440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2204864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Experiences and challenges in producing disaggregated data in South Africa</a:t>
            </a:r>
            <a:endParaRPr lang="en-GB" sz="4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4437112"/>
            <a:ext cx="76892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Ms</a:t>
            </a:r>
            <a:r>
              <a:rPr lang="en-US" sz="3600" dirty="0" smtClean="0"/>
              <a:t> Malerato Mosiane</a:t>
            </a:r>
          </a:p>
          <a:p>
            <a:endParaRPr lang="en-US" sz="3600" dirty="0"/>
          </a:p>
          <a:p>
            <a:r>
              <a:rPr lang="en-US" sz="3600" dirty="0" smtClean="0"/>
              <a:t>Lilongwe – 27 September 2017</a:t>
            </a:r>
            <a:endParaRPr lang="en-US" sz="3600" dirty="0"/>
          </a:p>
        </p:txBody>
      </p:sp>
      <p:pic>
        <p:nvPicPr>
          <p:cNvPr id="5" name="Picture Placeholder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91" y="0"/>
            <a:ext cx="3297647" cy="25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1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4249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>
                <a:solidFill>
                  <a:srgbClr val="C00000"/>
                </a:solidFill>
              </a:rPr>
              <a:t>Disability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4400" u="sng" dirty="0" smtClean="0">
                <a:solidFill>
                  <a:schemeClr val="tx2">
                    <a:lumMod val="75000"/>
                  </a:schemeClr>
                </a:solidFill>
              </a:rPr>
              <a:t>Only</a:t>
            </a: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 included in Census, Community survey and General household survey</a:t>
            </a:r>
          </a:p>
          <a:p>
            <a:pPr marL="914400" lvl="1" indent="-457200">
              <a:buFont typeface="Symbol" panose="05050102010706020507" pitchFamily="18" charset="2"/>
              <a:buChar char=""/>
            </a:pP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Disaggregation included in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Experiences</a:t>
            </a:r>
            <a:endParaRPr lang="en-ZA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6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42493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>
                <a:solidFill>
                  <a:srgbClr val="C00000"/>
                </a:solidFill>
              </a:rPr>
              <a:t>Migratory </a:t>
            </a:r>
            <a:r>
              <a:rPr lang="en-ZA" sz="3200" b="1" dirty="0">
                <a:solidFill>
                  <a:srgbClr val="C00000"/>
                </a:solidFill>
              </a:rPr>
              <a:t>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Only included in Census, Community survey and QLFS (once every 5 years)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Typical questions include:</a:t>
            </a:r>
          </a:p>
          <a:p>
            <a:pPr marL="914400" lvl="1" indent="-457200">
              <a:buFont typeface="Symbol" panose="05050102010706020507" pitchFamily="18" charset="2"/>
              <a:buChar char=""/>
            </a:pP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the year foreign residents were born </a:t>
            </a:r>
          </a:p>
          <a:p>
            <a:pPr marL="914400" lvl="1" indent="-457200">
              <a:buFont typeface="Symbol" panose="05050102010706020507" pitchFamily="18" charset="2"/>
              <a:buChar char=""/>
            </a:pP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the year they moved to South Africa; </a:t>
            </a:r>
          </a:p>
          <a:p>
            <a:pPr marL="914400" lvl="1" indent="-457200">
              <a:buFont typeface="Symbol" panose="05050102010706020507" pitchFamily="18" charset="2"/>
              <a:buChar char=""/>
            </a:pP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ZA" sz="2400" dirty="0" smtClean="0">
                <a:solidFill>
                  <a:schemeClr val="tx2">
                    <a:lumMod val="75000"/>
                  </a:schemeClr>
                </a:solidFill>
              </a:rPr>
              <a:t>municipalities / province </a:t>
            </a: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where foreigners moved;</a:t>
            </a:r>
          </a:p>
          <a:p>
            <a:pPr marL="914400" lvl="1" indent="-457200">
              <a:buFont typeface="Symbol" panose="05050102010706020507" pitchFamily="18" charset="2"/>
              <a:buChar char=""/>
            </a:pP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the period during which migration took place; </a:t>
            </a:r>
          </a:p>
          <a:p>
            <a:pPr marL="914400" lvl="1" indent="-457200">
              <a:buFont typeface="Symbol" panose="05050102010706020507" pitchFamily="18" charset="2"/>
              <a:buChar char=""/>
            </a:pP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the year and month during which person moved; </a:t>
            </a:r>
          </a:p>
          <a:p>
            <a:pPr marL="914400" lvl="1" indent="-457200">
              <a:buFont typeface="Symbol" panose="05050102010706020507" pitchFamily="18" charset="2"/>
              <a:buChar char=""/>
            </a:pP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previous </a:t>
            </a:r>
            <a:r>
              <a:rPr lang="en-ZA" sz="2400" dirty="0" smtClean="0">
                <a:solidFill>
                  <a:schemeClr val="tx2">
                    <a:lumMod val="75000"/>
                  </a:schemeClr>
                </a:solidFill>
              </a:rPr>
              <a:t>province / country </a:t>
            </a: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of residence; and </a:t>
            </a:r>
          </a:p>
          <a:p>
            <a:pPr marL="914400" lvl="1" indent="-457200">
              <a:buFont typeface="Symbol" panose="05050102010706020507" pitchFamily="18" charset="2"/>
              <a:buChar char=""/>
            </a:pP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the reasons for the move</a:t>
            </a:r>
            <a:r>
              <a:rPr lang="en-ZA" sz="2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Z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Experiences</a:t>
            </a:r>
            <a:endParaRPr lang="en-ZA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2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>
                <a:solidFill>
                  <a:srgbClr val="C00000"/>
                </a:solidFill>
              </a:rPr>
              <a:t>Migratory </a:t>
            </a:r>
            <a:r>
              <a:rPr lang="en-ZA" sz="3200" b="1" dirty="0">
                <a:solidFill>
                  <a:srgbClr val="C00000"/>
                </a:solidFill>
              </a:rPr>
              <a:t>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 smtClean="0"/>
              <a:t>Asylum </a:t>
            </a:r>
            <a:r>
              <a:rPr lang="en-ZA" sz="3200" dirty="0"/>
              <a:t>seeker and refugee statistics from </a:t>
            </a:r>
            <a:r>
              <a:rPr lang="en-ZA" sz="3200" dirty="0">
                <a:solidFill>
                  <a:srgbClr val="D60093"/>
                </a:solidFill>
              </a:rPr>
              <a:t>administrative sources </a:t>
            </a:r>
            <a:r>
              <a:rPr lang="en-ZA" sz="3200" dirty="0"/>
              <a:t>such as DHA, is highlighted monthly in tourism and migration statistical release, and the annual report on documented immigrants</a:t>
            </a:r>
            <a:endParaRPr lang="en-ZA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Experiences</a:t>
            </a:r>
            <a:endParaRPr lang="en-ZA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80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42493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>
                <a:solidFill>
                  <a:srgbClr val="C00000"/>
                </a:solidFill>
              </a:rPr>
              <a:t>Earnings / income</a:t>
            </a:r>
            <a:endParaRPr lang="en-ZA" sz="3200" b="1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Only included in Census, Community survey, IES, LCS, QLFS and </a:t>
            </a:r>
            <a:r>
              <a:rPr lang="en-ZA" sz="3200" dirty="0" smtClean="0">
                <a:solidFill>
                  <a:srgbClr val="00B050"/>
                </a:solidFill>
              </a:rPr>
              <a:t>QES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1600" dirty="0" smtClean="0">
              <a:solidFill>
                <a:srgbClr val="D6009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rgbClr val="D60093"/>
                </a:solidFill>
              </a:rPr>
              <a:t>QLFS </a:t>
            </a:r>
          </a:p>
          <a:p>
            <a:pPr marL="914400" lvl="1" indent="-457200" algn="just">
              <a:buFont typeface="Symbol" panose="05050102010706020507" pitchFamily="18" charset="2"/>
              <a:buChar char=""/>
            </a:pPr>
            <a:r>
              <a:rPr lang="en-GB" altLang="en-US" sz="2400" dirty="0" smtClean="0">
                <a:solidFill>
                  <a:schemeClr val="tx2">
                    <a:lumMod val="75000"/>
                  </a:schemeClr>
                </a:solidFill>
              </a:rPr>
              <a:t>Earnings of employees and earnings for own account workers and employers after expenses</a:t>
            </a:r>
          </a:p>
          <a:p>
            <a:pPr marL="914400" lvl="1" indent="-457200" algn="just">
              <a:buFont typeface="Symbol" panose="05050102010706020507" pitchFamily="18" charset="2"/>
              <a:buChar char=""/>
            </a:pPr>
            <a:endParaRPr lang="en-GB" alt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914400" lvl="1" indent="-457200" algn="just">
              <a:buFont typeface="Symbol" panose="05050102010706020507" pitchFamily="18" charset="2"/>
              <a:buChar char=""/>
            </a:pPr>
            <a:r>
              <a:rPr lang="en-GB" altLang="en-US" sz="2400" dirty="0" smtClean="0">
                <a:solidFill>
                  <a:schemeClr val="tx2">
                    <a:lumMod val="75000"/>
                  </a:schemeClr>
                </a:solidFill>
              </a:rPr>
              <a:t>Employees - including tips and commission</a:t>
            </a:r>
          </a:p>
          <a:p>
            <a:pPr marL="914400" lvl="1" indent="-457200" algn="just">
              <a:buFont typeface="Symbol" panose="05050102010706020507" pitchFamily="18" charset="2"/>
              <a:buChar char=""/>
            </a:pPr>
            <a:endParaRPr lang="en-GB" alt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914400" lvl="1" indent="-457200" algn="just">
              <a:buFont typeface="Symbol" panose="05050102010706020507" pitchFamily="18" charset="2"/>
              <a:buChar char=""/>
            </a:pPr>
            <a:r>
              <a:rPr lang="en-GB" altLang="en-US" sz="2400" dirty="0" smtClean="0">
                <a:solidFill>
                  <a:schemeClr val="tx2">
                    <a:lumMod val="75000"/>
                  </a:schemeClr>
                </a:solidFill>
              </a:rPr>
              <a:t>Actual amounts or categories where actual amounts cannot be provided</a:t>
            </a:r>
          </a:p>
          <a:p>
            <a:endParaRPr lang="en-Z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Experiences</a:t>
            </a:r>
            <a:endParaRPr lang="en-ZA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4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42493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rgbClr val="D60093"/>
                </a:solidFill>
              </a:rPr>
              <a:t>QLFS…</a:t>
            </a:r>
          </a:p>
          <a:p>
            <a:pPr marL="914400" lvl="1" indent="-457200" algn="just">
              <a:buFont typeface="Symbol" panose="05050102010706020507" pitchFamily="18" charset="2"/>
              <a:buChar char=""/>
            </a:pPr>
            <a:r>
              <a:rPr lang="en-GB" altLang="en-US" sz="2400" dirty="0" smtClean="0">
                <a:solidFill>
                  <a:schemeClr val="tx2">
                    <a:lumMod val="75000"/>
                  </a:schemeClr>
                </a:solidFill>
              </a:rPr>
              <a:t>Because </a:t>
            </a:r>
            <a:r>
              <a:rPr lang="en-GB" altLang="en-US" sz="2400" dirty="0">
                <a:solidFill>
                  <a:schemeClr val="tx2">
                    <a:lumMod val="75000"/>
                  </a:schemeClr>
                </a:solidFill>
              </a:rPr>
              <a:t>of their superiority when describing the distribution of earnings, </a:t>
            </a:r>
            <a:r>
              <a:rPr lang="en-GB" altLang="en-US" sz="2400" dirty="0" smtClean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GB" altLang="en-US" sz="2400" dirty="0">
                <a:solidFill>
                  <a:schemeClr val="tx2">
                    <a:lumMod val="75000"/>
                  </a:schemeClr>
                </a:solidFill>
              </a:rPr>
              <a:t>because of their much greater stability through time, Stats SA only </a:t>
            </a:r>
            <a:r>
              <a:rPr lang="en-GB" altLang="en-US" sz="2400" dirty="0" smtClean="0">
                <a:solidFill>
                  <a:schemeClr val="tx2">
                    <a:lumMod val="75000"/>
                  </a:schemeClr>
                </a:solidFill>
              </a:rPr>
              <a:t>uses medians </a:t>
            </a:r>
            <a:r>
              <a:rPr lang="en-GB" altLang="en-US" sz="2400" dirty="0">
                <a:solidFill>
                  <a:schemeClr val="tx2">
                    <a:lumMod val="75000"/>
                  </a:schemeClr>
                </a:solidFill>
              </a:rPr>
              <a:t>and </a:t>
            </a:r>
            <a:r>
              <a:rPr lang="en-GB" altLang="en-US" sz="2400" dirty="0" smtClean="0">
                <a:solidFill>
                  <a:schemeClr val="tx2">
                    <a:lumMod val="75000"/>
                  </a:schemeClr>
                </a:solidFill>
              </a:rPr>
              <a:t>other </a:t>
            </a:r>
            <a:r>
              <a:rPr lang="en-GB" altLang="en-US" sz="2400" dirty="0">
                <a:solidFill>
                  <a:schemeClr val="tx2">
                    <a:lumMod val="75000"/>
                  </a:schemeClr>
                </a:solidFill>
              </a:rPr>
              <a:t>quintiles in published </a:t>
            </a:r>
            <a:r>
              <a:rPr lang="en-GB" altLang="en-US" sz="2400" dirty="0" smtClean="0">
                <a:solidFill>
                  <a:schemeClr val="tx2">
                    <a:lumMod val="75000"/>
                  </a:schemeClr>
                </a:solidFill>
              </a:rPr>
              <a:t>data</a:t>
            </a:r>
          </a:p>
          <a:p>
            <a:pPr lvl="1" algn="just"/>
            <a:endParaRPr lang="en-US" alt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914400" lvl="1" indent="-457200" algn="just">
              <a:buFont typeface="Symbol" panose="05050102010706020507" pitchFamily="18" charset="2"/>
              <a:buChar char=""/>
            </a:pPr>
            <a:r>
              <a:rPr lang="en-GB" altLang="en-US" sz="2400" dirty="0" smtClean="0">
                <a:solidFill>
                  <a:schemeClr val="tx2">
                    <a:lumMod val="75000"/>
                  </a:schemeClr>
                </a:solidFill>
              </a:rPr>
              <a:t>In </a:t>
            </a:r>
            <a:r>
              <a:rPr lang="en-GB" altLang="en-US" sz="2400" dirty="0">
                <a:solidFill>
                  <a:schemeClr val="tx2">
                    <a:lumMod val="75000"/>
                  </a:schemeClr>
                </a:solidFill>
              </a:rPr>
              <a:t>order to increase the precision of the earnings data, </a:t>
            </a:r>
            <a:r>
              <a:rPr lang="en-GB" altLang="en-US" sz="2400" dirty="0" smtClean="0">
                <a:solidFill>
                  <a:schemeClr val="tx2">
                    <a:lumMod val="75000"/>
                  </a:schemeClr>
                </a:solidFill>
              </a:rPr>
              <a:t>only </a:t>
            </a:r>
            <a:r>
              <a:rPr lang="en-GB" altLang="en-US" sz="2400" dirty="0">
                <a:solidFill>
                  <a:schemeClr val="tx2">
                    <a:lumMod val="75000"/>
                  </a:schemeClr>
                </a:solidFill>
              </a:rPr>
              <a:t>annual averages</a:t>
            </a:r>
            <a:r>
              <a:rPr lang="en-US" altLang="en-US" sz="24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altLang="en-US" sz="2400" dirty="0" smtClean="0">
                <a:solidFill>
                  <a:schemeClr val="tx2">
                    <a:lumMod val="75000"/>
                  </a:schemeClr>
                </a:solidFill>
              </a:rPr>
              <a:t>are published</a:t>
            </a:r>
            <a:endParaRPr lang="en-US" alt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pPr marL="914400" lvl="1" indent="-457200">
              <a:buFont typeface="Symbol" panose="05050102010706020507" pitchFamily="18" charset="2"/>
              <a:buChar char=""/>
            </a:pPr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Experiences</a:t>
            </a:r>
            <a:endParaRPr lang="en-ZA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31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0" y="2492374"/>
            <a:ext cx="8676456" cy="1728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Challenges</a:t>
            </a:r>
            <a:endParaRPr lang="en-ZA" alt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>
                <a:solidFill>
                  <a:srgbClr val="C00000"/>
                </a:solidFill>
              </a:rPr>
              <a:t>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Sometimes age is missing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Challenges</a:t>
            </a:r>
            <a:endParaRPr lang="en-ZA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41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130508" y="1971434"/>
            <a:ext cx="8229600" cy="7109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b="1" dirty="0" smtClean="0">
                <a:solidFill>
                  <a:srgbClr val="C00000"/>
                </a:solidFill>
              </a:rPr>
              <a:t>Race  and sex</a:t>
            </a:r>
            <a:br>
              <a:rPr lang="en-US" altLang="en-US" b="1" dirty="0" smtClean="0">
                <a:solidFill>
                  <a:srgbClr val="C00000"/>
                </a:solidFill>
              </a:rPr>
            </a:br>
            <a:r>
              <a:rPr lang="en-US" altLang="en-US" sz="2400" dirty="0" smtClean="0"/>
              <a:t/>
            </a:r>
            <a:br>
              <a:rPr lang="en-US" altLang="en-US" sz="2400" dirty="0" smtClean="0"/>
            </a:br>
            <a:r>
              <a:rPr lang="en-US" altLang="en-US" dirty="0" smtClean="0">
                <a:solidFill>
                  <a:srgbClr val="D60093"/>
                </a:solidFill>
              </a:rPr>
              <a:t>Race: </a:t>
            </a:r>
            <a: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  <a:t>There are challenges in continuing to ask for racial classification</a:t>
            </a:r>
            <a:br>
              <a:rPr lang="en-US" altLang="en-US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ZA" alt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19672" y="4365104"/>
            <a:ext cx="42484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rgbClr val="006699"/>
                </a:solidFill>
              </a:rPr>
              <a:t>Black/African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rgbClr val="006699"/>
                </a:solidFill>
              </a:rPr>
              <a:t>Coloured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rgbClr val="006699"/>
                </a:solidFill>
              </a:rPr>
              <a:t>Indian / Asian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rgbClr val="006699"/>
                </a:solidFill>
              </a:rPr>
              <a:t>White</a:t>
            </a:r>
          </a:p>
          <a:p>
            <a:pPr marL="457200" indent="-457200">
              <a:buFont typeface="+mj-lt"/>
              <a:buAutoNum type="arabicPeriod"/>
            </a:pPr>
            <a:r>
              <a:rPr lang="en-ZA" sz="2400" dirty="0" smtClean="0">
                <a:solidFill>
                  <a:srgbClr val="006699"/>
                </a:solidFill>
              </a:rPr>
              <a:t>Other</a:t>
            </a:r>
            <a:endParaRPr lang="en-ZA" sz="2400" dirty="0">
              <a:solidFill>
                <a:srgbClr val="0066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0508" y="656792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>
                <a:solidFill>
                  <a:srgbClr val="C00000"/>
                </a:solidFill>
              </a:rPr>
              <a:t>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Sometimes age is missing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175" y="260350"/>
            <a:ext cx="8640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Challenges</a:t>
            </a:r>
            <a:endParaRPr lang="en-ZA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3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1295400"/>
            <a:ext cx="6238876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5364163" y="1306513"/>
            <a:ext cx="3779837" cy="4278312"/>
          </a:xfrm>
          <a:prstGeom prst="rect">
            <a:avLst/>
          </a:prstGeom>
          <a:solidFill>
            <a:srgbClr val="000000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en-ZA" altLang="en-US" sz="1600" dirty="0">
                <a:solidFill>
                  <a:schemeClr val="bg1"/>
                </a:solidFill>
              </a:rPr>
              <a:t>Non-South Africans may display sense of disconnectedness to the categories and do not respond</a:t>
            </a:r>
          </a:p>
          <a:p>
            <a:pPr lvl="1" eaLnBrk="1" hangingPunct="1"/>
            <a:endParaRPr lang="en-ZA" altLang="en-US" sz="1600" dirty="0">
              <a:solidFill>
                <a:schemeClr val="bg1"/>
              </a:solidFill>
            </a:endParaRPr>
          </a:p>
          <a:p>
            <a:pPr lvl="1" eaLnBrk="1" hangingPunct="1"/>
            <a:r>
              <a:rPr lang="en-ZA" altLang="en-US" sz="1600" dirty="0">
                <a:solidFill>
                  <a:schemeClr val="bg1"/>
                </a:solidFill>
              </a:rPr>
              <a:t>Some groups feel marginalised</a:t>
            </a:r>
          </a:p>
          <a:p>
            <a:pPr lvl="1" eaLnBrk="1" hangingPunct="1"/>
            <a:endParaRPr lang="en-ZA" altLang="en-US" sz="1600" dirty="0">
              <a:solidFill>
                <a:schemeClr val="bg1"/>
              </a:solidFill>
            </a:endParaRPr>
          </a:p>
          <a:p>
            <a:pPr lvl="1" eaLnBrk="1" hangingPunct="1"/>
            <a:r>
              <a:rPr lang="en-ZA" altLang="en-US" sz="1600" dirty="0">
                <a:solidFill>
                  <a:schemeClr val="bg1"/>
                </a:solidFill>
              </a:rPr>
              <a:t>Some view the groupings with suspicion-used to disadvantage certain groups (Fairness)</a:t>
            </a:r>
          </a:p>
          <a:p>
            <a:pPr lvl="1" eaLnBrk="1" hangingPunct="1"/>
            <a:endParaRPr lang="en-ZA" altLang="en-US" sz="1600" dirty="0">
              <a:solidFill>
                <a:schemeClr val="bg1"/>
              </a:solidFill>
            </a:endParaRPr>
          </a:p>
          <a:p>
            <a:pPr lvl="1" eaLnBrk="1" hangingPunct="1"/>
            <a:r>
              <a:rPr lang="en-ZA" altLang="en-US" sz="1600" dirty="0">
                <a:solidFill>
                  <a:schemeClr val="bg1"/>
                </a:solidFill>
              </a:rPr>
              <a:t>Feeling that classification works against building non-racial society-Out of kilter with constitution</a:t>
            </a:r>
          </a:p>
          <a:p>
            <a:pPr lvl="1" eaLnBrk="1" hangingPunct="1"/>
            <a:endParaRPr lang="en-ZA" altLang="en-US" sz="1600" dirty="0">
              <a:solidFill>
                <a:schemeClr val="bg1"/>
              </a:solidFill>
            </a:endParaRPr>
          </a:p>
          <a:p>
            <a:pPr lvl="1" eaLnBrk="1" hangingPunct="1"/>
            <a:r>
              <a:rPr lang="en-ZA" altLang="en-US" sz="1600" dirty="0">
                <a:solidFill>
                  <a:schemeClr val="bg1"/>
                </a:solidFill>
              </a:rPr>
              <a:t>They may seek a finer disaggregation as current groupings do not cater for them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-11113" y="606425"/>
            <a:ext cx="3430588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From a respondent perspective: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ChangeArrowheads="1"/>
          </p:cNvSpPr>
          <p:nvPr/>
        </p:nvSpPr>
        <p:spPr bwMode="auto">
          <a:xfrm>
            <a:off x="-11113" y="606425"/>
            <a:ext cx="8183563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From an interviewer perspective: Asking the self classification question</a:t>
            </a:r>
          </a:p>
        </p:txBody>
      </p:sp>
      <p:pic>
        <p:nvPicPr>
          <p:cNvPr id="34819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1306512"/>
            <a:ext cx="5603925" cy="461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220072" y="1306513"/>
            <a:ext cx="3923929" cy="4616648"/>
          </a:xfrm>
          <a:prstGeom prst="rect">
            <a:avLst/>
          </a:prstGeom>
          <a:solidFill>
            <a:srgbClr val="000000">
              <a:alpha val="75000"/>
            </a:srgbClr>
          </a:solidFill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lang="en-US" altLang="en-US" dirty="0" smtClean="0">
                <a:solidFill>
                  <a:schemeClr val="bg1">
                    <a:lumMod val="95000"/>
                  </a:schemeClr>
                </a:solidFill>
              </a:rPr>
              <a:t>May do </a:t>
            </a:r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self classification on behalf of respondent</a:t>
            </a:r>
          </a:p>
          <a:p>
            <a:pPr lvl="1" eaLnBrk="1" hangingPunct="1">
              <a:defRPr/>
            </a:pPr>
            <a:endParaRPr lang="en-US" altLang="en-US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Culture (Questioning older persons about</a:t>
            </a:r>
            <a:r>
              <a:rPr lang="en-US" altLang="en-US" sz="2400" b="1" dirty="0">
                <a:solidFill>
                  <a:srgbClr val="D60093"/>
                </a:solidFill>
              </a:rPr>
              <a:t> sex </a:t>
            </a:r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and </a:t>
            </a:r>
            <a:r>
              <a:rPr lang="en-US" altLang="en-US" sz="2400" b="1" dirty="0" smtClean="0">
                <a:solidFill>
                  <a:srgbClr val="D60093"/>
                </a:solidFill>
              </a:rPr>
              <a:t>race</a:t>
            </a:r>
            <a:r>
              <a:rPr lang="en-US" altLang="en-US" dirty="0" smtClean="0">
                <a:solidFill>
                  <a:schemeClr val="bg1">
                    <a:lumMod val="95000"/>
                  </a:schemeClr>
                </a:solidFill>
              </a:rPr>
              <a:t> - population </a:t>
            </a:r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grouping (seen as obvious)</a:t>
            </a:r>
          </a:p>
          <a:p>
            <a:pPr lvl="1" eaLnBrk="1" hangingPunct="1">
              <a:defRPr/>
            </a:pPr>
            <a:endParaRPr lang="en-US" altLang="en-US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Fear of damaging rapport with respondent</a:t>
            </a:r>
          </a:p>
          <a:p>
            <a:pPr lvl="1" eaLnBrk="1" hangingPunct="1">
              <a:defRPr/>
            </a:pPr>
            <a:endParaRPr lang="en-US" altLang="en-US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Time-saving (as these are viewed as obvious)</a:t>
            </a:r>
          </a:p>
          <a:p>
            <a:pPr lvl="1" eaLnBrk="1" hangingPunct="1">
              <a:defRPr/>
            </a:pPr>
            <a:endParaRPr lang="en-US" altLang="en-US" dirty="0">
              <a:solidFill>
                <a:schemeClr val="bg1">
                  <a:lumMod val="95000"/>
                </a:schemeClr>
              </a:solidFill>
            </a:endParaRPr>
          </a:p>
          <a:p>
            <a:pPr lvl="1" eaLnBrk="1" hangingPunct="1">
              <a:defRPr/>
            </a:pPr>
            <a:r>
              <a:rPr lang="en-US" altLang="en-US" dirty="0">
                <a:solidFill>
                  <a:schemeClr val="bg1">
                    <a:lumMod val="95000"/>
                  </a:schemeClr>
                </a:solidFill>
              </a:rPr>
              <a:t>Sensitive </a:t>
            </a:r>
            <a:r>
              <a:rPr lang="en-US" altLang="en-US" dirty="0" smtClean="0">
                <a:solidFill>
                  <a:schemeClr val="bg1">
                    <a:lumMod val="95000"/>
                  </a:schemeClr>
                </a:solidFill>
              </a:rPr>
              <a:t>matter</a:t>
            </a:r>
          </a:p>
          <a:p>
            <a:pPr lvl="1" eaLnBrk="1" hangingPunct="1">
              <a:defRPr/>
            </a:pPr>
            <a:endParaRPr lang="en-US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0" y="2492374"/>
            <a:ext cx="8748464" cy="158469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chemeClr val="tx2">
                    <a:lumMod val="75000"/>
                  </a:schemeClr>
                </a:solidFill>
              </a:rPr>
              <a:t>Experiences</a:t>
            </a:r>
            <a:endParaRPr lang="en-ZA" alt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1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61796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>
                <a:solidFill>
                  <a:srgbClr val="C00000"/>
                </a:solidFill>
              </a:rPr>
              <a:t>Geography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Lack of small area data for planning purposes</a:t>
            </a:r>
          </a:p>
          <a:p>
            <a:pPr marL="914400" lvl="1" indent="-457200" algn="just">
              <a:buFont typeface="Symbol" panose="05050102010706020507" pitchFamily="18" charset="2"/>
              <a:buChar char=""/>
            </a:pP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Requires a large sample size – costly</a:t>
            </a:r>
          </a:p>
          <a:p>
            <a:pPr marL="914400" lvl="1" indent="-457200" algn="just">
              <a:buFont typeface="Symbol" panose="05050102010706020507" pitchFamily="18" charset="2"/>
              <a:buChar char=""/>
            </a:pP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Need to find ways of getting low level data – maybe through modelling</a:t>
            </a:r>
          </a:p>
          <a:p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ZA" sz="3200" b="1" dirty="0" smtClean="0">
                <a:solidFill>
                  <a:srgbClr val="C00000"/>
                </a:solidFill>
              </a:rPr>
              <a:t>Disability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Not included in all survey instruments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Need to adjust QLFS, IES and LCS, at least, to include disability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Challenges</a:t>
            </a:r>
            <a:endParaRPr lang="en-ZA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54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738" y="618025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>
                <a:solidFill>
                  <a:srgbClr val="C00000"/>
                </a:solidFill>
              </a:rPr>
              <a:t>Migratory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Not regularly collected through HH surveys – but is this an issue?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Z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Challenges</a:t>
            </a:r>
            <a:endParaRPr lang="en-ZA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5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>
                <a:solidFill>
                  <a:srgbClr val="C00000"/>
                </a:solidFill>
              </a:rPr>
              <a:t>Earnings / income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QLFS  collects earnings on a quarterly basis but reported on annually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Z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</a:rPr>
              <a:t>Challenges</a:t>
            </a:r>
            <a:endParaRPr lang="en-ZA" alt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82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 txBox="1">
            <a:spLocks/>
          </p:cNvSpPr>
          <p:nvPr/>
        </p:nvSpPr>
        <p:spPr>
          <a:xfrm>
            <a:off x="628650" y="2613615"/>
            <a:ext cx="7886700" cy="119581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bg1"/>
                </a:solidFill>
                <a:latin typeface="Avenir Next Condensed" charset="0"/>
                <a:ea typeface="Avenir Next Condensed" charset="0"/>
                <a:cs typeface="Avenir Next Condensed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4950" dirty="0">
                <a:solidFill>
                  <a:schemeClr val="accent5">
                    <a:lumMod val="50000"/>
                  </a:schemeClr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3837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9133">
            <a:off x="190500" y="3627438"/>
            <a:ext cx="1450975" cy="2825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9" name="Rectangle 8"/>
          <p:cNvSpPr/>
          <p:nvPr/>
        </p:nvSpPr>
        <p:spPr>
          <a:xfrm rot="21249133">
            <a:off x="196850" y="4232275"/>
            <a:ext cx="1452563" cy="2825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7" name="Rectangle 6"/>
          <p:cNvSpPr/>
          <p:nvPr/>
        </p:nvSpPr>
        <p:spPr>
          <a:xfrm rot="21249133">
            <a:off x="165100" y="2809875"/>
            <a:ext cx="1450975" cy="2825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2" name="Rectangle 1"/>
          <p:cNvSpPr/>
          <p:nvPr/>
        </p:nvSpPr>
        <p:spPr>
          <a:xfrm rot="21249133">
            <a:off x="190500" y="1990725"/>
            <a:ext cx="1450975" cy="2825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pic>
        <p:nvPicPr>
          <p:cNvPr id="22534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34"/>
          <a:stretch>
            <a:fillRect/>
          </a:stretch>
        </p:blipFill>
        <p:spPr bwMode="auto">
          <a:xfrm>
            <a:off x="34925" y="1989138"/>
            <a:ext cx="9109075" cy="309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925" y="476250"/>
            <a:ext cx="9144000" cy="36988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Statistics and Racial Segregation</a:t>
            </a:r>
            <a:endParaRPr lang="en-ZA" altLang="en-US">
              <a:solidFill>
                <a:schemeClr val="bg1"/>
              </a:solidFill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34925" y="1093788"/>
            <a:ext cx="57610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rgbClr val="000000"/>
                </a:solidFill>
              </a:rPr>
              <a:t>System of racial classification for the 1951 census</a:t>
            </a:r>
            <a:endParaRPr lang="en-ZA" altLang="en-US"/>
          </a:p>
        </p:txBody>
      </p:sp>
      <p:sp>
        <p:nvSpPr>
          <p:cNvPr id="10" name="Rectangle 9"/>
          <p:cNvSpPr/>
          <p:nvPr/>
        </p:nvSpPr>
        <p:spPr>
          <a:xfrm>
            <a:off x="4438650" y="5516563"/>
            <a:ext cx="4705350" cy="431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en-US" sz="1100" b="1" dirty="0">
                <a:solidFill>
                  <a:schemeClr val="accent6">
                    <a:lumMod val="75000"/>
                  </a:schemeClr>
                </a:solidFill>
              </a:rPr>
              <a:t>Source: The strange career of race classification in South Africa ­</a:t>
            </a:r>
          </a:p>
          <a:p>
            <a:pPr algn="r" eaLnBrk="1" hangingPunct="1">
              <a:defRPr/>
            </a:pPr>
            <a:r>
              <a:rPr lang="en-US" sz="1100" b="1" dirty="0">
                <a:solidFill>
                  <a:schemeClr val="accent6">
                    <a:lumMod val="75000"/>
                  </a:schemeClr>
                </a:solidFill>
              </a:rPr>
              <a:t>Wilmot James</a:t>
            </a:r>
            <a:endParaRPr lang="en-ZA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7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4249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Data disaggregation is currently done as far as possible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Age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Sex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Race / population group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Geography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Disability 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Migratory status</a:t>
            </a:r>
          </a:p>
          <a:p>
            <a:pPr marL="1200150" lvl="2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Earnings / income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Z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Experiences</a:t>
            </a:r>
            <a:endParaRPr lang="en-ZA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1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702" y="33233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Data </a:t>
            </a:r>
            <a:r>
              <a:rPr lang="en-ZA" sz="3200" dirty="0" smtClean="0">
                <a:solidFill>
                  <a:schemeClr val="tx2">
                    <a:lumMod val="75000"/>
                  </a:schemeClr>
                </a:solidFill>
              </a:rPr>
              <a:t>sources</a:t>
            </a:r>
            <a:endParaRPr lang="en-Z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Experiences</a:t>
            </a:r>
            <a:endParaRPr lang="en-ZA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800383"/>
              </p:ext>
            </p:extLst>
          </p:nvPr>
        </p:nvGraphicFramePr>
        <p:xfrm>
          <a:off x="395536" y="917113"/>
          <a:ext cx="8353102" cy="522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551"/>
                <a:gridCol w="4176551"/>
              </a:tblGrid>
              <a:tr h="576064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ZA" sz="2400" b="1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Traditional data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ZA" sz="2400" b="1" kern="1200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Administrative data </a:t>
                      </a:r>
                      <a:r>
                        <a:rPr lang="en-ZA" sz="2400" b="1" kern="1200" baseline="0" dirty="0" err="1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souces</a:t>
                      </a:r>
                      <a:endParaRPr lang="en-ZA" sz="2400" b="1" kern="1200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248472">
                <a:tc>
                  <a:txBody>
                    <a:bodyPr/>
                    <a:lstStyle/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36498A"/>
                          </a:solidFill>
                        </a:rPr>
                        <a:t>Census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36498A"/>
                          </a:solidFill>
                        </a:rPr>
                        <a:t>GHS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36498A"/>
                          </a:solidFill>
                        </a:rPr>
                        <a:t>QLFS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36498A"/>
                          </a:solidFill>
                        </a:rPr>
                        <a:t>Volunteer work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36498A"/>
                          </a:solidFill>
                        </a:rPr>
                        <a:t>Child labour survey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36498A"/>
                          </a:solidFill>
                        </a:rPr>
                        <a:t>Informal sector survey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D60093"/>
                          </a:solidFill>
                        </a:rPr>
                        <a:t>Migration (Section in QLFS)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C00000"/>
                          </a:solidFill>
                        </a:rPr>
                        <a:t>SWTS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36498A"/>
                          </a:solidFill>
                        </a:rPr>
                        <a:t>TUS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36498A"/>
                          </a:solidFill>
                        </a:rPr>
                        <a:t>SADHS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36498A"/>
                          </a:solidFill>
                        </a:rPr>
                        <a:t>IES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baseline="0" dirty="0" smtClean="0">
                          <a:solidFill>
                            <a:srgbClr val="36498A"/>
                          </a:solidFill>
                        </a:rPr>
                        <a:t>VOCS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ZA" sz="2300" baseline="0" dirty="0" smtClean="0">
                          <a:solidFill>
                            <a:srgbClr val="36498A"/>
                          </a:solidFill>
                        </a:rPr>
                        <a:t>DTS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36498A"/>
                          </a:solidFill>
                        </a:rPr>
                        <a:t>DHMIS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300" dirty="0" smtClean="0">
                          <a:solidFill>
                            <a:srgbClr val="36498A"/>
                          </a:solidFill>
                        </a:rPr>
                        <a:t>CRVS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ZA" sz="2300" kern="1200" dirty="0" smtClean="0">
                          <a:solidFill>
                            <a:srgbClr val="36498A"/>
                          </a:solidFill>
                          <a:latin typeface="+mn-lt"/>
                          <a:ea typeface="+mn-ea"/>
                          <a:cs typeface="+mn-cs"/>
                        </a:rPr>
                        <a:t>HEMIS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300" kern="1200" dirty="0" smtClean="0">
                          <a:solidFill>
                            <a:srgbClr val="36498A"/>
                          </a:solidFill>
                          <a:latin typeface="+mn-lt"/>
                          <a:ea typeface="+mn-ea"/>
                          <a:cs typeface="+mn-cs"/>
                        </a:rPr>
                        <a:t>National Education Infrastructure Management System  (NEIMS)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ZA" sz="2300" kern="1200" dirty="0" smtClean="0">
                          <a:solidFill>
                            <a:srgbClr val="36498A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300" kern="1200" dirty="0" smtClean="0">
                          <a:solidFill>
                            <a:srgbClr val="36498A"/>
                          </a:solidFill>
                          <a:latin typeface="+mn-lt"/>
                          <a:ea typeface="+mn-ea"/>
                          <a:cs typeface="+mn-cs"/>
                        </a:rPr>
                        <a:t>SOCPEN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300" kern="1200" dirty="0" smtClean="0">
                          <a:solidFill>
                            <a:srgbClr val="36498A"/>
                          </a:solidFill>
                          <a:latin typeface="+mn-lt"/>
                          <a:ea typeface="+mn-ea"/>
                          <a:cs typeface="+mn-cs"/>
                        </a:rPr>
                        <a:t>Crime statistics (SAPS)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300" kern="1200" dirty="0" err="1" smtClean="0">
                          <a:solidFill>
                            <a:srgbClr val="36498A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en-ZA" sz="2300" kern="1200" dirty="0" smtClean="0">
                        <a:solidFill>
                          <a:srgbClr val="36498A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ZA" sz="2400" dirty="0" smtClean="0">
                        <a:solidFill>
                          <a:srgbClr val="36498A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40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92696"/>
            <a:ext cx="8712968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600" b="1" dirty="0" smtClean="0">
                <a:solidFill>
                  <a:srgbClr val="C00000"/>
                </a:solidFill>
              </a:rPr>
              <a:t>Age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Included in all household surveys and censuses</a:t>
            </a:r>
          </a:p>
          <a:p>
            <a:pPr marL="1371600" lvl="2" indent="-457200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"/>
            </a:pPr>
            <a:r>
              <a:rPr lang="en-ZA" sz="2400" dirty="0" smtClean="0">
                <a:solidFill>
                  <a:schemeClr val="tx2">
                    <a:lumMod val="75000"/>
                  </a:schemeClr>
                </a:solidFill>
              </a:rPr>
              <a:t>Collect age and date of birth (</a:t>
            </a:r>
            <a:r>
              <a:rPr lang="en-ZA" sz="2400" dirty="0" err="1" smtClean="0">
                <a:solidFill>
                  <a:schemeClr val="tx2">
                    <a:lumMod val="75000"/>
                  </a:schemeClr>
                </a:solidFill>
              </a:rPr>
              <a:t>dd</a:t>
            </a:r>
            <a:r>
              <a:rPr lang="en-ZA" sz="2400" dirty="0" smtClean="0">
                <a:solidFill>
                  <a:schemeClr val="tx2">
                    <a:lumMod val="75000"/>
                  </a:schemeClr>
                </a:solidFill>
              </a:rPr>
              <a:t>/mm/</a:t>
            </a:r>
            <a:r>
              <a:rPr lang="en-ZA" sz="2400" dirty="0" err="1" smtClean="0">
                <a:solidFill>
                  <a:schemeClr val="tx2">
                    <a:lumMod val="75000"/>
                  </a:schemeClr>
                </a:solidFill>
              </a:rPr>
              <a:t>yyyy</a:t>
            </a:r>
            <a:r>
              <a:rPr lang="en-ZA" sz="2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1371600" lvl="2" indent="-457200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"/>
            </a:pPr>
            <a:r>
              <a:rPr lang="en-ZA" sz="2400" dirty="0" smtClean="0">
                <a:solidFill>
                  <a:schemeClr val="tx2">
                    <a:lumMod val="75000"/>
                  </a:schemeClr>
                </a:solidFill>
              </a:rPr>
              <a:t>Disaggregation by age included in statistical releases and reports</a:t>
            </a:r>
          </a:p>
          <a:p>
            <a:pPr marL="1371600" lvl="2" indent="-457200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"/>
            </a:pPr>
            <a:r>
              <a:rPr lang="en-ZA" sz="2400" dirty="0" smtClean="0">
                <a:solidFill>
                  <a:schemeClr val="tx2">
                    <a:lumMod val="75000"/>
                  </a:schemeClr>
                </a:solidFill>
              </a:rPr>
              <a:t>5-year age groups used in publications</a:t>
            </a:r>
          </a:p>
          <a:p>
            <a:pPr marL="1371600" lvl="2" indent="-457200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"/>
            </a:pPr>
            <a:r>
              <a:rPr lang="en-ZA" sz="2400" dirty="0" smtClean="0">
                <a:solidFill>
                  <a:schemeClr val="tx2">
                    <a:lumMod val="75000"/>
                  </a:schemeClr>
                </a:solidFill>
              </a:rPr>
              <a:t>Specific age groupings used for some surveys – Child labour survey (SAYP)</a:t>
            </a:r>
          </a:p>
          <a:p>
            <a:r>
              <a:rPr lang="en-ZA" sz="3600" b="1" dirty="0" smtClean="0">
                <a:solidFill>
                  <a:srgbClr val="C00000"/>
                </a:solidFill>
              </a:rPr>
              <a:t>Sex</a:t>
            </a:r>
            <a:endParaRPr lang="en-ZA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Included in all household surveys and censuses</a:t>
            </a:r>
          </a:p>
          <a:p>
            <a:pPr marL="1371600" lvl="2" indent="-457200">
              <a:spcBef>
                <a:spcPts val="500"/>
              </a:spcBef>
              <a:spcAft>
                <a:spcPts val="500"/>
              </a:spcAft>
              <a:buFont typeface="Symbol" panose="05050102010706020507" pitchFamily="18" charset="2"/>
              <a:buChar char=""/>
            </a:pPr>
            <a:r>
              <a:rPr lang="en-ZA" sz="2400" dirty="0">
                <a:solidFill>
                  <a:schemeClr val="tx2">
                    <a:lumMod val="75000"/>
                  </a:schemeClr>
                </a:solidFill>
              </a:rPr>
              <a:t>Disaggregation by sex included in statistical releases and reports</a:t>
            </a:r>
          </a:p>
          <a:p>
            <a:endParaRPr lang="en-ZA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Experiences</a:t>
            </a:r>
            <a:endParaRPr lang="en-ZA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6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Elbow Connector 4"/>
          <p:cNvCxnSpPr/>
          <p:nvPr/>
        </p:nvCxnSpPr>
        <p:spPr>
          <a:xfrm>
            <a:off x="1908175" y="2072791"/>
            <a:ext cx="4679950" cy="3744912"/>
          </a:xfrm>
          <a:prstGeom prst="bentConnector3">
            <a:avLst/>
          </a:prstGeom>
          <a:ln w="50800">
            <a:solidFill>
              <a:schemeClr val="tx1">
                <a:lumMod val="50000"/>
                <a:lumOff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468313" y="2288691"/>
            <a:ext cx="3590925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ZA" altLang="en-US" dirty="0"/>
              <a:t>South Africa’s Apartheid past would seem to be a strong argument in favour of dropping race as a measure to disaggregate </a:t>
            </a:r>
          </a:p>
        </p:txBody>
      </p:sp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4427538" y="4088916"/>
            <a:ext cx="4572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ZA" altLang="en-US"/>
              <a:t>However as race was a measure used to actively disenfranchise sections of the population, there are equally important reasons to use it for readdressing past inequality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0810" y="935777"/>
            <a:ext cx="6552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>
                <a:solidFill>
                  <a:srgbClr val="C00000"/>
                </a:solidFill>
              </a:rPr>
              <a:t>Race / population group</a:t>
            </a:r>
          </a:p>
          <a:p>
            <a:endParaRPr lang="en-ZA" sz="32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3175" y="26035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Experiences</a:t>
            </a:r>
            <a:endParaRPr lang="en-ZA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35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34"/>
          <a:stretch>
            <a:fillRect/>
          </a:stretch>
        </p:blipFill>
        <p:spPr bwMode="auto">
          <a:xfrm>
            <a:off x="-3175" y="908050"/>
            <a:ext cx="9021763" cy="4913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/>
              <a:t>Racial classifications in the Union/Republic of South Africa, 1911-1996</a:t>
            </a:r>
            <a:endParaRPr lang="en-ZA" alt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17463" y="3257550"/>
            <a:ext cx="9001125" cy="242888"/>
          </a:xfrm>
          <a:prstGeom prst="roundRect">
            <a:avLst/>
          </a:prstGeom>
          <a:noFill/>
          <a:ln w="539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674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4249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>
                <a:solidFill>
                  <a:srgbClr val="C00000"/>
                </a:solidFill>
              </a:rPr>
              <a:t>Race / population group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Included in all household surveys and censuses</a:t>
            </a:r>
          </a:p>
          <a:p>
            <a:pPr marL="914400" lvl="1" indent="-457200">
              <a:buFont typeface="Symbol" panose="05050102010706020507" pitchFamily="18" charset="2"/>
              <a:buChar char=""/>
            </a:pPr>
            <a:r>
              <a:rPr lang="en-ZA" sz="2400" dirty="0" smtClean="0">
                <a:solidFill>
                  <a:schemeClr val="tx2">
                    <a:lumMod val="75000"/>
                  </a:schemeClr>
                </a:solidFill>
              </a:rPr>
              <a:t>Disaggregation by sex /race (population group) included in statistical releases and reports</a:t>
            </a:r>
          </a:p>
          <a:p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Z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175" y="26035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Experiences</a:t>
            </a:r>
            <a:endParaRPr lang="en-ZA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7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42493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3200" b="1" dirty="0" smtClean="0">
                <a:solidFill>
                  <a:srgbClr val="C00000"/>
                </a:solidFill>
              </a:rPr>
              <a:t>Geography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Integral part of Enumeration Areas from which data is collected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sz="2800" dirty="0" smtClean="0">
              <a:solidFill>
                <a:srgbClr val="D60093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rgbClr val="D60093"/>
                </a:solidFill>
              </a:rPr>
              <a:t>HH surveys </a:t>
            </a: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- report at national, provincial and metro level</a:t>
            </a:r>
          </a:p>
          <a:p>
            <a:pPr marL="914400" lvl="1" indent="-457200">
              <a:buFont typeface="Symbol" panose="05050102010706020507" pitchFamily="18" charset="2"/>
              <a:buChar char=""/>
            </a:pPr>
            <a:r>
              <a:rPr lang="en-ZA" sz="2400" dirty="0" smtClean="0">
                <a:solidFill>
                  <a:schemeClr val="tx2">
                    <a:lumMod val="75000"/>
                  </a:schemeClr>
                </a:solidFill>
              </a:rPr>
              <a:t>Disaggregation by geographic area included in statistical releases and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Censuses – low level reporting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ZA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ZA" sz="2800" dirty="0" smtClean="0">
                <a:solidFill>
                  <a:schemeClr val="tx2">
                    <a:lumMod val="75000"/>
                  </a:schemeClr>
                </a:solidFill>
              </a:rPr>
              <a:t>Community survey – municipality level (local government level – important for planning)</a:t>
            </a:r>
          </a:p>
          <a:p>
            <a:endParaRPr lang="en-ZA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ZA" sz="3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175" y="260350"/>
            <a:ext cx="86407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b="1" dirty="0" smtClean="0">
                <a:solidFill>
                  <a:schemeClr val="accent2">
                    <a:lumMod val="75000"/>
                  </a:schemeClr>
                </a:solidFill>
              </a:rPr>
              <a:t>Experiences</a:t>
            </a:r>
            <a:endParaRPr lang="en-ZA" altLang="en-US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2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1b136679-cbbb-4e6b-823f-0fa43651fb4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clared xmlns="7822a446-cc90-4612-8ab5-747f263f1852">false</Declared>
    <MeridioUrl xmlns="7822a446-cc90-4612-8ab5-747f263f1852" xsi:nil="true"/>
    <DocId xmlns="7822a446-cc90-4612-8ab5-747f263f185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E06304B1385746933ED06FDC28D853" ma:contentTypeVersion="3" ma:contentTypeDescription="Create a new document." ma:contentTypeScope="" ma:versionID="0e12a24fb81a1ab65345488b42517c68">
  <xsd:schema xmlns:xsd="http://www.w3.org/2001/XMLSchema" xmlns:xs="http://www.w3.org/2001/XMLSchema" xmlns:p="http://schemas.microsoft.com/office/2006/metadata/properties" xmlns:ns2="7822a446-cc90-4612-8ab5-747f263f1852" targetNamespace="http://schemas.microsoft.com/office/2006/metadata/properties" ma:root="true" ma:fieldsID="9110703894df1445c45a21c97a01dfb6" ns2:_="">
    <xsd:import namespace="7822a446-cc90-4612-8ab5-747f263f1852"/>
    <xsd:element name="properties">
      <xsd:complexType>
        <xsd:sequence>
          <xsd:element name="documentManagement">
            <xsd:complexType>
              <xsd:all>
                <xsd:element ref="ns2:Declared" minOccurs="0"/>
                <xsd:element ref="ns2:DocId" minOccurs="0"/>
                <xsd:element ref="ns2:Meridio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22a446-cc90-4612-8ab5-747f263f1852" elementFormDefault="qualified">
    <xsd:import namespace="http://schemas.microsoft.com/office/2006/documentManagement/types"/>
    <xsd:import namespace="http://schemas.microsoft.com/office/infopath/2007/PartnerControls"/>
    <xsd:element name="Declared" ma:index="8" nillable="true" ma:displayName="Declared" ma:default="FALSE" ma:hidden="true" ma:internalName="Declared">
      <xsd:simpleType>
        <xsd:restriction base="dms:Boolean"/>
      </xsd:simpleType>
    </xsd:element>
    <xsd:element name="DocId" ma:index="9" nillable="true" ma:displayName="DocId" ma:hidden="true" ma:internalName="DocId">
      <xsd:simpleType>
        <xsd:restriction base="dms:Text"/>
      </xsd:simpleType>
    </xsd:element>
    <xsd:element name="MeridioUrl" ma:index="10" nillable="true" ma:displayName="MeridioUrl" ma:hidden="true" ma:internalName="MeridioUrl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E26E20-DC6E-471F-8089-153E4433CA96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7822a446-cc90-4612-8ab5-747f263f185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2FBCA39-C8C9-4DD7-B391-84E24DF2D4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22a446-cc90-4612-8ab5-747f263f18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2675</TotalTime>
  <Words>774</Words>
  <Application>Microsoft Office PowerPoint</Application>
  <PresentationFormat>On-screen Show (4:3)</PresentationFormat>
  <Paragraphs>163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Avenir Next Condensed</vt:lpstr>
      <vt:lpstr>Calibri</vt:lpstr>
      <vt:lpstr>Symbol</vt:lpstr>
      <vt:lpstr>Office Theme</vt:lpstr>
      <vt:lpstr>PowerPoint Presentation</vt:lpstr>
      <vt:lpstr>Experiences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</vt:lpstr>
      <vt:lpstr>PowerPoint Presentation</vt:lpstr>
      <vt:lpstr>Race  and sex  Race: There are challenges in continuing to ask for racial classification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Statistics South Africa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van Aardt</dc:creator>
  <cp:lastModifiedBy>Malerato Mosiane</cp:lastModifiedBy>
  <cp:revision>102</cp:revision>
  <dcterms:created xsi:type="dcterms:W3CDTF">2010-12-09T13:21:16Z</dcterms:created>
  <dcterms:modified xsi:type="dcterms:W3CDTF">2017-09-27T11:01:30Z</dcterms:modified>
</cp:coreProperties>
</file>