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99" r:id="rId2"/>
    <p:sldId id="289" r:id="rId3"/>
    <p:sldId id="269" r:id="rId4"/>
    <p:sldId id="284" r:id="rId5"/>
    <p:sldId id="293" r:id="rId6"/>
    <p:sldId id="294" r:id="rId7"/>
    <p:sldId id="300" r:id="rId8"/>
    <p:sldId id="271" r:id="rId9"/>
    <p:sldId id="282" r:id="rId10"/>
    <p:sldId id="295" r:id="rId11"/>
    <p:sldId id="290" r:id="rId12"/>
    <p:sldId id="301" r:id="rId13"/>
    <p:sldId id="297"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136"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272"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407"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543"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5679"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2814"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19995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086"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0915" autoAdjust="0"/>
  </p:normalViewPr>
  <p:slideViewPr>
    <p:cSldViewPr>
      <p:cViewPr varScale="1">
        <p:scale>
          <a:sx n="76" d="100"/>
          <a:sy n="76" d="100"/>
        </p:scale>
        <p:origin x="182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8" name="Shape 59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9" name="Shape 59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4556004"/>
      </p:ext>
    </p:extLst>
  </p:cSld>
  <p:clrMap bg1="lt1" tx1="dk1" bg2="lt2" tx2="dk2" accent1="accent1" accent2="accent2" accent3="accent3" accent4="accent4" accent5="accent5" accent6="accent6" hlink="hlink" folHlink="folHlink"/>
  <p:notesStyle>
    <a:lvl1pPr defTabSz="457136" latinLnBrk="0">
      <a:defRPr sz="1200">
        <a:latin typeface="+mj-lt"/>
        <a:ea typeface="+mj-ea"/>
        <a:cs typeface="+mj-cs"/>
        <a:sym typeface="Calibri"/>
      </a:defRPr>
    </a:lvl1pPr>
    <a:lvl2pPr indent="228600" defTabSz="457136" latinLnBrk="0">
      <a:defRPr sz="1200">
        <a:latin typeface="+mj-lt"/>
        <a:ea typeface="+mj-ea"/>
        <a:cs typeface="+mj-cs"/>
        <a:sym typeface="Calibri"/>
      </a:defRPr>
    </a:lvl2pPr>
    <a:lvl3pPr indent="457200" defTabSz="457136" latinLnBrk="0">
      <a:defRPr sz="1200">
        <a:latin typeface="+mj-lt"/>
        <a:ea typeface="+mj-ea"/>
        <a:cs typeface="+mj-cs"/>
        <a:sym typeface="Calibri"/>
      </a:defRPr>
    </a:lvl3pPr>
    <a:lvl4pPr indent="685800" defTabSz="457136" latinLnBrk="0">
      <a:defRPr sz="1200">
        <a:latin typeface="+mj-lt"/>
        <a:ea typeface="+mj-ea"/>
        <a:cs typeface="+mj-cs"/>
        <a:sym typeface="Calibri"/>
      </a:defRPr>
    </a:lvl4pPr>
    <a:lvl5pPr indent="914400" defTabSz="457136" latinLnBrk="0">
      <a:defRPr sz="1200">
        <a:latin typeface="+mj-lt"/>
        <a:ea typeface="+mj-ea"/>
        <a:cs typeface="+mj-cs"/>
        <a:sym typeface="Calibri"/>
      </a:defRPr>
    </a:lvl5pPr>
    <a:lvl6pPr indent="1143000" defTabSz="457136" latinLnBrk="0">
      <a:defRPr sz="1200">
        <a:latin typeface="+mj-lt"/>
        <a:ea typeface="+mj-ea"/>
        <a:cs typeface="+mj-cs"/>
        <a:sym typeface="Calibri"/>
      </a:defRPr>
    </a:lvl6pPr>
    <a:lvl7pPr indent="1371600" defTabSz="457136" latinLnBrk="0">
      <a:defRPr sz="1200">
        <a:latin typeface="+mj-lt"/>
        <a:ea typeface="+mj-ea"/>
        <a:cs typeface="+mj-cs"/>
        <a:sym typeface="Calibri"/>
      </a:defRPr>
    </a:lvl7pPr>
    <a:lvl8pPr indent="1600200" defTabSz="457136" latinLnBrk="0">
      <a:defRPr sz="1200">
        <a:latin typeface="+mj-lt"/>
        <a:ea typeface="+mj-ea"/>
        <a:cs typeface="+mj-cs"/>
        <a:sym typeface="Calibri"/>
      </a:defRPr>
    </a:lvl8pPr>
    <a:lvl9pPr indent="1828800" defTabSz="457136"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gens ont tendance à utiliser le terme données </a:t>
            </a:r>
            <a:r>
              <a:rPr lang="fr-FR" dirty="0" err="1"/>
              <a:t>géospatiales</a:t>
            </a:r>
            <a:r>
              <a:rPr lang="fr-FR" dirty="0"/>
              <a:t> et analyse </a:t>
            </a:r>
            <a:r>
              <a:rPr lang="fr-FR" dirty="0" err="1"/>
              <a:t>géospatiale</a:t>
            </a:r>
            <a:r>
              <a:rPr lang="fr-FR" dirty="0"/>
              <a:t> de façon interchangeable. Cependant, pour nous, les données </a:t>
            </a:r>
            <a:r>
              <a:rPr lang="fr-FR" dirty="0" err="1"/>
              <a:t>géospatiales</a:t>
            </a:r>
            <a:r>
              <a:rPr lang="fr-FR" dirty="0"/>
              <a:t> incluent toutes les données qui sont déjà compilées par son emplacement où l'analyse </a:t>
            </a:r>
            <a:r>
              <a:rPr lang="fr-FR" dirty="0" err="1"/>
              <a:t>géospatiale</a:t>
            </a:r>
            <a:r>
              <a:rPr lang="fr-FR" dirty="0"/>
              <a:t> utilise des données </a:t>
            </a:r>
            <a:r>
              <a:rPr lang="fr-FR" dirty="0" err="1"/>
              <a:t>géospatiales</a:t>
            </a:r>
            <a:r>
              <a:rPr lang="fr-FR" dirty="0"/>
              <a:t> pour analyser un aspect géographique ou spatial du développement durable. Plus précisément, selon </a:t>
            </a:r>
            <a:r>
              <a:rPr lang="fr-FR" dirty="0" err="1"/>
              <a:t>wikipedia</a:t>
            </a:r>
            <a:r>
              <a:rPr lang="fr-FR" dirty="0"/>
              <a:t>, les données </a:t>
            </a:r>
            <a:r>
              <a:rPr lang="fr-FR" dirty="0" err="1"/>
              <a:t>géospatiales</a:t>
            </a:r>
            <a:r>
              <a:rPr lang="fr-FR" dirty="0"/>
              <a:t> sont simplement définies comme «des données et des informations ayant une association implicite ou explicite avec un lieu relatif à la Terre». Les données </a:t>
            </a:r>
            <a:r>
              <a:rPr lang="fr-FR" dirty="0" err="1"/>
              <a:t>géospatiales</a:t>
            </a:r>
            <a:r>
              <a:rPr lang="fr-FR" dirty="0"/>
              <a:t> comprennent une grande partie de l'information étant donné que la plupart des recensements et des enquêtes se dirigent vers l'utilisation du System d’Information Geographic (SIG); Les données d'observation de la Terre comprennent également la géolocalisation.</a:t>
            </a:r>
          </a:p>
          <a:p>
            <a:endParaRPr lang="fr-FR" baseline="0" dirty="0"/>
          </a:p>
          <a:p>
            <a:r>
              <a:rPr lang="fr-FR" baseline="0" dirty="0"/>
              <a:t>L'analyse </a:t>
            </a:r>
            <a:r>
              <a:rPr lang="fr-FR" baseline="0" dirty="0" err="1"/>
              <a:t>géospatiale</a:t>
            </a:r>
            <a:r>
              <a:rPr lang="fr-FR" baseline="0" dirty="0"/>
              <a:t> est la façon dont les données </a:t>
            </a:r>
            <a:r>
              <a:rPr lang="fr-FR" baseline="0" dirty="0" err="1"/>
              <a:t>géospatiales</a:t>
            </a:r>
            <a:r>
              <a:rPr lang="fr-FR" baseline="0" dirty="0"/>
              <a:t> sont utilisées pour améliorer l'analyse du développement durable, y compris en examinant les interactions entre les aspects sociaux, environnementaux et économiques du développement. Par exemple, supposons que 95% des plans d'eau d'un pays aient une bonne qualité de l'eau ambiante, quels sont les impacts environnementaux et sociaux de la qualité de l'eau? Cette question ne peut être résolue qu'en explorant les plans d'eau qui n'ont pas une bonne qualité de l'eau ambiante - qui vit près de ces plans d'eau, quels sont les écosystèmes à proximité de ces plans d'eau, quels sont les facteurs qui influent sur la qualité de l'eau? Tout cela implique une analyse </a:t>
            </a:r>
            <a:r>
              <a:rPr lang="fr-FR" baseline="0" dirty="0" err="1"/>
              <a:t>géospatiale</a:t>
            </a:r>
            <a:r>
              <a:rPr lang="fr-FR" baseline="0" dirty="0"/>
              <a:t>.</a:t>
            </a:r>
            <a:endParaRPr lang="en-US" dirty="0"/>
          </a:p>
        </p:txBody>
      </p:sp>
    </p:spTree>
    <p:extLst>
      <p:ext uri="{BB962C8B-B14F-4D97-AF65-F5344CB8AC3E}">
        <p14:creationId xmlns:p14="http://schemas.microsoft.com/office/powerpoint/2010/main" val="387375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Malheureusement, nous n'avons pas le temps d'entrer dans des détails supplémentaires sur EO; Cependant, nous travaillons actuellement sur un guide de l'utilisateur avec la NASA et avec L’</a:t>
            </a:r>
            <a:r>
              <a:rPr lang="fr-FR" dirty="0" err="1"/>
              <a:t>agense</a:t>
            </a:r>
            <a:r>
              <a:rPr lang="fr-FR" dirty="0"/>
              <a:t> Spatiale </a:t>
            </a:r>
            <a:r>
              <a:rPr lang="fr-FR" dirty="0" err="1"/>
              <a:t>European</a:t>
            </a:r>
            <a:r>
              <a:rPr lang="fr-FR" baseline="0" dirty="0"/>
              <a:t> (</a:t>
            </a:r>
            <a:r>
              <a:rPr lang="fr-FR" dirty="0"/>
              <a:t>ESA) et le Centre commun de recherche (</a:t>
            </a:r>
            <a:r>
              <a:rPr lang="fr-FR" dirty="0"/>
              <a:t>CCR</a:t>
            </a:r>
            <a:r>
              <a:rPr lang="fr-FR" dirty="0"/>
              <a:t>) sur les produits conviviaux. Nous serions heureux d'en discuter plus longuement quand il y aura plus de temps.</a:t>
            </a:r>
            <a:endParaRPr lang="en-US" dirty="0"/>
          </a:p>
        </p:txBody>
      </p:sp>
    </p:spTree>
    <p:extLst>
      <p:ext uri="{BB962C8B-B14F-4D97-AF65-F5344CB8AC3E}">
        <p14:creationId xmlns:p14="http://schemas.microsoft.com/office/powerpoint/2010/main" val="5172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voulais juste aborder rapidement la comptabilité foncière comme un cadre pour transformer des données </a:t>
            </a:r>
            <a:r>
              <a:rPr lang="fr-FR" dirty="0" err="1"/>
              <a:t>géospatiales</a:t>
            </a:r>
            <a:r>
              <a:rPr lang="fr-FR" dirty="0"/>
              <a:t> en statistiques. L'analyse </a:t>
            </a:r>
            <a:r>
              <a:rPr lang="fr-FR" dirty="0" err="1"/>
              <a:t>géospatiale</a:t>
            </a:r>
            <a:r>
              <a:rPr lang="fr-FR" dirty="0"/>
              <a:t> peut être utilisée pour combiner plusieurs cartes et ensuite pour les convertir en statistiques (par région sous-nationale ou par bassin versant ou par n'importe quel endroit désigné).</a:t>
            </a:r>
            <a:endParaRPr lang="en-US" dirty="0"/>
          </a:p>
        </p:txBody>
      </p:sp>
    </p:spTree>
    <p:extLst>
      <p:ext uri="{BB962C8B-B14F-4D97-AF65-F5344CB8AC3E}">
        <p14:creationId xmlns:p14="http://schemas.microsoft.com/office/powerpoint/2010/main" val="151599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Le Groupe des Nations Unies sur la gestion de l'information </a:t>
            </a:r>
            <a:r>
              <a:rPr lang="fr-FR" dirty="0" err="1"/>
              <a:t>géospatiale</a:t>
            </a:r>
            <a:r>
              <a:rPr lang="fr-FR" dirty="0"/>
              <a:t> (UNGGIM) a examiné où la source de données proviendrait probablement des informations du System d’Information </a:t>
            </a:r>
            <a:r>
              <a:rPr lang="fr-FR" dirty="0" err="1"/>
              <a:t>Geographique</a:t>
            </a:r>
            <a:r>
              <a:rPr lang="fr-FR" dirty="0"/>
              <a:t> (SIG). L’ONU Environnement est une agence dépositaire pour 5 de ces indicateurs (</a:t>
            </a:r>
            <a:r>
              <a:rPr lang="fr-FR" dirty="0"/>
              <a:t>coloré </a:t>
            </a:r>
            <a:r>
              <a:rPr lang="fr-FR" dirty="0"/>
              <a:t>en bleu). Cette liste n'est pas exhaustive mais reflète les points de vue du groupe sur l'endroit où les données du System d’Information </a:t>
            </a:r>
            <a:r>
              <a:rPr lang="fr-FR" dirty="0" err="1"/>
              <a:t>Geographique</a:t>
            </a:r>
            <a:r>
              <a:rPr lang="fr-FR" dirty="0"/>
              <a:t> (SIG) peuvent ajouter de la valeur à la production de l'indicateur.</a:t>
            </a:r>
          </a:p>
          <a:p>
            <a:pPr rtl="0"/>
            <a:endParaRPr lang="fr-FR" dirty="0"/>
          </a:p>
          <a:p>
            <a:pPr rtl="0"/>
            <a:r>
              <a:rPr lang="fr-FR" dirty="0"/>
              <a:t>Cette liste concerne davantage les informations connues du groupe sur les ensembles de données </a:t>
            </a:r>
            <a:r>
              <a:rPr lang="fr-FR" dirty="0" err="1"/>
              <a:t>géospatiales</a:t>
            </a:r>
            <a:r>
              <a:rPr lang="fr-FR" dirty="0"/>
              <a:t> existants pouvant être utilisés pour la production de l'indicateur (par exemple, 6.3.2 sur la qualité de l'eau pourrait être dérivé des données existantes d'observation de la terre ou 14.5.1 sur les aires marines protégées de les cartes existantes des aires protégées, ou 2.4.1 sur la proportion de l'agriculture dans le cadre de l'agriculture durable pourraient être dérivées d'une cartographie des terres agricoles par type de pratiques agricoles).</a:t>
            </a:r>
          </a:p>
          <a:p>
            <a:pPr rtl="0"/>
            <a:endParaRPr lang="fr-FR" b="0" baseline="0" dirty="0"/>
          </a:p>
          <a:p>
            <a:pPr rtl="0"/>
            <a:r>
              <a:rPr lang="fr-FR" b="0" baseline="0" dirty="0"/>
              <a:t>La liste ne représente pas une liste complète d'indicateurs pour lesquels l'analyse </a:t>
            </a:r>
            <a:r>
              <a:rPr lang="fr-FR" b="0" baseline="0" dirty="0" err="1"/>
              <a:t>géospatiale</a:t>
            </a:r>
            <a:r>
              <a:rPr lang="fr-FR" b="0" baseline="0" dirty="0"/>
              <a:t> est importante pour comprendre la situation, par exemple, les indicateurs 6.6.1 et 7.1.1 sur la proportion de la population ayant accès à l'eau et à l'énergie, respectivement, ne sont pas inclus, cependant, l'analyse </a:t>
            </a:r>
            <a:r>
              <a:rPr lang="fr-FR" b="0" baseline="0" dirty="0" err="1"/>
              <a:t>géospatiale</a:t>
            </a:r>
            <a:r>
              <a:rPr lang="fr-FR" b="0" baseline="0" dirty="0"/>
              <a:t> des enquêtes serait importante pour identifier où les gens éprouvent ces défis. Ainsi, le nombre d'indicateurs pour lesquels la désagrégation </a:t>
            </a:r>
            <a:r>
              <a:rPr lang="fr-FR" b="0" baseline="0" dirty="0" err="1"/>
              <a:t>géospatiale</a:t>
            </a:r>
            <a:r>
              <a:rPr lang="fr-FR" b="0" baseline="0" dirty="0"/>
              <a:t> est beaucoup plus grande que ceux montrés ci-dessus. Particulièrement lors de l'analyse des liens entre les personnes et l'environnement.</a:t>
            </a:r>
            <a:endParaRPr lang="en-US" b="0" baseline="0" dirty="0"/>
          </a:p>
        </p:txBody>
      </p:sp>
    </p:spTree>
    <p:extLst>
      <p:ext uri="{BB962C8B-B14F-4D97-AF65-F5344CB8AC3E}">
        <p14:creationId xmlns:p14="http://schemas.microsoft.com/office/powerpoint/2010/main" val="51702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dirty="0">
                <a:effectLst/>
                <a:latin typeface="+mj-lt"/>
                <a:ea typeface="+mj-ea"/>
                <a:cs typeface="+mj-cs"/>
                <a:sym typeface="Calibri"/>
              </a:rPr>
              <a:t>L'ONU Environnement est le dépositaire de 26 indicateurs des O</a:t>
            </a:r>
            <a:r>
              <a:rPr lang="en-US" sz="1200" b="0" i="0" dirty="0" err="1">
                <a:effectLst/>
                <a:latin typeface="+mj-lt"/>
                <a:ea typeface="+mj-ea"/>
                <a:cs typeface="+mj-cs"/>
                <a:sym typeface="Calibri"/>
              </a:rPr>
              <a:t>bjectifs</a:t>
            </a:r>
            <a:r>
              <a:rPr lang="en-US" sz="1200" b="0" i="0" dirty="0">
                <a:effectLst/>
                <a:latin typeface="+mj-lt"/>
                <a:ea typeface="+mj-ea"/>
                <a:cs typeface="+mj-cs"/>
                <a:sym typeface="Calibri"/>
              </a:rPr>
              <a:t> de </a:t>
            </a:r>
            <a:r>
              <a:rPr lang="en-US" sz="1200" b="0" i="0" dirty="0" err="1">
                <a:effectLst/>
                <a:latin typeface="+mj-lt"/>
                <a:ea typeface="+mj-ea"/>
                <a:cs typeface="+mj-cs"/>
                <a:sym typeface="Calibri"/>
              </a:rPr>
              <a:t>Développement</a:t>
            </a:r>
            <a:r>
              <a:rPr lang="en-US" sz="1200" b="0" i="0" dirty="0">
                <a:effectLst/>
                <a:latin typeface="+mj-lt"/>
                <a:ea typeface="+mj-ea"/>
                <a:cs typeface="+mj-cs"/>
                <a:sym typeface="Calibri"/>
              </a:rPr>
              <a:t> Durable (</a:t>
            </a:r>
            <a:r>
              <a:rPr lang="fr-FR" sz="1200" b="0" i="0" baseline="0" dirty="0">
                <a:effectLst/>
                <a:latin typeface="+mj-lt"/>
                <a:ea typeface="+mj-ea"/>
                <a:cs typeface="+mj-cs"/>
                <a:sym typeface="Calibri"/>
              </a:rPr>
              <a:t>O</a:t>
            </a:r>
            <a:r>
              <a:rPr lang="fr-FR" sz="1200" b="0" i="0" dirty="0">
                <a:effectLst/>
                <a:latin typeface="+mj-lt"/>
                <a:ea typeface="+mj-ea"/>
                <a:cs typeface="+mj-cs"/>
                <a:sym typeface="Calibri"/>
              </a:rPr>
              <a:t>DD) et nous participons à l'analyse de nombreux autres indicateurs. En ce qui concerne les indicateurs pour lesquels nous développons les méthodologies, beaucoup de nos indicateurs sont des indicateurs nationaux d'investissement ou de type politique dans lesquels aucune donnée ou analyse </a:t>
            </a:r>
            <a:r>
              <a:rPr lang="fr-FR" sz="1200" b="0" i="0" dirty="0" err="1">
                <a:effectLst/>
                <a:latin typeface="+mj-lt"/>
                <a:ea typeface="+mj-ea"/>
                <a:cs typeface="+mj-cs"/>
                <a:sym typeface="Calibri"/>
              </a:rPr>
              <a:t>géospatiale</a:t>
            </a:r>
            <a:r>
              <a:rPr lang="fr-FR" sz="1200" b="0" i="0" dirty="0">
                <a:effectLst/>
                <a:latin typeface="+mj-lt"/>
                <a:ea typeface="+mj-ea"/>
                <a:cs typeface="+mj-cs"/>
                <a:sym typeface="Calibri"/>
              </a:rPr>
              <a:t> n'est actuellement explorée (par exemple, gestion intégrée des ressources en eau, politique </a:t>
            </a:r>
            <a:r>
              <a:rPr lang="fr-FR" sz="1200" b="0" i="0" dirty="0" err="1">
                <a:effectLst/>
                <a:latin typeface="+mj-lt"/>
                <a:ea typeface="+mj-ea"/>
                <a:cs typeface="+mj-cs"/>
                <a:sym typeface="Calibri"/>
              </a:rPr>
              <a:t>Consomation</a:t>
            </a:r>
            <a:r>
              <a:rPr lang="fr-FR" sz="1200" b="0" i="0" baseline="0" dirty="0">
                <a:effectLst/>
                <a:latin typeface="+mj-lt"/>
                <a:ea typeface="+mj-ea"/>
                <a:cs typeface="+mj-cs"/>
                <a:sym typeface="Calibri"/>
              </a:rPr>
              <a:t> et </a:t>
            </a:r>
            <a:r>
              <a:rPr lang="fr-FR" sz="1200" b="0" i="0" dirty="0">
                <a:effectLst/>
                <a:latin typeface="+mj-lt"/>
                <a:ea typeface="+mj-ea"/>
                <a:cs typeface="+mj-cs"/>
                <a:sym typeface="Calibri"/>
              </a:rPr>
              <a:t>Production Durable (CPD), subventions aux combustibles fossiles). , etc.) Cependant, nous avons un certain nombre d'indicateurs (5 indicateurs) qui sont basés sur des données </a:t>
            </a:r>
            <a:r>
              <a:rPr lang="fr-FR" sz="1200" b="0" i="0" dirty="0" err="1">
                <a:effectLst/>
                <a:latin typeface="+mj-lt"/>
                <a:ea typeface="+mj-ea"/>
                <a:cs typeface="+mj-cs"/>
                <a:sym typeface="Calibri"/>
              </a:rPr>
              <a:t>géospatiales</a:t>
            </a:r>
            <a:r>
              <a:rPr lang="fr-FR" sz="1200" b="0" i="0" dirty="0">
                <a:effectLst/>
                <a:latin typeface="+mj-lt"/>
                <a:ea typeface="+mj-ea"/>
                <a:cs typeface="+mj-cs"/>
                <a:sym typeface="Calibri"/>
              </a:rPr>
              <a:t> ou impliquent une analyse </a:t>
            </a:r>
            <a:r>
              <a:rPr lang="fr-FR" sz="1200" b="0" i="0" dirty="0" err="1">
                <a:effectLst/>
                <a:latin typeface="+mj-lt"/>
                <a:ea typeface="+mj-ea"/>
                <a:cs typeface="+mj-cs"/>
                <a:sym typeface="Calibri"/>
              </a:rPr>
              <a:t>géospatiale</a:t>
            </a:r>
            <a:r>
              <a:rPr lang="fr-FR" sz="1200" b="0" i="0" dirty="0">
                <a:effectLst/>
                <a:latin typeface="+mj-lt"/>
                <a:ea typeface="+mj-ea"/>
                <a:cs typeface="+mj-cs"/>
                <a:sym typeface="Calibri"/>
              </a:rPr>
              <a:t> (6.3.2, 6.6.1, 14.5.1, 15.1.2, 15.4 .1).</a:t>
            </a:r>
          </a:p>
        </p:txBody>
      </p:sp>
    </p:spTree>
    <p:extLst>
      <p:ext uri="{BB962C8B-B14F-4D97-AF65-F5344CB8AC3E}">
        <p14:creationId xmlns:p14="http://schemas.microsoft.com/office/powerpoint/2010/main" val="79686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données sur les produits chimiques, les déchets et sur la durabilité des entreprises (RSE) ne sont pas susceptibles d'être dérivées des données </a:t>
            </a:r>
            <a:r>
              <a:rPr lang="fr-FR" dirty="0" err="1"/>
              <a:t>géospatiales</a:t>
            </a:r>
            <a:r>
              <a:rPr lang="fr-FR" dirty="0"/>
              <a:t> de la même manière que les autres sur cette liste - qui devraient provenir des données d'observation de la Terre ou de cartographie physique. Cependant, nous cherchons à promouvoir la cartographie des déchets dangereux (une partie de ce travail est déjà réalisée dans le cadre de différents A</a:t>
            </a:r>
            <a:r>
              <a:rPr lang="fr-FR" dirty="0"/>
              <a:t>ccord Multilatéral sur l‘Environnement (</a:t>
            </a:r>
            <a:r>
              <a:rPr lang="fr-FR" dirty="0"/>
              <a:t>AEM) et nous cherchons à promouvoir la collecte de statistiques sur les déchets et le rapport de durabilité des entreprises au niveau de la ville. au niveau national.</a:t>
            </a:r>
          </a:p>
          <a:p>
            <a:endParaRPr lang="fr-FR" dirty="0"/>
          </a:p>
          <a:p>
            <a:r>
              <a:rPr lang="fr-FR" dirty="0"/>
              <a:t>Pour trois des indicateurs ci-dessus, qualité de l'eau, étendue de l'écosystème d'eau douce et eutrophisation et déchets marins, ONU Environnement étudie les possibilités d'intégrer des données satellitaires afin d'améliorer la disponibilité des données et la régularité de la collecte des données. En particulier, pour l'écosystème des eaux douces, l'utilisation des produits de couverture terrestre existants comme point de départ pour la vérification au sol est encouragée non seulement pour 6.6.1, mais aussi pour 15.3.1 sur la dégradation des terres et 15.1.1 sur l'étendue des forêts.</a:t>
            </a:r>
          </a:p>
          <a:p>
            <a:endParaRPr lang="fr-FR" dirty="0"/>
          </a:p>
          <a:p>
            <a:r>
              <a:rPr lang="fr-FR" dirty="0"/>
              <a:t>ONU Environnement travaille en partenariat avec la NASA, </a:t>
            </a:r>
            <a:r>
              <a:rPr lang="fr-FR" dirty="0"/>
              <a:t>Agence Spatiale Européenne (ASE) </a:t>
            </a:r>
            <a:r>
              <a:rPr lang="fr-FR" dirty="0"/>
              <a:t>et le CCR (Centre commun de recherche) sur l'utilisation des images satellitaires dans les ODD.</a:t>
            </a:r>
            <a:endParaRPr lang="en-US" dirty="0"/>
          </a:p>
        </p:txBody>
      </p:sp>
    </p:spTree>
    <p:extLst>
      <p:ext uri="{BB962C8B-B14F-4D97-AF65-F5344CB8AC3E}">
        <p14:creationId xmlns:p14="http://schemas.microsoft.com/office/powerpoint/2010/main" val="79686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solidFill>
                  <a:sysClr val="windowText" lastClr="000000"/>
                </a:solidFill>
                <a:latin typeface="Roboto Regular"/>
                <a:ea typeface="Roboto Regular"/>
                <a:cs typeface="Roboto Regular"/>
                <a:sym typeface="Roboto Regular"/>
              </a:rPr>
              <a:t>l'Initiative sur le changement climatique –</a:t>
            </a:r>
            <a:r>
              <a:rPr lang="fr-FR" sz="1200" baseline="0" dirty="0">
                <a:solidFill>
                  <a:sysClr val="windowText" lastClr="000000"/>
                </a:solidFill>
                <a:latin typeface="Roboto Regular"/>
                <a:ea typeface="Roboto Regular"/>
                <a:cs typeface="Roboto Regular"/>
                <a:sym typeface="Roboto Regular"/>
              </a:rPr>
              <a:t> </a:t>
            </a:r>
            <a:r>
              <a:rPr lang="fr-FR" sz="1200" dirty="0">
                <a:solidFill>
                  <a:sysClr val="windowText" lastClr="000000"/>
                </a:solidFill>
                <a:latin typeface="Roboto Regular"/>
                <a:ea typeface="Roboto Regular"/>
                <a:cs typeface="Roboto Regular"/>
                <a:sym typeface="Roboto Regular"/>
              </a:rPr>
              <a:t>couverture terrestre</a:t>
            </a:r>
            <a:endParaRPr lang="fr-FR" dirty="0"/>
          </a:p>
          <a:p>
            <a:endParaRPr lang="fr-FR" dirty="0"/>
          </a:p>
          <a:p>
            <a:r>
              <a:rPr lang="fr-FR" dirty="0"/>
              <a:t>CCI-LC 250 M</a:t>
            </a:r>
          </a:p>
          <a:p>
            <a:r>
              <a:rPr lang="fr-FR" dirty="0"/>
              <a:t>Global Surface Water Explorer 30 M</a:t>
            </a:r>
          </a:p>
          <a:p>
            <a:r>
              <a:rPr lang="fr-FR" dirty="0"/>
              <a:t>Des données de très haute résolution de 0,5 à 2 m sont disponibles à l'achat</a:t>
            </a:r>
          </a:p>
          <a:p>
            <a:endParaRPr lang="fr-FR" dirty="0"/>
          </a:p>
          <a:p>
            <a:r>
              <a:rPr lang="fr-FR" dirty="0"/>
              <a:t>La diapositive suivante donne un exemple sur l'observation de la terre et la couverture terrestre</a:t>
            </a:r>
            <a:endParaRPr lang="en-US" dirty="0"/>
          </a:p>
        </p:txBody>
      </p:sp>
    </p:spTree>
    <p:extLst>
      <p:ext uri="{BB962C8B-B14F-4D97-AF65-F5344CB8AC3E}">
        <p14:creationId xmlns:p14="http://schemas.microsoft.com/office/powerpoint/2010/main" val="142150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36" eaLnBrk="1" fontAlgn="auto" latinLnBrk="0" hangingPunct="1">
              <a:lnSpc>
                <a:spcPct val="100000"/>
              </a:lnSpc>
              <a:spcBef>
                <a:spcPts val="0"/>
              </a:spcBef>
              <a:spcAft>
                <a:spcPts val="0"/>
              </a:spcAft>
              <a:buClrTx/>
              <a:buSzTx/>
              <a:buFontTx/>
              <a:buNone/>
              <a:tabLst/>
              <a:defRPr/>
            </a:pPr>
            <a:r>
              <a:rPr lang="fr-FR" dirty="0"/>
              <a:t>Deux principaux produits de couverture terrestre: l'ensemble de données sur le couvert végétal de l'Initiative sur le changement climatique (ESA) de L’</a:t>
            </a:r>
            <a:r>
              <a:rPr lang="fr-FR" dirty="0"/>
              <a:t>Agence spatiale européenne</a:t>
            </a:r>
            <a:r>
              <a:rPr lang="fr-FR" dirty="0"/>
              <a:t>s (ASE) et l'analyse de résolution modérée de la NASA (MODIS) à une résolution de 250 m. Ces diapositives suivantes fournissent des détails supplémentaires sur la couverture terrestre pour mesurer l'étendue de l'écosystème et ce que nous proposons pour l’indicateur 6.6.1.</a:t>
            </a:r>
            <a:endParaRPr lang="en-US" dirty="0"/>
          </a:p>
        </p:txBody>
      </p:sp>
    </p:spTree>
    <p:extLst>
      <p:ext uri="{BB962C8B-B14F-4D97-AF65-F5344CB8AC3E}">
        <p14:creationId xmlns:p14="http://schemas.microsoft.com/office/powerpoint/2010/main" val="39519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defTabSz="457136" eaLnBrk="1" fontAlgn="auto" latinLnBrk="0" hangingPunct="1">
              <a:lnSpc>
                <a:spcPct val="100000"/>
              </a:lnSpc>
              <a:spcBef>
                <a:spcPts val="0"/>
              </a:spcBef>
              <a:spcAft>
                <a:spcPts val="0"/>
              </a:spcAft>
              <a:buClrTx/>
              <a:buSzTx/>
              <a:buFontTx/>
              <a:buNone/>
              <a:tabLst/>
              <a:defRPr/>
            </a:pPr>
            <a:r>
              <a:rPr lang="fr-FR" dirty="0"/>
              <a:t>Le Centre Commun de Recherche (CCR) </a:t>
            </a:r>
            <a:r>
              <a:rPr lang="fr-FR" baseline="0" dirty="0"/>
              <a:t>a créé cette démonstration de l'explorateur de l'eau de surface globale et peut être utilisé pour mesurer l'étendue du corps de l'eau (en ce qui concerne l’indicateur 6.6.1)</a:t>
            </a:r>
          </a:p>
          <a:p>
            <a:pPr marL="0" marR="0" indent="0" defTabSz="457136" eaLnBrk="1" fontAlgn="auto" latinLnBrk="0" hangingPunct="1">
              <a:lnSpc>
                <a:spcPct val="100000"/>
              </a:lnSpc>
              <a:spcBef>
                <a:spcPts val="0"/>
              </a:spcBef>
              <a:spcAft>
                <a:spcPts val="0"/>
              </a:spcAft>
              <a:buClrTx/>
              <a:buSzTx/>
              <a:buFontTx/>
              <a:buNone/>
              <a:tabLst/>
              <a:defRPr/>
            </a:pPr>
            <a:endParaRPr lang="fr-FR" baseline="0" dirty="0"/>
          </a:p>
          <a:p>
            <a:pPr marL="0" marR="0" indent="0" defTabSz="457136" eaLnBrk="1" fontAlgn="auto" latinLnBrk="0" hangingPunct="1">
              <a:lnSpc>
                <a:spcPct val="100000"/>
              </a:lnSpc>
              <a:spcBef>
                <a:spcPts val="0"/>
              </a:spcBef>
              <a:spcAft>
                <a:spcPts val="0"/>
              </a:spcAft>
              <a:buClrTx/>
              <a:buSzTx/>
              <a:buFontTx/>
              <a:buNone/>
              <a:tabLst/>
              <a:defRPr/>
            </a:pPr>
            <a:r>
              <a:rPr lang="fr-FR" baseline="0" dirty="0"/>
              <a:t>Je voulais juste montrer un exemple rapide sur l’utilisation de l'analyse </a:t>
            </a:r>
            <a:r>
              <a:rPr lang="fr-FR" baseline="0" dirty="0" err="1"/>
              <a:t>géospatiale</a:t>
            </a:r>
            <a:r>
              <a:rPr lang="fr-FR" baseline="0" dirty="0"/>
              <a:t> pour convertir une boîte de cartes en un simple indicateur. Dans ce cas, la carte et les statistiques générées sont utiles pour comprendre la situation. Ici, nous pouvons mesurer le nombre total de pixels de l'image satellite et convertir en statistiques (vous pouvez utiliser un logiciel System d’information </a:t>
            </a:r>
            <a:r>
              <a:rPr lang="fr-FR" baseline="0" dirty="0" err="1"/>
              <a:t>Geographique</a:t>
            </a:r>
            <a:r>
              <a:rPr lang="fr-FR" baseline="0" dirty="0"/>
              <a:t> (SIG comme </a:t>
            </a:r>
            <a:r>
              <a:rPr lang="fr-FR" baseline="0" dirty="0" err="1"/>
              <a:t>ArcGIS</a:t>
            </a:r>
            <a:r>
              <a:rPr lang="fr-FR" baseline="0" dirty="0"/>
              <a:t>) pour faire le calcul pour vous.</a:t>
            </a:r>
          </a:p>
          <a:p>
            <a:pPr marL="0" marR="0" indent="0" defTabSz="457136" eaLnBrk="1" fontAlgn="auto" latinLnBrk="0" hangingPunct="1">
              <a:lnSpc>
                <a:spcPct val="100000"/>
              </a:lnSpc>
              <a:spcBef>
                <a:spcPts val="0"/>
              </a:spcBef>
              <a:spcAft>
                <a:spcPts val="0"/>
              </a:spcAft>
              <a:buClrTx/>
              <a:buSzTx/>
              <a:buFontTx/>
              <a:buNone/>
              <a:tabLst/>
              <a:defRPr/>
            </a:pPr>
            <a:endParaRPr lang="fr-FR" baseline="0" dirty="0"/>
          </a:p>
          <a:p>
            <a:pPr marL="0" marR="0" indent="0" defTabSz="457136" eaLnBrk="1" fontAlgn="auto" latinLnBrk="0" hangingPunct="1">
              <a:lnSpc>
                <a:spcPct val="100000"/>
              </a:lnSpc>
              <a:spcBef>
                <a:spcPts val="0"/>
              </a:spcBef>
              <a:spcAft>
                <a:spcPts val="0"/>
              </a:spcAft>
              <a:buClrTx/>
              <a:buSzTx/>
              <a:buFontTx/>
              <a:buNone/>
              <a:tabLst/>
              <a:defRPr/>
            </a:pPr>
            <a:endParaRPr lang="fr-FR" baseline="0" dirty="0"/>
          </a:p>
          <a:p>
            <a:pPr marL="0" marR="0" indent="0" defTabSz="457136" eaLnBrk="1" fontAlgn="auto" latinLnBrk="0" hangingPunct="1">
              <a:lnSpc>
                <a:spcPct val="100000"/>
              </a:lnSpc>
              <a:spcBef>
                <a:spcPts val="0"/>
              </a:spcBef>
              <a:spcAft>
                <a:spcPts val="0"/>
              </a:spcAft>
              <a:buClrTx/>
              <a:buSzTx/>
              <a:buFontTx/>
              <a:buNone/>
              <a:tabLst/>
              <a:defRPr/>
            </a:pPr>
            <a:endParaRPr lang="fr-FR" baseline="0" dirty="0"/>
          </a:p>
          <a:p>
            <a:pPr marL="0" marR="0" indent="0" defTabSz="457136" eaLnBrk="1" fontAlgn="auto" latinLnBrk="0" hangingPunct="1">
              <a:lnSpc>
                <a:spcPct val="100000"/>
              </a:lnSpc>
              <a:spcBef>
                <a:spcPts val="0"/>
              </a:spcBef>
              <a:spcAft>
                <a:spcPts val="0"/>
              </a:spcAft>
              <a:buClrTx/>
              <a:buSzTx/>
              <a:buFontTx/>
              <a:buNone/>
              <a:tabLst/>
              <a:defRPr/>
            </a:pPr>
            <a:endParaRPr lang="fr-FR" baseline="0" dirty="0"/>
          </a:p>
          <a:p>
            <a:pPr marL="0" marR="0" indent="0" defTabSz="457136" eaLnBrk="1" fontAlgn="auto" latinLnBrk="0" hangingPunct="1">
              <a:lnSpc>
                <a:spcPct val="100000"/>
              </a:lnSpc>
              <a:spcBef>
                <a:spcPts val="0"/>
              </a:spcBef>
              <a:spcAft>
                <a:spcPts val="0"/>
              </a:spcAft>
              <a:buClrTx/>
              <a:buSzTx/>
              <a:buFontTx/>
              <a:buNone/>
              <a:tabLst/>
              <a:defRPr/>
            </a:pPr>
            <a:r>
              <a:rPr lang="fr-FR" baseline="0" dirty="0"/>
              <a:t>Par l'utilisateur: </a:t>
            </a:r>
            <a:r>
              <a:rPr lang="fr-FR" baseline="0" dirty="0" err="1"/>
              <a:t>Staecker</a:t>
            </a:r>
            <a:r>
              <a:rPr lang="fr-FR" baseline="0" dirty="0"/>
              <a:t> - Travail personnel, domaine public, https://commons.wikimedia.org/w/index.php?curid=658367</a:t>
            </a:r>
            <a:endParaRPr lang="en-US" altLang="x-none" dirty="0"/>
          </a:p>
        </p:txBody>
      </p:sp>
      <p:sp>
        <p:nvSpPr>
          <p:cNvPr id="4" name="Date Placeholder 3"/>
          <p:cNvSpPr>
            <a:spLocks noGrp="1"/>
          </p:cNvSpPr>
          <p:nvPr>
            <p:ph type="dt" sz="quarter" idx="1"/>
          </p:nvPr>
        </p:nvSpPr>
        <p:spPr>
          <a:xfrm>
            <a:off x="3884613" y="0"/>
            <a:ext cx="2971800" cy="457200"/>
          </a:xfrm>
          <a:prstGeom prst="rect">
            <a:avLst/>
          </a:prstGeom>
        </p:spPr>
        <p:txBody>
          <a:bodyPr/>
          <a:lstStyle/>
          <a:p>
            <a:pPr>
              <a:defRPr/>
            </a:pPr>
            <a:endParaRPr lang="en-GB">
              <a:solidFill>
                <a:srgbClr val="000000"/>
              </a:solidFill>
            </a:endParaRPr>
          </a:p>
        </p:txBody>
      </p:sp>
      <p:sp>
        <p:nvSpPr>
          <p:cNvPr id="190468" name="Slide Number Placeholder 4"/>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C482143-B693-C449-9979-DDD80AE83CAF}" type="slidenum">
              <a:rPr lang="en-GB" altLang="x-none" sz="1200">
                <a:solidFill>
                  <a:srgbClr val="000000"/>
                </a:solidFill>
              </a:rPr>
              <a:pPr eaLnBrk="1" hangingPunct="1"/>
              <a:t>9</a:t>
            </a:fld>
            <a:endParaRPr lang="en-GB" altLang="x-none"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dirty="0">
                <a:effectLst/>
                <a:latin typeface="+mj-lt"/>
                <a:ea typeface="+mj-ea"/>
                <a:cs typeface="+mj-cs"/>
                <a:sym typeface="Calibri"/>
              </a:rPr>
              <a:t>La NASA a créé cette démonstration de la façon dont les données radar peuvent être combinées avec </a:t>
            </a:r>
            <a:r>
              <a:rPr lang="fr-FR" sz="1200" b="0" i="0" dirty="0" err="1">
                <a:effectLst/>
                <a:latin typeface="+mj-lt"/>
                <a:ea typeface="+mj-ea"/>
                <a:cs typeface="+mj-cs"/>
                <a:sym typeface="Calibri"/>
              </a:rPr>
              <a:t>Landsat</a:t>
            </a:r>
            <a:r>
              <a:rPr lang="fr-FR" sz="1200" b="0" i="0" dirty="0">
                <a:effectLst/>
                <a:latin typeface="+mj-lt"/>
                <a:ea typeface="+mj-ea"/>
                <a:cs typeface="+mj-cs"/>
                <a:sym typeface="Calibri"/>
              </a:rPr>
              <a:t> et </a:t>
            </a:r>
            <a:r>
              <a:rPr lang="fr-FR" sz="1200" b="0" i="0" dirty="0" err="1">
                <a:effectLst/>
                <a:latin typeface="+mj-lt"/>
                <a:ea typeface="+mj-ea"/>
                <a:cs typeface="+mj-cs"/>
                <a:sym typeface="Calibri"/>
              </a:rPr>
              <a:t>Sentinel</a:t>
            </a:r>
            <a:r>
              <a:rPr lang="fr-FR" sz="1200" b="0" i="0" dirty="0">
                <a:effectLst/>
                <a:latin typeface="+mj-lt"/>
                <a:ea typeface="+mj-ea"/>
                <a:cs typeface="+mj-cs"/>
                <a:sym typeface="Calibri"/>
              </a:rPr>
              <a:t> pour mieux comprendre la qualité de l'eau. Le graphique montre la chlorophylle A et la turbidité comme un indicateur de la qualité de l'eau qui peut être déterminé à l'aide de données satellitaires.</a:t>
            </a:r>
          </a:p>
        </p:txBody>
      </p:sp>
    </p:spTree>
    <p:extLst>
      <p:ext uri="{BB962C8B-B14F-4D97-AF65-F5344CB8AC3E}">
        <p14:creationId xmlns:p14="http://schemas.microsoft.com/office/powerpoint/2010/main" val="17202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6"/>
            <a:ext cx="7772400" cy="1470026"/>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Shape 92"/>
          <p:cNvSpPr>
            <a:spLocks noGrp="1"/>
          </p:cNvSpPr>
          <p:nvPr>
            <p:ph type="title"/>
          </p:nvPr>
        </p:nvSpPr>
        <p:spPr>
          <a:xfrm>
            <a:off x="685800" y="2130426"/>
            <a:ext cx="7772400" cy="1470026"/>
          </a:xfrm>
          <a:prstGeom prst="rect">
            <a:avLst/>
          </a:prstGeom>
        </p:spPr>
        <p:txBody>
          <a:bodyPr/>
          <a:lstStyle/>
          <a:p>
            <a:r>
              <a:t>Title Text</a:t>
            </a:r>
          </a:p>
        </p:txBody>
      </p:sp>
      <p:sp>
        <p:nvSpPr>
          <p:cNvPr id="93" name="Shape 93"/>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Shape 110"/>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111" name="Shape 111"/>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Title Text</a:t>
            </a:r>
          </a:p>
        </p:txBody>
      </p:sp>
      <p:sp>
        <p:nvSpPr>
          <p:cNvPr id="120" name="Shape 120"/>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t>Title Text</a:t>
            </a:r>
          </a:p>
        </p:txBody>
      </p:sp>
      <p:sp>
        <p:nvSpPr>
          <p:cNvPr id="129" name="Shape 129"/>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t>Title Text</a:t>
            </a: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Shape 153"/>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154" name="Shape 154"/>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156" name="Shape 1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Shape 163"/>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164" name="Shape 164"/>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165" name="Shape 165"/>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hape 1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Shape 173"/>
          <p:cNvSpPr>
            <a:spLocks noGrp="1"/>
          </p:cNvSpPr>
          <p:nvPr>
            <p:ph type="title"/>
          </p:nvPr>
        </p:nvSpPr>
        <p:spPr>
          <a:xfrm>
            <a:off x="685800" y="2130426"/>
            <a:ext cx="7772400" cy="1470026"/>
          </a:xfrm>
          <a:prstGeom prst="rect">
            <a:avLst/>
          </a:prstGeom>
        </p:spPr>
        <p:txBody>
          <a:bodyPr/>
          <a:lstStyle/>
          <a:p>
            <a:r>
              <a:t>Title Text</a:t>
            </a:r>
          </a:p>
        </p:txBody>
      </p:sp>
      <p:sp>
        <p:nvSpPr>
          <p:cNvPr id="174" name="Shape 174"/>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hape 1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Title Text</a:t>
            </a:r>
          </a:p>
        </p:txBody>
      </p:sp>
      <p:sp>
        <p:nvSpPr>
          <p:cNvPr id="183" name="Shape 183"/>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Shape 191"/>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192" name="Shape 192"/>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hape 1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Title Text</a:t>
            </a:r>
          </a:p>
        </p:txBody>
      </p:sp>
      <p:sp>
        <p:nvSpPr>
          <p:cNvPr id="201" name="Shape 201"/>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r>
              <a:t>Title Text</a:t>
            </a:r>
          </a:p>
        </p:txBody>
      </p:sp>
      <p:sp>
        <p:nvSpPr>
          <p:cNvPr id="210" name="Shape 210"/>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1" name="Shape 211"/>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212" name="Shape 2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p>
            <a:r>
              <a:t>Title Text</a:t>
            </a:r>
          </a:p>
        </p:txBody>
      </p:sp>
      <p:sp>
        <p:nvSpPr>
          <p:cNvPr id="220" name="Shape 2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Shape 234"/>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235" name="Shape 235"/>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237" name="Shape 2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Shape 244"/>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245" name="Shape 245"/>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246" name="Shape 246"/>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hape 2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Shape 272"/>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273" name="Shape 273"/>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p>
            <a:r>
              <a:t>Title Text</a:t>
            </a:r>
          </a:p>
        </p:txBody>
      </p:sp>
      <p:sp>
        <p:nvSpPr>
          <p:cNvPr id="291" name="Shape 291"/>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92" name="Shape 292"/>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293" name="Shape 2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30" name="Shape 30"/>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lstStyle/>
          <a:p>
            <a:r>
              <a:t>Title Text</a:t>
            </a:r>
          </a:p>
        </p:txBody>
      </p:sp>
      <p:sp>
        <p:nvSpPr>
          <p:cNvPr id="301" name="Shape 3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hape 3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Shape 315"/>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316" name="Shape 316"/>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Shape 325"/>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326" name="Shape 326"/>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327" name="Shape 327"/>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hape 3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5" name="Shape 335"/>
          <p:cNvSpPr>
            <a:spLocks noGrp="1"/>
          </p:cNvSpPr>
          <p:nvPr>
            <p:ph type="title"/>
          </p:nvPr>
        </p:nvSpPr>
        <p:spPr>
          <a:xfrm>
            <a:off x="685800" y="2130426"/>
            <a:ext cx="7772400" cy="1470026"/>
          </a:xfrm>
          <a:prstGeom prst="rect">
            <a:avLst/>
          </a:prstGeom>
        </p:spPr>
        <p:txBody>
          <a:bodyPr/>
          <a:lstStyle/>
          <a:p>
            <a:r>
              <a:t>Title Text</a:t>
            </a:r>
          </a:p>
        </p:txBody>
      </p:sp>
      <p:sp>
        <p:nvSpPr>
          <p:cNvPr id="336" name="Shape 336"/>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4" name="Shape 344"/>
          <p:cNvSpPr>
            <a:spLocks noGrp="1"/>
          </p:cNvSpPr>
          <p:nvPr>
            <p:ph type="title"/>
          </p:nvPr>
        </p:nvSpPr>
        <p:spPr>
          <a:prstGeom prst="rect">
            <a:avLst/>
          </a:prstGeom>
        </p:spPr>
        <p:txBody>
          <a:bodyPr/>
          <a:lstStyle/>
          <a:p>
            <a:r>
              <a:t>Title Text</a:t>
            </a:r>
          </a:p>
        </p:txBody>
      </p:sp>
      <p:sp>
        <p:nvSpPr>
          <p:cNvPr id="345" name="Shape 345"/>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46" name="Shape 3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3" name="Shape 353"/>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354" name="Shape 354"/>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5" name="Shape 3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2" name="Shape 362"/>
          <p:cNvSpPr>
            <a:spLocks noGrp="1"/>
          </p:cNvSpPr>
          <p:nvPr>
            <p:ph type="title"/>
          </p:nvPr>
        </p:nvSpPr>
        <p:spPr>
          <a:prstGeom prst="rect">
            <a:avLst/>
          </a:prstGeom>
        </p:spPr>
        <p:txBody>
          <a:bodyPr/>
          <a:lstStyle/>
          <a:p>
            <a:r>
              <a:t>Title Text</a:t>
            </a:r>
          </a:p>
        </p:txBody>
      </p:sp>
      <p:sp>
        <p:nvSpPr>
          <p:cNvPr id="363" name="Shape 363"/>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364" name="Shape 3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71" name="Shape 371"/>
          <p:cNvSpPr>
            <a:spLocks noGrp="1"/>
          </p:cNvSpPr>
          <p:nvPr>
            <p:ph type="title"/>
          </p:nvPr>
        </p:nvSpPr>
        <p:spPr>
          <a:prstGeom prst="rect">
            <a:avLst/>
          </a:prstGeom>
        </p:spPr>
        <p:txBody>
          <a:bodyPr/>
          <a:lstStyle/>
          <a:p>
            <a:r>
              <a:t>Title Text</a:t>
            </a:r>
          </a:p>
        </p:txBody>
      </p:sp>
      <p:sp>
        <p:nvSpPr>
          <p:cNvPr id="372" name="Shape 372"/>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73" name="Shape 373"/>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374" name="Shape 3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1" name="Shape 381"/>
          <p:cNvSpPr>
            <a:spLocks noGrp="1"/>
          </p:cNvSpPr>
          <p:nvPr>
            <p:ph type="title"/>
          </p:nvPr>
        </p:nvSpPr>
        <p:spPr>
          <a:prstGeom prst="rect">
            <a:avLst/>
          </a:prstGeom>
        </p:spPr>
        <p:txBody>
          <a:bodyPr/>
          <a:lstStyle/>
          <a:p>
            <a:r>
              <a:t>Title Text</a:t>
            </a:r>
          </a:p>
        </p:txBody>
      </p:sp>
      <p:sp>
        <p:nvSpPr>
          <p:cNvPr id="382" name="Shape 3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361868" indent="-533325">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9" name="Shape 3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6" name="Shape 396"/>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397" name="Shape 397"/>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98" name="Shape 398"/>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399" name="Shape 3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06" name="Shape 406"/>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407" name="Shape 407"/>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408" name="Shape 408"/>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09" name="Shape 4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16" name="Shape 416"/>
          <p:cNvSpPr>
            <a:spLocks noGrp="1"/>
          </p:cNvSpPr>
          <p:nvPr>
            <p:ph type="title"/>
          </p:nvPr>
        </p:nvSpPr>
        <p:spPr>
          <a:xfrm>
            <a:off x="685800" y="2130426"/>
            <a:ext cx="7772400" cy="1470026"/>
          </a:xfrm>
          <a:prstGeom prst="rect">
            <a:avLst/>
          </a:prstGeom>
        </p:spPr>
        <p:txBody>
          <a:bodyPr/>
          <a:lstStyle/>
          <a:p>
            <a:r>
              <a:t>Title Text</a:t>
            </a:r>
          </a:p>
        </p:txBody>
      </p:sp>
      <p:sp>
        <p:nvSpPr>
          <p:cNvPr id="417" name="Shape 417"/>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5" name="Shape 425"/>
          <p:cNvSpPr>
            <a:spLocks noGrp="1"/>
          </p:cNvSpPr>
          <p:nvPr>
            <p:ph type="title"/>
          </p:nvPr>
        </p:nvSpPr>
        <p:spPr>
          <a:prstGeom prst="rect">
            <a:avLst/>
          </a:prstGeom>
        </p:spPr>
        <p:txBody>
          <a:bodyPr/>
          <a:lstStyle/>
          <a:p>
            <a:r>
              <a:t>Title Text</a:t>
            </a:r>
          </a:p>
        </p:txBody>
      </p:sp>
      <p:sp>
        <p:nvSpPr>
          <p:cNvPr id="426" name="Shape 426"/>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427" name="Shape 4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34" name="Shape 434"/>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435" name="Shape 435"/>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hape 4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3" name="Shape 443"/>
          <p:cNvSpPr>
            <a:spLocks noGrp="1"/>
          </p:cNvSpPr>
          <p:nvPr>
            <p:ph type="title"/>
          </p:nvPr>
        </p:nvSpPr>
        <p:spPr>
          <a:prstGeom prst="rect">
            <a:avLst/>
          </a:prstGeom>
        </p:spPr>
        <p:txBody>
          <a:bodyPr/>
          <a:lstStyle/>
          <a:p>
            <a:r>
              <a:t>Title Text</a:t>
            </a:r>
          </a:p>
        </p:txBody>
      </p:sp>
      <p:sp>
        <p:nvSpPr>
          <p:cNvPr id="444" name="Shape 444"/>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445" name="Shape 4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52" name="Shape 452"/>
          <p:cNvSpPr>
            <a:spLocks noGrp="1"/>
          </p:cNvSpPr>
          <p:nvPr>
            <p:ph type="title"/>
          </p:nvPr>
        </p:nvSpPr>
        <p:spPr>
          <a:prstGeom prst="rect">
            <a:avLst/>
          </a:prstGeom>
        </p:spPr>
        <p:txBody>
          <a:bodyPr/>
          <a:lstStyle/>
          <a:p>
            <a:r>
              <a:t>Title Text</a:t>
            </a:r>
          </a:p>
        </p:txBody>
      </p:sp>
      <p:sp>
        <p:nvSpPr>
          <p:cNvPr id="453" name="Shape 453"/>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Shape 454"/>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455" name="Shape 4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2" name="Shape 462"/>
          <p:cNvSpPr>
            <a:spLocks noGrp="1"/>
          </p:cNvSpPr>
          <p:nvPr>
            <p:ph type="title"/>
          </p:nvPr>
        </p:nvSpPr>
        <p:spPr>
          <a:prstGeom prst="rect">
            <a:avLst/>
          </a:prstGeom>
        </p:spPr>
        <p:txBody>
          <a:bodyPr/>
          <a:lstStyle/>
          <a:p>
            <a:r>
              <a:t>Title Text</a:t>
            </a:r>
          </a:p>
        </p:txBody>
      </p:sp>
      <p:sp>
        <p:nvSpPr>
          <p:cNvPr id="463" name="Shape 4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0" name="Shape 4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77" name="Shape 477"/>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478" name="Shape 478"/>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479" name="Shape 479"/>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480" name="Shape 4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87" name="Shape 487"/>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488" name="Shape 488"/>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489" name="Shape 489"/>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hape 4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6" name="Shape 506"/>
          <p:cNvSpPr>
            <a:spLocks noGrp="1"/>
          </p:cNvSpPr>
          <p:nvPr>
            <p:ph type="title"/>
          </p:nvPr>
        </p:nvSpPr>
        <p:spPr>
          <a:prstGeom prst="rect">
            <a:avLst/>
          </a:prstGeom>
        </p:spPr>
        <p:txBody>
          <a:bodyPr/>
          <a:lstStyle/>
          <a:p>
            <a:r>
              <a:t>Title Text</a:t>
            </a:r>
          </a:p>
        </p:txBody>
      </p:sp>
      <p:sp>
        <p:nvSpPr>
          <p:cNvPr id="507" name="Shape 507"/>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508" name="Shape 5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5" name="Shape 515"/>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516" name="Shape 516"/>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hape 5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24" name="Shape 524"/>
          <p:cNvSpPr>
            <a:spLocks noGrp="1"/>
          </p:cNvSpPr>
          <p:nvPr>
            <p:ph type="title"/>
          </p:nvPr>
        </p:nvSpPr>
        <p:spPr>
          <a:prstGeom prst="rect">
            <a:avLst/>
          </a:prstGeom>
        </p:spPr>
        <p:txBody>
          <a:bodyPr/>
          <a:lstStyle/>
          <a:p>
            <a:r>
              <a:t>Title Text</a:t>
            </a:r>
          </a:p>
        </p:txBody>
      </p:sp>
      <p:sp>
        <p:nvSpPr>
          <p:cNvPr id="525" name="Shape 525"/>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26" name="Shape 5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r>
              <a:t>Title Text</a:t>
            </a:r>
          </a:p>
        </p:txBody>
      </p:sp>
      <p:sp>
        <p:nvSpPr>
          <p:cNvPr id="534" name="Shape 534"/>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5" name="Shape 535"/>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536" name="Shape 5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43" name="Shape 543"/>
          <p:cNvSpPr>
            <a:spLocks noGrp="1"/>
          </p:cNvSpPr>
          <p:nvPr>
            <p:ph type="title"/>
          </p:nvPr>
        </p:nvSpPr>
        <p:spPr>
          <a:prstGeom prst="rect">
            <a:avLst/>
          </a:prstGeom>
        </p:spPr>
        <p:txBody>
          <a:bodyPr/>
          <a:lstStyle/>
          <a:p>
            <a:r>
              <a:t>Title Text</a:t>
            </a:r>
          </a:p>
        </p:txBody>
      </p:sp>
      <p:sp>
        <p:nvSpPr>
          <p:cNvPr id="544" name="Shape 5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1" name="Shape 5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8" name="Shape 558"/>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559" name="Shape 559"/>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560" name="Shape 560"/>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561" name="Shape 5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68" name="Shape 568"/>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569" name="Shape 569"/>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570" name="Shape 570"/>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71" name="Shape 5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78" name="Shape 578"/>
          <p:cNvSpPr/>
          <p:nvPr/>
        </p:nvSpPr>
        <p:spPr>
          <a:xfrm flipV="1">
            <a:off x="357187" y="6500810"/>
            <a:ext cx="8429626" cy="4"/>
          </a:xfrm>
          <a:prstGeom prst="line">
            <a:avLst/>
          </a:prstGeom>
          <a:ln w="50800">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79" name="Shape 579"/>
          <p:cNvSpPr/>
          <p:nvPr/>
        </p:nvSpPr>
        <p:spPr>
          <a:xfrm flipV="1">
            <a:off x="357187" y="357187"/>
            <a:ext cx="842962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80" name="Shape 580"/>
          <p:cNvSpPr/>
          <p:nvPr/>
        </p:nvSpPr>
        <p:spPr>
          <a:xfrm>
            <a:off x="357187" y="3643312"/>
            <a:ext cx="842962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81" name="Shape 581"/>
          <p:cNvSpPr>
            <a:spLocks noGrp="1"/>
          </p:cNvSpPr>
          <p:nvPr>
            <p:ph type="title"/>
          </p:nvPr>
        </p:nvSpPr>
        <p:spPr>
          <a:xfrm>
            <a:off x="357187" y="2116335"/>
            <a:ext cx="8429626" cy="1428751"/>
          </a:xfrm>
          <a:prstGeom prst="rect">
            <a:avLst/>
          </a:prstGeom>
        </p:spPr>
        <p:txBody>
          <a:bodyPr lIns="35718" tIns="35718" rIns="35718" bIns="35718" anchor="b"/>
          <a:lstStyle>
            <a:lvl1pPr defTabSz="410765">
              <a:lnSpc>
                <a:spcPct val="90000"/>
              </a:lnSpc>
              <a:defRPr cap="all">
                <a:solidFill>
                  <a:srgbClr val="606060"/>
                </a:solidFill>
                <a:latin typeface="Gill Sans Light"/>
                <a:ea typeface="Gill Sans Light"/>
                <a:cs typeface="Gill Sans Light"/>
                <a:sym typeface="Gill Sans Light"/>
              </a:defRPr>
            </a:lvl1pPr>
          </a:lstStyle>
          <a:p>
            <a:r>
              <a:t>Title Text</a:t>
            </a:r>
          </a:p>
        </p:txBody>
      </p:sp>
      <p:sp>
        <p:nvSpPr>
          <p:cNvPr id="582" name="Shape 582"/>
          <p:cNvSpPr>
            <a:spLocks noGrp="1"/>
          </p:cNvSpPr>
          <p:nvPr>
            <p:ph type="body" sz="quarter" idx="1"/>
          </p:nvPr>
        </p:nvSpPr>
        <p:spPr>
          <a:xfrm>
            <a:off x="357187" y="3911203"/>
            <a:ext cx="8429626" cy="580430"/>
          </a:xfrm>
          <a:prstGeom prst="rect">
            <a:avLst/>
          </a:prstGeom>
        </p:spPr>
        <p:txBody>
          <a:bodyPr lIns="35718" tIns="35718" rIns="35718" bIns="35718"/>
          <a:lstStyle>
            <a:lvl1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1pPr>
            <a:lvl2pPr marL="0" indent="228600" defTabSz="410765">
              <a:lnSpc>
                <a:spcPct val="120000"/>
              </a:lnSpc>
              <a:spcBef>
                <a:spcPts val="0"/>
              </a:spcBef>
              <a:buSzTx/>
              <a:buFontTx/>
              <a:buNone/>
              <a:defRPr sz="1600">
                <a:solidFill>
                  <a:srgbClr val="606060"/>
                </a:solidFill>
                <a:latin typeface="Gill Sans"/>
                <a:ea typeface="Gill Sans"/>
                <a:cs typeface="Gill Sans"/>
                <a:sym typeface="Gill Sans"/>
              </a:defRPr>
            </a:lvl2pPr>
            <a:lvl3pPr marL="0" indent="457200" defTabSz="410765">
              <a:lnSpc>
                <a:spcPct val="120000"/>
              </a:lnSpc>
              <a:spcBef>
                <a:spcPts val="0"/>
              </a:spcBef>
              <a:buSzTx/>
              <a:buFontTx/>
              <a:buNone/>
              <a:defRPr sz="1600">
                <a:solidFill>
                  <a:srgbClr val="606060"/>
                </a:solidFill>
                <a:latin typeface="Gill Sans"/>
                <a:ea typeface="Gill Sans"/>
                <a:cs typeface="Gill Sans"/>
                <a:sym typeface="Gill Sans"/>
              </a:defRPr>
            </a:lvl3pPr>
            <a:lvl4pPr marL="0" indent="685800" defTabSz="410765">
              <a:lnSpc>
                <a:spcPct val="120000"/>
              </a:lnSpc>
              <a:spcBef>
                <a:spcPts val="0"/>
              </a:spcBef>
              <a:buSzTx/>
              <a:buFontTx/>
              <a:buNone/>
              <a:defRPr sz="1600">
                <a:solidFill>
                  <a:srgbClr val="606060"/>
                </a:solidFill>
                <a:latin typeface="Gill Sans"/>
                <a:ea typeface="Gill Sans"/>
                <a:cs typeface="Gill Sans"/>
                <a:sym typeface="Gill Sans"/>
              </a:defRPr>
            </a:lvl4pPr>
            <a:lvl5pPr marL="0" indent="914400" defTabSz="410765">
              <a:lnSpc>
                <a:spcPct val="120000"/>
              </a:lnSpc>
              <a:spcBef>
                <a:spcPts val="0"/>
              </a:spcBef>
              <a:buSzTx/>
              <a:buFontTx/>
              <a:buNone/>
              <a:defRPr sz="1600">
                <a:solidFill>
                  <a:srgbClr val="60606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583" name="Shape 583"/>
          <p:cNvSpPr>
            <a:spLocks noGrp="1"/>
          </p:cNvSpPr>
          <p:nvPr>
            <p:ph type="sldNum" sz="quarter" idx="2"/>
          </p:nvPr>
        </p:nvSpPr>
        <p:spPr>
          <a:xfrm>
            <a:off x="8548064" y="6161484"/>
            <a:ext cx="236538" cy="249238"/>
          </a:xfrm>
          <a:prstGeom prst="rect">
            <a:avLst/>
          </a:prstGeom>
        </p:spPr>
        <p:txBody>
          <a:bodyPr lIns="35718" tIns="35718" rIns="35718" bIns="35718" anchor="t"/>
          <a:lstStyle>
            <a:lvl1pPr algn="ctr" defTabSz="410765">
              <a:defRPr>
                <a:solidFill>
                  <a:srgbClr val="60606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slow" advClick="0">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90" name="Shape 590"/>
          <p:cNvSpPr>
            <a:spLocks noGrp="1"/>
          </p:cNvSpPr>
          <p:nvPr>
            <p:ph type="title"/>
          </p:nvPr>
        </p:nvSpPr>
        <p:spPr>
          <a:xfrm>
            <a:off x="685800" y="2130426"/>
            <a:ext cx="7772400" cy="1470026"/>
          </a:xfrm>
          <a:prstGeom prst="rect">
            <a:avLst/>
          </a:prstGeom>
        </p:spPr>
        <p:txBody>
          <a:bodyPr/>
          <a:lstStyle/>
          <a:p>
            <a:r>
              <a:t>Title Text</a:t>
            </a:r>
          </a:p>
        </p:txBody>
      </p:sp>
      <p:sp>
        <p:nvSpPr>
          <p:cNvPr id="591" name="Shape 591"/>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92" name="Shape 5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73" name="Shape 73"/>
          <p:cNvSpPr>
            <a:spLocks noGrp="1"/>
          </p:cNvSpPr>
          <p:nvPr>
            <p:ph type="body" idx="1"/>
          </p:nvPr>
        </p:nvSpPr>
        <p:spPr>
          <a:xfrm>
            <a:off x="3575051" y="273050"/>
            <a:ext cx="5111752" cy="58531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83" name="Shape 83"/>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1" y="274638"/>
            <a:ext cx="8229601" cy="1143001"/>
          </a:xfrm>
          <a:prstGeom prst="rect">
            <a:avLst/>
          </a:prstGeom>
          <a:ln w="12700">
            <a:miter lim="400000"/>
          </a:ln>
          <a:extLst>
            <a:ext uri="{C572A759-6A51-4108-AA02-DFA0A04FC94B}">
              <ma14:wrappingTextBoxFlag xmlns:ma14="http://schemas.microsoft.com/office/mac/drawingml/2011/main" xmlns="" val="1"/>
            </a:ext>
          </a:extLst>
        </p:spPr>
        <p:txBody>
          <a:bodyPr lIns="45713" tIns="45713" rIns="45713" bIns="45713" anchor="ctr">
            <a:normAutofit/>
          </a:bodyPr>
          <a:lstStyle/>
          <a:p>
            <a:r>
              <a:t>Title Text</a:t>
            </a:r>
          </a:p>
        </p:txBody>
      </p:sp>
      <p:sp>
        <p:nvSpPr>
          <p:cNvPr id="3" name="Shape 3"/>
          <p:cNvSpPr>
            <a:spLocks noGrp="1"/>
          </p:cNvSpPr>
          <p:nvPr>
            <p:ph type="body" idx="1"/>
          </p:nvPr>
        </p:nvSpPr>
        <p:spPr>
          <a:xfrm>
            <a:off x="457201" y="1600202"/>
            <a:ext cx="8229601" cy="4525963"/>
          </a:xfrm>
          <a:prstGeom prst="rect">
            <a:avLst/>
          </a:prstGeom>
          <a:ln w="12700">
            <a:miter lim="400000"/>
          </a:ln>
          <a:extLst>
            <a:ext uri="{C572A759-6A51-4108-AA02-DFA0A04FC94B}">
              <ma14:wrappingTextBoxFlag xmlns:ma14="http://schemas.microsoft.com/office/mac/drawingml/2011/main" xmlns="" val="1"/>
            </a:ext>
          </a:extLst>
        </p:spPr>
        <p:txBody>
          <a:bodyPr lIns="45713" tIns="45713" rIns="45713" bIns="45713">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553200" y="6404301"/>
            <a:ext cx="273643" cy="269227"/>
          </a:xfrm>
          <a:prstGeom prst="rect">
            <a:avLst/>
          </a:prstGeom>
          <a:ln w="12700">
            <a:miter lim="400000"/>
          </a:ln>
        </p:spPr>
        <p:txBody>
          <a:bodyPr wrap="none" lIns="45713" tIns="45713" rIns="45713" bIns="45713" anchor="ctr">
            <a:spAutoFit/>
          </a:bodyPr>
          <a:lstStyle>
            <a:lvl1pPr>
              <a:defRPr sz="1200">
                <a:solidFill>
                  <a:srgbClr val="888888"/>
                </a:solidFill>
                <a:latin typeface="Roboto Regular"/>
                <a:ea typeface="Roboto Regular"/>
                <a:cs typeface="Roboto Regular"/>
                <a:sym typeface="Roboto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Lst>
  <p:transition spd="slow" advClick="0">
    <p:randomBar dir="vert"/>
  </p:transition>
  <p:txStyles>
    <p:titleStyle>
      <a:lvl1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1pPr>
      <a:lvl2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2pPr>
      <a:lvl3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3pPr>
      <a:lvl4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4pPr>
      <a:lvl5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5pPr>
      <a:lvl6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6pPr>
      <a:lvl7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7pPr>
      <a:lvl8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8pPr>
      <a:lvl9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9pPr>
    </p:titleStyle>
    <p:bodyStyle>
      <a:lvl1pPr marL="342851" marR="0" indent="-342851"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1pPr>
      <a:lvl2pPr marL="783660" marR="0" indent="-326525"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2pPr>
      <a:lvl3pPr marL="1219029" marR="0" indent="-304757"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3pPr>
      <a:lvl4pPr marL="1737115"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4pPr>
      <a:lvl5pPr marL="2377106" marR="0" indent="-548563"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5pPr>
      <a:lvl6pPr marL="2651387"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6pPr>
      <a:lvl7pPr marL="3108523"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7pPr>
      <a:lvl8pPr marL="3565659"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8pPr>
      <a:lvl9pPr marL="4022795"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9pPr>
    </p:bodyStyle>
    <p:otherStyle>
      <a:lvl1pPr marL="0" marR="0" indent="0"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1pPr>
      <a:lvl2pPr marL="0" marR="0" indent="457136"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2pPr>
      <a:lvl3pPr marL="0" marR="0" indent="914272"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3pPr>
      <a:lvl4pPr marL="0" marR="0" indent="1371407"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4pPr>
      <a:lvl5pPr marL="0" marR="0" indent="1828543"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5pPr>
      <a:lvl6pPr marL="0" marR="0" indent="2285679"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6pPr>
      <a:lvl7pPr marL="0" marR="0" indent="2742814"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7pPr>
      <a:lvl8pPr marL="0" marR="0" indent="3199950"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8pPr>
      <a:lvl9pPr marL="0" marR="0" indent="3657086"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lobal-surface-water.appspot.com/" TargetMode="External"/><Relationship Id="rId2" Type="http://schemas.openxmlformats.org/officeDocument/2006/relationships/hyperlink" Target="https://www.esa-landcover-cci.org/?q=node/158" TargetMode="External"/><Relationship Id="rId1" Type="http://schemas.openxmlformats.org/officeDocument/2006/relationships/slideLayout" Target="../slideLayouts/slideLayout2.xml"/><Relationship Id="rId6" Type="http://schemas.openxmlformats.org/officeDocument/2006/relationships/hyperlink" Target="http://www.fao.org/faostat/en/#data/LC/visualize" TargetMode="External"/><Relationship Id="rId5" Type="http://schemas.openxmlformats.org/officeDocument/2006/relationships/hyperlink" Target="http://land.copernicus.eu/pan-european/corine-land-cover" TargetMode="External"/><Relationship Id="rId4" Type="http://schemas.openxmlformats.org/officeDocument/2006/relationships/hyperlink" Target="https://modis-land.gsfc.nasa.go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601" name="Shape 601"/>
          <p:cNvSpPr>
            <a:spLocks noGrp="1"/>
          </p:cNvSpPr>
          <p:nvPr>
            <p:ph type="ctrTitle"/>
          </p:nvPr>
        </p:nvSpPr>
        <p:spPr>
          <a:xfrm>
            <a:off x="709071" y="2133600"/>
            <a:ext cx="7679264" cy="2233085"/>
          </a:xfrm>
          <a:prstGeom prst="rect">
            <a:avLst/>
          </a:prstGeom>
        </p:spPr>
        <p:txBody>
          <a:bodyPr lIns="0" tIns="0" rIns="0" bIns="0" anchor="b"/>
          <a:lstStyle/>
          <a:p>
            <a:pPr>
              <a:defRPr sz="4000">
                <a:solidFill>
                  <a:srgbClr val="FFFFFF"/>
                </a:solidFill>
              </a:defRPr>
            </a:pPr>
            <a:r>
              <a:rPr lang="en-US" dirty="0" err="1"/>
              <a:t>Donnees</a:t>
            </a:r>
            <a:r>
              <a:rPr lang="en-US" dirty="0"/>
              <a:t> </a:t>
            </a:r>
            <a:r>
              <a:rPr lang="en-US" dirty="0" err="1"/>
              <a:t>Geospatiales</a:t>
            </a:r>
            <a:r>
              <a:rPr lang="en-US" dirty="0"/>
              <a:t> et </a:t>
            </a:r>
            <a:r>
              <a:rPr lang="en-US" dirty="0" err="1"/>
              <a:t>l’agenda</a:t>
            </a:r>
            <a:r>
              <a:rPr lang="en-US" dirty="0"/>
              <a:t> 2030</a:t>
            </a:r>
            <a:endParaRPr dirty="0"/>
          </a:p>
        </p:txBody>
      </p:sp>
      <p:sp>
        <p:nvSpPr>
          <p:cNvPr id="604" name="Shape 604"/>
          <p:cNvSpPr/>
          <p:nvPr/>
        </p:nvSpPr>
        <p:spPr>
          <a:xfrm>
            <a:off x="728121" y="5790239"/>
            <a:ext cx="7679264" cy="1"/>
          </a:xfrm>
          <a:prstGeom prst="line">
            <a:avLst/>
          </a:prstGeom>
          <a:ln w="12700">
            <a:solidFill>
              <a:srgbClr val="FFFFFF"/>
            </a:solidFill>
          </a:ln>
        </p:spPr>
        <p:txBody>
          <a:bodyPr lIns="45719" r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06" name="image1.png" descr="UNEnvironment_Logo_English_Short_white.png"/>
          <p:cNvPicPr>
            <a:picLocks noChangeAspect="1"/>
          </p:cNvPicPr>
          <p:nvPr/>
        </p:nvPicPr>
        <p:blipFill>
          <a:blip r:embed="rId2">
            <a:extLst/>
          </a:blip>
          <a:stretch>
            <a:fillRect/>
          </a:stretch>
        </p:blipFill>
        <p:spPr>
          <a:xfrm>
            <a:off x="6258921" y="1"/>
            <a:ext cx="2495615" cy="1619656"/>
          </a:xfrm>
          <a:prstGeom prst="rect">
            <a:avLst/>
          </a:prstGeom>
          <a:ln w="12700">
            <a:miter lim="400000"/>
          </a:ln>
        </p:spPr>
      </p:pic>
      <p:sp>
        <p:nvSpPr>
          <p:cNvPr id="9" name="Shape 755"/>
          <p:cNvSpPr txBox="1">
            <a:spLocks/>
          </p:cNvSpPr>
          <p:nvPr/>
        </p:nvSpPr>
        <p:spPr>
          <a:xfrm>
            <a:off x="5137150" y="5894800"/>
            <a:ext cx="3251185" cy="11420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marR="0" indent="0" algn="l" defTabSz="457136"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Roboto Regular"/>
                <a:ea typeface="Roboto Regular"/>
                <a:cs typeface="Roboto Regular"/>
                <a:sym typeface="Roboto Regular"/>
              </a:defRPr>
            </a:lvl1pPr>
            <a:lvl2pPr marL="0" marR="0" indent="457136" algn="l" defTabSz="457136"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Roboto Regular"/>
                <a:ea typeface="Roboto Regular"/>
                <a:cs typeface="Roboto Regular"/>
                <a:sym typeface="Roboto Regular"/>
              </a:defRPr>
            </a:lvl2pPr>
            <a:lvl3pPr marL="0" marR="0" indent="914272" algn="l" defTabSz="457136"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Roboto Regular"/>
                <a:ea typeface="Roboto Regular"/>
                <a:cs typeface="Roboto Regular"/>
                <a:sym typeface="Roboto Regular"/>
              </a:defRPr>
            </a:lvl3pPr>
            <a:lvl4pPr marL="0" marR="0" indent="1371407" algn="l" defTabSz="457136"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Roboto Regular"/>
                <a:ea typeface="Roboto Regular"/>
                <a:cs typeface="Roboto Regular"/>
                <a:sym typeface="Roboto Regular"/>
              </a:defRPr>
            </a:lvl4pPr>
            <a:lvl5pPr marL="0" marR="0" indent="1828543" algn="l" defTabSz="457136"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Roboto Regular"/>
                <a:ea typeface="Roboto Regular"/>
                <a:cs typeface="Roboto Regular"/>
                <a:sym typeface="Roboto Regular"/>
              </a:defRPr>
            </a:lvl5pPr>
            <a:lvl6pPr marL="2651387"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6pPr>
            <a:lvl7pPr marL="3108523"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7pPr>
            <a:lvl8pPr marL="3565659"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8pPr>
            <a:lvl9pPr marL="4022795"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9pPr>
          </a:lstStyle>
          <a:p>
            <a:pPr algn="r" hangingPunct="1">
              <a:spcBef>
                <a:spcPts val="200"/>
              </a:spcBef>
              <a:defRPr sz="900">
                <a:solidFill>
                  <a:srgbClr val="FFFFFF"/>
                </a:solidFill>
              </a:defRPr>
            </a:pPr>
            <a:r>
              <a:rPr lang="en-US" sz="900" dirty="0">
                <a:solidFill>
                  <a:srgbClr val="FFFFFF"/>
                </a:solidFill>
              </a:rPr>
              <a:t>Dany Ghafari /SDG and environment Statistics unit</a:t>
            </a:r>
          </a:p>
          <a:p>
            <a:pPr algn="r" hangingPunct="1">
              <a:spcBef>
                <a:spcPts val="200"/>
              </a:spcBef>
              <a:defRPr sz="900">
                <a:solidFill>
                  <a:srgbClr val="FFFFFF"/>
                </a:solidFill>
              </a:defRPr>
            </a:pPr>
            <a:r>
              <a:rPr lang="en-US" sz="900" dirty="0" err="1">
                <a:solidFill>
                  <a:srgbClr val="FFFFFF"/>
                </a:solidFill>
              </a:rPr>
              <a:t>Lome</a:t>
            </a:r>
            <a:r>
              <a:rPr lang="en-US" sz="900" dirty="0">
                <a:solidFill>
                  <a:srgbClr val="FFFFFF"/>
                </a:solidFill>
              </a:rPr>
              <a:t>, Togo, 9-11 Mai 2018</a:t>
            </a:r>
          </a:p>
        </p:txBody>
      </p:sp>
    </p:spTree>
    <p:extLst>
      <p:ext uri="{BB962C8B-B14F-4D97-AF65-F5344CB8AC3E}">
        <p14:creationId xmlns:p14="http://schemas.microsoft.com/office/powerpoint/2010/main" val="2679333545"/>
      </p:ext>
    </p:extLst>
  </p:cSld>
  <p:clrMapOvr>
    <a:masterClrMapping/>
  </p:clrMapOvr>
  <p:transition spd="slow" advClick="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10</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Exemple: Préparé par la NASA</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03325"/>
            <a:ext cx="57340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21" y="2755343"/>
            <a:ext cx="589597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041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11</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err="1"/>
              <a:t>Opportunités</a:t>
            </a:r>
            <a:r>
              <a:rPr lang="en-US" dirty="0"/>
              <a:t> et </a:t>
            </a:r>
            <a:r>
              <a:rPr lang="en-US" dirty="0" err="1"/>
              <a:t>défis</a:t>
            </a:r>
            <a:endParaRPr dirty="0"/>
          </a:p>
        </p:txBody>
      </p:sp>
      <p:sp>
        <p:nvSpPr>
          <p:cNvPr id="629" name="Shape 629"/>
          <p:cNvSpPr/>
          <p:nvPr/>
        </p:nvSpPr>
        <p:spPr>
          <a:xfrm>
            <a:off x="641841" y="1605278"/>
            <a:ext cx="8007368" cy="63709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Les produits globaux peuvent ne pas avoir le niveau de détail ou les types de classification exacts qui sont pertinents pour les parties nationales.</a:t>
            </a:r>
          </a:p>
          <a:p>
            <a:pPr marL="240631" indent="-240631">
              <a:buSzPct val="100000"/>
              <a:buChar char="•"/>
              <a:defRPr sz="2400">
                <a:latin typeface="Roboto Regular"/>
                <a:ea typeface="Roboto Regular"/>
                <a:cs typeface="Roboto Regular"/>
                <a:sym typeface="Roboto Regular"/>
              </a:defRPr>
            </a:pPr>
            <a:endParaRPr lang="fr-FR" dirty="0"/>
          </a:p>
          <a:p>
            <a:pPr marL="240631" indent="-240631">
              <a:buSzPct val="100000"/>
              <a:buChar char="•"/>
              <a:defRPr sz="2400">
                <a:latin typeface="Roboto Regular"/>
                <a:ea typeface="Roboto Regular"/>
                <a:cs typeface="Roboto Regular"/>
                <a:sym typeface="Roboto Regular"/>
              </a:defRPr>
            </a:pPr>
            <a:r>
              <a:rPr lang="fr-FR" dirty="0"/>
              <a:t>Il y a toujours un besoin de vérification au sol des informations d'observation de la Terre.</a:t>
            </a:r>
          </a:p>
          <a:p>
            <a:pPr marL="240631" indent="-240631">
              <a:buSzPct val="100000"/>
              <a:buChar char="•"/>
              <a:defRPr sz="2400">
                <a:latin typeface="Roboto Regular"/>
                <a:ea typeface="Roboto Regular"/>
                <a:cs typeface="Roboto Regular"/>
                <a:sym typeface="Roboto Regular"/>
              </a:defRPr>
            </a:pPr>
            <a:endParaRPr lang="fr-FR" dirty="0"/>
          </a:p>
          <a:p>
            <a:pPr marL="240631" indent="-240631">
              <a:buSzPct val="100000"/>
              <a:buChar char="•"/>
              <a:defRPr sz="2400">
                <a:latin typeface="Roboto Regular"/>
                <a:ea typeface="Roboto Regular"/>
                <a:cs typeface="Roboto Regular"/>
                <a:sym typeface="Roboto Regular"/>
              </a:defRPr>
            </a:pPr>
            <a:r>
              <a:rPr lang="fr-FR" dirty="0"/>
              <a:t>L'Observation de la Terre présente des défis en termes de mesure de l'environnement, mais elle présente une opportunité énorme en ce sens qu'elle peut fournir des données pour les pays ayant une capacité limitée et peut assurer la comparabilité entre les lieux et le temps.</a:t>
            </a:r>
            <a:br>
              <a:rPr lang="en-US" dirty="0"/>
            </a:br>
            <a:endParaRPr lang="en-US" dirty="0"/>
          </a:p>
          <a:p>
            <a:pPr marL="240631" indent="-240631">
              <a:buSzPct val="100000"/>
              <a:buChar char="•"/>
              <a:defRPr sz="2400">
                <a:latin typeface="Roboto Regular"/>
                <a:ea typeface="Roboto Regular"/>
                <a:cs typeface="Roboto Regular"/>
                <a:sym typeface="Roboto Regular"/>
              </a:defRPr>
            </a:pPr>
            <a:endParaRPr lang="en-US" dirty="0"/>
          </a:p>
          <a:p>
            <a:pPr marL="240631" indent="-240631">
              <a:buSzPct val="100000"/>
              <a:buChar char="•"/>
              <a:defRPr sz="2400">
                <a:latin typeface="Roboto Regular"/>
                <a:ea typeface="Roboto Regular"/>
                <a:cs typeface="Roboto Regular"/>
                <a:sym typeface="Roboto Regular"/>
              </a:defRPr>
            </a:pPr>
            <a:endParaRPr lang="en-US" dirty="0"/>
          </a:p>
          <a:p>
            <a:pPr>
              <a:buSzPct val="100000"/>
              <a:defRPr sz="2400">
                <a:latin typeface="Roboto Regular"/>
                <a:ea typeface="Roboto Regular"/>
                <a:cs typeface="Roboto Regular"/>
                <a:sym typeface="Roboto Regular"/>
              </a:defRPr>
            </a:pPr>
            <a:br>
              <a:rPr dirty="0"/>
            </a:br>
            <a:endParaRPr dirty="0"/>
          </a:p>
        </p:txBody>
      </p:sp>
    </p:spTree>
    <p:extLst>
      <p:ext uri="{BB962C8B-B14F-4D97-AF65-F5344CB8AC3E}">
        <p14:creationId xmlns:p14="http://schemas.microsoft.com/office/powerpoint/2010/main" val="46279520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marR="0" lvl="0" indent="-171425" algn="r" defTabSz="457200" eaLnBrk="1" fontAlgn="auto" latinLnBrk="0" hangingPunct="1">
              <a:lnSpc>
                <a:spcPct val="100000"/>
              </a:lnSpc>
              <a:spcBef>
                <a:spcPts val="0"/>
              </a:spcBef>
              <a:spcAft>
                <a:spcPts val="0"/>
              </a:spcAft>
              <a:buClrTx/>
              <a:buSzPct val="100000"/>
              <a:buFont typeface="Wingdings"/>
              <a:buChar char="ß"/>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Photo credit to be given </a:t>
            </a:r>
            <a:endParaRPr kumimoji="0" sz="4400" b="0" i="0" u="none" strike="noStrike" kern="0" cap="none" spc="0" normalizeH="0" baseline="0" noProof="0">
              <a:ln>
                <a:noFill/>
              </a:ln>
              <a:solidFill>
                <a:srgbClr val="FFFFFF"/>
              </a:solidFill>
              <a:effectLst/>
              <a:uLnTx/>
              <a:uFillTx/>
              <a:latin typeface="Roboto Regular"/>
              <a:ea typeface="Roboto Regular"/>
              <a:cs typeface="Roboto Regular"/>
              <a:sym typeface="Roboto Regular"/>
            </a:endParaRPr>
          </a:p>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as shown alongside </a:t>
            </a:r>
          </a:p>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pPr marL="0" marR="0" lvl="0" indent="0" defTabSz="457200" eaLnBrk="1" fontAlgn="auto" latinLnBrk="0" hangingPunct="1">
              <a:lnSpc>
                <a:spcPct val="100000"/>
              </a:lnSpc>
              <a:spcBef>
                <a:spcPts val="20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A6A6A6"/>
                </a:solidFill>
                <a:effectLst/>
                <a:uLnTx/>
                <a:uFillTx/>
              </a:rPr>
              <a:pPr marL="0" marR="0" lvl="0" indent="0" defTabSz="457200" eaLnBrk="1" fontAlgn="auto" latinLnBrk="0" hangingPunct="1">
                <a:lnSpc>
                  <a:spcPct val="100000"/>
                </a:lnSpc>
                <a:spcBef>
                  <a:spcPts val="200"/>
                </a:spcBef>
                <a:spcAft>
                  <a:spcPts val="0"/>
                </a:spcAft>
                <a:buClrTx/>
                <a:buSzTx/>
                <a:buFontTx/>
                <a:buNone/>
                <a:tabLst/>
                <a:defRPr/>
              </a:pPr>
              <a:t>12</a:t>
            </a:fld>
            <a:endParaRPr kumimoji="0" sz="900" b="0" i="0" u="none" strike="noStrike" kern="0" cap="none" spc="0" normalizeH="0" baseline="0" noProof="0">
              <a:ln>
                <a:noFill/>
              </a:ln>
              <a:solidFill>
                <a:srgbClr val="A6A6A6"/>
              </a:solidFill>
              <a:effectLst/>
              <a:uLnTx/>
              <a:uFillTx/>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 </a:t>
            </a:r>
            <a:r>
              <a:rPr kumimoji="0" sz="900" b="1" i="0" u="none" strike="noStrike" kern="0" cap="none" spc="0" normalizeH="0" baseline="0" noProof="0">
                <a:ln>
                  <a:noFill/>
                </a:ln>
                <a:solidFill>
                  <a:srgbClr val="FFFFFF"/>
                </a:solidFill>
                <a:effectLst/>
                <a:uLnTx/>
                <a:uFillTx/>
                <a:latin typeface="Roboto Regular"/>
                <a:ea typeface="Roboto Regular"/>
                <a:cs typeface="Roboto Regular"/>
                <a:sym typeface="Roboto Regular"/>
              </a:rPr>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a:t>Liens de </a:t>
            </a:r>
            <a:r>
              <a:rPr lang="en-US" dirty="0" err="1"/>
              <a:t>démo</a:t>
            </a:r>
            <a:endParaRPr lang="en-US" dirty="0"/>
          </a:p>
        </p:txBody>
      </p:sp>
      <p:sp>
        <p:nvSpPr>
          <p:cNvPr id="629" name="Shape 629"/>
          <p:cNvSpPr/>
          <p:nvPr/>
        </p:nvSpPr>
        <p:spPr>
          <a:xfrm>
            <a:off x="641841" y="1605278"/>
            <a:ext cx="8007368" cy="378564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40631" marR="0" lvl="0" indent="-240631" defTabSz="914400" eaLnBrk="1" fontAlgn="auto" latinLnBrk="0" hangingPunct="1">
              <a:lnSpc>
                <a:spcPct val="100000"/>
              </a:lnSpc>
              <a:spcBef>
                <a:spcPts val="0"/>
              </a:spcBef>
              <a:spcAft>
                <a:spcPts val="0"/>
              </a:spcAft>
              <a:buClrTx/>
              <a:buSzPct val="100000"/>
              <a:buFontTx/>
              <a:buChar char="•"/>
              <a:tabLst/>
              <a:defRPr sz="2400">
                <a:latin typeface="Roboto Regular"/>
                <a:ea typeface="Roboto Regular"/>
                <a:cs typeface="Roboto Regular"/>
                <a:sym typeface="Roboto Regular"/>
              </a:defRPr>
            </a:pP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CCI-LC: </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hlinkClick r:id="rId2"/>
              </a:rPr>
              <a:t>https://www.esa-landcover-cci.org/?q=node/158</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a:t>
            </a:r>
          </a:p>
          <a:p>
            <a:pPr marL="240631" marR="0" lvl="0" indent="-240631" defTabSz="914400" eaLnBrk="1" fontAlgn="auto" latinLnBrk="0" hangingPunct="1">
              <a:lnSpc>
                <a:spcPct val="100000"/>
              </a:lnSpc>
              <a:spcBef>
                <a:spcPts val="0"/>
              </a:spcBef>
              <a:spcAft>
                <a:spcPts val="0"/>
              </a:spcAft>
              <a:buClrTx/>
              <a:buSzPct val="100000"/>
              <a:buFontTx/>
              <a:buChar char="•"/>
              <a:tabLst/>
              <a:defRPr sz="2400">
                <a:latin typeface="Roboto Regular"/>
                <a:ea typeface="Roboto Regular"/>
                <a:cs typeface="Roboto Regular"/>
                <a:sym typeface="Roboto Regular"/>
              </a:defRPr>
            </a:pP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Global Surface Water Explorer: </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hlinkClick r:id="rId3"/>
              </a:rPr>
              <a:t>https://global-surface-water.appspot.com/</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a:t>
            </a:r>
          </a:p>
          <a:p>
            <a:pPr marL="240631" marR="0" lvl="0" indent="-240631" defTabSz="914400" eaLnBrk="1" fontAlgn="auto" latinLnBrk="0" hangingPunct="1">
              <a:lnSpc>
                <a:spcPct val="100000"/>
              </a:lnSpc>
              <a:spcBef>
                <a:spcPts val="0"/>
              </a:spcBef>
              <a:spcAft>
                <a:spcPts val="0"/>
              </a:spcAft>
              <a:buClrTx/>
              <a:buSzPct val="100000"/>
              <a:buFontTx/>
              <a:buChar char="•"/>
              <a:tabLst/>
              <a:defRPr sz="2400">
                <a:latin typeface="Roboto Regular"/>
                <a:ea typeface="Roboto Regular"/>
                <a:cs typeface="Roboto Regular"/>
                <a:sym typeface="Roboto Regular"/>
              </a:defRPr>
            </a:pP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MODIS Land Cover (from </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hlinkClick r:id="rId4"/>
              </a:rPr>
              <a:t>https://modis-land.gsfc.nasa.gov</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a:t>
            </a:r>
          </a:p>
          <a:p>
            <a:pPr marL="240631" marR="0" lvl="0" indent="-240631" defTabSz="914400" eaLnBrk="1" fontAlgn="auto" latinLnBrk="0" hangingPunct="1">
              <a:lnSpc>
                <a:spcPct val="100000"/>
              </a:lnSpc>
              <a:spcBef>
                <a:spcPts val="0"/>
              </a:spcBef>
              <a:spcAft>
                <a:spcPts val="0"/>
              </a:spcAft>
              <a:buClrTx/>
              <a:buSzPct val="100000"/>
              <a:buFontTx/>
              <a:buChar char="•"/>
              <a:tabLst/>
              <a:defRPr sz="2400">
                <a:latin typeface="Roboto Regular"/>
                <a:ea typeface="Roboto Regular"/>
                <a:cs typeface="Roboto Regular"/>
                <a:sym typeface="Roboto Regular"/>
              </a:defRPr>
            </a:pP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European Environment Agency CORINE Land Cover example (from </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hlinkClick r:id="rId5"/>
              </a:rPr>
              <a:t>http://land.copernicus.eu/pan-european/corine-land-cover</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a:t>
            </a:r>
          </a:p>
          <a:p>
            <a:pPr marL="240631" marR="0" lvl="0" indent="-240631" defTabSz="914400" eaLnBrk="1" fontAlgn="auto" latinLnBrk="0" hangingPunct="1">
              <a:lnSpc>
                <a:spcPct val="100000"/>
              </a:lnSpc>
              <a:spcBef>
                <a:spcPts val="0"/>
              </a:spcBef>
              <a:spcAft>
                <a:spcPts val="0"/>
              </a:spcAft>
              <a:buClrTx/>
              <a:buSzPct val="100000"/>
              <a:buFontTx/>
              <a:buChar char="•"/>
              <a:tabLst/>
              <a:defRPr sz="2400">
                <a:latin typeface="Roboto Regular"/>
                <a:ea typeface="Roboto Regular"/>
                <a:cs typeface="Roboto Regular"/>
                <a:sym typeface="Roboto Regular"/>
              </a:defRPr>
            </a:pP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hlinkClick r:id="rId6"/>
              </a:rPr>
              <a:t>http://www.fao.org/faostat/en/#data/LC/visualize</a:t>
            </a:r>
            <a:r>
              <a:rPr kumimoji="0" lang="en-US"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t> </a:t>
            </a:r>
            <a:br>
              <a:rPr kumimoji="0"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rPr>
            </a:br>
            <a:endParaRPr kumimoji="0" sz="24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endParaRPr>
          </a:p>
        </p:txBody>
      </p:sp>
    </p:spTree>
    <p:extLst>
      <p:ext uri="{BB962C8B-B14F-4D97-AF65-F5344CB8AC3E}">
        <p14:creationId xmlns:p14="http://schemas.microsoft.com/office/powerpoint/2010/main" val="8752830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752" name="Shape 752"/>
          <p:cNvSpPr>
            <a:spLocks noGrp="1"/>
          </p:cNvSpPr>
          <p:nvPr>
            <p:ph type="ctrTitle"/>
          </p:nvPr>
        </p:nvSpPr>
        <p:spPr>
          <a:xfrm>
            <a:off x="728121" y="3649131"/>
            <a:ext cx="4995350" cy="844552"/>
          </a:xfrm>
          <a:prstGeom prst="rect">
            <a:avLst/>
          </a:prstGeom>
        </p:spPr>
        <p:txBody>
          <a:bodyPr lIns="0" tIns="0" rIns="0" bIns="0" anchor="b"/>
          <a:lstStyle>
            <a:lvl1pPr>
              <a:defRPr sz="3600">
                <a:solidFill>
                  <a:srgbClr val="FFFFFF"/>
                </a:solidFill>
              </a:defRPr>
            </a:lvl1pPr>
          </a:lstStyle>
          <a:p>
            <a:r>
              <a:rPr lang="en-US" dirty="0"/>
              <a:t>Merci</a:t>
            </a:r>
            <a:endParaRPr dirty="0"/>
          </a:p>
        </p:txBody>
      </p:sp>
      <p:sp>
        <p:nvSpPr>
          <p:cNvPr id="753" name="Shape 753"/>
          <p:cNvSpPr/>
          <p:nvPr/>
        </p:nvSpPr>
        <p:spPr>
          <a:xfrm>
            <a:off x="728121" y="4493683"/>
            <a:ext cx="7679264" cy="1"/>
          </a:xfrm>
          <a:prstGeom prst="line">
            <a:avLst/>
          </a:prstGeom>
          <a:ln w="12700">
            <a:solidFill>
              <a:srgbClr val="FFFFFF"/>
            </a:solidFill>
          </a:ln>
        </p:spPr>
        <p:txBody>
          <a:bodyPr lIns="45719" r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54" name="image1.png" descr="UNEnvironment_Logo_English_Short_white.png"/>
          <p:cNvPicPr>
            <a:picLocks noChangeAspect="1"/>
          </p:cNvPicPr>
          <p:nvPr/>
        </p:nvPicPr>
        <p:blipFill>
          <a:blip r:embed="rId2">
            <a:extLst/>
          </a:blip>
          <a:stretch>
            <a:fillRect/>
          </a:stretch>
        </p:blipFill>
        <p:spPr>
          <a:xfrm>
            <a:off x="6225054" y="2874028"/>
            <a:ext cx="2495616" cy="1619657"/>
          </a:xfrm>
          <a:prstGeom prst="rect">
            <a:avLst/>
          </a:prstGeom>
          <a:ln w="12700">
            <a:miter lim="400000"/>
          </a:ln>
        </p:spPr>
      </p:pic>
      <p:sp>
        <p:nvSpPr>
          <p:cNvPr id="755" name="Shape 755"/>
          <p:cNvSpPr>
            <a:spLocks noGrp="1"/>
          </p:cNvSpPr>
          <p:nvPr>
            <p:ph type="subTitle" sz="quarter" idx="1"/>
          </p:nvPr>
        </p:nvSpPr>
        <p:spPr>
          <a:xfrm>
            <a:off x="5156201" y="4648200"/>
            <a:ext cx="3251185" cy="1142040"/>
          </a:xfrm>
          <a:prstGeom prst="rect">
            <a:avLst/>
          </a:prstGeom>
        </p:spPr>
        <p:txBody>
          <a:bodyPr lIns="0" tIns="0" rIns="0" bIns="0"/>
          <a:lstStyle/>
          <a:p>
            <a:pPr algn="r">
              <a:spcBef>
                <a:spcPts val="200"/>
              </a:spcBef>
              <a:defRPr sz="900">
                <a:solidFill>
                  <a:srgbClr val="FFFFFF"/>
                </a:solidFill>
              </a:defRPr>
            </a:pPr>
            <a:r>
              <a:rPr lang="en-US" dirty="0"/>
              <a:t>Dany Ghafari</a:t>
            </a:r>
            <a:r>
              <a:rPr dirty="0"/>
              <a:t> /</a:t>
            </a:r>
            <a:r>
              <a:rPr lang="en-US" dirty="0"/>
              <a:t>SDG and environment Statistics unit</a:t>
            </a:r>
            <a:endParaRPr dirty="0"/>
          </a:p>
          <a:p>
            <a:pPr algn="r">
              <a:spcBef>
                <a:spcPts val="200"/>
              </a:spcBef>
              <a:defRPr sz="900">
                <a:solidFill>
                  <a:srgbClr val="FFFFFF"/>
                </a:solidFill>
              </a:defRPr>
            </a:pPr>
            <a:r>
              <a:rPr lang="en-US" dirty="0" err="1"/>
              <a:t>Lome</a:t>
            </a:r>
            <a:r>
              <a:rPr lang="en-US"/>
              <a:t>, Togo, 9-11 Mai </a:t>
            </a:r>
            <a:r>
              <a:rPr lang="en-US" dirty="0"/>
              <a:t>2018</a:t>
            </a:r>
            <a:endParaRPr dirty="0"/>
          </a:p>
        </p:txBody>
      </p:sp>
      <p:sp>
        <p:nvSpPr>
          <p:cNvPr id="756" name="Shape 756"/>
          <p:cNvSpPr/>
          <p:nvPr/>
        </p:nvSpPr>
        <p:spPr>
          <a:xfrm>
            <a:off x="728121" y="5790239"/>
            <a:ext cx="7679264" cy="1"/>
          </a:xfrm>
          <a:prstGeom prst="line">
            <a:avLst/>
          </a:prstGeom>
          <a:ln w="12700">
            <a:solidFill>
              <a:srgbClr val="FFFFFF"/>
            </a:solidFill>
          </a:ln>
        </p:spPr>
        <p:txBody>
          <a:bodyPr lIns="45719" r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7" name="Shape 757"/>
          <p:cNvSpPr/>
          <p:nvPr/>
        </p:nvSpPr>
        <p:spPr>
          <a:xfrm>
            <a:off x="5156201" y="5790239"/>
            <a:ext cx="3251185" cy="241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85000" lnSpcReduction="10000"/>
          </a:bodyPr>
          <a:lstStyle>
            <a:lvl1pPr algn="r" defTabSz="457200">
              <a:spcBef>
                <a:spcPts val="300"/>
              </a:spcBef>
              <a:defRPr sz="1600">
                <a:solidFill>
                  <a:srgbClr val="FFFFFF"/>
                </a:solidFill>
                <a:latin typeface="Roboto Regular"/>
                <a:ea typeface="Roboto Regular"/>
                <a:cs typeface="Roboto Regular"/>
                <a:sym typeface="Roboto Regular"/>
              </a:defRPr>
            </a:lvl1pPr>
          </a:lstStyle>
          <a:p>
            <a:pPr marL="0" marR="0" lvl="0" indent="0" algn="r" defTabSz="457200" eaLnBrk="1" fontAlgn="auto" latinLnBrk="0" hangingPunct="1">
              <a:lnSpc>
                <a:spcPct val="100000"/>
              </a:lnSpc>
              <a:spcBef>
                <a:spcPts val="30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Roboto Regular"/>
                <a:ea typeface="Roboto Regular"/>
                <a:cs typeface="Roboto Regular"/>
                <a:sym typeface="Roboto Regular"/>
              </a:rPr>
              <a:t>www.</a:t>
            </a:r>
            <a:r>
              <a:rPr kumimoji="0" lang="en-US" sz="1600" b="0" i="0" u="none" strike="noStrike" kern="0" cap="none" spc="0" normalizeH="0" baseline="0" noProof="0" dirty="0">
                <a:ln>
                  <a:noFill/>
                </a:ln>
                <a:solidFill>
                  <a:srgbClr val="FFFFFF"/>
                </a:solidFill>
                <a:effectLst/>
                <a:uLnTx/>
                <a:uFillTx/>
                <a:latin typeface="Roboto Regular"/>
                <a:ea typeface="Roboto Regular"/>
                <a:cs typeface="Roboto Regular"/>
                <a:sym typeface="Roboto Regular"/>
              </a:rPr>
              <a:t>environmentlive.unep</a:t>
            </a:r>
            <a:r>
              <a:rPr kumimoji="0" sz="1600" b="0" i="0" u="none" strike="noStrike" kern="0" cap="none" spc="0" normalizeH="0" baseline="0" noProof="0" dirty="0">
                <a:ln>
                  <a:noFill/>
                </a:ln>
                <a:solidFill>
                  <a:srgbClr val="FFFFFF"/>
                </a:solidFill>
                <a:effectLst/>
                <a:uLnTx/>
                <a:uFillTx/>
                <a:latin typeface="Roboto Regular"/>
                <a:ea typeface="Roboto Regular"/>
                <a:cs typeface="Roboto Regular"/>
                <a:sym typeface="Roboto Regular"/>
              </a:rPr>
              <a:t>.org</a:t>
            </a:r>
            <a:r>
              <a:rPr kumimoji="0" lang="en-US" sz="1600" b="0" i="0" u="none" strike="noStrike" kern="0" cap="none" spc="0" normalizeH="0" baseline="0" noProof="0" dirty="0">
                <a:ln>
                  <a:noFill/>
                </a:ln>
                <a:solidFill>
                  <a:srgbClr val="FFFFFF"/>
                </a:solidFill>
                <a:effectLst/>
                <a:uLnTx/>
                <a:uFillTx/>
                <a:latin typeface="Roboto Regular"/>
                <a:ea typeface="Roboto Regular"/>
                <a:cs typeface="Roboto Regular"/>
                <a:sym typeface="Roboto Regular"/>
              </a:rPr>
              <a:t>/statistics</a:t>
            </a:r>
            <a:endParaRPr kumimoji="0" sz="1600" b="0" i="0" u="none" strike="noStrike" kern="0" cap="none" spc="0" normalizeH="0" baseline="0" noProof="0" dirty="0">
              <a:ln>
                <a:noFill/>
              </a:ln>
              <a:solidFill>
                <a:srgbClr val="FFFFFF"/>
              </a:solidFill>
              <a:effectLst/>
              <a:uLnTx/>
              <a:uFillTx/>
              <a:latin typeface="Roboto Regular"/>
              <a:ea typeface="Roboto Regular"/>
              <a:cs typeface="Roboto Regular"/>
              <a:sym typeface="Roboto Regular"/>
            </a:endParaRPr>
          </a:p>
        </p:txBody>
      </p:sp>
    </p:spTree>
    <p:extLst>
      <p:ext uri="{BB962C8B-B14F-4D97-AF65-F5344CB8AC3E}">
        <p14:creationId xmlns:p14="http://schemas.microsoft.com/office/powerpoint/2010/main" val="518995098"/>
      </p:ext>
    </p:extLst>
  </p:cSld>
  <p:clrMapOvr>
    <a:masterClrMapping/>
  </p:clrMapOvr>
  <p:transition spd="slow" advClick="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2</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8183032"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err="1"/>
              <a:t>Données</a:t>
            </a:r>
            <a:r>
              <a:rPr lang="en-US" dirty="0"/>
              <a:t> </a:t>
            </a:r>
            <a:r>
              <a:rPr lang="en-US" dirty="0" err="1"/>
              <a:t>géospatiales</a:t>
            </a:r>
            <a:endParaRPr dirty="0"/>
          </a:p>
        </p:txBody>
      </p:sp>
      <p:sp>
        <p:nvSpPr>
          <p:cNvPr id="629" name="Shape 629"/>
          <p:cNvSpPr/>
          <p:nvPr/>
        </p:nvSpPr>
        <p:spPr>
          <a:xfrm>
            <a:off x="641841" y="1295400"/>
            <a:ext cx="8007368" cy="45243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en-US" dirty="0"/>
              <a:t>Sources des </a:t>
            </a:r>
            <a:r>
              <a:rPr lang="en-US" dirty="0" err="1"/>
              <a:t>données</a:t>
            </a:r>
            <a:r>
              <a:rPr lang="en-US" dirty="0"/>
              <a:t> </a:t>
            </a:r>
            <a:r>
              <a:rPr lang="en-US" dirty="0" err="1"/>
              <a:t>géospatiales</a:t>
            </a:r>
            <a:endParaRPr lang="en-US" dirty="0"/>
          </a:p>
          <a:p>
            <a:pPr marL="240631" indent="-240631">
              <a:buSzPct val="100000"/>
              <a:buChar char="•"/>
              <a:defRPr sz="2400">
                <a:latin typeface="Roboto Regular"/>
                <a:ea typeface="Roboto Regular"/>
                <a:cs typeface="Roboto Regular"/>
                <a:sym typeface="Roboto Regular"/>
              </a:defRPr>
            </a:pPr>
            <a:r>
              <a:rPr lang="en-US" dirty="0" err="1"/>
              <a:t>Recensements</a:t>
            </a:r>
            <a:r>
              <a:rPr lang="en-US" dirty="0"/>
              <a:t> </a:t>
            </a:r>
            <a:r>
              <a:rPr lang="en-US" dirty="0" err="1"/>
              <a:t>géospatiaux</a:t>
            </a:r>
            <a:r>
              <a:rPr lang="en-US" dirty="0"/>
              <a:t> et </a:t>
            </a:r>
            <a:r>
              <a:rPr lang="en-US" dirty="0" err="1"/>
              <a:t>enquêtes</a:t>
            </a:r>
            <a:endParaRPr lang="en-US" dirty="0"/>
          </a:p>
          <a:p>
            <a:pPr marL="240631" indent="-240631">
              <a:buSzPct val="100000"/>
              <a:buChar char="•"/>
              <a:defRPr sz="2400">
                <a:latin typeface="Roboto Regular"/>
                <a:ea typeface="Roboto Regular"/>
                <a:cs typeface="Roboto Regular"/>
                <a:sym typeface="Roboto Regular"/>
              </a:defRPr>
            </a:pPr>
            <a:r>
              <a:rPr lang="fr-FR" dirty="0"/>
              <a:t>Cartographie physique des caractéristiques des terres, des écosystèmes, des limites, de la propriété et d'autres informations</a:t>
            </a:r>
            <a:endParaRPr lang="en-US" dirty="0"/>
          </a:p>
          <a:p>
            <a:pPr marL="240631" indent="-240631">
              <a:buSzPct val="100000"/>
              <a:buChar char="•"/>
              <a:defRPr sz="2400">
                <a:latin typeface="Roboto Regular"/>
                <a:ea typeface="Roboto Regular"/>
                <a:cs typeface="Roboto Regular"/>
                <a:sym typeface="Roboto Regular"/>
              </a:defRPr>
            </a:pPr>
            <a:r>
              <a:rPr lang="fr-FR" dirty="0"/>
              <a:t>Information sur l'observation de la Terre, y compris l'imagerie par satellite, les stations de surveillance de l'environnement et d'autres institutions de surveillance</a:t>
            </a:r>
            <a:endParaRPr lang="en-US" dirty="0"/>
          </a:p>
          <a:p>
            <a:pPr>
              <a:buSzPct val="100000"/>
              <a:defRPr sz="2400">
                <a:latin typeface="Roboto Regular"/>
                <a:ea typeface="Roboto Regular"/>
                <a:cs typeface="Roboto Regular"/>
                <a:sym typeface="Roboto Regular"/>
              </a:defRPr>
            </a:pPr>
            <a:r>
              <a:rPr lang="en-US" dirty="0" err="1"/>
              <a:t>Analyse</a:t>
            </a:r>
            <a:r>
              <a:rPr lang="en-US" dirty="0"/>
              <a:t> </a:t>
            </a:r>
            <a:r>
              <a:rPr lang="en-US" dirty="0" err="1"/>
              <a:t>géospatiale</a:t>
            </a:r>
            <a:endParaRPr lang="en-US" dirty="0"/>
          </a:p>
          <a:p>
            <a:pPr marL="240631" indent="-240631">
              <a:buSzPct val="100000"/>
              <a:buFontTx/>
              <a:buChar char="•"/>
              <a:defRPr sz="2400">
                <a:latin typeface="Roboto Regular"/>
                <a:ea typeface="Roboto Regular"/>
                <a:cs typeface="Roboto Regular"/>
                <a:sym typeface="Roboto Regular"/>
              </a:defRPr>
            </a:pPr>
            <a:r>
              <a:rPr lang="fr-FR" dirty="0"/>
              <a:t>Transformer les données </a:t>
            </a:r>
            <a:r>
              <a:rPr lang="fr-FR" dirty="0" err="1"/>
              <a:t>géospatiales</a:t>
            </a:r>
            <a:r>
              <a:rPr lang="fr-FR" dirty="0"/>
              <a:t> en indicateurs.</a:t>
            </a:r>
            <a:endParaRPr lang="en-US" dirty="0"/>
          </a:p>
          <a:p>
            <a:pPr marL="240631" indent="-240631">
              <a:buSzPct val="100000"/>
              <a:buFontTx/>
              <a:buChar char="•"/>
              <a:defRPr sz="2400">
                <a:latin typeface="Roboto Regular"/>
                <a:ea typeface="Roboto Regular"/>
                <a:cs typeface="Roboto Regular"/>
                <a:sym typeface="Roboto Regular"/>
              </a:defRPr>
            </a:pPr>
            <a:r>
              <a:rPr lang="fr-FR" sz="2400" dirty="0">
                <a:latin typeface="Roboto Regular"/>
                <a:ea typeface="Roboto Regular"/>
                <a:cs typeface="Roboto Regular"/>
              </a:rPr>
              <a:t>Utiliser des données </a:t>
            </a:r>
            <a:r>
              <a:rPr lang="fr-FR" sz="2400" dirty="0" err="1">
                <a:latin typeface="Roboto Regular"/>
                <a:ea typeface="Roboto Regular"/>
                <a:cs typeface="Roboto Regular"/>
              </a:rPr>
              <a:t>géospatiales</a:t>
            </a:r>
            <a:r>
              <a:rPr lang="fr-FR" sz="2400" dirty="0">
                <a:latin typeface="Roboto Regular"/>
                <a:ea typeface="Roboto Regular"/>
                <a:cs typeface="Roboto Regular"/>
              </a:rPr>
              <a:t> pour analyser l'état, les tendances, les impacts et les relations.</a:t>
            </a:r>
            <a:endParaRPr sz="2400" dirty="0">
              <a:latin typeface="Roboto Regular"/>
              <a:ea typeface="Roboto Regular"/>
              <a:cs typeface="Roboto Regular"/>
            </a:endParaRPr>
          </a:p>
        </p:txBody>
      </p:sp>
    </p:spTree>
    <p:extLst>
      <p:ext uri="{BB962C8B-B14F-4D97-AF65-F5344CB8AC3E}">
        <p14:creationId xmlns:p14="http://schemas.microsoft.com/office/powerpoint/2010/main" val="1026398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3</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685800"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err="1"/>
              <a:t>Comptabilité</a:t>
            </a:r>
            <a:r>
              <a:rPr lang="en-US" dirty="0"/>
              <a:t> </a:t>
            </a:r>
            <a:r>
              <a:rPr lang="fr-FR" dirty="0"/>
              <a:t>foncière</a:t>
            </a:r>
            <a:endParaRPr dirty="0"/>
          </a:p>
        </p:txBody>
      </p:sp>
      <p:pic>
        <p:nvPicPr>
          <p:cNvPr id="2" name="Picture 1"/>
          <p:cNvPicPr>
            <a:picLocks noChangeAspect="1"/>
          </p:cNvPicPr>
          <p:nvPr/>
        </p:nvPicPr>
        <p:blipFill>
          <a:blip r:embed="rId3"/>
          <a:stretch>
            <a:fillRect/>
          </a:stretch>
        </p:blipFill>
        <p:spPr>
          <a:xfrm>
            <a:off x="685800" y="1353392"/>
            <a:ext cx="7721585" cy="4750969"/>
          </a:xfrm>
          <a:prstGeom prst="rect">
            <a:avLst/>
          </a:prstGeom>
        </p:spPr>
      </p:pic>
    </p:spTree>
    <p:extLst>
      <p:ext uri="{BB962C8B-B14F-4D97-AF65-F5344CB8AC3E}">
        <p14:creationId xmlns:p14="http://schemas.microsoft.com/office/powerpoint/2010/main" val="5639264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4</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a:t>ODD </a:t>
            </a:r>
            <a:r>
              <a:rPr lang="en-US" dirty="0" err="1"/>
              <a:t>géospatialement</a:t>
            </a:r>
            <a:r>
              <a:rPr lang="en-US" dirty="0"/>
              <a:t> </a:t>
            </a:r>
            <a:r>
              <a:rPr lang="en-US" dirty="0" err="1"/>
              <a:t>pertinents</a:t>
            </a:r>
            <a:endParaRPr dirty="0"/>
          </a:p>
        </p:txBody>
      </p:sp>
      <p:sp>
        <p:nvSpPr>
          <p:cNvPr id="629" name="Shape 629"/>
          <p:cNvSpPr/>
          <p:nvPr/>
        </p:nvSpPr>
        <p:spPr>
          <a:xfrm>
            <a:off x="641841" y="1371600"/>
            <a:ext cx="8007368" cy="504753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sz="2400" dirty="0"/>
              <a:t>Le Groupe des Nations Unies sur la gestion de l'information </a:t>
            </a:r>
            <a:r>
              <a:rPr lang="fr-FR" sz="2400" dirty="0" err="1"/>
              <a:t>géospatiale</a:t>
            </a:r>
            <a:r>
              <a:rPr lang="fr-FR" sz="2400" dirty="0"/>
              <a:t> a examiné les ODD d'un point de vue </a:t>
            </a:r>
            <a:r>
              <a:rPr lang="fr-FR" sz="2400" dirty="0" err="1"/>
              <a:t>géospatial</a:t>
            </a:r>
            <a:r>
              <a:rPr lang="fr-FR" sz="2400" dirty="0"/>
              <a:t> et a constaté:</a:t>
            </a:r>
          </a:p>
          <a:p>
            <a:pPr marL="240631" indent="-240631">
              <a:buSzPct val="100000"/>
              <a:buChar char="•"/>
              <a:defRPr sz="2400">
                <a:latin typeface="Roboto Regular"/>
                <a:ea typeface="Roboto Regular"/>
                <a:cs typeface="Roboto Regular"/>
                <a:sym typeface="Roboto Regular"/>
              </a:defRPr>
            </a:pPr>
            <a:r>
              <a:rPr lang="fr-FR" sz="2400" dirty="0">
                <a:sym typeface="Roboto Regular"/>
              </a:rPr>
              <a:t>15 indicateurs où l'information </a:t>
            </a:r>
            <a:r>
              <a:rPr lang="fr-FR" sz="2400" dirty="0" err="1">
                <a:sym typeface="Roboto Regular"/>
              </a:rPr>
              <a:t>géospatiale</a:t>
            </a:r>
            <a:r>
              <a:rPr lang="fr-FR" sz="2400" dirty="0">
                <a:sym typeface="Roboto Regular"/>
              </a:rPr>
              <a:t> et les données statistiques peuvent être utilisées pour produire l'indicateur:</a:t>
            </a:r>
          </a:p>
          <a:p>
            <a:pPr>
              <a:buSzPct val="100000"/>
              <a:defRPr sz="2400">
                <a:latin typeface="Roboto Regular"/>
                <a:ea typeface="Roboto Regular"/>
                <a:cs typeface="Roboto Regular"/>
                <a:sym typeface="Roboto Regular"/>
              </a:defRPr>
            </a:pPr>
            <a:r>
              <a:rPr lang="en-US" sz="2400" dirty="0">
                <a:sym typeface="Roboto Regular"/>
              </a:rPr>
              <a:t>	□ </a:t>
            </a:r>
            <a:r>
              <a:rPr lang="en-US" sz="2200" dirty="0" err="1">
                <a:sym typeface="Roboto Regular"/>
              </a:rPr>
              <a:t>Niveau</a:t>
            </a:r>
            <a:r>
              <a:rPr lang="en-US" sz="2200" dirty="0">
                <a:sym typeface="Roboto Regular"/>
              </a:rPr>
              <a:t> I: 9.c.1   </a:t>
            </a:r>
            <a:r>
              <a:rPr lang="en-US" sz="2200" dirty="0">
                <a:solidFill>
                  <a:schemeClr val="accent1"/>
                </a:solidFill>
                <a:sym typeface="Roboto Regular"/>
              </a:rPr>
              <a:t>14.5.1</a:t>
            </a:r>
            <a:r>
              <a:rPr lang="en-US" sz="2200" dirty="0">
                <a:sym typeface="Roboto Regular"/>
              </a:rPr>
              <a:t>   15.1.1   </a:t>
            </a:r>
            <a:r>
              <a:rPr lang="en-US" sz="2200" dirty="0">
                <a:solidFill>
                  <a:schemeClr val="accent1"/>
                </a:solidFill>
                <a:sym typeface="Roboto Regular"/>
              </a:rPr>
              <a:t>15.1.2</a:t>
            </a:r>
            <a:r>
              <a:rPr lang="en-US" sz="2200" dirty="0">
                <a:sym typeface="Roboto Regular"/>
              </a:rPr>
              <a:t> </a:t>
            </a:r>
          </a:p>
          <a:p>
            <a:pPr lvl="1" indent="0">
              <a:buSzPct val="100000"/>
              <a:defRPr sz="2400">
                <a:latin typeface="Roboto Regular"/>
                <a:ea typeface="Roboto Regular"/>
                <a:cs typeface="Roboto Regular"/>
                <a:sym typeface="Roboto Regular"/>
              </a:defRPr>
            </a:pPr>
            <a:r>
              <a:rPr lang="en-US" sz="2200" dirty="0">
                <a:sym typeface="Roboto Regular"/>
              </a:rPr>
              <a:t>	□ </a:t>
            </a:r>
            <a:r>
              <a:rPr lang="en-US" sz="2200" dirty="0" err="1">
                <a:sym typeface="Roboto Regular"/>
              </a:rPr>
              <a:t>Niveau</a:t>
            </a:r>
            <a:r>
              <a:rPr lang="en-US" sz="2200" dirty="0">
                <a:sym typeface="Roboto Regular"/>
              </a:rPr>
              <a:t> II: </a:t>
            </a:r>
            <a:r>
              <a:rPr lang="en-US" sz="2200" dirty="0">
                <a:solidFill>
                  <a:schemeClr val="accent1"/>
                </a:solidFill>
                <a:sym typeface="Roboto Regular"/>
              </a:rPr>
              <a:t>6.3.2</a:t>
            </a:r>
            <a:r>
              <a:rPr lang="en-US" sz="2200" dirty="0">
                <a:sym typeface="Roboto Regular"/>
              </a:rPr>
              <a:t>   </a:t>
            </a:r>
            <a:r>
              <a:rPr lang="en-US" sz="2200" dirty="0">
                <a:solidFill>
                  <a:schemeClr val="accent1"/>
                </a:solidFill>
                <a:sym typeface="Roboto Regular"/>
              </a:rPr>
              <a:t>6.6.1</a:t>
            </a:r>
            <a:r>
              <a:rPr lang="en-US" sz="2200" dirty="0">
                <a:sym typeface="Roboto Regular"/>
              </a:rPr>
              <a:t>   11.2.1   11.3.1   </a:t>
            </a:r>
            <a:r>
              <a:rPr lang="en-US" sz="2200" dirty="0">
                <a:solidFill>
                  <a:schemeClr val="accent1"/>
                </a:solidFill>
                <a:sym typeface="Roboto Regular"/>
              </a:rPr>
              <a:t>15.4.1</a:t>
            </a:r>
            <a:r>
              <a:rPr lang="en-US" sz="2200" dirty="0">
                <a:sym typeface="Roboto Regular"/>
              </a:rPr>
              <a:t> </a:t>
            </a:r>
          </a:p>
          <a:p>
            <a:pPr lvl="1" indent="0">
              <a:buSzPct val="100000"/>
              <a:defRPr sz="2400">
                <a:latin typeface="Roboto Regular"/>
                <a:ea typeface="Roboto Regular"/>
                <a:cs typeface="Roboto Regular"/>
                <a:sym typeface="Roboto Regular"/>
              </a:defRPr>
            </a:pPr>
            <a:r>
              <a:rPr lang="en-US" sz="2200" dirty="0">
                <a:sym typeface="Roboto Regular"/>
              </a:rPr>
              <a:t>	□ </a:t>
            </a:r>
            <a:r>
              <a:rPr lang="en-US" sz="2200" dirty="0" err="1">
                <a:sym typeface="Roboto Regular"/>
              </a:rPr>
              <a:t>Niveau</a:t>
            </a:r>
            <a:r>
              <a:rPr lang="en-US" sz="2200" dirty="0">
                <a:sym typeface="Roboto Regular"/>
              </a:rPr>
              <a:t> III: 2.4.1 6.5.2   9.1.1   11.7.1 14.2.1,15.3.1 </a:t>
            </a:r>
          </a:p>
          <a:p>
            <a:pPr marL="342900" lvl="1" indent="-342900">
              <a:buSzPct val="100000"/>
              <a:buFont typeface="Arial" panose="020B0604020202020204" pitchFamily="34" charset="0"/>
              <a:buChar char="•"/>
              <a:defRPr sz="2400">
                <a:latin typeface="Roboto Regular"/>
                <a:ea typeface="Roboto Regular"/>
                <a:cs typeface="Roboto Regular"/>
                <a:sym typeface="Roboto Regular"/>
              </a:defRPr>
            </a:pPr>
            <a:r>
              <a:rPr lang="fr-FR" sz="2200" dirty="0">
                <a:sym typeface="Roboto Regular"/>
              </a:rPr>
              <a:t>9 indicateurs où l'information </a:t>
            </a:r>
            <a:r>
              <a:rPr lang="fr-FR" sz="2200" dirty="0" err="1">
                <a:sym typeface="Roboto Regular"/>
              </a:rPr>
              <a:t>géospatiale</a:t>
            </a:r>
            <a:r>
              <a:rPr lang="fr-FR" sz="2200" dirty="0">
                <a:sym typeface="Roboto Regular"/>
              </a:rPr>
              <a:t> peut significativement soutenir la production de l'indicateur:</a:t>
            </a:r>
            <a:r>
              <a:rPr lang="en-US" sz="2200" dirty="0">
                <a:sym typeface="Roboto Regular"/>
              </a:rPr>
              <a:t>		□ </a:t>
            </a:r>
            <a:r>
              <a:rPr lang="en-US" sz="2200" dirty="0" err="1">
                <a:sym typeface="Roboto Regular"/>
              </a:rPr>
              <a:t>Niveau</a:t>
            </a:r>
            <a:r>
              <a:rPr lang="en-US" sz="2200" dirty="0">
                <a:sym typeface="Roboto Regular"/>
              </a:rPr>
              <a:t> I : 1.1.1   4.5.1 </a:t>
            </a:r>
          </a:p>
          <a:p>
            <a:pPr lvl="1" indent="0">
              <a:buSzPct val="100000"/>
              <a:defRPr sz="2400">
                <a:latin typeface="Roboto Regular"/>
                <a:ea typeface="Roboto Regular"/>
                <a:cs typeface="Roboto Regular"/>
                <a:sym typeface="Roboto Regular"/>
              </a:defRPr>
            </a:pPr>
            <a:r>
              <a:rPr lang="en-US" sz="2200" dirty="0">
                <a:sym typeface="Roboto Regular"/>
              </a:rPr>
              <a:t>	□ </a:t>
            </a:r>
            <a:r>
              <a:rPr lang="en-US" sz="2200" dirty="0" err="1">
                <a:sym typeface="Roboto Regular"/>
              </a:rPr>
              <a:t>Niveau</a:t>
            </a:r>
            <a:r>
              <a:rPr lang="en-US" sz="2200" dirty="0">
                <a:sym typeface="Roboto Regular"/>
              </a:rPr>
              <a:t> II : 5.2.2   5.4.1   15.4.2 </a:t>
            </a:r>
          </a:p>
          <a:p>
            <a:pPr lvl="1" indent="0">
              <a:buSzPct val="100000"/>
              <a:defRPr sz="2400">
                <a:latin typeface="Roboto Regular"/>
                <a:ea typeface="Roboto Regular"/>
                <a:cs typeface="Roboto Regular"/>
                <a:sym typeface="Roboto Regular"/>
              </a:defRPr>
            </a:pPr>
            <a:r>
              <a:rPr lang="en-US" sz="2200" dirty="0">
                <a:sym typeface="Roboto Regular"/>
              </a:rPr>
              <a:t>	□ </a:t>
            </a:r>
            <a:r>
              <a:rPr lang="en-US" sz="2200" dirty="0" err="1">
                <a:sym typeface="Roboto Regular"/>
              </a:rPr>
              <a:t>Niveau</a:t>
            </a:r>
            <a:r>
              <a:rPr lang="en-US" sz="2200" dirty="0">
                <a:sym typeface="Roboto Regular"/>
              </a:rPr>
              <a:t> III : 1.4.2   5.a.1   5.a.2   11.7.2</a:t>
            </a:r>
            <a:endParaRPr sz="2200" dirty="0"/>
          </a:p>
        </p:txBody>
      </p:sp>
    </p:spTree>
    <p:extLst>
      <p:ext uri="{BB962C8B-B14F-4D97-AF65-F5344CB8AC3E}">
        <p14:creationId xmlns:p14="http://schemas.microsoft.com/office/powerpoint/2010/main" val="231690351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p:nvPr/>
        </p:nvSpPr>
        <p:spPr>
          <a:xfrm>
            <a:off x="2222500" y="2361868"/>
            <a:ext cx="6933118" cy="828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spcBef>
                <a:spcPts val="2000"/>
              </a:spcBef>
              <a:defRPr sz="2400">
                <a:latin typeface="Roboto Regular"/>
                <a:ea typeface="Roboto Regular"/>
                <a:cs typeface="Roboto Regular"/>
                <a:sym typeface="Roboto Regular"/>
              </a:defRPr>
            </a:pPr>
            <a:r>
              <a:rPr>
                <a:solidFill>
                  <a:srgbClr val="903C3A"/>
                </a:solidFill>
              </a:rPr>
              <a:t>8.4.1, 8.4.2,</a:t>
            </a:r>
            <a:r>
              <a:t> </a:t>
            </a:r>
            <a:r>
              <a:rPr>
                <a:solidFill>
                  <a:srgbClr val="CC9900"/>
                </a:solidFill>
              </a:rPr>
              <a:t>12.1.1, 12.2.1, 12.2.2, 12.3.1, 12.4.1,</a:t>
            </a:r>
            <a:br>
              <a:rPr>
                <a:solidFill>
                  <a:srgbClr val="CC9900"/>
                </a:solidFill>
              </a:rPr>
            </a:br>
            <a:r>
              <a:rPr>
                <a:solidFill>
                  <a:srgbClr val="CC9900"/>
                </a:solidFill>
              </a:rPr>
              <a:t>12.4.2, 12.5.1, 12.6.1, 12.7.1, 12.a.1, 12.c.1</a:t>
            </a:r>
          </a:p>
        </p:txBody>
      </p:sp>
      <p:sp>
        <p:nvSpPr>
          <p:cNvPr id="632" name="Shape 632"/>
          <p:cNvSpPr/>
          <p:nvPr/>
        </p:nvSpPr>
        <p:spPr>
          <a:xfrm>
            <a:off x="2226310" y="2158569"/>
            <a:ext cx="5618612" cy="12003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spcBef>
                <a:spcPts val="2000"/>
              </a:spcBef>
              <a:defRPr>
                <a:latin typeface="Roboto Regular"/>
                <a:ea typeface="Roboto Regular"/>
                <a:cs typeface="Roboto Regular"/>
                <a:sym typeface="Roboto Regular"/>
              </a:defRPr>
            </a:pPr>
            <a:r>
              <a:rPr lang="fr-FR" dirty="0">
                <a:solidFill>
                  <a:srgbClr val="CC9900"/>
                </a:solidFill>
              </a:rPr>
              <a:t>Consommation et production durables, y compris les comptes de flux de matières, les produits chimiques et les déchets, la politique environnementale, le gaspillage alimentaire et les combustibles fossiles.</a:t>
            </a:r>
            <a:endParaRPr dirty="0">
              <a:solidFill>
                <a:srgbClr val="CC9900"/>
              </a:solidFill>
            </a:endParaRPr>
          </a:p>
        </p:txBody>
      </p:sp>
      <p:sp>
        <p:nvSpPr>
          <p:cNvPr id="633" name="Shape 633"/>
          <p:cNvSpPr/>
          <p:nvPr/>
        </p:nvSpPr>
        <p:spPr>
          <a:xfrm>
            <a:off x="2355403" y="1351105"/>
            <a:ext cx="5827717"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a:solidFill>
                  <a:srgbClr val="00B0F0"/>
                </a:solidFill>
                <a:latin typeface="Roboto Regular"/>
                <a:ea typeface="Roboto Regular"/>
                <a:cs typeface="Roboto Regular"/>
                <a:sym typeface="Roboto Regular"/>
              </a:defRPr>
            </a:lvl1pPr>
          </a:lstStyle>
          <a:p>
            <a:r>
              <a:rPr lang="fr-FR" dirty="0"/>
              <a:t>Qualité de l'eau, gestion des ressources en eau et écosystèmes d'eau douce</a:t>
            </a:r>
            <a:endParaRPr dirty="0"/>
          </a:p>
        </p:txBody>
      </p:sp>
      <p:sp>
        <p:nvSpPr>
          <p:cNvPr id="634" name="Shape 634"/>
          <p:cNvSpPr/>
          <p:nvPr/>
        </p:nvSpPr>
        <p:spPr>
          <a:xfrm>
            <a:off x="2346693" y="3371852"/>
            <a:ext cx="5614248"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a:solidFill>
                  <a:srgbClr val="7992B1"/>
                </a:solidFill>
                <a:latin typeface="Roboto Regular"/>
                <a:ea typeface="Roboto Regular"/>
                <a:cs typeface="Roboto Regular"/>
                <a:sym typeface="Roboto Regular"/>
              </a:defRPr>
            </a:lvl1pPr>
          </a:lstStyle>
          <a:p>
            <a:r>
              <a:rPr lang="fr-FR" dirty="0"/>
              <a:t>Indicateurs liés aux océans sur les déchets marins, l'eutrophisation, la gestion marine et la couverture des aires protégées</a:t>
            </a:r>
            <a:endParaRPr dirty="0"/>
          </a:p>
        </p:txBody>
      </p:sp>
      <p:sp>
        <p:nvSpPr>
          <p:cNvPr id="635" name="Shape 635"/>
          <p:cNvSpPr/>
          <p:nvPr/>
        </p:nvSpPr>
        <p:spPr>
          <a:xfrm>
            <a:off x="2351933" y="4555931"/>
            <a:ext cx="6182467" cy="9233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defTabSz="457200">
              <a:spcBef>
                <a:spcPts val="2000"/>
              </a:spcBef>
              <a:defRPr>
                <a:solidFill>
                  <a:srgbClr val="92D050"/>
                </a:solidFill>
                <a:latin typeface="Roboto Regular"/>
                <a:ea typeface="Roboto Regular"/>
                <a:cs typeface="Roboto Regular"/>
                <a:sym typeface="Roboto Regular"/>
              </a:defRPr>
            </a:lvl1pPr>
          </a:lstStyle>
          <a:p>
            <a:r>
              <a:rPr lang="fr-FR" dirty="0"/>
              <a:t>Aires protégées, y compris les montagnes, et objectifs nationaux de la CDB, dépenses publiques pour la conservation et la biodiversité</a:t>
            </a:r>
            <a:endParaRPr dirty="0"/>
          </a:p>
        </p:txBody>
      </p:sp>
      <p:sp>
        <p:nvSpPr>
          <p:cNvPr id="636" name="Shape 636"/>
          <p:cNvSpPr/>
          <p:nvPr/>
        </p:nvSpPr>
        <p:spPr>
          <a:xfrm>
            <a:off x="2343337" y="5509262"/>
            <a:ext cx="6501091"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a:solidFill>
                  <a:srgbClr val="17375E"/>
                </a:solidFill>
                <a:latin typeface="Roboto Regular"/>
                <a:ea typeface="Roboto Regular"/>
                <a:cs typeface="Roboto Regular"/>
                <a:sym typeface="Roboto Regular"/>
              </a:defRPr>
            </a:lvl1pPr>
          </a:lstStyle>
          <a:p>
            <a:r>
              <a:rPr lang="fr-FR" dirty="0"/>
              <a:t>Technologie écologiquement rationnelle et politique de développement durable</a:t>
            </a:r>
            <a:endParaRPr dirty="0"/>
          </a:p>
        </p:txBody>
      </p:sp>
      <p:pic>
        <p:nvPicPr>
          <p:cNvPr id="637" name="image1.jpeg"/>
          <p:cNvPicPr>
            <a:picLocks noChangeAspect="1"/>
          </p:cNvPicPr>
          <p:nvPr/>
        </p:nvPicPr>
        <p:blipFill>
          <a:blip r:embed="rId3">
            <a:extLst/>
          </a:blip>
          <a:stretch>
            <a:fillRect/>
          </a:stretch>
        </p:blipFill>
        <p:spPr>
          <a:xfrm>
            <a:off x="61516" y="2222449"/>
            <a:ext cx="1027710" cy="902378"/>
          </a:xfrm>
          <a:prstGeom prst="rect">
            <a:avLst/>
          </a:prstGeom>
          <a:ln w="12700">
            <a:miter lim="400000"/>
          </a:ln>
        </p:spPr>
      </p:pic>
      <p:pic>
        <p:nvPicPr>
          <p:cNvPr id="638" name="image2.jpeg"/>
          <p:cNvPicPr>
            <a:picLocks noChangeAspect="1"/>
          </p:cNvPicPr>
          <p:nvPr/>
        </p:nvPicPr>
        <p:blipFill>
          <a:blip r:embed="rId4">
            <a:extLst/>
          </a:blip>
          <a:stretch>
            <a:fillRect/>
          </a:stretch>
        </p:blipFill>
        <p:spPr>
          <a:xfrm>
            <a:off x="1113483" y="2224620"/>
            <a:ext cx="947378" cy="895554"/>
          </a:xfrm>
          <a:prstGeom prst="rect">
            <a:avLst/>
          </a:prstGeom>
          <a:ln w="12700">
            <a:miter lim="400000"/>
          </a:ln>
        </p:spPr>
      </p:pic>
      <p:sp>
        <p:nvSpPr>
          <p:cNvPr id="639" name="Shape 639"/>
          <p:cNvSpPr>
            <a:spLocks noGrp="1"/>
          </p:cNvSpPr>
          <p:nvPr>
            <p:ph type="sldNum" sz="quarter" idx="4294967295"/>
          </p:nvPr>
        </p:nvSpPr>
        <p:spPr>
          <a:xfrm>
            <a:off x="723900" y="6540500"/>
            <a:ext cx="127000" cy="139700"/>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5</a:t>
            </a:fld>
            <a:endParaRPr/>
          </a:p>
        </p:txBody>
      </p:sp>
      <p:sp>
        <p:nvSpPr>
          <p:cNvPr id="640" name="Shape 640"/>
          <p:cNvSpPr/>
          <p:nvPr/>
        </p:nvSpPr>
        <p:spPr>
          <a:xfrm>
            <a:off x="723900" y="419802"/>
            <a:ext cx="7954432"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Indicateurs de </a:t>
            </a:r>
            <a:r>
              <a:rPr lang="fr-FR" dirty="0">
                <a:sym typeface="Calibri"/>
              </a:rPr>
              <a:t>L'ONU Environnement </a:t>
            </a:r>
            <a:endParaRPr dirty="0"/>
          </a:p>
        </p:txBody>
      </p:sp>
      <p:pic>
        <p:nvPicPr>
          <p:cNvPr id="641" name="image3.jpeg"/>
          <p:cNvPicPr>
            <a:picLocks noChangeAspect="1"/>
          </p:cNvPicPr>
          <p:nvPr/>
        </p:nvPicPr>
        <p:blipFill>
          <a:blip r:embed="rId5">
            <a:extLst/>
          </a:blip>
          <a:stretch>
            <a:fillRect/>
          </a:stretch>
        </p:blipFill>
        <p:spPr>
          <a:xfrm>
            <a:off x="1093316" y="1254275"/>
            <a:ext cx="987713" cy="860700"/>
          </a:xfrm>
          <a:prstGeom prst="rect">
            <a:avLst/>
          </a:prstGeom>
          <a:ln w="12700">
            <a:miter lim="400000"/>
          </a:ln>
        </p:spPr>
      </p:pic>
      <p:pic>
        <p:nvPicPr>
          <p:cNvPr id="642" name="image4.jpeg"/>
          <p:cNvPicPr>
            <a:picLocks noChangeAspect="1"/>
          </p:cNvPicPr>
          <p:nvPr/>
        </p:nvPicPr>
        <p:blipFill>
          <a:blip r:embed="rId6">
            <a:extLst/>
          </a:blip>
          <a:stretch>
            <a:fillRect/>
          </a:stretch>
        </p:blipFill>
        <p:spPr>
          <a:xfrm>
            <a:off x="1077085" y="3262191"/>
            <a:ext cx="1020176" cy="914349"/>
          </a:xfrm>
          <a:prstGeom prst="rect">
            <a:avLst/>
          </a:prstGeom>
          <a:ln w="12700">
            <a:miter lim="400000"/>
          </a:ln>
        </p:spPr>
      </p:pic>
      <p:pic>
        <p:nvPicPr>
          <p:cNvPr id="643" name="image5.jpeg"/>
          <p:cNvPicPr>
            <a:picLocks noChangeAspect="1"/>
          </p:cNvPicPr>
          <p:nvPr/>
        </p:nvPicPr>
        <p:blipFill>
          <a:blip r:embed="rId7">
            <a:extLst/>
          </a:blip>
          <a:stretch>
            <a:fillRect/>
          </a:stretch>
        </p:blipFill>
        <p:spPr>
          <a:xfrm>
            <a:off x="1062533" y="4280298"/>
            <a:ext cx="1049279" cy="914349"/>
          </a:xfrm>
          <a:prstGeom prst="rect">
            <a:avLst/>
          </a:prstGeom>
          <a:ln w="12700">
            <a:miter lim="400000"/>
          </a:ln>
        </p:spPr>
      </p:pic>
      <p:pic>
        <p:nvPicPr>
          <p:cNvPr id="644" name="image6.jpeg"/>
          <p:cNvPicPr>
            <a:picLocks noChangeAspect="1"/>
          </p:cNvPicPr>
          <p:nvPr/>
        </p:nvPicPr>
        <p:blipFill>
          <a:blip r:embed="rId8">
            <a:extLst/>
          </a:blip>
          <a:stretch>
            <a:fillRect/>
          </a:stretch>
        </p:blipFill>
        <p:spPr>
          <a:xfrm>
            <a:off x="1070136" y="5318340"/>
            <a:ext cx="1034074" cy="907968"/>
          </a:xfrm>
          <a:prstGeom prst="rect">
            <a:avLst/>
          </a:prstGeom>
          <a:ln w="12700">
            <a:miter lim="400000"/>
          </a:ln>
        </p:spPr>
      </p:pic>
      <p:sp>
        <p:nvSpPr>
          <p:cNvPr id="645" name="Shape 645"/>
          <p:cNvSpPr/>
          <p:nvPr/>
        </p:nvSpPr>
        <p:spPr>
          <a:xfrm>
            <a:off x="2222500" y="1525119"/>
            <a:ext cx="4825204" cy="459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sz="2400">
                <a:solidFill>
                  <a:srgbClr val="00B0F0"/>
                </a:solidFill>
                <a:latin typeface="Roboto Regular"/>
                <a:ea typeface="Roboto Regular"/>
                <a:cs typeface="Roboto Regular"/>
                <a:sym typeface="Roboto Regular"/>
              </a:defRPr>
            </a:lvl1pPr>
          </a:lstStyle>
          <a:p>
            <a:r>
              <a:rPr dirty="0"/>
              <a:t>6.3.2, 6.5.1, 6.6.1</a:t>
            </a:r>
          </a:p>
        </p:txBody>
      </p:sp>
      <p:sp>
        <p:nvSpPr>
          <p:cNvPr id="646" name="Shape 646"/>
          <p:cNvSpPr/>
          <p:nvPr/>
        </p:nvSpPr>
        <p:spPr>
          <a:xfrm>
            <a:off x="2241550" y="3469476"/>
            <a:ext cx="3069837" cy="459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457200">
              <a:spcBef>
                <a:spcPts val="2000"/>
              </a:spcBef>
              <a:defRPr sz="2400">
                <a:solidFill>
                  <a:srgbClr val="7992B1"/>
                </a:solidFill>
                <a:latin typeface="Roboto Regular"/>
                <a:ea typeface="Roboto Regular"/>
                <a:cs typeface="Roboto Regular"/>
                <a:sym typeface="Roboto Regular"/>
              </a:defRPr>
            </a:lvl1pPr>
          </a:lstStyle>
          <a:p>
            <a:r>
              <a:rPr dirty="0"/>
              <a:t>14.1.1, 14.2.1, 14.5.1 </a:t>
            </a:r>
          </a:p>
        </p:txBody>
      </p:sp>
      <p:sp>
        <p:nvSpPr>
          <p:cNvPr id="647" name="Shape 647"/>
          <p:cNvSpPr/>
          <p:nvPr/>
        </p:nvSpPr>
        <p:spPr>
          <a:xfrm>
            <a:off x="2111812" y="4471813"/>
            <a:ext cx="5052020" cy="46166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457200">
              <a:spcBef>
                <a:spcPts val="2000"/>
              </a:spcBef>
              <a:defRPr sz="2400">
                <a:solidFill>
                  <a:srgbClr val="92D050"/>
                </a:solidFill>
                <a:latin typeface="Roboto Regular"/>
                <a:ea typeface="Roboto Regular"/>
                <a:cs typeface="Roboto Regular"/>
                <a:sym typeface="Roboto Regular"/>
              </a:defRPr>
            </a:lvl1pPr>
          </a:lstStyle>
          <a:p>
            <a:r>
              <a:rPr dirty="0"/>
              <a:t>15.1.2, 15.4.1, 15.9.1</a:t>
            </a:r>
            <a:r>
              <a:rPr lang="en-US" dirty="0"/>
              <a:t>, 15.a.1, 15.b.1</a:t>
            </a:r>
            <a:endParaRPr dirty="0"/>
          </a:p>
        </p:txBody>
      </p:sp>
      <p:sp>
        <p:nvSpPr>
          <p:cNvPr id="648" name="Shape 648"/>
          <p:cNvSpPr/>
          <p:nvPr/>
        </p:nvSpPr>
        <p:spPr>
          <a:xfrm>
            <a:off x="2222500" y="5542453"/>
            <a:ext cx="2137875" cy="459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457200">
              <a:spcBef>
                <a:spcPts val="2000"/>
              </a:spcBef>
              <a:defRPr sz="2400">
                <a:solidFill>
                  <a:srgbClr val="17375E"/>
                </a:solidFill>
                <a:latin typeface="Roboto Regular"/>
                <a:ea typeface="Roboto Regular"/>
                <a:cs typeface="Roboto Regular"/>
                <a:sym typeface="Roboto Regular"/>
              </a:defRPr>
            </a:lvl1pPr>
          </a:lstStyle>
          <a:p>
            <a:r>
              <a:rPr dirty="0"/>
              <a:t>17.7.1, 17.14.1</a:t>
            </a:r>
          </a:p>
        </p:txBody>
      </p:sp>
      <p:sp>
        <p:nvSpPr>
          <p:cNvPr id="649" name="Shape 649"/>
          <p:cNvSpPr/>
          <p:nvPr/>
        </p:nvSpPr>
        <p:spPr>
          <a:xfrm>
            <a:off x="728121" y="1193800"/>
            <a:ext cx="7679264" cy="0"/>
          </a:xfrm>
          <a:prstGeom prst="line">
            <a:avLst/>
          </a:prstGeom>
          <a:ln w="12700">
            <a:solidFill>
              <a:srgbClr val="00AEEF"/>
            </a:solidFill>
          </a:ln>
        </p:spPr>
        <p:txBody>
          <a:bodyPr lIns="45718" tIns="45718" rIns="45718" bIns="45718"/>
          <a:lstStyle/>
          <a:p>
            <a:endParaRPr dirty="0"/>
          </a:p>
        </p:txBody>
      </p:sp>
      <p:sp>
        <p:nvSpPr>
          <p:cNvPr id="650" name="Shape 650"/>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Tree>
    <p:extLst>
      <p:ext uri="{BB962C8B-B14F-4D97-AF65-F5344CB8AC3E}">
        <p14:creationId xmlns:p14="http://schemas.microsoft.com/office/powerpoint/2010/main" val="8480437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97222 -0.064978" pathEditMode="relative">
                                      <p:cBhvr>
                                        <p:cTn id="6" dur="1000" fill="hold"/>
                                        <p:tgtEl>
                                          <p:spTgt spid="645"/>
                                        </p:tgtEl>
                                        <p:attrNameLst>
                                          <p:attrName>ppt_x</p:attrName>
                                          <p:attrName>ppt_y</p:attrName>
                                        </p:attrNameLst>
                                      </p:cBhvr>
                                    </p:animMotion>
                                  </p:childTnLst>
                                </p:cTn>
                              </p:par>
                            </p:childTnLst>
                          </p:cTn>
                        </p:par>
                        <p:par>
                          <p:cTn id="7" fill="hold">
                            <p:stCondLst>
                              <p:cond delay="0"/>
                            </p:stCondLst>
                            <p:childTnLst>
                              <p:par>
                                <p:cTn id="8" presetID="6" presetClass="emph" presetSubtype="0" accel="50000" decel="50000" fill="hold" grpId="0" nodeType="withEffect">
                                  <p:stCondLst>
                                    <p:cond delay="0"/>
                                  </p:stCondLst>
                                  <p:childTnLst>
                                    <p:animScale>
                                      <p:cBhvr>
                                        <p:cTn id="9" dur="1000" fill="hold"/>
                                        <p:tgtEl>
                                          <p:spTgt spid="645"/>
                                        </p:tgtEl>
                                      </p:cBhvr>
                                      <p:by x="44743" y="44743"/>
                                    </p:animScale>
                                  </p:childTnLst>
                                </p:cTn>
                              </p:par>
                            </p:childTnLst>
                          </p:cTn>
                        </p:par>
                        <p:par>
                          <p:cTn id="10" fill="hold">
                            <p:stCondLst>
                              <p:cond delay="0"/>
                            </p:stCondLst>
                            <p:childTnLst>
                              <p:par>
                                <p:cTn id="11" presetID="-1" presetClass="path" presetSubtype="0" accel="50000" decel="50000" fill="hold" nodeType="withEffect">
                                  <p:stCondLst>
                                    <p:cond delay="0"/>
                                  </p:stCondLst>
                                  <p:childTnLst>
                                    <p:animMotion origin="layout" path="M 0.000000 0.000000 L -0.154177 -0.076649" pathEditMode="relative">
                                      <p:cBhvr>
                                        <p:cTn id="12" dur="1000" fill="hold"/>
                                        <p:tgtEl>
                                          <p:spTgt spid="631"/>
                                        </p:tgtEl>
                                        <p:attrNameLst>
                                          <p:attrName>ppt_x</p:attrName>
                                          <p:attrName>ppt_y</p:attrName>
                                        </p:attrNameLst>
                                      </p:cBhvr>
                                    </p:animMotion>
                                  </p:childTnLst>
                                </p:cTn>
                              </p:par>
                            </p:childTnLst>
                          </p:cTn>
                        </p:par>
                        <p:par>
                          <p:cTn id="13" fill="hold">
                            <p:stCondLst>
                              <p:cond delay="0"/>
                            </p:stCondLst>
                            <p:childTnLst>
                              <p:par>
                                <p:cTn id="14" presetID="6" presetClass="emph" presetSubtype="0" accel="50000" decel="50000" fill="hold" grpId="0" nodeType="withEffect">
                                  <p:stCondLst>
                                    <p:cond delay="0"/>
                                  </p:stCondLst>
                                  <p:childTnLst>
                                    <p:animScale>
                                      <p:cBhvr>
                                        <p:cTn id="15" dur="1000" fill="hold"/>
                                        <p:tgtEl>
                                          <p:spTgt spid="631"/>
                                        </p:tgtEl>
                                      </p:cBhvr>
                                      <p:by x="49998" y="49998"/>
                                    </p:animScale>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8.33333E-7 -1.85185E-6 L -0.03073 -0.04722 " pathEditMode="relative" rAng="0" ptsTypes="AA">
                                      <p:cBhvr>
                                        <p:cTn id="18" dur="1000" fill="hold"/>
                                        <p:tgtEl>
                                          <p:spTgt spid="646"/>
                                        </p:tgtEl>
                                        <p:attrNameLst>
                                          <p:attrName>ppt_x</p:attrName>
                                          <p:attrName>ppt_y</p:attrName>
                                        </p:attrNameLst>
                                      </p:cBhvr>
                                      <p:rCtr x="-1545" y="-2361"/>
                                    </p:animMotion>
                                  </p:childTnLst>
                                </p:cTn>
                              </p:par>
                            </p:childTnLst>
                          </p:cTn>
                        </p:par>
                        <p:par>
                          <p:cTn id="19" fill="hold">
                            <p:stCondLst>
                              <p:cond delay="0"/>
                            </p:stCondLst>
                            <p:childTnLst>
                              <p:par>
                                <p:cTn id="20" presetID="6" presetClass="emph" presetSubtype="0" accel="50000" decel="50000" fill="hold" grpId="0" nodeType="withEffect">
                                  <p:stCondLst>
                                    <p:cond delay="0"/>
                                  </p:stCondLst>
                                  <p:childTnLst>
                                    <p:animScale>
                                      <p:cBhvr>
                                        <p:cTn id="21" dur="1000" fill="hold"/>
                                        <p:tgtEl>
                                          <p:spTgt spid="646"/>
                                        </p:tgtEl>
                                      </p:cBhvr>
                                      <p:by x="50000" y="50000"/>
                                    </p:animScale>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1.94444E-6 1.85185E-6 L -0.03316 -0.03611 " pathEditMode="relative" rAng="0" ptsTypes="AA">
                                      <p:cBhvr>
                                        <p:cTn id="24" dur="1000" fill="hold"/>
                                        <p:tgtEl>
                                          <p:spTgt spid="647"/>
                                        </p:tgtEl>
                                        <p:attrNameLst>
                                          <p:attrName>ppt_x</p:attrName>
                                          <p:attrName>ppt_y</p:attrName>
                                        </p:attrNameLst>
                                      </p:cBhvr>
                                      <p:rCtr x="-1667" y="-1806"/>
                                    </p:animMotion>
                                  </p:childTnLst>
                                </p:cTn>
                              </p:par>
                            </p:childTnLst>
                          </p:cTn>
                        </p:par>
                        <p:par>
                          <p:cTn id="25" fill="hold">
                            <p:stCondLst>
                              <p:cond delay="0"/>
                            </p:stCondLst>
                            <p:childTnLst>
                              <p:par>
                                <p:cTn id="26" presetID="6" presetClass="emph" presetSubtype="0" accel="50000" decel="50000" fill="hold" grpId="0" nodeType="withEffect">
                                  <p:stCondLst>
                                    <p:cond delay="0"/>
                                  </p:stCondLst>
                                  <p:childTnLst>
                                    <p:animScale>
                                      <p:cBhvr>
                                        <p:cTn id="27" dur="1000" fill="hold"/>
                                        <p:tgtEl>
                                          <p:spTgt spid="647"/>
                                        </p:tgtEl>
                                      </p:cBhvr>
                                      <p:by x="50000" y="50000"/>
                                    </p:animScale>
                                  </p:childTnLst>
                                </p:cTn>
                              </p:par>
                            </p:childTnLst>
                          </p:cTn>
                        </p:par>
                        <p:par>
                          <p:cTn id="28" fill="hold">
                            <p:stCondLst>
                              <p:cond delay="0"/>
                            </p:stCondLst>
                            <p:childTnLst>
                              <p:par>
                                <p:cTn id="29" presetID="-1" presetClass="path" presetSubtype="0" accel="50000" decel="50000" fill="hold" nodeType="withEffect">
                                  <p:stCondLst>
                                    <p:cond delay="0"/>
                                  </p:stCondLst>
                                  <p:childTnLst>
                                    <p:animMotion origin="layout" path="M 0.000000 0.000000 L -0.012855 -0.058173" pathEditMode="relative">
                                      <p:cBhvr>
                                        <p:cTn id="30" dur="1000" fill="hold"/>
                                        <p:tgtEl>
                                          <p:spTgt spid="648"/>
                                        </p:tgtEl>
                                        <p:attrNameLst>
                                          <p:attrName>ppt_x</p:attrName>
                                          <p:attrName>ppt_y</p:attrName>
                                        </p:attrNameLst>
                                      </p:cBhvr>
                                    </p:animMotion>
                                  </p:childTnLst>
                                </p:cTn>
                              </p:par>
                            </p:childTnLst>
                          </p:cTn>
                        </p:par>
                        <p:par>
                          <p:cTn id="31" fill="hold">
                            <p:stCondLst>
                              <p:cond delay="0"/>
                            </p:stCondLst>
                            <p:childTnLst>
                              <p:par>
                                <p:cTn id="32" presetID="6" presetClass="emph" presetSubtype="0" accel="50000" decel="50000" fill="hold" grpId="0" nodeType="withEffect">
                                  <p:stCondLst>
                                    <p:cond delay="0"/>
                                  </p:stCondLst>
                                  <p:childTnLst>
                                    <p:animScale>
                                      <p:cBhvr>
                                        <p:cTn id="33" dur="1000" fill="hold"/>
                                        <p:tgtEl>
                                          <p:spTgt spid="648"/>
                                        </p:tgtEl>
                                      </p:cBhvr>
                                      <p:by x="50000" y="50000"/>
                                    </p:animScale>
                                  </p:childTnLst>
                                </p:cTn>
                              </p:par>
                            </p:childTnLst>
                          </p:cTn>
                        </p:par>
                        <p:par>
                          <p:cTn id="34" fill="hold">
                            <p:stCondLst>
                              <p:cond delay="1000"/>
                            </p:stCondLst>
                            <p:childTnLst>
                              <p:par>
                                <p:cTn id="35" presetID="23" presetClass="entr" presetSubtype="16" fill="hold" grpId="0" nodeType="afterEffect">
                                  <p:stCondLst>
                                    <p:cond delay="0"/>
                                  </p:stCondLst>
                                  <p:iterate>
                                    <p:tmAbs val="0"/>
                                  </p:iterate>
                                  <p:childTnLst>
                                    <p:set>
                                      <p:cBhvr>
                                        <p:cTn id="36" fill="hold"/>
                                        <p:tgtEl>
                                          <p:spTgt spid="633"/>
                                        </p:tgtEl>
                                        <p:attrNameLst>
                                          <p:attrName>style.visibility</p:attrName>
                                        </p:attrNameLst>
                                      </p:cBhvr>
                                      <p:to>
                                        <p:strVal val="visible"/>
                                      </p:to>
                                    </p:set>
                                    <p:anim calcmode="lin" valueType="num">
                                      <p:cBhvr>
                                        <p:cTn id="37" dur="1000" fill="hold"/>
                                        <p:tgtEl>
                                          <p:spTgt spid="633"/>
                                        </p:tgtEl>
                                        <p:attrNameLst>
                                          <p:attrName>ppt_w</p:attrName>
                                        </p:attrNameLst>
                                      </p:cBhvr>
                                      <p:tavLst>
                                        <p:tav tm="0">
                                          <p:val>
                                            <p:fltVal val="0"/>
                                          </p:val>
                                        </p:tav>
                                        <p:tav tm="100000">
                                          <p:val>
                                            <p:strVal val="#ppt_w"/>
                                          </p:val>
                                        </p:tav>
                                      </p:tavLst>
                                    </p:anim>
                                    <p:anim calcmode="lin" valueType="num">
                                      <p:cBhvr>
                                        <p:cTn id="38" dur="1000" fill="hold"/>
                                        <p:tgtEl>
                                          <p:spTgt spid="63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iterate>
                                    <p:tmAbs val="0"/>
                                  </p:iterate>
                                  <p:childTnLst>
                                    <p:set>
                                      <p:cBhvr>
                                        <p:cTn id="40" fill="hold"/>
                                        <p:tgtEl>
                                          <p:spTgt spid="632"/>
                                        </p:tgtEl>
                                        <p:attrNameLst>
                                          <p:attrName>style.visibility</p:attrName>
                                        </p:attrNameLst>
                                      </p:cBhvr>
                                      <p:to>
                                        <p:strVal val="visible"/>
                                      </p:to>
                                    </p:set>
                                    <p:anim calcmode="lin" valueType="num">
                                      <p:cBhvr>
                                        <p:cTn id="41" dur="1000" fill="hold"/>
                                        <p:tgtEl>
                                          <p:spTgt spid="632"/>
                                        </p:tgtEl>
                                        <p:attrNameLst>
                                          <p:attrName>ppt_w</p:attrName>
                                        </p:attrNameLst>
                                      </p:cBhvr>
                                      <p:tavLst>
                                        <p:tav tm="0">
                                          <p:val>
                                            <p:fltVal val="0"/>
                                          </p:val>
                                        </p:tav>
                                        <p:tav tm="100000">
                                          <p:val>
                                            <p:strVal val="#ppt_w"/>
                                          </p:val>
                                        </p:tav>
                                      </p:tavLst>
                                    </p:anim>
                                    <p:anim calcmode="lin" valueType="num">
                                      <p:cBhvr>
                                        <p:cTn id="42" dur="1000" fill="hold"/>
                                        <p:tgtEl>
                                          <p:spTgt spid="63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iterate>
                                    <p:tmAbs val="0"/>
                                  </p:iterate>
                                  <p:childTnLst>
                                    <p:set>
                                      <p:cBhvr>
                                        <p:cTn id="44" fill="hold"/>
                                        <p:tgtEl>
                                          <p:spTgt spid="634"/>
                                        </p:tgtEl>
                                        <p:attrNameLst>
                                          <p:attrName>style.visibility</p:attrName>
                                        </p:attrNameLst>
                                      </p:cBhvr>
                                      <p:to>
                                        <p:strVal val="visible"/>
                                      </p:to>
                                    </p:set>
                                    <p:anim calcmode="lin" valueType="num">
                                      <p:cBhvr>
                                        <p:cTn id="45" dur="1000" fill="hold"/>
                                        <p:tgtEl>
                                          <p:spTgt spid="634"/>
                                        </p:tgtEl>
                                        <p:attrNameLst>
                                          <p:attrName>ppt_w</p:attrName>
                                        </p:attrNameLst>
                                      </p:cBhvr>
                                      <p:tavLst>
                                        <p:tav tm="0">
                                          <p:val>
                                            <p:fltVal val="0"/>
                                          </p:val>
                                        </p:tav>
                                        <p:tav tm="100000">
                                          <p:val>
                                            <p:strVal val="#ppt_w"/>
                                          </p:val>
                                        </p:tav>
                                      </p:tavLst>
                                    </p:anim>
                                    <p:anim calcmode="lin" valueType="num">
                                      <p:cBhvr>
                                        <p:cTn id="46" dur="1000" fill="hold"/>
                                        <p:tgtEl>
                                          <p:spTgt spid="634"/>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iterate>
                                    <p:tmAbs val="0"/>
                                  </p:iterate>
                                  <p:childTnLst>
                                    <p:set>
                                      <p:cBhvr>
                                        <p:cTn id="48" fill="hold"/>
                                        <p:tgtEl>
                                          <p:spTgt spid="635"/>
                                        </p:tgtEl>
                                        <p:attrNameLst>
                                          <p:attrName>style.visibility</p:attrName>
                                        </p:attrNameLst>
                                      </p:cBhvr>
                                      <p:to>
                                        <p:strVal val="visible"/>
                                      </p:to>
                                    </p:set>
                                    <p:anim calcmode="lin" valueType="num">
                                      <p:cBhvr>
                                        <p:cTn id="49" dur="1000" fill="hold"/>
                                        <p:tgtEl>
                                          <p:spTgt spid="635"/>
                                        </p:tgtEl>
                                        <p:attrNameLst>
                                          <p:attrName>ppt_w</p:attrName>
                                        </p:attrNameLst>
                                      </p:cBhvr>
                                      <p:tavLst>
                                        <p:tav tm="0">
                                          <p:val>
                                            <p:fltVal val="0"/>
                                          </p:val>
                                        </p:tav>
                                        <p:tav tm="100000">
                                          <p:val>
                                            <p:strVal val="#ppt_w"/>
                                          </p:val>
                                        </p:tav>
                                      </p:tavLst>
                                    </p:anim>
                                    <p:anim calcmode="lin" valueType="num">
                                      <p:cBhvr>
                                        <p:cTn id="50" dur="1000" fill="hold"/>
                                        <p:tgtEl>
                                          <p:spTgt spid="635"/>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iterate>
                                    <p:tmAbs val="0"/>
                                  </p:iterate>
                                  <p:childTnLst>
                                    <p:set>
                                      <p:cBhvr>
                                        <p:cTn id="52" fill="hold"/>
                                        <p:tgtEl>
                                          <p:spTgt spid="636"/>
                                        </p:tgtEl>
                                        <p:attrNameLst>
                                          <p:attrName>style.visibility</p:attrName>
                                        </p:attrNameLst>
                                      </p:cBhvr>
                                      <p:to>
                                        <p:strVal val="visible"/>
                                      </p:to>
                                    </p:set>
                                    <p:anim calcmode="lin" valueType="num">
                                      <p:cBhvr>
                                        <p:cTn id="53" dur="1000" fill="hold"/>
                                        <p:tgtEl>
                                          <p:spTgt spid="636"/>
                                        </p:tgtEl>
                                        <p:attrNameLst>
                                          <p:attrName>ppt_w</p:attrName>
                                        </p:attrNameLst>
                                      </p:cBhvr>
                                      <p:tavLst>
                                        <p:tav tm="0">
                                          <p:val>
                                            <p:fltVal val="0"/>
                                          </p:val>
                                        </p:tav>
                                        <p:tav tm="100000">
                                          <p:val>
                                            <p:strVal val="#ppt_w"/>
                                          </p:val>
                                        </p:tav>
                                      </p:tavLst>
                                    </p:anim>
                                    <p:anim calcmode="lin" valueType="num">
                                      <p:cBhvr>
                                        <p:cTn id="54" dur="1000" fill="hold"/>
                                        <p:tgtEl>
                                          <p:spTgt spid="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animBg="1" advAuto="0"/>
      <p:bldP spid="632" grpId="0" animBg="1" advAuto="0"/>
      <p:bldP spid="633" grpId="0" animBg="1" advAuto="0"/>
      <p:bldP spid="634" grpId="0" animBg="1" advAuto="0"/>
      <p:bldP spid="635" grpId="0" animBg="1" advAuto="0"/>
      <p:bldP spid="636" grpId="0" animBg="1" advAuto="0"/>
      <p:bldP spid="645" grpId="0" animBg="1" advAuto="0"/>
      <p:bldP spid="646" grpId="0" animBg="1" advAuto="0"/>
      <p:bldP spid="647" grpId="0" animBg="1" advAuto="0"/>
      <p:bldP spid="64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p:nvPr/>
        </p:nvSpPr>
        <p:spPr>
          <a:xfrm>
            <a:off x="2346693" y="2305423"/>
            <a:ext cx="5727923"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defTabSz="457200">
              <a:spcBef>
                <a:spcPts val="2000"/>
              </a:spcBef>
              <a:defRPr>
                <a:latin typeface="Roboto Regular"/>
                <a:ea typeface="Roboto Regular"/>
                <a:cs typeface="Roboto Regular"/>
                <a:sym typeface="Roboto Regular"/>
              </a:defRPr>
            </a:pPr>
            <a:r>
              <a:rPr lang="fr-FR" dirty="0">
                <a:solidFill>
                  <a:srgbClr val="CC9900"/>
                </a:solidFill>
              </a:rPr>
              <a:t>Produits chimiques et déchets et rapports d'entreprise potentiellement durables</a:t>
            </a:r>
            <a:endParaRPr dirty="0">
              <a:solidFill>
                <a:srgbClr val="CC9900"/>
              </a:solidFill>
            </a:endParaRPr>
          </a:p>
        </p:txBody>
      </p:sp>
      <p:sp>
        <p:nvSpPr>
          <p:cNvPr id="633" name="Shape 633"/>
          <p:cNvSpPr/>
          <p:nvPr/>
        </p:nvSpPr>
        <p:spPr>
          <a:xfrm>
            <a:off x="2355403" y="1351105"/>
            <a:ext cx="5827717"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a:solidFill>
                  <a:srgbClr val="00B0F0"/>
                </a:solidFill>
                <a:latin typeface="Roboto Regular"/>
                <a:ea typeface="Roboto Regular"/>
                <a:cs typeface="Roboto Regular"/>
                <a:sym typeface="Roboto Regular"/>
              </a:defRPr>
            </a:lvl1pPr>
          </a:lstStyle>
          <a:p>
            <a:r>
              <a:rPr lang="fr-FR" dirty="0"/>
              <a:t>Qualité de l'eau, gestion des ressources en eau et écosystèmes d'eau douce</a:t>
            </a:r>
          </a:p>
        </p:txBody>
      </p:sp>
      <p:sp>
        <p:nvSpPr>
          <p:cNvPr id="634" name="Shape 634"/>
          <p:cNvSpPr/>
          <p:nvPr/>
        </p:nvSpPr>
        <p:spPr>
          <a:xfrm>
            <a:off x="2346693" y="3281618"/>
            <a:ext cx="5614248"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spcBef>
                <a:spcPts val="2000"/>
              </a:spcBef>
              <a:defRPr>
                <a:solidFill>
                  <a:srgbClr val="7992B1"/>
                </a:solidFill>
                <a:latin typeface="Roboto Regular"/>
                <a:ea typeface="Roboto Regular"/>
                <a:cs typeface="Roboto Regular"/>
                <a:sym typeface="Roboto Regular"/>
              </a:defRPr>
            </a:lvl1pPr>
          </a:lstStyle>
          <a:p>
            <a:r>
              <a:rPr lang="fr-FR" dirty="0"/>
              <a:t>Indicateurs liés aux océans sur les déchets marins, l'eutrophisation, la gestion marine et la couverture des aires protégées</a:t>
            </a:r>
            <a:endParaRPr dirty="0"/>
          </a:p>
        </p:txBody>
      </p:sp>
      <p:sp>
        <p:nvSpPr>
          <p:cNvPr id="635" name="Shape 635"/>
          <p:cNvSpPr/>
          <p:nvPr/>
        </p:nvSpPr>
        <p:spPr>
          <a:xfrm>
            <a:off x="2351933" y="4555931"/>
            <a:ext cx="6182467"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defTabSz="457200">
              <a:spcBef>
                <a:spcPts val="2000"/>
              </a:spcBef>
              <a:defRPr>
                <a:solidFill>
                  <a:srgbClr val="92D050"/>
                </a:solidFill>
                <a:latin typeface="Roboto Regular"/>
                <a:ea typeface="Roboto Regular"/>
                <a:cs typeface="Roboto Regular"/>
                <a:sym typeface="Roboto Regular"/>
              </a:defRPr>
            </a:lvl1pPr>
          </a:lstStyle>
          <a:p>
            <a:r>
              <a:rPr lang="fr-FR" dirty="0"/>
              <a:t>Aires protégées, y compris les montagnes</a:t>
            </a:r>
            <a:endParaRPr dirty="0"/>
          </a:p>
        </p:txBody>
      </p:sp>
      <p:pic>
        <p:nvPicPr>
          <p:cNvPr id="637" name="image1.jpeg"/>
          <p:cNvPicPr>
            <a:picLocks noChangeAspect="1"/>
          </p:cNvPicPr>
          <p:nvPr/>
        </p:nvPicPr>
        <p:blipFill>
          <a:blip r:embed="rId3">
            <a:extLst/>
          </a:blip>
          <a:stretch>
            <a:fillRect/>
          </a:stretch>
        </p:blipFill>
        <p:spPr>
          <a:xfrm>
            <a:off x="61516" y="2222449"/>
            <a:ext cx="1027710" cy="902378"/>
          </a:xfrm>
          <a:prstGeom prst="rect">
            <a:avLst/>
          </a:prstGeom>
          <a:ln w="12700">
            <a:miter lim="400000"/>
          </a:ln>
        </p:spPr>
      </p:pic>
      <p:pic>
        <p:nvPicPr>
          <p:cNvPr id="638" name="image2.jpeg"/>
          <p:cNvPicPr>
            <a:picLocks noChangeAspect="1"/>
          </p:cNvPicPr>
          <p:nvPr/>
        </p:nvPicPr>
        <p:blipFill>
          <a:blip r:embed="rId4">
            <a:extLst/>
          </a:blip>
          <a:stretch>
            <a:fillRect/>
          </a:stretch>
        </p:blipFill>
        <p:spPr>
          <a:xfrm>
            <a:off x="1113483" y="2224620"/>
            <a:ext cx="947378" cy="895554"/>
          </a:xfrm>
          <a:prstGeom prst="rect">
            <a:avLst/>
          </a:prstGeom>
          <a:ln w="12700">
            <a:miter lim="400000"/>
          </a:ln>
        </p:spPr>
      </p:pic>
      <p:sp>
        <p:nvSpPr>
          <p:cNvPr id="639" name="Shape 639"/>
          <p:cNvSpPr>
            <a:spLocks noGrp="1"/>
          </p:cNvSpPr>
          <p:nvPr>
            <p:ph type="sldNum" sz="quarter" idx="4294967295"/>
          </p:nvPr>
        </p:nvSpPr>
        <p:spPr>
          <a:xfrm>
            <a:off x="723900" y="6540500"/>
            <a:ext cx="127000" cy="139700"/>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6</a:t>
            </a:fld>
            <a:endParaRPr/>
          </a:p>
        </p:txBody>
      </p:sp>
      <p:sp>
        <p:nvSpPr>
          <p:cNvPr id="640" name="Shape 640"/>
          <p:cNvSpPr/>
          <p:nvPr/>
        </p:nvSpPr>
        <p:spPr>
          <a:xfrm>
            <a:off x="732368" y="448892"/>
            <a:ext cx="7679264"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Indicateurs de </a:t>
            </a:r>
            <a:r>
              <a:rPr lang="fr-FR" dirty="0">
                <a:sym typeface="Calibri"/>
              </a:rPr>
              <a:t>L'ONU Environnement </a:t>
            </a:r>
            <a:endParaRPr lang="fr-FR" dirty="0"/>
          </a:p>
        </p:txBody>
      </p:sp>
      <p:pic>
        <p:nvPicPr>
          <p:cNvPr id="641" name="image3.jpeg"/>
          <p:cNvPicPr>
            <a:picLocks noChangeAspect="1"/>
          </p:cNvPicPr>
          <p:nvPr/>
        </p:nvPicPr>
        <p:blipFill>
          <a:blip r:embed="rId5">
            <a:extLst/>
          </a:blip>
          <a:stretch>
            <a:fillRect/>
          </a:stretch>
        </p:blipFill>
        <p:spPr>
          <a:xfrm>
            <a:off x="1093316" y="1254275"/>
            <a:ext cx="987713" cy="860700"/>
          </a:xfrm>
          <a:prstGeom prst="rect">
            <a:avLst/>
          </a:prstGeom>
          <a:ln w="12700">
            <a:miter lim="400000"/>
          </a:ln>
        </p:spPr>
      </p:pic>
      <p:pic>
        <p:nvPicPr>
          <p:cNvPr id="642" name="image4.jpeg"/>
          <p:cNvPicPr>
            <a:picLocks noChangeAspect="1"/>
          </p:cNvPicPr>
          <p:nvPr/>
        </p:nvPicPr>
        <p:blipFill>
          <a:blip r:embed="rId6">
            <a:extLst/>
          </a:blip>
          <a:stretch>
            <a:fillRect/>
          </a:stretch>
        </p:blipFill>
        <p:spPr>
          <a:xfrm>
            <a:off x="1077085" y="3262191"/>
            <a:ext cx="1020176" cy="914349"/>
          </a:xfrm>
          <a:prstGeom prst="rect">
            <a:avLst/>
          </a:prstGeom>
          <a:ln w="12700">
            <a:miter lim="400000"/>
          </a:ln>
        </p:spPr>
      </p:pic>
      <p:pic>
        <p:nvPicPr>
          <p:cNvPr id="643" name="image5.jpeg"/>
          <p:cNvPicPr>
            <a:picLocks noChangeAspect="1"/>
          </p:cNvPicPr>
          <p:nvPr/>
        </p:nvPicPr>
        <p:blipFill>
          <a:blip r:embed="rId7">
            <a:extLst/>
          </a:blip>
          <a:stretch>
            <a:fillRect/>
          </a:stretch>
        </p:blipFill>
        <p:spPr>
          <a:xfrm>
            <a:off x="1062533" y="4280298"/>
            <a:ext cx="1049279" cy="914349"/>
          </a:xfrm>
          <a:prstGeom prst="rect">
            <a:avLst/>
          </a:prstGeom>
          <a:ln w="12700">
            <a:miter lim="400000"/>
          </a:ln>
        </p:spPr>
      </p:pic>
      <p:sp>
        <p:nvSpPr>
          <p:cNvPr id="649" name="Shape 649"/>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50" name="Shape 650"/>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Tree>
    <p:extLst>
      <p:ext uri="{BB962C8B-B14F-4D97-AF65-F5344CB8AC3E}">
        <p14:creationId xmlns:p14="http://schemas.microsoft.com/office/powerpoint/2010/main" val="400986453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633"/>
                                        </p:tgtEl>
                                        <p:attrNameLst>
                                          <p:attrName>style.visibility</p:attrName>
                                        </p:attrNameLst>
                                      </p:cBhvr>
                                      <p:to>
                                        <p:strVal val="visible"/>
                                      </p:to>
                                    </p:set>
                                    <p:anim calcmode="lin" valueType="num">
                                      <p:cBhvr>
                                        <p:cTn id="7" dur="1000" fill="hold"/>
                                        <p:tgtEl>
                                          <p:spTgt spid="633"/>
                                        </p:tgtEl>
                                        <p:attrNameLst>
                                          <p:attrName>ppt_w</p:attrName>
                                        </p:attrNameLst>
                                      </p:cBhvr>
                                      <p:tavLst>
                                        <p:tav tm="0">
                                          <p:val>
                                            <p:fltVal val="0"/>
                                          </p:val>
                                        </p:tav>
                                        <p:tav tm="100000">
                                          <p:val>
                                            <p:strVal val="#ppt_w"/>
                                          </p:val>
                                        </p:tav>
                                      </p:tavLst>
                                    </p:anim>
                                    <p:anim calcmode="lin" valueType="num">
                                      <p:cBhvr>
                                        <p:cTn id="8" dur="1000" fill="hold"/>
                                        <p:tgtEl>
                                          <p:spTgt spid="63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iterate>
                                    <p:tmAbs val="0"/>
                                  </p:iterate>
                                  <p:childTnLst>
                                    <p:set>
                                      <p:cBhvr>
                                        <p:cTn id="10" fill="hold"/>
                                        <p:tgtEl>
                                          <p:spTgt spid="632"/>
                                        </p:tgtEl>
                                        <p:attrNameLst>
                                          <p:attrName>style.visibility</p:attrName>
                                        </p:attrNameLst>
                                      </p:cBhvr>
                                      <p:to>
                                        <p:strVal val="visible"/>
                                      </p:to>
                                    </p:set>
                                    <p:anim calcmode="lin" valueType="num">
                                      <p:cBhvr>
                                        <p:cTn id="11" dur="1000" fill="hold"/>
                                        <p:tgtEl>
                                          <p:spTgt spid="632"/>
                                        </p:tgtEl>
                                        <p:attrNameLst>
                                          <p:attrName>ppt_w</p:attrName>
                                        </p:attrNameLst>
                                      </p:cBhvr>
                                      <p:tavLst>
                                        <p:tav tm="0">
                                          <p:val>
                                            <p:fltVal val="0"/>
                                          </p:val>
                                        </p:tav>
                                        <p:tav tm="100000">
                                          <p:val>
                                            <p:strVal val="#ppt_w"/>
                                          </p:val>
                                        </p:tav>
                                      </p:tavLst>
                                    </p:anim>
                                    <p:anim calcmode="lin" valueType="num">
                                      <p:cBhvr>
                                        <p:cTn id="12" dur="1000" fill="hold"/>
                                        <p:tgtEl>
                                          <p:spTgt spid="63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iterate>
                                    <p:tmAbs val="0"/>
                                  </p:iterate>
                                  <p:childTnLst>
                                    <p:set>
                                      <p:cBhvr>
                                        <p:cTn id="14" fill="hold"/>
                                        <p:tgtEl>
                                          <p:spTgt spid="634"/>
                                        </p:tgtEl>
                                        <p:attrNameLst>
                                          <p:attrName>style.visibility</p:attrName>
                                        </p:attrNameLst>
                                      </p:cBhvr>
                                      <p:to>
                                        <p:strVal val="visible"/>
                                      </p:to>
                                    </p:set>
                                    <p:anim calcmode="lin" valueType="num">
                                      <p:cBhvr>
                                        <p:cTn id="15" dur="1000" fill="hold"/>
                                        <p:tgtEl>
                                          <p:spTgt spid="634"/>
                                        </p:tgtEl>
                                        <p:attrNameLst>
                                          <p:attrName>ppt_w</p:attrName>
                                        </p:attrNameLst>
                                      </p:cBhvr>
                                      <p:tavLst>
                                        <p:tav tm="0">
                                          <p:val>
                                            <p:fltVal val="0"/>
                                          </p:val>
                                        </p:tav>
                                        <p:tav tm="100000">
                                          <p:val>
                                            <p:strVal val="#ppt_w"/>
                                          </p:val>
                                        </p:tav>
                                      </p:tavLst>
                                    </p:anim>
                                    <p:anim calcmode="lin" valueType="num">
                                      <p:cBhvr>
                                        <p:cTn id="16" dur="1000" fill="hold"/>
                                        <p:tgtEl>
                                          <p:spTgt spid="6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iterate>
                                    <p:tmAbs val="0"/>
                                  </p:iterate>
                                  <p:childTnLst>
                                    <p:set>
                                      <p:cBhvr>
                                        <p:cTn id="18" fill="hold"/>
                                        <p:tgtEl>
                                          <p:spTgt spid="635"/>
                                        </p:tgtEl>
                                        <p:attrNameLst>
                                          <p:attrName>style.visibility</p:attrName>
                                        </p:attrNameLst>
                                      </p:cBhvr>
                                      <p:to>
                                        <p:strVal val="visible"/>
                                      </p:to>
                                    </p:set>
                                    <p:anim calcmode="lin" valueType="num">
                                      <p:cBhvr>
                                        <p:cTn id="19" dur="1000" fill="hold"/>
                                        <p:tgtEl>
                                          <p:spTgt spid="635"/>
                                        </p:tgtEl>
                                        <p:attrNameLst>
                                          <p:attrName>ppt_w</p:attrName>
                                        </p:attrNameLst>
                                      </p:cBhvr>
                                      <p:tavLst>
                                        <p:tav tm="0">
                                          <p:val>
                                            <p:fltVal val="0"/>
                                          </p:val>
                                        </p:tav>
                                        <p:tav tm="100000">
                                          <p:val>
                                            <p:strVal val="#ppt_w"/>
                                          </p:val>
                                        </p:tav>
                                      </p:tavLst>
                                    </p:anim>
                                    <p:anim calcmode="lin" valueType="num">
                                      <p:cBhvr>
                                        <p:cTn id="20" dur="1000" fill="hold"/>
                                        <p:tgtEl>
                                          <p:spTgt spid="6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 grpId="0" animBg="1" advAuto="0"/>
      <p:bldP spid="633" grpId="0" animBg="1" advAuto="0"/>
      <p:bldP spid="634" grpId="0" animBg="1" advAuto="0"/>
      <p:bldP spid="63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marR="0" lvl="0" indent="-171425" algn="r" defTabSz="457200" eaLnBrk="1" fontAlgn="auto" latinLnBrk="0" hangingPunct="1">
              <a:lnSpc>
                <a:spcPct val="100000"/>
              </a:lnSpc>
              <a:spcBef>
                <a:spcPts val="0"/>
              </a:spcBef>
              <a:spcAft>
                <a:spcPts val="0"/>
              </a:spcAft>
              <a:buClrTx/>
              <a:buSzPct val="100000"/>
              <a:buFont typeface="Wingdings"/>
              <a:buChar char="ß"/>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Photo credit to be given </a:t>
            </a:r>
            <a:endParaRPr kumimoji="0" sz="4400" b="0" i="0" u="none" strike="noStrike" kern="0" cap="none" spc="0" normalizeH="0" baseline="0" noProof="0">
              <a:ln>
                <a:noFill/>
              </a:ln>
              <a:solidFill>
                <a:srgbClr val="FFFFFF"/>
              </a:solidFill>
              <a:effectLst/>
              <a:uLnTx/>
              <a:uFillTx/>
              <a:latin typeface="Roboto Regular"/>
              <a:ea typeface="Roboto Regular"/>
              <a:cs typeface="Roboto Regular"/>
              <a:sym typeface="Roboto Regular"/>
            </a:endParaRPr>
          </a:p>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as shown alongside </a:t>
            </a:r>
          </a:p>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pPr marL="0" marR="0" lvl="0" indent="0" defTabSz="457200" eaLnBrk="1" fontAlgn="auto" latinLnBrk="0" hangingPunct="1">
              <a:lnSpc>
                <a:spcPct val="100000"/>
              </a:lnSpc>
              <a:spcBef>
                <a:spcPts val="20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A6A6A6"/>
                </a:solidFill>
                <a:effectLst/>
                <a:uLnTx/>
                <a:uFillTx/>
              </a:rPr>
              <a:pPr marL="0" marR="0" lvl="0" indent="0" defTabSz="457200" eaLnBrk="1" fontAlgn="auto" latinLnBrk="0" hangingPunct="1">
                <a:lnSpc>
                  <a:spcPct val="100000"/>
                </a:lnSpc>
                <a:spcBef>
                  <a:spcPts val="200"/>
                </a:spcBef>
                <a:spcAft>
                  <a:spcPts val="0"/>
                </a:spcAft>
                <a:buClrTx/>
                <a:buSzTx/>
                <a:buFontTx/>
                <a:buNone/>
                <a:tabLst/>
                <a:defRPr/>
              </a:pPr>
              <a:t>7</a:t>
            </a:fld>
            <a:endParaRPr kumimoji="0" sz="900" b="0" i="0" u="none" strike="noStrike" kern="0" cap="none" spc="0" normalizeH="0" baseline="0" noProof="0">
              <a:ln>
                <a:noFill/>
              </a:ln>
              <a:solidFill>
                <a:srgbClr val="A6A6A6"/>
              </a:solidFill>
              <a:effectLst/>
              <a:uLnTx/>
              <a:uFillTx/>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0" marR="0" lvl="0" indent="0" algn="r" defTabSz="457200" eaLnBrk="1" fontAlgn="auto" latinLnBrk="0" hangingPunct="1">
              <a:lnSpc>
                <a:spcPct val="100000"/>
              </a:lnSpc>
              <a:spcBef>
                <a:spcPts val="0"/>
              </a:spcBef>
              <a:spcAft>
                <a:spcPts val="0"/>
              </a:spcAft>
              <a:buClrTx/>
              <a:buSzTx/>
              <a:buFontTx/>
              <a:buNone/>
              <a:tabLst/>
              <a:defRPr sz="900">
                <a:solidFill>
                  <a:srgbClr val="FFFFFF"/>
                </a:solidFill>
                <a:latin typeface="Roboto Regular"/>
                <a:ea typeface="Roboto Regular"/>
                <a:cs typeface="Roboto Regular"/>
                <a:sym typeface="Roboto Regular"/>
              </a:defRPr>
            </a:pPr>
            <a:r>
              <a:rPr kumimoji="0" sz="900" b="0" i="0" u="none" strike="noStrike" kern="0" cap="none" spc="0" normalizeH="0" baseline="0" noProof="0">
                <a:ln>
                  <a:noFill/>
                </a:ln>
                <a:solidFill>
                  <a:srgbClr val="FFFFFF"/>
                </a:solidFill>
                <a:effectLst/>
                <a:uLnTx/>
                <a:uFillTx/>
                <a:latin typeface="Roboto Regular"/>
                <a:ea typeface="Roboto Regular"/>
                <a:cs typeface="Roboto Regular"/>
                <a:sym typeface="Roboto Regular"/>
              </a:rPr>
              <a:t>© </a:t>
            </a:r>
            <a:r>
              <a:rPr kumimoji="0" sz="900" b="1" i="0" u="none" strike="noStrike" kern="0" cap="none" spc="0" normalizeH="0" baseline="0" noProof="0">
                <a:ln>
                  <a:noFill/>
                </a:ln>
                <a:solidFill>
                  <a:srgbClr val="FFFFFF"/>
                </a:solidFill>
                <a:effectLst/>
                <a:uLnTx/>
                <a:uFillTx/>
                <a:latin typeface="Roboto Regular"/>
                <a:ea typeface="Roboto Regular"/>
                <a:cs typeface="Roboto Regular"/>
                <a:sym typeface="Roboto Regular"/>
              </a:rPr>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pPr lvl="0" hangingPunct="1">
              <a:defRPr/>
            </a:pPr>
            <a:r>
              <a:rPr lang="en-US" dirty="0"/>
              <a:t>Observation de la Terre</a:t>
            </a:r>
            <a:endParaRPr kumimoji="0" sz="3200" b="0" i="0" u="none" strike="noStrike" kern="0" cap="none" spc="0" normalizeH="0" baseline="0" noProof="0" dirty="0">
              <a:ln>
                <a:noFill/>
              </a:ln>
              <a:solidFill>
                <a:srgbClr val="00AEEF"/>
              </a:solidFill>
              <a:effectLst/>
              <a:uLnTx/>
              <a:uFillTx/>
              <a:latin typeface="Roboto Regular"/>
              <a:ea typeface="Roboto Regular"/>
              <a:cs typeface="Roboto Regular"/>
              <a:sym typeface="Roboto Regular"/>
            </a:endParaRPr>
          </a:p>
        </p:txBody>
      </p:sp>
      <p:sp>
        <p:nvSpPr>
          <p:cNvPr id="629" name="Shape 629"/>
          <p:cNvSpPr/>
          <p:nvPr/>
        </p:nvSpPr>
        <p:spPr>
          <a:xfrm>
            <a:off x="641840" y="1605278"/>
            <a:ext cx="8273559" cy="469358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defTabSz="914400" hangingPunct="1">
              <a:buSzPct val="100000"/>
              <a:defRPr sz="2400">
                <a:latin typeface="Roboto Regular"/>
                <a:ea typeface="Roboto Regular"/>
                <a:cs typeface="Roboto Regular"/>
                <a:sym typeface="Roboto Regular"/>
              </a:defRPr>
            </a:pPr>
            <a:r>
              <a:rPr lang="fr-FR" sz="2300" dirty="0">
                <a:solidFill>
                  <a:sysClr val="windowText" lastClr="000000"/>
                </a:solidFill>
                <a:latin typeface="Roboto Regular"/>
                <a:ea typeface="Roboto Regular"/>
                <a:cs typeface="Roboto Regular"/>
                <a:sym typeface="Roboto Regular"/>
              </a:rPr>
              <a:t>Il y a des ressources déjà disponibles:</a:t>
            </a:r>
            <a:endParaRPr kumimoji="0" lang="en-US" sz="23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endParaRPr>
          </a:p>
          <a:p>
            <a:pPr marL="240631" lvl="0" indent="-240631" defTabSz="914400" hangingPunct="1">
              <a:buSzPct val="100000"/>
              <a:buFontTx/>
              <a:buChar char="•"/>
              <a:defRPr sz="2400">
                <a:latin typeface="Roboto Regular"/>
                <a:ea typeface="Roboto Regular"/>
                <a:cs typeface="Roboto Regular"/>
                <a:sym typeface="Roboto Regular"/>
              </a:defRPr>
            </a:pPr>
            <a:r>
              <a:rPr lang="fr-FR" sz="2300" dirty="0">
                <a:solidFill>
                  <a:sysClr val="windowText" lastClr="000000"/>
                </a:solidFill>
                <a:latin typeface="Roboto Regular"/>
                <a:ea typeface="Roboto Regular"/>
                <a:cs typeface="Roboto Regular"/>
                <a:sym typeface="Roboto Regular"/>
              </a:rPr>
              <a:t>(1) Résolution modérée, 250 m: La carte de la couverture terrestre de l'Initiative sur le changement climatique (ICC-CT) comprend des cartes de la couverture terrestre pour tous les pays</a:t>
            </a:r>
          </a:p>
          <a:p>
            <a:pPr marL="240631" lvl="0" indent="-240631" defTabSz="914400" hangingPunct="1">
              <a:buSzPct val="100000"/>
              <a:buFontTx/>
              <a:buChar char="•"/>
              <a:defRPr sz="2400">
                <a:latin typeface="Roboto Regular"/>
                <a:ea typeface="Roboto Regular"/>
                <a:cs typeface="Roboto Regular"/>
                <a:sym typeface="Roboto Regular"/>
              </a:defRPr>
            </a:pPr>
            <a:r>
              <a:rPr lang="fr-FR" sz="2300" dirty="0">
                <a:solidFill>
                  <a:sysClr val="windowText" lastClr="000000"/>
                </a:solidFill>
                <a:latin typeface="Roboto Regular"/>
                <a:ea typeface="Roboto Regular"/>
                <a:cs typeface="Roboto Regular"/>
                <a:sym typeface="Roboto Regular"/>
              </a:rPr>
              <a:t>(2) Haute résolution, </a:t>
            </a:r>
            <a:r>
              <a:rPr lang="fr-FR" sz="2300" dirty="0" err="1">
                <a:solidFill>
                  <a:sysClr val="windowText" lastClr="000000"/>
                </a:solidFill>
                <a:latin typeface="Roboto Regular"/>
                <a:ea typeface="Roboto Regular"/>
                <a:cs typeface="Roboto Regular"/>
                <a:sym typeface="Roboto Regular"/>
              </a:rPr>
              <a:t>Landsat</a:t>
            </a:r>
            <a:r>
              <a:rPr lang="fr-FR" sz="2300" dirty="0">
                <a:solidFill>
                  <a:sysClr val="windowText" lastClr="000000"/>
                </a:solidFill>
                <a:latin typeface="Roboto Regular"/>
                <a:ea typeface="Roboto Regular"/>
                <a:cs typeface="Roboto Regular"/>
                <a:sym typeface="Roboto Regular"/>
              </a:rPr>
              <a:t>, 30 m: Les cartes des masses d'eau du Global Surface Water Explorer sont publiquement disponibles et UN </a:t>
            </a:r>
            <a:r>
              <a:rPr lang="fr-FR" sz="2300" dirty="0" err="1">
                <a:solidFill>
                  <a:sysClr val="windowText" lastClr="000000"/>
                </a:solidFill>
                <a:latin typeface="Roboto Regular"/>
                <a:ea typeface="Roboto Regular"/>
                <a:cs typeface="Roboto Regular"/>
                <a:sym typeface="Roboto Regular"/>
              </a:rPr>
              <a:t>Environment</a:t>
            </a:r>
            <a:r>
              <a:rPr lang="fr-FR" sz="2300" dirty="0">
                <a:solidFill>
                  <a:sysClr val="windowText" lastClr="000000"/>
                </a:solidFill>
                <a:latin typeface="Roboto Regular"/>
                <a:ea typeface="Roboto Regular"/>
                <a:cs typeface="Roboto Regular"/>
                <a:sym typeface="Roboto Regular"/>
              </a:rPr>
              <a:t> collabore avec la NASA pour cartographier les zones humides à une résolution de 30 m.</a:t>
            </a:r>
          </a:p>
          <a:p>
            <a:pPr marL="240631" lvl="0" indent="-240631" defTabSz="914400" hangingPunct="1">
              <a:buSzPct val="100000"/>
              <a:buFontTx/>
              <a:buChar char="•"/>
              <a:defRPr sz="2400">
                <a:latin typeface="Roboto Regular"/>
                <a:ea typeface="Roboto Regular"/>
                <a:cs typeface="Roboto Regular"/>
                <a:sym typeface="Roboto Regular"/>
              </a:defRPr>
            </a:pPr>
            <a:r>
              <a:rPr lang="fr-FR" sz="2300" dirty="0">
                <a:solidFill>
                  <a:sysClr val="windowText" lastClr="000000"/>
                </a:solidFill>
                <a:latin typeface="Roboto Regular"/>
                <a:ea typeface="Roboto Regular"/>
                <a:cs typeface="Roboto Regular"/>
                <a:sym typeface="Roboto Regular"/>
              </a:rPr>
              <a:t>(3) Très haute résolution, 0,5 - 2 m: Les données sont disponibles à l'achat. UN </a:t>
            </a:r>
            <a:r>
              <a:rPr lang="fr-FR" sz="2300" dirty="0" err="1">
                <a:solidFill>
                  <a:sysClr val="windowText" lastClr="000000"/>
                </a:solidFill>
                <a:latin typeface="Roboto Regular"/>
                <a:ea typeface="Roboto Regular"/>
                <a:cs typeface="Roboto Regular"/>
                <a:sym typeface="Roboto Regular"/>
              </a:rPr>
              <a:t>Environment</a:t>
            </a:r>
            <a:r>
              <a:rPr lang="fr-FR" sz="2300" dirty="0">
                <a:solidFill>
                  <a:sysClr val="windowText" lastClr="000000"/>
                </a:solidFill>
                <a:latin typeface="Roboto Regular"/>
                <a:ea typeface="Roboto Regular"/>
                <a:cs typeface="Roboto Regular"/>
                <a:sym typeface="Roboto Regular"/>
              </a:rPr>
              <a:t> avec la NASA prévoit un projet pilote pour tester les avantages de ce niveau de résolution.</a:t>
            </a:r>
            <a:endParaRPr kumimoji="0" sz="2300" b="0" i="0" u="none" strike="noStrike" kern="0" cap="none" spc="0" normalizeH="0" baseline="0" noProof="0" dirty="0">
              <a:ln>
                <a:noFill/>
              </a:ln>
              <a:solidFill>
                <a:sysClr val="windowText" lastClr="000000"/>
              </a:solidFill>
              <a:effectLst/>
              <a:uLnTx/>
              <a:uFillTx/>
              <a:latin typeface="Roboto Regular"/>
              <a:ea typeface="Roboto Regular"/>
              <a:cs typeface="Roboto Regular"/>
              <a:sym typeface="Roboto Regular"/>
            </a:endParaRPr>
          </a:p>
        </p:txBody>
      </p:sp>
    </p:spTree>
    <p:extLst>
      <p:ext uri="{BB962C8B-B14F-4D97-AF65-F5344CB8AC3E}">
        <p14:creationId xmlns:p14="http://schemas.microsoft.com/office/powerpoint/2010/main" val="340534010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8</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28121" y="113066"/>
            <a:ext cx="8030633"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Observation de la Terre et couverture terrestre</a:t>
            </a:r>
            <a:endParaRPr dirty="0"/>
          </a:p>
        </p:txBody>
      </p:sp>
      <p:sp>
        <p:nvSpPr>
          <p:cNvPr id="629" name="Shape 629"/>
          <p:cNvSpPr/>
          <p:nvPr/>
        </p:nvSpPr>
        <p:spPr>
          <a:xfrm>
            <a:off x="641841" y="1605278"/>
            <a:ext cx="8007368" cy="45243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Deux principaux produits de couverture terrestre: l'ensemble de données sur le couvert végétal de l'Initiative sur le changement climatique (ESA) des agences spatiales européennes (ESA) et l'analyse de résolution modérée de la NASA (MODIS) à une résolution de 250 m.</a:t>
            </a:r>
          </a:p>
          <a:p>
            <a:pPr marL="240631" indent="-240631">
              <a:buSzPct val="100000"/>
              <a:buChar char="•"/>
              <a:defRPr sz="2400">
                <a:latin typeface="Roboto Regular"/>
                <a:ea typeface="Roboto Regular"/>
                <a:cs typeface="Roboto Regular"/>
                <a:sym typeface="Roboto Regular"/>
              </a:defRPr>
            </a:pPr>
            <a:r>
              <a:rPr lang="fr-FR" dirty="0"/>
              <a:t>CCI-LC est proposé pour l'utilisation dans la surveillance de l'indicateur ODD 15.3.1.</a:t>
            </a:r>
          </a:p>
          <a:p>
            <a:pPr marL="240631" indent="-240631">
              <a:buSzPct val="100000"/>
              <a:buChar char="•"/>
              <a:defRPr sz="2400">
                <a:latin typeface="Roboto Regular"/>
                <a:ea typeface="Roboto Regular"/>
                <a:cs typeface="Roboto Regular"/>
                <a:sym typeface="Roboto Regular"/>
              </a:defRPr>
            </a:pPr>
            <a:r>
              <a:rPr lang="fr-FR" dirty="0"/>
              <a:t>Pour les masses d'eau, UN </a:t>
            </a:r>
            <a:r>
              <a:rPr lang="fr-FR" dirty="0" err="1"/>
              <a:t>Environment</a:t>
            </a:r>
            <a:r>
              <a:rPr lang="fr-FR" dirty="0"/>
              <a:t> propose le Global Surface Water Explorer à 30m de résolution (disponible en ligne)</a:t>
            </a:r>
            <a:br>
              <a:rPr dirty="0"/>
            </a:br>
            <a:endParaRPr dirty="0"/>
          </a:p>
        </p:txBody>
      </p:sp>
    </p:spTree>
    <p:extLst>
      <p:ext uri="{BB962C8B-B14F-4D97-AF65-F5344CB8AC3E}">
        <p14:creationId xmlns:p14="http://schemas.microsoft.com/office/powerpoint/2010/main" val="5639264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Box 5"/>
          <p:cNvSpPr txBox="1">
            <a:spLocks noChangeArrowheads="1"/>
          </p:cNvSpPr>
          <p:nvPr/>
        </p:nvSpPr>
        <p:spPr bwMode="auto">
          <a:xfrm>
            <a:off x="307181" y="641518"/>
            <a:ext cx="3167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a:solidFill>
                  <a:srgbClr val="0F3277"/>
                </a:solidFill>
              </a:rPr>
              <a:t>Carte</a:t>
            </a:r>
          </a:p>
        </p:txBody>
      </p:sp>
      <p:sp>
        <p:nvSpPr>
          <p:cNvPr id="2" name="Right Arrow 1"/>
          <p:cNvSpPr/>
          <p:nvPr/>
        </p:nvSpPr>
        <p:spPr>
          <a:xfrm>
            <a:off x="3762608" y="2926665"/>
            <a:ext cx="1076092" cy="304800"/>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36"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extBox 5"/>
          <p:cNvSpPr txBox="1">
            <a:spLocks noChangeArrowheads="1"/>
          </p:cNvSpPr>
          <p:nvPr/>
        </p:nvSpPr>
        <p:spPr bwMode="auto">
          <a:xfrm>
            <a:off x="3572108" y="2258109"/>
            <a:ext cx="1457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a:solidFill>
                  <a:srgbClr val="0F3277"/>
                </a:solidFill>
              </a:rPr>
              <a:t>Tabulation de la zone </a:t>
            </a:r>
          </a:p>
        </p:txBody>
      </p:sp>
      <p:sp>
        <p:nvSpPr>
          <p:cNvPr id="8" name="TextBox 5"/>
          <p:cNvSpPr txBox="1">
            <a:spLocks noChangeArrowheads="1"/>
          </p:cNvSpPr>
          <p:nvPr/>
        </p:nvSpPr>
        <p:spPr bwMode="auto">
          <a:xfrm>
            <a:off x="6285224" y="826184"/>
            <a:ext cx="1639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dirty="0" err="1">
                <a:solidFill>
                  <a:srgbClr val="0F3277"/>
                </a:solidFill>
              </a:rPr>
              <a:t>Statistiques</a:t>
            </a:r>
            <a:r>
              <a:rPr lang="en-US" altLang="x-none" sz="1800" b="1" dirty="0">
                <a:solidFill>
                  <a:srgbClr val="0F3277"/>
                </a:solidFill>
              </a:rPr>
              <a:t> </a:t>
            </a:r>
            <a:r>
              <a:rPr lang="en-US" altLang="x-none" sz="1800" b="1" dirty="0" err="1">
                <a:solidFill>
                  <a:srgbClr val="0F3277"/>
                </a:solidFill>
              </a:rPr>
              <a:t>générées</a:t>
            </a:r>
            <a:endParaRPr lang="en-US" altLang="x-none" sz="1800" b="1" dirty="0">
              <a:solidFill>
                <a:srgbClr val="0F3277"/>
              </a:solidFill>
            </a:endParaRPr>
          </a:p>
        </p:txBody>
      </p:sp>
      <p:pic>
        <p:nvPicPr>
          <p:cNvPr id="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4397" y="990600"/>
            <a:ext cx="3455712" cy="517787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80171" y="1628015"/>
            <a:ext cx="4040071" cy="2902100"/>
          </a:xfrm>
          <a:prstGeom prst="rect">
            <a:avLst/>
          </a:prstGeom>
          <a:noFill/>
          <a:ln w="9525">
            <a:solidFill>
              <a:srgbClr val="37ACDE"/>
            </a:solidFill>
            <a:miter lim="800000"/>
            <a:headEnd/>
            <a:tailEnd/>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89443"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18638" y="4953000"/>
            <a:ext cx="22558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72079" y="4968141"/>
            <a:ext cx="4572000" cy="1200329"/>
          </a:xfrm>
          <a:prstGeom prst="rect">
            <a:avLst/>
          </a:prstGeom>
        </p:spPr>
        <p:txBody>
          <a:bodyPr>
            <a:spAutoFit/>
          </a:bodyPr>
          <a:lstStyle/>
          <a:p>
            <a:pPr algn="ctr" eaLnBrk="1" hangingPunct="1"/>
            <a:r>
              <a:rPr lang="fr-FR" altLang="x-none" b="1" dirty="0">
                <a:solidFill>
                  <a:srgbClr val="0F3277"/>
                </a:solidFill>
              </a:rPr>
              <a:t>L'Iran et l'Afghanistan ont perdu </a:t>
            </a:r>
            <a:r>
              <a:rPr lang="fr-FR" altLang="x-none" b="1" dirty="0">
                <a:solidFill>
                  <a:srgbClr val="FF0000"/>
                </a:solidFill>
              </a:rPr>
              <a:t>56% et 54% </a:t>
            </a:r>
            <a:r>
              <a:rPr lang="fr-FR" altLang="x-none" b="1" dirty="0">
                <a:solidFill>
                  <a:srgbClr val="0F3277"/>
                </a:solidFill>
              </a:rPr>
              <a:t>de leur surface d'eau de surface permanente dans les années 1980: les populations, l'agriculture et les écosystèmes souffrent</a:t>
            </a:r>
            <a:endParaRPr lang="en-US" altLang="x-none" b="1" dirty="0">
              <a:solidFill>
                <a:srgbClr val="0F3277"/>
              </a:solidFill>
            </a:endParaRPr>
          </a:p>
        </p:txBody>
      </p:sp>
      <p:sp>
        <p:nvSpPr>
          <p:cNvPr id="12" name="Shape 628"/>
          <p:cNvSpPr/>
          <p:nvPr/>
        </p:nvSpPr>
        <p:spPr>
          <a:xfrm>
            <a:off x="703792" y="166966"/>
            <a:ext cx="8059207"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a:t>Exemple: Préparé par CCR</a:t>
            </a:r>
            <a:endParaRPr dirty="0"/>
          </a:p>
        </p:txBody>
      </p:sp>
    </p:spTree>
    <p:extLst>
      <p:ext uri="{BB962C8B-B14F-4D97-AF65-F5344CB8AC3E}">
        <p14:creationId xmlns:p14="http://schemas.microsoft.com/office/powerpoint/2010/main" val="3839694545"/>
      </p:ext>
    </p:extLst>
  </p:cSld>
  <p:clrMapOvr>
    <a:masterClrMapping/>
  </p:clrMapOvr>
</p:sld>
</file>

<file path=ppt/theme/theme1.xml><?xml version="1.0" encoding="utf-8"?>
<a:theme xmlns:a="http://schemas.openxmlformats.org/drawingml/2006/main" name="UNEnvironment_PPT_English_ver2">
  <a:themeElements>
    <a:clrScheme name="UNEnvironment_PPT_English_ver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UNEnvironment_PPT_English_ver2">
      <a:majorFont>
        <a:latin typeface="Calibri"/>
        <a:ea typeface="Calibri"/>
        <a:cs typeface="Calibri"/>
      </a:majorFont>
      <a:minorFont>
        <a:latin typeface="Helvetica"/>
        <a:ea typeface="Helvetica"/>
        <a:cs typeface="Helvetica"/>
      </a:minorFont>
    </a:fontScheme>
    <a:fmtScheme name="UNEnvironment_PPT_English_ver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Environment_PPT_English_ver2">
  <a:themeElements>
    <a:clrScheme name="UNEnvironment_PPT_English_ver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UNEnvironment_PPT_English_ver2">
      <a:majorFont>
        <a:latin typeface="Calibri"/>
        <a:ea typeface="Calibri"/>
        <a:cs typeface="Calibri"/>
      </a:majorFont>
      <a:minorFont>
        <a:latin typeface="Helvetica"/>
        <a:ea typeface="Helvetica"/>
        <a:cs typeface="Helvetica"/>
      </a:minorFont>
    </a:fontScheme>
    <a:fmtScheme name="UNEnvironment_PPT_English_ver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1045</TotalTime>
  <Words>2095</Words>
  <Application>Microsoft Office PowerPoint</Application>
  <PresentationFormat>On-screen Show (4:3)</PresentationFormat>
  <Paragraphs>147</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Calibri</vt:lpstr>
      <vt:lpstr>Gill Sans</vt:lpstr>
      <vt:lpstr>Gill Sans Light</vt:lpstr>
      <vt:lpstr>Helvetica</vt:lpstr>
      <vt:lpstr>Roboto Regular</vt:lpstr>
      <vt:lpstr>Wingdings</vt:lpstr>
      <vt:lpstr>UNEnvironment_PPT_English_ver2</vt:lpstr>
      <vt:lpstr>Donnees Geospatiales et l’agenda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the 2030 Agenda  be monitored?</dc:title>
  <dc:creator>Jillian Campbell</dc:creator>
  <cp:lastModifiedBy>Dany Ghafari</cp:lastModifiedBy>
  <cp:revision>77</cp:revision>
  <dcterms:modified xsi:type="dcterms:W3CDTF">2018-05-10T09:04:51Z</dcterms:modified>
</cp:coreProperties>
</file>