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315" r:id="rId2"/>
    <p:sldId id="310" r:id="rId3"/>
    <p:sldId id="311" r:id="rId4"/>
    <p:sldId id="314" r:id="rId5"/>
    <p:sldId id="312" r:id="rId6"/>
    <p:sldId id="313" r:id="rId7"/>
    <p:sldId id="31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784"/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89282" autoAdjust="0"/>
  </p:normalViewPr>
  <p:slideViewPr>
    <p:cSldViewPr snapToGrid="0">
      <p:cViewPr varScale="1">
        <p:scale>
          <a:sx n="62" d="100"/>
          <a:sy n="62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Relation entre NSDS et INDS</c:v>
                </c:pt>
                <c:pt idx="1">
                  <c:v>Relation entre SNDS et autre politique nationale</c:v>
                </c:pt>
                <c:pt idx="2">
                  <c:v>Mecanisme de coordination entre SNDS et INDS</c:v>
                </c:pt>
                <c:pt idx="3">
                  <c:v>Relation entre SNDS et autre politique nationale</c:v>
                </c:pt>
                <c:pt idx="4">
                  <c:v>Mecanisme de coordination entre SNDS et atre politique nationale</c:v>
                </c:pt>
                <c:pt idx="5">
                  <c:v>Aucun mecanisme de coordination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6518288"/>
        <c:axId val="216517504"/>
      </c:barChart>
      <c:catAx>
        <c:axId val="21651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517504"/>
        <c:crosses val="autoZero"/>
        <c:auto val="1"/>
        <c:lblAlgn val="l"/>
        <c:lblOffset val="100"/>
        <c:noMultiLvlLbl val="0"/>
      </c:catAx>
      <c:valAx>
        <c:axId val="216517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651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N'utilise pas d'information géo spatiale</c:v>
                </c:pt>
                <c:pt idx="1">
                  <c:v>Utilise principalement les informations géo spatiales provenant d'autres agences nationales</c:v>
                </c:pt>
                <c:pt idx="2">
                  <c:v>Utilise principalement les informations géo spatiales de l'agence nationale de la cartographie ou de l'autorité géo spatiale</c:v>
                </c:pt>
                <c:pt idx="3">
                  <c:v>Utilise l'information géo spatiale des agences internationales</c:v>
                </c:pt>
                <c:pt idx="4">
                  <c:v>Crée principalement ses propres informations géo spatiales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2489760"/>
        <c:axId val="181923408"/>
      </c:barChart>
      <c:catAx>
        <c:axId val="92489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23408"/>
        <c:crosses val="autoZero"/>
        <c:auto val="1"/>
        <c:lblAlgn val="ctr"/>
        <c:lblOffset val="100"/>
        <c:noMultiLvlLbl val="0"/>
      </c:catAx>
      <c:valAx>
        <c:axId val="1819234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48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2030 Agenda is an </a:t>
            </a:r>
            <a:r>
              <a:rPr lang="en-US" b="1" i="0" dirty="0" smtClean="0"/>
              <a:t>integrated plan of action </a:t>
            </a:r>
            <a:r>
              <a:rPr lang="en-US" dirty="0" smtClean="0"/>
              <a:t>structured in four main parts: (</a:t>
            </a:r>
            <a:r>
              <a:rPr lang="en-US" dirty="0" err="1" smtClean="0"/>
              <a:t>i</a:t>
            </a:r>
            <a:r>
              <a:rPr lang="en-US" dirty="0" smtClean="0"/>
              <a:t>) a </a:t>
            </a:r>
            <a:r>
              <a:rPr lang="en-US" b="1" i="1" dirty="0" smtClean="0"/>
              <a:t>vision and principles </a:t>
            </a:r>
            <a:r>
              <a:rPr lang="en-US" dirty="0" smtClean="0"/>
              <a:t>for transforming our world as set out in the Declaration; (ii) a </a:t>
            </a:r>
            <a:r>
              <a:rPr lang="en-US" b="1" dirty="0" smtClean="0"/>
              <a:t>results framework of 17 SDGs and 169 targets</a:t>
            </a:r>
            <a:r>
              <a:rPr lang="en-US" dirty="0" smtClean="0"/>
              <a:t>; (iii) a </a:t>
            </a:r>
            <a:r>
              <a:rPr lang="en-US" b="1" dirty="0" smtClean="0"/>
              <a:t>means of implementation </a:t>
            </a:r>
            <a:r>
              <a:rPr lang="en-US" dirty="0" smtClean="0"/>
              <a:t>through governments, society and global partnership; and (iv) </a:t>
            </a:r>
            <a:r>
              <a:rPr lang="en-US" b="1" dirty="0" smtClean="0"/>
              <a:t>a follow-up and review framework</a:t>
            </a:r>
            <a:r>
              <a:rPr lang="en-US" dirty="0" smtClean="0"/>
              <a:t> of global indicators. Any national SDG implementations will be sub-optimal without strategies and frameworks to integrate geospatial information into the measuring, monitoring and reporting processes.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805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Stratégie nationale de développement de la statistique (SNDS)</a:t>
            </a:r>
          </a:p>
          <a:p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 nationale des données spatiales (INDS ou INDG)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362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A1F62-6871-4B22-86AD-847A0210803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03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6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399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1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27" y="6278095"/>
            <a:ext cx="6236620" cy="5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1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21084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316622" y="3051274"/>
            <a:ext cx="8336525" cy="914162"/>
          </a:xfrm>
        </p:spPr>
        <p:txBody>
          <a:bodyPr/>
          <a:lstStyle/>
          <a:p>
            <a:r>
              <a:rPr lang="fr-FR" sz="2600" b="1" dirty="0">
                <a:solidFill>
                  <a:srgbClr val="FFFF00"/>
                </a:solidFill>
              </a:rPr>
              <a:t>Analyse des réponses au questionnaire </a:t>
            </a:r>
            <a:r>
              <a:rPr lang="fr-FR" sz="2600" b="1" dirty="0" smtClean="0">
                <a:solidFill>
                  <a:srgbClr val="FFFF00"/>
                </a:solidFill>
              </a:rPr>
              <a:t>d‘auto-évaluation  </a:t>
            </a:r>
            <a:r>
              <a:rPr lang="fr-FR" sz="2600" b="1" dirty="0">
                <a:solidFill>
                  <a:srgbClr val="FFFF00"/>
                </a:solidFill>
              </a:rPr>
              <a:t>-  </a:t>
            </a:r>
          </a:p>
          <a:p>
            <a:r>
              <a:rPr lang="fr-FR" sz="2600" b="1" dirty="0">
                <a:solidFill>
                  <a:srgbClr val="FFFF00"/>
                </a:solidFill>
              </a:rPr>
              <a:t>Intégration de l'information statistique et géo spatiale</a:t>
            </a: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773484" y="3275053"/>
            <a:ext cx="3729653" cy="5110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1114706" y="3890842"/>
            <a:ext cx="2691699" cy="5110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1276590" y="4568529"/>
            <a:ext cx="2807556" cy="50945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1276591" y="5254150"/>
            <a:ext cx="2140979" cy="50945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1521002" y="5923901"/>
            <a:ext cx="1475991" cy="5110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1588" y="2479"/>
            <a:ext cx="1004626" cy="49675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1628924" y="6547625"/>
            <a:ext cx="790369" cy="30948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>
            <a:off x="1587" y="575419"/>
            <a:ext cx="1536300" cy="50945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1589" y="1240407"/>
            <a:ext cx="3066251" cy="50945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1590" y="1873631"/>
            <a:ext cx="3431281" cy="50945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1589" y="2602128"/>
            <a:ext cx="4618422" cy="5110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08" rIns="45708"/>
          <a:lstStyle/>
          <a:p>
            <a:endParaRPr lang="en-US" sz="1799"/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 bwMode="white">
          <a:xfrm>
            <a:off x="2460555" y="1060193"/>
            <a:ext cx="9573549" cy="1166017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noAutofit/>
          </a:bodyPr>
          <a:lstStyle>
            <a:lvl1pPr algn="ctr" defTabSz="45706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399" b="1" kern="1200" baseline="0">
                <a:solidFill>
                  <a:schemeClr val="tx1"/>
                </a:solidFill>
                <a:latin typeface="+mj-lt"/>
                <a:ea typeface="+mj-ea"/>
                <a:cs typeface="Arial"/>
              </a:defRPr>
            </a:lvl1pPr>
          </a:lstStyle>
          <a:p>
            <a:pPr>
              <a:spcBef>
                <a:spcPts val="1200"/>
              </a:spcBef>
            </a:pPr>
            <a:r>
              <a:rPr lang="fr-FR" sz="2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Atelier sous régional sur l'intégration des données administratives, des données de masse et des informations géo spatiales pour la compilation des indicateurs des ODD pour les pays africains </a:t>
            </a: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francophones</a:t>
            </a:r>
          </a:p>
          <a:p>
            <a:pPr>
              <a:spcBef>
                <a:spcPts val="0"/>
              </a:spcBef>
            </a:pPr>
            <a:r>
              <a:rPr lang="fr-FR" sz="2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Lomé </a:t>
            </a:r>
            <a:r>
              <a:rPr lang="fr-FR" sz="2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au </a:t>
            </a:r>
            <a:r>
              <a:rPr lang="fr-FR" sz="22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Togo du </a:t>
            </a:r>
            <a:r>
              <a:rPr lang="fr-FR" sz="2200" dirty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9 au 11 mai 2018</a:t>
            </a:r>
            <a:endParaRPr lang="fr-FR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3"/>
          <p:cNvSpPr>
            <a:spLocks/>
          </p:cNvSpPr>
          <p:nvPr/>
        </p:nvSpPr>
        <p:spPr bwMode="auto">
          <a:xfrm>
            <a:off x="11138410" y="134633"/>
            <a:ext cx="75565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fr-FR" sz="27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ECA</a:t>
            </a:r>
          </a:p>
        </p:txBody>
      </p:sp>
      <p:sp>
        <p:nvSpPr>
          <p:cNvPr id="23" name="Rectangle 4" descr="image2.png"/>
          <p:cNvSpPr>
            <a:spLocks/>
          </p:cNvSpPr>
          <p:nvPr/>
        </p:nvSpPr>
        <p:spPr bwMode="auto">
          <a:xfrm>
            <a:off x="10478214" y="92441"/>
            <a:ext cx="573087" cy="477837"/>
          </a:xfrm>
          <a:prstGeom prst="rect">
            <a:avLst/>
          </a:prstGeom>
          <a:blipFill dpi="0" rotWithShape="0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fr-FR" altLang="fr-FR"/>
          </a:p>
        </p:txBody>
      </p:sp>
      <p:sp>
        <p:nvSpPr>
          <p:cNvPr id="24" name="Rectangle 19"/>
          <p:cNvSpPr>
            <a:spLocks/>
          </p:cNvSpPr>
          <p:nvPr/>
        </p:nvSpPr>
        <p:spPr bwMode="auto">
          <a:xfrm>
            <a:off x="5365897" y="5055718"/>
            <a:ext cx="40385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indent="0" algn="ctr"/>
            <a:r>
              <a:rPr lang="en-US" sz="2000" b="1" i="1" dirty="0">
                <a:solidFill>
                  <a:schemeClr val="bg1">
                    <a:lumMod val="95000"/>
                  </a:schemeClr>
                </a:solidFill>
              </a:rPr>
              <a:t>Léandre </a:t>
            </a:r>
            <a:r>
              <a:rPr lang="en-US" sz="2000" b="1" i="1" dirty="0" smtClean="0">
                <a:solidFill>
                  <a:schemeClr val="bg1">
                    <a:lumMod val="95000"/>
                  </a:schemeClr>
                </a:solidFill>
              </a:rPr>
              <a:t>Ngogang</a:t>
            </a:r>
          </a:p>
          <a:p>
            <a:pPr indent="0" algn="ctr"/>
            <a:r>
              <a:rPr lang="fr-FR" sz="2000" b="1" i="1" dirty="0" smtClean="0">
                <a:solidFill>
                  <a:schemeClr val="bg1">
                    <a:lumMod val="95000"/>
                  </a:schemeClr>
                </a:solidFill>
              </a:rPr>
              <a:t>Centre </a:t>
            </a:r>
            <a:r>
              <a:rPr lang="fr-FR" sz="2000" b="1" i="1" dirty="0">
                <a:solidFill>
                  <a:schemeClr val="bg1">
                    <a:lumMod val="95000"/>
                  </a:schemeClr>
                </a:solidFill>
              </a:rPr>
              <a:t>Africain pour la Statistique</a:t>
            </a:r>
            <a:endParaRPr lang="en-US" sz="20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7605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1081" t="9946" r="11757" b="57838"/>
          <a:stretch/>
        </p:blipFill>
        <p:spPr>
          <a:xfrm>
            <a:off x="263471" y="526942"/>
            <a:ext cx="11561736" cy="539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Collaboration entre </a:t>
            </a:r>
            <a:r>
              <a:rPr lang="en-GB" sz="3200" b="1" dirty="0" err="1" smtClean="0"/>
              <a:t>communautés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statistique</a:t>
            </a:r>
            <a:r>
              <a:rPr lang="en-GB" sz="3200" b="1" dirty="0" smtClean="0"/>
              <a:t> et </a:t>
            </a:r>
            <a:r>
              <a:rPr lang="en-GB" sz="3200" b="1" dirty="0" err="1" smtClean="0"/>
              <a:t>géo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spatiale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9095"/>
            <a:ext cx="10515600" cy="4797868"/>
          </a:xfrm>
        </p:spPr>
        <p:txBody>
          <a:bodyPr/>
          <a:lstStyle/>
          <a:p>
            <a:r>
              <a:rPr lang="fr-FR" dirty="0"/>
              <a:t>l'agence nationale de cartographie ou l'autorité géo spatiale </a:t>
            </a:r>
            <a:r>
              <a:rPr lang="fr-FR" dirty="0" smtClean="0"/>
              <a:t>est représentée </a:t>
            </a:r>
            <a:r>
              <a:rPr lang="fr-FR" dirty="0"/>
              <a:t>dans </a:t>
            </a:r>
            <a:r>
              <a:rPr lang="fr-FR" dirty="0" smtClean="0"/>
              <a:t>l’organe </a:t>
            </a:r>
            <a:r>
              <a:rPr lang="fr-FR" dirty="0"/>
              <a:t>consultatif </a:t>
            </a:r>
            <a:r>
              <a:rPr lang="fr-FR" dirty="0" smtClean="0"/>
              <a:t>des utilisateurs (CNS) dans </a:t>
            </a:r>
            <a:r>
              <a:rPr lang="fr-FR" b="1" dirty="0" smtClean="0">
                <a:solidFill>
                  <a:srgbClr val="FF0000"/>
                </a:solidFill>
              </a:rPr>
              <a:t>3 pays sur 14</a:t>
            </a:r>
          </a:p>
          <a:p>
            <a:r>
              <a:rPr lang="fr-FR" dirty="0" smtClean="0"/>
              <a:t>Existence </a:t>
            </a:r>
            <a:r>
              <a:rPr lang="fr-FR" dirty="0"/>
              <a:t>des relations ou un mécanisme de coordination entre la </a:t>
            </a:r>
            <a:r>
              <a:rPr lang="fr-FR" dirty="0" smtClean="0"/>
              <a:t>SNDS, INDS ou autre politique nationale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424913"/>
              </p:ext>
            </p:extLst>
          </p:nvPr>
        </p:nvGraphicFramePr>
        <p:xfrm>
          <a:off x="586649" y="3563593"/>
          <a:ext cx="1134755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12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864"/>
            <a:ext cx="10515600" cy="4937099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Il y a </a:t>
            </a:r>
            <a:r>
              <a:rPr lang="fr-FR" dirty="0"/>
              <a:t>des procédures en place pour explorer l'utilisation potentielle de l'information géo spatiale à des fins </a:t>
            </a:r>
            <a:r>
              <a:rPr lang="fr-FR" dirty="0" smtClean="0"/>
              <a:t>statistiques dans </a:t>
            </a:r>
            <a:r>
              <a:rPr lang="fr-FR" b="1" dirty="0" smtClean="0">
                <a:solidFill>
                  <a:srgbClr val="FF0000"/>
                </a:solidFill>
              </a:rPr>
              <a:t>6 pays sur 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r>
              <a:rPr lang="fr-FR" sz="3200" b="1" dirty="0" err="1" smtClean="0"/>
              <a:t>Utililisations</a:t>
            </a:r>
            <a:r>
              <a:rPr lang="fr-FR" sz="3200" b="1" dirty="0" smtClean="0"/>
              <a:t> potentielles de l’information géo spatiale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092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Source des informations géo spatiales utilisées par l‘INS</a:t>
            </a:r>
            <a:endParaRPr lang="en-US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363852"/>
              </p:ext>
            </p:extLst>
          </p:nvPr>
        </p:nvGraphicFramePr>
        <p:xfrm>
          <a:off x="1007390" y="1379095"/>
          <a:ext cx="10554346" cy="4990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8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864"/>
            <a:ext cx="10515600" cy="4937099"/>
          </a:xfrm>
        </p:spPr>
        <p:txBody>
          <a:bodyPr/>
          <a:lstStyle/>
          <a:p>
            <a:r>
              <a:rPr lang="fr-FR" dirty="0"/>
              <a:t>L'INS </a:t>
            </a:r>
            <a:r>
              <a:rPr lang="fr-FR" dirty="0" smtClean="0"/>
              <a:t>accède </a:t>
            </a:r>
            <a:r>
              <a:rPr lang="fr-FR" dirty="0"/>
              <a:t>aux données géocodées dans un environnement de gestion de données </a:t>
            </a:r>
            <a:r>
              <a:rPr lang="fr-FR" dirty="0" smtClean="0"/>
              <a:t>dans </a:t>
            </a:r>
            <a:r>
              <a:rPr lang="fr-FR" b="1" dirty="0" smtClean="0">
                <a:solidFill>
                  <a:srgbClr val="FF0000"/>
                </a:solidFill>
              </a:rPr>
              <a:t>6 pays </a:t>
            </a:r>
            <a:r>
              <a:rPr lang="fr-FR" b="1" dirty="0">
                <a:solidFill>
                  <a:srgbClr val="FF0000"/>
                </a:solidFill>
              </a:rPr>
              <a:t>sur </a:t>
            </a:r>
            <a:r>
              <a:rPr lang="fr-FR" b="1" dirty="0" smtClean="0">
                <a:solidFill>
                  <a:srgbClr val="FF0000"/>
                </a:solidFill>
              </a:rPr>
              <a:t>15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L'INS utilise </a:t>
            </a:r>
            <a:r>
              <a:rPr lang="fr-FR" dirty="0"/>
              <a:t>le géocodage pour la localisation des unités statistiques </a:t>
            </a:r>
            <a:r>
              <a:rPr lang="fr-FR" dirty="0" smtClean="0"/>
              <a:t>dans </a:t>
            </a:r>
            <a:r>
              <a:rPr lang="fr-FR" b="1" dirty="0" smtClean="0">
                <a:solidFill>
                  <a:srgbClr val="FF0000"/>
                </a:solidFill>
              </a:rPr>
              <a:t>12 </a:t>
            </a:r>
            <a:r>
              <a:rPr lang="fr-FR" b="1" dirty="0">
                <a:solidFill>
                  <a:srgbClr val="FF0000"/>
                </a:solidFill>
              </a:rPr>
              <a:t>pays sur </a:t>
            </a:r>
            <a:r>
              <a:rPr lang="fr-FR" b="1" dirty="0" smtClean="0">
                <a:solidFill>
                  <a:srgbClr val="FF0000"/>
                </a:solidFill>
              </a:rPr>
              <a:t>18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L'INS utilise </a:t>
            </a:r>
            <a:r>
              <a:rPr lang="fr-FR" dirty="0"/>
              <a:t>les mêmes niveaux géographiques au niveau infranational pour la diffusion des statistiques </a:t>
            </a:r>
            <a:r>
              <a:rPr lang="fr-FR" dirty="0" smtClean="0"/>
              <a:t>dans </a:t>
            </a:r>
            <a:r>
              <a:rPr lang="fr-FR" b="1" dirty="0" smtClean="0">
                <a:solidFill>
                  <a:srgbClr val="FF0000"/>
                </a:solidFill>
              </a:rPr>
              <a:t>12 pays sur 15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157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Accès et utilisation des information géo spatiales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571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7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6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831850" y="3639145"/>
            <a:ext cx="10515600" cy="923330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Merci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Pour les questions et </a:t>
            </a:r>
            <a:r>
              <a:rPr lang="en-GB" altLang="en-US" dirty="0" err="1" smtClean="0">
                <a:solidFill>
                  <a:schemeClr val="bg1"/>
                </a:solidFill>
                <a:latin typeface="Helv"/>
              </a:rPr>
              <a:t>commentaires</a:t>
            </a:r>
            <a:r>
              <a:rPr lang="en-GB" altLang="en-US" dirty="0" smtClean="0">
                <a:solidFill>
                  <a:schemeClr val="bg1"/>
                </a:solidFill>
                <a:latin typeface="Helv"/>
              </a:rPr>
              <a:t>:</a:t>
            </a:r>
            <a:endParaRPr lang="en-GB" altLang="en-US" dirty="0">
              <a:solidFill>
                <a:schemeClr val="bg1"/>
              </a:solidFill>
              <a:latin typeface="Helv"/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Léandre </a:t>
            </a:r>
            <a:r>
              <a:rPr lang="fr-FR" dirty="0" err="1">
                <a:solidFill>
                  <a:schemeClr val="bg1"/>
                </a:solidFill>
              </a:rPr>
              <a:t>Ngogang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Centre </a:t>
            </a:r>
            <a:r>
              <a:rPr lang="fr-FR" dirty="0" smtClean="0">
                <a:solidFill>
                  <a:schemeClr val="bg1"/>
                </a:solidFill>
              </a:rPr>
              <a:t>Africain pour la Statistique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Commission </a:t>
            </a:r>
            <a:r>
              <a:rPr lang="fr-FR" dirty="0" smtClean="0">
                <a:solidFill>
                  <a:schemeClr val="bg1"/>
                </a:solidFill>
              </a:rPr>
              <a:t>Economique pour l’Afrique</a:t>
            </a:r>
            <a:endParaRPr lang="fr-FR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dirty="0">
                <a:solidFill>
                  <a:schemeClr val="bg1"/>
                </a:solidFill>
              </a:rPr>
              <a:t>ngogangwandji@un.org</a:t>
            </a:r>
          </a:p>
        </p:txBody>
      </p:sp>
    </p:spTree>
    <p:extLst>
      <p:ext uri="{BB962C8B-B14F-4D97-AF65-F5344CB8AC3E}">
        <p14:creationId xmlns:p14="http://schemas.microsoft.com/office/powerpoint/2010/main" val="365625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Words>336</Words>
  <Application>Microsoft Office PowerPoint</Application>
  <PresentationFormat>Widescreen</PresentationFormat>
  <Paragraphs>33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</vt:lpstr>
      <vt:lpstr>Times New Roman</vt:lpstr>
      <vt:lpstr>Office Theme</vt:lpstr>
      <vt:lpstr>PowerPoint Presentation</vt:lpstr>
      <vt:lpstr>PowerPoint Presentation</vt:lpstr>
      <vt:lpstr>Collaboration entre communautés statistique et géo spatiale</vt:lpstr>
      <vt:lpstr>Utililisations potentielles de l’information géo spatiale</vt:lpstr>
      <vt:lpstr>Source des informations géo spatiales utilisées par l‘INS</vt:lpstr>
      <vt:lpstr>Accès et utilisation des information géo spatiales</vt:lpstr>
      <vt:lpstr>Merci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Léandre NGOGANG WANDJI</cp:lastModifiedBy>
  <cp:revision>185</cp:revision>
  <dcterms:created xsi:type="dcterms:W3CDTF">2017-02-24T07:02:11Z</dcterms:created>
  <dcterms:modified xsi:type="dcterms:W3CDTF">2018-05-10T23:14:26Z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-1087139664</vt:i4>
  </property>
  <property fmtid="{D5CDD505-2E9C-101B-9397-08002B2CF9AE}" pid="3" name="_NewReviewCycle">
    <vt:lpwstr/>
  </property>
  <property fmtid="{D5CDD505-2E9C-101B-9397-08002B2CF9AE}" pid="4" name="_EmailSubject">
    <vt:lpwstr>Content of your presentation.</vt:lpwstr>
  </property>
  <property fmtid="{D5CDD505-2E9C-101B-9397-08002B2CF9AE}" pid="5" name="_AuthorEmail">
    <vt:lpwstr>hunegnaw@un.org</vt:lpwstr>
  </property>
  <property fmtid="{D5CDD505-2E9C-101B-9397-08002B2CF9AE}" pid="6" name="_AuthorEmailDisplayName">
    <vt:lpwstr>Molla Hunegnaw Asmare</vt:lpwstr>
  </property>
  <property fmtid="{D5CDD505-2E9C-101B-9397-08002B2CF9AE}" pid="7" name="_PreviousAdHocReviewCycleID">
    <vt:i4>184991304</vt:i4>
  </property>
</Properties>
</file>