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30"/>
  </p:notesMasterIdLst>
  <p:handoutMasterIdLst>
    <p:handoutMasterId r:id="rId31"/>
  </p:handoutMasterIdLst>
  <p:sldIdLst>
    <p:sldId id="369" r:id="rId3"/>
    <p:sldId id="433" r:id="rId4"/>
    <p:sldId id="435" r:id="rId5"/>
    <p:sldId id="438" r:id="rId6"/>
    <p:sldId id="436" r:id="rId7"/>
    <p:sldId id="437" r:id="rId8"/>
    <p:sldId id="407" r:id="rId9"/>
    <p:sldId id="408" r:id="rId10"/>
    <p:sldId id="443" r:id="rId11"/>
    <p:sldId id="400" r:id="rId12"/>
    <p:sldId id="429" r:id="rId13"/>
    <p:sldId id="444" r:id="rId14"/>
    <p:sldId id="445" r:id="rId15"/>
    <p:sldId id="446" r:id="rId16"/>
    <p:sldId id="447" r:id="rId17"/>
    <p:sldId id="420" r:id="rId18"/>
    <p:sldId id="451" r:id="rId19"/>
    <p:sldId id="423" r:id="rId20"/>
    <p:sldId id="428" r:id="rId21"/>
    <p:sldId id="431" r:id="rId22"/>
    <p:sldId id="422" r:id="rId23"/>
    <p:sldId id="448" r:id="rId24"/>
    <p:sldId id="450" r:id="rId25"/>
    <p:sldId id="454" r:id="rId26"/>
    <p:sldId id="455" r:id="rId27"/>
    <p:sldId id="449" r:id="rId28"/>
    <p:sldId id="42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6699FF"/>
    <a:srgbClr val="FFFFFF"/>
    <a:srgbClr val="FF9933"/>
    <a:srgbClr val="FFFF99"/>
    <a:srgbClr val="FFFF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4" autoAdjust="0"/>
    <p:restoredTop sz="94434" autoAdjust="0"/>
  </p:normalViewPr>
  <p:slideViewPr>
    <p:cSldViewPr snapToGrid="0">
      <p:cViewPr>
        <p:scale>
          <a:sx n="80" d="100"/>
          <a:sy n="80" d="100"/>
        </p:scale>
        <p:origin x="504" y="60"/>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6" d="100"/>
          <a:sy n="76" d="100"/>
        </p:scale>
        <p:origin x="177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8C66D5-35F2-4B2B-B66A-28018F619124}" type="datetimeFigureOut">
              <a:rPr lang="en-US" smtClean="0"/>
              <a:t>5/10/2018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6073D5-63C2-4933-B970-D96552757D44}" type="slidenum">
              <a:rPr lang="en-US" smtClean="0"/>
              <a:t>‹#›</a:t>
            </a:fld>
            <a:endParaRPr lang="en-US"/>
          </a:p>
        </p:txBody>
      </p:sp>
    </p:spTree>
    <p:extLst>
      <p:ext uri="{BB962C8B-B14F-4D97-AF65-F5344CB8AC3E}">
        <p14:creationId xmlns:p14="http://schemas.microsoft.com/office/powerpoint/2010/main" val="1000481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B7E8A-1102-47A1-B1C3-36AE88809383}"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11EAB-687D-4AE4-B775-678A923E9436}" type="slidenum">
              <a:rPr lang="en-US" smtClean="0"/>
              <a:t>‹#›</a:t>
            </a:fld>
            <a:endParaRPr lang="en-US"/>
          </a:p>
        </p:txBody>
      </p:sp>
    </p:spTree>
    <p:extLst>
      <p:ext uri="{BB962C8B-B14F-4D97-AF65-F5344CB8AC3E}">
        <p14:creationId xmlns:p14="http://schemas.microsoft.com/office/powerpoint/2010/main" val="43010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11EAB-687D-4AE4-B775-678A923E9436}" type="slidenum">
              <a:rPr lang="en-US" smtClean="0"/>
              <a:t>1</a:t>
            </a:fld>
            <a:endParaRPr lang="en-US"/>
          </a:p>
        </p:txBody>
      </p:sp>
    </p:spTree>
    <p:extLst>
      <p:ext uri="{BB962C8B-B14F-4D97-AF65-F5344CB8AC3E}">
        <p14:creationId xmlns:p14="http://schemas.microsoft.com/office/powerpoint/2010/main" val="3159160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10</a:t>
            </a:fld>
            <a:endParaRPr lang="en-US"/>
          </a:p>
        </p:txBody>
      </p:sp>
    </p:spTree>
    <p:extLst>
      <p:ext uri="{BB962C8B-B14F-4D97-AF65-F5344CB8AC3E}">
        <p14:creationId xmlns:p14="http://schemas.microsoft.com/office/powerpoint/2010/main" val="4057499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11</a:t>
            </a:fld>
            <a:endParaRPr lang="en-US"/>
          </a:p>
        </p:txBody>
      </p:sp>
    </p:spTree>
    <p:extLst>
      <p:ext uri="{BB962C8B-B14F-4D97-AF65-F5344CB8AC3E}">
        <p14:creationId xmlns:p14="http://schemas.microsoft.com/office/powerpoint/2010/main" val="3626518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12</a:t>
            </a:fld>
            <a:endParaRPr lang="en-US"/>
          </a:p>
        </p:txBody>
      </p:sp>
    </p:spTree>
    <p:extLst>
      <p:ext uri="{BB962C8B-B14F-4D97-AF65-F5344CB8AC3E}">
        <p14:creationId xmlns:p14="http://schemas.microsoft.com/office/powerpoint/2010/main" val="3514449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13</a:t>
            </a:fld>
            <a:endParaRPr lang="en-US"/>
          </a:p>
        </p:txBody>
      </p:sp>
    </p:spTree>
    <p:extLst>
      <p:ext uri="{BB962C8B-B14F-4D97-AF65-F5344CB8AC3E}">
        <p14:creationId xmlns:p14="http://schemas.microsoft.com/office/powerpoint/2010/main" val="1912144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14</a:t>
            </a:fld>
            <a:endParaRPr lang="en-US"/>
          </a:p>
        </p:txBody>
      </p:sp>
    </p:spTree>
    <p:extLst>
      <p:ext uri="{BB962C8B-B14F-4D97-AF65-F5344CB8AC3E}">
        <p14:creationId xmlns:p14="http://schemas.microsoft.com/office/powerpoint/2010/main" val="4250401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15</a:t>
            </a:fld>
            <a:endParaRPr lang="en-US"/>
          </a:p>
        </p:txBody>
      </p:sp>
    </p:spTree>
    <p:extLst>
      <p:ext uri="{BB962C8B-B14F-4D97-AF65-F5344CB8AC3E}">
        <p14:creationId xmlns:p14="http://schemas.microsoft.com/office/powerpoint/2010/main" val="1533618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16</a:t>
            </a:fld>
            <a:endParaRPr lang="en-US"/>
          </a:p>
        </p:txBody>
      </p:sp>
    </p:spTree>
    <p:extLst>
      <p:ext uri="{BB962C8B-B14F-4D97-AF65-F5344CB8AC3E}">
        <p14:creationId xmlns:p14="http://schemas.microsoft.com/office/powerpoint/2010/main" val="1814643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17</a:t>
            </a:fld>
            <a:endParaRPr lang="en-US"/>
          </a:p>
        </p:txBody>
      </p:sp>
    </p:spTree>
    <p:extLst>
      <p:ext uri="{BB962C8B-B14F-4D97-AF65-F5344CB8AC3E}">
        <p14:creationId xmlns:p14="http://schemas.microsoft.com/office/powerpoint/2010/main" val="2647063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18</a:t>
            </a:fld>
            <a:endParaRPr lang="en-US"/>
          </a:p>
        </p:txBody>
      </p:sp>
    </p:spTree>
    <p:extLst>
      <p:ext uri="{BB962C8B-B14F-4D97-AF65-F5344CB8AC3E}">
        <p14:creationId xmlns:p14="http://schemas.microsoft.com/office/powerpoint/2010/main" val="2236670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19</a:t>
            </a:fld>
            <a:endParaRPr lang="en-US"/>
          </a:p>
        </p:txBody>
      </p:sp>
    </p:spTree>
    <p:extLst>
      <p:ext uri="{BB962C8B-B14F-4D97-AF65-F5344CB8AC3E}">
        <p14:creationId xmlns:p14="http://schemas.microsoft.com/office/powerpoint/2010/main" val="55451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2</a:t>
            </a:fld>
            <a:endParaRPr lang="en-US"/>
          </a:p>
        </p:txBody>
      </p:sp>
    </p:spTree>
    <p:extLst>
      <p:ext uri="{BB962C8B-B14F-4D97-AF65-F5344CB8AC3E}">
        <p14:creationId xmlns:p14="http://schemas.microsoft.com/office/powerpoint/2010/main" val="3592910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20</a:t>
            </a:fld>
            <a:endParaRPr lang="en-US"/>
          </a:p>
        </p:txBody>
      </p:sp>
    </p:spTree>
    <p:extLst>
      <p:ext uri="{BB962C8B-B14F-4D97-AF65-F5344CB8AC3E}">
        <p14:creationId xmlns:p14="http://schemas.microsoft.com/office/powerpoint/2010/main" val="2276818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A11EAB-687D-4AE4-B775-678A923E9436}" type="slidenum">
              <a:rPr lang="en-US" smtClean="0"/>
              <a:t>21</a:t>
            </a:fld>
            <a:endParaRPr lang="en-US"/>
          </a:p>
        </p:txBody>
      </p:sp>
    </p:spTree>
    <p:extLst>
      <p:ext uri="{BB962C8B-B14F-4D97-AF65-F5344CB8AC3E}">
        <p14:creationId xmlns:p14="http://schemas.microsoft.com/office/powerpoint/2010/main" val="4260840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22</a:t>
            </a:fld>
            <a:endParaRPr lang="en-US"/>
          </a:p>
        </p:txBody>
      </p:sp>
    </p:spTree>
    <p:extLst>
      <p:ext uri="{BB962C8B-B14F-4D97-AF65-F5344CB8AC3E}">
        <p14:creationId xmlns:p14="http://schemas.microsoft.com/office/powerpoint/2010/main" val="1710954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23</a:t>
            </a:fld>
            <a:endParaRPr lang="en-US"/>
          </a:p>
        </p:txBody>
      </p:sp>
    </p:spTree>
    <p:extLst>
      <p:ext uri="{BB962C8B-B14F-4D97-AF65-F5344CB8AC3E}">
        <p14:creationId xmlns:p14="http://schemas.microsoft.com/office/powerpoint/2010/main" val="586439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24</a:t>
            </a:fld>
            <a:endParaRPr lang="en-US"/>
          </a:p>
        </p:txBody>
      </p:sp>
    </p:spTree>
    <p:extLst>
      <p:ext uri="{BB962C8B-B14F-4D97-AF65-F5344CB8AC3E}">
        <p14:creationId xmlns:p14="http://schemas.microsoft.com/office/powerpoint/2010/main" val="895918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25</a:t>
            </a:fld>
            <a:endParaRPr lang="en-US"/>
          </a:p>
        </p:txBody>
      </p:sp>
    </p:spTree>
    <p:extLst>
      <p:ext uri="{BB962C8B-B14F-4D97-AF65-F5344CB8AC3E}">
        <p14:creationId xmlns:p14="http://schemas.microsoft.com/office/powerpoint/2010/main" val="4057327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26</a:t>
            </a:fld>
            <a:endParaRPr lang="en-US"/>
          </a:p>
        </p:txBody>
      </p:sp>
    </p:spTree>
    <p:extLst>
      <p:ext uri="{BB962C8B-B14F-4D97-AF65-F5344CB8AC3E}">
        <p14:creationId xmlns:p14="http://schemas.microsoft.com/office/powerpoint/2010/main" val="3186244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27</a:t>
            </a:fld>
            <a:endParaRPr lang="en-US"/>
          </a:p>
        </p:txBody>
      </p:sp>
    </p:spTree>
    <p:extLst>
      <p:ext uri="{BB962C8B-B14F-4D97-AF65-F5344CB8AC3E}">
        <p14:creationId xmlns:p14="http://schemas.microsoft.com/office/powerpoint/2010/main" val="2805202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A11EAB-687D-4AE4-B775-678A923E9436}" type="slidenum">
              <a:rPr lang="en-US" smtClean="0"/>
              <a:t>3</a:t>
            </a:fld>
            <a:endParaRPr lang="en-US"/>
          </a:p>
        </p:txBody>
      </p:sp>
    </p:spTree>
    <p:extLst>
      <p:ext uri="{BB962C8B-B14F-4D97-AF65-F5344CB8AC3E}">
        <p14:creationId xmlns:p14="http://schemas.microsoft.com/office/powerpoint/2010/main" val="3369482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4</a:t>
            </a:fld>
            <a:endParaRPr lang="en-US"/>
          </a:p>
        </p:txBody>
      </p:sp>
    </p:spTree>
    <p:extLst>
      <p:ext uri="{BB962C8B-B14F-4D97-AF65-F5344CB8AC3E}">
        <p14:creationId xmlns:p14="http://schemas.microsoft.com/office/powerpoint/2010/main" val="4089630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5</a:t>
            </a:fld>
            <a:endParaRPr lang="en-US"/>
          </a:p>
        </p:txBody>
      </p:sp>
    </p:spTree>
    <p:extLst>
      <p:ext uri="{BB962C8B-B14F-4D97-AF65-F5344CB8AC3E}">
        <p14:creationId xmlns:p14="http://schemas.microsoft.com/office/powerpoint/2010/main" val="3434106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6</a:t>
            </a:fld>
            <a:endParaRPr lang="en-US"/>
          </a:p>
        </p:txBody>
      </p:sp>
    </p:spTree>
    <p:extLst>
      <p:ext uri="{BB962C8B-B14F-4D97-AF65-F5344CB8AC3E}">
        <p14:creationId xmlns:p14="http://schemas.microsoft.com/office/powerpoint/2010/main" val="280937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7</a:t>
            </a:fld>
            <a:endParaRPr lang="en-US"/>
          </a:p>
        </p:txBody>
      </p:sp>
    </p:spTree>
    <p:extLst>
      <p:ext uri="{BB962C8B-B14F-4D97-AF65-F5344CB8AC3E}">
        <p14:creationId xmlns:p14="http://schemas.microsoft.com/office/powerpoint/2010/main" val="3357568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8</a:t>
            </a:fld>
            <a:endParaRPr lang="en-US"/>
          </a:p>
        </p:txBody>
      </p:sp>
    </p:spTree>
    <p:extLst>
      <p:ext uri="{BB962C8B-B14F-4D97-AF65-F5344CB8AC3E}">
        <p14:creationId xmlns:p14="http://schemas.microsoft.com/office/powerpoint/2010/main" val="3133674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5A11EAB-687D-4AE4-B775-678A923E9436}" type="slidenum">
              <a:rPr lang="en-US" smtClean="0"/>
              <a:t>9</a:t>
            </a:fld>
            <a:endParaRPr lang="en-US"/>
          </a:p>
        </p:txBody>
      </p:sp>
    </p:spTree>
    <p:extLst>
      <p:ext uri="{BB962C8B-B14F-4D97-AF65-F5344CB8AC3E}">
        <p14:creationId xmlns:p14="http://schemas.microsoft.com/office/powerpoint/2010/main" val="1109722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3048" y="0"/>
            <a:ext cx="12188952" cy="68580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8"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grpSp>
      </p:grpSp>
      <p:sp>
        <p:nvSpPr>
          <p:cNvPr id="3" name="Subtitle 2"/>
          <p:cNvSpPr>
            <a:spLocks noGrp="1"/>
          </p:cNvSpPr>
          <p:nvPr>
            <p:ph type="subTitle" idx="1"/>
          </p:nvPr>
        </p:nvSpPr>
        <p:spPr>
          <a:xfrm>
            <a:off x="1524000" y="4056115"/>
            <a:ext cx="9144000"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1"/>
          <p:cNvSpPr>
            <a:spLocks noGrp="1"/>
          </p:cNvSpPr>
          <p:nvPr>
            <p:ph type="ctrTitle"/>
          </p:nvPr>
        </p:nvSpPr>
        <p:spPr>
          <a:xfrm>
            <a:off x="1524000" y="912610"/>
            <a:ext cx="9144000" cy="2387600"/>
          </a:xfrm>
          <a:prstGeom prst="rect">
            <a:avLst/>
          </a:prstGeom>
        </p:spPr>
        <p:txBody>
          <a:bodyPr anchor="b"/>
          <a:lstStyle>
            <a:lvl1pPr algn="ctr">
              <a:defRPr sz="6000">
                <a:solidFill>
                  <a:schemeClr val="tx2"/>
                </a:solidFill>
              </a:defRPr>
            </a:lvl1pPr>
          </a:lstStyle>
          <a:p>
            <a:r>
              <a:rPr lang="en-US" smtClean="0"/>
              <a:t>Click to edit Master title style</a:t>
            </a:r>
            <a:endParaRPr lang="en-US"/>
          </a:p>
        </p:txBody>
      </p:sp>
      <p:sp>
        <p:nvSpPr>
          <p:cNvPr id="11"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5DE3B5DE-687E-4601-9C25-48F7ABE0D7C5}" type="datetime1">
              <a:rPr lang="en-US" smtClean="0"/>
              <a:t>5/10/2018</a:t>
            </a:fld>
            <a:endParaRPr lang="en-US"/>
          </a:p>
        </p:txBody>
      </p:sp>
      <p:sp>
        <p:nvSpPr>
          <p:cNvPr id="12"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3"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81080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BFD467DE-D084-42AA-B27F-22F6084CB8BB}" type="datetime1">
              <a:rPr lang="en-US" smtClean="0"/>
              <a:t>5/10/2018</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4392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3782E027-C2A0-4932-A761-986BAD82B671}" type="datetime1">
              <a:rPr lang="en-US" smtClean="0"/>
              <a:t>5/10/2018</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29712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933450" y="20302"/>
            <a:ext cx="10515600" cy="1325563"/>
          </a:xfrm>
          <a:prstGeom prst="rect">
            <a:avLst/>
          </a:prstGeom>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1664363"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96AC42F1-294F-4AFB-8F78-2EF579F09459}" type="datetime1">
              <a:rPr lang="en-US" smtClean="0"/>
              <a:pPr/>
              <a:t>5/10/2018</a:t>
            </a:fld>
            <a:endParaRPr lang="en-US" dirty="0"/>
          </a:p>
        </p:txBody>
      </p:sp>
      <p:sp>
        <p:nvSpPr>
          <p:cNvPr id="8" name="Footer Placeholder 4"/>
          <p:cNvSpPr>
            <a:spLocks noGrp="1"/>
          </p:cNvSpPr>
          <p:nvPr>
            <p:ph type="ftr" sz="quarter" idx="3"/>
          </p:nvPr>
        </p:nvSpPr>
        <p:spPr>
          <a:xfrm>
            <a:off x="5474363"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r>
              <a:rPr lang="en-US" dirty="0" smtClean="0"/>
              <a:t>SIG.2016</a:t>
            </a:r>
            <a:endParaRPr lang="en-US" dirty="0"/>
          </a:p>
        </p:txBody>
      </p:sp>
      <p:sp>
        <p:nvSpPr>
          <p:cNvPr id="9" name="Slide Number Placeholder 5"/>
          <p:cNvSpPr>
            <a:spLocks noGrp="1"/>
          </p:cNvSpPr>
          <p:nvPr>
            <p:ph type="sldNum" sz="quarter" idx="4"/>
          </p:nvPr>
        </p:nvSpPr>
        <p:spPr>
          <a:xfrm>
            <a:off x="8903363"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cxnSp>
        <p:nvCxnSpPr>
          <p:cNvPr id="10" name="Straight Connector 9"/>
          <p:cNvCxnSpPr/>
          <p:nvPr userDrawn="1"/>
        </p:nvCxnSpPr>
        <p:spPr>
          <a:xfrm>
            <a:off x="669753" y="6273843"/>
            <a:ext cx="11510210" cy="36429"/>
          </a:xfrm>
          <a:prstGeom prst="line">
            <a:avLst/>
          </a:prstGeom>
          <a:ln w="3810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81790" y="1358689"/>
            <a:ext cx="11510210" cy="36429"/>
          </a:xfrm>
          <a:prstGeom prst="line">
            <a:avLst/>
          </a:prstGeom>
          <a:ln w="3810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631652" y="6310272"/>
            <a:ext cx="3940347" cy="520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05" descr="GGIM-logo-title-on-side cop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28125"/>
          <a:stretch>
            <a:fillRect/>
          </a:stretch>
        </p:blipFill>
        <p:spPr bwMode="auto">
          <a:xfrm>
            <a:off x="11153774" y="6384927"/>
            <a:ext cx="1038225" cy="4409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07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831850" y="1709738"/>
            <a:ext cx="10515600" cy="2862262"/>
          </a:xfrm>
          <a:prstGeom prst="rect">
            <a:avLst/>
          </a:prstGeom>
        </p:spPr>
        <p:txBody>
          <a:bodyPr anchor="b"/>
          <a:lstStyle>
            <a:lvl1pPr>
              <a:defRPr sz="6000"/>
            </a:lvl1pPr>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580A6EB-69F5-4723-B5E3-A6D9E36A957A}" type="datetime1">
              <a:rPr lang="en-US" smtClean="0"/>
              <a:t>5/10/2018</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29414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0FB02ED0-9CAE-481B-8D1D-B242F0282967}" type="datetime1">
              <a:rPr lang="en-US" smtClean="0"/>
              <a:t>5/10/2018</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71780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9663" y="2193925"/>
            <a:ext cx="5157787"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3" y="1489075"/>
            <a:ext cx="5157787"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0" y="2193925"/>
            <a:ext cx="515620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831850" y="1489075"/>
            <a:ext cx="515620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831850" y="274638"/>
            <a:ext cx="10515600" cy="1143000"/>
          </a:xfrm>
          <a:prstGeom prst="rect">
            <a:avLst/>
          </a:prstGeom>
        </p:spPr>
        <p:txBody>
          <a:bodyPr/>
          <a:lstStyle/>
          <a:p>
            <a:r>
              <a:rPr lang="en-US" smtClean="0"/>
              <a:t>Click to edit Master title style</a:t>
            </a:r>
            <a:endParaRPr lang="en-US"/>
          </a:p>
        </p:txBody>
      </p:sp>
      <p:sp>
        <p:nvSpPr>
          <p:cNvPr id="10"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4696AB3F-7B84-45BD-A122-497866A73F4B}" type="datetime1">
              <a:rPr lang="en-US" smtClean="0"/>
              <a:t>5/10/2018</a:t>
            </a:fld>
            <a:endParaRPr lang="en-US"/>
          </a:p>
        </p:txBody>
      </p:sp>
      <p:sp>
        <p:nvSpPr>
          <p:cNvPr id="11" name="Footer Placeholder 4"/>
          <p:cNvSpPr>
            <a:spLocks noGrp="1"/>
          </p:cNvSpPr>
          <p:nvPr>
            <p:ph type="ftr" sz="quarter" idx="11"/>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2" name="Slide Number Placeholder 5"/>
          <p:cNvSpPr>
            <a:spLocks noGrp="1"/>
          </p:cNvSpPr>
          <p:nvPr>
            <p:ph type="sldNum" sz="quarter" idx="12"/>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51062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6395E536-1457-4CE4-8497-197239F05587}" type="datetime1">
              <a:rPr lang="en-US" smtClean="0"/>
              <a:t>5/10/2018</a:t>
            </a:fld>
            <a:endParaRPr lang="en-US"/>
          </a:p>
        </p:txBody>
      </p:sp>
      <p:sp>
        <p:nvSpPr>
          <p:cNvPr id="7"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8"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9402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A4AF2F65-2726-4707-A7A6-DE21D14E80C5}" type="datetime1">
              <a:rPr lang="en-US" smtClean="0"/>
              <a:t>5/10/2018</a:t>
            </a:fld>
            <a:endParaRPr lang="en-US"/>
          </a:p>
        </p:txBody>
      </p:sp>
      <p:sp>
        <p:nvSpPr>
          <p:cNvPr id="6"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r>
              <a:rPr lang="en-US" dirty="0" smtClean="0"/>
              <a:t>SIG.2016</a:t>
            </a:r>
            <a:endParaRPr lang="en-US" dirty="0"/>
          </a:p>
        </p:txBody>
      </p:sp>
      <p:sp>
        <p:nvSpPr>
          <p:cNvPr id="7"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cxnSp>
        <p:nvCxnSpPr>
          <p:cNvPr id="8" name="Straight Connector 7"/>
          <p:cNvCxnSpPr/>
          <p:nvPr userDrawn="1"/>
        </p:nvCxnSpPr>
        <p:spPr>
          <a:xfrm>
            <a:off x="681790" y="6356350"/>
            <a:ext cx="11510210" cy="0"/>
          </a:xfrm>
          <a:prstGeom prst="line">
            <a:avLst/>
          </a:prstGeom>
          <a:ln w="38100" cmpd="sng">
            <a:solidFill>
              <a:srgbClr val="31859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234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FA85564-6B99-4FC4-9CE3-22E750398B2E}" type="datetime1">
              <a:rPr lang="en-US" smtClean="0"/>
              <a:t>5/10/2018</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01459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2BCD2BEA-7F40-407D-B082-13022E8B2C99}" type="datetime1">
              <a:rPr lang="en-US" smtClean="0"/>
              <a:t>5/10/2018</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59550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6"/>
            <a:ext cx="12188952" cy="6858006"/>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727" y="-5"/>
              <a:ext cx="716424" cy="6858000"/>
              <a:chOff x="-2727" y="-5"/>
              <a:chExt cx="716424" cy="6858000"/>
            </a:xfrm>
          </p:grpSpPr>
          <p:grpSp>
            <p:nvGrpSpPr>
              <p:cNvPr id="40"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chemeClr val="accent6"/>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chemeClr val="accent1"/>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grpSp>
            <p:nvGrpSpPr>
              <p:cNvPr id="41"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lvl="0" algn="ctr"/>
                  <a:endParaRPr lang="en-US" sz="2400">
                    <a:latin typeface="Times New Roman" panose="02020603050405020304" pitchFamily="18" charset="0"/>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sp>
        <p:nvSpPr>
          <p:cNvPr id="3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CA734DBA-6852-4C6A-AB8B-E28C0C52CB53}" type="datetime1">
              <a:rPr lang="en-US" smtClean="0"/>
              <a:t>5/10/2018</a:t>
            </a:fld>
            <a:endParaRPr lang="en-US"/>
          </a:p>
        </p:txBody>
      </p:sp>
      <p:sp>
        <p:nvSpPr>
          <p:cNvPr id="3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3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
        <p:nvSpPr>
          <p:cNvPr id="3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1719088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gif"/><Relationship Id="rId5" Type="http://schemas.openxmlformats.org/officeDocument/2006/relationships/image" Target="../media/image31.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wmf"/></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wmf"/><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wmf"/></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18409" y="3891578"/>
            <a:ext cx="10197260" cy="500118"/>
          </a:xfrm>
        </p:spPr>
        <p:txBody>
          <a:bodyPr>
            <a:noAutofit/>
          </a:bodyPr>
          <a:lstStyle/>
          <a:p>
            <a:pPr algn="l"/>
            <a:r>
              <a:rPr lang="en-US" sz="2800" dirty="0">
                <a:ea typeface="Times New Roman" panose="02020603050405020304" pitchFamily="18" charset="0"/>
                <a:cs typeface="Times New Roman" panose="02020603050405020304" pitchFamily="18" charset="0"/>
              </a:rPr>
              <a:t>Le </a:t>
            </a:r>
            <a:r>
              <a:rPr lang="en-US" sz="2800" dirty="0" smtClean="0">
                <a:ea typeface="Times New Roman" panose="02020603050405020304" pitchFamily="18" charset="0"/>
                <a:cs typeface="Times New Roman" panose="02020603050405020304" pitchFamily="18" charset="0"/>
              </a:rPr>
              <a:t>Cadre </a:t>
            </a:r>
            <a:r>
              <a:rPr lang="en-US" sz="2800" dirty="0" err="1" smtClean="0">
                <a:ea typeface="Times New Roman" panose="02020603050405020304" pitchFamily="18" charset="0"/>
                <a:cs typeface="Times New Roman" panose="02020603050405020304" pitchFamily="18" charset="0"/>
              </a:rPr>
              <a:t>Statistique</a:t>
            </a:r>
            <a:r>
              <a:rPr lang="en-US" sz="2800" dirty="0" smtClean="0">
                <a:ea typeface="Times New Roman" panose="02020603050405020304" pitchFamily="18" charset="0"/>
                <a:cs typeface="Times New Roman" panose="02020603050405020304" pitchFamily="18" charset="0"/>
              </a:rPr>
              <a:t> Spatial </a:t>
            </a:r>
            <a:r>
              <a:rPr lang="en-US" sz="2800" dirty="0" err="1" smtClean="0">
                <a:ea typeface="Times New Roman" panose="02020603050405020304" pitchFamily="18" charset="0"/>
                <a:cs typeface="Times New Roman" panose="02020603050405020304" pitchFamily="18" charset="0"/>
              </a:rPr>
              <a:t>Africain</a:t>
            </a:r>
            <a:endParaRPr lang="en-US" sz="2800" b="1" dirty="0"/>
          </a:p>
        </p:txBody>
      </p:sp>
      <p:sp>
        <p:nvSpPr>
          <p:cNvPr id="2" name="Title 1"/>
          <p:cNvSpPr>
            <a:spLocks noGrp="1"/>
          </p:cNvSpPr>
          <p:nvPr>
            <p:ph type="ctrTitle"/>
          </p:nvPr>
        </p:nvSpPr>
        <p:spPr>
          <a:xfrm>
            <a:off x="1700011" y="2112135"/>
            <a:ext cx="10315658" cy="1352282"/>
          </a:xfrm>
        </p:spPr>
        <p:txBody>
          <a:bodyPr>
            <a:noAutofit/>
          </a:bodyPr>
          <a:lstStyle/>
          <a:p>
            <a:pPr algn="l"/>
            <a:r>
              <a:rPr lang="fr-FR" sz="4400" dirty="0"/>
              <a:t>Intégration de l'information </a:t>
            </a:r>
            <a:r>
              <a:rPr lang="fr-FR" sz="4400" dirty="0" err="1"/>
              <a:t>géospatiale</a:t>
            </a:r>
            <a:r>
              <a:rPr lang="fr-FR" sz="4400" dirty="0"/>
              <a:t> et statistique</a:t>
            </a:r>
            <a:endParaRPr lang="en-US" sz="4400" dirty="0"/>
          </a:p>
        </p:txBody>
      </p:sp>
      <p:pic>
        <p:nvPicPr>
          <p:cNvPr id="4" name="Picture 105" descr="GGIM-logo-title-on-side copy"/>
          <p:cNvPicPr>
            <a:picLocks noChangeAspect="1" noChangeArrowheads="1"/>
          </p:cNvPicPr>
          <p:nvPr/>
        </p:nvPicPr>
        <p:blipFill>
          <a:blip r:embed="rId3" cstate="print">
            <a:extLst>
              <a:ext uri="{28A0092B-C50C-407E-A947-70E740481C1C}">
                <a14:useLocalDpi xmlns:a14="http://schemas.microsoft.com/office/drawing/2010/main" val="0"/>
              </a:ext>
            </a:extLst>
          </a:blip>
          <a:srcRect r="28125"/>
          <a:stretch>
            <a:fillRect/>
          </a:stretch>
        </p:blipFill>
        <p:spPr bwMode="auto">
          <a:xfrm>
            <a:off x="9103201" y="5550127"/>
            <a:ext cx="3079274" cy="1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13037" y="4991100"/>
            <a:ext cx="2527637" cy="1866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lnSpc>
                <a:spcPct val="80000"/>
              </a:lnSpc>
              <a:buFont typeface="Wingdings 2" panose="05020102010507070707" pitchFamily="18" charset="2"/>
              <a:buNone/>
            </a:pPr>
            <a:r>
              <a:rPr lang="en-GB" altLang="en-US" sz="1400" dirty="0" smtClean="0">
                <a:latin typeface="Courier New" panose="02070309020205020404" pitchFamily="49" charset="0"/>
                <a:cs typeface="Courier New" panose="02070309020205020404" pitchFamily="49" charset="0"/>
              </a:rPr>
              <a:t>Nations Unions</a:t>
            </a:r>
          </a:p>
          <a:p>
            <a:pPr marL="0" indent="0">
              <a:lnSpc>
                <a:spcPct val="80000"/>
              </a:lnSpc>
              <a:buFont typeface="Wingdings 2" panose="05020102010507070707" pitchFamily="18" charset="2"/>
              <a:buNone/>
            </a:pPr>
            <a:r>
              <a:rPr lang="en-GB" altLang="en-US" sz="1400" dirty="0" smtClean="0">
                <a:latin typeface="Courier New" panose="02070309020205020404" pitchFamily="49" charset="0"/>
                <a:cs typeface="Courier New" panose="02070309020205020404" pitchFamily="49" charset="0"/>
              </a:rPr>
              <a:t>Commission </a:t>
            </a:r>
            <a:r>
              <a:rPr lang="en-GB" altLang="en-US" sz="1400" dirty="0" err="1" smtClean="0">
                <a:latin typeface="Courier New" panose="02070309020205020404" pitchFamily="49" charset="0"/>
                <a:cs typeface="Courier New" panose="02070309020205020404" pitchFamily="49" charset="0"/>
              </a:rPr>
              <a:t>Economique</a:t>
            </a:r>
            <a:r>
              <a:rPr lang="en-GB" altLang="en-US" sz="1400" dirty="0" smtClean="0">
                <a:latin typeface="Courier New" panose="02070309020205020404" pitchFamily="49" charset="0"/>
                <a:cs typeface="Courier New" panose="02070309020205020404" pitchFamily="49" charset="0"/>
              </a:rPr>
              <a:t> pour </a:t>
            </a:r>
            <a:r>
              <a:rPr lang="en-GB" altLang="en-US" sz="1400" dirty="0" err="1" smtClean="0">
                <a:latin typeface="Courier New" panose="02070309020205020404" pitchFamily="49" charset="0"/>
                <a:cs typeface="Courier New" panose="02070309020205020404" pitchFamily="49" charset="0"/>
              </a:rPr>
              <a:t>l’Afrique</a:t>
            </a:r>
            <a:endParaRPr lang="en-GB" altLang="en-US" sz="1400" dirty="0" smtClean="0">
              <a:latin typeface="Courier New" panose="02070309020205020404" pitchFamily="49" charset="0"/>
              <a:cs typeface="Courier New" panose="02070309020205020404" pitchFamily="49" charset="0"/>
            </a:endParaRPr>
          </a:p>
          <a:p>
            <a:pPr marL="0" indent="0">
              <a:lnSpc>
                <a:spcPct val="80000"/>
              </a:lnSpc>
              <a:buFont typeface="Wingdings 2" panose="05020102010507070707" pitchFamily="18" charset="2"/>
              <a:buNone/>
            </a:pPr>
            <a:r>
              <a:rPr lang="en-GB" altLang="en-US" sz="1400" dirty="0" smtClean="0">
                <a:latin typeface="Courier New" panose="02070309020205020404" pitchFamily="49" charset="0"/>
                <a:cs typeface="Courier New" panose="02070309020205020404" pitchFamily="49" charset="0"/>
              </a:rPr>
              <a:t>___________________</a:t>
            </a:r>
          </a:p>
          <a:p>
            <a:pPr marL="0" indent="0">
              <a:lnSpc>
                <a:spcPct val="80000"/>
              </a:lnSpc>
              <a:buFont typeface="Wingdings 2" panose="05020102010507070707" pitchFamily="18" charset="2"/>
              <a:buNone/>
            </a:pPr>
            <a:r>
              <a:rPr lang="en-GB" altLang="en-US" sz="1400" dirty="0" smtClean="0">
                <a:latin typeface="Courier New" panose="02070309020205020404" pitchFamily="49" charset="0"/>
                <a:cs typeface="Courier New" panose="02070309020205020404" pitchFamily="49" charset="0"/>
              </a:rPr>
              <a:t>Geoinformation &amp; </a:t>
            </a:r>
            <a:r>
              <a:rPr lang="en-GB" altLang="en-US" sz="1400" dirty="0" err="1" smtClean="0">
                <a:latin typeface="Courier New" panose="02070309020205020404" pitchFamily="49" charset="0"/>
                <a:cs typeface="Courier New" panose="02070309020205020404" pitchFamily="49" charset="0"/>
              </a:rPr>
              <a:t>Statistiques</a:t>
            </a:r>
            <a:r>
              <a:rPr lang="en-GB" altLang="en-US" sz="1400" dirty="0" smtClean="0">
                <a:latin typeface="Courier New" panose="02070309020205020404" pitchFamily="49" charset="0"/>
                <a:cs typeface="Courier New" panose="02070309020205020404" pitchFamily="49" charset="0"/>
              </a:rPr>
              <a:t> </a:t>
            </a:r>
            <a:r>
              <a:rPr lang="en-GB" altLang="en-US" sz="1400" dirty="0" err="1" smtClean="0">
                <a:latin typeface="Courier New" panose="02070309020205020404" pitchFamily="49" charset="0"/>
                <a:cs typeface="Courier New" panose="02070309020205020404" pitchFamily="49" charset="0"/>
              </a:rPr>
              <a:t>Spatiales</a:t>
            </a:r>
            <a:endParaRPr lang="en-GB" altLang="en-US" sz="1400" dirty="0" smtClean="0">
              <a:latin typeface="Courier New" panose="02070309020205020404" pitchFamily="49" charset="0"/>
              <a:cs typeface="Courier New" panose="02070309020205020404" pitchFamily="49" charset="0"/>
            </a:endParaRPr>
          </a:p>
          <a:p>
            <a:pPr marL="0" indent="0">
              <a:lnSpc>
                <a:spcPct val="80000"/>
              </a:lnSpc>
              <a:buFont typeface="Wingdings 2" panose="05020102010507070707" pitchFamily="18" charset="2"/>
              <a:buNone/>
            </a:pPr>
            <a:r>
              <a:rPr lang="en-GB" altLang="en-US" sz="1400" dirty="0" smtClean="0">
                <a:latin typeface="Courier New" panose="02070309020205020404" pitchFamily="49" charset="0"/>
                <a:cs typeface="Courier New" panose="02070309020205020404" pitchFamily="49" charset="0"/>
              </a:rPr>
              <a:t>___________________</a:t>
            </a:r>
          </a:p>
          <a:p>
            <a:pPr marL="0" indent="0">
              <a:lnSpc>
                <a:spcPct val="80000"/>
              </a:lnSpc>
              <a:buFont typeface="Wingdings 2" panose="05020102010507070707" pitchFamily="18" charset="2"/>
              <a:buNone/>
            </a:pPr>
            <a:r>
              <a:rPr lang="en-GB" altLang="en-US" sz="1400" dirty="0" smtClean="0">
                <a:latin typeface="Courier New" panose="02070309020205020404" pitchFamily="49" charset="0"/>
                <a:cs typeface="Courier New" panose="02070309020205020404" pitchFamily="49" charset="0"/>
              </a:rPr>
              <a:t>Andre Nonguierma</a:t>
            </a:r>
            <a:endParaRPr lang="en-US" altLang="en-US" sz="1400" dirty="0" smtClean="0">
              <a:latin typeface="Courier New" panose="02070309020205020404" pitchFamily="49" charset="0"/>
              <a:cs typeface="Courier New" panose="02070309020205020404" pitchFamily="49" charset="0"/>
            </a:endParaRPr>
          </a:p>
        </p:txBody>
      </p:sp>
      <p:sp>
        <p:nvSpPr>
          <p:cNvPr id="9" name="Rectangle 4"/>
          <p:cNvSpPr>
            <a:spLocks noChangeArrowheads="1"/>
          </p:cNvSpPr>
          <p:nvPr/>
        </p:nvSpPr>
        <p:spPr bwMode="auto">
          <a:xfrm>
            <a:off x="5911403" y="5665454"/>
            <a:ext cx="3317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rgbClr val="FF6600"/>
              </a:buClr>
              <a:buFont typeface="Wingdings 2" panose="05020102010507070707" pitchFamily="18" charset="2"/>
              <a:buChar char="§"/>
              <a:defRPr sz="3000">
                <a:solidFill>
                  <a:schemeClr val="tx2"/>
                </a:solidFill>
                <a:latin typeface="Arial" panose="020B0604020202020204" pitchFamily="34" charset="0"/>
                <a:cs typeface="Arial" panose="020B0604020202020204" pitchFamily="34" charset="0"/>
              </a:defRPr>
            </a:lvl1pPr>
            <a:lvl2pPr marL="742950" indent="-285750">
              <a:spcBef>
                <a:spcPct val="20000"/>
              </a:spcBef>
              <a:buClr>
                <a:srgbClr val="006666"/>
              </a:buClr>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spcBef>
                <a:spcPct val="20000"/>
              </a:spcBef>
              <a:buClr>
                <a:srgbClr val="292929"/>
              </a:buClr>
              <a:buChar char="•"/>
              <a:defRPr sz="2400">
                <a:solidFill>
                  <a:schemeClr val="tx2"/>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spcBef>
                <a:spcPct val="0"/>
              </a:spcBef>
              <a:buClr>
                <a:schemeClr val="accent2"/>
              </a:buClr>
              <a:buFont typeface="Wingdings" panose="05000000000000000000" pitchFamily="2" charset="2"/>
              <a:buNone/>
            </a:pPr>
            <a:r>
              <a:rPr lang="en-US" altLang="en-US" sz="1800" dirty="0" smtClean="0">
                <a:solidFill>
                  <a:srgbClr val="4D4D4D"/>
                </a:solidFill>
                <a:latin typeface="Arial Narrow" panose="020B0606020202030204" pitchFamily="34" charset="0"/>
              </a:rPr>
              <a:t>Atelier </a:t>
            </a:r>
            <a:r>
              <a:rPr lang="en-US" altLang="en-US" sz="1800" dirty="0" smtClean="0">
                <a:solidFill>
                  <a:srgbClr val="4D4D4D"/>
                </a:solidFill>
                <a:latin typeface="Arial Narrow" panose="020B0606020202030204" pitchFamily="34" charset="0"/>
              </a:rPr>
              <a:t>Sous-Regional</a:t>
            </a:r>
            <a:endParaRPr lang="en-US" altLang="en-US" sz="1800" dirty="0" smtClean="0">
              <a:solidFill>
                <a:srgbClr val="4D4D4D"/>
              </a:solidFill>
              <a:latin typeface="Arial Narrow" panose="020B0606020202030204" pitchFamily="34" charset="0"/>
            </a:endParaRPr>
          </a:p>
          <a:p>
            <a:pPr>
              <a:spcBef>
                <a:spcPct val="0"/>
              </a:spcBef>
              <a:buClr>
                <a:schemeClr val="accent2"/>
              </a:buClr>
              <a:buFont typeface="Wingdings" panose="05000000000000000000" pitchFamily="2" charset="2"/>
              <a:buNone/>
            </a:pPr>
            <a:r>
              <a:rPr lang="en-US" altLang="en-US" sz="1800" dirty="0" smtClean="0">
                <a:solidFill>
                  <a:srgbClr val="4D4D4D"/>
                </a:solidFill>
                <a:latin typeface="Arial Narrow" panose="020B0606020202030204" pitchFamily="34" charset="0"/>
              </a:rPr>
              <a:t>Integration </a:t>
            </a:r>
            <a:r>
              <a:rPr lang="en-US" altLang="en-US" sz="1800" dirty="0">
                <a:solidFill>
                  <a:srgbClr val="4D4D4D"/>
                </a:solidFill>
                <a:latin typeface="Arial Narrow" panose="020B0606020202030204" pitchFamily="34" charset="0"/>
              </a:rPr>
              <a:t>des </a:t>
            </a:r>
            <a:r>
              <a:rPr lang="en-US" altLang="en-US" sz="1800" dirty="0" err="1">
                <a:solidFill>
                  <a:srgbClr val="4D4D4D"/>
                </a:solidFill>
                <a:latin typeface="Arial Narrow" panose="020B0606020202030204" pitchFamily="34" charset="0"/>
              </a:rPr>
              <a:t>Données</a:t>
            </a:r>
            <a:endParaRPr lang="en-US" altLang="en-US" sz="1800" dirty="0" smtClean="0">
              <a:solidFill>
                <a:srgbClr val="4D4D4D"/>
              </a:solidFill>
              <a:latin typeface="Arial Narrow" panose="020B0606020202030204" pitchFamily="34" charset="0"/>
            </a:endParaRPr>
          </a:p>
          <a:p>
            <a:pPr>
              <a:spcBef>
                <a:spcPct val="0"/>
              </a:spcBef>
              <a:buClr>
                <a:schemeClr val="accent2"/>
              </a:buClr>
              <a:buFont typeface="Wingdings" panose="05000000000000000000" pitchFamily="2" charset="2"/>
              <a:buNone/>
            </a:pPr>
            <a:r>
              <a:rPr lang="en-US" altLang="en-US" sz="1800" dirty="0" smtClean="0">
                <a:solidFill>
                  <a:srgbClr val="4D4D4D"/>
                </a:solidFill>
                <a:latin typeface="Arial Narrow" panose="020B0606020202030204" pitchFamily="34" charset="0"/>
              </a:rPr>
              <a:t>9 </a:t>
            </a:r>
            <a:r>
              <a:rPr lang="en-US" altLang="en-US" sz="1800" dirty="0" smtClean="0">
                <a:solidFill>
                  <a:srgbClr val="4D4D4D"/>
                </a:solidFill>
                <a:latin typeface="Arial Narrow" panose="020B0606020202030204" pitchFamily="34" charset="0"/>
              </a:rPr>
              <a:t>– </a:t>
            </a:r>
            <a:r>
              <a:rPr lang="en-US" altLang="en-US" sz="1800" dirty="0" smtClean="0">
                <a:solidFill>
                  <a:srgbClr val="4D4D4D"/>
                </a:solidFill>
                <a:latin typeface="Arial Narrow" panose="020B0606020202030204" pitchFamily="34" charset="0"/>
              </a:rPr>
              <a:t>11 </a:t>
            </a:r>
            <a:r>
              <a:rPr lang="en-US" altLang="en-US" sz="1800" dirty="0" smtClean="0">
                <a:solidFill>
                  <a:srgbClr val="4D4D4D"/>
                </a:solidFill>
                <a:latin typeface="Arial Narrow" panose="020B0606020202030204" pitchFamily="34" charset="0"/>
              </a:rPr>
              <a:t>Mai 2018</a:t>
            </a:r>
          </a:p>
          <a:p>
            <a:pPr>
              <a:spcBef>
                <a:spcPct val="0"/>
              </a:spcBef>
              <a:buClr>
                <a:schemeClr val="accent2"/>
              </a:buClr>
              <a:buFont typeface="Wingdings" panose="05000000000000000000" pitchFamily="2" charset="2"/>
              <a:buNone/>
            </a:pPr>
            <a:r>
              <a:rPr lang="en-US" altLang="en-US" sz="1800" dirty="0" smtClean="0">
                <a:solidFill>
                  <a:srgbClr val="4D4D4D"/>
                </a:solidFill>
                <a:latin typeface="Arial Narrow" panose="020B0606020202030204" pitchFamily="34" charset="0"/>
              </a:rPr>
              <a:t>Lomé, Togo</a:t>
            </a:r>
            <a:endParaRPr lang="en-US" altLang="en-US" sz="1800" dirty="0">
              <a:solidFill>
                <a:srgbClr val="4D4D4D"/>
              </a:solidFill>
              <a:latin typeface="Arial Narrow" panose="020B0606020202030204" pitchFamily="34" charset="0"/>
            </a:endParaRPr>
          </a:p>
        </p:txBody>
      </p:sp>
      <p:pic>
        <p:nvPicPr>
          <p:cNvPr id="10" name="Picture 109" descr="ESNA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496" b="10572"/>
          <a:stretch/>
        </p:blipFill>
        <p:spPr bwMode="auto">
          <a:xfrm>
            <a:off x="37075" y="2112135"/>
            <a:ext cx="1474045" cy="15430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85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extLst>
              <p:ext uri="{D42A27DB-BD31-4B8C-83A1-F6EECF244321}">
                <p14:modId xmlns:p14="http://schemas.microsoft.com/office/powerpoint/2010/main" val="1751827983"/>
              </p:ext>
            </p:extLst>
          </p:nvPr>
        </p:nvGraphicFramePr>
        <p:xfrm>
          <a:off x="3403180" y="1770078"/>
          <a:ext cx="3132108" cy="996876"/>
        </p:xfrm>
        <a:graphic>
          <a:graphicData uri="http://schemas.openxmlformats.org/drawingml/2006/table">
            <a:tbl>
              <a:tblPr firstRow="1" firstCol="1" bandRow="1">
                <a:tableStyleId>{2D5ABB26-0587-4C30-8999-92F81FD0307C}</a:tableStyleId>
              </a:tblPr>
              <a:tblGrid>
                <a:gridCol w="2221248"/>
                <a:gridCol w="910860"/>
              </a:tblGrid>
              <a:tr h="249219">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effectLst/>
                        </a:rPr>
                        <a:t>Aerial Photography</a:t>
                      </a:r>
                      <a:endParaRPr lang="en-GB" sz="1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175" cap="flat" cmpd="sng" algn="ctr">
                      <a:solidFill>
                        <a:schemeClr val="bg1">
                          <a:lumMod val="65000"/>
                        </a:schemeClr>
                      </a:solidFill>
                      <a:prstDash val="solid"/>
                      <a:round/>
                      <a:headEnd type="none" w="med" len="med"/>
                      <a:tailEnd type="none" w="med" len="med"/>
                    </a:lnR>
                    <a:lnB w="3175" cap="flat" cmpd="sng" algn="ctr">
                      <a:solidFill>
                        <a:schemeClr val="bg1">
                          <a:lumMod val="65000"/>
                        </a:schemeClr>
                      </a:solidFill>
                      <a:prstDash val="solid"/>
                      <a:round/>
                      <a:headEnd type="none" w="med" len="med"/>
                      <a:tailEnd type="none" w="med" len="med"/>
                    </a:lnB>
                  </a:tcPr>
                </a:tc>
                <a:tc>
                  <a:txBody>
                    <a:bodyPr/>
                    <a:lstStyle/>
                    <a:p>
                      <a:pPr algn="ctr">
                        <a:lnSpc>
                          <a:spcPct val="100000"/>
                        </a:lnSpc>
                        <a:spcAft>
                          <a:spcPts val="0"/>
                        </a:spcAft>
                      </a:pPr>
                      <a:r>
                        <a:rPr lang="en-GB" sz="1400" dirty="0" smtClean="0">
                          <a:effectLst/>
                        </a:rPr>
                        <a:t>37%</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65000"/>
                        </a:schemeClr>
                      </a:solidFill>
                      <a:prstDash val="solid"/>
                      <a:round/>
                      <a:headEnd type="none" w="med" len="med"/>
                      <a:tailEnd type="none" w="med" len="med"/>
                    </a:lnL>
                    <a:lnB w="3175" cap="flat" cmpd="sng" algn="ctr">
                      <a:solidFill>
                        <a:schemeClr val="bg1">
                          <a:lumMod val="65000"/>
                        </a:schemeClr>
                      </a:solidFill>
                      <a:prstDash val="solid"/>
                      <a:round/>
                      <a:headEnd type="none" w="med" len="med"/>
                      <a:tailEnd type="none" w="med" len="med"/>
                    </a:lnB>
                  </a:tcPr>
                </a:tc>
              </a:tr>
              <a:tr h="249219">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effectLst/>
                        </a:rPr>
                        <a:t>Satellite Images</a:t>
                      </a:r>
                      <a:endParaRPr lang="en-GB" sz="1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lnSpc>
                          <a:spcPct val="100000"/>
                        </a:lnSpc>
                        <a:spcAft>
                          <a:spcPts val="0"/>
                        </a:spcAft>
                      </a:pPr>
                      <a:r>
                        <a:rPr lang="en-US" sz="1400" dirty="0" smtClean="0">
                          <a:effectLst/>
                        </a:rPr>
                        <a:t>65%</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65000"/>
                        </a:schemeClr>
                      </a:solidFill>
                      <a:prstDash val="solid"/>
                      <a:round/>
                      <a:headEnd type="none" w="med" len="med"/>
                      <a:tailEnd type="none" w="med" len="med"/>
                    </a:lnL>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r>
              <a:tr h="249219">
                <a:tc>
                  <a:txBody>
                    <a:bodyPr/>
                    <a:lstStyle/>
                    <a:p>
                      <a:pPr marL="285750" indent="-285750" algn="just">
                        <a:lnSpc>
                          <a:spcPct val="100000"/>
                        </a:lnSpc>
                        <a:spcAft>
                          <a:spcPts val="0"/>
                        </a:spcAft>
                        <a:buFont typeface="Arial" panose="020B0604020202020204" pitchFamily="34" charset="0"/>
                        <a:buChar char="•"/>
                      </a:pPr>
                      <a:r>
                        <a:rPr lang="en-US" sz="1400" dirty="0" smtClean="0">
                          <a:effectLst/>
                        </a:rPr>
                        <a:t>GIS</a:t>
                      </a:r>
                      <a:endPar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lnSpc>
                          <a:spcPct val="100000"/>
                        </a:lnSpc>
                        <a:spcAft>
                          <a:spcPts val="0"/>
                        </a:spcAft>
                      </a:pPr>
                      <a:r>
                        <a:rPr lang="en-US" sz="1400" dirty="0" smtClean="0">
                          <a:effectLst/>
                        </a:rPr>
                        <a:t>67%</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65000"/>
                        </a:schemeClr>
                      </a:solidFill>
                      <a:prstDash val="solid"/>
                      <a:round/>
                      <a:headEnd type="none" w="med" len="med"/>
                      <a:tailEnd type="none" w="med" len="med"/>
                    </a:lnL>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r>
              <a:tr h="249219">
                <a:tc>
                  <a:txBody>
                    <a:bodyPr/>
                    <a:lstStyle/>
                    <a:p>
                      <a:pPr marL="285750" indent="-285750" algn="just">
                        <a:lnSpc>
                          <a:spcPct val="100000"/>
                        </a:lnSpc>
                        <a:spcAft>
                          <a:spcPts val="0"/>
                        </a:spcAft>
                        <a:buFont typeface="Arial" panose="020B0604020202020204" pitchFamily="34" charset="0"/>
                        <a:buChar char="•"/>
                      </a:pPr>
                      <a:r>
                        <a:rPr lang="en-US" sz="1400" dirty="0" smtClean="0">
                          <a:effectLst/>
                        </a:rPr>
                        <a:t>GPS</a:t>
                      </a:r>
                      <a:endParaRPr lang="en-GB"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tcPr>
                </a:tc>
                <a:tc>
                  <a:txBody>
                    <a:bodyPr/>
                    <a:lstStyle/>
                    <a:p>
                      <a:pPr algn="ctr">
                        <a:lnSpc>
                          <a:spcPct val="100000"/>
                        </a:lnSpc>
                        <a:spcAft>
                          <a:spcPts val="0"/>
                        </a:spcAft>
                      </a:pPr>
                      <a:r>
                        <a:rPr lang="en-US" sz="1400" dirty="0" smtClean="0">
                          <a:effectLst/>
                        </a:rPr>
                        <a:t>67%</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bg1">
                          <a:lumMod val="65000"/>
                        </a:schemeClr>
                      </a:solidFill>
                      <a:prstDash val="solid"/>
                      <a:round/>
                      <a:headEnd type="none" w="med" len="med"/>
                      <a:tailEnd type="none" w="med" len="med"/>
                    </a:lnL>
                    <a:lnT w="3175" cap="flat" cmpd="sng" algn="ctr">
                      <a:solidFill>
                        <a:schemeClr val="bg1">
                          <a:lumMod val="65000"/>
                        </a:schemeClr>
                      </a:solidFill>
                      <a:prstDash val="solid"/>
                      <a:round/>
                      <a:headEnd type="none" w="med" len="med"/>
                      <a:tailEnd type="none" w="med" len="med"/>
                    </a:lnT>
                  </a:tcPr>
                </a:tc>
              </a:tr>
            </a:tbl>
          </a:graphicData>
        </a:graphic>
      </p:graphicFrame>
      <p:sp>
        <p:nvSpPr>
          <p:cNvPr id="2" name="Content Placeholder 1"/>
          <p:cNvSpPr>
            <a:spLocks noGrp="1"/>
          </p:cNvSpPr>
          <p:nvPr>
            <p:ph idx="1"/>
          </p:nvPr>
        </p:nvSpPr>
        <p:spPr>
          <a:xfrm>
            <a:off x="568176" y="1345865"/>
            <a:ext cx="2421014" cy="4843774"/>
          </a:xfrm>
        </p:spPr>
        <p:txBody>
          <a:bodyPr>
            <a:normAutofit lnSpcReduction="10000"/>
          </a:bodyPr>
          <a:lstStyle/>
          <a:p>
            <a:pPr>
              <a:lnSpc>
                <a:spcPct val="150000"/>
              </a:lnSpc>
            </a:pPr>
            <a:r>
              <a:rPr lang="fr-FR" sz="2000" dirty="0"/>
              <a:t>La question </a:t>
            </a:r>
            <a:r>
              <a:rPr lang="fr-FR" sz="2000" dirty="0" smtClean="0"/>
              <a:t>n’est </a:t>
            </a:r>
            <a:r>
              <a:rPr lang="fr-FR" sz="2000" dirty="0"/>
              <a:t>plus l'ingestion de la technologie </a:t>
            </a:r>
            <a:r>
              <a:rPr lang="fr-FR" sz="2000" dirty="0" err="1"/>
              <a:t>géospatiale</a:t>
            </a:r>
            <a:r>
              <a:rPr lang="fr-FR" sz="2000" dirty="0"/>
              <a:t>, mais quels sont certains des défis et des points communs en Afrique?</a:t>
            </a:r>
            <a:endParaRPr lang="en-GB" sz="2000" dirty="0"/>
          </a:p>
        </p:txBody>
      </p:sp>
      <p:sp>
        <p:nvSpPr>
          <p:cNvPr id="3" name="Title 2"/>
          <p:cNvSpPr>
            <a:spLocks noGrp="1"/>
          </p:cNvSpPr>
          <p:nvPr>
            <p:ph type="title"/>
          </p:nvPr>
        </p:nvSpPr>
        <p:spPr>
          <a:xfrm>
            <a:off x="708338" y="20302"/>
            <a:ext cx="10740712" cy="1325563"/>
          </a:xfrm>
        </p:spPr>
        <p:txBody>
          <a:bodyPr>
            <a:normAutofit fontScale="90000"/>
          </a:bodyPr>
          <a:lstStyle/>
          <a:p>
            <a:r>
              <a:rPr lang="fr-FR" dirty="0"/>
              <a:t>Intégration </a:t>
            </a:r>
            <a:r>
              <a:rPr lang="fr-FR" dirty="0" smtClean="0"/>
              <a:t>de a technologie </a:t>
            </a:r>
            <a:r>
              <a:rPr lang="fr-FR" dirty="0" err="1" smtClean="0"/>
              <a:t>géospatiale</a:t>
            </a:r>
            <a:r>
              <a:rPr lang="fr-FR" dirty="0" smtClean="0"/>
              <a:t> </a:t>
            </a:r>
            <a:r>
              <a:rPr lang="fr-FR" dirty="0"/>
              <a:t>dans les processus statistiques en Afrique</a:t>
            </a:r>
            <a:endParaRPr lang="en-GB" dirty="0"/>
          </a:p>
        </p:txBody>
      </p:sp>
      <p:sp>
        <p:nvSpPr>
          <p:cNvPr id="4" name="Rectangle 3"/>
          <p:cNvSpPr>
            <a:spLocks noChangeArrowheads="1"/>
          </p:cNvSpPr>
          <p:nvPr/>
        </p:nvSpPr>
        <p:spPr bwMode="auto">
          <a:xfrm rot="16200000" flipH="1">
            <a:off x="2165186" y="2205202"/>
            <a:ext cx="1998946" cy="355225"/>
          </a:xfrm>
          <a:prstGeom prst="rect">
            <a:avLst/>
          </a:prstGeom>
          <a:noFill/>
          <a:ln>
            <a:noFill/>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109538" tIns="53975" rIns="109538" bIns="53975">
            <a:spAutoFit/>
          </a:bodyPr>
          <a:lstStyle>
            <a:lvl1pPr defTabSz="704850">
              <a:defRPr sz="2400">
                <a:solidFill>
                  <a:schemeClr val="tx1"/>
                </a:solidFill>
                <a:latin typeface="Times New Roman" panose="02020603050405020304" pitchFamily="18" charset="0"/>
              </a:defRPr>
            </a:lvl1pPr>
            <a:lvl2pPr marL="401638" defTabSz="704850">
              <a:defRPr sz="2400">
                <a:solidFill>
                  <a:schemeClr val="tx1"/>
                </a:solidFill>
                <a:latin typeface="Times New Roman" panose="02020603050405020304" pitchFamily="18" charset="0"/>
              </a:defRPr>
            </a:lvl2pPr>
            <a:lvl3pPr marL="803275" defTabSz="704850">
              <a:defRPr sz="2400">
                <a:solidFill>
                  <a:schemeClr val="tx1"/>
                </a:solidFill>
                <a:latin typeface="Times New Roman" panose="02020603050405020304" pitchFamily="18" charset="0"/>
              </a:defRPr>
            </a:lvl3pPr>
            <a:lvl4pPr marL="1206500" defTabSz="704850">
              <a:defRPr sz="2400">
                <a:solidFill>
                  <a:schemeClr val="tx1"/>
                </a:solidFill>
                <a:latin typeface="Times New Roman" panose="02020603050405020304" pitchFamily="18" charset="0"/>
              </a:defRPr>
            </a:lvl4pPr>
            <a:lvl5pPr marL="1609725" defTabSz="704850">
              <a:defRPr sz="2400">
                <a:solidFill>
                  <a:schemeClr val="tx1"/>
                </a:solidFill>
                <a:latin typeface="Times New Roman" panose="02020603050405020304" pitchFamily="18" charset="0"/>
              </a:defRPr>
            </a:lvl5pPr>
            <a:lvl6pPr marL="2066925" defTabSz="704850" eaLnBrk="0" fontAlgn="base" hangingPunct="0">
              <a:spcBef>
                <a:spcPct val="0"/>
              </a:spcBef>
              <a:spcAft>
                <a:spcPct val="0"/>
              </a:spcAft>
              <a:defRPr sz="2400">
                <a:solidFill>
                  <a:schemeClr val="tx1"/>
                </a:solidFill>
                <a:latin typeface="Times New Roman" panose="02020603050405020304" pitchFamily="18" charset="0"/>
              </a:defRPr>
            </a:lvl6pPr>
            <a:lvl7pPr marL="2524125" defTabSz="704850" eaLnBrk="0" fontAlgn="base" hangingPunct="0">
              <a:spcBef>
                <a:spcPct val="0"/>
              </a:spcBef>
              <a:spcAft>
                <a:spcPct val="0"/>
              </a:spcAft>
              <a:defRPr sz="2400">
                <a:solidFill>
                  <a:schemeClr val="tx1"/>
                </a:solidFill>
                <a:latin typeface="Times New Roman" panose="02020603050405020304" pitchFamily="18" charset="0"/>
              </a:defRPr>
            </a:lvl7pPr>
            <a:lvl8pPr marL="2981325" defTabSz="704850" eaLnBrk="0" fontAlgn="base" hangingPunct="0">
              <a:spcBef>
                <a:spcPct val="0"/>
              </a:spcBef>
              <a:spcAft>
                <a:spcPct val="0"/>
              </a:spcAft>
              <a:defRPr sz="2400">
                <a:solidFill>
                  <a:schemeClr val="tx1"/>
                </a:solidFill>
                <a:latin typeface="Times New Roman" panose="02020603050405020304" pitchFamily="18" charset="0"/>
              </a:defRPr>
            </a:lvl8pPr>
            <a:lvl9pPr marL="3438525" defTabSz="70485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en-US" altLang="en-US" sz="1600" dirty="0">
                <a:latin typeface="Arial" panose="020B0604020202020204" pitchFamily="34" charset="0"/>
              </a:rPr>
              <a:t>Degree of </a:t>
            </a:r>
            <a:r>
              <a:rPr lang="en-US" altLang="en-US" sz="1600" dirty="0" smtClean="0">
                <a:latin typeface="Arial" panose="020B0604020202020204" pitchFamily="34" charset="0"/>
              </a:rPr>
              <a:t>ingestion</a:t>
            </a:r>
            <a:endParaRPr lang="en-US" altLang="en-US" sz="1600" dirty="0">
              <a:latin typeface="Arial" panose="020B0604020202020204" pitchFamily="34" charset="0"/>
            </a:endParaRPr>
          </a:p>
        </p:txBody>
      </p:sp>
      <p:sp>
        <p:nvSpPr>
          <p:cNvPr id="5" name="Freeform 9"/>
          <p:cNvSpPr>
            <a:spLocks/>
          </p:cNvSpPr>
          <p:nvPr/>
        </p:nvSpPr>
        <p:spPr bwMode="auto">
          <a:xfrm>
            <a:off x="7012331" y="1831953"/>
            <a:ext cx="869950" cy="2039937"/>
          </a:xfrm>
          <a:custGeom>
            <a:avLst/>
            <a:gdLst>
              <a:gd name="T0" fmla="*/ 0 w 548"/>
              <a:gd name="T1" fmla="*/ 344 h 1285"/>
              <a:gd name="T2" fmla="*/ 547 w 548"/>
              <a:gd name="T3" fmla="*/ 0 h 1285"/>
              <a:gd name="T4" fmla="*/ 547 w 548"/>
              <a:gd name="T5" fmla="*/ 939 h 1285"/>
              <a:gd name="T6" fmla="*/ 0 w 548"/>
              <a:gd name="T7" fmla="*/ 1284 h 1285"/>
              <a:gd name="T8" fmla="*/ 0 w 548"/>
              <a:gd name="T9" fmla="*/ 344 h 1285"/>
            </a:gdLst>
            <a:ahLst/>
            <a:cxnLst>
              <a:cxn ang="0">
                <a:pos x="T0" y="T1"/>
              </a:cxn>
              <a:cxn ang="0">
                <a:pos x="T2" y="T3"/>
              </a:cxn>
              <a:cxn ang="0">
                <a:pos x="T4" y="T5"/>
              </a:cxn>
              <a:cxn ang="0">
                <a:pos x="T6" y="T7"/>
              </a:cxn>
              <a:cxn ang="0">
                <a:pos x="T8" y="T9"/>
              </a:cxn>
            </a:cxnLst>
            <a:rect l="0" t="0" r="r" b="b"/>
            <a:pathLst>
              <a:path w="548" h="1285">
                <a:moveTo>
                  <a:pt x="0" y="344"/>
                </a:moveTo>
                <a:lnTo>
                  <a:pt x="547" y="0"/>
                </a:lnTo>
                <a:lnTo>
                  <a:pt x="547" y="939"/>
                </a:lnTo>
                <a:lnTo>
                  <a:pt x="0" y="1284"/>
                </a:lnTo>
                <a:lnTo>
                  <a:pt x="0" y="344"/>
                </a:lnTo>
              </a:path>
            </a:pathLst>
          </a:custGeom>
          <a:solidFill>
            <a:srgbClr val="66CC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 name="Freeform 10"/>
          <p:cNvSpPr>
            <a:spLocks/>
          </p:cNvSpPr>
          <p:nvPr/>
        </p:nvSpPr>
        <p:spPr bwMode="auto">
          <a:xfrm>
            <a:off x="8828431" y="1658914"/>
            <a:ext cx="1011238" cy="1231900"/>
          </a:xfrm>
          <a:custGeom>
            <a:avLst/>
            <a:gdLst>
              <a:gd name="T0" fmla="*/ 0 w 637"/>
              <a:gd name="T1" fmla="*/ 0 h 776"/>
              <a:gd name="T2" fmla="*/ 636 w 637"/>
              <a:gd name="T3" fmla="*/ 0 h 776"/>
              <a:gd name="T4" fmla="*/ 636 w 637"/>
              <a:gd name="T5" fmla="*/ 775 h 776"/>
              <a:gd name="T6" fmla="*/ 0 w 637"/>
              <a:gd name="T7" fmla="*/ 775 h 776"/>
              <a:gd name="T8" fmla="*/ 0 w 637"/>
              <a:gd name="T9" fmla="*/ 0 h 776"/>
            </a:gdLst>
            <a:ahLst/>
            <a:cxnLst>
              <a:cxn ang="0">
                <a:pos x="T0" y="T1"/>
              </a:cxn>
              <a:cxn ang="0">
                <a:pos x="T2" y="T3"/>
              </a:cxn>
              <a:cxn ang="0">
                <a:pos x="T4" y="T5"/>
              </a:cxn>
              <a:cxn ang="0">
                <a:pos x="T6" y="T7"/>
              </a:cxn>
              <a:cxn ang="0">
                <a:pos x="T8" y="T9"/>
              </a:cxn>
            </a:cxnLst>
            <a:rect l="0" t="0" r="r" b="b"/>
            <a:pathLst>
              <a:path w="637" h="776">
                <a:moveTo>
                  <a:pt x="0" y="0"/>
                </a:moveTo>
                <a:lnTo>
                  <a:pt x="636" y="0"/>
                </a:lnTo>
                <a:lnTo>
                  <a:pt x="636" y="775"/>
                </a:lnTo>
                <a:lnTo>
                  <a:pt x="0" y="775"/>
                </a:lnTo>
                <a:lnTo>
                  <a:pt x="0" y="0"/>
                </a:lnTo>
              </a:path>
            </a:pathLst>
          </a:custGeom>
          <a:solidFill>
            <a:srgbClr val="66CC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 name="Freeform 11"/>
          <p:cNvSpPr>
            <a:spLocks/>
          </p:cNvSpPr>
          <p:nvPr/>
        </p:nvSpPr>
        <p:spPr bwMode="auto">
          <a:xfrm>
            <a:off x="9838081" y="1662089"/>
            <a:ext cx="990600" cy="1231900"/>
          </a:xfrm>
          <a:custGeom>
            <a:avLst/>
            <a:gdLst>
              <a:gd name="T0" fmla="*/ 0 w 624"/>
              <a:gd name="T1" fmla="*/ 0 h 776"/>
              <a:gd name="T2" fmla="*/ 623 w 624"/>
              <a:gd name="T3" fmla="*/ 0 h 776"/>
              <a:gd name="T4" fmla="*/ 623 w 624"/>
              <a:gd name="T5" fmla="*/ 775 h 776"/>
              <a:gd name="T6" fmla="*/ 0 w 624"/>
              <a:gd name="T7" fmla="*/ 775 h 776"/>
              <a:gd name="T8" fmla="*/ 0 w 624"/>
              <a:gd name="T9" fmla="*/ 0 h 776"/>
            </a:gdLst>
            <a:ahLst/>
            <a:cxnLst>
              <a:cxn ang="0">
                <a:pos x="T0" y="T1"/>
              </a:cxn>
              <a:cxn ang="0">
                <a:pos x="T2" y="T3"/>
              </a:cxn>
              <a:cxn ang="0">
                <a:pos x="T4" y="T5"/>
              </a:cxn>
              <a:cxn ang="0">
                <a:pos x="T6" y="T7"/>
              </a:cxn>
              <a:cxn ang="0">
                <a:pos x="T8" y="T9"/>
              </a:cxn>
            </a:cxnLst>
            <a:rect l="0" t="0" r="r" b="b"/>
            <a:pathLst>
              <a:path w="624" h="776">
                <a:moveTo>
                  <a:pt x="0" y="0"/>
                </a:moveTo>
                <a:lnTo>
                  <a:pt x="623" y="0"/>
                </a:lnTo>
                <a:lnTo>
                  <a:pt x="623" y="775"/>
                </a:lnTo>
                <a:lnTo>
                  <a:pt x="0" y="775"/>
                </a:lnTo>
                <a:lnTo>
                  <a:pt x="0" y="0"/>
                </a:lnTo>
              </a:path>
            </a:pathLst>
          </a:custGeom>
          <a:solidFill>
            <a:srgbClr val="66CC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Freeform 12"/>
          <p:cNvSpPr>
            <a:spLocks/>
          </p:cNvSpPr>
          <p:nvPr/>
        </p:nvSpPr>
        <p:spPr bwMode="auto">
          <a:xfrm>
            <a:off x="4413594" y="3486127"/>
            <a:ext cx="862012" cy="2038350"/>
          </a:xfrm>
          <a:custGeom>
            <a:avLst/>
            <a:gdLst>
              <a:gd name="T0" fmla="*/ 0 w 543"/>
              <a:gd name="T1" fmla="*/ 344 h 1284"/>
              <a:gd name="T2" fmla="*/ 542 w 543"/>
              <a:gd name="T3" fmla="*/ 0 h 1284"/>
              <a:gd name="T4" fmla="*/ 542 w 543"/>
              <a:gd name="T5" fmla="*/ 938 h 1284"/>
              <a:gd name="T6" fmla="*/ 0 w 543"/>
              <a:gd name="T7" fmla="*/ 1283 h 1284"/>
              <a:gd name="T8" fmla="*/ 0 w 543"/>
              <a:gd name="T9" fmla="*/ 344 h 1284"/>
            </a:gdLst>
            <a:ahLst/>
            <a:cxnLst>
              <a:cxn ang="0">
                <a:pos x="T0" y="T1"/>
              </a:cxn>
              <a:cxn ang="0">
                <a:pos x="T2" y="T3"/>
              </a:cxn>
              <a:cxn ang="0">
                <a:pos x="T4" y="T5"/>
              </a:cxn>
              <a:cxn ang="0">
                <a:pos x="T6" y="T7"/>
              </a:cxn>
              <a:cxn ang="0">
                <a:pos x="T8" y="T9"/>
              </a:cxn>
            </a:cxnLst>
            <a:rect l="0" t="0" r="r" b="b"/>
            <a:pathLst>
              <a:path w="543" h="1284">
                <a:moveTo>
                  <a:pt x="0" y="344"/>
                </a:moveTo>
                <a:lnTo>
                  <a:pt x="542" y="0"/>
                </a:lnTo>
                <a:lnTo>
                  <a:pt x="542" y="938"/>
                </a:lnTo>
                <a:lnTo>
                  <a:pt x="0" y="1283"/>
                </a:lnTo>
                <a:lnTo>
                  <a:pt x="0" y="344"/>
                </a:lnTo>
              </a:path>
            </a:pathLst>
          </a:custGeom>
          <a:solidFill>
            <a:srgbClr val="66CC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Freeform 13"/>
          <p:cNvSpPr>
            <a:spLocks/>
          </p:cNvSpPr>
          <p:nvPr/>
        </p:nvSpPr>
        <p:spPr bwMode="auto">
          <a:xfrm>
            <a:off x="5269256" y="2933678"/>
            <a:ext cx="882650" cy="2047875"/>
          </a:xfrm>
          <a:custGeom>
            <a:avLst/>
            <a:gdLst>
              <a:gd name="T0" fmla="*/ 0 w 556"/>
              <a:gd name="T1" fmla="*/ 346 h 1290"/>
              <a:gd name="T2" fmla="*/ 555 w 556"/>
              <a:gd name="T3" fmla="*/ 0 h 1290"/>
              <a:gd name="T4" fmla="*/ 555 w 556"/>
              <a:gd name="T5" fmla="*/ 943 h 1290"/>
              <a:gd name="T6" fmla="*/ 0 w 556"/>
              <a:gd name="T7" fmla="*/ 1289 h 1290"/>
              <a:gd name="T8" fmla="*/ 0 w 556"/>
              <a:gd name="T9" fmla="*/ 346 h 1290"/>
            </a:gdLst>
            <a:ahLst/>
            <a:cxnLst>
              <a:cxn ang="0">
                <a:pos x="T0" y="T1"/>
              </a:cxn>
              <a:cxn ang="0">
                <a:pos x="T2" y="T3"/>
              </a:cxn>
              <a:cxn ang="0">
                <a:pos x="T4" y="T5"/>
              </a:cxn>
              <a:cxn ang="0">
                <a:pos x="T6" y="T7"/>
              </a:cxn>
              <a:cxn ang="0">
                <a:pos x="T8" y="T9"/>
              </a:cxn>
            </a:cxnLst>
            <a:rect l="0" t="0" r="r" b="b"/>
            <a:pathLst>
              <a:path w="556" h="1290">
                <a:moveTo>
                  <a:pt x="0" y="346"/>
                </a:moveTo>
                <a:lnTo>
                  <a:pt x="555" y="0"/>
                </a:lnTo>
                <a:lnTo>
                  <a:pt x="555" y="943"/>
                </a:lnTo>
                <a:lnTo>
                  <a:pt x="0" y="1289"/>
                </a:lnTo>
                <a:lnTo>
                  <a:pt x="0" y="346"/>
                </a:lnTo>
              </a:path>
            </a:pathLst>
          </a:custGeom>
          <a:solidFill>
            <a:srgbClr val="66CC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Freeform 14"/>
          <p:cNvSpPr>
            <a:spLocks/>
          </p:cNvSpPr>
          <p:nvPr/>
        </p:nvSpPr>
        <p:spPr bwMode="auto">
          <a:xfrm>
            <a:off x="6147144" y="2382814"/>
            <a:ext cx="868362" cy="2039938"/>
          </a:xfrm>
          <a:custGeom>
            <a:avLst/>
            <a:gdLst>
              <a:gd name="T0" fmla="*/ 0 w 547"/>
              <a:gd name="T1" fmla="*/ 343 h 1285"/>
              <a:gd name="T2" fmla="*/ 546 w 547"/>
              <a:gd name="T3" fmla="*/ 0 h 1285"/>
              <a:gd name="T4" fmla="*/ 546 w 547"/>
              <a:gd name="T5" fmla="*/ 939 h 1285"/>
              <a:gd name="T6" fmla="*/ 0 w 547"/>
              <a:gd name="T7" fmla="*/ 1284 h 1285"/>
              <a:gd name="T8" fmla="*/ 0 w 547"/>
              <a:gd name="T9" fmla="*/ 343 h 1285"/>
            </a:gdLst>
            <a:ahLst/>
            <a:cxnLst>
              <a:cxn ang="0">
                <a:pos x="T0" y="T1"/>
              </a:cxn>
              <a:cxn ang="0">
                <a:pos x="T2" y="T3"/>
              </a:cxn>
              <a:cxn ang="0">
                <a:pos x="T4" y="T5"/>
              </a:cxn>
              <a:cxn ang="0">
                <a:pos x="T6" y="T7"/>
              </a:cxn>
              <a:cxn ang="0">
                <a:pos x="T8" y="T9"/>
              </a:cxn>
            </a:cxnLst>
            <a:rect l="0" t="0" r="r" b="b"/>
            <a:pathLst>
              <a:path w="547" h="1285">
                <a:moveTo>
                  <a:pt x="0" y="343"/>
                </a:moveTo>
                <a:lnTo>
                  <a:pt x="546" y="0"/>
                </a:lnTo>
                <a:lnTo>
                  <a:pt x="546" y="939"/>
                </a:lnTo>
                <a:lnTo>
                  <a:pt x="0" y="1284"/>
                </a:lnTo>
                <a:lnTo>
                  <a:pt x="0" y="343"/>
                </a:lnTo>
              </a:path>
            </a:pathLst>
          </a:custGeom>
          <a:solidFill>
            <a:srgbClr val="66CC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Freeform 15"/>
          <p:cNvSpPr>
            <a:spLocks/>
          </p:cNvSpPr>
          <p:nvPr/>
        </p:nvSpPr>
        <p:spPr bwMode="auto">
          <a:xfrm>
            <a:off x="7874344" y="1655739"/>
            <a:ext cx="965200" cy="1665288"/>
          </a:xfrm>
          <a:custGeom>
            <a:avLst/>
            <a:gdLst>
              <a:gd name="T0" fmla="*/ 0 w 608"/>
              <a:gd name="T1" fmla="*/ 109 h 1049"/>
              <a:gd name="T2" fmla="*/ 13 w 608"/>
              <a:gd name="T3" fmla="*/ 103 h 1049"/>
              <a:gd name="T4" fmla="*/ 26 w 608"/>
              <a:gd name="T5" fmla="*/ 96 h 1049"/>
              <a:gd name="T6" fmla="*/ 40 w 608"/>
              <a:gd name="T7" fmla="*/ 88 h 1049"/>
              <a:gd name="T8" fmla="*/ 55 w 608"/>
              <a:gd name="T9" fmla="*/ 83 h 1049"/>
              <a:gd name="T10" fmla="*/ 68 w 608"/>
              <a:gd name="T11" fmla="*/ 76 h 1049"/>
              <a:gd name="T12" fmla="*/ 82 w 608"/>
              <a:gd name="T13" fmla="*/ 71 h 1049"/>
              <a:gd name="T14" fmla="*/ 97 w 608"/>
              <a:gd name="T15" fmla="*/ 66 h 1049"/>
              <a:gd name="T16" fmla="*/ 111 w 608"/>
              <a:gd name="T17" fmla="*/ 60 h 1049"/>
              <a:gd name="T18" fmla="*/ 127 w 608"/>
              <a:gd name="T19" fmla="*/ 55 h 1049"/>
              <a:gd name="T20" fmla="*/ 143 w 608"/>
              <a:gd name="T21" fmla="*/ 50 h 1049"/>
              <a:gd name="T22" fmla="*/ 159 w 608"/>
              <a:gd name="T23" fmla="*/ 47 h 1049"/>
              <a:gd name="T24" fmla="*/ 174 w 608"/>
              <a:gd name="T25" fmla="*/ 42 h 1049"/>
              <a:gd name="T26" fmla="*/ 191 w 608"/>
              <a:gd name="T27" fmla="*/ 37 h 1049"/>
              <a:gd name="T28" fmla="*/ 207 w 608"/>
              <a:gd name="T29" fmla="*/ 33 h 1049"/>
              <a:gd name="T30" fmla="*/ 224 w 608"/>
              <a:gd name="T31" fmla="*/ 30 h 1049"/>
              <a:gd name="T32" fmla="*/ 241 w 608"/>
              <a:gd name="T33" fmla="*/ 25 h 1049"/>
              <a:gd name="T34" fmla="*/ 260 w 608"/>
              <a:gd name="T35" fmla="*/ 23 h 1049"/>
              <a:gd name="T36" fmla="*/ 279 w 608"/>
              <a:gd name="T37" fmla="*/ 19 h 1049"/>
              <a:gd name="T38" fmla="*/ 297 w 608"/>
              <a:gd name="T39" fmla="*/ 17 h 1049"/>
              <a:gd name="T40" fmla="*/ 317 w 608"/>
              <a:gd name="T41" fmla="*/ 14 h 1049"/>
              <a:gd name="T42" fmla="*/ 338 w 608"/>
              <a:gd name="T43" fmla="*/ 12 h 1049"/>
              <a:gd name="T44" fmla="*/ 359 w 608"/>
              <a:gd name="T45" fmla="*/ 10 h 1049"/>
              <a:gd name="T46" fmla="*/ 379 w 608"/>
              <a:gd name="T47" fmla="*/ 7 h 1049"/>
              <a:gd name="T48" fmla="*/ 402 w 608"/>
              <a:gd name="T49" fmla="*/ 6 h 1049"/>
              <a:gd name="T50" fmla="*/ 425 w 608"/>
              <a:gd name="T51" fmla="*/ 5 h 1049"/>
              <a:gd name="T52" fmla="*/ 449 w 608"/>
              <a:gd name="T53" fmla="*/ 3 h 1049"/>
              <a:gd name="T54" fmla="*/ 472 w 608"/>
              <a:gd name="T55" fmla="*/ 1 h 1049"/>
              <a:gd name="T56" fmla="*/ 497 w 608"/>
              <a:gd name="T57" fmla="*/ 1 h 1049"/>
              <a:gd name="T58" fmla="*/ 524 w 608"/>
              <a:gd name="T59" fmla="*/ 0 h 1049"/>
              <a:gd name="T60" fmla="*/ 551 w 608"/>
              <a:gd name="T61" fmla="*/ 0 h 1049"/>
              <a:gd name="T62" fmla="*/ 577 w 608"/>
              <a:gd name="T63" fmla="*/ 0 h 1049"/>
              <a:gd name="T64" fmla="*/ 607 w 608"/>
              <a:gd name="T65" fmla="*/ 0 h 1049"/>
              <a:gd name="T66" fmla="*/ 607 w 608"/>
              <a:gd name="T67" fmla="*/ 264 h 1049"/>
              <a:gd name="T68" fmla="*/ 607 w 608"/>
              <a:gd name="T69" fmla="*/ 515 h 1049"/>
              <a:gd name="T70" fmla="*/ 607 w 608"/>
              <a:gd name="T71" fmla="*/ 704 h 1049"/>
              <a:gd name="T72" fmla="*/ 607 w 608"/>
              <a:gd name="T73" fmla="*/ 777 h 1049"/>
              <a:gd name="T74" fmla="*/ 574 w 608"/>
              <a:gd name="T75" fmla="*/ 779 h 1049"/>
              <a:gd name="T76" fmla="*/ 543 w 608"/>
              <a:gd name="T77" fmla="*/ 781 h 1049"/>
              <a:gd name="T78" fmla="*/ 512 w 608"/>
              <a:gd name="T79" fmla="*/ 786 h 1049"/>
              <a:gd name="T80" fmla="*/ 484 w 608"/>
              <a:gd name="T81" fmla="*/ 791 h 1049"/>
              <a:gd name="T82" fmla="*/ 458 w 608"/>
              <a:gd name="T83" fmla="*/ 796 h 1049"/>
              <a:gd name="T84" fmla="*/ 433 w 608"/>
              <a:gd name="T85" fmla="*/ 803 h 1049"/>
              <a:gd name="T86" fmla="*/ 412 w 608"/>
              <a:gd name="T87" fmla="*/ 810 h 1049"/>
              <a:gd name="T88" fmla="*/ 391 w 608"/>
              <a:gd name="T89" fmla="*/ 818 h 1049"/>
              <a:gd name="T90" fmla="*/ 373 w 608"/>
              <a:gd name="T91" fmla="*/ 825 h 1049"/>
              <a:gd name="T92" fmla="*/ 358 w 608"/>
              <a:gd name="T93" fmla="*/ 832 h 1049"/>
              <a:gd name="T94" fmla="*/ 343 w 608"/>
              <a:gd name="T95" fmla="*/ 839 h 1049"/>
              <a:gd name="T96" fmla="*/ 332 w 608"/>
              <a:gd name="T97" fmla="*/ 845 h 1049"/>
              <a:gd name="T98" fmla="*/ 323 w 608"/>
              <a:gd name="T99" fmla="*/ 850 h 1049"/>
              <a:gd name="T100" fmla="*/ 316 w 608"/>
              <a:gd name="T101" fmla="*/ 854 h 1049"/>
              <a:gd name="T102" fmla="*/ 311 w 608"/>
              <a:gd name="T103" fmla="*/ 857 h 1049"/>
              <a:gd name="T104" fmla="*/ 311 w 608"/>
              <a:gd name="T105" fmla="*/ 857 h 1049"/>
              <a:gd name="T106" fmla="*/ 0 w 608"/>
              <a:gd name="T107" fmla="*/ 1048 h 1049"/>
              <a:gd name="T108" fmla="*/ 0 w 608"/>
              <a:gd name="T109" fmla="*/ 109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08" h="1049">
                <a:moveTo>
                  <a:pt x="0" y="109"/>
                </a:moveTo>
                <a:lnTo>
                  <a:pt x="13" y="103"/>
                </a:lnTo>
                <a:lnTo>
                  <a:pt x="26" y="96"/>
                </a:lnTo>
                <a:lnTo>
                  <a:pt x="40" y="88"/>
                </a:lnTo>
                <a:lnTo>
                  <a:pt x="55" y="83"/>
                </a:lnTo>
                <a:lnTo>
                  <a:pt x="68" y="76"/>
                </a:lnTo>
                <a:lnTo>
                  <a:pt x="82" y="71"/>
                </a:lnTo>
                <a:lnTo>
                  <a:pt x="97" y="66"/>
                </a:lnTo>
                <a:lnTo>
                  <a:pt x="111" y="60"/>
                </a:lnTo>
                <a:lnTo>
                  <a:pt x="127" y="55"/>
                </a:lnTo>
                <a:lnTo>
                  <a:pt x="143" y="50"/>
                </a:lnTo>
                <a:lnTo>
                  <a:pt x="159" y="47"/>
                </a:lnTo>
                <a:lnTo>
                  <a:pt x="174" y="42"/>
                </a:lnTo>
                <a:lnTo>
                  <a:pt x="191" y="37"/>
                </a:lnTo>
                <a:lnTo>
                  <a:pt x="207" y="33"/>
                </a:lnTo>
                <a:lnTo>
                  <a:pt x="224" y="30"/>
                </a:lnTo>
                <a:lnTo>
                  <a:pt x="241" y="25"/>
                </a:lnTo>
                <a:lnTo>
                  <a:pt x="260" y="23"/>
                </a:lnTo>
                <a:lnTo>
                  <a:pt x="279" y="19"/>
                </a:lnTo>
                <a:lnTo>
                  <a:pt x="297" y="17"/>
                </a:lnTo>
                <a:lnTo>
                  <a:pt x="317" y="14"/>
                </a:lnTo>
                <a:lnTo>
                  <a:pt x="338" y="12"/>
                </a:lnTo>
                <a:lnTo>
                  <a:pt x="359" y="10"/>
                </a:lnTo>
                <a:lnTo>
                  <a:pt x="379" y="7"/>
                </a:lnTo>
                <a:lnTo>
                  <a:pt x="402" y="6"/>
                </a:lnTo>
                <a:lnTo>
                  <a:pt x="425" y="5"/>
                </a:lnTo>
                <a:lnTo>
                  <a:pt x="449" y="3"/>
                </a:lnTo>
                <a:lnTo>
                  <a:pt x="472" y="1"/>
                </a:lnTo>
                <a:lnTo>
                  <a:pt x="497" y="1"/>
                </a:lnTo>
                <a:lnTo>
                  <a:pt x="524" y="0"/>
                </a:lnTo>
                <a:lnTo>
                  <a:pt x="551" y="0"/>
                </a:lnTo>
                <a:lnTo>
                  <a:pt x="577" y="0"/>
                </a:lnTo>
                <a:lnTo>
                  <a:pt x="607" y="0"/>
                </a:lnTo>
                <a:lnTo>
                  <a:pt x="607" y="264"/>
                </a:lnTo>
                <a:lnTo>
                  <a:pt x="607" y="515"/>
                </a:lnTo>
                <a:lnTo>
                  <a:pt x="607" y="704"/>
                </a:lnTo>
                <a:lnTo>
                  <a:pt x="607" y="777"/>
                </a:lnTo>
                <a:lnTo>
                  <a:pt x="574" y="779"/>
                </a:lnTo>
                <a:lnTo>
                  <a:pt x="543" y="781"/>
                </a:lnTo>
                <a:lnTo>
                  <a:pt x="512" y="786"/>
                </a:lnTo>
                <a:lnTo>
                  <a:pt x="484" y="791"/>
                </a:lnTo>
                <a:lnTo>
                  <a:pt x="458" y="796"/>
                </a:lnTo>
                <a:lnTo>
                  <a:pt x="433" y="803"/>
                </a:lnTo>
                <a:lnTo>
                  <a:pt x="412" y="810"/>
                </a:lnTo>
                <a:lnTo>
                  <a:pt x="391" y="818"/>
                </a:lnTo>
                <a:lnTo>
                  <a:pt x="373" y="825"/>
                </a:lnTo>
                <a:lnTo>
                  <a:pt x="358" y="832"/>
                </a:lnTo>
                <a:lnTo>
                  <a:pt x="343" y="839"/>
                </a:lnTo>
                <a:lnTo>
                  <a:pt x="332" y="845"/>
                </a:lnTo>
                <a:lnTo>
                  <a:pt x="323" y="850"/>
                </a:lnTo>
                <a:lnTo>
                  <a:pt x="316" y="854"/>
                </a:lnTo>
                <a:lnTo>
                  <a:pt x="311" y="857"/>
                </a:lnTo>
                <a:lnTo>
                  <a:pt x="311" y="857"/>
                </a:lnTo>
                <a:lnTo>
                  <a:pt x="0" y="1048"/>
                </a:lnTo>
                <a:lnTo>
                  <a:pt x="0" y="109"/>
                </a:lnTo>
              </a:path>
            </a:pathLst>
          </a:custGeom>
          <a:solidFill>
            <a:srgbClr val="66CC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Freeform 16"/>
          <p:cNvSpPr>
            <a:spLocks/>
          </p:cNvSpPr>
          <p:nvPr/>
        </p:nvSpPr>
        <p:spPr bwMode="auto">
          <a:xfrm>
            <a:off x="3557931" y="4036989"/>
            <a:ext cx="857250" cy="2039938"/>
          </a:xfrm>
          <a:custGeom>
            <a:avLst/>
            <a:gdLst>
              <a:gd name="T0" fmla="*/ 0 w 540"/>
              <a:gd name="T1" fmla="*/ 343 h 1285"/>
              <a:gd name="T2" fmla="*/ 539 w 540"/>
              <a:gd name="T3" fmla="*/ 0 h 1285"/>
              <a:gd name="T4" fmla="*/ 539 w 540"/>
              <a:gd name="T5" fmla="*/ 939 h 1285"/>
              <a:gd name="T6" fmla="*/ 0 w 540"/>
              <a:gd name="T7" fmla="*/ 1284 h 1285"/>
              <a:gd name="T8" fmla="*/ 0 w 540"/>
              <a:gd name="T9" fmla="*/ 343 h 1285"/>
            </a:gdLst>
            <a:ahLst/>
            <a:cxnLst>
              <a:cxn ang="0">
                <a:pos x="T0" y="T1"/>
              </a:cxn>
              <a:cxn ang="0">
                <a:pos x="T2" y="T3"/>
              </a:cxn>
              <a:cxn ang="0">
                <a:pos x="T4" y="T5"/>
              </a:cxn>
              <a:cxn ang="0">
                <a:pos x="T6" y="T7"/>
              </a:cxn>
              <a:cxn ang="0">
                <a:pos x="T8" y="T9"/>
              </a:cxn>
            </a:cxnLst>
            <a:rect l="0" t="0" r="r" b="b"/>
            <a:pathLst>
              <a:path w="540" h="1285">
                <a:moveTo>
                  <a:pt x="0" y="343"/>
                </a:moveTo>
                <a:lnTo>
                  <a:pt x="539" y="0"/>
                </a:lnTo>
                <a:lnTo>
                  <a:pt x="539" y="939"/>
                </a:lnTo>
                <a:lnTo>
                  <a:pt x="0" y="1284"/>
                </a:lnTo>
                <a:lnTo>
                  <a:pt x="0" y="343"/>
                </a:lnTo>
              </a:path>
            </a:pathLst>
          </a:custGeom>
          <a:solidFill>
            <a:srgbClr val="66CC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Oval 18"/>
          <p:cNvSpPr>
            <a:spLocks noChangeArrowheads="1"/>
          </p:cNvSpPr>
          <p:nvPr/>
        </p:nvSpPr>
        <p:spPr bwMode="auto">
          <a:xfrm>
            <a:off x="9052273" y="1735114"/>
            <a:ext cx="1154113" cy="1055688"/>
          </a:xfrm>
          <a:prstGeom prst="ellipse">
            <a:avLst/>
          </a:prstGeom>
          <a:gradFill rotWithShape="0">
            <a:gsLst>
              <a:gs pos="0">
                <a:srgbClr val="618FFD">
                  <a:gamma/>
                  <a:tint val="0"/>
                  <a:invGamma/>
                </a:srgbClr>
              </a:gs>
              <a:gs pos="100000">
                <a:srgbClr val="618FFD"/>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Rectangle 19"/>
          <p:cNvSpPr>
            <a:spLocks noChangeArrowheads="1"/>
          </p:cNvSpPr>
          <p:nvPr/>
        </p:nvSpPr>
        <p:spPr bwMode="auto">
          <a:xfrm>
            <a:off x="9311031" y="1928111"/>
            <a:ext cx="4889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3975" tIns="53975" rIns="53975" bIns="53975">
            <a:spAutoFit/>
          </a:bodyPr>
          <a:lstStyle>
            <a:lvl1pPr defTabSz="704850">
              <a:defRPr sz="2400">
                <a:solidFill>
                  <a:schemeClr val="tx1"/>
                </a:solidFill>
                <a:latin typeface="Times New Roman" panose="02020603050405020304" pitchFamily="18" charset="0"/>
              </a:defRPr>
            </a:lvl1pPr>
            <a:lvl2pPr marL="401638" defTabSz="704850">
              <a:defRPr sz="2400">
                <a:solidFill>
                  <a:schemeClr val="tx1"/>
                </a:solidFill>
                <a:latin typeface="Times New Roman" panose="02020603050405020304" pitchFamily="18" charset="0"/>
              </a:defRPr>
            </a:lvl2pPr>
            <a:lvl3pPr marL="803275" defTabSz="704850">
              <a:defRPr sz="2400">
                <a:solidFill>
                  <a:schemeClr val="tx1"/>
                </a:solidFill>
                <a:latin typeface="Times New Roman" panose="02020603050405020304" pitchFamily="18" charset="0"/>
              </a:defRPr>
            </a:lvl3pPr>
            <a:lvl4pPr marL="1206500" defTabSz="704850">
              <a:defRPr sz="2400">
                <a:solidFill>
                  <a:schemeClr val="tx1"/>
                </a:solidFill>
                <a:latin typeface="Times New Roman" panose="02020603050405020304" pitchFamily="18" charset="0"/>
              </a:defRPr>
            </a:lvl4pPr>
            <a:lvl5pPr marL="1609725" defTabSz="704850">
              <a:defRPr sz="2400">
                <a:solidFill>
                  <a:schemeClr val="tx1"/>
                </a:solidFill>
                <a:latin typeface="Times New Roman" panose="02020603050405020304" pitchFamily="18" charset="0"/>
              </a:defRPr>
            </a:lvl5pPr>
            <a:lvl6pPr marL="2066925" defTabSz="704850" eaLnBrk="0" fontAlgn="base" hangingPunct="0">
              <a:spcBef>
                <a:spcPct val="0"/>
              </a:spcBef>
              <a:spcAft>
                <a:spcPct val="0"/>
              </a:spcAft>
              <a:defRPr sz="2400">
                <a:solidFill>
                  <a:schemeClr val="tx1"/>
                </a:solidFill>
                <a:latin typeface="Times New Roman" panose="02020603050405020304" pitchFamily="18" charset="0"/>
              </a:defRPr>
            </a:lvl6pPr>
            <a:lvl7pPr marL="2524125" defTabSz="704850" eaLnBrk="0" fontAlgn="base" hangingPunct="0">
              <a:spcBef>
                <a:spcPct val="0"/>
              </a:spcBef>
              <a:spcAft>
                <a:spcPct val="0"/>
              </a:spcAft>
              <a:defRPr sz="2400">
                <a:solidFill>
                  <a:schemeClr val="tx1"/>
                </a:solidFill>
                <a:latin typeface="Times New Roman" panose="02020603050405020304" pitchFamily="18" charset="0"/>
              </a:defRPr>
            </a:lvl7pPr>
            <a:lvl8pPr marL="2981325" defTabSz="704850" eaLnBrk="0" fontAlgn="base" hangingPunct="0">
              <a:spcBef>
                <a:spcPct val="0"/>
              </a:spcBef>
              <a:spcAft>
                <a:spcPct val="0"/>
              </a:spcAft>
              <a:defRPr sz="2400">
                <a:solidFill>
                  <a:schemeClr val="tx1"/>
                </a:solidFill>
                <a:latin typeface="Times New Roman" panose="02020603050405020304" pitchFamily="18" charset="0"/>
              </a:defRPr>
            </a:lvl8pPr>
            <a:lvl9pPr marL="3438525" defTabSz="70485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endParaRPr lang="en-US" altLang="en-US" sz="1400" dirty="0">
              <a:latin typeface="Arial" panose="020B0604020202020204" pitchFamily="34" charset="0"/>
            </a:endParaRPr>
          </a:p>
          <a:p>
            <a:pPr>
              <a:lnSpc>
                <a:spcPct val="100000"/>
              </a:lnSpc>
            </a:pPr>
            <a:r>
              <a:rPr lang="en-US" altLang="en-US" sz="1400" dirty="0" smtClean="0">
                <a:latin typeface="Arial" panose="020B0604020202020204" pitchFamily="34" charset="0"/>
              </a:rPr>
              <a:t>GPS</a:t>
            </a:r>
            <a:endParaRPr lang="en-US" altLang="en-US" sz="1400" dirty="0">
              <a:latin typeface="Arial" panose="020B0604020202020204" pitchFamily="34" charset="0"/>
            </a:endParaRPr>
          </a:p>
        </p:txBody>
      </p:sp>
      <p:grpSp>
        <p:nvGrpSpPr>
          <p:cNvPr id="16" name="Group 20"/>
          <p:cNvGrpSpPr>
            <a:grpSpLocks/>
          </p:cNvGrpSpPr>
          <p:nvPr/>
        </p:nvGrpSpPr>
        <p:grpSpPr bwMode="auto">
          <a:xfrm>
            <a:off x="7002806" y="2171677"/>
            <a:ext cx="1174750" cy="1168400"/>
            <a:chOff x="3308" y="1009"/>
            <a:chExt cx="740" cy="736"/>
          </a:xfrm>
        </p:grpSpPr>
        <p:sp>
          <p:nvSpPr>
            <p:cNvPr id="17" name="Oval 21"/>
            <p:cNvSpPr>
              <a:spLocks noChangeArrowheads="1"/>
            </p:cNvSpPr>
            <p:nvPr/>
          </p:nvSpPr>
          <p:spPr bwMode="auto">
            <a:xfrm>
              <a:off x="3308" y="1009"/>
              <a:ext cx="740" cy="736"/>
            </a:xfrm>
            <a:prstGeom prst="ellipse">
              <a:avLst/>
            </a:prstGeom>
            <a:gradFill rotWithShape="0">
              <a:gsLst>
                <a:gs pos="0">
                  <a:srgbClr val="618FFD">
                    <a:gamma/>
                    <a:tint val="0"/>
                    <a:invGamma/>
                  </a:srgbClr>
                </a:gs>
                <a:gs pos="100000">
                  <a:srgbClr val="618FFD"/>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Rectangle 22"/>
            <p:cNvSpPr>
              <a:spLocks noChangeArrowheads="1"/>
            </p:cNvSpPr>
            <p:nvPr/>
          </p:nvSpPr>
          <p:spPr bwMode="auto">
            <a:xfrm>
              <a:off x="3541" y="1276"/>
              <a:ext cx="264"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3975" tIns="53975" rIns="53975" bIns="53975">
              <a:spAutoFit/>
            </a:bodyPr>
            <a:lstStyle>
              <a:lvl1pPr defTabSz="704850">
                <a:defRPr sz="2400">
                  <a:solidFill>
                    <a:schemeClr val="tx1"/>
                  </a:solidFill>
                  <a:latin typeface="Times New Roman" panose="02020603050405020304" pitchFamily="18" charset="0"/>
                </a:defRPr>
              </a:lvl1pPr>
              <a:lvl2pPr marL="401638" defTabSz="704850">
                <a:defRPr sz="2400">
                  <a:solidFill>
                    <a:schemeClr val="tx1"/>
                  </a:solidFill>
                  <a:latin typeface="Times New Roman" panose="02020603050405020304" pitchFamily="18" charset="0"/>
                </a:defRPr>
              </a:lvl2pPr>
              <a:lvl3pPr marL="803275" defTabSz="704850">
                <a:defRPr sz="2400">
                  <a:solidFill>
                    <a:schemeClr val="tx1"/>
                  </a:solidFill>
                  <a:latin typeface="Times New Roman" panose="02020603050405020304" pitchFamily="18" charset="0"/>
                </a:defRPr>
              </a:lvl3pPr>
              <a:lvl4pPr marL="1206500" defTabSz="704850">
                <a:defRPr sz="2400">
                  <a:solidFill>
                    <a:schemeClr val="tx1"/>
                  </a:solidFill>
                  <a:latin typeface="Times New Roman" panose="02020603050405020304" pitchFamily="18" charset="0"/>
                </a:defRPr>
              </a:lvl4pPr>
              <a:lvl5pPr marL="1609725" defTabSz="704850">
                <a:defRPr sz="2400">
                  <a:solidFill>
                    <a:schemeClr val="tx1"/>
                  </a:solidFill>
                  <a:latin typeface="Times New Roman" panose="02020603050405020304" pitchFamily="18" charset="0"/>
                </a:defRPr>
              </a:lvl5pPr>
              <a:lvl6pPr marL="2066925" defTabSz="704850" eaLnBrk="0" fontAlgn="base" hangingPunct="0">
                <a:spcBef>
                  <a:spcPct val="0"/>
                </a:spcBef>
                <a:spcAft>
                  <a:spcPct val="0"/>
                </a:spcAft>
                <a:defRPr sz="2400">
                  <a:solidFill>
                    <a:schemeClr val="tx1"/>
                  </a:solidFill>
                  <a:latin typeface="Times New Roman" panose="02020603050405020304" pitchFamily="18" charset="0"/>
                </a:defRPr>
              </a:lvl6pPr>
              <a:lvl7pPr marL="2524125" defTabSz="704850" eaLnBrk="0" fontAlgn="base" hangingPunct="0">
                <a:spcBef>
                  <a:spcPct val="0"/>
                </a:spcBef>
                <a:spcAft>
                  <a:spcPct val="0"/>
                </a:spcAft>
                <a:defRPr sz="2400">
                  <a:solidFill>
                    <a:schemeClr val="tx1"/>
                  </a:solidFill>
                  <a:latin typeface="Times New Roman" panose="02020603050405020304" pitchFamily="18" charset="0"/>
                </a:defRPr>
              </a:lvl7pPr>
              <a:lvl8pPr marL="2981325" defTabSz="704850" eaLnBrk="0" fontAlgn="base" hangingPunct="0">
                <a:spcBef>
                  <a:spcPct val="0"/>
                </a:spcBef>
                <a:spcAft>
                  <a:spcPct val="0"/>
                </a:spcAft>
                <a:defRPr sz="2400">
                  <a:solidFill>
                    <a:schemeClr val="tx1"/>
                  </a:solidFill>
                  <a:latin typeface="Times New Roman" panose="02020603050405020304" pitchFamily="18" charset="0"/>
                </a:defRPr>
              </a:lvl8pPr>
              <a:lvl9pPr marL="3438525" defTabSz="7048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pPr>
              <a:r>
                <a:rPr lang="en-US" altLang="en-US" sz="1400" dirty="0" smtClean="0">
                  <a:latin typeface="Arial" panose="020B0604020202020204" pitchFamily="34" charset="0"/>
                </a:rPr>
                <a:t>GIS</a:t>
              </a:r>
              <a:endParaRPr lang="en-US" altLang="en-US" sz="1400" dirty="0">
                <a:latin typeface="Arial" panose="020B0604020202020204" pitchFamily="34" charset="0"/>
              </a:endParaRPr>
            </a:p>
          </p:txBody>
        </p:sp>
      </p:grpSp>
      <p:grpSp>
        <p:nvGrpSpPr>
          <p:cNvPr id="19" name="Group 23"/>
          <p:cNvGrpSpPr>
            <a:grpSpLocks/>
          </p:cNvGrpSpPr>
          <p:nvPr/>
        </p:nvGrpSpPr>
        <p:grpSpPr bwMode="auto">
          <a:xfrm>
            <a:off x="5358156" y="3262290"/>
            <a:ext cx="1212850" cy="1114425"/>
            <a:chOff x="1888" y="1912"/>
            <a:chExt cx="764" cy="702"/>
          </a:xfrm>
        </p:grpSpPr>
        <p:sp>
          <p:nvSpPr>
            <p:cNvPr id="20" name="Oval 24"/>
            <p:cNvSpPr>
              <a:spLocks noChangeArrowheads="1"/>
            </p:cNvSpPr>
            <p:nvPr/>
          </p:nvSpPr>
          <p:spPr bwMode="auto">
            <a:xfrm>
              <a:off x="1888" y="1912"/>
              <a:ext cx="764" cy="702"/>
            </a:xfrm>
            <a:prstGeom prst="ellipse">
              <a:avLst/>
            </a:prstGeom>
            <a:gradFill rotWithShape="0">
              <a:gsLst>
                <a:gs pos="0">
                  <a:srgbClr val="618FFD">
                    <a:gamma/>
                    <a:tint val="0"/>
                    <a:invGamma/>
                  </a:srgbClr>
                </a:gs>
                <a:gs pos="100000">
                  <a:srgbClr val="618FFD"/>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Rectangle 25"/>
            <p:cNvSpPr>
              <a:spLocks noChangeArrowheads="1"/>
            </p:cNvSpPr>
            <p:nvPr/>
          </p:nvSpPr>
          <p:spPr bwMode="auto">
            <a:xfrm>
              <a:off x="2073" y="2021"/>
              <a:ext cx="476"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3975" tIns="53975" rIns="53975" bIns="53975">
              <a:spAutoFit/>
            </a:bodyPr>
            <a:lstStyle>
              <a:lvl1pPr defTabSz="704850">
                <a:defRPr sz="2400">
                  <a:solidFill>
                    <a:schemeClr val="tx1"/>
                  </a:solidFill>
                  <a:latin typeface="Times New Roman" panose="02020603050405020304" pitchFamily="18" charset="0"/>
                </a:defRPr>
              </a:lvl1pPr>
              <a:lvl2pPr marL="401638" defTabSz="704850">
                <a:defRPr sz="2400">
                  <a:solidFill>
                    <a:schemeClr val="tx1"/>
                  </a:solidFill>
                  <a:latin typeface="Times New Roman" panose="02020603050405020304" pitchFamily="18" charset="0"/>
                </a:defRPr>
              </a:lvl2pPr>
              <a:lvl3pPr marL="803275" defTabSz="704850">
                <a:defRPr sz="2400">
                  <a:solidFill>
                    <a:schemeClr val="tx1"/>
                  </a:solidFill>
                  <a:latin typeface="Times New Roman" panose="02020603050405020304" pitchFamily="18" charset="0"/>
                </a:defRPr>
              </a:lvl3pPr>
              <a:lvl4pPr marL="1206500" defTabSz="704850">
                <a:defRPr sz="2400">
                  <a:solidFill>
                    <a:schemeClr val="tx1"/>
                  </a:solidFill>
                  <a:latin typeface="Times New Roman" panose="02020603050405020304" pitchFamily="18" charset="0"/>
                </a:defRPr>
              </a:lvl4pPr>
              <a:lvl5pPr marL="1609725" defTabSz="704850">
                <a:defRPr sz="2400">
                  <a:solidFill>
                    <a:schemeClr val="tx1"/>
                  </a:solidFill>
                  <a:latin typeface="Times New Roman" panose="02020603050405020304" pitchFamily="18" charset="0"/>
                </a:defRPr>
              </a:lvl5pPr>
              <a:lvl6pPr marL="2066925" defTabSz="704850" eaLnBrk="0" fontAlgn="base" hangingPunct="0">
                <a:spcBef>
                  <a:spcPct val="0"/>
                </a:spcBef>
                <a:spcAft>
                  <a:spcPct val="0"/>
                </a:spcAft>
                <a:defRPr sz="2400">
                  <a:solidFill>
                    <a:schemeClr val="tx1"/>
                  </a:solidFill>
                  <a:latin typeface="Times New Roman" panose="02020603050405020304" pitchFamily="18" charset="0"/>
                </a:defRPr>
              </a:lvl6pPr>
              <a:lvl7pPr marL="2524125" defTabSz="704850" eaLnBrk="0" fontAlgn="base" hangingPunct="0">
                <a:spcBef>
                  <a:spcPct val="0"/>
                </a:spcBef>
                <a:spcAft>
                  <a:spcPct val="0"/>
                </a:spcAft>
                <a:defRPr sz="2400">
                  <a:solidFill>
                    <a:schemeClr val="tx1"/>
                  </a:solidFill>
                  <a:latin typeface="Times New Roman" panose="02020603050405020304" pitchFamily="18" charset="0"/>
                </a:defRPr>
              </a:lvl7pPr>
              <a:lvl8pPr marL="2981325" defTabSz="704850" eaLnBrk="0" fontAlgn="base" hangingPunct="0">
                <a:spcBef>
                  <a:spcPct val="0"/>
                </a:spcBef>
                <a:spcAft>
                  <a:spcPct val="0"/>
                </a:spcAft>
                <a:defRPr sz="2400">
                  <a:solidFill>
                    <a:schemeClr val="tx1"/>
                  </a:solidFill>
                  <a:latin typeface="Times New Roman" panose="02020603050405020304" pitchFamily="18" charset="0"/>
                </a:defRPr>
              </a:lvl8pPr>
              <a:lvl9pPr marL="3438525" defTabSz="70485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0"/>
                </a:lnSpc>
              </a:pPr>
              <a:r>
                <a:rPr lang="en-US" altLang="en-US" sz="1400" dirty="0" smtClean="0">
                  <a:latin typeface="Arial" panose="020B0604020202020204" pitchFamily="34" charset="0"/>
                </a:rPr>
                <a:t>Satellite</a:t>
              </a:r>
            </a:p>
            <a:p>
              <a:pPr algn="ctr">
                <a:lnSpc>
                  <a:spcPct val="100000"/>
                </a:lnSpc>
              </a:pPr>
              <a:r>
                <a:rPr lang="en-US" altLang="en-US" sz="1400" dirty="0" smtClean="0">
                  <a:latin typeface="Arial" panose="020B0604020202020204" pitchFamily="34" charset="0"/>
                </a:rPr>
                <a:t>Imagery</a:t>
              </a:r>
              <a:endParaRPr lang="en-US" altLang="en-US" sz="1400" dirty="0">
                <a:latin typeface="Arial" panose="020B0604020202020204" pitchFamily="34" charset="0"/>
              </a:endParaRPr>
            </a:p>
          </p:txBody>
        </p:sp>
      </p:grpSp>
      <p:grpSp>
        <p:nvGrpSpPr>
          <p:cNvPr id="22" name="Group 26"/>
          <p:cNvGrpSpPr>
            <a:grpSpLocks/>
          </p:cNvGrpSpPr>
          <p:nvPr/>
        </p:nvGrpSpPr>
        <p:grpSpPr bwMode="auto">
          <a:xfrm>
            <a:off x="3605557" y="4340203"/>
            <a:ext cx="1174751" cy="1171575"/>
            <a:chOff x="784" y="2591"/>
            <a:chExt cx="740" cy="738"/>
          </a:xfrm>
        </p:grpSpPr>
        <p:sp>
          <p:nvSpPr>
            <p:cNvPr id="23" name="Oval 27"/>
            <p:cNvSpPr>
              <a:spLocks noChangeArrowheads="1"/>
            </p:cNvSpPr>
            <p:nvPr/>
          </p:nvSpPr>
          <p:spPr bwMode="auto">
            <a:xfrm>
              <a:off x="784" y="2591"/>
              <a:ext cx="740" cy="738"/>
            </a:xfrm>
            <a:prstGeom prst="ellipse">
              <a:avLst/>
            </a:prstGeom>
            <a:gradFill rotWithShape="0">
              <a:gsLst>
                <a:gs pos="0">
                  <a:srgbClr val="618FFD">
                    <a:gamma/>
                    <a:tint val="0"/>
                    <a:invGamma/>
                  </a:srgbClr>
                </a:gs>
                <a:gs pos="100000">
                  <a:srgbClr val="618FFD"/>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 name="Rectangle 28"/>
            <p:cNvSpPr>
              <a:spLocks noChangeArrowheads="1"/>
            </p:cNvSpPr>
            <p:nvPr/>
          </p:nvSpPr>
          <p:spPr bwMode="auto">
            <a:xfrm>
              <a:off x="865" y="2661"/>
              <a:ext cx="651" cy="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3975" tIns="53975" rIns="53975" bIns="53975">
              <a:spAutoFit/>
            </a:bodyPr>
            <a:lstStyle>
              <a:lvl1pPr defTabSz="704850">
                <a:defRPr sz="2400">
                  <a:solidFill>
                    <a:schemeClr val="tx1"/>
                  </a:solidFill>
                  <a:latin typeface="Times New Roman" panose="02020603050405020304" pitchFamily="18" charset="0"/>
                </a:defRPr>
              </a:lvl1pPr>
              <a:lvl2pPr marL="401638" defTabSz="704850">
                <a:defRPr sz="2400">
                  <a:solidFill>
                    <a:schemeClr val="tx1"/>
                  </a:solidFill>
                  <a:latin typeface="Times New Roman" panose="02020603050405020304" pitchFamily="18" charset="0"/>
                </a:defRPr>
              </a:lvl2pPr>
              <a:lvl3pPr marL="803275" defTabSz="704850">
                <a:defRPr sz="2400">
                  <a:solidFill>
                    <a:schemeClr val="tx1"/>
                  </a:solidFill>
                  <a:latin typeface="Times New Roman" panose="02020603050405020304" pitchFamily="18" charset="0"/>
                </a:defRPr>
              </a:lvl3pPr>
              <a:lvl4pPr marL="1206500" defTabSz="704850">
                <a:defRPr sz="2400">
                  <a:solidFill>
                    <a:schemeClr val="tx1"/>
                  </a:solidFill>
                  <a:latin typeface="Times New Roman" panose="02020603050405020304" pitchFamily="18" charset="0"/>
                </a:defRPr>
              </a:lvl4pPr>
              <a:lvl5pPr marL="1609725" defTabSz="704850">
                <a:defRPr sz="2400">
                  <a:solidFill>
                    <a:schemeClr val="tx1"/>
                  </a:solidFill>
                  <a:latin typeface="Times New Roman" panose="02020603050405020304" pitchFamily="18" charset="0"/>
                </a:defRPr>
              </a:lvl5pPr>
              <a:lvl6pPr marL="2066925" defTabSz="704850" eaLnBrk="0" fontAlgn="base" hangingPunct="0">
                <a:spcBef>
                  <a:spcPct val="0"/>
                </a:spcBef>
                <a:spcAft>
                  <a:spcPct val="0"/>
                </a:spcAft>
                <a:defRPr sz="2400">
                  <a:solidFill>
                    <a:schemeClr val="tx1"/>
                  </a:solidFill>
                  <a:latin typeface="Times New Roman" panose="02020603050405020304" pitchFamily="18" charset="0"/>
                </a:defRPr>
              </a:lvl6pPr>
              <a:lvl7pPr marL="2524125" defTabSz="704850" eaLnBrk="0" fontAlgn="base" hangingPunct="0">
                <a:spcBef>
                  <a:spcPct val="0"/>
                </a:spcBef>
                <a:spcAft>
                  <a:spcPct val="0"/>
                </a:spcAft>
                <a:defRPr sz="2400">
                  <a:solidFill>
                    <a:schemeClr val="tx1"/>
                  </a:solidFill>
                  <a:latin typeface="Times New Roman" panose="02020603050405020304" pitchFamily="18" charset="0"/>
                </a:defRPr>
              </a:lvl7pPr>
              <a:lvl8pPr marL="2981325" defTabSz="704850" eaLnBrk="0" fontAlgn="base" hangingPunct="0">
                <a:spcBef>
                  <a:spcPct val="0"/>
                </a:spcBef>
                <a:spcAft>
                  <a:spcPct val="0"/>
                </a:spcAft>
                <a:defRPr sz="2400">
                  <a:solidFill>
                    <a:schemeClr val="tx1"/>
                  </a:solidFill>
                  <a:latin typeface="Times New Roman" panose="02020603050405020304" pitchFamily="18" charset="0"/>
                </a:defRPr>
              </a:lvl8pPr>
              <a:lvl9pPr marL="3438525" defTabSz="70485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endParaRPr lang="en-US" altLang="en-US" sz="1400" dirty="0">
                <a:latin typeface="Arial" panose="020B0604020202020204" pitchFamily="34" charset="0"/>
              </a:endParaRPr>
            </a:p>
            <a:p>
              <a:pPr>
                <a:lnSpc>
                  <a:spcPct val="100000"/>
                </a:lnSpc>
              </a:pPr>
              <a:r>
                <a:rPr lang="en-US" altLang="en-US" sz="1400" dirty="0" smtClean="0">
                  <a:latin typeface="Arial" panose="020B0604020202020204" pitchFamily="34" charset="0"/>
                </a:rPr>
                <a:t>Aerial</a:t>
              </a:r>
            </a:p>
            <a:p>
              <a:pPr>
                <a:lnSpc>
                  <a:spcPct val="100000"/>
                </a:lnSpc>
              </a:pPr>
              <a:r>
                <a:rPr lang="en-US" altLang="en-US" sz="1400" dirty="0" smtClean="0">
                  <a:latin typeface="Arial" panose="020B0604020202020204" pitchFamily="34" charset="0"/>
                </a:rPr>
                <a:t>Photograph</a:t>
              </a:r>
            </a:p>
          </p:txBody>
        </p:sp>
      </p:grpSp>
      <p:sp>
        <p:nvSpPr>
          <p:cNvPr id="25" name="Rectangle 29"/>
          <p:cNvSpPr>
            <a:spLocks noChangeArrowheads="1"/>
          </p:cNvSpPr>
          <p:nvPr/>
        </p:nvSpPr>
        <p:spPr bwMode="auto">
          <a:xfrm>
            <a:off x="4454500" y="5375056"/>
            <a:ext cx="2858113" cy="77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marL="114300" indent="-1143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buFontTx/>
              <a:buChar char="•"/>
            </a:pPr>
            <a:r>
              <a:rPr lang="fr-FR" altLang="en-US" sz="1100" dirty="0">
                <a:latin typeface="Arial" panose="020B0604020202020204" pitchFamily="34" charset="0"/>
              </a:rPr>
              <a:t>Couverture mosaïque </a:t>
            </a:r>
            <a:r>
              <a:rPr lang="fr-FR" altLang="en-US" sz="1100" dirty="0" smtClean="0">
                <a:latin typeface="Arial" panose="020B0604020202020204" pitchFamily="34" charset="0"/>
              </a:rPr>
              <a:t>continue du territoire </a:t>
            </a:r>
            <a:r>
              <a:rPr lang="fr-FR" altLang="en-US" sz="1100" dirty="0">
                <a:latin typeface="Arial" panose="020B0604020202020204" pitchFamily="34" charset="0"/>
              </a:rPr>
              <a:t>et pouvant être utilisée pour la cartographie du recensement et d'autres processus analytiques</a:t>
            </a:r>
            <a:r>
              <a:rPr lang="en-US" altLang="en-US" sz="1100" dirty="0" smtClean="0">
                <a:latin typeface="Arial" panose="020B0604020202020204" pitchFamily="34" charset="0"/>
              </a:rPr>
              <a:t>. </a:t>
            </a:r>
            <a:endParaRPr lang="en-US" altLang="en-US" sz="1100" dirty="0">
              <a:latin typeface="Arial" panose="020B0604020202020204" pitchFamily="34" charset="0"/>
            </a:endParaRPr>
          </a:p>
        </p:txBody>
      </p:sp>
      <p:sp>
        <p:nvSpPr>
          <p:cNvPr id="26" name="Rectangle 30"/>
          <p:cNvSpPr>
            <a:spLocks noChangeArrowheads="1"/>
          </p:cNvSpPr>
          <p:nvPr/>
        </p:nvSpPr>
        <p:spPr bwMode="auto">
          <a:xfrm>
            <a:off x="5897256" y="4430952"/>
            <a:ext cx="2640011" cy="77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marL="114300" indent="-1143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buFontTx/>
              <a:buChar char="•"/>
            </a:pPr>
            <a:r>
              <a:rPr lang="fr-FR" altLang="en-US" sz="1100" dirty="0">
                <a:latin typeface="Arial" panose="020B0604020202020204" pitchFamily="34" charset="0"/>
              </a:rPr>
              <a:t>Pour la plupart des applications de recensement, une résolution spatiale de 5 m ou plus est nécessaire pour identifier les unités de logement.</a:t>
            </a:r>
            <a:r>
              <a:rPr lang="en-US" altLang="en-US" sz="1100" dirty="0" smtClean="0">
                <a:latin typeface="Arial" panose="020B0604020202020204" pitchFamily="34" charset="0"/>
              </a:rPr>
              <a:t>.</a:t>
            </a:r>
            <a:endParaRPr lang="en-US" altLang="en-US" sz="1100" dirty="0">
              <a:latin typeface="Arial" panose="020B0604020202020204" pitchFamily="34" charset="0"/>
            </a:endParaRPr>
          </a:p>
        </p:txBody>
      </p:sp>
      <p:sp>
        <p:nvSpPr>
          <p:cNvPr id="27" name="Rectangle 31"/>
          <p:cNvSpPr>
            <a:spLocks noChangeArrowheads="1"/>
          </p:cNvSpPr>
          <p:nvPr/>
        </p:nvSpPr>
        <p:spPr bwMode="auto">
          <a:xfrm>
            <a:off x="9564234" y="2827718"/>
            <a:ext cx="2487558" cy="110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marL="114300" indent="-1143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buFontTx/>
              <a:buChar char="•"/>
            </a:pPr>
            <a:r>
              <a:rPr lang="fr-FR" altLang="en-US" sz="1100" dirty="0">
                <a:latin typeface="Arial" panose="020B0604020202020204" pitchFamily="34" charset="0"/>
              </a:rPr>
              <a:t>Permettre que les totalisations et les agrégations spatiales soient référencées à de petites subdivisions géographiques ou administratives et, si possible, à des grilles de population.</a:t>
            </a:r>
            <a:r>
              <a:rPr lang="en-US" altLang="en-US" sz="1100" dirty="0" smtClean="0">
                <a:latin typeface="Arial" panose="020B0604020202020204" pitchFamily="34" charset="0"/>
              </a:rPr>
              <a:t>. </a:t>
            </a:r>
            <a:endParaRPr lang="en-US" altLang="en-US" sz="1100" dirty="0">
              <a:latin typeface="Arial" panose="020B0604020202020204" pitchFamily="34" charset="0"/>
            </a:endParaRPr>
          </a:p>
        </p:txBody>
      </p:sp>
      <p:sp>
        <p:nvSpPr>
          <p:cNvPr id="28" name="Rectangle 32"/>
          <p:cNvSpPr>
            <a:spLocks noChangeArrowheads="1"/>
          </p:cNvSpPr>
          <p:nvPr/>
        </p:nvSpPr>
        <p:spPr bwMode="auto">
          <a:xfrm>
            <a:off x="7590181" y="3293673"/>
            <a:ext cx="1974054" cy="110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marL="114300" indent="-1143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buFontTx/>
              <a:buChar char="•"/>
            </a:pPr>
            <a:r>
              <a:rPr lang="fr-FR" altLang="en-US" sz="1100" dirty="0">
                <a:latin typeface="Arial" panose="020B0604020202020204" pitchFamily="34" charset="0"/>
              </a:rPr>
              <a:t>Rôle fondamental dans la création de cartes de </a:t>
            </a:r>
            <a:r>
              <a:rPr lang="fr-FR" altLang="en-US" sz="1100" dirty="0" smtClean="0">
                <a:latin typeface="Arial" panose="020B0604020202020204" pitchFamily="34" charset="0"/>
              </a:rPr>
              <a:t>zones de </a:t>
            </a:r>
            <a:r>
              <a:rPr lang="fr-FR" altLang="en-US" sz="1100" dirty="0">
                <a:latin typeface="Arial" panose="020B0604020202020204" pitchFamily="34" charset="0"/>
              </a:rPr>
              <a:t>dénombrement (SD) pour une collecte transparente des données du recensement</a:t>
            </a:r>
            <a:endParaRPr lang="en-US" altLang="en-US" sz="1100" dirty="0">
              <a:latin typeface="Arial" panose="020B0604020202020204" pitchFamily="34" charset="0"/>
            </a:endParaRPr>
          </a:p>
        </p:txBody>
      </p:sp>
      <p:sp>
        <p:nvSpPr>
          <p:cNvPr id="32" name="Text Box 38"/>
          <p:cNvSpPr txBox="1">
            <a:spLocks noChangeArrowheads="1"/>
          </p:cNvSpPr>
          <p:nvPr/>
        </p:nvSpPr>
        <p:spPr bwMode="auto">
          <a:xfrm>
            <a:off x="10866837" y="6013192"/>
            <a:ext cx="1058999" cy="30777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00000"/>
              </a:lnSpc>
            </a:pPr>
            <a:r>
              <a:rPr lang="en-US" altLang="en-US" sz="1400" i="1" dirty="0" smtClean="0"/>
              <a:t>Time</a:t>
            </a:r>
            <a:endParaRPr lang="en-US" altLang="en-US" sz="1400" i="1" dirty="0"/>
          </a:p>
        </p:txBody>
      </p:sp>
      <p:sp>
        <p:nvSpPr>
          <p:cNvPr id="33" name="Line 39"/>
          <p:cNvSpPr>
            <a:spLocks noChangeShapeType="1"/>
          </p:cNvSpPr>
          <p:nvPr/>
        </p:nvSpPr>
        <p:spPr bwMode="auto">
          <a:xfrm flipH="1" flipV="1">
            <a:off x="3329331" y="1331890"/>
            <a:ext cx="19050" cy="4886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 name="Line 40"/>
          <p:cNvSpPr>
            <a:spLocks noChangeShapeType="1"/>
          </p:cNvSpPr>
          <p:nvPr/>
        </p:nvSpPr>
        <p:spPr bwMode="auto">
          <a:xfrm flipV="1">
            <a:off x="3348382" y="6189639"/>
            <a:ext cx="7477125" cy="19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7787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904" y="0"/>
            <a:ext cx="11384108" cy="1325563"/>
          </a:xfrm>
        </p:spPr>
        <p:txBody>
          <a:bodyPr>
            <a:normAutofit/>
          </a:bodyPr>
          <a:lstStyle/>
          <a:p>
            <a:r>
              <a:rPr lang="fr-FR" sz="3600" dirty="0"/>
              <a:t>Utilisation des technologies </a:t>
            </a:r>
            <a:r>
              <a:rPr lang="fr-FR" sz="3600" dirty="0" err="1"/>
              <a:t>géospatiales</a:t>
            </a:r>
            <a:r>
              <a:rPr lang="fr-FR" sz="3600" dirty="0"/>
              <a:t> dans les opérations de recensement </a:t>
            </a:r>
            <a:r>
              <a:rPr lang="fr-FR" sz="3600" dirty="0" smtClean="0"/>
              <a:t>an Afrique</a:t>
            </a:r>
            <a:endParaRPr lang="en-US" sz="3600" dirty="0"/>
          </a:p>
        </p:txBody>
      </p:sp>
      <p:graphicFrame>
        <p:nvGraphicFramePr>
          <p:cNvPr id="11" name="Group 1174"/>
          <p:cNvGraphicFramePr>
            <a:graphicFrameLocks noGrp="1"/>
          </p:cNvGraphicFramePr>
          <p:nvPr>
            <p:extLst>
              <p:ext uri="{D42A27DB-BD31-4B8C-83A1-F6EECF244321}">
                <p14:modId xmlns:p14="http://schemas.microsoft.com/office/powerpoint/2010/main" val="296150906"/>
              </p:ext>
            </p:extLst>
          </p:nvPr>
        </p:nvGraphicFramePr>
        <p:xfrm>
          <a:off x="624116" y="1477965"/>
          <a:ext cx="11437896" cy="996926"/>
        </p:xfrm>
        <a:graphic>
          <a:graphicData uri="http://schemas.openxmlformats.org/drawingml/2006/table">
            <a:tbl>
              <a:tblPr>
                <a:effectLst>
                  <a:outerShdw blurRad="50800" dist="38100" dir="8100000" algn="tr" rotWithShape="0">
                    <a:prstClr val="black">
                      <a:alpha val="40000"/>
                    </a:prstClr>
                  </a:outerShdw>
                </a:effectLst>
              </a:tblPr>
              <a:tblGrid>
                <a:gridCol w="3748511"/>
                <a:gridCol w="3890661"/>
                <a:gridCol w="3798724"/>
              </a:tblGrid>
              <a:tr h="5390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err="1" smtClean="0">
                          <a:ln>
                            <a:noFill/>
                          </a:ln>
                          <a:solidFill>
                            <a:srgbClr val="FFFFFF"/>
                          </a:solidFill>
                          <a:effectLst/>
                          <a:latin typeface="Arial Narrow" pitchFamily="34" charset="0"/>
                          <a:ea typeface="+mn-ea"/>
                          <a:cs typeface="+mn-cs"/>
                        </a:rPr>
                        <a:t>Télédétection</a:t>
                      </a:r>
                      <a:endParaRPr kumimoji="0" lang="en-US" sz="2400" b="1" i="0" u="none" strike="noStrike" kern="1200" cap="none" normalizeH="0" baseline="0" dirty="0" smtClean="0">
                        <a:ln>
                          <a:noFill/>
                        </a:ln>
                        <a:solidFill>
                          <a:srgbClr val="FFFFFF"/>
                        </a:solidFill>
                        <a:effectLst/>
                        <a:latin typeface="Arial Narrow" pitchFamily="34" charset="0"/>
                        <a:ea typeface="+mn-ea"/>
                        <a:cs typeface="+mn-cs"/>
                      </a:endParaRPr>
                    </a:p>
                  </a:txBody>
                  <a:tcPr marL="92075" marR="92075" marT="46036" marB="46036" horzOverflow="overflow">
                    <a:lnL w="12700" cap="flat" cmpd="sng" algn="ctr">
                      <a:solidFill>
                        <a:srgbClr val="000000"/>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normalizeH="0" baseline="0" dirty="0" smtClean="0">
                          <a:ln>
                            <a:noFill/>
                          </a:ln>
                          <a:solidFill>
                            <a:srgbClr val="FFFFFF"/>
                          </a:solidFill>
                          <a:effectLst/>
                          <a:latin typeface="Arial Narrow" pitchFamily="34" charset="0"/>
                          <a:ea typeface="+mn-ea"/>
                          <a:cs typeface="+mn-cs"/>
                        </a:rPr>
                        <a:t>SIG</a:t>
                      </a:r>
                    </a:p>
                  </a:txBody>
                  <a:tcPr marL="92075" marR="92075" marT="46036" marB="46036"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normalizeH="0" baseline="0" dirty="0" smtClean="0">
                          <a:ln>
                            <a:noFill/>
                          </a:ln>
                          <a:solidFill>
                            <a:srgbClr val="FFFFFF"/>
                          </a:solidFill>
                          <a:effectLst/>
                          <a:latin typeface="Arial Narrow" pitchFamily="34" charset="0"/>
                          <a:ea typeface="+mn-ea"/>
                          <a:cs typeface="+mn-cs"/>
                        </a:rPr>
                        <a:t>GPS</a:t>
                      </a:r>
                      <a:endParaRPr kumimoji="0" lang="en-US" sz="2400" b="1" i="0" u="none" strike="noStrike" kern="1200" cap="none" normalizeH="0" baseline="0" dirty="0" smtClean="0">
                        <a:ln>
                          <a:noFill/>
                        </a:ln>
                        <a:solidFill>
                          <a:srgbClr val="FFFFFF"/>
                        </a:solidFill>
                        <a:effectLst/>
                        <a:latin typeface="Arial Narrow" pitchFamily="34" charset="0"/>
                        <a:ea typeface="+mn-ea"/>
                        <a:cs typeface="+mn-cs"/>
                      </a:endParaRPr>
                    </a:p>
                  </a:txBody>
                  <a:tcPr marL="92075" marR="92075" marT="46036" marB="46036"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6">
                        <a:lumMod val="75000"/>
                      </a:schemeClr>
                    </a:solidFill>
                  </a:tcPr>
                </a:tc>
              </a:tr>
              <a:tr h="2694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Arial Narrow" pitchFamily="34" charset="0"/>
                        </a:rPr>
                        <a:t>65%</a:t>
                      </a:r>
                    </a:p>
                  </a:txBody>
                  <a:tcPr marL="92075" marR="92075" marT="46036" marB="46036" horzOverflow="overflow">
                    <a:lnL w="12700" cap="flat" cmpd="sng" algn="ctr">
                      <a:solidFill>
                        <a:srgbClr val="000000"/>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FFFFFF"/>
                          </a:solidFill>
                          <a:effectLst/>
                          <a:latin typeface="Arial Narrow" pitchFamily="34" charset="0"/>
                          <a:ea typeface="+mn-ea"/>
                          <a:cs typeface="+mn-cs"/>
                        </a:rPr>
                        <a:t>67%</a:t>
                      </a:r>
                    </a:p>
                  </a:txBody>
                  <a:tcPr marL="92075" marR="92075" marT="46036" marB="46036"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FFFFFF"/>
                          </a:solidFill>
                          <a:effectLst/>
                          <a:latin typeface="Arial Narrow" pitchFamily="34" charset="0"/>
                          <a:ea typeface="+mn-ea"/>
                          <a:cs typeface="+mn-cs"/>
                        </a:rPr>
                        <a:t>67%</a:t>
                      </a:r>
                    </a:p>
                  </a:txBody>
                  <a:tcPr marL="92075" marR="92075" marT="46036" marB="46036"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6">
                        <a:lumMod val="75000"/>
                      </a:schemeClr>
                    </a:solidFill>
                  </a:tcPr>
                </a:tc>
              </a:tr>
            </a:tbl>
          </a:graphicData>
        </a:graphic>
      </p:graphicFrame>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649" t="8824" r="5772" b="24313"/>
          <a:stretch/>
        </p:blipFill>
        <p:spPr>
          <a:xfrm>
            <a:off x="4432694" y="2542722"/>
            <a:ext cx="3786388" cy="369000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698" t="8432" r="6001" b="24510"/>
          <a:stretch/>
        </p:blipFill>
        <p:spPr>
          <a:xfrm>
            <a:off x="8427695" y="2542126"/>
            <a:ext cx="3517368" cy="3690000"/>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idx="1"/>
          </p:nvPr>
        </p:nvSpPr>
        <p:spPr>
          <a:xfrm>
            <a:off x="770954" y="2211457"/>
            <a:ext cx="830580" cy="4351338"/>
          </a:xfrm>
        </p:spPr>
        <p:txBody>
          <a:bodyPr/>
          <a:lstStyle/>
          <a:p>
            <a:endParaRPr lang="en-US" dirty="0"/>
          </a:p>
        </p:txBody>
      </p:sp>
      <p:pic>
        <p:nvPicPr>
          <p:cNvPr id="8" name="Content Placeholder 4"/>
          <p:cNvPicPr>
            <a:picLocks noChangeAspect="1"/>
          </p:cNvPicPr>
          <p:nvPr/>
        </p:nvPicPr>
        <p:blipFill rotWithShape="1">
          <a:blip r:embed="rId5" cstate="print">
            <a:extLst>
              <a:ext uri="{28A0092B-C50C-407E-A947-70E740481C1C}">
                <a14:useLocalDpi xmlns:a14="http://schemas.microsoft.com/office/drawing/2010/main" val="0"/>
              </a:ext>
            </a:extLst>
          </a:blip>
          <a:srcRect l="3751" t="8441" r="6118" b="24294"/>
          <a:stretch/>
        </p:blipFill>
        <p:spPr>
          <a:xfrm>
            <a:off x="655044" y="2519138"/>
            <a:ext cx="3658894" cy="37129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3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6380" y="1459862"/>
            <a:ext cx="3008538" cy="4742162"/>
          </a:xfrm>
        </p:spPr>
        <p:txBody>
          <a:bodyPr>
            <a:noAutofit/>
          </a:bodyPr>
          <a:lstStyle/>
          <a:p>
            <a:pPr>
              <a:lnSpc>
                <a:spcPct val="100000"/>
              </a:lnSpc>
            </a:pPr>
            <a:r>
              <a:rPr lang="fr-FR" sz="2400" dirty="0"/>
              <a:t>Comme les données en soi - les données spatiales sont utilisées directement pour la construction </a:t>
            </a:r>
            <a:r>
              <a:rPr lang="fr-FR" sz="2400" dirty="0" smtClean="0"/>
              <a:t>des indicateurs (données </a:t>
            </a:r>
            <a:r>
              <a:rPr lang="fr-FR" sz="2400" dirty="0" err="1"/>
              <a:t>géospatiales</a:t>
            </a:r>
            <a:r>
              <a:rPr lang="fr-FR" sz="2400" dirty="0"/>
              <a:t> = indicateur)</a:t>
            </a:r>
            <a:endParaRPr lang="en-US" sz="2400" dirty="0"/>
          </a:p>
        </p:txBody>
      </p:sp>
      <p:sp>
        <p:nvSpPr>
          <p:cNvPr id="3" name="Title 2"/>
          <p:cNvSpPr>
            <a:spLocks noGrp="1"/>
          </p:cNvSpPr>
          <p:nvPr>
            <p:ph type="title"/>
          </p:nvPr>
        </p:nvSpPr>
        <p:spPr>
          <a:xfrm>
            <a:off x="713737" y="0"/>
            <a:ext cx="11366646" cy="1325563"/>
          </a:xfrm>
        </p:spPr>
        <p:txBody>
          <a:bodyPr>
            <a:normAutofit/>
          </a:bodyPr>
          <a:lstStyle/>
          <a:p>
            <a:r>
              <a:rPr lang="fr-FR" sz="3200" dirty="0"/>
              <a:t>Avantages de la technologie </a:t>
            </a:r>
            <a:r>
              <a:rPr lang="fr-FR" sz="3200" dirty="0" err="1"/>
              <a:t>géospatiale</a:t>
            </a:r>
            <a:r>
              <a:rPr lang="fr-FR" sz="3200" dirty="0"/>
              <a:t>: Construire des données fondamentales </a:t>
            </a:r>
            <a:r>
              <a:rPr lang="fr-FR" sz="3200" dirty="0" smtClean="0"/>
              <a:t>[Maillage démographique</a:t>
            </a:r>
            <a:r>
              <a:rPr lang="fr-FR" sz="3200" dirty="0"/>
              <a:t>]</a:t>
            </a:r>
            <a:endParaRPr lang="en-US" sz="32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898" t="20114" r="52634" b="7002"/>
          <a:stretch/>
        </p:blipFill>
        <p:spPr>
          <a:xfrm>
            <a:off x="3614918" y="1602547"/>
            <a:ext cx="2635980" cy="2267725"/>
          </a:xfrm>
          <a:prstGeom prst="rect">
            <a:avLst/>
          </a:prstGeom>
          <a:ln>
            <a:noFill/>
          </a:ln>
          <a:effectLst>
            <a:softEdge rad="112500"/>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1057" t="21029" r="5781" b="7329"/>
          <a:stretch/>
        </p:blipFill>
        <p:spPr>
          <a:xfrm>
            <a:off x="3597639" y="3952363"/>
            <a:ext cx="2768967" cy="2249661"/>
          </a:xfrm>
          <a:prstGeom prst="rect">
            <a:avLst/>
          </a:prstGeom>
          <a:ln>
            <a:noFill/>
          </a:ln>
          <a:effectLst>
            <a:softEdge rad="112500"/>
          </a:effectLst>
        </p:spPr>
      </p:pic>
      <p:pic>
        <p:nvPicPr>
          <p:cNvPr id="8" name="Picture 7"/>
          <p:cNvPicPr>
            <a:picLocks noChangeAspect="1"/>
          </p:cNvPicPr>
          <p:nvPr/>
        </p:nvPicPr>
        <p:blipFill rotWithShape="1">
          <a:blip r:embed="rId5"/>
          <a:srcRect l="10762" t="18361" r="11422" b="30711"/>
          <a:stretch/>
        </p:blipFill>
        <p:spPr>
          <a:xfrm>
            <a:off x="6445434" y="1429112"/>
            <a:ext cx="5596973" cy="4742162"/>
          </a:xfrm>
          <a:prstGeom prst="rect">
            <a:avLst/>
          </a:prstGeom>
          <a:ln>
            <a:noFill/>
          </a:ln>
          <a:effectLst>
            <a:softEdge rad="112500"/>
          </a:effectLst>
        </p:spPr>
      </p:pic>
      <p:pic>
        <p:nvPicPr>
          <p:cNvPr id="1026" name="Picture 2" descr="Image result for Population Density of Afri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5256" y="1457900"/>
            <a:ext cx="4859775" cy="47133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39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2173" y="1447773"/>
            <a:ext cx="7295607" cy="4755085"/>
          </a:xfrm>
        </p:spPr>
        <p:txBody>
          <a:bodyPr>
            <a:normAutofit fontScale="85000" lnSpcReduction="20000"/>
          </a:bodyPr>
          <a:lstStyle/>
          <a:p>
            <a:pPr>
              <a:lnSpc>
                <a:spcPct val="120000"/>
              </a:lnSpc>
            </a:pPr>
            <a:r>
              <a:rPr lang="fr-FR" dirty="0" smtClean="0"/>
              <a:t>Post-Recensement :</a:t>
            </a:r>
            <a:endParaRPr lang="fr-FR" dirty="0"/>
          </a:p>
          <a:p>
            <a:pPr>
              <a:lnSpc>
                <a:spcPct val="120000"/>
              </a:lnSpc>
            </a:pPr>
            <a:r>
              <a:rPr lang="fr-FR" dirty="0" smtClean="0"/>
              <a:t>Générer </a:t>
            </a:r>
            <a:r>
              <a:rPr lang="fr-FR" dirty="0"/>
              <a:t>de rapports par différents niveaux d'unités administratives (Admin 1 (État / région), Provinces, District, ... EA.)</a:t>
            </a:r>
          </a:p>
          <a:p>
            <a:pPr>
              <a:lnSpc>
                <a:spcPct val="120000"/>
              </a:lnSpc>
            </a:pPr>
            <a:r>
              <a:rPr lang="fr-FR" dirty="0" smtClean="0"/>
              <a:t>Désagréger les </a:t>
            </a:r>
            <a:r>
              <a:rPr lang="fr-FR" dirty="0"/>
              <a:t>données </a:t>
            </a:r>
            <a:r>
              <a:rPr lang="fr-FR" dirty="0" smtClean="0"/>
              <a:t>officielles(par </a:t>
            </a:r>
            <a:r>
              <a:rPr lang="fr-FR" dirty="0"/>
              <a:t>zone géographique) vers l'unité administrative la plus </a:t>
            </a:r>
            <a:r>
              <a:rPr lang="fr-FR" dirty="0" smtClean="0"/>
              <a:t>basse</a:t>
            </a:r>
          </a:p>
          <a:p>
            <a:pPr>
              <a:lnSpc>
                <a:spcPct val="120000"/>
              </a:lnSpc>
            </a:pPr>
            <a:r>
              <a:rPr lang="fr-FR" dirty="0"/>
              <a:t>Visualiser, analyser, présenter et diffuser les résultats du recensement</a:t>
            </a:r>
            <a:r>
              <a:rPr lang="fr-FR" dirty="0" smtClean="0"/>
              <a:t>: </a:t>
            </a:r>
          </a:p>
          <a:p>
            <a:pPr>
              <a:lnSpc>
                <a:spcPct val="120000"/>
              </a:lnSpc>
            </a:pPr>
            <a:r>
              <a:rPr lang="fr-FR" dirty="0" smtClean="0"/>
              <a:t>Cartes </a:t>
            </a:r>
            <a:r>
              <a:rPr lang="fr-FR" dirty="0"/>
              <a:t>Web utilisées pour la diffusion des résultats du recensement</a:t>
            </a:r>
          </a:p>
          <a:p>
            <a:pPr>
              <a:lnSpc>
                <a:spcPct val="120000"/>
              </a:lnSpc>
            </a:pPr>
            <a:endParaRPr lang="fr-FR" dirty="0"/>
          </a:p>
          <a:p>
            <a:pPr>
              <a:lnSpc>
                <a:spcPct val="120000"/>
              </a:lnSpc>
            </a:pPr>
            <a:endParaRPr lang="en-US" dirty="0"/>
          </a:p>
        </p:txBody>
      </p:sp>
      <p:sp>
        <p:nvSpPr>
          <p:cNvPr id="3" name="Title 2"/>
          <p:cNvSpPr>
            <a:spLocks noGrp="1"/>
          </p:cNvSpPr>
          <p:nvPr>
            <p:ph type="title"/>
          </p:nvPr>
        </p:nvSpPr>
        <p:spPr/>
        <p:txBody>
          <a:bodyPr>
            <a:normAutofit/>
          </a:bodyPr>
          <a:lstStyle/>
          <a:p>
            <a:r>
              <a:rPr lang="fr-FR" altLang="en-US" sz="3600" dirty="0"/>
              <a:t>Avantages de la technologie </a:t>
            </a:r>
            <a:r>
              <a:rPr lang="fr-FR" altLang="en-US" sz="3600" dirty="0" err="1"/>
              <a:t>géospatiale</a:t>
            </a:r>
            <a:r>
              <a:rPr lang="fr-FR" altLang="en-US" sz="3600" dirty="0"/>
              <a:t>: la </a:t>
            </a:r>
            <a:r>
              <a:rPr lang="fr-FR" altLang="en-US" sz="3600" dirty="0" err="1"/>
              <a:t>déconvolution</a:t>
            </a:r>
            <a:r>
              <a:rPr lang="fr-FR" altLang="en-US" sz="3600" dirty="0"/>
              <a:t> [Du Global au Local]</a:t>
            </a:r>
            <a:endParaRPr lang="en-US" sz="3600" dirty="0"/>
          </a:p>
        </p:txBody>
      </p:sp>
      <p:pic>
        <p:nvPicPr>
          <p:cNvPr id="4" name="Picture 4"/>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l="10352" t="3897" r="13670" b="4149"/>
          <a:stretch>
            <a:fillRect/>
          </a:stretch>
        </p:blipFill>
        <p:spPr bwMode="auto">
          <a:xfrm>
            <a:off x="8282499" y="1518170"/>
            <a:ext cx="3814147" cy="46846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308571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8186" y="1398612"/>
            <a:ext cx="6849939" cy="4862513"/>
          </a:xfrm>
        </p:spPr>
        <p:txBody>
          <a:bodyPr>
            <a:noAutofit/>
          </a:bodyPr>
          <a:lstStyle/>
          <a:p>
            <a:pPr>
              <a:lnSpc>
                <a:spcPct val="120000"/>
              </a:lnSpc>
            </a:pPr>
            <a:r>
              <a:rPr lang="fr-FR" sz="1400" dirty="0"/>
              <a:t>Pour suivre les ODD, nous avons besoin d'informations précises, à jour et fiables</a:t>
            </a:r>
          </a:p>
          <a:p>
            <a:pPr>
              <a:lnSpc>
                <a:spcPct val="120000"/>
              </a:lnSpc>
            </a:pPr>
            <a:r>
              <a:rPr lang="fr-FR" sz="1400" dirty="0"/>
              <a:t>Une seule entrée de données pour le pays ne reflète pas la réalité.</a:t>
            </a:r>
          </a:p>
          <a:p>
            <a:pPr>
              <a:lnSpc>
                <a:spcPct val="120000"/>
              </a:lnSpc>
            </a:pPr>
            <a:r>
              <a:rPr lang="fr-FR" sz="1400" dirty="0"/>
              <a:t>Nécessité pour la technologie de l'information </a:t>
            </a:r>
            <a:r>
              <a:rPr lang="fr-FR" sz="1400" dirty="0" err="1"/>
              <a:t>géospatiale</a:t>
            </a:r>
            <a:r>
              <a:rPr lang="fr-FR" sz="1400" dirty="0"/>
              <a:t> d'obtenir des données désagrégées pour refléter les différences spatiales infranationales.</a:t>
            </a:r>
          </a:p>
          <a:p>
            <a:pPr>
              <a:lnSpc>
                <a:spcPct val="120000"/>
              </a:lnSpc>
            </a:pPr>
            <a:r>
              <a:rPr lang="fr-FR" sz="1400" dirty="0"/>
              <a:t>Données nécessaires</a:t>
            </a:r>
          </a:p>
          <a:p>
            <a:pPr>
              <a:lnSpc>
                <a:spcPct val="120000"/>
              </a:lnSpc>
            </a:pPr>
            <a:r>
              <a:rPr lang="fr-FR" sz="1400" dirty="0" smtClean="0"/>
              <a:t>Répétitivité élevée </a:t>
            </a:r>
            <a:r>
              <a:rPr lang="fr-FR" sz="1400" dirty="0"/>
              <a:t>pour acquérir une large couverture de données sur de courtes périodes, ce qui améliorera la cohérence, l'exactitude, la ponctualité et les détails thématiques des cartes forestières, par ex. NFI, GES, exploitation illégale</a:t>
            </a:r>
          </a:p>
          <a:p>
            <a:pPr>
              <a:lnSpc>
                <a:spcPct val="120000"/>
              </a:lnSpc>
            </a:pPr>
            <a:r>
              <a:rPr lang="fr-FR" sz="1400" dirty="0"/>
              <a:t>Résolution spatiale élevée pour évaluer également les peuplements forestiers à faible fermeture de la canopée et cartographier les petites perturbations des forêts et la dégradation des forêts (UMM &lt;1 ha)</a:t>
            </a:r>
          </a:p>
          <a:p>
            <a:pPr>
              <a:lnSpc>
                <a:spcPct val="120000"/>
              </a:lnSpc>
            </a:pPr>
            <a:r>
              <a:rPr lang="fr-FR" sz="1400" dirty="0"/>
              <a:t>Résolution spectrale élevée avec des bandes dédiées (bord rouge) pour distinguer les types de végétation forestiers et similaires.</a:t>
            </a:r>
            <a:endParaRPr lang="en-US" sz="1400" dirty="0"/>
          </a:p>
        </p:txBody>
      </p:sp>
      <p:sp>
        <p:nvSpPr>
          <p:cNvPr id="3" name="Title 2"/>
          <p:cNvSpPr>
            <a:spLocks noGrp="1"/>
          </p:cNvSpPr>
          <p:nvPr>
            <p:ph type="title"/>
          </p:nvPr>
        </p:nvSpPr>
        <p:spPr/>
        <p:txBody>
          <a:bodyPr>
            <a:noAutofit/>
          </a:bodyPr>
          <a:lstStyle/>
          <a:p>
            <a:r>
              <a:rPr lang="fr-FR" sz="3200" dirty="0" smtClean="0"/>
              <a:t>Avantages </a:t>
            </a:r>
            <a:r>
              <a:rPr lang="fr-FR" sz="3200" dirty="0"/>
              <a:t>de la technologie </a:t>
            </a:r>
            <a:r>
              <a:rPr lang="fr-FR" sz="3200" dirty="0" err="1"/>
              <a:t>géospatiale</a:t>
            </a:r>
            <a:r>
              <a:rPr lang="fr-FR" sz="3200" dirty="0"/>
              <a:t>: </a:t>
            </a:r>
            <a:r>
              <a:rPr lang="fr-FR" sz="3200" dirty="0" err="1" smtClean="0"/>
              <a:t>Detecter</a:t>
            </a:r>
            <a:r>
              <a:rPr lang="fr-FR" sz="3200" dirty="0" smtClean="0"/>
              <a:t> la </a:t>
            </a:r>
            <a:r>
              <a:rPr lang="fr-FR" sz="3200" dirty="0"/>
              <a:t>variabilité spatiale [Forêts]</a:t>
            </a:r>
          </a:p>
        </p:txBody>
      </p:sp>
      <p:pic>
        <p:nvPicPr>
          <p:cNvPr id="4" name="Picture 2" descr="https://upload.wikimedia.org/wikipedia/en/thumb/b/bb/TSforestcover.png/400px-TSforestcover.png"/>
          <p:cNvPicPr>
            <a:picLocks noChangeAspect="1" noChangeArrowheads="1"/>
          </p:cNvPicPr>
          <p:nvPr/>
        </p:nvPicPr>
        <p:blipFill rotWithShape="1">
          <a:blip r:embed="rId3"/>
          <a:srcRect l="9450" t="5901" r="16841" b="5901"/>
          <a:stretch/>
        </p:blipFill>
        <p:spPr bwMode="auto">
          <a:xfrm>
            <a:off x="7485588" y="2171725"/>
            <a:ext cx="4554537" cy="4089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Slide"/>
          <p:cNvPicPr>
            <a:picLocks noChangeAspect="1"/>
          </p:cNvPicPr>
          <p:nvPr/>
        </p:nvPicPr>
        <p:blipFill>
          <a:blip r:embed="rId4"/>
          <a:srcRect b="80737"/>
          <a:stretch>
            <a:fillRect/>
          </a:stretch>
        </p:blipFill>
        <p:spPr bwMode="auto">
          <a:xfrm>
            <a:off x="7485588" y="1398612"/>
            <a:ext cx="4572000" cy="7016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1"/>
          <p:cNvSpPr>
            <a:spLocks noChangeArrowheads="1"/>
          </p:cNvSpPr>
          <p:nvPr/>
        </p:nvSpPr>
        <p:spPr bwMode="auto">
          <a:xfrm>
            <a:off x="10293875" y="3468713"/>
            <a:ext cx="358775" cy="360362"/>
          </a:xfrm>
          <a:prstGeom prst="ellipse">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imes New Roman" panose="02020603050405020304" pitchFamily="18" charset="0"/>
            </a:endParaRPr>
          </a:p>
        </p:txBody>
      </p:sp>
      <p:sp>
        <p:nvSpPr>
          <p:cNvPr id="7" name="Oval 6"/>
          <p:cNvSpPr>
            <a:spLocks noChangeArrowheads="1"/>
          </p:cNvSpPr>
          <p:nvPr/>
        </p:nvSpPr>
        <p:spPr bwMode="auto">
          <a:xfrm>
            <a:off x="9212788" y="4548213"/>
            <a:ext cx="360362" cy="360362"/>
          </a:xfrm>
          <a:prstGeom prst="ellipse">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imes New Roman" panose="02020603050405020304" pitchFamily="18" charset="0"/>
            </a:endParaRPr>
          </a:p>
        </p:txBody>
      </p:sp>
      <p:sp>
        <p:nvSpPr>
          <p:cNvPr id="8" name="TextBox 2"/>
          <p:cNvSpPr txBox="1">
            <a:spLocks noChangeArrowheads="1"/>
          </p:cNvSpPr>
          <p:nvPr/>
        </p:nvSpPr>
        <p:spPr bwMode="auto">
          <a:xfrm>
            <a:off x="9681100" y="5662638"/>
            <a:ext cx="12239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t>0% of forest cover</a:t>
            </a:r>
          </a:p>
        </p:txBody>
      </p:sp>
      <p:cxnSp>
        <p:nvCxnSpPr>
          <p:cNvPr id="9" name="Straight Arrow Connector 4"/>
          <p:cNvCxnSpPr>
            <a:cxnSpLocks noChangeShapeType="1"/>
          </p:cNvCxnSpPr>
          <p:nvPr/>
        </p:nvCxnSpPr>
        <p:spPr bwMode="auto">
          <a:xfrm flipH="1" flipV="1">
            <a:off x="9528700" y="4908575"/>
            <a:ext cx="611188" cy="773113"/>
          </a:xfrm>
          <a:prstGeom prst="straightConnector1">
            <a:avLst/>
          </a:prstGeom>
          <a:noFill/>
          <a:ln w="381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11"/>
          <p:cNvSpPr txBox="1">
            <a:spLocks noChangeArrowheads="1"/>
          </p:cNvSpPr>
          <p:nvPr/>
        </p:nvSpPr>
        <p:spPr bwMode="auto">
          <a:xfrm>
            <a:off x="10833625" y="2482875"/>
            <a:ext cx="1223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t>100% of forest cover</a:t>
            </a:r>
          </a:p>
        </p:txBody>
      </p:sp>
      <p:cxnSp>
        <p:nvCxnSpPr>
          <p:cNvPr id="11" name="Straight Arrow Connector 8"/>
          <p:cNvCxnSpPr>
            <a:cxnSpLocks noChangeShapeType="1"/>
          </p:cNvCxnSpPr>
          <p:nvPr/>
        </p:nvCxnSpPr>
        <p:spPr bwMode="auto">
          <a:xfrm flipH="1">
            <a:off x="10652650" y="2892450"/>
            <a:ext cx="360363" cy="576263"/>
          </a:xfrm>
          <a:prstGeom prst="straightConnector1">
            <a:avLst/>
          </a:prstGeom>
          <a:noFill/>
          <a:ln w="38100"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8950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2690" y="1467787"/>
            <a:ext cx="4769112" cy="4740197"/>
          </a:xfrm>
        </p:spPr>
        <p:txBody>
          <a:bodyPr>
            <a:noAutofit/>
          </a:bodyPr>
          <a:lstStyle/>
          <a:p>
            <a:pPr>
              <a:lnSpc>
                <a:spcPct val="120000"/>
              </a:lnSpc>
            </a:pPr>
            <a:r>
              <a:rPr lang="fr-FR" sz="1400" dirty="0"/>
              <a:t>Analyse </a:t>
            </a:r>
            <a:r>
              <a:rPr lang="fr-FR" sz="1400" dirty="0" err="1"/>
              <a:t>géospatiale</a:t>
            </a:r>
            <a:endParaRPr lang="fr-FR" sz="1400" dirty="0"/>
          </a:p>
          <a:p>
            <a:pPr>
              <a:lnSpc>
                <a:spcPct val="120000"/>
              </a:lnSpc>
            </a:pPr>
            <a:r>
              <a:rPr lang="fr-FR" sz="1400" dirty="0"/>
              <a:t>Exemple d'indicateur </a:t>
            </a:r>
            <a:r>
              <a:rPr lang="fr-FR" sz="1400" dirty="0" smtClean="0"/>
              <a:t>: Cible 11.2</a:t>
            </a:r>
            <a:endParaRPr lang="fr-FR" sz="1400" dirty="0"/>
          </a:p>
          <a:p>
            <a:pPr>
              <a:lnSpc>
                <a:spcPct val="120000"/>
              </a:lnSpc>
            </a:pPr>
            <a:r>
              <a:rPr lang="fr-FR" sz="1400" dirty="0"/>
              <a:t>11.2.1. Proportion de la population ayant un arrêt de transport en commun à moins de 0,5 km</a:t>
            </a:r>
          </a:p>
          <a:p>
            <a:pPr>
              <a:lnSpc>
                <a:spcPct val="120000"/>
              </a:lnSpc>
            </a:pPr>
            <a:r>
              <a:rPr lang="fr-FR" sz="1400" dirty="0"/>
              <a:t>Sources de données nécessaires:</a:t>
            </a:r>
          </a:p>
          <a:p>
            <a:pPr>
              <a:lnSpc>
                <a:spcPct val="120000"/>
              </a:lnSpc>
            </a:pPr>
            <a:r>
              <a:rPr lang="fr-FR" sz="1400" dirty="0"/>
              <a:t>• Répartition de la population (grille / adresses)</a:t>
            </a:r>
          </a:p>
          <a:p>
            <a:pPr>
              <a:lnSpc>
                <a:spcPct val="120000"/>
              </a:lnSpc>
            </a:pPr>
            <a:r>
              <a:rPr lang="fr-FR" sz="1400" dirty="0"/>
              <a:t>-inclure des données sur une répartition spatiale détaillée de la population résidentielle à l'intérieur des villes ou des régions.</a:t>
            </a:r>
          </a:p>
          <a:p>
            <a:pPr>
              <a:lnSpc>
                <a:spcPct val="120000"/>
              </a:lnSpc>
            </a:pPr>
            <a:r>
              <a:rPr lang="fr-FR" sz="1400" dirty="0"/>
              <a:t>•Réseau routier</a:t>
            </a:r>
          </a:p>
          <a:p>
            <a:pPr>
              <a:lnSpc>
                <a:spcPct val="120000"/>
              </a:lnSpc>
            </a:pPr>
            <a:r>
              <a:rPr lang="fr-FR" sz="1400" dirty="0"/>
              <a:t>-Les </a:t>
            </a:r>
            <a:r>
              <a:rPr lang="fr-FR" sz="1400" dirty="0" smtClean="0"/>
              <a:t>segments routiers devraient </a:t>
            </a:r>
            <a:r>
              <a:rPr lang="fr-FR" sz="1400" dirty="0"/>
              <a:t>inclure des attributs permettant une sélection de rues accessibles aux piétons.</a:t>
            </a:r>
          </a:p>
          <a:p>
            <a:pPr>
              <a:lnSpc>
                <a:spcPct val="120000"/>
              </a:lnSpc>
            </a:pPr>
            <a:r>
              <a:rPr lang="fr-FR" sz="1400" dirty="0"/>
              <a:t>• Données de transport public</a:t>
            </a:r>
          </a:p>
          <a:p>
            <a:pPr>
              <a:lnSpc>
                <a:spcPct val="120000"/>
              </a:lnSpc>
            </a:pPr>
            <a:r>
              <a:rPr lang="fr-FR" sz="1400" dirty="0"/>
              <a:t>-l'emplacement des arrêts et des gares (fréquence des départs à ces arrêts)</a:t>
            </a:r>
            <a:endParaRPr lang="en-US" sz="1400" dirty="0"/>
          </a:p>
        </p:txBody>
      </p:sp>
      <p:sp>
        <p:nvSpPr>
          <p:cNvPr id="3" name="Title 2"/>
          <p:cNvSpPr>
            <a:spLocks noGrp="1"/>
          </p:cNvSpPr>
          <p:nvPr>
            <p:ph type="title"/>
          </p:nvPr>
        </p:nvSpPr>
        <p:spPr>
          <a:xfrm>
            <a:off x="933449" y="20302"/>
            <a:ext cx="11193857" cy="1325563"/>
          </a:xfrm>
        </p:spPr>
        <p:txBody>
          <a:bodyPr>
            <a:normAutofit/>
          </a:bodyPr>
          <a:lstStyle/>
          <a:p>
            <a:r>
              <a:rPr lang="fr-FR" sz="3600" dirty="0"/>
              <a:t>Avantages de la technologie </a:t>
            </a:r>
            <a:r>
              <a:rPr lang="fr-FR" sz="3600" dirty="0" err="1"/>
              <a:t>géospatiale</a:t>
            </a:r>
            <a:r>
              <a:rPr lang="fr-FR" sz="3600" dirty="0"/>
              <a:t>: </a:t>
            </a:r>
            <a:r>
              <a:rPr lang="fr-FR" sz="3600" dirty="0" smtClean="0"/>
              <a:t>Enrichir </a:t>
            </a:r>
            <a:r>
              <a:rPr lang="fr-FR" sz="3600" dirty="0"/>
              <a:t>les données statistiques [Infrastructures]</a:t>
            </a:r>
            <a:endParaRPr lang="en-US" sz="3600" dirty="0"/>
          </a:p>
        </p:txBody>
      </p:sp>
      <p:pic>
        <p:nvPicPr>
          <p:cNvPr id="4" name="Billed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58452" y="1486791"/>
            <a:ext cx="6368855" cy="4580268"/>
          </a:xfrm>
          <a:prstGeom prst="rect">
            <a:avLst/>
          </a:prstGeom>
          <a:ln>
            <a:noFill/>
          </a:ln>
          <a:effectLst>
            <a:outerShdw blurRad="190500" algn="tl" rotWithShape="0">
              <a:srgbClr val="000000">
                <a:alpha val="70000"/>
              </a:srgbClr>
            </a:outerShdw>
          </a:effec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81802" y="2197979"/>
            <a:ext cx="5015446" cy="40100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a:xfrm flipH="1" flipV="1">
            <a:off x="11096666" y="2532332"/>
            <a:ext cx="30740" cy="1518607"/>
          </a:xfrm>
          <a:prstGeom prst="line">
            <a:avLst/>
          </a:prstGeom>
          <a:noFill/>
          <a:ln w="38100" cap="flat" cmpd="sng" algn="ctr">
            <a:solidFill>
              <a:srgbClr val="2A5656">
                <a:lumMod val="20000"/>
                <a:lumOff val="80000"/>
              </a:srgbClr>
            </a:solidFill>
            <a:prstDash val="solid"/>
          </a:ln>
          <a:effectLst>
            <a:outerShdw blurRad="40000" dist="23000" dir="5400000" rotWithShape="0">
              <a:srgbClr val="000000">
                <a:alpha val="35000"/>
              </a:srgbClr>
            </a:outerShdw>
          </a:effectLst>
        </p:spPr>
      </p:cxnSp>
      <p:sp>
        <p:nvSpPr>
          <p:cNvPr id="75" name="Flowchart: Connector 74"/>
          <p:cNvSpPr/>
          <p:nvPr/>
        </p:nvSpPr>
        <p:spPr>
          <a:xfrm>
            <a:off x="11017239" y="2647769"/>
            <a:ext cx="169052" cy="168771"/>
          </a:xfrm>
          <a:prstGeom prst="flowChartConnector">
            <a:avLst/>
          </a:prstGeom>
          <a:solidFill>
            <a:srgbClr val="FFFF00"/>
          </a:solidFill>
          <a:ln w="25400" cap="flat" cmpd="sng" algn="ctr">
            <a:solidFill>
              <a:srgbClr val="00666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FFFFFF"/>
              </a:solidFill>
              <a:effectLst/>
              <a:uLnTx/>
              <a:uFillTx/>
              <a:latin typeface="Arial"/>
              <a:cs typeface="Arial"/>
            </a:endParaRPr>
          </a:p>
        </p:txBody>
      </p:sp>
      <p:cxnSp>
        <p:nvCxnSpPr>
          <p:cNvPr id="50" name="Straight Connector 49"/>
          <p:cNvCxnSpPr/>
          <p:nvPr/>
        </p:nvCxnSpPr>
        <p:spPr>
          <a:xfrm flipH="1" flipV="1">
            <a:off x="7143685" y="6189012"/>
            <a:ext cx="3584416" cy="16347"/>
          </a:xfrm>
          <a:prstGeom prst="line">
            <a:avLst/>
          </a:prstGeom>
          <a:noFill/>
          <a:ln w="38100" cap="flat" cmpd="sng" algn="ctr">
            <a:solidFill>
              <a:srgbClr val="336666"/>
            </a:solidFill>
            <a:prstDash val="solid"/>
          </a:ln>
          <a:effectLst>
            <a:outerShdw blurRad="40000" dist="23000" dir="5400000" rotWithShape="0">
              <a:srgbClr val="000000">
                <a:alpha val="35000"/>
              </a:srgbClr>
            </a:outerShdw>
          </a:effectLst>
        </p:spPr>
      </p:cxnSp>
      <p:cxnSp>
        <p:nvCxnSpPr>
          <p:cNvPr id="54" name="Straight Connector 53"/>
          <p:cNvCxnSpPr/>
          <p:nvPr/>
        </p:nvCxnSpPr>
        <p:spPr>
          <a:xfrm flipV="1">
            <a:off x="4434689" y="4059297"/>
            <a:ext cx="0" cy="1473897"/>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cxnSp>
        <p:nvCxnSpPr>
          <p:cNvPr id="78" name="Straight Connector 77"/>
          <p:cNvCxnSpPr/>
          <p:nvPr/>
        </p:nvCxnSpPr>
        <p:spPr>
          <a:xfrm flipV="1">
            <a:off x="4139199" y="1676397"/>
            <a:ext cx="2977546" cy="38246"/>
          </a:xfrm>
          <a:prstGeom prst="line">
            <a:avLst/>
          </a:prstGeom>
          <a:noFill/>
          <a:ln w="38100" cap="flat" cmpd="sng" algn="ctr">
            <a:solidFill>
              <a:srgbClr val="FF9900"/>
            </a:solidFill>
            <a:prstDash val="solid"/>
          </a:ln>
          <a:effectLst>
            <a:outerShdw blurRad="40000" dist="23000" dir="5400000" rotWithShape="0">
              <a:srgbClr val="000000">
                <a:alpha val="35000"/>
              </a:srgbClr>
            </a:outerShdw>
          </a:effectLst>
        </p:spPr>
      </p:cxnSp>
      <p:pic>
        <p:nvPicPr>
          <p:cNvPr id="6144" name="Picture 6143"/>
          <p:cNvPicPr>
            <a:picLocks noChangeAspect="1"/>
          </p:cNvPicPr>
          <p:nvPr/>
        </p:nvPicPr>
        <p:blipFill rotWithShape="1">
          <a:blip r:embed="rId3"/>
          <a:srcRect t="14540"/>
          <a:stretch/>
        </p:blipFill>
        <p:spPr>
          <a:xfrm>
            <a:off x="3761199" y="4888235"/>
            <a:ext cx="1872193" cy="1118204"/>
          </a:xfrm>
          <a:prstGeom prst="rect">
            <a:avLst/>
          </a:prstGeom>
          <a:ln>
            <a:noFill/>
          </a:ln>
          <a:effectLst>
            <a:outerShdw blurRad="292100" dist="139700" dir="2700000" algn="tl" rotWithShape="0">
              <a:srgbClr val="333333">
                <a:alpha val="65000"/>
              </a:srgbClr>
            </a:outerShdw>
          </a:effectLst>
        </p:spPr>
      </p:pic>
      <p:pic>
        <p:nvPicPr>
          <p:cNvPr id="6146" name="Picture 2" descr="Image result for Cooperation cartoon pictu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2435" y="1405589"/>
            <a:ext cx="1817499" cy="14136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4" name="Picture 93"/>
          <p:cNvPicPr>
            <a:picLocks noChangeAspect="1"/>
          </p:cNvPicPr>
          <p:nvPr/>
        </p:nvPicPr>
        <p:blipFill rotWithShape="1">
          <a:blip r:embed="rId5"/>
          <a:srcRect t="15178"/>
          <a:stretch/>
        </p:blipFill>
        <p:spPr>
          <a:xfrm>
            <a:off x="2882641" y="1428069"/>
            <a:ext cx="2136935" cy="1219700"/>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idx="1"/>
          </p:nvPr>
        </p:nvSpPr>
        <p:spPr>
          <a:xfrm>
            <a:off x="463710" y="1405589"/>
            <a:ext cx="2031183" cy="3930986"/>
          </a:xfrm>
        </p:spPr>
        <p:txBody>
          <a:bodyPr>
            <a:noAutofit/>
          </a:bodyPr>
          <a:lstStyle/>
          <a:p>
            <a:pPr>
              <a:lnSpc>
                <a:spcPct val="120000"/>
              </a:lnSpc>
            </a:pPr>
            <a:r>
              <a:rPr lang="fr-FR" sz="1200" dirty="0" smtClean="0"/>
              <a:t>Problèmes de base des </a:t>
            </a:r>
            <a:r>
              <a:rPr lang="fr-FR" sz="1200" dirty="0"/>
              <a:t>statistiques en Afrique</a:t>
            </a:r>
          </a:p>
          <a:p>
            <a:pPr>
              <a:lnSpc>
                <a:spcPct val="120000"/>
              </a:lnSpc>
            </a:pPr>
            <a:r>
              <a:rPr lang="fr-FR" sz="1200" dirty="0"/>
              <a:t>Manque de coordination: il n'y a pas de liens entre les systèmes statistiques et les systèmes et infrastructures </a:t>
            </a:r>
            <a:r>
              <a:rPr lang="fr-FR" sz="1200" dirty="0" err="1"/>
              <a:t>géospatiaux</a:t>
            </a:r>
            <a:endParaRPr lang="fr-FR" sz="1200" dirty="0"/>
          </a:p>
          <a:p>
            <a:pPr>
              <a:lnSpc>
                <a:spcPct val="120000"/>
              </a:lnSpc>
            </a:pPr>
            <a:r>
              <a:rPr lang="fr-FR" sz="1200" dirty="0"/>
              <a:t>Duplication de l'effort: les bureaux de statistiques créent leurs propres données sur les limites administratives et les cartes topographiques</a:t>
            </a:r>
          </a:p>
          <a:p>
            <a:pPr>
              <a:lnSpc>
                <a:spcPct val="120000"/>
              </a:lnSpc>
            </a:pPr>
            <a:r>
              <a:rPr lang="fr-FR" sz="1200" dirty="0"/>
              <a:t>Insuffisances de la périodicité et de la rapidité des données</a:t>
            </a:r>
            <a:endParaRPr lang="en-US" sz="1200" dirty="0" smtClean="0"/>
          </a:p>
          <a:p>
            <a:endParaRPr lang="en-GB" sz="1200" dirty="0"/>
          </a:p>
        </p:txBody>
      </p:sp>
      <p:sp>
        <p:nvSpPr>
          <p:cNvPr id="3" name="Title 2"/>
          <p:cNvSpPr>
            <a:spLocks noGrp="1"/>
          </p:cNvSpPr>
          <p:nvPr>
            <p:ph type="title"/>
          </p:nvPr>
        </p:nvSpPr>
        <p:spPr>
          <a:xfrm>
            <a:off x="642504" y="21379"/>
            <a:ext cx="11549496" cy="1325563"/>
          </a:xfrm>
        </p:spPr>
        <p:txBody>
          <a:bodyPr>
            <a:noAutofit/>
          </a:bodyPr>
          <a:lstStyle/>
          <a:p>
            <a:r>
              <a:rPr lang="fr-FR" sz="3000" dirty="0"/>
              <a:t>Les </a:t>
            </a:r>
            <a:r>
              <a:rPr lang="fr-FR" sz="3000" dirty="0" smtClean="0"/>
              <a:t>Questions Fondamentales : </a:t>
            </a:r>
            <a:br>
              <a:rPr lang="fr-FR" sz="3000" dirty="0" smtClean="0"/>
            </a:br>
            <a:r>
              <a:rPr lang="fr-FR" sz="2800" dirty="0" smtClean="0"/>
              <a:t>1). La Compétition pour </a:t>
            </a:r>
            <a:r>
              <a:rPr lang="fr-FR" sz="2800" dirty="0"/>
              <a:t>le </a:t>
            </a:r>
            <a:r>
              <a:rPr lang="fr-FR" sz="2800" dirty="0" smtClean="0"/>
              <a:t>pouvoir. 2). La Reddition des privilèges</a:t>
            </a:r>
            <a:endParaRPr lang="en-GB" sz="2800" dirty="0"/>
          </a:p>
        </p:txBody>
      </p:sp>
      <p:pic>
        <p:nvPicPr>
          <p:cNvPr id="49" name="Picture 2" descr="Team Work"/>
          <p:cNvPicPr>
            <a:picLocks noChangeAspect="1" noChangeArrowheads="1"/>
          </p:cNvPicPr>
          <p:nvPr/>
        </p:nvPicPr>
        <p:blipFill>
          <a:blip r:embed="rId6" cstate="print"/>
          <a:srcRect t="11415" b="3996"/>
          <a:stretch>
            <a:fillRect/>
          </a:stretch>
        </p:blipFill>
        <p:spPr bwMode="auto">
          <a:xfrm>
            <a:off x="5304039" y="2288291"/>
            <a:ext cx="3788680" cy="3235409"/>
          </a:xfrm>
          <a:prstGeom prst="ellipse">
            <a:avLst/>
          </a:prstGeom>
          <a:ln>
            <a:noFill/>
          </a:ln>
          <a:effectLst>
            <a:softEdge rad="112500"/>
          </a:effectLst>
        </p:spPr>
      </p:pic>
      <p:cxnSp>
        <p:nvCxnSpPr>
          <p:cNvPr id="51" name="Straight Connector 50"/>
          <p:cNvCxnSpPr/>
          <p:nvPr/>
        </p:nvCxnSpPr>
        <p:spPr>
          <a:xfrm flipH="1">
            <a:off x="7143683" y="5580077"/>
            <a:ext cx="13928" cy="651040"/>
          </a:xfrm>
          <a:prstGeom prst="line">
            <a:avLst/>
          </a:prstGeom>
          <a:noFill/>
          <a:ln w="38100" cap="flat" cmpd="sng" algn="ctr">
            <a:solidFill>
              <a:srgbClr val="336666"/>
            </a:solidFill>
            <a:prstDash val="solid"/>
          </a:ln>
          <a:effectLst>
            <a:outerShdw blurRad="40000" dist="23000" dir="5400000" rotWithShape="0">
              <a:srgbClr val="000000">
                <a:alpha val="35000"/>
              </a:srgbClr>
            </a:outerShdw>
          </a:effectLst>
        </p:spPr>
      </p:cxnSp>
      <p:cxnSp>
        <p:nvCxnSpPr>
          <p:cNvPr id="53" name="Straight Connector 52"/>
          <p:cNvCxnSpPr/>
          <p:nvPr/>
        </p:nvCxnSpPr>
        <p:spPr>
          <a:xfrm flipH="1">
            <a:off x="9170387" y="4069755"/>
            <a:ext cx="1945748" cy="23234"/>
          </a:xfrm>
          <a:prstGeom prst="line">
            <a:avLst/>
          </a:prstGeom>
          <a:noFill/>
          <a:ln w="38100" cap="flat" cmpd="sng" algn="ctr">
            <a:solidFill>
              <a:srgbClr val="2A5656">
                <a:lumMod val="20000"/>
                <a:lumOff val="80000"/>
              </a:srgbClr>
            </a:solidFill>
            <a:prstDash val="solid"/>
          </a:ln>
          <a:effectLst>
            <a:outerShdw blurRad="40000" dist="23000" dir="5400000" rotWithShape="0">
              <a:srgbClr val="000000">
                <a:alpha val="35000"/>
              </a:srgbClr>
            </a:outerShdw>
          </a:effectLst>
        </p:spPr>
      </p:cxnSp>
      <p:cxnSp>
        <p:nvCxnSpPr>
          <p:cNvPr id="55" name="Straight Connector 54"/>
          <p:cNvCxnSpPr>
            <a:stCxn id="60" idx="1"/>
          </p:cNvCxnSpPr>
          <p:nvPr/>
        </p:nvCxnSpPr>
        <p:spPr>
          <a:xfrm>
            <a:off x="4372227" y="3988232"/>
            <a:ext cx="868221" cy="13501"/>
          </a:xfrm>
          <a:prstGeom prst="line">
            <a:avLst/>
          </a:prstGeom>
          <a:noFill/>
          <a:ln w="38100" cap="flat" cmpd="sng" algn="ctr">
            <a:solidFill>
              <a:srgbClr val="FF0000"/>
            </a:solidFill>
            <a:prstDash val="solid"/>
          </a:ln>
          <a:effectLst>
            <a:outerShdw blurRad="40000" dist="23000" dir="5400000" rotWithShape="0">
              <a:srgbClr val="000000">
                <a:alpha val="35000"/>
              </a:srgbClr>
            </a:outerShdw>
          </a:effectLst>
        </p:spPr>
      </p:cxnSp>
      <p:pic>
        <p:nvPicPr>
          <p:cNvPr id="56" name="Picture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9779" y="4843398"/>
            <a:ext cx="1535161" cy="1338461"/>
          </a:xfrm>
          <a:prstGeom prst="rect">
            <a:avLst/>
          </a:prstGeom>
          <a:ln>
            <a:noFill/>
          </a:ln>
          <a:effectLst>
            <a:outerShdw blurRad="292100" dist="139700" dir="2700000" algn="tl" rotWithShape="0">
              <a:srgbClr val="333333">
                <a:alpha val="65000"/>
              </a:srgbClr>
            </a:outerShdw>
          </a:effectLst>
        </p:spPr>
      </p:pic>
      <p:sp>
        <p:nvSpPr>
          <p:cNvPr id="57" name="Flowchart: Connector 56"/>
          <p:cNvSpPr/>
          <p:nvPr/>
        </p:nvSpPr>
        <p:spPr>
          <a:xfrm>
            <a:off x="7094684" y="6117711"/>
            <a:ext cx="169052" cy="168771"/>
          </a:xfrm>
          <a:prstGeom prst="flowChartConnector">
            <a:avLst/>
          </a:prstGeom>
          <a:solidFill>
            <a:srgbClr val="FF0000"/>
          </a:solidFill>
          <a:ln w="25400" cap="flat" cmpd="sng" algn="ctr">
            <a:solidFill>
              <a:srgbClr val="00666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FFFFFF"/>
              </a:solidFill>
              <a:effectLst/>
              <a:uLnTx/>
              <a:uFillTx/>
              <a:latin typeface="Arial"/>
              <a:cs typeface="Arial"/>
            </a:endParaRPr>
          </a:p>
        </p:txBody>
      </p:sp>
      <p:sp>
        <p:nvSpPr>
          <p:cNvPr id="59" name="Flowchart: Connector 58"/>
          <p:cNvSpPr/>
          <p:nvPr/>
        </p:nvSpPr>
        <p:spPr>
          <a:xfrm>
            <a:off x="7094683" y="5520965"/>
            <a:ext cx="169052" cy="168771"/>
          </a:xfrm>
          <a:prstGeom prst="flowChartConnector">
            <a:avLst/>
          </a:prstGeom>
          <a:solidFill>
            <a:srgbClr val="FF0000"/>
          </a:solidFill>
          <a:ln w="25400" cap="flat" cmpd="sng" algn="ctr">
            <a:solidFill>
              <a:srgbClr val="00666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FFFFFF"/>
              </a:solidFill>
              <a:effectLst/>
              <a:uLnTx/>
              <a:uFillTx/>
              <a:latin typeface="Arial"/>
              <a:cs typeface="Arial"/>
            </a:endParaRPr>
          </a:p>
        </p:txBody>
      </p:sp>
      <p:sp>
        <p:nvSpPr>
          <p:cNvPr id="60" name="Flowchart: Connector 59"/>
          <p:cNvSpPr/>
          <p:nvPr/>
        </p:nvSpPr>
        <p:spPr>
          <a:xfrm>
            <a:off x="4347470" y="3963516"/>
            <a:ext cx="169052" cy="168771"/>
          </a:xfrm>
          <a:prstGeom prst="flowChartConnector">
            <a:avLst/>
          </a:prstGeom>
          <a:solidFill>
            <a:srgbClr val="00B0F0"/>
          </a:solidFill>
          <a:ln w="25400" cap="flat" cmpd="sng" algn="ctr">
            <a:solidFill>
              <a:srgbClr val="00666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FFFFFF"/>
              </a:solidFill>
              <a:effectLst/>
              <a:uLnTx/>
              <a:uFillTx/>
              <a:latin typeface="Arial"/>
              <a:cs typeface="Arial"/>
            </a:endParaRPr>
          </a:p>
        </p:txBody>
      </p:sp>
      <p:sp>
        <p:nvSpPr>
          <p:cNvPr id="61" name="Flowchart: Connector 60"/>
          <p:cNvSpPr/>
          <p:nvPr/>
        </p:nvSpPr>
        <p:spPr>
          <a:xfrm>
            <a:off x="5170889" y="3936396"/>
            <a:ext cx="169052" cy="168771"/>
          </a:xfrm>
          <a:prstGeom prst="flowChartConnector">
            <a:avLst/>
          </a:prstGeom>
          <a:solidFill>
            <a:srgbClr val="00B0F0"/>
          </a:solidFill>
          <a:ln w="25400" cap="flat" cmpd="sng" algn="ctr">
            <a:solidFill>
              <a:srgbClr val="00666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FFFFFF"/>
              </a:solidFill>
              <a:effectLst/>
              <a:uLnTx/>
              <a:uFillTx/>
              <a:latin typeface="Arial"/>
              <a:cs typeface="Arial"/>
            </a:endParaRPr>
          </a:p>
        </p:txBody>
      </p:sp>
      <p:sp>
        <p:nvSpPr>
          <p:cNvPr id="62" name="Flowchart: Connector 61"/>
          <p:cNvSpPr/>
          <p:nvPr/>
        </p:nvSpPr>
        <p:spPr>
          <a:xfrm>
            <a:off x="3902150" y="5465834"/>
            <a:ext cx="169052" cy="168771"/>
          </a:xfrm>
          <a:prstGeom prst="flowChartConnector">
            <a:avLst/>
          </a:prstGeom>
          <a:solidFill>
            <a:srgbClr val="00B0F0"/>
          </a:solidFill>
          <a:ln w="25400" cap="flat" cmpd="sng" algn="ctr">
            <a:solidFill>
              <a:srgbClr val="00666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FFFFFF"/>
              </a:solidFill>
              <a:effectLst/>
              <a:uLnTx/>
              <a:uFillTx/>
              <a:latin typeface="Arial"/>
              <a:cs typeface="Arial"/>
            </a:endParaRPr>
          </a:p>
        </p:txBody>
      </p:sp>
      <p:sp>
        <p:nvSpPr>
          <p:cNvPr id="63" name="Flowchart: Connector 62"/>
          <p:cNvSpPr/>
          <p:nvPr/>
        </p:nvSpPr>
        <p:spPr>
          <a:xfrm>
            <a:off x="9058053" y="4010038"/>
            <a:ext cx="169052" cy="168771"/>
          </a:xfrm>
          <a:prstGeom prst="flowChartConnector">
            <a:avLst/>
          </a:prstGeom>
          <a:solidFill>
            <a:srgbClr val="FFFF00"/>
          </a:solidFill>
          <a:ln w="25400" cap="flat" cmpd="sng" algn="ctr">
            <a:solidFill>
              <a:srgbClr val="00666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FFFFFF"/>
              </a:solidFill>
              <a:effectLst/>
              <a:uLnTx/>
              <a:uFillTx/>
              <a:latin typeface="Arial"/>
              <a:cs typeface="Arial"/>
            </a:endParaRPr>
          </a:p>
        </p:txBody>
      </p:sp>
      <p:sp>
        <p:nvSpPr>
          <p:cNvPr id="64" name="Flowchart: Connector 63"/>
          <p:cNvSpPr/>
          <p:nvPr/>
        </p:nvSpPr>
        <p:spPr>
          <a:xfrm>
            <a:off x="11032515" y="4003091"/>
            <a:ext cx="169052" cy="168771"/>
          </a:xfrm>
          <a:prstGeom prst="flowChartConnector">
            <a:avLst/>
          </a:prstGeom>
          <a:solidFill>
            <a:srgbClr val="FFFF00"/>
          </a:solidFill>
          <a:ln w="25400" cap="flat" cmpd="sng" algn="ctr">
            <a:solidFill>
              <a:srgbClr val="00666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FFFFFF"/>
              </a:solidFill>
              <a:effectLst/>
              <a:uLnTx/>
              <a:uFillTx/>
              <a:latin typeface="Arial"/>
              <a:cs typeface="Arial"/>
            </a:endParaRPr>
          </a:p>
        </p:txBody>
      </p:sp>
      <p:cxnSp>
        <p:nvCxnSpPr>
          <p:cNvPr id="79" name="Straight Connector 78"/>
          <p:cNvCxnSpPr/>
          <p:nvPr/>
        </p:nvCxnSpPr>
        <p:spPr>
          <a:xfrm>
            <a:off x="7116745" y="1720920"/>
            <a:ext cx="16266" cy="581492"/>
          </a:xfrm>
          <a:prstGeom prst="line">
            <a:avLst/>
          </a:prstGeom>
          <a:noFill/>
          <a:ln w="38100" cap="flat" cmpd="sng" algn="ctr">
            <a:solidFill>
              <a:srgbClr val="FF9900"/>
            </a:solidFill>
            <a:prstDash val="solid"/>
          </a:ln>
          <a:effectLst>
            <a:outerShdw blurRad="40000" dist="23000" dir="5400000" rotWithShape="0">
              <a:srgbClr val="000000">
                <a:alpha val="35000"/>
              </a:srgbClr>
            </a:outerShdw>
          </a:effectLst>
        </p:spPr>
      </p:cxnSp>
      <p:sp>
        <p:nvSpPr>
          <p:cNvPr id="80" name="Flowchart: Connector 79"/>
          <p:cNvSpPr/>
          <p:nvPr/>
        </p:nvSpPr>
        <p:spPr>
          <a:xfrm>
            <a:off x="7008330" y="1587159"/>
            <a:ext cx="169052" cy="168771"/>
          </a:xfrm>
          <a:prstGeom prst="flowChartConnector">
            <a:avLst/>
          </a:prstGeom>
          <a:solidFill>
            <a:srgbClr val="FF00FF"/>
          </a:solidFill>
          <a:ln w="25400" cap="flat" cmpd="sng" algn="ctr">
            <a:solidFill>
              <a:srgbClr val="00666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FFFFFF"/>
              </a:solidFill>
              <a:effectLst/>
              <a:uLnTx/>
              <a:uFillTx/>
              <a:latin typeface="Arial"/>
              <a:cs typeface="Arial"/>
            </a:endParaRPr>
          </a:p>
        </p:txBody>
      </p:sp>
      <p:sp>
        <p:nvSpPr>
          <p:cNvPr id="81" name="Flowchart: Connector 80"/>
          <p:cNvSpPr/>
          <p:nvPr/>
        </p:nvSpPr>
        <p:spPr>
          <a:xfrm>
            <a:off x="7032800" y="2224976"/>
            <a:ext cx="169052" cy="168771"/>
          </a:xfrm>
          <a:prstGeom prst="flowChartConnector">
            <a:avLst/>
          </a:prstGeom>
          <a:solidFill>
            <a:srgbClr val="FF00FF"/>
          </a:solidFill>
          <a:ln w="25400" cap="flat" cmpd="sng" algn="ctr">
            <a:solidFill>
              <a:srgbClr val="00666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600" b="0" i="0" u="none" strike="noStrike" kern="0" cap="none" spc="0" normalizeH="0" baseline="0" noProof="0" smtClean="0">
              <a:ln>
                <a:noFill/>
              </a:ln>
              <a:solidFill>
                <a:srgbClr val="FFFFFF"/>
              </a:solidFill>
              <a:effectLst/>
              <a:uLnTx/>
              <a:uFillTx/>
              <a:latin typeface="Arial"/>
              <a:cs typeface="Arial"/>
            </a:endParaRPr>
          </a:p>
        </p:txBody>
      </p:sp>
      <p:sp>
        <p:nvSpPr>
          <p:cNvPr id="90" name="TextBox 89"/>
          <p:cNvSpPr txBox="1"/>
          <p:nvPr/>
        </p:nvSpPr>
        <p:spPr>
          <a:xfrm>
            <a:off x="2808035" y="2713599"/>
            <a:ext cx="2211541" cy="769441"/>
          </a:xfrm>
          <a:prstGeom prst="rect">
            <a:avLst/>
          </a:prstGeom>
          <a:noFill/>
        </p:spPr>
        <p:txBody>
          <a:bodyPr wrap="square" rtlCol="0">
            <a:spAutoFit/>
          </a:bodyPr>
          <a:lstStyle/>
          <a:p>
            <a:pPr eaLnBrk="0" fontAlgn="base" hangingPunct="0">
              <a:spcBef>
                <a:spcPct val="0"/>
              </a:spcBef>
              <a:spcAft>
                <a:spcPct val="0"/>
              </a:spcAft>
            </a:pPr>
            <a:r>
              <a:rPr lang="en-US" sz="2400" b="1" dirty="0" smtClean="0">
                <a:solidFill>
                  <a:srgbClr val="FF0000"/>
                </a:solidFill>
                <a:latin typeface="Arial" panose="020B0604020202020204" pitchFamily="34" charset="0"/>
                <a:cs typeface="Arial" panose="020B0604020202020204" pitchFamily="34" charset="0"/>
              </a:rPr>
              <a:t>Leadership</a:t>
            </a:r>
          </a:p>
          <a:p>
            <a:pPr eaLnBrk="0" fontAlgn="base" hangingPunct="0">
              <a:spcBef>
                <a:spcPct val="0"/>
              </a:spcBef>
              <a:spcAft>
                <a:spcPct val="0"/>
              </a:spcAft>
            </a:pPr>
            <a:r>
              <a:rPr lang="fr-FR" sz="1000" b="1" dirty="0">
                <a:solidFill>
                  <a:srgbClr val="FF0000"/>
                </a:solidFill>
                <a:latin typeface="Arial" panose="020B0604020202020204" pitchFamily="34" charset="0"/>
                <a:cs typeface="Arial" panose="020B0604020202020204" pitchFamily="34" charset="0"/>
              </a:rPr>
              <a:t>Établissement d'un leadership national efficace</a:t>
            </a:r>
            <a:endParaRPr lang="en-US" sz="1000" b="1" dirty="0">
              <a:solidFill>
                <a:srgbClr val="FF0000"/>
              </a:solidFill>
              <a:latin typeface="Arial" panose="020B0604020202020204" pitchFamily="34" charset="0"/>
              <a:cs typeface="Arial" panose="020B0604020202020204" pitchFamily="34" charset="0"/>
            </a:endParaRPr>
          </a:p>
        </p:txBody>
      </p:sp>
      <p:sp>
        <p:nvSpPr>
          <p:cNvPr id="91" name="TextBox 90"/>
          <p:cNvSpPr txBox="1"/>
          <p:nvPr/>
        </p:nvSpPr>
        <p:spPr>
          <a:xfrm>
            <a:off x="7899512" y="1319769"/>
            <a:ext cx="2161510" cy="1231106"/>
          </a:xfrm>
          <a:prstGeom prst="rect">
            <a:avLst/>
          </a:prstGeom>
          <a:noFill/>
        </p:spPr>
        <p:txBody>
          <a:bodyPr wrap="square" rtlCol="0">
            <a:spAutoFit/>
          </a:bodyPr>
          <a:lstStyle/>
          <a:p>
            <a:pPr eaLnBrk="0" fontAlgn="base" hangingPunct="0">
              <a:spcBef>
                <a:spcPct val="0"/>
              </a:spcBef>
              <a:spcAft>
                <a:spcPct val="0"/>
              </a:spcAft>
            </a:pPr>
            <a:r>
              <a:rPr lang="en-US" sz="2400" b="1" dirty="0" smtClean="0">
                <a:solidFill>
                  <a:srgbClr val="FF0000"/>
                </a:solidFill>
                <a:latin typeface="Arial" panose="020B0604020202020204" pitchFamily="34" charset="0"/>
                <a:cs typeface="Arial" panose="020B0604020202020204" pitchFamily="34" charset="0"/>
              </a:rPr>
              <a:t>Cooperation</a:t>
            </a:r>
          </a:p>
          <a:p>
            <a:pPr eaLnBrk="0" fontAlgn="base" hangingPunct="0">
              <a:spcBef>
                <a:spcPct val="0"/>
              </a:spcBef>
              <a:spcAft>
                <a:spcPct val="0"/>
              </a:spcAft>
            </a:pPr>
            <a:r>
              <a:rPr lang="fr-FR" sz="1000" b="1" dirty="0">
                <a:solidFill>
                  <a:srgbClr val="FF0000"/>
                </a:solidFill>
                <a:latin typeface="Arial" panose="020B0604020202020204" pitchFamily="34" charset="0"/>
                <a:cs typeface="Arial" panose="020B0604020202020204" pitchFamily="34" charset="0"/>
              </a:rPr>
              <a:t>dispositions institutionnelles pour l'opérationnalisation d'une approche intégrée et cohérente avec d'autres infrastructures d'information</a:t>
            </a:r>
            <a:endParaRPr lang="en-GB" sz="1000" b="1" dirty="0">
              <a:solidFill>
                <a:srgbClr val="FF0000"/>
              </a:solidFill>
              <a:latin typeface="Arial" panose="020B0604020202020204" pitchFamily="34" charset="0"/>
              <a:cs typeface="Arial" panose="020B0604020202020204" pitchFamily="34" charset="0"/>
            </a:endParaRPr>
          </a:p>
        </p:txBody>
      </p:sp>
      <p:sp>
        <p:nvSpPr>
          <p:cNvPr id="92" name="TextBox 91"/>
          <p:cNvSpPr txBox="1"/>
          <p:nvPr/>
        </p:nvSpPr>
        <p:spPr>
          <a:xfrm>
            <a:off x="8868756" y="5130726"/>
            <a:ext cx="2014607" cy="1077218"/>
          </a:xfrm>
          <a:prstGeom prst="rect">
            <a:avLst/>
          </a:prstGeom>
          <a:noFill/>
        </p:spPr>
        <p:txBody>
          <a:bodyPr wrap="square" rtlCol="0">
            <a:spAutoFit/>
          </a:bodyPr>
          <a:lstStyle/>
          <a:p>
            <a:pPr eaLnBrk="0" fontAlgn="base" hangingPunct="0">
              <a:spcBef>
                <a:spcPct val="0"/>
              </a:spcBef>
              <a:spcAft>
                <a:spcPct val="0"/>
              </a:spcAft>
            </a:pPr>
            <a:r>
              <a:rPr lang="en-US" sz="2400" b="1" dirty="0" smtClean="0">
                <a:solidFill>
                  <a:srgbClr val="FF0000"/>
                </a:solidFill>
                <a:latin typeface="Arial" panose="020B0604020202020204" pitchFamily="34" charset="0"/>
                <a:cs typeface="Arial" panose="020B0604020202020204" pitchFamily="34" charset="0"/>
              </a:rPr>
              <a:t>Capabilities</a:t>
            </a:r>
          </a:p>
          <a:p>
            <a:pPr eaLnBrk="0" fontAlgn="base" hangingPunct="0">
              <a:spcBef>
                <a:spcPct val="0"/>
              </a:spcBef>
              <a:spcAft>
                <a:spcPct val="0"/>
              </a:spcAft>
            </a:pPr>
            <a:r>
              <a:rPr lang="fr-FR" sz="1000" b="1" dirty="0">
                <a:solidFill>
                  <a:srgbClr val="FF0000"/>
                </a:solidFill>
                <a:latin typeface="Arial" panose="020B0604020202020204" pitchFamily="34" charset="0"/>
                <a:cs typeface="Arial" panose="020B0604020202020204" pitchFamily="34" charset="0"/>
              </a:rPr>
              <a:t>Capacités des États membres à garantir la disponibilité des données, produits et services </a:t>
            </a:r>
            <a:r>
              <a:rPr lang="fr-FR" sz="1000" b="1" dirty="0" err="1">
                <a:solidFill>
                  <a:srgbClr val="FF0000"/>
                </a:solidFill>
                <a:latin typeface="Arial" panose="020B0604020202020204" pitchFamily="34" charset="0"/>
                <a:cs typeface="Arial" panose="020B0604020202020204" pitchFamily="34" charset="0"/>
              </a:rPr>
              <a:t>géospatiaux</a:t>
            </a:r>
            <a:endParaRPr lang="en-US" sz="1000" b="1" dirty="0">
              <a:solidFill>
                <a:srgbClr val="FF0000"/>
              </a:solidFill>
              <a:latin typeface="Arial" panose="020B0604020202020204" pitchFamily="34" charset="0"/>
              <a:cs typeface="Arial" panose="020B0604020202020204" pitchFamily="34" charset="0"/>
            </a:endParaRPr>
          </a:p>
        </p:txBody>
      </p:sp>
      <p:sp>
        <p:nvSpPr>
          <p:cNvPr id="93" name="TextBox 92"/>
          <p:cNvSpPr txBox="1"/>
          <p:nvPr/>
        </p:nvSpPr>
        <p:spPr>
          <a:xfrm>
            <a:off x="2275935" y="4961954"/>
            <a:ext cx="2012949" cy="1077218"/>
          </a:xfrm>
          <a:prstGeom prst="rect">
            <a:avLst/>
          </a:prstGeom>
          <a:noFill/>
        </p:spPr>
        <p:txBody>
          <a:bodyPr wrap="square" rtlCol="0">
            <a:spAutoFit/>
          </a:bodyPr>
          <a:lstStyle/>
          <a:p>
            <a:pPr eaLnBrk="0" fontAlgn="base" hangingPunct="0">
              <a:spcBef>
                <a:spcPct val="0"/>
              </a:spcBef>
              <a:spcAft>
                <a:spcPct val="0"/>
              </a:spcAft>
            </a:pPr>
            <a:r>
              <a:rPr lang="en-US" sz="2400" b="1" dirty="0" err="1" smtClean="0">
                <a:solidFill>
                  <a:srgbClr val="FF0000"/>
                </a:solidFill>
                <a:latin typeface="Arial" panose="020B0604020202020204" pitchFamily="34" charset="0"/>
                <a:cs typeface="Arial" panose="020B0604020202020204" pitchFamily="34" charset="0"/>
              </a:rPr>
              <a:t>Ressources</a:t>
            </a:r>
            <a:endParaRPr lang="en-US" sz="2400" b="1" dirty="0" smtClean="0">
              <a:solidFill>
                <a:srgbClr val="FF0000"/>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fr-FR" sz="1000" b="1" dirty="0">
                <a:solidFill>
                  <a:srgbClr val="FF0000"/>
                </a:solidFill>
                <a:latin typeface="Arial" panose="020B0604020202020204" pitchFamily="34" charset="0"/>
                <a:cs typeface="Arial" panose="020B0604020202020204" pitchFamily="34" charset="0"/>
              </a:rPr>
              <a:t>Mobilisation des ressources nécessaires pour produire efficacement des informations sur le développement</a:t>
            </a:r>
            <a:endParaRPr lang="en-GB" sz="1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558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0868" y="1420932"/>
            <a:ext cx="3151091" cy="4778868"/>
          </a:xfrm>
        </p:spPr>
        <p:txBody>
          <a:bodyPr>
            <a:noAutofit/>
          </a:bodyPr>
          <a:lstStyle/>
          <a:p>
            <a:pPr>
              <a:lnSpc>
                <a:spcPct val="120000"/>
              </a:lnSpc>
            </a:pPr>
            <a:r>
              <a:rPr lang="fr-FR" sz="1600" b="1" dirty="0"/>
              <a:t>Améliorer la capacité </a:t>
            </a:r>
            <a:r>
              <a:rPr lang="fr-FR" sz="1600" b="1" dirty="0" smtClean="0"/>
              <a:t>des ONS </a:t>
            </a:r>
            <a:r>
              <a:rPr lang="fr-FR" sz="1600" b="1" dirty="0"/>
              <a:t>à intégrer les données, les méthodes et les processus </a:t>
            </a:r>
            <a:r>
              <a:rPr lang="fr-FR" sz="1600" b="1" dirty="0" err="1"/>
              <a:t>géospatiaux</a:t>
            </a:r>
            <a:r>
              <a:rPr lang="fr-FR" sz="1600" b="1" dirty="0"/>
              <a:t> dans la production statistique générale</a:t>
            </a:r>
          </a:p>
          <a:p>
            <a:pPr>
              <a:lnSpc>
                <a:spcPct val="120000"/>
              </a:lnSpc>
            </a:pPr>
            <a:r>
              <a:rPr lang="fr-FR" sz="1600" b="1" dirty="0"/>
              <a:t>Soutenir la production de données désagrégées pour les zones géographiques </a:t>
            </a:r>
            <a:r>
              <a:rPr lang="fr-FR" sz="1600" b="1" dirty="0" smtClean="0"/>
              <a:t>locales</a:t>
            </a:r>
            <a:endParaRPr lang="fr-FR" sz="1600" b="1" dirty="0"/>
          </a:p>
          <a:p>
            <a:pPr>
              <a:lnSpc>
                <a:spcPct val="120000"/>
              </a:lnSpc>
            </a:pPr>
            <a:r>
              <a:rPr lang="fr-FR" sz="1600" b="1" dirty="0"/>
              <a:t>Lier les résultats statistiques globaux aux zones géographiques standard</a:t>
            </a:r>
          </a:p>
          <a:p>
            <a:pPr>
              <a:lnSpc>
                <a:spcPct val="120000"/>
              </a:lnSpc>
            </a:pPr>
            <a:r>
              <a:rPr lang="fr-FR" sz="1600" b="1" dirty="0"/>
              <a:t>Fournir la base de la collaboration entre les ONS, </a:t>
            </a:r>
            <a:r>
              <a:rPr lang="fr-FR" sz="1600" b="1" dirty="0" smtClean="0"/>
              <a:t>et les INC</a:t>
            </a:r>
            <a:endParaRPr lang="en-GB" sz="1600" b="1" dirty="0"/>
          </a:p>
        </p:txBody>
      </p:sp>
      <p:sp>
        <p:nvSpPr>
          <p:cNvPr id="3" name="Title 2"/>
          <p:cNvSpPr>
            <a:spLocks noGrp="1"/>
          </p:cNvSpPr>
          <p:nvPr>
            <p:ph type="title"/>
          </p:nvPr>
        </p:nvSpPr>
        <p:spPr>
          <a:xfrm>
            <a:off x="570868" y="20302"/>
            <a:ext cx="10878182" cy="1325563"/>
          </a:xfrm>
        </p:spPr>
        <p:txBody>
          <a:bodyPr>
            <a:normAutofit fontScale="90000"/>
          </a:bodyPr>
          <a:lstStyle/>
          <a:p>
            <a:r>
              <a:rPr lang="fr-FR" dirty="0"/>
              <a:t>Le Cadre Spatial Statistique Africain: Principes Généraux</a:t>
            </a:r>
            <a:endParaRPr lang="en-GB" dirty="0"/>
          </a:p>
        </p:txBody>
      </p:sp>
      <p:pic>
        <p:nvPicPr>
          <p:cNvPr id="1026" name="Picture 2" descr="Image result for stairs cartoons 5 st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962" y="1472448"/>
            <a:ext cx="8495763" cy="47788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05390" y="5481207"/>
            <a:ext cx="4386609" cy="738664"/>
          </a:xfrm>
          <a:prstGeom prst="rect">
            <a:avLst/>
          </a:prstGeom>
          <a:solidFill>
            <a:schemeClr val="bg1">
              <a:lumMod val="95000"/>
            </a:schemeClr>
          </a:solidFill>
          <a:effectLst>
            <a:softEdge rad="12700"/>
          </a:effectLst>
        </p:spPr>
        <p:txBody>
          <a:bodyPr wrap="square" rtlCol="0">
            <a:spAutoFit/>
          </a:bodyPr>
          <a:lstStyle/>
          <a:p>
            <a:pPr lvl="0">
              <a:defRPr/>
            </a:pPr>
            <a:r>
              <a:rPr lang="fr-FR" sz="1400" b="1" kern="0" dirty="0">
                <a:ln w="0"/>
                <a:solidFill>
                  <a:schemeClr val="accent1">
                    <a:lumMod val="75000"/>
                  </a:schemeClr>
                </a:solidFill>
                <a:effectLst>
                  <a:reflection blurRad="6350" stA="53000" endA="300" endPos="35500" dir="5400000" sy="-90000" algn="bl" rotWithShape="0"/>
                </a:effectLst>
                <a:latin typeface="Calibri"/>
              </a:rPr>
              <a:t>Principe 1: Utilisation de l'infrastructure </a:t>
            </a:r>
            <a:r>
              <a:rPr lang="fr-FR" sz="1400" b="1" kern="0" dirty="0" err="1">
                <a:ln w="0"/>
                <a:solidFill>
                  <a:schemeClr val="accent1">
                    <a:lumMod val="75000"/>
                  </a:schemeClr>
                </a:solidFill>
                <a:effectLst>
                  <a:reflection blurRad="6350" stA="53000" endA="300" endPos="35500" dir="5400000" sy="-90000" algn="bl" rotWithShape="0"/>
                </a:effectLst>
                <a:latin typeface="Calibri"/>
              </a:rPr>
              <a:t>géospatiale</a:t>
            </a:r>
            <a:r>
              <a:rPr lang="fr-FR" sz="1400" b="1" kern="0" dirty="0">
                <a:ln w="0"/>
                <a:solidFill>
                  <a:schemeClr val="accent1">
                    <a:lumMod val="75000"/>
                  </a:schemeClr>
                </a:solidFill>
                <a:effectLst>
                  <a:reflection blurRad="6350" stA="53000" endA="300" endPos="35500" dir="5400000" sy="-90000" algn="bl" rotWithShape="0"/>
                </a:effectLst>
                <a:latin typeface="Calibri"/>
              </a:rPr>
              <a:t> fondamentale et du </a:t>
            </a:r>
            <a:r>
              <a:rPr lang="fr-FR" sz="1400" b="1" kern="0" dirty="0" smtClean="0">
                <a:ln w="0"/>
                <a:solidFill>
                  <a:schemeClr val="accent1">
                    <a:lumMod val="75000"/>
                  </a:schemeClr>
                </a:solidFill>
                <a:effectLst>
                  <a:reflection blurRad="6350" stA="53000" endA="300" endPos="35500" dir="5400000" sy="-90000" algn="bl" rotWithShape="0"/>
                </a:effectLst>
                <a:latin typeface="Calibri"/>
              </a:rPr>
              <a:t>géocodage</a:t>
            </a:r>
            <a:endParaRPr kumimoji="0" lang="en-ZA" sz="1400" i="0" u="none" strike="noStrike" kern="0" normalizeH="0" baseline="0" noProof="0" dirty="0" smtClean="0">
              <a:ln w="0"/>
              <a:solidFill>
                <a:schemeClr val="accent1">
                  <a:lumMod val="75000"/>
                </a:schemeClr>
              </a:solidFill>
              <a:effectLst>
                <a:reflection blurRad="6350" stA="53000" endA="300" endPos="35500" dir="5400000" sy="-90000" algn="bl" rotWithShape="0"/>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ZA" sz="1400" i="0" u="none" strike="noStrike" kern="0" normalizeH="0" baseline="0" noProof="0" dirty="0" smtClean="0">
                <a:ln w="0"/>
                <a:solidFill>
                  <a:schemeClr val="accent1">
                    <a:lumMod val="75000"/>
                  </a:schemeClr>
                </a:solidFill>
                <a:effectLst>
                  <a:reflection blurRad="6350" stA="53000" endA="300" endPos="35500" dir="5400000" sy="-90000" algn="bl" rotWithShape="0"/>
                </a:effectLst>
                <a:uLnTx/>
                <a:uFillTx/>
                <a:latin typeface="Calibri"/>
              </a:rPr>
              <a:t>(NSDI, integration)</a:t>
            </a:r>
          </a:p>
        </p:txBody>
      </p:sp>
      <p:sp>
        <p:nvSpPr>
          <p:cNvPr id="6" name="TextBox 5"/>
          <p:cNvSpPr txBox="1"/>
          <p:nvPr/>
        </p:nvSpPr>
        <p:spPr>
          <a:xfrm>
            <a:off x="8381683" y="4399688"/>
            <a:ext cx="3810317" cy="738664"/>
          </a:xfrm>
          <a:prstGeom prst="rect">
            <a:avLst/>
          </a:prstGeom>
          <a:solidFill>
            <a:schemeClr val="bg1">
              <a:lumMod val="95000"/>
            </a:schemeClr>
          </a:solidFill>
          <a:effectLst>
            <a:softEdge rad="12700"/>
          </a:effectLst>
        </p:spPr>
        <p:txBody>
          <a:bodyPr wrap="square" rtlCol="0">
            <a:spAutoFit/>
          </a:bodyPr>
          <a:lstStyle/>
          <a:p>
            <a:pPr lvl="0">
              <a:defRPr/>
            </a:pPr>
            <a:r>
              <a:rPr lang="fr-FR" sz="1400" b="1" kern="0" dirty="0">
                <a:ln w="0"/>
                <a:solidFill>
                  <a:schemeClr val="accent1">
                    <a:lumMod val="75000"/>
                  </a:schemeClr>
                </a:solidFill>
                <a:effectLst>
                  <a:reflection blurRad="6350" stA="53000" endA="300" endPos="35500" dir="5400000" sy="-90000" algn="bl" rotWithShape="0"/>
                </a:effectLst>
                <a:latin typeface="Calibri"/>
              </a:rPr>
              <a:t>Principe 2: Données d'enregistrements d'unités géocodées dans un environnement de gestion de </a:t>
            </a:r>
            <a:r>
              <a:rPr lang="fr-FR" sz="1400" b="1" kern="0" dirty="0" smtClean="0">
                <a:ln w="0"/>
                <a:solidFill>
                  <a:schemeClr val="accent1">
                    <a:lumMod val="75000"/>
                  </a:schemeClr>
                </a:solidFill>
                <a:effectLst>
                  <a:reflection blurRad="6350" stA="53000" endA="300" endPos="35500" dir="5400000" sy="-90000" algn="bl" rotWithShape="0"/>
                </a:effectLst>
                <a:latin typeface="Calibri"/>
              </a:rPr>
              <a:t>données - </a:t>
            </a:r>
            <a:r>
              <a:rPr kumimoji="0" lang="en-ZA" sz="1400" i="0" u="none" strike="noStrike" kern="0" normalizeH="0" baseline="0" noProof="0" dirty="0" smtClean="0">
                <a:ln w="0"/>
                <a:solidFill>
                  <a:schemeClr val="accent1">
                    <a:lumMod val="75000"/>
                  </a:schemeClr>
                </a:solidFill>
                <a:effectLst>
                  <a:reflection blurRad="6350" stA="53000" endA="300" endPos="35500" dir="5400000" sy="-90000" algn="bl" rotWithShape="0"/>
                </a:effectLst>
                <a:uLnTx/>
                <a:uFillTx/>
                <a:latin typeface="Calibri"/>
              </a:rPr>
              <a:t>(</a:t>
            </a:r>
            <a:r>
              <a:rPr lang="en-ZA" sz="1400" kern="0" dirty="0" err="1" smtClean="0">
                <a:ln w="0"/>
                <a:solidFill>
                  <a:schemeClr val="accent1">
                    <a:lumMod val="75000"/>
                  </a:schemeClr>
                </a:solidFill>
                <a:effectLst>
                  <a:reflection blurRad="6350" stA="53000" endA="300" endPos="35500" dir="5400000" sy="-90000" algn="bl" rotWithShape="0"/>
                </a:effectLst>
                <a:latin typeface="Calibri"/>
              </a:rPr>
              <a:t>identifiants</a:t>
            </a:r>
            <a:r>
              <a:rPr lang="en-ZA" sz="1400" kern="0" dirty="0" smtClean="0">
                <a:ln w="0"/>
                <a:solidFill>
                  <a:schemeClr val="accent1">
                    <a:lumMod val="75000"/>
                  </a:schemeClr>
                </a:solidFill>
                <a:effectLst>
                  <a:reflection blurRad="6350" stA="53000" endA="300" endPos="35500" dir="5400000" sy="-90000" algn="bl" rotWithShape="0"/>
                </a:effectLst>
                <a:latin typeface="Calibri"/>
              </a:rPr>
              <a:t> </a:t>
            </a:r>
            <a:r>
              <a:rPr lang="en-ZA" sz="1400" kern="0" dirty="0" err="1" smtClean="0">
                <a:ln w="0"/>
                <a:solidFill>
                  <a:schemeClr val="accent1">
                    <a:lumMod val="75000"/>
                  </a:schemeClr>
                </a:solidFill>
                <a:effectLst>
                  <a:reflection blurRad="6350" stA="53000" endA="300" endPos="35500" dir="5400000" sy="-90000" algn="bl" rotWithShape="0"/>
                </a:effectLst>
                <a:latin typeface="Calibri"/>
              </a:rPr>
              <a:t>Uniques</a:t>
            </a:r>
            <a:r>
              <a:rPr lang="en-ZA" sz="1400" kern="0" dirty="0" smtClean="0">
                <a:ln w="0"/>
                <a:solidFill>
                  <a:schemeClr val="accent1">
                    <a:lumMod val="75000"/>
                  </a:schemeClr>
                </a:solidFill>
                <a:effectLst>
                  <a:reflection blurRad="6350" stA="53000" endA="300" endPos="35500" dir="5400000" sy="-90000" algn="bl" rotWithShape="0"/>
                </a:effectLst>
                <a:latin typeface="Calibri"/>
              </a:rPr>
              <a:t> )</a:t>
            </a:r>
            <a:endParaRPr kumimoji="0" lang="en-ZA" sz="1400" i="0" u="none" strike="noStrike" kern="0" normalizeH="0" baseline="0" noProof="0" dirty="0" smtClean="0">
              <a:ln w="0"/>
              <a:solidFill>
                <a:schemeClr val="accent1">
                  <a:lumMod val="75000"/>
                </a:schemeClr>
              </a:solidFill>
              <a:effectLst>
                <a:reflection blurRad="6350" stA="53000" endA="300" endPos="35500" dir="5400000" sy="-90000" algn="bl" rotWithShape="0"/>
              </a:effectLst>
              <a:uLnTx/>
              <a:uFillTx/>
              <a:latin typeface="Calibri"/>
            </a:endParaRPr>
          </a:p>
        </p:txBody>
      </p:sp>
      <p:sp>
        <p:nvSpPr>
          <p:cNvPr id="7" name="TextBox 6"/>
          <p:cNvSpPr txBox="1"/>
          <p:nvPr/>
        </p:nvSpPr>
        <p:spPr>
          <a:xfrm>
            <a:off x="9019268" y="3494935"/>
            <a:ext cx="3172731" cy="738664"/>
          </a:xfrm>
          <a:prstGeom prst="rect">
            <a:avLst/>
          </a:prstGeom>
          <a:solidFill>
            <a:schemeClr val="bg1">
              <a:lumMod val="95000"/>
            </a:schemeClr>
          </a:solidFill>
          <a:effectLst>
            <a:softEdge rad="12700"/>
          </a:effectLst>
        </p:spPr>
        <p:txBody>
          <a:bodyPr wrap="square" rtlCol="0">
            <a:spAutoFit/>
          </a:bodyPr>
          <a:lstStyle/>
          <a:p>
            <a:pPr lvl="0">
              <a:defRPr/>
            </a:pPr>
            <a:r>
              <a:rPr lang="fr-FR" sz="1400" b="1" kern="0" dirty="0">
                <a:ln w="0"/>
                <a:solidFill>
                  <a:schemeClr val="accent1">
                    <a:lumMod val="75000"/>
                  </a:schemeClr>
                </a:solidFill>
                <a:effectLst>
                  <a:reflection blurRad="6350" stA="53000" endA="300" endPos="35500" dir="5400000" sy="-90000" algn="bl" rotWithShape="0"/>
                </a:effectLst>
                <a:latin typeface="Calibri"/>
              </a:rPr>
              <a:t>Principe 3: Géographies communes pour la diffusion des statistiques</a:t>
            </a:r>
            <a:r>
              <a:rPr kumimoji="0" lang="en-ZA" sz="1400" b="1" i="0" u="none" strike="noStrike" kern="0" normalizeH="0" baseline="0" noProof="0" dirty="0" smtClean="0">
                <a:ln w="0"/>
                <a:solidFill>
                  <a:schemeClr val="accent1">
                    <a:lumMod val="75000"/>
                  </a:schemeClr>
                </a:solidFill>
                <a:effectLst>
                  <a:reflection blurRad="6350" stA="53000" endA="300" endPos="35500" dir="5400000" sy="-90000" algn="bl" rotWithShape="0"/>
                </a:effectLst>
                <a:uLnTx/>
                <a:uFillTx/>
                <a:latin typeface="Calibri"/>
              </a:rPr>
              <a:t>3 </a:t>
            </a:r>
            <a:endParaRPr kumimoji="0" lang="en-ZA" sz="1400" b="1" i="0" u="none" strike="noStrike" kern="0" normalizeH="0" baseline="0" noProof="0" dirty="0" smtClean="0">
              <a:ln w="0"/>
              <a:solidFill>
                <a:schemeClr val="accent1">
                  <a:lumMod val="75000"/>
                </a:schemeClr>
              </a:solidFill>
              <a:effectLst>
                <a:reflection blurRad="6350" stA="53000" endA="300" endPos="35500" dir="5400000" sy="-90000" algn="bl" rotWithShape="0"/>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ZA" sz="1400" i="0" u="none" strike="noStrike" kern="0" normalizeH="0" baseline="0" noProof="0" dirty="0" smtClean="0">
                <a:ln w="0"/>
                <a:solidFill>
                  <a:schemeClr val="accent1">
                    <a:lumMod val="75000"/>
                  </a:schemeClr>
                </a:solidFill>
                <a:effectLst>
                  <a:reflection blurRad="6350" stA="53000" endA="300" endPos="35500" dir="5400000" sy="-90000" algn="bl" rotWithShape="0"/>
                </a:effectLst>
                <a:uLnTx/>
                <a:uFillTx/>
                <a:latin typeface="Calibri"/>
              </a:rPr>
              <a:t>     (regions </a:t>
            </a:r>
            <a:r>
              <a:rPr kumimoji="0" lang="en-ZA" sz="1400" i="0" u="none" strike="noStrike" kern="0" normalizeH="0" baseline="0" noProof="0" dirty="0" err="1" smtClean="0">
                <a:ln w="0"/>
                <a:solidFill>
                  <a:schemeClr val="accent1">
                    <a:lumMod val="75000"/>
                  </a:schemeClr>
                </a:solidFill>
                <a:effectLst>
                  <a:reflection blurRad="6350" stA="53000" endA="300" endPos="35500" dir="5400000" sy="-90000" algn="bl" rotWithShape="0"/>
                </a:effectLst>
                <a:uLnTx/>
                <a:uFillTx/>
                <a:latin typeface="Calibri"/>
              </a:rPr>
              <a:t>geographiques</a:t>
            </a:r>
            <a:r>
              <a:rPr kumimoji="0" lang="en-ZA" sz="1400" i="0" u="none" strike="noStrike" kern="0" normalizeH="0" baseline="0" noProof="0" dirty="0" smtClean="0">
                <a:ln w="0"/>
                <a:solidFill>
                  <a:schemeClr val="accent1">
                    <a:lumMod val="75000"/>
                  </a:schemeClr>
                </a:solidFill>
                <a:effectLst>
                  <a:reflection blurRad="6350" stA="53000" endA="300" endPos="35500" dir="5400000" sy="-90000" algn="bl" rotWithShape="0"/>
                </a:effectLst>
                <a:uLnTx/>
                <a:uFillTx/>
                <a:latin typeface="Calibri"/>
              </a:rPr>
              <a:t> )</a:t>
            </a:r>
          </a:p>
        </p:txBody>
      </p:sp>
      <p:sp>
        <p:nvSpPr>
          <p:cNvPr id="8" name="TextBox 7"/>
          <p:cNvSpPr txBox="1"/>
          <p:nvPr/>
        </p:nvSpPr>
        <p:spPr>
          <a:xfrm>
            <a:off x="9694164" y="2663938"/>
            <a:ext cx="2497836" cy="738664"/>
          </a:xfrm>
          <a:prstGeom prst="rect">
            <a:avLst/>
          </a:prstGeom>
          <a:solidFill>
            <a:schemeClr val="bg1">
              <a:lumMod val="95000"/>
            </a:schemeClr>
          </a:solidFill>
          <a:effectLst>
            <a:softEdge rad="12700"/>
          </a:effectLst>
        </p:spPr>
        <p:txBody>
          <a:bodyPr wrap="square" rtlCol="0">
            <a:spAutoFit/>
          </a:bodyPr>
          <a:lstStyle/>
          <a:p>
            <a:pPr lvl="0">
              <a:defRPr/>
            </a:pPr>
            <a:r>
              <a:rPr lang="fr-FR" sz="1400" b="1" kern="0" dirty="0">
                <a:ln w="0"/>
                <a:solidFill>
                  <a:schemeClr val="accent1">
                    <a:lumMod val="75000"/>
                  </a:schemeClr>
                </a:solidFill>
                <a:effectLst>
                  <a:reflection blurRad="6350" stA="53000" endA="300" endPos="35500" dir="5400000" sy="-90000" algn="bl" rotWithShape="0"/>
                </a:effectLst>
                <a:latin typeface="Calibri"/>
              </a:rPr>
              <a:t>Principe 4: Interopérabilité statistique et </a:t>
            </a:r>
            <a:r>
              <a:rPr lang="fr-FR" sz="1400" b="1" kern="0" dirty="0" err="1" smtClean="0">
                <a:ln w="0"/>
                <a:solidFill>
                  <a:schemeClr val="accent1">
                    <a:lumMod val="75000"/>
                  </a:schemeClr>
                </a:solidFill>
                <a:effectLst>
                  <a:reflection blurRad="6350" stA="53000" endA="300" endPos="35500" dir="5400000" sy="-90000" algn="bl" rotWithShape="0"/>
                </a:effectLst>
                <a:latin typeface="Calibri"/>
              </a:rPr>
              <a:t>géospatiale</a:t>
            </a:r>
            <a:r>
              <a:rPr kumimoji="0" lang="en-ZA" sz="1400" b="1" i="0" u="none" strike="noStrike" kern="0" normalizeH="0" baseline="0" noProof="0" dirty="0" smtClean="0">
                <a:ln w="0"/>
                <a:solidFill>
                  <a:schemeClr val="accent1">
                    <a:lumMod val="75000"/>
                  </a:schemeClr>
                </a:solidFill>
                <a:effectLst>
                  <a:reflection blurRad="6350" stA="53000" endA="300" endPos="35500" dir="5400000" sy="-90000" algn="bl" rotWithShape="0"/>
                </a:effectLst>
                <a:uLnTx/>
                <a:uFillTx/>
                <a:latin typeface="Calibri"/>
              </a:rPr>
              <a:t> </a:t>
            </a:r>
            <a:endParaRPr kumimoji="0" lang="en-ZA" sz="1400" b="1" i="0" u="none" strike="noStrike" kern="0" normalizeH="0" baseline="0" noProof="0" dirty="0" smtClean="0">
              <a:ln w="0"/>
              <a:solidFill>
                <a:schemeClr val="accent1">
                  <a:lumMod val="75000"/>
                </a:schemeClr>
              </a:solidFill>
              <a:effectLst>
                <a:reflection blurRad="6350" stA="53000" endA="300" endPos="35500" dir="5400000" sy="-90000" algn="bl" rotWithShape="0"/>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ZA" sz="1400" i="0" u="none" strike="noStrike" kern="0" normalizeH="0" baseline="0" noProof="0" dirty="0" smtClean="0">
                <a:ln w="0"/>
                <a:solidFill>
                  <a:schemeClr val="accent1">
                    <a:lumMod val="75000"/>
                  </a:schemeClr>
                </a:solidFill>
                <a:effectLst>
                  <a:reflection blurRad="6350" stA="53000" endA="300" endPos="35500" dir="5400000" sy="-90000" algn="bl" rotWithShape="0"/>
                </a:effectLst>
                <a:uLnTx/>
                <a:uFillTx/>
                <a:latin typeface="Calibri"/>
              </a:rPr>
              <a:t> </a:t>
            </a:r>
            <a:r>
              <a:rPr kumimoji="0" lang="en-ZA" sz="1400" i="0" u="none" strike="noStrike" kern="0" normalizeH="0" baseline="0" noProof="0" dirty="0" smtClean="0">
                <a:ln w="0"/>
                <a:solidFill>
                  <a:schemeClr val="accent1">
                    <a:lumMod val="75000"/>
                  </a:schemeClr>
                </a:solidFill>
                <a:effectLst>
                  <a:reflection blurRad="6350" stA="53000" endA="300" endPos="35500" dir="5400000" sy="-90000" algn="bl" rotWithShape="0"/>
                </a:effectLst>
                <a:uLnTx/>
                <a:uFillTx/>
                <a:latin typeface="Calibri"/>
              </a:rPr>
              <a:t>(</a:t>
            </a:r>
            <a:r>
              <a:rPr kumimoji="0" lang="en-ZA" sz="1400" i="0" u="none" strike="noStrike" kern="0" normalizeH="0" baseline="0" noProof="0" dirty="0" smtClean="0">
                <a:ln w="0"/>
                <a:solidFill>
                  <a:schemeClr val="accent1">
                    <a:lumMod val="75000"/>
                  </a:schemeClr>
                </a:solidFill>
                <a:effectLst>
                  <a:reflection blurRad="6350" stA="53000" endA="300" endPos="35500" dir="5400000" sy="-90000" algn="bl" rotWithShape="0"/>
                </a:effectLst>
                <a:uLnTx/>
                <a:uFillTx/>
                <a:latin typeface="Calibri"/>
              </a:rPr>
              <a:t>Standards techniques, </a:t>
            </a:r>
            <a:r>
              <a:rPr kumimoji="0" lang="en-ZA" sz="1400" i="0" u="none" strike="noStrike" kern="0" normalizeH="0" baseline="0" noProof="0" dirty="0" smtClean="0">
                <a:ln w="0"/>
                <a:solidFill>
                  <a:schemeClr val="accent1">
                    <a:lumMod val="75000"/>
                  </a:schemeClr>
                </a:solidFill>
                <a:effectLst>
                  <a:reflection blurRad="6350" stA="53000" endA="300" endPos="35500" dir="5400000" sy="-90000" algn="bl" rotWithShape="0"/>
                </a:effectLst>
                <a:uLnTx/>
                <a:uFillTx/>
                <a:latin typeface="Calibri"/>
              </a:rPr>
              <a:t>s</a:t>
            </a:r>
            <a:r>
              <a:rPr kumimoji="0" lang="en-ZA" sz="1400" i="0" u="none" strike="noStrike" kern="0" normalizeH="0" baseline="0" noProof="0" dirty="0" smtClean="0">
                <a:ln w="0"/>
                <a:solidFill>
                  <a:schemeClr val="accent1">
                    <a:lumMod val="75000"/>
                  </a:schemeClr>
                </a:solidFill>
                <a:effectLst>
                  <a:reflection blurRad="6350" stA="53000" endA="300" endPos="35500" dir="5400000" sy="-90000" algn="bl" rotWithShape="0"/>
                </a:effectLst>
                <a:uLnTx/>
                <a:uFillTx/>
                <a:latin typeface="Calibri"/>
              </a:rPr>
              <a:t>)</a:t>
            </a:r>
          </a:p>
        </p:txBody>
      </p:sp>
      <p:sp>
        <p:nvSpPr>
          <p:cNvPr id="9" name="TextBox 8"/>
          <p:cNvSpPr txBox="1"/>
          <p:nvPr/>
        </p:nvSpPr>
        <p:spPr>
          <a:xfrm>
            <a:off x="10418557" y="1832941"/>
            <a:ext cx="1799167" cy="646331"/>
          </a:xfrm>
          <a:prstGeom prst="rect">
            <a:avLst/>
          </a:prstGeom>
          <a:solidFill>
            <a:schemeClr val="bg1">
              <a:lumMod val="95000"/>
            </a:schemeClr>
          </a:solidFill>
          <a:effectLst>
            <a:softEdge rad="12700"/>
          </a:effectLst>
        </p:spPr>
        <p:txBody>
          <a:bodyPr wrap="square" rtlCol="0">
            <a:spAutoFit/>
          </a:bodyPr>
          <a:lstStyle/>
          <a:p>
            <a:pPr lvl="0">
              <a:defRPr/>
            </a:pPr>
            <a:r>
              <a:rPr lang="fr-FR" sz="1200" b="1" kern="0" dirty="0">
                <a:ln w="0"/>
                <a:solidFill>
                  <a:schemeClr val="accent1">
                    <a:lumMod val="75000"/>
                  </a:schemeClr>
                </a:solidFill>
                <a:effectLst>
                  <a:reflection blurRad="6350" stA="53000" endA="300" endPos="35500" dir="5400000" sy="-90000" algn="bl" rotWithShape="0"/>
                </a:effectLst>
                <a:latin typeface="Calibri"/>
              </a:rPr>
              <a:t>Principe 5: Statistiques </a:t>
            </a:r>
            <a:r>
              <a:rPr lang="fr-FR" sz="1200" b="1" kern="0" dirty="0" err="1">
                <a:ln w="0"/>
                <a:solidFill>
                  <a:schemeClr val="accent1">
                    <a:lumMod val="75000"/>
                  </a:schemeClr>
                </a:solidFill>
                <a:effectLst>
                  <a:reflection blurRad="6350" stA="53000" endA="300" endPos="35500" dir="5400000" sy="-90000" algn="bl" rotWithShape="0"/>
                </a:effectLst>
                <a:latin typeface="Calibri"/>
              </a:rPr>
              <a:t>géospatiales</a:t>
            </a:r>
            <a:r>
              <a:rPr lang="fr-FR" sz="1200" b="1" kern="0" dirty="0">
                <a:ln w="0"/>
                <a:solidFill>
                  <a:schemeClr val="accent1">
                    <a:lumMod val="75000"/>
                  </a:schemeClr>
                </a:solidFill>
                <a:effectLst>
                  <a:reflection blurRad="6350" stA="53000" endA="300" endPos="35500" dir="5400000" sy="-90000" algn="bl" rotWithShape="0"/>
                </a:effectLst>
                <a:latin typeface="Calibri"/>
              </a:rPr>
              <a:t> accessibles et utilisables</a:t>
            </a:r>
            <a:r>
              <a:rPr kumimoji="0" lang="en-ZA" sz="1200" b="1" i="0" u="none" strike="noStrike" kern="0" normalizeH="0" baseline="0" noProof="0" dirty="0" smtClean="0">
                <a:ln w="0"/>
                <a:solidFill>
                  <a:schemeClr val="accent1">
                    <a:lumMod val="75000"/>
                  </a:schemeClr>
                </a:solidFill>
                <a:effectLst>
                  <a:reflection blurRad="6350" stA="53000" endA="300" endPos="35500" dir="5400000" sy="-90000" algn="bl" rotWithShape="0"/>
                </a:effectLst>
                <a:uLnTx/>
                <a:uFillTx/>
                <a:latin typeface="Calibri"/>
              </a:rPr>
              <a:t> - </a:t>
            </a:r>
            <a:r>
              <a:rPr kumimoji="0" lang="en-ZA" sz="1200" i="0" u="none" strike="noStrike" kern="0" normalizeH="0" baseline="0" noProof="0" dirty="0" smtClean="0">
                <a:ln w="0"/>
                <a:solidFill>
                  <a:schemeClr val="accent1">
                    <a:lumMod val="75000"/>
                  </a:schemeClr>
                </a:solidFill>
                <a:effectLst>
                  <a:reflection blurRad="6350" stA="53000" endA="300" endPos="35500" dir="5400000" sy="-90000" algn="bl" rotWithShape="0"/>
                </a:effectLst>
                <a:uLnTx/>
                <a:uFillTx/>
                <a:latin typeface="Calibri"/>
              </a:rPr>
              <a:t> (Analyse)</a:t>
            </a:r>
            <a:endParaRPr kumimoji="0" lang="en-ZA" sz="1200" i="0" u="none" strike="noStrike" kern="0" normalizeH="0" baseline="0" noProof="0" dirty="0" smtClean="0">
              <a:ln w="0"/>
              <a:solidFill>
                <a:schemeClr val="accent1">
                  <a:lumMod val="75000"/>
                </a:schemeClr>
              </a:solidFill>
              <a:effectLst>
                <a:reflection blurRad="6350" stA="53000" endA="300" endPos="35500" dir="5400000" sy="-90000" algn="bl" rotWithShape="0"/>
              </a:effectLst>
              <a:uLnTx/>
              <a:uFillTx/>
              <a:latin typeface="Calibri"/>
            </a:endParaRPr>
          </a:p>
        </p:txBody>
      </p:sp>
      <p:sp>
        <p:nvSpPr>
          <p:cNvPr id="10" name="TextBox 9"/>
          <p:cNvSpPr txBox="1"/>
          <p:nvPr/>
        </p:nvSpPr>
        <p:spPr>
          <a:xfrm>
            <a:off x="3721962" y="5329828"/>
            <a:ext cx="2781232" cy="93871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reflection blurRad="6350" stA="52000" endA="300" endPos="35000" dir="5400000" sy="-100000" algn="bl" rotWithShape="0"/>
          </a:effectLst>
        </p:spPr>
        <p:txBody>
          <a:bodyPr wrap="square" rtlCol="0">
            <a:spAutoFit/>
          </a:bodyPr>
          <a:lstStyle/>
          <a:p>
            <a:pPr algn="r"/>
            <a:r>
              <a:rPr lang="fr-FR" sz="1100" dirty="0" smtClean="0">
                <a:solidFill>
                  <a:prstClr val="black"/>
                </a:solidFill>
                <a:latin typeface="Calibri"/>
              </a:rPr>
              <a:t>Assigner </a:t>
            </a:r>
            <a:r>
              <a:rPr lang="fr-FR" sz="1100" dirty="0">
                <a:solidFill>
                  <a:prstClr val="black"/>
                </a:solidFill>
                <a:latin typeface="Calibri"/>
              </a:rPr>
              <a:t>à chaque unité statistique des informations de localisation précises et non ambiguës provenant de sources de données fondamentales faisant autorité, pertinentes et convenues au niveau </a:t>
            </a:r>
            <a:r>
              <a:rPr lang="fr-FR" sz="1100" dirty="0" smtClean="0">
                <a:solidFill>
                  <a:prstClr val="black"/>
                </a:solidFill>
                <a:latin typeface="Calibri"/>
              </a:rPr>
              <a:t>national</a:t>
            </a:r>
            <a:endParaRPr lang="en-ZA" sz="1100" dirty="0" smtClean="0">
              <a:solidFill>
                <a:prstClr val="black"/>
              </a:solidFill>
              <a:latin typeface="Calibri"/>
            </a:endParaRPr>
          </a:p>
        </p:txBody>
      </p:sp>
      <p:sp>
        <p:nvSpPr>
          <p:cNvPr id="11" name="TextBox 10"/>
          <p:cNvSpPr txBox="1"/>
          <p:nvPr/>
        </p:nvSpPr>
        <p:spPr>
          <a:xfrm>
            <a:off x="3721961" y="4399688"/>
            <a:ext cx="3477329"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reflection blurRad="6350" stA="52000" endA="300" endPos="35000" dir="5400000" sy="-100000" algn="bl" rotWithShape="0"/>
          </a:effectLst>
        </p:spPr>
        <p:txBody>
          <a:bodyPr wrap="square" rtlCol="0">
            <a:spAutoFit/>
          </a:bodyPr>
          <a:lstStyle/>
          <a:p>
            <a:pPr algn="r"/>
            <a:r>
              <a:rPr lang="fr-FR" sz="1200" dirty="0" smtClean="0">
                <a:solidFill>
                  <a:prstClr val="black"/>
                </a:solidFill>
                <a:latin typeface="Calibri"/>
              </a:rPr>
              <a:t>Mettre </a:t>
            </a:r>
            <a:r>
              <a:rPr lang="fr-FR" sz="1200" dirty="0">
                <a:solidFill>
                  <a:prstClr val="black"/>
                </a:solidFill>
                <a:latin typeface="Calibri"/>
              </a:rPr>
              <a:t>en place un stockage persistant des </a:t>
            </a:r>
            <a:r>
              <a:rPr lang="fr-FR" sz="1200" dirty="0" err="1">
                <a:solidFill>
                  <a:prstClr val="black"/>
                </a:solidFill>
                <a:latin typeface="Calibri"/>
              </a:rPr>
              <a:t>microdonnées</a:t>
            </a:r>
            <a:r>
              <a:rPr lang="fr-FR" sz="1200" dirty="0">
                <a:solidFill>
                  <a:prstClr val="black"/>
                </a:solidFill>
                <a:latin typeface="Calibri"/>
              </a:rPr>
              <a:t> statistiques géocodées dans un système de gestion de base de données relationnelle</a:t>
            </a:r>
            <a:endParaRPr lang="en-ZA" sz="1200" dirty="0">
              <a:solidFill>
                <a:prstClr val="black"/>
              </a:solidFill>
              <a:latin typeface="Calibri"/>
            </a:endParaRPr>
          </a:p>
        </p:txBody>
      </p:sp>
      <p:sp>
        <p:nvSpPr>
          <p:cNvPr id="12" name="TextBox 11"/>
          <p:cNvSpPr txBox="1"/>
          <p:nvPr/>
        </p:nvSpPr>
        <p:spPr>
          <a:xfrm>
            <a:off x="3721962" y="3515997"/>
            <a:ext cx="4222156" cy="5232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reflection blurRad="6350" stA="52000" endA="300" endPos="35000" dir="5400000" sy="-100000" algn="bl" rotWithShape="0"/>
          </a:effectLst>
        </p:spPr>
        <p:txBody>
          <a:bodyPr wrap="square" rtlCol="0">
            <a:spAutoFit/>
          </a:bodyPr>
          <a:lstStyle/>
          <a:p>
            <a:pPr algn="r"/>
            <a:r>
              <a:rPr lang="fr-FR" sz="1400" dirty="0">
                <a:solidFill>
                  <a:prstClr val="black"/>
                </a:solidFill>
                <a:latin typeface="Calibri"/>
              </a:rPr>
              <a:t>Faire usage de géographies faisant autorité pour diffuser tous les résultats </a:t>
            </a:r>
            <a:r>
              <a:rPr lang="fr-FR" sz="1400" dirty="0" smtClean="0">
                <a:solidFill>
                  <a:prstClr val="black"/>
                </a:solidFill>
                <a:latin typeface="Calibri"/>
              </a:rPr>
              <a:t>statistiques</a:t>
            </a:r>
            <a:endParaRPr lang="fr-FR" sz="1400" dirty="0">
              <a:solidFill>
                <a:prstClr val="black"/>
              </a:solidFill>
              <a:latin typeface="Calibri"/>
            </a:endParaRPr>
          </a:p>
        </p:txBody>
      </p:sp>
      <p:sp>
        <p:nvSpPr>
          <p:cNvPr id="13" name="TextBox 12"/>
          <p:cNvSpPr txBox="1"/>
          <p:nvPr/>
        </p:nvSpPr>
        <p:spPr>
          <a:xfrm>
            <a:off x="3721963" y="2714567"/>
            <a:ext cx="4954134" cy="60016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reflection blurRad="6350" stA="52000" endA="300" endPos="35000" dir="5400000" sy="-100000" algn="bl" rotWithShape="0"/>
          </a:effectLst>
        </p:spPr>
        <p:txBody>
          <a:bodyPr wrap="square" rtlCol="0">
            <a:spAutoFit/>
          </a:bodyPr>
          <a:lstStyle/>
          <a:p>
            <a:pPr algn="r"/>
            <a:r>
              <a:rPr lang="en-ZA" sz="1100" dirty="0" smtClean="0">
                <a:solidFill>
                  <a:prstClr val="black"/>
                </a:solidFill>
                <a:latin typeface="Calibri"/>
              </a:rPr>
              <a:t>I</a:t>
            </a:r>
            <a:r>
              <a:rPr lang="fr-FR" sz="1100" dirty="0">
                <a:solidFill>
                  <a:prstClr val="black"/>
                </a:solidFill>
                <a:latin typeface="Calibri"/>
              </a:rPr>
              <a:t>Surmonter les barrières structurelles, syntaxiques et sémantiques entre les données statistiques et </a:t>
            </a:r>
            <a:r>
              <a:rPr lang="fr-FR" sz="1100" dirty="0" err="1">
                <a:solidFill>
                  <a:prstClr val="black"/>
                </a:solidFill>
                <a:latin typeface="Calibri"/>
              </a:rPr>
              <a:t>géospatiales</a:t>
            </a:r>
            <a:r>
              <a:rPr lang="fr-FR" sz="1100" dirty="0">
                <a:solidFill>
                  <a:prstClr val="black"/>
                </a:solidFill>
                <a:latin typeface="Calibri"/>
              </a:rPr>
              <a:t> et les </a:t>
            </a:r>
            <a:r>
              <a:rPr lang="fr-FR" sz="1100" dirty="0" smtClean="0">
                <a:solidFill>
                  <a:prstClr val="black"/>
                </a:solidFill>
                <a:latin typeface="Calibri"/>
              </a:rPr>
              <a:t>métadonnées</a:t>
            </a:r>
          </a:p>
          <a:p>
            <a:pPr algn="r"/>
            <a:r>
              <a:rPr lang="en-ZA" sz="1100" dirty="0" smtClean="0">
                <a:solidFill>
                  <a:prstClr val="black"/>
                </a:solidFill>
                <a:latin typeface="Calibri"/>
              </a:rPr>
              <a:t>SO Standards - OGC Standards - Statistics Principles</a:t>
            </a:r>
            <a:endParaRPr lang="en-ZA" sz="1100" dirty="0" smtClean="0">
              <a:solidFill>
                <a:prstClr val="black"/>
              </a:solidFill>
              <a:latin typeface="Calibri"/>
            </a:endParaRPr>
          </a:p>
        </p:txBody>
      </p:sp>
      <p:sp>
        <p:nvSpPr>
          <p:cNvPr id="14" name="TextBox 13"/>
          <p:cNvSpPr txBox="1"/>
          <p:nvPr/>
        </p:nvSpPr>
        <p:spPr>
          <a:xfrm>
            <a:off x="3721962" y="1740933"/>
            <a:ext cx="5678528"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reflection blurRad="6350" stA="52000" endA="300" endPos="35000" dir="5400000" sy="-100000" algn="bl" rotWithShape="0"/>
          </a:effectLst>
        </p:spPr>
        <p:txBody>
          <a:bodyPr wrap="square" rtlCol="0">
            <a:spAutoFit/>
          </a:bodyPr>
          <a:lstStyle/>
          <a:p>
            <a:pPr algn="r"/>
            <a:r>
              <a:rPr lang="fr-FR" sz="1200" dirty="0">
                <a:solidFill>
                  <a:prstClr val="black"/>
                </a:solidFill>
                <a:latin typeface="Calibri"/>
              </a:rPr>
              <a:t>Soutenir la publication, l'accès, l'analyse et la visualisation d'informations </a:t>
            </a:r>
            <a:r>
              <a:rPr lang="fr-FR" sz="1200" dirty="0" err="1">
                <a:solidFill>
                  <a:prstClr val="black"/>
                </a:solidFill>
                <a:latin typeface="Calibri"/>
              </a:rPr>
              <a:t>géospatiales</a:t>
            </a:r>
            <a:endParaRPr lang="fr-FR" sz="1200" dirty="0">
              <a:solidFill>
                <a:prstClr val="black"/>
              </a:solidFill>
              <a:latin typeface="Calibri"/>
            </a:endParaRPr>
          </a:p>
          <a:p>
            <a:pPr algn="r"/>
            <a:r>
              <a:rPr lang="fr-FR" sz="1200" dirty="0">
                <a:solidFill>
                  <a:prstClr val="black"/>
                </a:solidFill>
                <a:latin typeface="Calibri"/>
              </a:rPr>
              <a:t>L'utilisateur peut ainsi facilement tirer des conclusions et utiliser pleinement les données disponibles pour une action locale</a:t>
            </a:r>
            <a:endParaRPr lang="en-ZA" sz="1200" dirty="0">
              <a:solidFill>
                <a:prstClr val="black"/>
              </a:solidFill>
              <a:latin typeface="Calibri"/>
            </a:endParaRPr>
          </a:p>
        </p:txBody>
      </p:sp>
    </p:spTree>
    <p:extLst>
      <p:ext uri="{BB962C8B-B14F-4D97-AF65-F5344CB8AC3E}">
        <p14:creationId xmlns:p14="http://schemas.microsoft.com/office/powerpoint/2010/main" val="309162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 y="1406825"/>
            <a:ext cx="6613024" cy="4849195"/>
          </a:xfrm>
        </p:spPr>
        <p:txBody>
          <a:bodyPr>
            <a:normAutofit fontScale="92500"/>
          </a:bodyPr>
          <a:lstStyle/>
          <a:p>
            <a:pPr>
              <a:lnSpc>
                <a:spcPct val="120000"/>
              </a:lnSpc>
            </a:pPr>
            <a:r>
              <a:rPr lang="fr-FR" sz="1600" dirty="0"/>
              <a:t>Une intégration réussie de l'information </a:t>
            </a:r>
            <a:r>
              <a:rPr lang="fr-FR" sz="1600" dirty="0" err="1"/>
              <a:t>géospatiale</a:t>
            </a:r>
            <a:r>
              <a:rPr lang="fr-FR" sz="1600" dirty="0"/>
              <a:t> et de l'information statistique nécessite d'examiner les dimensions suivantes: (1) Échelle; (2) Politique; (3) Institutionnel; (4) Modélisation.</a:t>
            </a:r>
          </a:p>
          <a:p>
            <a:pPr>
              <a:lnSpc>
                <a:spcPct val="120000"/>
              </a:lnSpc>
            </a:pPr>
            <a:r>
              <a:rPr lang="fr-FR" sz="1600" dirty="0"/>
              <a:t>Échelle: L'étendue de l'espace géographique dans lequel l'intégration doit avoir lieu.</a:t>
            </a:r>
          </a:p>
          <a:p>
            <a:pPr>
              <a:lnSpc>
                <a:spcPct val="120000"/>
              </a:lnSpc>
            </a:pPr>
            <a:r>
              <a:rPr lang="fr-FR" sz="1600" dirty="0"/>
              <a:t>Politique: La dimension politique nécessaire à tous les niveaux sur l'axe de l'échelle pour initier et harmoniser les stratégies et les règlements associés afin de parvenir à une intégration complète.</a:t>
            </a:r>
          </a:p>
          <a:p>
            <a:pPr>
              <a:lnSpc>
                <a:spcPct val="120000"/>
              </a:lnSpc>
            </a:pPr>
            <a:r>
              <a:rPr lang="fr-FR" sz="1600" dirty="0"/>
              <a:t>Institutionnel: Les arrangements institutionnels nécessaires pour réaliser une intégration réelle, conformément à l'orientation des deux politiques compatibles.</a:t>
            </a:r>
          </a:p>
          <a:p>
            <a:pPr>
              <a:lnSpc>
                <a:spcPct val="120000"/>
              </a:lnSpc>
            </a:pPr>
            <a:r>
              <a:rPr lang="fr-FR" sz="1600" dirty="0"/>
              <a:t>Modélisation: Composante du processus d'intégration traitant de l'abstraction technique, technologique et scientifique et de leurs interactions fonctionnelles et procédurales connexes:) GSGF</a:t>
            </a:r>
            <a:endParaRPr lang="en-US" sz="1600" dirty="0"/>
          </a:p>
        </p:txBody>
      </p:sp>
      <p:sp>
        <p:nvSpPr>
          <p:cNvPr id="3" name="Title 2"/>
          <p:cNvSpPr>
            <a:spLocks noGrp="1"/>
          </p:cNvSpPr>
          <p:nvPr>
            <p:ph type="title"/>
          </p:nvPr>
        </p:nvSpPr>
        <p:spPr>
          <a:xfrm>
            <a:off x="681990" y="20302"/>
            <a:ext cx="10767060" cy="1325563"/>
          </a:xfrm>
        </p:spPr>
        <p:txBody>
          <a:bodyPr>
            <a:normAutofit fontScale="90000"/>
          </a:bodyPr>
          <a:lstStyle/>
          <a:p>
            <a:r>
              <a:rPr lang="fr-FR" dirty="0"/>
              <a:t>Le Cadre Spatial Statistique Africain </a:t>
            </a:r>
            <a:r>
              <a:rPr lang="en-US" dirty="0" smtClean="0"/>
              <a:t>: Dimensions</a:t>
            </a:r>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l="23753" r="22395" b="33781"/>
          <a:stretch>
            <a:fillRect/>
          </a:stretch>
        </p:blipFill>
        <p:spPr bwMode="auto">
          <a:xfrm>
            <a:off x="7184524" y="1406825"/>
            <a:ext cx="4897437" cy="4718050"/>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5" name="Content Placeholder 6"/>
          <p:cNvSpPr txBox="1">
            <a:spLocks/>
          </p:cNvSpPr>
          <p:nvPr/>
        </p:nvSpPr>
        <p:spPr bwMode="auto">
          <a:xfrm rot="19750497">
            <a:off x="8626042" y="1981410"/>
            <a:ext cx="2405009"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FF6600"/>
              </a:buClr>
              <a:buFont typeface="Wingdings 2" panose="05020102010507070707" pitchFamily="18"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rgbClr val="006666"/>
              </a:buClr>
              <a:buFont typeface="Wingdings" panose="05000000000000000000" pitchFamily="2" charset="2"/>
              <a:buChar char="l"/>
              <a:defRPr sz="2800">
                <a:solidFill>
                  <a:schemeClr val="tx2"/>
                </a:solidFill>
                <a:latin typeface="+mn-lt"/>
                <a:ea typeface="+mn-ea"/>
                <a:cs typeface="+mn-cs"/>
              </a:defRPr>
            </a:lvl2pPr>
            <a:lvl3pPr marL="1143000" indent="-228600" algn="l" rtl="0" eaLnBrk="0" fontAlgn="base" hangingPunct="0">
              <a:spcBef>
                <a:spcPct val="20000"/>
              </a:spcBef>
              <a:spcAft>
                <a:spcPct val="0"/>
              </a:spcAft>
              <a:buClr>
                <a:srgbClr val="292929"/>
              </a:buClr>
              <a:buChar char="•"/>
              <a:defRPr sz="2400">
                <a:solidFill>
                  <a:schemeClr val="tx2"/>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2"/>
                </a:solidFill>
                <a:latin typeface="+mn-lt"/>
                <a:ea typeface="+mn-ea"/>
                <a:cs typeface="+mn-cs"/>
              </a:defRPr>
            </a:lvl5pPr>
            <a:lvl6pPr marL="2514600" indent="-228600" algn="l" rtl="0" fontAlgn="base">
              <a:spcBef>
                <a:spcPct val="20000"/>
              </a:spcBef>
              <a:spcAft>
                <a:spcPct val="0"/>
              </a:spcAft>
              <a:buChar char="•"/>
              <a:defRPr sz="2000">
                <a:solidFill>
                  <a:schemeClr val="tx2"/>
                </a:solidFill>
                <a:latin typeface="+mn-lt"/>
                <a:ea typeface="+mn-ea"/>
                <a:cs typeface="+mn-cs"/>
              </a:defRPr>
            </a:lvl6pPr>
            <a:lvl7pPr marL="2971800" indent="-228600" algn="l" rtl="0" fontAlgn="base">
              <a:spcBef>
                <a:spcPct val="20000"/>
              </a:spcBef>
              <a:spcAft>
                <a:spcPct val="0"/>
              </a:spcAft>
              <a:buChar char="•"/>
              <a:defRPr sz="2000">
                <a:solidFill>
                  <a:schemeClr val="tx2"/>
                </a:solidFill>
                <a:latin typeface="+mn-lt"/>
                <a:ea typeface="+mn-ea"/>
                <a:cs typeface="+mn-cs"/>
              </a:defRPr>
            </a:lvl7pPr>
            <a:lvl8pPr marL="3429000" indent="-228600" algn="l" rtl="0" fontAlgn="base">
              <a:spcBef>
                <a:spcPct val="20000"/>
              </a:spcBef>
              <a:spcAft>
                <a:spcPct val="0"/>
              </a:spcAft>
              <a:buChar char="•"/>
              <a:defRPr sz="2000">
                <a:solidFill>
                  <a:schemeClr val="tx2"/>
                </a:solidFill>
                <a:latin typeface="+mn-lt"/>
                <a:ea typeface="+mn-ea"/>
                <a:cs typeface="+mn-cs"/>
              </a:defRPr>
            </a:lvl8pPr>
            <a:lvl9pPr marL="3886200" indent="-228600" algn="l" rtl="0" fontAlgn="base">
              <a:spcBef>
                <a:spcPct val="20000"/>
              </a:spcBef>
              <a:spcAft>
                <a:spcPct val="0"/>
              </a:spcAft>
              <a:buChar char="•"/>
              <a:defRPr sz="2000">
                <a:solidFill>
                  <a:schemeClr val="tx2"/>
                </a:solidFill>
                <a:latin typeface="+mn-lt"/>
                <a:ea typeface="+mn-ea"/>
                <a:cs typeface="+mn-cs"/>
              </a:defRPr>
            </a:lvl9pPr>
          </a:lstStyle>
          <a:p>
            <a:pPr marL="0" indent="0">
              <a:buFont typeface="Wingdings 2" panose="05020102010507070707" pitchFamily="18" charset="2"/>
              <a:buNone/>
              <a:defRPr/>
            </a:pPr>
            <a:r>
              <a:rPr lang="en-US" altLang="en-US" sz="2400" b="1" kern="0" dirty="0" smtClean="0"/>
              <a:t> </a:t>
            </a:r>
            <a:r>
              <a:rPr lang="en-US" altLang="en-US" sz="2400" b="1" kern="0" dirty="0" err="1" smtClean="0"/>
              <a:t>Ressources</a:t>
            </a:r>
            <a:endParaRPr lang="en-GB" altLang="en-US" sz="2400" b="1" kern="0" dirty="0" smtClean="0"/>
          </a:p>
        </p:txBody>
      </p:sp>
      <p:sp>
        <p:nvSpPr>
          <p:cNvPr id="6" name="Content Placeholder 6"/>
          <p:cNvSpPr txBox="1">
            <a:spLocks/>
          </p:cNvSpPr>
          <p:nvPr/>
        </p:nvSpPr>
        <p:spPr bwMode="auto">
          <a:xfrm rot="1867957" flipH="1">
            <a:off x="7363684" y="4413671"/>
            <a:ext cx="223192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FF6600"/>
              </a:buClr>
              <a:buFont typeface="Wingdings 2" panose="05020102010507070707" pitchFamily="18"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rgbClr val="006666"/>
              </a:buClr>
              <a:buFont typeface="Wingdings" panose="05000000000000000000" pitchFamily="2" charset="2"/>
              <a:buChar char="l"/>
              <a:defRPr sz="2800">
                <a:solidFill>
                  <a:schemeClr val="tx2"/>
                </a:solidFill>
                <a:latin typeface="+mn-lt"/>
                <a:ea typeface="+mn-ea"/>
                <a:cs typeface="+mn-cs"/>
              </a:defRPr>
            </a:lvl2pPr>
            <a:lvl3pPr marL="1143000" indent="-228600" algn="l" rtl="0" eaLnBrk="0" fontAlgn="base" hangingPunct="0">
              <a:spcBef>
                <a:spcPct val="20000"/>
              </a:spcBef>
              <a:spcAft>
                <a:spcPct val="0"/>
              </a:spcAft>
              <a:buClr>
                <a:srgbClr val="292929"/>
              </a:buClr>
              <a:buChar char="•"/>
              <a:defRPr sz="2400">
                <a:solidFill>
                  <a:schemeClr val="tx2"/>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2"/>
                </a:solidFill>
                <a:latin typeface="+mn-lt"/>
                <a:ea typeface="+mn-ea"/>
                <a:cs typeface="+mn-cs"/>
              </a:defRPr>
            </a:lvl5pPr>
            <a:lvl6pPr marL="2514600" indent="-228600" algn="l" rtl="0" fontAlgn="base">
              <a:spcBef>
                <a:spcPct val="20000"/>
              </a:spcBef>
              <a:spcAft>
                <a:spcPct val="0"/>
              </a:spcAft>
              <a:buChar char="•"/>
              <a:defRPr sz="2000">
                <a:solidFill>
                  <a:schemeClr val="tx2"/>
                </a:solidFill>
                <a:latin typeface="+mn-lt"/>
                <a:ea typeface="+mn-ea"/>
                <a:cs typeface="+mn-cs"/>
              </a:defRPr>
            </a:lvl6pPr>
            <a:lvl7pPr marL="2971800" indent="-228600" algn="l" rtl="0" fontAlgn="base">
              <a:spcBef>
                <a:spcPct val="20000"/>
              </a:spcBef>
              <a:spcAft>
                <a:spcPct val="0"/>
              </a:spcAft>
              <a:buChar char="•"/>
              <a:defRPr sz="2000">
                <a:solidFill>
                  <a:schemeClr val="tx2"/>
                </a:solidFill>
                <a:latin typeface="+mn-lt"/>
                <a:ea typeface="+mn-ea"/>
                <a:cs typeface="+mn-cs"/>
              </a:defRPr>
            </a:lvl7pPr>
            <a:lvl8pPr marL="3429000" indent="-228600" algn="l" rtl="0" fontAlgn="base">
              <a:spcBef>
                <a:spcPct val="20000"/>
              </a:spcBef>
              <a:spcAft>
                <a:spcPct val="0"/>
              </a:spcAft>
              <a:buChar char="•"/>
              <a:defRPr sz="2000">
                <a:solidFill>
                  <a:schemeClr val="tx2"/>
                </a:solidFill>
                <a:latin typeface="+mn-lt"/>
                <a:ea typeface="+mn-ea"/>
                <a:cs typeface="+mn-cs"/>
              </a:defRPr>
            </a:lvl8pPr>
            <a:lvl9pPr marL="3886200" indent="-228600" algn="l" rtl="0" fontAlgn="base">
              <a:spcBef>
                <a:spcPct val="20000"/>
              </a:spcBef>
              <a:spcAft>
                <a:spcPct val="0"/>
              </a:spcAft>
              <a:buChar char="•"/>
              <a:defRPr sz="2000">
                <a:solidFill>
                  <a:schemeClr val="tx2"/>
                </a:solidFill>
                <a:latin typeface="+mn-lt"/>
                <a:ea typeface="+mn-ea"/>
                <a:cs typeface="+mn-cs"/>
              </a:defRPr>
            </a:lvl9pPr>
          </a:lstStyle>
          <a:p>
            <a:pPr marL="0" indent="0">
              <a:buFont typeface="Wingdings 2" panose="05020102010507070707" pitchFamily="18" charset="2"/>
              <a:buNone/>
              <a:defRPr/>
            </a:pPr>
            <a:r>
              <a:rPr lang="en-US" altLang="en-US" b="1" kern="0" dirty="0" smtClean="0">
                <a:solidFill>
                  <a:srgbClr val="FFFF00"/>
                </a:solidFill>
              </a:rPr>
              <a:t> </a:t>
            </a:r>
            <a:r>
              <a:rPr lang="en-US" altLang="en-US" b="1" kern="0" dirty="0" err="1" smtClean="0">
                <a:solidFill>
                  <a:srgbClr val="FFFF00"/>
                </a:solidFill>
              </a:rPr>
              <a:t>Donnees</a:t>
            </a:r>
            <a:endParaRPr lang="en-GB" altLang="en-US" b="1" kern="0" dirty="0" smtClean="0">
              <a:solidFill>
                <a:srgbClr val="FFFF00"/>
              </a:solidFill>
            </a:endParaRPr>
          </a:p>
        </p:txBody>
      </p:sp>
      <p:sp>
        <p:nvSpPr>
          <p:cNvPr id="7" name="Content Placeholder 6"/>
          <p:cNvSpPr txBox="1">
            <a:spLocks/>
          </p:cNvSpPr>
          <p:nvPr/>
        </p:nvSpPr>
        <p:spPr bwMode="auto">
          <a:xfrm rot="5166689">
            <a:off x="9904103" y="4461296"/>
            <a:ext cx="213804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FF6600"/>
              </a:buClr>
              <a:buFont typeface="Wingdings 2" panose="05020102010507070707" pitchFamily="18"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rgbClr val="006666"/>
              </a:buClr>
              <a:buFont typeface="Wingdings" panose="05000000000000000000" pitchFamily="2" charset="2"/>
              <a:buChar char="l"/>
              <a:defRPr sz="2800">
                <a:solidFill>
                  <a:schemeClr val="tx2"/>
                </a:solidFill>
                <a:latin typeface="+mn-lt"/>
                <a:ea typeface="+mn-ea"/>
                <a:cs typeface="+mn-cs"/>
              </a:defRPr>
            </a:lvl2pPr>
            <a:lvl3pPr marL="1143000" indent="-228600" algn="l" rtl="0" eaLnBrk="0" fontAlgn="base" hangingPunct="0">
              <a:spcBef>
                <a:spcPct val="20000"/>
              </a:spcBef>
              <a:spcAft>
                <a:spcPct val="0"/>
              </a:spcAft>
              <a:buClr>
                <a:srgbClr val="292929"/>
              </a:buClr>
              <a:buChar char="•"/>
              <a:defRPr sz="2400">
                <a:solidFill>
                  <a:schemeClr val="tx2"/>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2"/>
                </a:solidFill>
                <a:latin typeface="+mn-lt"/>
                <a:ea typeface="+mn-ea"/>
                <a:cs typeface="+mn-cs"/>
              </a:defRPr>
            </a:lvl5pPr>
            <a:lvl6pPr marL="2514600" indent="-228600" algn="l" rtl="0" fontAlgn="base">
              <a:spcBef>
                <a:spcPct val="20000"/>
              </a:spcBef>
              <a:spcAft>
                <a:spcPct val="0"/>
              </a:spcAft>
              <a:buChar char="•"/>
              <a:defRPr sz="2000">
                <a:solidFill>
                  <a:schemeClr val="tx2"/>
                </a:solidFill>
                <a:latin typeface="+mn-lt"/>
                <a:ea typeface="+mn-ea"/>
                <a:cs typeface="+mn-cs"/>
              </a:defRPr>
            </a:lvl6pPr>
            <a:lvl7pPr marL="2971800" indent="-228600" algn="l" rtl="0" fontAlgn="base">
              <a:spcBef>
                <a:spcPct val="20000"/>
              </a:spcBef>
              <a:spcAft>
                <a:spcPct val="0"/>
              </a:spcAft>
              <a:buChar char="•"/>
              <a:defRPr sz="2000">
                <a:solidFill>
                  <a:schemeClr val="tx2"/>
                </a:solidFill>
                <a:latin typeface="+mn-lt"/>
                <a:ea typeface="+mn-ea"/>
                <a:cs typeface="+mn-cs"/>
              </a:defRPr>
            </a:lvl7pPr>
            <a:lvl8pPr marL="3429000" indent="-228600" algn="l" rtl="0" fontAlgn="base">
              <a:spcBef>
                <a:spcPct val="20000"/>
              </a:spcBef>
              <a:spcAft>
                <a:spcPct val="0"/>
              </a:spcAft>
              <a:buChar char="•"/>
              <a:defRPr sz="2000">
                <a:solidFill>
                  <a:schemeClr val="tx2"/>
                </a:solidFill>
                <a:latin typeface="+mn-lt"/>
                <a:ea typeface="+mn-ea"/>
                <a:cs typeface="+mn-cs"/>
              </a:defRPr>
            </a:lvl8pPr>
            <a:lvl9pPr marL="3886200" indent="-228600" algn="l" rtl="0" fontAlgn="base">
              <a:spcBef>
                <a:spcPct val="20000"/>
              </a:spcBef>
              <a:spcAft>
                <a:spcPct val="0"/>
              </a:spcAft>
              <a:buChar char="•"/>
              <a:defRPr sz="2000">
                <a:solidFill>
                  <a:schemeClr val="tx2"/>
                </a:solidFill>
                <a:latin typeface="+mn-lt"/>
                <a:ea typeface="+mn-ea"/>
                <a:cs typeface="+mn-cs"/>
              </a:defRPr>
            </a:lvl9pPr>
          </a:lstStyle>
          <a:p>
            <a:pPr marL="0" indent="0">
              <a:buFont typeface="Wingdings 2" panose="05020102010507070707" pitchFamily="18" charset="2"/>
              <a:buNone/>
              <a:defRPr/>
            </a:pPr>
            <a:r>
              <a:rPr lang="en-US" altLang="en-US" b="1" kern="0" dirty="0" smtClean="0">
                <a:solidFill>
                  <a:schemeClr val="bg1"/>
                </a:solidFill>
              </a:rPr>
              <a:t> </a:t>
            </a:r>
            <a:r>
              <a:rPr lang="en-US" altLang="en-US" b="1" kern="0" dirty="0" err="1" smtClean="0">
                <a:solidFill>
                  <a:schemeClr val="bg1"/>
                </a:solidFill>
              </a:rPr>
              <a:t>Politiques</a:t>
            </a:r>
            <a:endParaRPr lang="en-GB" altLang="en-US" b="1" kern="0" dirty="0" smtClean="0">
              <a:solidFill>
                <a:schemeClr val="bg1"/>
              </a:solidFill>
            </a:endParaRPr>
          </a:p>
        </p:txBody>
      </p:sp>
    </p:spTree>
    <p:extLst>
      <p:ext uri="{BB962C8B-B14F-4D97-AF65-F5344CB8AC3E}">
        <p14:creationId xmlns:p14="http://schemas.microsoft.com/office/powerpoint/2010/main" val="400165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6260" y="1345864"/>
            <a:ext cx="4632776" cy="4910155"/>
          </a:xfrm>
        </p:spPr>
        <p:txBody>
          <a:bodyPr>
            <a:noAutofit/>
          </a:bodyPr>
          <a:lstStyle/>
          <a:p>
            <a:pPr>
              <a:lnSpc>
                <a:spcPct val="120000"/>
              </a:lnSpc>
            </a:pPr>
            <a:r>
              <a:rPr lang="fr-FR" sz="2200" dirty="0"/>
              <a:t>La stratégie comprend un mécanisme de </a:t>
            </a:r>
            <a:r>
              <a:rPr lang="fr-FR" sz="2200" dirty="0" err="1"/>
              <a:t>déconvolution</a:t>
            </a:r>
            <a:r>
              <a:rPr lang="fr-FR" sz="2200" dirty="0"/>
              <a:t> pour réduire le cadre au niveau national, où les États membres peuvent adopter, adapter et appliquer leur propre cadre national d'établissement des statistiques (NSSF) en fonction de l'environnement et des réalités de chaque pays.</a:t>
            </a:r>
            <a:endParaRPr lang="en-US" sz="2200" dirty="0"/>
          </a:p>
        </p:txBody>
      </p:sp>
      <p:sp>
        <p:nvSpPr>
          <p:cNvPr id="3" name="Title 2"/>
          <p:cNvSpPr>
            <a:spLocks noGrp="1"/>
          </p:cNvSpPr>
          <p:nvPr>
            <p:ph type="title"/>
          </p:nvPr>
        </p:nvSpPr>
        <p:spPr>
          <a:xfrm>
            <a:off x="640080" y="20302"/>
            <a:ext cx="10808970" cy="1325563"/>
          </a:xfrm>
        </p:spPr>
        <p:txBody>
          <a:bodyPr>
            <a:normAutofit fontScale="90000"/>
          </a:bodyPr>
          <a:lstStyle/>
          <a:p>
            <a:r>
              <a:rPr lang="fr-FR" dirty="0"/>
              <a:t>Le cadre de l'espace statistique africain: </a:t>
            </a:r>
            <a:r>
              <a:rPr lang="fr-FR" dirty="0" smtClean="0"/>
              <a:t/>
            </a:r>
            <a:br>
              <a:rPr lang="fr-FR" dirty="0" smtClean="0"/>
            </a:br>
            <a:r>
              <a:rPr lang="fr-FR" dirty="0" smtClean="0"/>
              <a:t>la </a:t>
            </a:r>
            <a:r>
              <a:rPr lang="fr-FR" dirty="0"/>
              <a:t>réduction d'échelle </a:t>
            </a:r>
            <a:r>
              <a:rPr lang="fr-FR" dirty="0" smtClean="0"/>
              <a:t>au niveau national</a:t>
            </a:r>
            <a:endParaRPr lang="en-US" dirty="0"/>
          </a:p>
        </p:txBody>
      </p:sp>
      <p:pic>
        <p:nvPicPr>
          <p:cNvPr id="9" name="Picture 8"/>
          <p:cNvPicPr>
            <a:picLocks noChangeAspect="1"/>
          </p:cNvPicPr>
          <p:nvPr/>
        </p:nvPicPr>
        <p:blipFill>
          <a:blip r:embed="rId3"/>
          <a:stretch>
            <a:fillRect/>
          </a:stretch>
        </p:blipFill>
        <p:spPr>
          <a:xfrm>
            <a:off x="5189036" y="1554304"/>
            <a:ext cx="6887539" cy="4450256"/>
          </a:xfrm>
          <a:prstGeom prst="rect">
            <a:avLst/>
          </a:prstGeom>
          <a:ln>
            <a:noFill/>
          </a:ln>
          <a:effectLst>
            <a:outerShdw blurRad="292100" dist="139700" dir="2700000" algn="tl" rotWithShape="0">
              <a:srgbClr val="333333">
                <a:alpha val="65000"/>
              </a:srgbClr>
            </a:outerShdw>
            <a:softEdge rad="63500"/>
          </a:effectLst>
        </p:spPr>
      </p:pic>
    </p:spTree>
    <p:extLst>
      <p:ext uri="{BB962C8B-B14F-4D97-AF65-F5344CB8AC3E}">
        <p14:creationId xmlns:p14="http://schemas.microsoft.com/office/powerpoint/2010/main" val="197782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7896" y="1490775"/>
            <a:ext cx="2824186" cy="4668750"/>
          </a:xfrm>
          <a:solidFill>
            <a:srgbClr val="FFFF99"/>
          </a:solidFill>
          <a:effectLst>
            <a:outerShdw blurRad="50800" dist="38100" dir="2700000" algn="tl" rotWithShape="0">
              <a:prstClr val="black">
                <a:alpha val="40000"/>
              </a:prstClr>
            </a:outerShdw>
          </a:effectLst>
        </p:spPr>
        <p:txBody>
          <a:bodyPr>
            <a:normAutofit fontScale="77500" lnSpcReduction="20000"/>
          </a:bodyPr>
          <a:lstStyle/>
          <a:p>
            <a:r>
              <a:rPr lang="fr-FR" dirty="0"/>
              <a:t>Une bonne prise de décision nécessite la collecte et </a:t>
            </a:r>
            <a:r>
              <a:rPr lang="fr-FR" dirty="0" smtClean="0"/>
              <a:t>l’analyse de </a:t>
            </a:r>
            <a:r>
              <a:rPr lang="fr-FR" dirty="0"/>
              <a:t>faits à jour, froids et </a:t>
            </a:r>
            <a:r>
              <a:rPr lang="fr-FR" dirty="0" err="1" smtClean="0"/>
              <a:t>implaccables</a:t>
            </a:r>
            <a:r>
              <a:rPr lang="fr-FR" dirty="0" smtClean="0"/>
              <a:t>.</a:t>
            </a:r>
            <a:endParaRPr lang="fr-FR" dirty="0"/>
          </a:p>
          <a:p>
            <a:r>
              <a:rPr lang="fr-FR" dirty="0"/>
              <a:t>Pour que les faits soient interprétés, compris et liés à nos objectifs et à nos décisions, cela doit rassembler des données liées </a:t>
            </a:r>
            <a:r>
              <a:rPr lang="fr-FR" dirty="0" smtClean="0"/>
              <a:t>ensembles par </a:t>
            </a:r>
            <a:r>
              <a:rPr lang="fr-FR" dirty="0"/>
              <a:t>la chose qu'ils ont en commun: </a:t>
            </a:r>
            <a:r>
              <a:rPr lang="fr-FR" dirty="0" smtClean="0"/>
              <a:t>la localisation (Ou).</a:t>
            </a:r>
            <a:endParaRPr lang="en-US" dirty="0"/>
          </a:p>
          <a:p>
            <a:endParaRPr lang="en-GB" dirty="0"/>
          </a:p>
        </p:txBody>
      </p:sp>
      <p:sp>
        <p:nvSpPr>
          <p:cNvPr id="3" name="Title 2"/>
          <p:cNvSpPr>
            <a:spLocks noGrp="1"/>
          </p:cNvSpPr>
          <p:nvPr>
            <p:ph type="title"/>
          </p:nvPr>
        </p:nvSpPr>
        <p:spPr/>
        <p:txBody>
          <a:bodyPr>
            <a:normAutofit fontScale="90000"/>
          </a:bodyPr>
          <a:lstStyle/>
          <a:p>
            <a:r>
              <a:rPr lang="en-GB" dirty="0" err="1" smtClean="0"/>
              <a:t>Vers</a:t>
            </a:r>
            <a:r>
              <a:rPr lang="en-GB" dirty="0" smtClean="0"/>
              <a:t> des </a:t>
            </a:r>
            <a:r>
              <a:rPr lang="en-GB" dirty="0" err="1"/>
              <a:t>Statistiques</a:t>
            </a:r>
            <a:r>
              <a:rPr lang="en-GB" dirty="0"/>
              <a:t> à </a:t>
            </a:r>
            <a:r>
              <a:rPr lang="en-GB" dirty="0" smtClean="0"/>
              <a:t>Validation </a:t>
            </a:r>
            <a:r>
              <a:rPr lang="en-GB" dirty="0" err="1" smtClean="0"/>
              <a:t>Spatiale</a:t>
            </a:r>
            <a:endParaRPr lang="en-GB" dirty="0"/>
          </a:p>
        </p:txBody>
      </p:sp>
      <p:sp>
        <p:nvSpPr>
          <p:cNvPr id="4" name="Rectangle 3"/>
          <p:cNvSpPr>
            <a:spLocks noChangeArrowheads="1"/>
          </p:cNvSpPr>
          <p:nvPr/>
        </p:nvSpPr>
        <p:spPr bwMode="auto">
          <a:xfrm>
            <a:off x="3656706" y="1490775"/>
            <a:ext cx="4113213" cy="1962430"/>
          </a:xfrm>
          <a:prstGeom prst="rect">
            <a:avLst/>
          </a:prstGeom>
          <a:solidFill>
            <a:srgbClr val="FFFF9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chemeClr val="tx1"/>
                </a:solidFill>
                <a:miter lim="800000"/>
                <a:headEnd type="none" w="sm" len="sm"/>
                <a:tailEnd type="none" w="sm" len="sm"/>
              </a14:hiddenLine>
            </a:ext>
          </a:extLst>
        </p:spPr>
        <p:txBody>
          <a:bodyPr/>
          <a:lstStyle/>
          <a:p>
            <a:pPr>
              <a:lnSpc>
                <a:spcPct val="100000"/>
              </a:lnSpc>
            </a:pPr>
            <a:r>
              <a:rPr lang="en-GB" altLang="en-US" sz="1250" b="1" dirty="0">
                <a:solidFill>
                  <a:schemeClr val="tx2"/>
                </a:solidFill>
              </a:rPr>
              <a:t>Overview</a:t>
            </a:r>
          </a:p>
          <a:p>
            <a:pPr>
              <a:lnSpc>
                <a:spcPct val="100000"/>
              </a:lnSpc>
            </a:pPr>
            <a:r>
              <a:rPr lang="fr-FR" altLang="en-US" sz="1100" dirty="0" smtClean="0">
                <a:solidFill>
                  <a:srgbClr val="000000"/>
                </a:solidFill>
                <a:cs typeface="Times New Roman" panose="02020603050405020304" pitchFamily="18" charset="0"/>
              </a:rPr>
              <a:t>Tout </a:t>
            </a:r>
            <a:r>
              <a:rPr lang="fr-FR" altLang="en-US" sz="1100" dirty="0">
                <a:solidFill>
                  <a:srgbClr val="000000"/>
                </a:solidFill>
                <a:cs typeface="Times New Roman" panose="02020603050405020304" pitchFamily="18" charset="0"/>
              </a:rPr>
              <a:t>ce qui </a:t>
            </a:r>
            <a:r>
              <a:rPr lang="fr-FR" altLang="en-US" sz="1100" dirty="0" smtClean="0">
                <a:solidFill>
                  <a:srgbClr val="000000"/>
                </a:solidFill>
                <a:cs typeface="Times New Roman" panose="02020603050405020304" pitchFamily="18" charset="0"/>
              </a:rPr>
              <a:t>se passe, se passe quelque </a:t>
            </a:r>
            <a:r>
              <a:rPr lang="fr-FR" altLang="en-US" sz="1100" dirty="0">
                <a:solidFill>
                  <a:srgbClr val="000000"/>
                </a:solidFill>
                <a:cs typeface="Times New Roman" panose="02020603050405020304" pitchFamily="18" charset="0"/>
              </a:rPr>
              <a:t>part dans l'espace et le temps</a:t>
            </a:r>
          </a:p>
          <a:p>
            <a:pPr>
              <a:lnSpc>
                <a:spcPct val="100000"/>
              </a:lnSpc>
            </a:pPr>
            <a:r>
              <a:rPr lang="fr-FR" altLang="en-US" sz="1100" dirty="0">
                <a:solidFill>
                  <a:srgbClr val="000000"/>
                </a:solidFill>
                <a:cs typeface="Times New Roman" panose="02020603050405020304" pitchFamily="18" charset="0"/>
              </a:rPr>
              <a:t>La plupart des décisions doivent être </a:t>
            </a:r>
            <a:r>
              <a:rPr lang="fr-FR" altLang="en-US" sz="1100" dirty="0" smtClean="0">
                <a:solidFill>
                  <a:srgbClr val="000000"/>
                </a:solidFill>
                <a:cs typeface="Times New Roman" panose="02020603050405020304" pitchFamily="18" charset="0"/>
              </a:rPr>
              <a:t>connectées </a:t>
            </a:r>
            <a:r>
              <a:rPr lang="fr-FR" altLang="en-US" sz="1100" dirty="0">
                <a:solidFill>
                  <a:srgbClr val="000000"/>
                </a:solidFill>
                <a:cs typeface="Times New Roman" panose="02020603050405020304" pitchFamily="18" charset="0"/>
              </a:rPr>
              <a:t>à </a:t>
            </a:r>
            <a:r>
              <a:rPr lang="fr-FR" altLang="en-US" sz="1100" dirty="0" smtClean="0">
                <a:solidFill>
                  <a:srgbClr val="000000"/>
                </a:solidFill>
                <a:cs typeface="Times New Roman" panose="02020603050405020304" pitchFamily="18" charset="0"/>
              </a:rPr>
              <a:t>une localisation géographique</a:t>
            </a:r>
            <a:endParaRPr lang="fr-FR" altLang="en-US" sz="1100" dirty="0">
              <a:solidFill>
                <a:srgbClr val="000000"/>
              </a:solidFill>
              <a:cs typeface="Times New Roman" panose="02020603050405020304" pitchFamily="18" charset="0"/>
            </a:endParaRPr>
          </a:p>
          <a:p>
            <a:pPr>
              <a:lnSpc>
                <a:spcPct val="100000"/>
              </a:lnSpc>
            </a:pPr>
            <a:r>
              <a:rPr lang="fr-FR" altLang="en-US" sz="1100" dirty="0">
                <a:solidFill>
                  <a:srgbClr val="000000"/>
                </a:solidFill>
                <a:cs typeface="Times New Roman" panose="02020603050405020304" pitchFamily="18" charset="0"/>
              </a:rPr>
              <a:t>Où </a:t>
            </a:r>
            <a:r>
              <a:rPr lang="fr-FR" altLang="en-US" sz="1100" dirty="0" smtClean="0">
                <a:solidFill>
                  <a:srgbClr val="000000"/>
                </a:solidFill>
                <a:cs typeface="Times New Roman" panose="02020603050405020304" pitchFamily="18" charset="0"/>
              </a:rPr>
              <a:t>se trouve ceci et cela?</a:t>
            </a:r>
            <a:endParaRPr lang="fr-FR" altLang="en-US" sz="1100" dirty="0">
              <a:solidFill>
                <a:srgbClr val="000000"/>
              </a:solidFill>
              <a:cs typeface="Times New Roman" panose="02020603050405020304" pitchFamily="18" charset="0"/>
            </a:endParaRPr>
          </a:p>
          <a:p>
            <a:pPr>
              <a:lnSpc>
                <a:spcPct val="100000"/>
              </a:lnSpc>
            </a:pPr>
            <a:r>
              <a:rPr lang="fr-FR" altLang="en-US" sz="1100" dirty="0">
                <a:solidFill>
                  <a:srgbClr val="000000"/>
                </a:solidFill>
                <a:cs typeface="Times New Roman" panose="02020603050405020304" pitchFamily="18" charset="0"/>
              </a:rPr>
              <a:t>À quelle distance </a:t>
            </a:r>
            <a:r>
              <a:rPr lang="fr-FR" altLang="en-US" sz="1100" dirty="0" smtClean="0">
                <a:solidFill>
                  <a:srgbClr val="000000"/>
                </a:solidFill>
                <a:cs typeface="Times New Roman" panose="02020603050405020304" pitchFamily="18" charset="0"/>
              </a:rPr>
              <a:t>se trouve A et B</a:t>
            </a:r>
            <a:r>
              <a:rPr lang="fr-FR" altLang="en-US" sz="1100" dirty="0">
                <a:solidFill>
                  <a:srgbClr val="000000"/>
                </a:solidFill>
                <a:cs typeface="Times New Roman" panose="02020603050405020304" pitchFamily="18" charset="0"/>
              </a:rPr>
              <a:t>?</a:t>
            </a:r>
          </a:p>
          <a:p>
            <a:pPr>
              <a:lnSpc>
                <a:spcPct val="100000"/>
              </a:lnSpc>
            </a:pPr>
            <a:r>
              <a:rPr lang="fr-FR" altLang="en-US" sz="1100" dirty="0">
                <a:solidFill>
                  <a:srgbClr val="000000"/>
                </a:solidFill>
                <a:cs typeface="Times New Roman" panose="02020603050405020304" pitchFamily="18" charset="0"/>
              </a:rPr>
              <a:t>Quelle est l'étendue </a:t>
            </a:r>
            <a:r>
              <a:rPr lang="fr-FR" altLang="en-US" sz="1100" dirty="0" smtClean="0">
                <a:solidFill>
                  <a:srgbClr val="000000"/>
                </a:solidFill>
                <a:cs typeface="Times New Roman" panose="02020603050405020304" pitchFamily="18" charset="0"/>
              </a:rPr>
              <a:t>et l’espace couvert par un </a:t>
            </a:r>
            <a:r>
              <a:rPr lang="fr-FR" altLang="en-US" sz="1100" dirty="0">
                <a:solidFill>
                  <a:srgbClr val="000000"/>
                </a:solidFill>
                <a:cs typeface="Times New Roman" panose="02020603050405020304" pitchFamily="18" charset="0"/>
              </a:rPr>
              <a:t>phénomène?</a:t>
            </a:r>
          </a:p>
          <a:p>
            <a:pPr>
              <a:lnSpc>
                <a:spcPct val="100000"/>
              </a:lnSpc>
            </a:pPr>
            <a:r>
              <a:rPr lang="fr-FR" altLang="en-US" sz="1100" dirty="0">
                <a:solidFill>
                  <a:srgbClr val="000000"/>
                </a:solidFill>
                <a:cs typeface="Times New Roman" panose="02020603050405020304" pitchFamily="18" charset="0"/>
              </a:rPr>
              <a:t>Comment puis-je </a:t>
            </a:r>
            <a:r>
              <a:rPr lang="fr-FR" altLang="en-US" sz="1100" dirty="0" smtClean="0">
                <a:solidFill>
                  <a:srgbClr val="000000"/>
                </a:solidFill>
                <a:cs typeface="Times New Roman" panose="02020603050405020304" pitchFamily="18" charset="0"/>
              </a:rPr>
              <a:t>passer de </a:t>
            </a:r>
            <a:r>
              <a:rPr lang="fr-FR" altLang="en-US" sz="1100" dirty="0">
                <a:solidFill>
                  <a:srgbClr val="000000"/>
                </a:solidFill>
                <a:cs typeface="Times New Roman" panose="02020603050405020304" pitchFamily="18" charset="0"/>
              </a:rPr>
              <a:t>A à B?</a:t>
            </a:r>
          </a:p>
          <a:p>
            <a:pPr>
              <a:lnSpc>
                <a:spcPct val="100000"/>
              </a:lnSpc>
            </a:pPr>
            <a:r>
              <a:rPr lang="fr-FR" altLang="en-US" sz="1100" dirty="0">
                <a:solidFill>
                  <a:srgbClr val="000000"/>
                </a:solidFill>
                <a:cs typeface="Times New Roman" panose="02020603050405020304" pitchFamily="18" charset="0"/>
              </a:rPr>
              <a:t>Quels domaines conviennent à certaines activités?</a:t>
            </a:r>
            <a:r>
              <a:rPr lang="en-US" altLang="en-US" sz="1100" dirty="0" smtClean="0">
                <a:solidFill>
                  <a:srgbClr val="000000"/>
                </a:solidFill>
                <a:cs typeface="Times New Roman" panose="02020603050405020304" pitchFamily="18" charset="0"/>
              </a:rPr>
              <a:t>?</a:t>
            </a:r>
            <a:endParaRPr lang="en-US" altLang="en-US" sz="1100" dirty="0">
              <a:solidFill>
                <a:srgbClr val="000000"/>
              </a:solidFill>
              <a:cs typeface="Times New Roman" panose="02020603050405020304" pitchFamily="18" charset="0"/>
            </a:endParaRPr>
          </a:p>
          <a:p>
            <a:pPr>
              <a:lnSpc>
                <a:spcPct val="100000"/>
              </a:lnSpc>
            </a:pPr>
            <a:endParaRPr lang="en-US" altLang="en-US" sz="1250" dirty="0" smtClean="0">
              <a:solidFill>
                <a:srgbClr val="000000"/>
              </a:solidFill>
              <a:cs typeface="Times New Roman" panose="02020603050405020304" pitchFamily="18" charset="0"/>
            </a:endParaRPr>
          </a:p>
        </p:txBody>
      </p:sp>
      <p:sp>
        <p:nvSpPr>
          <p:cNvPr id="5" name="Rectangle 4"/>
          <p:cNvSpPr>
            <a:spLocks noChangeArrowheads="1"/>
          </p:cNvSpPr>
          <p:nvPr/>
        </p:nvSpPr>
        <p:spPr bwMode="auto">
          <a:xfrm>
            <a:off x="7925493" y="1490775"/>
            <a:ext cx="4113212" cy="1962430"/>
          </a:xfrm>
          <a:prstGeom prst="rect">
            <a:avLst/>
          </a:prstGeom>
          <a:solidFill>
            <a:srgbClr val="FFFF9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chemeClr val="tx1"/>
                </a:solidFill>
                <a:miter lim="800000"/>
                <a:headEnd type="none" w="sm" len="sm"/>
                <a:tailEnd type="none" w="sm" len="sm"/>
              </a14:hiddenLine>
            </a:ext>
          </a:extLst>
        </p:spPr>
        <p:txBody>
          <a:bodyPr/>
          <a:lstStyle/>
          <a:p>
            <a:pPr>
              <a:lnSpc>
                <a:spcPct val="100000"/>
              </a:lnSpc>
            </a:pPr>
            <a:r>
              <a:rPr lang="en-GB" altLang="en-US" sz="1250" b="1" dirty="0" err="1" smtClean="0">
                <a:solidFill>
                  <a:schemeClr val="tx2"/>
                </a:solidFill>
              </a:rPr>
              <a:t>Objectif</a:t>
            </a:r>
            <a:endParaRPr lang="en-GB" altLang="en-US" sz="1250" b="1" dirty="0">
              <a:solidFill>
                <a:schemeClr val="tx2"/>
              </a:solidFill>
            </a:endParaRPr>
          </a:p>
          <a:p>
            <a:r>
              <a:rPr lang="fr-FR" altLang="en-US" sz="1050" dirty="0">
                <a:solidFill>
                  <a:srgbClr val="000000"/>
                </a:solidFill>
                <a:cs typeface="Times New Roman" panose="02020603050405020304" pitchFamily="18" charset="0"/>
              </a:rPr>
              <a:t>Au cours du cycle </a:t>
            </a:r>
            <a:r>
              <a:rPr lang="fr-FR" altLang="en-US" sz="1050" dirty="0" smtClean="0">
                <a:solidFill>
                  <a:srgbClr val="000000"/>
                </a:solidFill>
                <a:cs typeface="Times New Roman" panose="02020603050405020304" pitchFamily="18" charset="0"/>
              </a:rPr>
              <a:t>2020, </a:t>
            </a:r>
            <a:r>
              <a:rPr lang="fr-FR" altLang="en-US" sz="1050" dirty="0">
                <a:solidFill>
                  <a:srgbClr val="000000"/>
                </a:solidFill>
                <a:cs typeface="Times New Roman" panose="02020603050405020304" pitchFamily="18" charset="0"/>
              </a:rPr>
              <a:t>le </a:t>
            </a:r>
            <a:r>
              <a:rPr lang="fr-FR" altLang="en-US" sz="1050" dirty="0" err="1">
                <a:solidFill>
                  <a:srgbClr val="000000"/>
                </a:solidFill>
                <a:cs typeface="Times New Roman" panose="02020603050405020304" pitchFamily="18" charset="0"/>
              </a:rPr>
              <a:t>géospatial</a:t>
            </a:r>
            <a:r>
              <a:rPr lang="fr-FR" altLang="en-US" sz="1050" dirty="0">
                <a:solidFill>
                  <a:srgbClr val="000000"/>
                </a:solidFill>
                <a:cs typeface="Times New Roman" panose="02020603050405020304" pitchFamily="18" charset="0"/>
              </a:rPr>
              <a:t> a radicalement changé la méthodologie cartographique du recensement dans des domaines tels que: l'utilisation d'appareils mobiles, l'imagerie satellitaire et le système de positionnement global; </a:t>
            </a:r>
            <a:r>
              <a:rPr lang="fr-FR" altLang="en-US" sz="1050" dirty="0" smtClean="0">
                <a:solidFill>
                  <a:srgbClr val="000000"/>
                </a:solidFill>
                <a:cs typeface="Times New Roman" panose="02020603050405020304" pitchFamily="18" charset="0"/>
              </a:rPr>
              <a:t>etc..</a:t>
            </a:r>
            <a:endParaRPr lang="fr-FR" altLang="en-US" sz="1050" dirty="0">
              <a:solidFill>
                <a:srgbClr val="000000"/>
              </a:solidFill>
              <a:cs typeface="Times New Roman" panose="02020603050405020304" pitchFamily="18" charset="0"/>
            </a:endParaRPr>
          </a:p>
          <a:p>
            <a:r>
              <a:rPr lang="fr-FR" altLang="en-US" sz="1050" dirty="0">
                <a:solidFill>
                  <a:srgbClr val="000000"/>
                </a:solidFill>
                <a:cs typeface="Times New Roman" panose="02020603050405020304" pitchFamily="18" charset="0"/>
              </a:rPr>
              <a:t>La présentation vise à sensibiliser aux avantages des outils </a:t>
            </a:r>
            <a:r>
              <a:rPr lang="fr-FR" altLang="en-US" sz="1050" dirty="0" err="1">
                <a:solidFill>
                  <a:srgbClr val="000000"/>
                </a:solidFill>
                <a:cs typeface="Times New Roman" panose="02020603050405020304" pitchFamily="18" charset="0"/>
              </a:rPr>
              <a:t>géospatiaux</a:t>
            </a:r>
            <a:r>
              <a:rPr lang="fr-FR" altLang="en-US" sz="1050" dirty="0">
                <a:solidFill>
                  <a:srgbClr val="000000"/>
                </a:solidFill>
                <a:cs typeface="Times New Roman" panose="02020603050405020304" pitchFamily="18" charset="0"/>
              </a:rPr>
              <a:t> pour traiter les questions de </a:t>
            </a:r>
            <a:r>
              <a:rPr lang="fr-FR" altLang="en-US" sz="1050" dirty="0" err="1" smtClean="0">
                <a:solidFill>
                  <a:srgbClr val="000000"/>
                </a:solidFill>
                <a:cs typeface="Times New Roman" panose="02020603050405020304" pitchFamily="18" charset="0"/>
              </a:rPr>
              <a:t>velocité</a:t>
            </a:r>
            <a:r>
              <a:rPr lang="fr-FR" altLang="en-US" sz="1050" dirty="0" smtClean="0">
                <a:solidFill>
                  <a:srgbClr val="000000"/>
                </a:solidFill>
                <a:cs typeface="Times New Roman" panose="02020603050405020304" pitchFamily="18" charset="0"/>
              </a:rPr>
              <a:t> </a:t>
            </a:r>
            <a:r>
              <a:rPr lang="fr-FR" altLang="en-US" sz="1050" dirty="0">
                <a:solidFill>
                  <a:srgbClr val="000000"/>
                </a:solidFill>
                <a:cs typeface="Times New Roman" panose="02020603050405020304" pitchFamily="18" charset="0"/>
              </a:rPr>
              <a:t>et de qualité des données, ce qui encouragera et servira de base au dialogue politique sur l'utilisation de la technologie entre décideurs, spécialistes de l'information </a:t>
            </a:r>
            <a:r>
              <a:rPr lang="fr-FR" altLang="en-US" sz="1050" dirty="0" err="1">
                <a:solidFill>
                  <a:srgbClr val="000000"/>
                </a:solidFill>
                <a:cs typeface="Times New Roman" panose="02020603050405020304" pitchFamily="18" charset="0"/>
              </a:rPr>
              <a:t>géospatiale</a:t>
            </a:r>
            <a:r>
              <a:rPr lang="fr-FR" altLang="en-US" sz="1050" dirty="0">
                <a:solidFill>
                  <a:srgbClr val="000000"/>
                </a:solidFill>
                <a:cs typeface="Times New Roman" panose="02020603050405020304" pitchFamily="18" charset="0"/>
              </a:rPr>
              <a:t> et autres parties prenantes.</a:t>
            </a:r>
            <a:r>
              <a:rPr lang="en-US" altLang="en-US" sz="1050" dirty="0" smtClean="0">
                <a:solidFill>
                  <a:srgbClr val="000000"/>
                </a:solidFill>
                <a:cs typeface="Times New Roman" panose="02020603050405020304" pitchFamily="18" charset="0"/>
              </a:rPr>
              <a:t>s</a:t>
            </a:r>
            <a:r>
              <a:rPr lang="en-US" altLang="en-US" sz="1050" dirty="0">
                <a:solidFill>
                  <a:srgbClr val="000000"/>
                </a:solidFill>
                <a:cs typeface="Times New Roman" panose="02020603050405020304" pitchFamily="18" charset="0"/>
              </a:rPr>
              <a:t>.</a:t>
            </a:r>
          </a:p>
          <a:p>
            <a:pPr>
              <a:lnSpc>
                <a:spcPct val="100000"/>
              </a:lnSpc>
            </a:pPr>
            <a:endParaRPr lang="sv-SE" altLang="en-US" sz="1050" dirty="0">
              <a:solidFill>
                <a:schemeClr val="tx2"/>
              </a:solidFill>
            </a:endParaRPr>
          </a:p>
        </p:txBody>
      </p:sp>
      <p:sp>
        <p:nvSpPr>
          <p:cNvPr id="6" name="Rectangle 5"/>
          <p:cNvSpPr>
            <a:spLocks noChangeArrowheads="1"/>
          </p:cNvSpPr>
          <p:nvPr/>
        </p:nvSpPr>
        <p:spPr bwMode="auto">
          <a:xfrm>
            <a:off x="3656706" y="3579010"/>
            <a:ext cx="2678113" cy="2580515"/>
          </a:xfrm>
          <a:prstGeom prst="rect">
            <a:avLst/>
          </a:prstGeom>
          <a:solidFill>
            <a:srgbClr val="FFFF9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chemeClr val="tx1"/>
                </a:solidFill>
                <a:miter lim="800000"/>
                <a:headEnd type="none" w="sm" len="sm"/>
                <a:tailEnd type="none" w="sm" len="sm"/>
              </a14:hiddenLine>
            </a:ext>
          </a:extLst>
        </p:spPr>
        <p:txBody>
          <a:bodyPr/>
          <a:lstStyle/>
          <a:p>
            <a:pPr>
              <a:lnSpc>
                <a:spcPct val="100000"/>
              </a:lnSpc>
            </a:pPr>
            <a:r>
              <a:rPr lang="en-GB" altLang="en-US" sz="1250" b="1" dirty="0" err="1" smtClean="0">
                <a:solidFill>
                  <a:schemeClr val="tx2"/>
                </a:solidFill>
              </a:rPr>
              <a:t>Enjeux</a:t>
            </a:r>
            <a:r>
              <a:rPr lang="en-GB" altLang="en-US" sz="1250" b="1" dirty="0" smtClean="0">
                <a:solidFill>
                  <a:schemeClr val="tx2"/>
                </a:solidFill>
              </a:rPr>
              <a:t> et </a:t>
            </a:r>
            <a:r>
              <a:rPr lang="en-GB" altLang="en-US" sz="1250" b="1" dirty="0" err="1" smtClean="0">
                <a:solidFill>
                  <a:schemeClr val="tx2"/>
                </a:solidFill>
              </a:rPr>
              <a:t>Defis</a:t>
            </a:r>
            <a:endParaRPr lang="en-GB" altLang="en-US" sz="1250" b="1" dirty="0" smtClean="0">
              <a:solidFill>
                <a:schemeClr val="tx2"/>
              </a:solidFill>
            </a:endParaRPr>
          </a:p>
          <a:p>
            <a:r>
              <a:rPr lang="fr-FR" altLang="en-US" sz="900" b="1" dirty="0" err="1"/>
              <a:t>Disponinilité</a:t>
            </a:r>
            <a:endParaRPr lang="fr-FR" altLang="en-US" sz="900" b="1" dirty="0"/>
          </a:p>
          <a:p>
            <a:r>
              <a:rPr lang="fr-FR" altLang="en-US" sz="900" dirty="0"/>
              <a:t>Trouver les informations appropriées au moment requis et à l'échelle pertinente d'agrégation</a:t>
            </a:r>
          </a:p>
          <a:p>
            <a:r>
              <a:rPr lang="fr-FR" altLang="en-US" sz="900" b="1" dirty="0"/>
              <a:t>Accessibilité</a:t>
            </a:r>
          </a:p>
          <a:p>
            <a:r>
              <a:rPr lang="fr-FR" altLang="en-US" sz="900" dirty="0"/>
              <a:t>Même lorsque l'information est disponible, elle peut ne pas être facilement accessibles, soit en raison de l'absence de technologie pour un accès effectif ou en raison des coûts associés</a:t>
            </a:r>
          </a:p>
          <a:p>
            <a:r>
              <a:rPr lang="fr-FR" altLang="en-US" sz="900" b="1" dirty="0" err="1"/>
              <a:t>Transformabilité</a:t>
            </a:r>
            <a:endParaRPr lang="fr-FR" altLang="en-US" sz="900" b="1" dirty="0"/>
          </a:p>
          <a:p>
            <a:r>
              <a:rPr lang="fr-FR" altLang="en-US" sz="900" dirty="0"/>
              <a:t>Un manque général de capacités et d'infrastructure pour la collecte et l'évaluation des données, pour leur transformation en informations utiles et pour leur diffusion</a:t>
            </a:r>
            <a:r>
              <a:rPr lang="en-US" altLang="en-US" sz="900" dirty="0"/>
              <a:t>.</a:t>
            </a:r>
          </a:p>
          <a:p>
            <a:pPr>
              <a:lnSpc>
                <a:spcPct val="100000"/>
              </a:lnSpc>
            </a:pPr>
            <a:endParaRPr lang="en-US" altLang="en-US" sz="800" dirty="0" smtClean="0"/>
          </a:p>
          <a:p>
            <a:pPr>
              <a:lnSpc>
                <a:spcPct val="100000"/>
              </a:lnSpc>
            </a:pPr>
            <a:endParaRPr lang="en-US" altLang="en-US" sz="800" dirty="0"/>
          </a:p>
        </p:txBody>
      </p:sp>
      <p:sp>
        <p:nvSpPr>
          <p:cNvPr id="7" name="Rectangle 6"/>
          <p:cNvSpPr>
            <a:spLocks noChangeArrowheads="1"/>
          </p:cNvSpPr>
          <p:nvPr/>
        </p:nvSpPr>
        <p:spPr bwMode="auto">
          <a:xfrm>
            <a:off x="6507856" y="3579011"/>
            <a:ext cx="2678113" cy="2580514"/>
          </a:xfrm>
          <a:prstGeom prst="rect">
            <a:avLst/>
          </a:prstGeom>
          <a:solidFill>
            <a:srgbClr val="FFFF9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chemeClr val="tx1"/>
                </a:solidFill>
                <a:miter lim="800000"/>
                <a:headEnd type="none" w="sm" len="sm"/>
                <a:tailEnd type="none" w="sm" len="sm"/>
              </a14:hiddenLine>
            </a:ext>
          </a:extLst>
        </p:spPr>
        <p:txBody>
          <a:bodyPr wrap="square">
            <a:normAutofit fontScale="77500" lnSpcReduction="20000"/>
          </a:bodyPr>
          <a:lstStyle>
            <a:lvl1pPr marL="114300" indent="-114300">
              <a:defRPr sz="2400">
                <a:solidFill>
                  <a:schemeClr val="tx1"/>
                </a:solidFill>
                <a:latin typeface="Times New Roman" panose="02020603050405020304" pitchFamily="18" charset="0"/>
              </a:defRPr>
            </a:lvl1pPr>
            <a:lvl2pPr marL="977900" indent="-457200">
              <a:defRPr sz="2400">
                <a:solidFill>
                  <a:schemeClr val="tx1"/>
                </a:solidFill>
                <a:latin typeface="Times New Roman" panose="02020603050405020304" pitchFamily="18" charset="0"/>
              </a:defRPr>
            </a:lvl2pPr>
            <a:lvl3pPr marL="1549400" indent="-457200">
              <a:defRPr sz="2400">
                <a:solidFill>
                  <a:schemeClr val="tx1"/>
                </a:solidFill>
                <a:latin typeface="Times New Roman" panose="02020603050405020304" pitchFamily="18" charset="0"/>
              </a:defRPr>
            </a:lvl3pPr>
            <a:lvl4pPr marL="2120900" indent="-457200">
              <a:defRPr sz="2400">
                <a:solidFill>
                  <a:schemeClr val="tx1"/>
                </a:solidFill>
                <a:latin typeface="Times New Roman" panose="02020603050405020304" pitchFamily="18" charset="0"/>
              </a:defRPr>
            </a:lvl4pPr>
            <a:lvl5pPr marL="2692400" indent="-457200">
              <a:defRPr sz="2400">
                <a:solidFill>
                  <a:schemeClr val="tx1"/>
                </a:solidFill>
                <a:latin typeface="Times New Roman" panose="02020603050405020304" pitchFamily="18" charset="0"/>
              </a:defRPr>
            </a:lvl5pPr>
            <a:lvl6pPr marL="3149600" indent="-457200" eaLnBrk="0" fontAlgn="base" hangingPunct="0">
              <a:spcBef>
                <a:spcPct val="0"/>
              </a:spcBef>
              <a:spcAft>
                <a:spcPct val="0"/>
              </a:spcAft>
              <a:defRPr sz="2400">
                <a:solidFill>
                  <a:schemeClr val="tx1"/>
                </a:solidFill>
                <a:latin typeface="Times New Roman" panose="02020603050405020304" pitchFamily="18" charset="0"/>
              </a:defRPr>
            </a:lvl6pPr>
            <a:lvl7pPr marL="3606800" indent="-457200" eaLnBrk="0" fontAlgn="base" hangingPunct="0">
              <a:spcBef>
                <a:spcPct val="0"/>
              </a:spcBef>
              <a:spcAft>
                <a:spcPct val="0"/>
              </a:spcAft>
              <a:defRPr sz="2400">
                <a:solidFill>
                  <a:schemeClr val="tx1"/>
                </a:solidFill>
                <a:latin typeface="Times New Roman" panose="02020603050405020304" pitchFamily="18" charset="0"/>
              </a:defRPr>
            </a:lvl7pPr>
            <a:lvl8pPr marL="4064000" indent="-457200" eaLnBrk="0" fontAlgn="base" hangingPunct="0">
              <a:spcBef>
                <a:spcPct val="0"/>
              </a:spcBef>
              <a:spcAft>
                <a:spcPct val="0"/>
              </a:spcAft>
              <a:defRPr sz="2400">
                <a:solidFill>
                  <a:schemeClr val="tx1"/>
                </a:solidFill>
                <a:latin typeface="Times New Roman" panose="02020603050405020304" pitchFamily="18" charset="0"/>
              </a:defRPr>
            </a:lvl8pPr>
            <a:lvl9pPr marL="45212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en-GB" altLang="en-US" sz="1400" b="1" dirty="0" smtClean="0">
                <a:solidFill>
                  <a:schemeClr val="tx2"/>
                </a:solidFill>
                <a:latin typeface="Arial" panose="020B0604020202020204" pitchFamily="34" charset="0"/>
              </a:rPr>
              <a:t>Lier la </a:t>
            </a:r>
            <a:r>
              <a:rPr lang="en-GB" altLang="en-US" sz="1400" b="1" dirty="0" err="1" smtClean="0">
                <a:solidFill>
                  <a:schemeClr val="tx2"/>
                </a:solidFill>
                <a:latin typeface="Arial" panose="020B0604020202020204" pitchFamily="34" charset="0"/>
              </a:rPr>
              <a:t>Geographie</a:t>
            </a:r>
            <a:r>
              <a:rPr lang="en-GB" altLang="en-US" sz="1400" b="1" dirty="0" smtClean="0">
                <a:solidFill>
                  <a:schemeClr val="tx2"/>
                </a:solidFill>
                <a:latin typeface="Arial" panose="020B0604020202020204" pitchFamily="34" charset="0"/>
              </a:rPr>
              <a:t> aux </a:t>
            </a:r>
            <a:r>
              <a:rPr lang="en-GB" altLang="en-US" sz="1400" b="1" dirty="0" err="1" smtClean="0">
                <a:solidFill>
                  <a:schemeClr val="tx2"/>
                </a:solidFill>
                <a:latin typeface="Arial" panose="020B0604020202020204" pitchFamily="34" charset="0"/>
              </a:rPr>
              <a:t>Statistiques</a:t>
            </a:r>
            <a:endParaRPr lang="en-GB" altLang="en-US" sz="1400" b="1" dirty="0" smtClean="0">
              <a:solidFill>
                <a:schemeClr val="tx2"/>
              </a:solidFill>
              <a:latin typeface="Arial" panose="020B0604020202020204" pitchFamily="34" charset="0"/>
            </a:endParaRPr>
          </a:p>
          <a:p>
            <a:pPr marL="0" indent="0"/>
            <a:r>
              <a:rPr lang="fr-FR" sz="1400" kern="0" dirty="0"/>
              <a:t>Les données </a:t>
            </a:r>
            <a:r>
              <a:rPr lang="fr-FR" sz="1400" kern="0" dirty="0" err="1"/>
              <a:t>géospatiales</a:t>
            </a:r>
            <a:r>
              <a:rPr lang="fr-FR" sz="1400" kern="0" dirty="0"/>
              <a:t> et les informations connexes sont une composante essentielle du Programme de développement durable à l'horizon 2030.</a:t>
            </a:r>
          </a:p>
          <a:p>
            <a:pPr marL="0" indent="0"/>
            <a:r>
              <a:rPr lang="fr-FR" sz="1400" kern="0" dirty="0"/>
              <a:t>Les statistiques sont les faits permettant de mesurer la conformité au cadre d'indicateurs.</a:t>
            </a:r>
          </a:p>
          <a:p>
            <a:pPr marL="0" indent="0"/>
            <a:r>
              <a:rPr lang="fr-FR" sz="1400" kern="0" dirty="0"/>
              <a:t>Les informations de localisation à travers les données </a:t>
            </a:r>
            <a:r>
              <a:rPr lang="fr-FR" sz="1400" kern="0" dirty="0" err="1"/>
              <a:t>géospatiales</a:t>
            </a:r>
            <a:r>
              <a:rPr lang="fr-FR" sz="1400" kern="0" dirty="0"/>
              <a:t> offrent une perspective, une meilleure compréhension et une vue des données à travers une lentille géographique.</a:t>
            </a:r>
          </a:p>
          <a:p>
            <a:pPr marL="0" indent="0"/>
            <a:r>
              <a:rPr lang="fr-FR" sz="1400" kern="0" dirty="0"/>
              <a:t>Les données </a:t>
            </a:r>
            <a:r>
              <a:rPr lang="fr-FR" sz="1400" kern="0" dirty="0" err="1"/>
              <a:t>géospatiales</a:t>
            </a:r>
            <a:r>
              <a:rPr lang="fr-FR" sz="1400" kern="0" dirty="0"/>
              <a:t> complètent les informations statistiques et, ensemble, elles racontent à un État membre une histoire sur sa situation qui aide à la planification, aux programmes et à la prise de décision</a:t>
            </a:r>
            <a:endParaRPr lang="en-GB" sz="1200" kern="0" dirty="0" smtClean="0"/>
          </a:p>
          <a:p>
            <a:endParaRPr lang="en-GB" altLang="en-US" sz="1200" kern="0" dirty="0">
              <a:solidFill>
                <a:schemeClr val="tx2"/>
              </a:solidFill>
              <a:latin typeface="Arial" panose="020B0604020202020204" pitchFamily="34" charset="0"/>
            </a:endParaRPr>
          </a:p>
        </p:txBody>
      </p:sp>
      <p:sp>
        <p:nvSpPr>
          <p:cNvPr id="8" name="Rectangle 7"/>
          <p:cNvSpPr>
            <a:spLocks noChangeArrowheads="1"/>
          </p:cNvSpPr>
          <p:nvPr/>
        </p:nvSpPr>
        <p:spPr bwMode="auto">
          <a:xfrm>
            <a:off x="9360593" y="3579010"/>
            <a:ext cx="2678112" cy="2580515"/>
          </a:xfrm>
          <a:prstGeom prst="rect">
            <a:avLst/>
          </a:prstGeom>
          <a:solidFill>
            <a:srgbClr val="FFFF9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chemeClr val="tx1"/>
                </a:solidFill>
                <a:miter lim="800000"/>
                <a:headEnd type="none" w="sm" len="sm"/>
                <a:tailEnd type="none" w="sm" len="sm"/>
              </a14:hiddenLine>
            </a:ext>
          </a:extLst>
        </p:spPr>
        <p:txBody>
          <a:bodyPr/>
          <a:lstStyle/>
          <a:p>
            <a:pPr>
              <a:lnSpc>
                <a:spcPct val="100000"/>
              </a:lnSpc>
            </a:pPr>
            <a:r>
              <a:rPr lang="en-GB" altLang="en-US" sz="1250" b="1" dirty="0" smtClean="0">
                <a:solidFill>
                  <a:schemeClr val="tx2"/>
                </a:solidFill>
              </a:rPr>
              <a:t>Way Forward</a:t>
            </a:r>
          </a:p>
          <a:p>
            <a:pPr>
              <a:lnSpc>
                <a:spcPct val="100000"/>
              </a:lnSpc>
            </a:pPr>
            <a:endParaRPr lang="en-GB" altLang="en-US" sz="1200" dirty="0">
              <a:solidFill>
                <a:schemeClr val="tx2"/>
              </a:solidFill>
            </a:endParaRPr>
          </a:p>
          <a:p>
            <a:pPr>
              <a:lnSpc>
                <a:spcPct val="100000"/>
              </a:lnSpc>
            </a:pPr>
            <a:r>
              <a:rPr lang="en-GB" altLang="en-US" sz="1000" dirty="0" smtClean="0">
                <a:solidFill>
                  <a:schemeClr val="tx2"/>
                </a:solidFill>
              </a:rPr>
              <a:t>.. </a:t>
            </a:r>
            <a:endParaRPr lang="en-GB" altLang="en-US" sz="1000" dirty="0">
              <a:solidFill>
                <a:schemeClr val="tx2"/>
              </a:solidFill>
            </a:endParaRPr>
          </a:p>
        </p:txBody>
      </p:sp>
      <p:pic>
        <p:nvPicPr>
          <p:cNvPr id="18" name="Picture 17"/>
          <p:cNvPicPr>
            <a:picLocks noChangeAspect="1"/>
          </p:cNvPicPr>
          <p:nvPr/>
        </p:nvPicPr>
        <p:blipFill>
          <a:blip r:embed="rId3"/>
          <a:stretch>
            <a:fillRect/>
          </a:stretch>
        </p:blipFill>
        <p:spPr>
          <a:xfrm>
            <a:off x="10518417" y="3766767"/>
            <a:ext cx="1520288" cy="2355611"/>
          </a:xfrm>
          <a:prstGeom prst="rect">
            <a:avLst/>
          </a:prstGeom>
        </p:spPr>
      </p:pic>
      <p:sp>
        <p:nvSpPr>
          <p:cNvPr id="28" name="Rectangle 27"/>
          <p:cNvSpPr/>
          <p:nvPr/>
        </p:nvSpPr>
        <p:spPr>
          <a:xfrm>
            <a:off x="9359427" y="3685259"/>
            <a:ext cx="1340222" cy="2600071"/>
          </a:xfrm>
          <a:prstGeom prst="rect">
            <a:avLst/>
          </a:prstGeom>
        </p:spPr>
        <p:txBody>
          <a:bodyPr wrap="square">
            <a:spAutoFit/>
          </a:bodyPr>
          <a:lstStyle/>
          <a:p>
            <a:pPr>
              <a:lnSpc>
                <a:spcPct val="130000"/>
              </a:lnSpc>
            </a:pPr>
            <a:r>
              <a:rPr lang="fr-FR" altLang="en-US" sz="600" dirty="0">
                <a:latin typeface="Century Gothic" panose="020B0502020202020204" pitchFamily="34" charset="0"/>
              </a:rPr>
              <a:t>Politique: Des mécanismes institutionnels alignés sur les efforts nationaux, tout en tenant compte des perspectives internationales</a:t>
            </a:r>
          </a:p>
          <a:p>
            <a:pPr>
              <a:lnSpc>
                <a:spcPct val="130000"/>
              </a:lnSpc>
            </a:pPr>
            <a:r>
              <a:rPr lang="fr-FR" altLang="en-US" sz="600" dirty="0">
                <a:latin typeface="Century Gothic" panose="020B0502020202020204" pitchFamily="34" charset="0"/>
              </a:rPr>
              <a:t>Démocratie des données: Disponibilité omniprésente des données / informations spatiales pertinentes en tant que biens communs. Adhérer aux normes convenues: métadonnées, modèles de données, codage, interopérabilité</a:t>
            </a:r>
          </a:p>
          <a:p>
            <a:pPr>
              <a:lnSpc>
                <a:spcPct val="130000"/>
              </a:lnSpc>
            </a:pPr>
            <a:r>
              <a:rPr lang="fr-FR" altLang="en-US" sz="600" dirty="0">
                <a:latin typeface="Century Gothic" panose="020B0502020202020204" pitchFamily="34" charset="0"/>
              </a:rPr>
              <a:t>People: Education de haut niveau pour autonomiser les jeunes africains dans la science et la technologie </a:t>
            </a:r>
            <a:r>
              <a:rPr lang="fr-FR" altLang="en-US" sz="600" dirty="0" err="1">
                <a:latin typeface="Century Gothic" panose="020B0502020202020204" pitchFamily="34" charset="0"/>
              </a:rPr>
              <a:t>géospatiales</a:t>
            </a:r>
            <a:r>
              <a:rPr lang="fr-FR" altLang="en-US" sz="600" dirty="0">
                <a:latin typeface="Century Gothic" panose="020B0502020202020204" pitchFamily="34" charset="0"/>
              </a:rPr>
              <a:t> à tous les niveaux d'éducation (écoles, universités)</a:t>
            </a:r>
            <a:endParaRPr lang="en-GB" sz="600" dirty="0"/>
          </a:p>
        </p:txBody>
      </p:sp>
    </p:spTree>
    <p:extLst>
      <p:ext uri="{BB962C8B-B14F-4D97-AF65-F5344CB8AC3E}">
        <p14:creationId xmlns:p14="http://schemas.microsoft.com/office/powerpoint/2010/main" val="306882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69433" y="4429664"/>
            <a:ext cx="1008162" cy="372120"/>
          </a:xfrm>
        </p:spPr>
        <p:txBody>
          <a:bodyPr vert="horz" lIns="91440" tIns="45720" rIns="91440" bIns="45720" rtlCol="0">
            <a:normAutofit/>
          </a:bodyPr>
          <a:lstStyle/>
          <a:p>
            <a:pPr marL="0" indent="0">
              <a:buNone/>
            </a:pPr>
            <a:r>
              <a:rPr lang="en-US" sz="2000" b="1" dirty="0"/>
              <a:t>SO.2</a:t>
            </a:r>
          </a:p>
        </p:txBody>
      </p:sp>
      <p:sp>
        <p:nvSpPr>
          <p:cNvPr id="3" name="Title 2"/>
          <p:cNvSpPr>
            <a:spLocks noGrp="1"/>
          </p:cNvSpPr>
          <p:nvPr>
            <p:ph type="title"/>
          </p:nvPr>
        </p:nvSpPr>
        <p:spPr>
          <a:xfrm>
            <a:off x="679048" y="20302"/>
            <a:ext cx="10770002" cy="1325563"/>
          </a:xfrm>
        </p:spPr>
        <p:txBody>
          <a:bodyPr>
            <a:normAutofit fontScale="90000"/>
          </a:bodyPr>
          <a:lstStyle/>
          <a:p>
            <a:r>
              <a:rPr lang="fr-FR" dirty="0"/>
              <a:t>Le Cadre Spatial Statistique Africain: Objectifs Stratégiques</a:t>
            </a:r>
            <a:endParaRPr lang="en-GB" dirty="0"/>
          </a:p>
        </p:txBody>
      </p:sp>
      <p:sp>
        <p:nvSpPr>
          <p:cNvPr id="4" name="Line 3"/>
          <p:cNvSpPr>
            <a:spLocks noChangeShapeType="1"/>
          </p:cNvSpPr>
          <p:nvPr/>
        </p:nvSpPr>
        <p:spPr bwMode="auto">
          <a:xfrm>
            <a:off x="679048" y="5875206"/>
            <a:ext cx="9881628" cy="0"/>
          </a:xfrm>
          <a:prstGeom prst="line">
            <a:avLst/>
          </a:prstGeom>
          <a:noFill/>
          <a:ln w="12700">
            <a:solidFill>
              <a:schemeClr val="tx1"/>
            </a:solidFill>
            <a:round/>
            <a:headEnd/>
            <a:tailEnd type="triangle" w="lg" len="sm"/>
          </a:ln>
          <a:extLst>
            <a:ext uri="{909E8E84-426E-40DD-AFC4-6F175D3DCCD1}">
              <a14:hiddenFill xmlns:a14="http://schemas.microsoft.com/office/drawing/2010/main">
                <a:noFill/>
              </a14:hiddenFill>
            </a:ext>
          </a:extLst>
        </p:spPr>
        <p:txBody>
          <a:bodyPr wrap="none"/>
          <a:lstStyle/>
          <a:p>
            <a:endParaRPr lang="en-GB"/>
          </a:p>
        </p:txBody>
      </p:sp>
      <p:sp>
        <p:nvSpPr>
          <p:cNvPr id="5" name="Line 4"/>
          <p:cNvSpPr>
            <a:spLocks noChangeShapeType="1"/>
          </p:cNvSpPr>
          <p:nvPr/>
        </p:nvSpPr>
        <p:spPr bwMode="auto">
          <a:xfrm flipV="1">
            <a:off x="679048" y="1972972"/>
            <a:ext cx="6198270" cy="3902234"/>
          </a:xfrm>
          <a:prstGeom prst="line">
            <a:avLst/>
          </a:prstGeom>
          <a:ln>
            <a:headEnd/>
            <a:tailEnd/>
          </a:ln>
        </p:spPr>
        <p:style>
          <a:lnRef idx="3">
            <a:schemeClr val="dk1"/>
          </a:lnRef>
          <a:fillRef idx="0">
            <a:schemeClr val="dk1"/>
          </a:fillRef>
          <a:effectRef idx="2">
            <a:schemeClr val="dk1"/>
          </a:effectRef>
          <a:fontRef idx="minor">
            <a:schemeClr val="tx1"/>
          </a:fontRef>
        </p:style>
        <p:txBody>
          <a:bodyPr wrap="none"/>
          <a:lstStyle/>
          <a:p>
            <a:endParaRPr lang="en-GB"/>
          </a:p>
        </p:txBody>
      </p:sp>
      <p:sp>
        <p:nvSpPr>
          <p:cNvPr id="8" name="Line 7"/>
          <p:cNvSpPr>
            <a:spLocks noChangeShapeType="1"/>
          </p:cNvSpPr>
          <p:nvPr/>
        </p:nvSpPr>
        <p:spPr bwMode="auto">
          <a:xfrm>
            <a:off x="679048" y="1430819"/>
            <a:ext cx="0" cy="44443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9" name="Oval 8"/>
          <p:cNvSpPr>
            <a:spLocks noChangeArrowheads="1"/>
          </p:cNvSpPr>
          <p:nvPr/>
        </p:nvSpPr>
        <p:spPr bwMode="auto">
          <a:xfrm>
            <a:off x="944848" y="5498725"/>
            <a:ext cx="228600" cy="2349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fr-FR" altLang="en-US"/>
          </a:p>
        </p:txBody>
      </p:sp>
      <p:sp>
        <p:nvSpPr>
          <p:cNvPr id="10" name="Oval 9"/>
          <p:cNvSpPr>
            <a:spLocks noChangeArrowheads="1"/>
          </p:cNvSpPr>
          <p:nvPr/>
        </p:nvSpPr>
        <p:spPr bwMode="auto">
          <a:xfrm>
            <a:off x="2459650" y="4529183"/>
            <a:ext cx="228600" cy="23653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fr-FR" altLang="en-US"/>
          </a:p>
        </p:txBody>
      </p:sp>
      <p:sp>
        <p:nvSpPr>
          <p:cNvPr id="11" name="Oval 10"/>
          <p:cNvSpPr>
            <a:spLocks noChangeArrowheads="1"/>
          </p:cNvSpPr>
          <p:nvPr/>
        </p:nvSpPr>
        <p:spPr bwMode="auto">
          <a:xfrm>
            <a:off x="5454289" y="2659111"/>
            <a:ext cx="228600" cy="2349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fr-FR" altLang="en-US"/>
          </a:p>
        </p:txBody>
      </p:sp>
      <p:sp>
        <p:nvSpPr>
          <p:cNvPr id="13" name="Text Box 12"/>
          <p:cNvSpPr txBox="1">
            <a:spLocks noChangeArrowheads="1"/>
          </p:cNvSpPr>
          <p:nvPr/>
        </p:nvSpPr>
        <p:spPr bwMode="auto">
          <a:xfrm>
            <a:off x="2656622" y="4609286"/>
            <a:ext cx="52896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fr-FR" altLang="en-US" sz="1200" b="1" dirty="0">
                <a:ea typeface="Verdana" panose="020B0604030504040204" pitchFamily="34" charset="0"/>
                <a:cs typeface="Verdana" panose="020B0604030504040204" pitchFamily="34" charset="0"/>
              </a:rPr>
              <a:t>Plaidoyer pour l'engagement au niveau des </a:t>
            </a:r>
            <a:r>
              <a:rPr lang="fr-FR" altLang="en-US" sz="1200" b="1" dirty="0" smtClean="0">
                <a:ea typeface="Verdana" panose="020B0604030504040204" pitchFamily="34" charset="0"/>
                <a:cs typeface="Verdana" panose="020B0604030504040204" pitchFamily="34" charset="0"/>
              </a:rPr>
              <a:t>politiques</a:t>
            </a:r>
          </a:p>
          <a:p>
            <a:r>
              <a:rPr lang="fr-FR" sz="1200" dirty="0">
                <a:ea typeface="Verdana" panose="020B0604030504040204" pitchFamily="34" charset="0"/>
                <a:cs typeface="Verdana" panose="020B0604030504040204" pitchFamily="34" charset="0"/>
              </a:rPr>
              <a:t>Adoption au niveau national</a:t>
            </a:r>
          </a:p>
          <a:p>
            <a:r>
              <a:rPr lang="fr-FR" sz="1200" dirty="0">
                <a:ea typeface="Verdana" panose="020B0604030504040204" pitchFamily="34" charset="0"/>
                <a:cs typeface="Verdana" panose="020B0604030504040204" pitchFamily="34" charset="0"/>
              </a:rPr>
              <a:t>Appropriation par les CER</a:t>
            </a:r>
            <a:r>
              <a:rPr lang="en-US" sz="1200" dirty="0" smtClean="0">
                <a:ea typeface="Verdana" panose="020B0604030504040204" pitchFamily="34" charset="0"/>
                <a:cs typeface="Verdana" panose="020B0604030504040204" pitchFamily="34" charset="0"/>
              </a:rPr>
              <a:t>s</a:t>
            </a:r>
            <a:endParaRPr lang="en-US" altLang="en-US" sz="1200" b="1" dirty="0">
              <a:ea typeface="Verdana" panose="020B0604030504040204" pitchFamily="34" charset="0"/>
              <a:cs typeface="Verdana" panose="020B0604030504040204" pitchFamily="34" charset="0"/>
            </a:endParaRPr>
          </a:p>
        </p:txBody>
      </p:sp>
      <p:sp>
        <p:nvSpPr>
          <p:cNvPr id="14" name="Text Box 13"/>
          <p:cNvSpPr txBox="1">
            <a:spLocks noChangeArrowheads="1"/>
          </p:cNvSpPr>
          <p:nvPr/>
        </p:nvSpPr>
        <p:spPr bwMode="auto">
          <a:xfrm>
            <a:off x="5661549" y="2722400"/>
            <a:ext cx="35210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sz="1200" b="1" dirty="0" smtClean="0"/>
              <a:t>implementation </a:t>
            </a:r>
            <a:r>
              <a:rPr lang="en-US" sz="1200" b="1" dirty="0"/>
              <a:t>effective </a:t>
            </a:r>
            <a:endParaRPr lang="en-US" sz="1200" b="1" dirty="0" smtClean="0"/>
          </a:p>
          <a:p>
            <a:r>
              <a:rPr lang="fr-FR" sz="1200" dirty="0" smtClean="0"/>
              <a:t>Génération </a:t>
            </a:r>
            <a:r>
              <a:rPr lang="fr-FR" sz="1200" dirty="0"/>
              <a:t>et diffusion de connaissances</a:t>
            </a:r>
            <a:br>
              <a:rPr lang="fr-FR" sz="1200" dirty="0"/>
            </a:br>
            <a:r>
              <a:rPr lang="fr-FR" sz="1200" dirty="0"/>
              <a:t>Capacité et développement des compétences</a:t>
            </a:r>
          </a:p>
        </p:txBody>
      </p:sp>
      <p:sp>
        <p:nvSpPr>
          <p:cNvPr id="15" name="Text Box 14"/>
          <p:cNvSpPr txBox="1">
            <a:spLocks noChangeArrowheads="1"/>
          </p:cNvSpPr>
          <p:nvPr/>
        </p:nvSpPr>
        <p:spPr bwMode="auto">
          <a:xfrm>
            <a:off x="7099480" y="1745818"/>
            <a:ext cx="33516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sz="1200" b="1" dirty="0" err="1" smtClean="0"/>
              <a:t>Gestion</a:t>
            </a:r>
            <a:r>
              <a:rPr lang="en-US" sz="1200" b="1" dirty="0" smtClean="0"/>
              <a:t> des </a:t>
            </a:r>
            <a:r>
              <a:rPr lang="en-US" sz="1200" b="1" dirty="0" err="1" smtClean="0"/>
              <a:t>Connaissances</a:t>
            </a:r>
            <a:endParaRPr lang="en-US" sz="1200" b="1" dirty="0" smtClean="0"/>
          </a:p>
          <a:p>
            <a:r>
              <a:rPr lang="fr-FR" sz="1200" dirty="0"/>
              <a:t>Développement d'applications statistiques, de normes, de méthodes et d'outils spatialement adaptés</a:t>
            </a:r>
            <a:endParaRPr lang="en-US" altLang="en-US" sz="1200" b="1" dirty="0"/>
          </a:p>
        </p:txBody>
      </p:sp>
      <p:sp>
        <p:nvSpPr>
          <p:cNvPr id="16" name="Oval 15"/>
          <p:cNvSpPr>
            <a:spLocks noChangeArrowheads="1"/>
          </p:cNvSpPr>
          <p:nvPr/>
        </p:nvSpPr>
        <p:spPr bwMode="auto">
          <a:xfrm>
            <a:off x="4157675" y="3495266"/>
            <a:ext cx="228600" cy="23653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fr-FR" altLang="en-US"/>
          </a:p>
        </p:txBody>
      </p:sp>
      <p:sp>
        <p:nvSpPr>
          <p:cNvPr id="17" name="Text Box 16"/>
          <p:cNvSpPr txBox="1">
            <a:spLocks noChangeArrowheads="1"/>
          </p:cNvSpPr>
          <p:nvPr/>
        </p:nvSpPr>
        <p:spPr bwMode="auto">
          <a:xfrm>
            <a:off x="4315526" y="3698982"/>
            <a:ext cx="49830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1200" b="1" dirty="0" smtClean="0">
                <a:ea typeface="Verdana" panose="020B0604030504040204" pitchFamily="34" charset="0"/>
                <a:cs typeface="Verdana" panose="020B0604030504040204" pitchFamily="34" charset="0"/>
              </a:rPr>
              <a:t>Liens avec les cadres </a:t>
            </a:r>
            <a:r>
              <a:rPr lang="en-US" altLang="en-US" sz="1200" b="1" dirty="0" err="1" smtClean="0">
                <a:ea typeface="Verdana" panose="020B0604030504040204" pitchFamily="34" charset="0"/>
                <a:cs typeface="Verdana" panose="020B0604030504040204" pitchFamily="34" charset="0"/>
              </a:rPr>
              <a:t>globaux</a:t>
            </a:r>
            <a:endParaRPr lang="en-US" sz="1200" dirty="0" smtClean="0">
              <a:ea typeface="Verdana" panose="020B0604030504040204" pitchFamily="34" charset="0"/>
              <a:cs typeface="Verdana" panose="020B0604030504040204" pitchFamily="34" charset="0"/>
            </a:endParaRPr>
          </a:p>
          <a:p>
            <a:r>
              <a:rPr lang="fr-FR" sz="1200" dirty="0">
                <a:ea typeface="Verdana" panose="020B0604030504040204" pitchFamily="34" charset="0"/>
                <a:cs typeface="Verdana" panose="020B0604030504040204" pitchFamily="34" charset="0"/>
              </a:rPr>
              <a:t>Intégration des NSSF dans le programme de l'Afrique</a:t>
            </a:r>
          </a:p>
          <a:p>
            <a:r>
              <a:rPr lang="fr-FR" sz="1200" dirty="0">
                <a:ea typeface="Verdana" panose="020B0604030504040204" pitchFamily="34" charset="0"/>
                <a:cs typeface="Verdana" panose="020B0604030504040204" pitchFamily="34" charset="0"/>
              </a:rPr>
              <a:t>Les synergies et la coordination sont renforcées et les ressources mobilisées</a:t>
            </a:r>
            <a:endParaRPr lang="en-US" altLang="en-US" sz="1200" b="1" dirty="0">
              <a:ea typeface="Verdana" panose="020B0604030504040204" pitchFamily="34" charset="0"/>
              <a:cs typeface="Verdana" panose="020B0604030504040204" pitchFamily="34" charset="0"/>
            </a:endParaRPr>
          </a:p>
        </p:txBody>
      </p:sp>
      <p:sp>
        <p:nvSpPr>
          <p:cNvPr id="22" name="Line 21"/>
          <p:cNvSpPr>
            <a:spLocks noChangeShapeType="1"/>
          </p:cNvSpPr>
          <p:nvPr/>
        </p:nvSpPr>
        <p:spPr bwMode="auto">
          <a:xfrm flipV="1">
            <a:off x="7036986" y="1430818"/>
            <a:ext cx="792162" cy="457200"/>
          </a:xfrm>
          <a:prstGeom prst="line">
            <a:avLst/>
          </a:prstGeom>
          <a:noFill/>
          <a:ln w="25400">
            <a:solidFill>
              <a:srgbClr val="FF9900"/>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3" name="Content Placeholder 1"/>
          <p:cNvSpPr txBox="1">
            <a:spLocks/>
          </p:cNvSpPr>
          <p:nvPr/>
        </p:nvSpPr>
        <p:spPr>
          <a:xfrm>
            <a:off x="3344033" y="3415620"/>
            <a:ext cx="902184" cy="3868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buNone/>
            </a:pPr>
            <a:r>
              <a:rPr lang="en-US" sz="2000" b="1" dirty="0" smtClean="0"/>
              <a:t>SO.3</a:t>
            </a:r>
          </a:p>
        </p:txBody>
      </p:sp>
      <p:sp>
        <p:nvSpPr>
          <p:cNvPr id="24" name="Content Placeholder 1"/>
          <p:cNvSpPr txBox="1">
            <a:spLocks/>
          </p:cNvSpPr>
          <p:nvPr/>
        </p:nvSpPr>
        <p:spPr>
          <a:xfrm>
            <a:off x="4723618" y="2612270"/>
            <a:ext cx="937932" cy="3204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buNone/>
            </a:pPr>
            <a:r>
              <a:rPr lang="en-US" sz="2000" b="1" dirty="0" smtClean="0"/>
              <a:t>SO.4</a:t>
            </a:r>
          </a:p>
        </p:txBody>
      </p:sp>
      <p:sp>
        <p:nvSpPr>
          <p:cNvPr id="25" name="Content Placeholder 1"/>
          <p:cNvSpPr txBox="1">
            <a:spLocks/>
          </p:cNvSpPr>
          <p:nvPr/>
        </p:nvSpPr>
        <p:spPr>
          <a:xfrm>
            <a:off x="6134016" y="1711896"/>
            <a:ext cx="937686" cy="4162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buNone/>
            </a:pPr>
            <a:r>
              <a:rPr lang="en-US" sz="2000" b="1" dirty="0" smtClean="0"/>
              <a:t>SO.5</a:t>
            </a:r>
          </a:p>
        </p:txBody>
      </p:sp>
      <p:sp>
        <p:nvSpPr>
          <p:cNvPr id="26" name="Oval 25"/>
          <p:cNvSpPr>
            <a:spLocks noChangeArrowheads="1"/>
          </p:cNvSpPr>
          <p:nvPr/>
        </p:nvSpPr>
        <p:spPr bwMode="auto">
          <a:xfrm>
            <a:off x="6870881" y="1793551"/>
            <a:ext cx="228600" cy="23495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eaLnBrk="1" hangingPunct="1"/>
            <a:endParaRPr lang="fr-FR" altLang="en-US"/>
          </a:p>
        </p:txBody>
      </p:sp>
      <p:sp>
        <p:nvSpPr>
          <p:cNvPr id="27" name="Content Placeholder 1"/>
          <p:cNvSpPr txBox="1">
            <a:spLocks/>
          </p:cNvSpPr>
          <p:nvPr/>
        </p:nvSpPr>
        <p:spPr>
          <a:xfrm>
            <a:off x="611115" y="5189809"/>
            <a:ext cx="859938" cy="2546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buNone/>
            </a:pPr>
            <a:r>
              <a:rPr lang="en-US" sz="2000" b="1" dirty="0" smtClean="0"/>
              <a:t>SO.1</a:t>
            </a:r>
          </a:p>
        </p:txBody>
      </p:sp>
      <p:sp>
        <p:nvSpPr>
          <p:cNvPr id="28" name="Text Box 12"/>
          <p:cNvSpPr txBox="1">
            <a:spLocks noChangeArrowheads="1"/>
          </p:cNvSpPr>
          <p:nvPr/>
        </p:nvSpPr>
        <p:spPr bwMode="auto">
          <a:xfrm>
            <a:off x="1137320" y="5447664"/>
            <a:ext cx="6299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spcBef>
                <a:spcPct val="50000"/>
              </a:spcBef>
            </a:pPr>
            <a:r>
              <a:rPr lang="en-US" altLang="en-US" sz="1200" b="1" dirty="0" smtClean="0">
                <a:ea typeface="Verdana" panose="020B0604030504040204" pitchFamily="34" charset="0"/>
                <a:cs typeface="Verdana" panose="020B0604030504040204" pitchFamily="34" charset="0"/>
              </a:rPr>
              <a:t>Conception du Cadre National</a:t>
            </a:r>
          </a:p>
          <a:p>
            <a:r>
              <a:rPr lang="fr-FR" sz="1200" dirty="0">
                <a:ea typeface="Verdana" panose="020B0604030504040204" pitchFamily="34" charset="0"/>
                <a:cs typeface="Verdana" panose="020B0604030504040204" pitchFamily="34" charset="0"/>
              </a:rPr>
              <a:t>Validé par les communautés </a:t>
            </a:r>
            <a:r>
              <a:rPr lang="fr-FR" sz="1200" dirty="0" err="1">
                <a:ea typeface="Verdana" panose="020B0604030504040204" pitchFamily="34" charset="0"/>
                <a:cs typeface="Verdana" panose="020B0604030504040204" pitchFamily="34" charset="0"/>
              </a:rPr>
              <a:t>géospatiales</a:t>
            </a:r>
            <a:r>
              <a:rPr lang="fr-FR" sz="1200" dirty="0">
                <a:ea typeface="Verdana" panose="020B0604030504040204" pitchFamily="34" charset="0"/>
                <a:cs typeface="Verdana" panose="020B0604030504040204" pitchFamily="34" charset="0"/>
              </a:rPr>
              <a:t> et statistiques africaines</a:t>
            </a:r>
            <a:endParaRPr lang="en-US" altLang="en-US" sz="1200" b="1" dirty="0">
              <a:ea typeface="Verdana" panose="020B0604030504040204" pitchFamily="34" charset="0"/>
              <a:cs typeface="Verdana" panose="020B0604030504040204" pitchFamily="34" charset="0"/>
            </a:endParaRPr>
          </a:p>
        </p:txBody>
      </p:sp>
      <p:sp>
        <p:nvSpPr>
          <p:cNvPr id="30" name="Content Placeholder 1"/>
          <p:cNvSpPr txBox="1">
            <a:spLocks/>
          </p:cNvSpPr>
          <p:nvPr/>
        </p:nvSpPr>
        <p:spPr>
          <a:xfrm>
            <a:off x="450181" y="1330756"/>
            <a:ext cx="3207419" cy="18280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lnSpc>
                <a:spcPct val="100000"/>
              </a:lnSpc>
            </a:pPr>
            <a:r>
              <a:rPr lang="fr-FR" sz="2200" dirty="0"/>
              <a:t>Le processus d'intégration sera basé sur les objectifs stratégiques clés (OS) avec leurs résultats attendus (R) dans une approche progressive</a:t>
            </a:r>
            <a:endParaRPr lang="en-US" sz="2200" dirty="0" smtClean="0"/>
          </a:p>
          <a:p>
            <a:pPr>
              <a:lnSpc>
                <a:spcPct val="100000"/>
              </a:lnSpc>
            </a:pPr>
            <a:endParaRPr lang="en-US" sz="2200" dirty="0" smtClean="0"/>
          </a:p>
        </p:txBody>
      </p:sp>
    </p:spTree>
    <p:extLst>
      <p:ext uri="{BB962C8B-B14F-4D97-AF65-F5344CB8AC3E}">
        <p14:creationId xmlns:p14="http://schemas.microsoft.com/office/powerpoint/2010/main" val="319553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6669" y="1345864"/>
            <a:ext cx="6336407" cy="4874631"/>
          </a:xfrm>
        </p:spPr>
        <p:txBody>
          <a:bodyPr>
            <a:noAutofit/>
          </a:bodyPr>
          <a:lstStyle/>
          <a:p>
            <a:pPr>
              <a:lnSpc>
                <a:spcPct val="120000"/>
              </a:lnSpc>
            </a:pPr>
            <a:r>
              <a:rPr lang="fr-FR" sz="1600" dirty="0"/>
              <a:t>Un nouveau paradigme: l'infrastructure d'information sur le développement national (NDII)</a:t>
            </a:r>
          </a:p>
          <a:p>
            <a:pPr lvl="1">
              <a:lnSpc>
                <a:spcPct val="120000"/>
              </a:lnSpc>
            </a:pPr>
            <a:r>
              <a:rPr lang="fr-FR" sz="1600" dirty="0"/>
              <a:t>L'information statistique </a:t>
            </a:r>
            <a:r>
              <a:rPr lang="fr-FR" sz="1600" dirty="0" smtClean="0"/>
              <a:t>de base, </a:t>
            </a:r>
            <a:r>
              <a:rPr lang="fr-FR" sz="1600" dirty="0"/>
              <a:t>faisant autorité et mise à jour spatialement, </a:t>
            </a:r>
            <a:r>
              <a:rPr lang="fr-FR" sz="1600" dirty="0" smtClean="0"/>
              <a:t>disponibles </a:t>
            </a:r>
            <a:r>
              <a:rPr lang="fr-FR" sz="1600" dirty="0"/>
              <a:t>et accessibles </a:t>
            </a:r>
            <a:r>
              <a:rPr lang="fr-FR" sz="1600" dirty="0" smtClean="0"/>
              <a:t>aux </a:t>
            </a:r>
            <a:r>
              <a:rPr lang="fr-FR" sz="1600" dirty="0"/>
              <a:t>niveaux local, national, régional et mondial.</a:t>
            </a:r>
          </a:p>
          <a:p>
            <a:pPr>
              <a:lnSpc>
                <a:spcPct val="120000"/>
              </a:lnSpc>
            </a:pPr>
            <a:r>
              <a:rPr lang="fr-FR" sz="1600" dirty="0"/>
              <a:t>Le cadre </a:t>
            </a:r>
            <a:r>
              <a:rPr lang="fr-FR" sz="1600" dirty="0" err="1"/>
              <a:t>géospatial</a:t>
            </a:r>
            <a:r>
              <a:rPr lang="fr-FR" sz="1600" dirty="0"/>
              <a:t> statistique mondial</a:t>
            </a:r>
          </a:p>
          <a:p>
            <a:pPr lvl="1">
              <a:lnSpc>
                <a:spcPct val="120000"/>
              </a:lnSpc>
            </a:pPr>
            <a:r>
              <a:rPr lang="fr-FR" sz="1600" dirty="0"/>
              <a:t>Intégration des informations </a:t>
            </a:r>
            <a:r>
              <a:rPr lang="fr-FR" sz="1600" dirty="0" err="1"/>
              <a:t>géospatiales</a:t>
            </a:r>
            <a:r>
              <a:rPr lang="fr-FR" sz="1600" dirty="0"/>
              <a:t> et </a:t>
            </a:r>
            <a:r>
              <a:rPr lang="fr-FR" sz="1600" dirty="0" smtClean="0"/>
              <a:t>statistiques en s’assurant qu’il y a un lien entre </a:t>
            </a:r>
            <a:r>
              <a:rPr lang="fr-FR" sz="1600" dirty="0"/>
              <a:t>NSDI et SNDS</a:t>
            </a:r>
          </a:p>
          <a:p>
            <a:pPr>
              <a:lnSpc>
                <a:spcPct val="120000"/>
              </a:lnSpc>
            </a:pPr>
            <a:r>
              <a:rPr lang="fr-FR" sz="1600" dirty="0"/>
              <a:t>Projet SALB:</a:t>
            </a:r>
          </a:p>
          <a:p>
            <a:pPr lvl="1">
              <a:lnSpc>
                <a:spcPct val="120000"/>
              </a:lnSpc>
            </a:pPr>
            <a:r>
              <a:rPr lang="fr-FR" sz="1600" dirty="0"/>
              <a:t>Construire, mettre à jour et partager les limites administratives communes.</a:t>
            </a:r>
          </a:p>
          <a:p>
            <a:pPr>
              <a:lnSpc>
                <a:spcPct val="120000"/>
              </a:lnSpc>
            </a:pPr>
            <a:r>
              <a:rPr lang="fr-FR" sz="1600" dirty="0" smtClean="0"/>
              <a:t>Cycle de </a:t>
            </a:r>
            <a:r>
              <a:rPr lang="fr-FR" sz="1600" dirty="0"/>
              <a:t>recensements de 2020</a:t>
            </a:r>
          </a:p>
          <a:p>
            <a:pPr lvl="1">
              <a:lnSpc>
                <a:spcPct val="120000"/>
              </a:lnSpc>
            </a:pPr>
            <a:r>
              <a:rPr lang="fr-FR" sz="1600" dirty="0"/>
              <a:t>Promouvoir les </a:t>
            </a:r>
            <a:r>
              <a:rPr lang="fr-FR" sz="1600" dirty="0" smtClean="0"/>
              <a:t>cartographies censitaires en Afrique. </a:t>
            </a:r>
          </a:p>
          <a:p>
            <a:pPr lvl="1">
              <a:lnSpc>
                <a:spcPct val="120000"/>
              </a:lnSpc>
            </a:pPr>
            <a:r>
              <a:rPr lang="fr-FR" sz="1600" dirty="0" smtClean="0"/>
              <a:t>Construire </a:t>
            </a:r>
            <a:r>
              <a:rPr lang="fr-FR" sz="1600" dirty="0"/>
              <a:t>des </a:t>
            </a:r>
            <a:r>
              <a:rPr lang="fr-FR" sz="1600" dirty="0" smtClean="0"/>
              <a:t>données sur l’habitat </a:t>
            </a:r>
            <a:r>
              <a:rPr lang="fr-FR" sz="1600" dirty="0" err="1" smtClean="0"/>
              <a:t>géoréférencés</a:t>
            </a:r>
            <a:endParaRPr lang="en-US" sz="1600" dirty="0"/>
          </a:p>
          <a:p>
            <a:pPr>
              <a:lnSpc>
                <a:spcPct val="120000"/>
              </a:lnSpc>
            </a:pPr>
            <a:endParaRPr lang="en-US" sz="1600" dirty="0"/>
          </a:p>
          <a:p>
            <a:pPr>
              <a:lnSpc>
                <a:spcPct val="120000"/>
              </a:lnSpc>
            </a:pPr>
            <a:endParaRPr lang="en-GB" sz="1600" dirty="0"/>
          </a:p>
        </p:txBody>
      </p:sp>
      <p:sp>
        <p:nvSpPr>
          <p:cNvPr id="3" name="Title 2"/>
          <p:cNvSpPr>
            <a:spLocks noGrp="1"/>
          </p:cNvSpPr>
          <p:nvPr>
            <p:ph type="title"/>
          </p:nvPr>
        </p:nvSpPr>
        <p:spPr>
          <a:xfrm>
            <a:off x="695459" y="20302"/>
            <a:ext cx="10753591" cy="1325563"/>
          </a:xfrm>
        </p:spPr>
        <p:txBody>
          <a:bodyPr>
            <a:normAutofit fontScale="90000"/>
          </a:bodyPr>
          <a:lstStyle/>
          <a:p>
            <a:r>
              <a:rPr lang="fr-FR" dirty="0"/>
              <a:t>Le cadre spatial statistique africain: </a:t>
            </a:r>
            <a:r>
              <a:rPr lang="fr-FR" dirty="0" smtClean="0"/>
              <a:t/>
            </a:r>
            <a:br>
              <a:rPr lang="fr-FR" dirty="0" smtClean="0"/>
            </a:br>
            <a:r>
              <a:rPr lang="fr-FR" dirty="0" smtClean="0"/>
              <a:t>Solutions </a:t>
            </a:r>
            <a:r>
              <a:rPr lang="fr-FR" dirty="0" err="1" smtClean="0"/>
              <a:t>Immediates</a:t>
            </a:r>
            <a:endParaRPr lang="en-GB" dirty="0"/>
          </a:p>
        </p:txBody>
      </p:sp>
      <p:pic>
        <p:nvPicPr>
          <p:cNvPr id="7" name="Picture 6"/>
          <p:cNvPicPr>
            <a:picLocks noChangeAspect="1"/>
          </p:cNvPicPr>
          <p:nvPr/>
        </p:nvPicPr>
        <p:blipFill>
          <a:blip r:embed="rId3">
            <a:duotone>
              <a:prstClr val="black"/>
              <a:schemeClr val="accent4">
                <a:tint val="45000"/>
                <a:satMod val="400000"/>
              </a:schemeClr>
            </a:duotone>
          </a:blip>
          <a:stretch>
            <a:fillRect/>
          </a:stretch>
        </p:blipFill>
        <p:spPr>
          <a:xfrm>
            <a:off x="7040719" y="619423"/>
            <a:ext cx="4726278" cy="62385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45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3143" y="1465944"/>
            <a:ext cx="8054747" cy="4831896"/>
          </a:xfrm>
        </p:spPr>
        <p:txBody>
          <a:bodyPr>
            <a:normAutofit/>
          </a:bodyPr>
          <a:lstStyle/>
          <a:p>
            <a:r>
              <a:rPr lang="fr-FR" sz="2400" dirty="0" smtClean="0"/>
              <a:t>La démocratisation </a:t>
            </a:r>
            <a:r>
              <a:rPr lang="fr-FR" sz="2400" dirty="0"/>
              <a:t>des </a:t>
            </a:r>
            <a:r>
              <a:rPr lang="fr-FR" sz="2400" dirty="0" smtClean="0"/>
              <a:t>données</a:t>
            </a:r>
            <a:endParaRPr lang="fr-FR" sz="2400" dirty="0"/>
          </a:p>
          <a:p>
            <a:pPr lvl="1"/>
            <a:r>
              <a:rPr lang="fr-FR" dirty="0" smtClean="0"/>
              <a:t>Encourager </a:t>
            </a:r>
            <a:r>
              <a:rPr lang="fr-FR" dirty="0"/>
              <a:t>les pays à ouvrir des données gouvernementales pour la communauté plus large des </a:t>
            </a:r>
            <a:r>
              <a:rPr lang="fr-FR" dirty="0" smtClean="0"/>
              <a:t>utilisateurs.</a:t>
            </a:r>
          </a:p>
          <a:p>
            <a:pPr lvl="1"/>
            <a:r>
              <a:rPr lang="fr-FR" dirty="0" smtClean="0"/>
              <a:t>Respecter </a:t>
            </a:r>
            <a:r>
              <a:rPr lang="fr-FR" dirty="0"/>
              <a:t>les normes convenues: métadonnées, modèles de données, codage, </a:t>
            </a:r>
            <a:r>
              <a:rPr lang="fr-FR" dirty="0" smtClean="0"/>
              <a:t>interopérabilité</a:t>
            </a:r>
          </a:p>
          <a:p>
            <a:r>
              <a:rPr lang="fr-FR" sz="2400" dirty="0" smtClean="0"/>
              <a:t>La </a:t>
            </a:r>
            <a:r>
              <a:rPr lang="fr-FR" sz="2400" dirty="0"/>
              <a:t>révolution des </a:t>
            </a:r>
            <a:r>
              <a:rPr lang="fr-FR" sz="2400" dirty="0" smtClean="0"/>
              <a:t>données</a:t>
            </a:r>
          </a:p>
          <a:p>
            <a:pPr lvl="1"/>
            <a:r>
              <a:rPr lang="fr-FR" dirty="0" smtClean="0"/>
              <a:t>Traduire </a:t>
            </a:r>
            <a:r>
              <a:rPr lang="fr-FR" dirty="0"/>
              <a:t>un cycle complexe d'acquisition de données, de traitement, d'analyse, de visualisation et de prise de décision en processus de planification, de gestion et de surveillance en temps réel.</a:t>
            </a:r>
          </a:p>
        </p:txBody>
      </p:sp>
      <p:sp>
        <p:nvSpPr>
          <p:cNvPr id="3" name="Title 2"/>
          <p:cNvSpPr>
            <a:spLocks noGrp="1"/>
          </p:cNvSpPr>
          <p:nvPr>
            <p:ph type="title"/>
          </p:nvPr>
        </p:nvSpPr>
        <p:spPr/>
        <p:txBody>
          <a:bodyPr/>
          <a:lstStyle/>
          <a:p>
            <a:r>
              <a:rPr lang="en-GB" dirty="0" smtClean="0"/>
              <a:t>Comment y </a:t>
            </a:r>
            <a:r>
              <a:rPr lang="en-GB" dirty="0" err="1" smtClean="0"/>
              <a:t>arriver</a:t>
            </a:r>
            <a:r>
              <a:rPr lang="en-GB" dirty="0" smtClean="0"/>
              <a:t>….</a:t>
            </a:r>
            <a:endParaRPr lang="en-GB" dirty="0"/>
          </a:p>
        </p:txBody>
      </p:sp>
      <p:sp>
        <p:nvSpPr>
          <p:cNvPr id="10" name="Rectangle 9"/>
          <p:cNvSpPr>
            <a:spLocks noChangeArrowheads="1"/>
          </p:cNvSpPr>
          <p:nvPr/>
        </p:nvSpPr>
        <p:spPr bwMode="auto">
          <a:xfrm>
            <a:off x="10109654" y="1605190"/>
            <a:ext cx="19081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Font typeface="Wingdings 2" panose="05020102010507070707" pitchFamily="18" charset="2"/>
              <a:buChar char="§"/>
              <a:defRPr sz="3000">
                <a:solidFill>
                  <a:schemeClr val="tx2"/>
                </a:solidFill>
                <a:latin typeface="Arial" panose="020B0604020202020204" pitchFamily="34" charset="0"/>
                <a:cs typeface="Arial" panose="020B0604020202020204" pitchFamily="34" charset="0"/>
              </a:defRPr>
            </a:lvl1pPr>
            <a:lvl2pPr marL="742950" indent="-285750">
              <a:spcBef>
                <a:spcPct val="20000"/>
              </a:spcBef>
              <a:buClr>
                <a:srgbClr val="006666"/>
              </a:buClr>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spcBef>
                <a:spcPct val="20000"/>
              </a:spcBef>
              <a:buClr>
                <a:srgbClr val="292929"/>
              </a:buClr>
              <a:buChar char="•"/>
              <a:defRPr sz="2400">
                <a:solidFill>
                  <a:schemeClr val="tx2"/>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spcBef>
                <a:spcPct val="0"/>
              </a:spcBef>
              <a:buClrTx/>
              <a:buFontTx/>
              <a:buNone/>
            </a:pPr>
            <a:r>
              <a:rPr lang="fr-FR" altLang="en-US" sz="2000" b="1" dirty="0">
                <a:solidFill>
                  <a:srgbClr val="0070C0"/>
                </a:solidFill>
              </a:rPr>
              <a:t>Renforcer la gouvernance de l'information </a:t>
            </a:r>
            <a:r>
              <a:rPr lang="fr-FR" altLang="en-US" sz="2000" b="1" dirty="0" err="1">
                <a:solidFill>
                  <a:srgbClr val="0070C0"/>
                </a:solidFill>
              </a:rPr>
              <a:t>géospatiale</a:t>
            </a:r>
            <a:endParaRPr lang="en-US" altLang="en-US" sz="2000" b="1" dirty="0">
              <a:solidFill>
                <a:srgbClr val="0070C0"/>
              </a:solidFill>
            </a:endParaRPr>
          </a:p>
        </p:txBody>
      </p:sp>
      <p:sp>
        <p:nvSpPr>
          <p:cNvPr id="11" name="Rectangle 23"/>
          <p:cNvSpPr>
            <a:spLocks noChangeArrowheads="1"/>
          </p:cNvSpPr>
          <p:nvPr/>
        </p:nvSpPr>
        <p:spPr bwMode="auto">
          <a:xfrm>
            <a:off x="10109653" y="5307239"/>
            <a:ext cx="17335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6600"/>
              </a:buClr>
              <a:buFont typeface="Wingdings 2" panose="05020102010507070707" pitchFamily="18" charset="2"/>
              <a:buChar char="§"/>
              <a:defRPr sz="3000">
                <a:solidFill>
                  <a:schemeClr val="tx2"/>
                </a:solidFill>
                <a:latin typeface="Arial" panose="020B0604020202020204" pitchFamily="34" charset="0"/>
                <a:cs typeface="Arial" panose="020B0604020202020204" pitchFamily="34" charset="0"/>
              </a:defRPr>
            </a:lvl1pPr>
            <a:lvl2pPr marL="742950" indent="-285750">
              <a:spcBef>
                <a:spcPct val="20000"/>
              </a:spcBef>
              <a:buClr>
                <a:srgbClr val="006666"/>
              </a:buClr>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spcBef>
                <a:spcPct val="20000"/>
              </a:spcBef>
              <a:buClr>
                <a:srgbClr val="292929"/>
              </a:buClr>
              <a:buChar char="•"/>
              <a:defRPr sz="2400">
                <a:solidFill>
                  <a:schemeClr val="tx2"/>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spcBef>
                <a:spcPct val="0"/>
              </a:spcBef>
              <a:buClrTx/>
              <a:buFontTx/>
              <a:buNone/>
            </a:pPr>
            <a:r>
              <a:rPr lang="fr-FR" altLang="en-US" sz="2000" b="1" dirty="0">
                <a:solidFill>
                  <a:srgbClr val="0070C0"/>
                </a:solidFill>
              </a:rPr>
              <a:t>Essayer de fournir </a:t>
            </a:r>
            <a:r>
              <a:rPr lang="fr-FR" altLang="en-US" sz="2000" b="1" dirty="0" smtClean="0">
                <a:solidFill>
                  <a:srgbClr val="0070C0"/>
                </a:solidFill>
              </a:rPr>
              <a:t>des services</a:t>
            </a:r>
            <a:endParaRPr lang="en-US" altLang="en-US" sz="2000" b="1" dirty="0">
              <a:solidFill>
                <a:srgbClr val="0070C0"/>
              </a:solidFill>
            </a:endParaRPr>
          </a:p>
        </p:txBody>
      </p:sp>
      <p:sp>
        <p:nvSpPr>
          <p:cNvPr id="12" name="Rectangle 10"/>
          <p:cNvSpPr>
            <a:spLocks noChangeArrowheads="1"/>
          </p:cNvSpPr>
          <p:nvPr/>
        </p:nvSpPr>
        <p:spPr bwMode="auto">
          <a:xfrm>
            <a:off x="10109653" y="3519714"/>
            <a:ext cx="190817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6600"/>
              </a:buClr>
              <a:buFont typeface="Wingdings 2" panose="05020102010507070707" pitchFamily="18" charset="2"/>
              <a:buChar char="§"/>
              <a:defRPr sz="3000">
                <a:solidFill>
                  <a:schemeClr val="tx2"/>
                </a:solidFill>
                <a:latin typeface="Arial" panose="020B0604020202020204" pitchFamily="34" charset="0"/>
                <a:cs typeface="Arial" panose="020B0604020202020204" pitchFamily="34" charset="0"/>
              </a:defRPr>
            </a:lvl1pPr>
            <a:lvl2pPr marL="742950" indent="-285750">
              <a:spcBef>
                <a:spcPct val="20000"/>
              </a:spcBef>
              <a:buClr>
                <a:srgbClr val="006666"/>
              </a:buClr>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spcBef>
                <a:spcPct val="20000"/>
              </a:spcBef>
              <a:buClr>
                <a:srgbClr val="292929"/>
              </a:buClr>
              <a:buChar char="•"/>
              <a:defRPr sz="2400">
                <a:solidFill>
                  <a:schemeClr val="tx2"/>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spcBef>
                <a:spcPct val="0"/>
              </a:spcBef>
              <a:buClrTx/>
              <a:buFontTx/>
              <a:buNone/>
            </a:pPr>
            <a:r>
              <a:rPr lang="fr-FR" altLang="en-US" sz="2000" b="1" dirty="0">
                <a:solidFill>
                  <a:srgbClr val="0070C0"/>
                </a:solidFill>
              </a:rPr>
              <a:t>Répondre aux besoins de développement urgents</a:t>
            </a:r>
            <a:endParaRPr lang="en-US" altLang="en-US" sz="2000" b="1" dirty="0">
              <a:solidFill>
                <a:srgbClr val="0070C0"/>
              </a:solidFill>
            </a:endParaRPr>
          </a:p>
        </p:txBody>
      </p:sp>
      <p:pic>
        <p:nvPicPr>
          <p:cNvPr id="13" name="Picture 16" descr="http://www.scientificamerican.com/media/inline/geo-wiki-project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953" y="1705203"/>
            <a:ext cx="1163638"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descr="http://www.scientificamerican.com/media/inline/geo-wiki-project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2679" y="3384778"/>
            <a:ext cx="1165225"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http://www.scientificamerican.com/media/inline/geo-wiki-project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692" y="5134203"/>
            <a:ext cx="1163637"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1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0796" y="1345865"/>
            <a:ext cx="5840004" cy="4861840"/>
          </a:xfrm>
        </p:spPr>
        <p:txBody>
          <a:bodyPr>
            <a:normAutofit fontScale="62500" lnSpcReduction="20000"/>
          </a:bodyPr>
          <a:lstStyle/>
          <a:p>
            <a:pPr>
              <a:lnSpc>
                <a:spcPct val="120000"/>
              </a:lnSpc>
            </a:pPr>
            <a:r>
              <a:rPr lang="en-US" dirty="0" smtClean="0"/>
              <a:t>(Geospatial) Applications Inventory Tool</a:t>
            </a:r>
          </a:p>
          <a:p>
            <a:pPr>
              <a:lnSpc>
                <a:spcPct val="120000"/>
              </a:lnSpc>
            </a:pPr>
            <a:r>
              <a:rPr lang="fr-FR" dirty="0"/>
              <a:t>L'un des principes directeurs des NSDI est le principe de garde. </a:t>
            </a:r>
          </a:p>
          <a:p>
            <a:pPr>
              <a:lnSpc>
                <a:spcPct val="120000"/>
              </a:lnSpc>
            </a:pPr>
            <a:r>
              <a:rPr lang="fr-FR" dirty="0"/>
              <a:t>Il exige que chaque ensemble de données utilisé par la communauté devrait est produit et mis à jour régulièrement, et que des efforts ne sont pas dupliqués. </a:t>
            </a:r>
          </a:p>
          <a:p>
            <a:pPr>
              <a:lnSpc>
                <a:spcPct val="120000"/>
              </a:lnSpc>
            </a:pPr>
            <a:r>
              <a:rPr lang="fr-FR" dirty="0"/>
              <a:t>La garde d'un ensemble de données est généralement attribué à l'agence ou un bureau qui a besoin des données pour ses responsabilités ligne régulière. </a:t>
            </a:r>
          </a:p>
          <a:p>
            <a:pPr>
              <a:lnSpc>
                <a:spcPct val="120000"/>
              </a:lnSpc>
            </a:pPr>
            <a:r>
              <a:rPr lang="fr-FR" dirty="0"/>
              <a:t>Une activité importante dans la mise en œuvre de toute NSDI est donc la documentation des applications géo-information dans le pays pour appuyer l'affectation de la garde à travers un processus consensuel..</a:t>
            </a:r>
          </a:p>
          <a:p>
            <a:pPr>
              <a:lnSpc>
                <a:spcPct val="120000"/>
              </a:lnSpc>
            </a:pPr>
            <a:endParaRPr lang="en-GB" dirty="0"/>
          </a:p>
        </p:txBody>
      </p:sp>
      <p:sp>
        <p:nvSpPr>
          <p:cNvPr id="3" name="Title 2"/>
          <p:cNvSpPr>
            <a:spLocks noGrp="1"/>
          </p:cNvSpPr>
          <p:nvPr>
            <p:ph type="title"/>
          </p:nvPr>
        </p:nvSpPr>
        <p:spPr>
          <a:xfrm>
            <a:off x="656723" y="20302"/>
            <a:ext cx="11435013" cy="1325563"/>
          </a:xfrm>
        </p:spPr>
        <p:txBody>
          <a:bodyPr>
            <a:normAutofit fontScale="90000"/>
          </a:bodyPr>
          <a:lstStyle/>
          <a:p>
            <a:r>
              <a:rPr lang="en-US" dirty="0" err="1" smtClean="0"/>
              <a:t>Bonnes</a:t>
            </a:r>
            <a:r>
              <a:rPr lang="en-US" dirty="0" smtClean="0"/>
              <a:t> </a:t>
            </a:r>
            <a:r>
              <a:rPr lang="en-US" dirty="0" err="1" smtClean="0"/>
              <a:t>Pratiques</a:t>
            </a:r>
            <a:r>
              <a:rPr lang="en-US" dirty="0" smtClean="0"/>
              <a:t> </a:t>
            </a:r>
            <a:r>
              <a:rPr lang="en-US" dirty="0" smtClean="0"/>
              <a:t>: </a:t>
            </a:r>
            <a:br>
              <a:rPr lang="en-US" dirty="0" smtClean="0"/>
            </a:br>
            <a:r>
              <a:rPr lang="en-US" dirty="0" smtClean="0"/>
              <a:t>De la </a:t>
            </a:r>
            <a:r>
              <a:rPr lang="en-US" dirty="0" err="1" smtClean="0"/>
              <a:t>Communaute</a:t>
            </a:r>
            <a:r>
              <a:rPr lang="en-US" dirty="0" smtClean="0"/>
              <a:t> </a:t>
            </a:r>
            <a:r>
              <a:rPr lang="en-US" dirty="0" err="1" smtClean="0"/>
              <a:t>Geopstiale</a:t>
            </a:r>
            <a:r>
              <a:rPr lang="en-US" dirty="0" smtClean="0"/>
              <a:t>…</a:t>
            </a:r>
            <a:endParaRPr lang="en-GB" dirty="0"/>
          </a:p>
        </p:txBody>
      </p:sp>
      <p:pic>
        <p:nvPicPr>
          <p:cNvPr id="4" name="Picture 6" descr="https://i0.wp.com/odcamp.org.uk/wp-content/uploads/2017/02/mapp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436016"/>
            <a:ext cx="5604716" cy="47716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51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1789" y="1437511"/>
            <a:ext cx="5454316" cy="4739452"/>
          </a:xfrm>
        </p:spPr>
        <p:txBody>
          <a:bodyPr>
            <a:noAutofit/>
          </a:bodyPr>
          <a:lstStyle/>
          <a:p>
            <a:pPr>
              <a:lnSpc>
                <a:spcPct val="120000"/>
              </a:lnSpc>
            </a:pPr>
            <a:r>
              <a:rPr lang="fr-FR" altLang="en-US" sz="2000" dirty="0"/>
              <a:t>Une nouvelle approche basée sur la recherche de consensus entre toutes les parties prenantes.</a:t>
            </a:r>
          </a:p>
          <a:p>
            <a:pPr>
              <a:lnSpc>
                <a:spcPct val="120000"/>
              </a:lnSpc>
            </a:pPr>
            <a:r>
              <a:rPr lang="fr-FR" altLang="en-US" sz="2000" dirty="0"/>
              <a:t>Une approche qui permet de développer une base de données dans laquelle l'entité principale sera une application de géo-information.</a:t>
            </a:r>
          </a:p>
          <a:p>
            <a:pPr>
              <a:lnSpc>
                <a:spcPct val="120000"/>
              </a:lnSpc>
            </a:pPr>
            <a:r>
              <a:rPr lang="fr-FR" altLang="en-US" sz="2000" dirty="0"/>
              <a:t>Pour chaque entité : une documentation sur les séries de données utilisées, le mandat des institutions et autres attributs pertinents.</a:t>
            </a:r>
          </a:p>
          <a:p>
            <a:pPr>
              <a:lnSpc>
                <a:spcPct val="120000"/>
              </a:lnSpc>
            </a:pPr>
            <a:r>
              <a:rPr lang="fr-FR" altLang="en-US" sz="2000" dirty="0"/>
              <a:t>La base de données sera créé avec une application dédiée:  </a:t>
            </a:r>
            <a:r>
              <a:rPr lang="en-US" altLang="en-US" sz="2000" dirty="0" err="1"/>
              <a:t>Geoinformation</a:t>
            </a:r>
            <a:r>
              <a:rPr lang="en-US" altLang="en-US" sz="2000" dirty="0"/>
              <a:t> Application Inventory Tool (GAIT)</a:t>
            </a:r>
            <a:r>
              <a:rPr lang="fr-FR" altLang="en-US" sz="2000" dirty="0"/>
              <a:t>.</a:t>
            </a:r>
          </a:p>
          <a:p>
            <a:pPr>
              <a:lnSpc>
                <a:spcPct val="120000"/>
              </a:lnSpc>
            </a:pPr>
            <a:r>
              <a:rPr lang="en-US" sz="2000" dirty="0" smtClean="0"/>
              <a:t>. </a:t>
            </a:r>
            <a:endParaRPr lang="en-US" sz="2000" dirty="0"/>
          </a:p>
          <a:p>
            <a:pPr>
              <a:lnSpc>
                <a:spcPct val="120000"/>
              </a:lnSpc>
            </a:pPr>
            <a:endParaRPr lang="en-GB" sz="2000" dirty="0"/>
          </a:p>
        </p:txBody>
      </p:sp>
      <p:sp>
        <p:nvSpPr>
          <p:cNvPr id="3" name="Title 2"/>
          <p:cNvSpPr>
            <a:spLocks noGrp="1"/>
          </p:cNvSpPr>
          <p:nvPr>
            <p:ph type="title"/>
          </p:nvPr>
        </p:nvSpPr>
        <p:spPr/>
        <p:txBody>
          <a:bodyPr>
            <a:normAutofit fontScale="90000"/>
          </a:bodyPr>
          <a:lstStyle/>
          <a:p>
            <a:r>
              <a:rPr lang="en-US" dirty="0" smtClean="0"/>
              <a:t>Geospatial </a:t>
            </a:r>
            <a:r>
              <a:rPr lang="en-US" dirty="0"/>
              <a:t>Applications Inventory </a:t>
            </a:r>
            <a:r>
              <a:rPr lang="en-US" dirty="0" smtClean="0"/>
              <a:t>Tool : Principles</a:t>
            </a:r>
            <a:endParaRPr lang="en-GB"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105" y="1437511"/>
            <a:ext cx="6055895" cy="47394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60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3663" y="1345865"/>
            <a:ext cx="7283817" cy="4850398"/>
          </a:xfrm>
        </p:spPr>
        <p:txBody>
          <a:bodyPr>
            <a:normAutofit lnSpcReduction="10000"/>
          </a:bodyPr>
          <a:lstStyle/>
          <a:p>
            <a:pPr>
              <a:lnSpc>
                <a:spcPct val="100000"/>
              </a:lnSpc>
            </a:pPr>
            <a:r>
              <a:rPr lang="fr-FR" dirty="0"/>
              <a:t>Meilleur accomplissement du mandat assigné à chaque institution.</a:t>
            </a:r>
          </a:p>
          <a:p>
            <a:pPr>
              <a:lnSpc>
                <a:spcPct val="100000"/>
              </a:lnSpc>
            </a:pPr>
            <a:r>
              <a:rPr lang="fr-FR" dirty="0"/>
              <a:t>Évaluation des applications communes développées par différentes institutions.</a:t>
            </a:r>
          </a:p>
          <a:p>
            <a:pPr>
              <a:lnSpc>
                <a:spcPct val="100000"/>
              </a:lnSpc>
            </a:pPr>
            <a:r>
              <a:rPr lang="fr-FR" dirty="0"/>
              <a:t>Identification des «utilisateurs» ayant un fort intérêt pour la maintenance des données.</a:t>
            </a:r>
          </a:p>
          <a:p>
            <a:pPr>
              <a:lnSpc>
                <a:spcPct val="100000"/>
              </a:lnSpc>
            </a:pPr>
            <a:r>
              <a:rPr lang="fr-FR" dirty="0"/>
              <a:t>Affectation de la garde par un processus consensuel.</a:t>
            </a:r>
          </a:p>
          <a:p>
            <a:pPr>
              <a:lnSpc>
                <a:spcPct val="100000"/>
              </a:lnSpc>
            </a:pPr>
            <a:r>
              <a:rPr lang="fr-FR" dirty="0"/>
              <a:t>Ressources financières alignées sur les changements de responsabilités</a:t>
            </a:r>
            <a:r>
              <a:rPr lang="fr-FR" dirty="0" smtClean="0"/>
              <a:t>.</a:t>
            </a:r>
            <a:endParaRPr lang="en-US" dirty="0"/>
          </a:p>
          <a:p>
            <a:pPr>
              <a:lnSpc>
                <a:spcPct val="100000"/>
              </a:lnSpc>
            </a:pPr>
            <a:endParaRPr lang="en-GB" dirty="0"/>
          </a:p>
        </p:txBody>
      </p:sp>
      <p:sp>
        <p:nvSpPr>
          <p:cNvPr id="3" name="Title 2"/>
          <p:cNvSpPr>
            <a:spLocks noGrp="1"/>
          </p:cNvSpPr>
          <p:nvPr>
            <p:ph type="title"/>
          </p:nvPr>
        </p:nvSpPr>
        <p:spPr/>
        <p:txBody>
          <a:bodyPr>
            <a:normAutofit fontScale="90000"/>
          </a:bodyPr>
          <a:lstStyle/>
          <a:p>
            <a:r>
              <a:rPr lang="en-US" dirty="0"/>
              <a:t>Geospatial Applications Inventory Tool : </a:t>
            </a:r>
            <a:r>
              <a:rPr lang="en-US" dirty="0" smtClean="0"/>
              <a:t> Pertinence</a:t>
            </a: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2296" t="3987" r="9232" b="8309"/>
          <a:stretch/>
        </p:blipFill>
        <p:spPr>
          <a:xfrm>
            <a:off x="7917480" y="1439258"/>
            <a:ext cx="4185764" cy="46782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468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3299" y="1377457"/>
            <a:ext cx="3150192" cy="4855918"/>
          </a:xfrm>
        </p:spPr>
        <p:txBody>
          <a:bodyPr>
            <a:noAutofit/>
          </a:bodyPr>
          <a:lstStyle/>
          <a:p>
            <a:pPr>
              <a:lnSpc>
                <a:spcPct val="100000"/>
              </a:lnSpc>
            </a:pPr>
            <a:r>
              <a:rPr lang="fr-FR" sz="1000" dirty="0">
                <a:effectLst>
                  <a:outerShdw blurRad="38100" dist="38100" dir="2700000" algn="tl">
                    <a:srgbClr val="000000">
                      <a:alpha val="43137"/>
                    </a:srgbClr>
                  </a:outerShdw>
                </a:effectLst>
              </a:rPr>
              <a:t>Leçons tirées des recensements</a:t>
            </a:r>
          </a:p>
          <a:p>
            <a:pPr>
              <a:lnSpc>
                <a:spcPct val="100000"/>
              </a:lnSpc>
            </a:pPr>
            <a:r>
              <a:rPr lang="fr-FR" sz="1000" dirty="0"/>
              <a:t>La géographie est importante pour les statistiques: Des avantages visibles ont été obtenus grâce à l'adoption et la bonne application du SIG, de la télédétection et d'autres solutions, outils et techniques </a:t>
            </a:r>
            <a:r>
              <a:rPr lang="fr-FR" sz="1000" dirty="0" err="1"/>
              <a:t>géospatiales</a:t>
            </a:r>
            <a:r>
              <a:rPr lang="fr-FR" sz="1000" dirty="0"/>
              <a:t> (y compris la norme et l'interopérabilité) dans la création, l'analyse et la présentation de données statistiques.</a:t>
            </a:r>
          </a:p>
          <a:p>
            <a:pPr>
              <a:lnSpc>
                <a:spcPct val="100000"/>
              </a:lnSpc>
            </a:pPr>
            <a:r>
              <a:rPr lang="fr-FR" sz="1000" dirty="0"/>
              <a:t>Invariablement, les SIG ont modifié la manière dont les données des bureaux nationaux de statistiques sont collectées, stockées et produites.</a:t>
            </a:r>
          </a:p>
          <a:p>
            <a:pPr>
              <a:lnSpc>
                <a:spcPct val="100000"/>
              </a:lnSpc>
            </a:pPr>
            <a:r>
              <a:rPr lang="fr-FR" sz="1000" dirty="0"/>
              <a:t>La plupart des pays ont intégré une base de données géo-référencée (GPS) solide sur les lieux d'habitation, des limites de secteurs de recensement clairement délimitées et un ensemble complémentaire d'images satellitaires à haute résolution. .</a:t>
            </a:r>
          </a:p>
          <a:p>
            <a:pPr>
              <a:lnSpc>
                <a:spcPct val="100000"/>
              </a:lnSpc>
            </a:pPr>
            <a:r>
              <a:rPr lang="fr-FR" sz="1000" dirty="0"/>
              <a:t>L'analyse </a:t>
            </a:r>
            <a:r>
              <a:rPr lang="fr-FR" sz="1000" dirty="0" err="1"/>
              <a:t>géospatiale</a:t>
            </a:r>
            <a:r>
              <a:rPr lang="fr-FR" sz="1000" dirty="0"/>
              <a:t> doit devenir une compétence de base dans tout bureau de recensement: Notre objectif est d'intégrer la technologie de l'information </a:t>
            </a:r>
            <a:r>
              <a:rPr lang="fr-FR" sz="1000" dirty="0" err="1"/>
              <a:t>géospatiale</a:t>
            </a:r>
            <a:r>
              <a:rPr lang="fr-FR" sz="1000" dirty="0"/>
              <a:t> dans les activités des bureaux de statistiques nationaux en Afrique, tout au long de la formation, des données et des processus.</a:t>
            </a:r>
          </a:p>
          <a:p>
            <a:pPr>
              <a:lnSpc>
                <a:spcPct val="100000"/>
              </a:lnSpc>
            </a:pPr>
            <a:r>
              <a:rPr lang="fr-FR" sz="1000" dirty="0"/>
              <a:t>Renforcer la collaboration entre les agences de cartographie (NMA) et les institutions statistiques nationales (NSO): relier NSDI et SNDS</a:t>
            </a:r>
            <a:endParaRPr lang="en-US" sz="1000" dirty="0"/>
          </a:p>
          <a:p>
            <a:pPr>
              <a:lnSpc>
                <a:spcPct val="100000"/>
              </a:lnSpc>
            </a:pPr>
            <a:endParaRPr lang="en-GB" sz="1000"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657895" y="20302"/>
            <a:ext cx="11534103" cy="1325563"/>
          </a:xfrm>
        </p:spPr>
        <p:txBody>
          <a:bodyPr>
            <a:normAutofit/>
          </a:bodyPr>
          <a:lstStyle/>
          <a:p>
            <a:r>
              <a:rPr lang="fr-FR" sz="4000" dirty="0" smtClean="0"/>
              <a:t>Conclusion : </a:t>
            </a:r>
            <a:r>
              <a:rPr lang="fr-FR" sz="4000" dirty="0"/>
              <a:t>Vous ne pouvez pas </a:t>
            </a:r>
            <a:r>
              <a:rPr lang="fr-FR" sz="4000" dirty="0" smtClean="0"/>
              <a:t>Compter </a:t>
            </a:r>
            <a:r>
              <a:rPr lang="fr-FR" sz="4000" dirty="0"/>
              <a:t>ce que vous ne pouvez pas </a:t>
            </a:r>
            <a:r>
              <a:rPr lang="fr-FR" sz="4000" dirty="0" smtClean="0"/>
              <a:t>Localiser</a:t>
            </a:r>
            <a:endParaRPr lang="en-GB" sz="3800" dirty="0"/>
          </a:p>
        </p:txBody>
      </p:sp>
      <p:pic>
        <p:nvPicPr>
          <p:cNvPr id="4" name="Picture 8" descr="j02991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5583" y="1904089"/>
            <a:ext cx="110013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4148258" y="1615532"/>
            <a:ext cx="24561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1" dirty="0" err="1" smtClean="0"/>
              <a:t>Politiques</a:t>
            </a:r>
            <a:r>
              <a:rPr lang="en-US" altLang="en-US" sz="1600" b="1" dirty="0" smtClean="0"/>
              <a:t> et Strategies</a:t>
            </a:r>
            <a:endParaRPr lang="en-US" altLang="en-US" sz="1600" b="1" dirty="0"/>
          </a:p>
        </p:txBody>
      </p:sp>
      <p:sp>
        <p:nvSpPr>
          <p:cNvPr id="6" name="Text Box 14"/>
          <p:cNvSpPr txBox="1">
            <a:spLocks noChangeArrowheads="1"/>
          </p:cNvSpPr>
          <p:nvPr/>
        </p:nvSpPr>
        <p:spPr bwMode="auto">
          <a:xfrm>
            <a:off x="3987341" y="4123896"/>
            <a:ext cx="27987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1" dirty="0"/>
              <a:t>Economic Statistics</a:t>
            </a:r>
          </a:p>
        </p:txBody>
      </p:sp>
      <p:pic>
        <p:nvPicPr>
          <p:cNvPr id="8" name="Picture 17" descr="j023465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9773" y="4537398"/>
            <a:ext cx="1008063"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2"/>
          <p:cNvSpPr txBox="1">
            <a:spLocks noChangeArrowheads="1"/>
          </p:cNvSpPr>
          <p:nvPr/>
        </p:nvSpPr>
        <p:spPr bwMode="auto">
          <a:xfrm>
            <a:off x="4665836" y="2048551"/>
            <a:ext cx="165813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en-US" sz="1600" dirty="0" smtClean="0"/>
              <a:t>SNDS 2.0 </a:t>
            </a:r>
            <a:r>
              <a:rPr lang="fr-FR" altLang="en-US" sz="1600" dirty="0"/>
              <a:t>à </a:t>
            </a:r>
            <a:r>
              <a:rPr lang="fr-FR" altLang="en-US" sz="1600" dirty="0" smtClean="0"/>
              <a:t>validation spatiale</a:t>
            </a:r>
            <a:endParaRPr lang="fr-FR" altLang="en-US" sz="1600" dirty="0"/>
          </a:p>
          <a:p>
            <a:r>
              <a:rPr lang="fr-FR" altLang="en-US" sz="1600" dirty="0" smtClean="0"/>
              <a:t>Avant les </a:t>
            </a:r>
          </a:p>
          <a:p>
            <a:r>
              <a:rPr lang="fr-FR" altLang="en-US" sz="1600" dirty="0" smtClean="0"/>
              <a:t>SNDS il y a les NSDI</a:t>
            </a:r>
            <a:r>
              <a:rPr lang="en-US" altLang="en-US" sz="1600" dirty="0" smtClean="0"/>
              <a:t>…</a:t>
            </a:r>
            <a:endParaRPr lang="en-US" altLang="en-US" sz="1600" dirty="0"/>
          </a:p>
        </p:txBody>
      </p:sp>
      <p:sp>
        <p:nvSpPr>
          <p:cNvPr id="10" name="Line 23"/>
          <p:cNvSpPr>
            <a:spLocks noChangeShapeType="1"/>
          </p:cNvSpPr>
          <p:nvPr/>
        </p:nvSpPr>
        <p:spPr bwMode="auto">
          <a:xfrm>
            <a:off x="5170856" y="4450062"/>
            <a:ext cx="0" cy="1368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00"/>
          </a:p>
        </p:txBody>
      </p:sp>
      <p:sp>
        <p:nvSpPr>
          <p:cNvPr id="11" name="Text Box 24"/>
          <p:cNvSpPr txBox="1">
            <a:spLocks noChangeArrowheads="1"/>
          </p:cNvSpPr>
          <p:nvPr/>
        </p:nvSpPr>
        <p:spPr bwMode="auto">
          <a:xfrm>
            <a:off x="5153661" y="4680273"/>
            <a:ext cx="21690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err="1"/>
              <a:t>Geovisualization</a:t>
            </a:r>
            <a:r>
              <a:rPr lang="en-US" altLang="en-US" sz="1600" dirty="0"/>
              <a:t> </a:t>
            </a:r>
          </a:p>
          <a:p>
            <a:r>
              <a:rPr lang="en-US" altLang="en-US" sz="1600" dirty="0"/>
              <a:t>Spatial Analysis</a:t>
            </a:r>
          </a:p>
        </p:txBody>
      </p:sp>
      <p:sp>
        <p:nvSpPr>
          <p:cNvPr id="12" name="Line 25"/>
          <p:cNvSpPr>
            <a:spLocks noChangeShapeType="1"/>
          </p:cNvSpPr>
          <p:nvPr/>
        </p:nvSpPr>
        <p:spPr bwMode="auto">
          <a:xfrm>
            <a:off x="9494749" y="4619132"/>
            <a:ext cx="0" cy="1368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00"/>
          </a:p>
        </p:txBody>
      </p:sp>
      <p:sp>
        <p:nvSpPr>
          <p:cNvPr id="13" name="Text Box 26"/>
          <p:cNvSpPr txBox="1">
            <a:spLocks noChangeArrowheads="1"/>
          </p:cNvSpPr>
          <p:nvPr/>
        </p:nvSpPr>
        <p:spPr bwMode="auto">
          <a:xfrm>
            <a:off x="8838286" y="4258769"/>
            <a:ext cx="23663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1" dirty="0" smtClean="0"/>
              <a:t>Social </a:t>
            </a:r>
            <a:r>
              <a:rPr lang="en-US" altLang="en-US" sz="1600" b="1" dirty="0"/>
              <a:t>Statistics</a:t>
            </a:r>
          </a:p>
        </p:txBody>
      </p:sp>
      <p:sp>
        <p:nvSpPr>
          <p:cNvPr id="14" name="Text Box 27"/>
          <p:cNvSpPr txBox="1">
            <a:spLocks noChangeArrowheads="1"/>
          </p:cNvSpPr>
          <p:nvPr/>
        </p:nvSpPr>
        <p:spPr bwMode="auto">
          <a:xfrm>
            <a:off x="9710649" y="4619132"/>
            <a:ext cx="23487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err="1"/>
              <a:t>Geovisualization</a:t>
            </a:r>
            <a:r>
              <a:rPr lang="en-US" altLang="en-US" sz="1600" dirty="0"/>
              <a:t> </a:t>
            </a:r>
          </a:p>
          <a:p>
            <a:r>
              <a:rPr lang="en-US" altLang="en-US" sz="1600" dirty="0"/>
              <a:t>Spatial Analysis</a:t>
            </a:r>
          </a:p>
          <a:p>
            <a:r>
              <a:rPr lang="en-US" altLang="en-US" sz="1600" dirty="0" err="1" smtClean="0"/>
              <a:t>Cartographie</a:t>
            </a:r>
            <a:r>
              <a:rPr lang="en-US" altLang="en-US" sz="1600" dirty="0" smtClean="0"/>
              <a:t> </a:t>
            </a:r>
            <a:r>
              <a:rPr lang="en-US" altLang="en-US" sz="1600" dirty="0" err="1" smtClean="0"/>
              <a:t>Censitaire</a:t>
            </a:r>
            <a:endParaRPr lang="en-US" altLang="en-US" sz="1600" dirty="0"/>
          </a:p>
        </p:txBody>
      </p:sp>
      <p:sp>
        <p:nvSpPr>
          <p:cNvPr id="15" name="Line 28"/>
          <p:cNvSpPr>
            <a:spLocks noChangeShapeType="1"/>
          </p:cNvSpPr>
          <p:nvPr/>
        </p:nvSpPr>
        <p:spPr bwMode="auto">
          <a:xfrm>
            <a:off x="10131958" y="2017215"/>
            <a:ext cx="0" cy="1368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00"/>
          </a:p>
        </p:txBody>
      </p:sp>
      <p:sp>
        <p:nvSpPr>
          <p:cNvPr id="16" name="Text Box 29"/>
          <p:cNvSpPr txBox="1">
            <a:spLocks noChangeArrowheads="1"/>
          </p:cNvSpPr>
          <p:nvPr/>
        </p:nvSpPr>
        <p:spPr bwMode="auto">
          <a:xfrm>
            <a:off x="9771596" y="1656853"/>
            <a:ext cx="239547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1" dirty="0" smtClean="0"/>
              <a:t>Environment Statistics</a:t>
            </a:r>
            <a:endParaRPr lang="en-US" altLang="en-US" sz="1600" b="1" dirty="0"/>
          </a:p>
        </p:txBody>
      </p:sp>
      <p:sp>
        <p:nvSpPr>
          <p:cNvPr id="17" name="Text Box 30"/>
          <p:cNvSpPr txBox="1">
            <a:spLocks noChangeArrowheads="1"/>
          </p:cNvSpPr>
          <p:nvPr/>
        </p:nvSpPr>
        <p:spPr bwMode="auto">
          <a:xfrm>
            <a:off x="10347858" y="2017215"/>
            <a:ext cx="181921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Data Collection</a:t>
            </a:r>
          </a:p>
          <a:p>
            <a:r>
              <a:rPr lang="en-US" altLang="en-US" sz="1600" dirty="0"/>
              <a:t>Data </a:t>
            </a:r>
            <a:r>
              <a:rPr lang="en-US" altLang="en-US" sz="1600" dirty="0" smtClean="0"/>
              <a:t>Analysis</a:t>
            </a:r>
            <a:endParaRPr lang="en-US" altLang="en-US" sz="1600" dirty="0"/>
          </a:p>
          <a:p>
            <a:r>
              <a:rPr lang="en-US" altLang="en-US" sz="1600" dirty="0"/>
              <a:t>Data </a:t>
            </a:r>
            <a:r>
              <a:rPr lang="en-US" altLang="en-US" sz="1600" dirty="0" err="1"/>
              <a:t>Visualisation</a:t>
            </a:r>
            <a:endParaRPr lang="en-US" altLang="en-US" sz="1600" dirty="0"/>
          </a:p>
          <a:p>
            <a:r>
              <a:rPr lang="en-US" altLang="en-US" sz="1600" dirty="0"/>
              <a:t>Data Sharing</a:t>
            </a:r>
          </a:p>
        </p:txBody>
      </p:sp>
      <p:pic>
        <p:nvPicPr>
          <p:cNvPr id="18" name="Picture 32" descr="DTS [1]"/>
          <p:cNvPicPr>
            <a:picLocks noChangeAspect="1" noChangeArrowheads="1"/>
          </p:cNvPicPr>
          <p:nvPr/>
        </p:nvPicPr>
        <p:blipFill>
          <a:blip r:embed="rId5">
            <a:extLst>
              <a:ext uri="{28A0092B-C50C-407E-A947-70E740481C1C}">
                <a14:useLocalDpi xmlns:a14="http://schemas.microsoft.com/office/drawing/2010/main" val="0"/>
              </a:ext>
            </a:extLst>
          </a:blip>
          <a:srcRect r="10558"/>
          <a:stretch>
            <a:fillRect/>
          </a:stretch>
        </p:blipFill>
        <p:spPr bwMode="auto">
          <a:xfrm>
            <a:off x="8541283" y="1904089"/>
            <a:ext cx="14827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5" descr="DSS [2]"/>
          <p:cNvPicPr>
            <a:picLocks noChangeAspect="1" noChangeArrowheads="1"/>
          </p:cNvPicPr>
          <p:nvPr/>
        </p:nvPicPr>
        <p:blipFill>
          <a:blip r:embed="rId6">
            <a:extLst>
              <a:ext uri="{28A0092B-C50C-407E-A947-70E740481C1C}">
                <a14:useLocalDpi xmlns:a14="http://schemas.microsoft.com/office/drawing/2010/main" val="0"/>
              </a:ext>
            </a:extLst>
          </a:blip>
          <a:srcRect l="62508" b="-3313"/>
          <a:stretch>
            <a:fillRect/>
          </a:stretch>
        </p:blipFill>
        <p:spPr bwMode="auto">
          <a:xfrm>
            <a:off x="8101347" y="4577453"/>
            <a:ext cx="1368425"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5"/>
          <p:cNvSpPr>
            <a:spLocks noChangeShapeType="1"/>
          </p:cNvSpPr>
          <p:nvPr/>
        </p:nvSpPr>
        <p:spPr bwMode="auto">
          <a:xfrm>
            <a:off x="4594397" y="1975526"/>
            <a:ext cx="0" cy="1368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00"/>
          </a:p>
        </p:txBody>
      </p:sp>
      <p:pic>
        <p:nvPicPr>
          <p:cNvPr id="1026" name="Picture 2" descr="https://previews.123rf.com/images/naschy/naschy1611/naschy161100007/67318621-vector-illustration-des-couches-sig-des-donn%C3%A9es-spatiales-concept-pour-l-analyse-d-affaires-syst.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893" t="12341" r="7550" b="12123"/>
          <a:stretch/>
        </p:blipFill>
        <p:spPr bwMode="auto">
          <a:xfrm>
            <a:off x="6185804" y="2454012"/>
            <a:ext cx="2492176" cy="2226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56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GB" dirty="0"/>
          </a:p>
        </p:txBody>
      </p:sp>
      <p:pic>
        <p:nvPicPr>
          <p:cNvPr id="4" name="Picture 104" descr="AGU"/>
          <p:cNvPicPr>
            <a:picLocks noChangeAspect="1" noChangeArrowheads="1"/>
          </p:cNvPicPr>
          <p:nvPr/>
        </p:nvPicPr>
        <p:blipFill>
          <a:blip r:embed="rId3">
            <a:extLst>
              <a:ext uri="{28A0092B-C50C-407E-A947-70E740481C1C}">
                <a14:useLocalDpi xmlns:a14="http://schemas.microsoft.com/office/drawing/2010/main" val="0"/>
              </a:ext>
            </a:extLst>
          </a:blip>
          <a:srcRect l="6656" t="8150" r="11179" b="57233"/>
          <a:stretch>
            <a:fillRect/>
          </a:stretch>
        </p:blipFill>
        <p:spPr bwMode="auto">
          <a:xfrm>
            <a:off x="4146997" y="1366167"/>
            <a:ext cx="7993486" cy="48156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5" descr="GGIM-logo-title-on-side copy"/>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r="28125"/>
          <a:stretch>
            <a:fillRect/>
          </a:stretch>
        </p:blipFill>
        <p:spPr bwMode="auto">
          <a:xfrm>
            <a:off x="9247030" y="0"/>
            <a:ext cx="2893454" cy="122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75256" y="1482523"/>
            <a:ext cx="3906592" cy="4708981"/>
          </a:xfrm>
          <a:prstGeom prst="rect">
            <a:avLst/>
          </a:prstGeom>
        </p:spPr>
        <p:txBody>
          <a:bodyPr wrap="square">
            <a:spAutoFit/>
          </a:bodyPr>
          <a:lstStyle/>
          <a:p>
            <a:r>
              <a:rPr lang="en-US" altLang="en-US" sz="2000" b="1" dirty="0"/>
              <a:t>Citation de </a:t>
            </a:r>
            <a:r>
              <a:rPr lang="en-US" altLang="en-US" sz="2000" b="1" dirty="0" err="1"/>
              <a:t>Pali</a:t>
            </a:r>
            <a:r>
              <a:rPr lang="en-US" altLang="en-US" sz="2000" b="1" dirty="0"/>
              <a:t> </a:t>
            </a:r>
            <a:r>
              <a:rPr lang="en-US" altLang="en-US" sz="2000" b="1" dirty="0" err="1"/>
              <a:t>Lehohla</a:t>
            </a:r>
            <a:r>
              <a:rPr lang="en-US" altLang="en-US" sz="2000" b="1" dirty="0" smtClean="0"/>
              <a:t>:</a:t>
            </a:r>
            <a:endParaRPr lang="en-US" altLang="en-US" sz="2000" b="1" dirty="0"/>
          </a:p>
          <a:p>
            <a:r>
              <a:rPr lang="fr-FR" altLang="en-US" sz="2000" dirty="0" smtClean="0"/>
              <a:t>« Les </a:t>
            </a:r>
            <a:r>
              <a:rPr lang="fr-FR" altLang="en-US" sz="2000" dirty="0"/>
              <a:t>systèmes de statistiques africains devraient franchir le pas et adopter les écosystèmes de données </a:t>
            </a:r>
            <a:r>
              <a:rPr lang="fr-FR" altLang="en-US" sz="2000" dirty="0" err="1" smtClean="0"/>
              <a:t>géospatiales</a:t>
            </a:r>
            <a:r>
              <a:rPr lang="fr-FR" altLang="en-US" sz="2000" dirty="0" smtClean="0"/>
              <a:t> </a:t>
            </a:r>
            <a:r>
              <a:rPr lang="fr-FR" altLang="en-US" sz="2000" dirty="0"/>
              <a:t>comme un élément nécessaire et essentiel d'une innovation de grande envergure, suite aux innovations de longue date des systèmes statistiques latino-américains, en particulier ceux du Brésil et du Mexique. pour soutenir leurs systèmes de </a:t>
            </a:r>
            <a:r>
              <a:rPr lang="fr-FR" altLang="en-US" sz="2000" dirty="0" smtClean="0"/>
              <a:t>statistiques » </a:t>
            </a:r>
            <a:r>
              <a:rPr lang="en-US" altLang="en-US" sz="2000" i="1" dirty="0" smtClean="0"/>
              <a:t>…</a:t>
            </a:r>
            <a:r>
              <a:rPr lang="en-US" altLang="en-US" sz="2000" i="1" dirty="0" smtClean="0"/>
              <a:t>  </a:t>
            </a:r>
            <a:endParaRPr lang="en-US" altLang="en-US" sz="2000" dirty="0"/>
          </a:p>
        </p:txBody>
      </p:sp>
    </p:spTree>
    <p:extLst>
      <p:ext uri="{BB962C8B-B14F-4D97-AF65-F5344CB8AC3E}">
        <p14:creationId xmlns:p14="http://schemas.microsoft.com/office/powerpoint/2010/main" val="32276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3366" y="20302"/>
            <a:ext cx="11558634" cy="1325563"/>
          </a:xfrm>
        </p:spPr>
        <p:txBody>
          <a:bodyPr>
            <a:normAutofit/>
          </a:bodyPr>
          <a:lstStyle/>
          <a:p>
            <a:r>
              <a:rPr lang="fr-FR" sz="3800" dirty="0"/>
              <a:t>Les moteurs </a:t>
            </a:r>
            <a:r>
              <a:rPr lang="fr-FR" sz="3800" dirty="0" smtClean="0"/>
              <a:t>politiques: Besoin d'informations </a:t>
            </a:r>
            <a:r>
              <a:rPr lang="fr-FR" sz="3800" dirty="0"/>
              <a:t>complexes à </a:t>
            </a:r>
            <a:r>
              <a:rPr lang="fr-FR" sz="3800" dirty="0" smtClean="0"/>
              <a:t>validation spatiale</a:t>
            </a:r>
            <a:endParaRPr lang="en-GB" sz="3800" dirty="0"/>
          </a:p>
        </p:txBody>
      </p:sp>
      <p:sp>
        <p:nvSpPr>
          <p:cNvPr id="28" name="Content Placeholder 2"/>
          <p:cNvSpPr>
            <a:spLocks noGrp="1"/>
          </p:cNvSpPr>
          <p:nvPr>
            <p:ph idx="1"/>
          </p:nvPr>
        </p:nvSpPr>
        <p:spPr>
          <a:xfrm>
            <a:off x="668069" y="1453825"/>
            <a:ext cx="3090771" cy="2649640"/>
          </a:xfrm>
        </p:spPr>
        <p:txBody>
          <a:bodyPr>
            <a:noAutofit/>
          </a:bodyPr>
          <a:lstStyle/>
          <a:p>
            <a:pPr>
              <a:lnSpc>
                <a:spcPct val="120000"/>
              </a:lnSpc>
            </a:pPr>
            <a:r>
              <a:rPr lang="fr-FR" altLang="en-US" sz="1200" dirty="0"/>
              <a:t>Les défis économiques, sociaux et environnementaux auxquels sont confrontés les gouvernements exigent de l'innovation et de la collaboration</a:t>
            </a:r>
          </a:p>
          <a:p>
            <a:pPr>
              <a:lnSpc>
                <a:spcPct val="120000"/>
              </a:lnSpc>
            </a:pPr>
            <a:r>
              <a:rPr lang="fr-FR" altLang="en-US" sz="1200" dirty="0"/>
              <a:t>Les données / informations sont un facteur clé pour </a:t>
            </a:r>
            <a:r>
              <a:rPr lang="fr-FR" altLang="en-US" sz="1200" dirty="0" smtClean="0"/>
              <a:t>les politiques </a:t>
            </a:r>
            <a:r>
              <a:rPr lang="fr-FR" altLang="en-US" sz="1200" dirty="0"/>
              <a:t>de développement</a:t>
            </a:r>
          </a:p>
          <a:p>
            <a:pPr>
              <a:lnSpc>
                <a:spcPct val="120000"/>
              </a:lnSpc>
            </a:pPr>
            <a:r>
              <a:rPr lang="fr-FR" altLang="en-US" sz="1200" dirty="0"/>
              <a:t>La réalisation du développement durable exige des informations fiables aux niveaux </a:t>
            </a:r>
            <a:r>
              <a:rPr lang="fr-FR" altLang="en-US" sz="1200" dirty="0" smtClean="0"/>
              <a:t>global, </a:t>
            </a:r>
            <a:r>
              <a:rPr lang="fr-FR" altLang="en-US" sz="1200" dirty="0"/>
              <a:t>régional et local.</a:t>
            </a:r>
            <a:endParaRPr lang="en-GB" altLang="en-US" sz="1200" dirty="0" smtClean="0"/>
          </a:p>
        </p:txBody>
      </p:sp>
      <p:pic>
        <p:nvPicPr>
          <p:cNvPr id="29"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345" y="4002284"/>
            <a:ext cx="2445297" cy="219239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30" name="Picture 2" descr="http://www.unwomen.org/~/media/communications/sdg%20icons/sdg_icons_notext_sidebanner.gif?v=1&amp;d=20150911T153624?la=e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40334" y="1282100"/>
            <a:ext cx="2399318" cy="2783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rotWithShape="1">
          <a:blip r:embed="rId5"/>
          <a:srcRect l="82344" t="65236" r="311"/>
          <a:stretch/>
        </p:blipFill>
        <p:spPr>
          <a:xfrm>
            <a:off x="6321147" y="1444387"/>
            <a:ext cx="2425441" cy="2277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2" name="Group 10"/>
          <p:cNvGrpSpPr>
            <a:grpSpLocks/>
          </p:cNvGrpSpPr>
          <p:nvPr/>
        </p:nvGrpSpPr>
        <p:grpSpPr bwMode="auto">
          <a:xfrm>
            <a:off x="6092810" y="3864235"/>
            <a:ext cx="2654300" cy="2442429"/>
            <a:chOff x="2483778" y="4257092"/>
            <a:chExt cx="2654438" cy="2441788"/>
          </a:xfrm>
        </p:grpSpPr>
        <p:pic>
          <p:nvPicPr>
            <p:cNvPr id="34" name="Picture 33"/>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l="10102" t="4959" r="9700" b="11501"/>
            <a:stretch/>
          </p:blipFill>
          <p:spPr>
            <a:xfrm>
              <a:off x="2619031" y="4257092"/>
              <a:ext cx="2519185" cy="2319521"/>
            </a:xfrm>
            <a:prstGeom prst="rect">
              <a:avLst/>
            </a:prstGeom>
            <a:ln>
              <a:noFill/>
            </a:ln>
            <a:effectLst>
              <a:outerShdw blurRad="292100" dist="139700" dir="2700000" algn="tl" rotWithShape="0">
                <a:srgbClr val="333333">
                  <a:alpha val="65000"/>
                </a:srgbClr>
              </a:outerShdw>
            </a:effectLst>
          </p:spPr>
        </p:pic>
        <p:sp>
          <p:nvSpPr>
            <p:cNvPr id="50" name="TextBox 49"/>
            <p:cNvSpPr txBox="1"/>
            <p:nvPr/>
          </p:nvSpPr>
          <p:spPr>
            <a:xfrm>
              <a:off x="2483778" y="5314247"/>
              <a:ext cx="1284354" cy="1384633"/>
            </a:xfrm>
            <a:prstGeom prst="rect">
              <a:avLst/>
            </a:prstGeom>
            <a:noFill/>
          </p:spPr>
          <p:txBody>
            <a:bodyPr>
              <a:spAutoFit/>
            </a:bodyPr>
            <a:lstStyle/>
            <a:p>
              <a:pPr algn="ctr">
                <a:defRPr/>
              </a:pPr>
              <a:r>
                <a:rPr lang="en-US" b="1" dirty="0">
                  <a:solidFill>
                    <a:schemeClr val="accent2">
                      <a:lumMod val="75000"/>
                    </a:schemeClr>
                  </a:solidFill>
                </a:rPr>
                <a:t>Agenda 2063</a:t>
              </a:r>
            </a:p>
            <a:p>
              <a:pPr algn="ctr">
                <a:defRPr/>
              </a:pPr>
              <a:r>
                <a:rPr lang="en-US" sz="1600" b="1" dirty="0" err="1" smtClean="0">
                  <a:solidFill>
                    <a:schemeClr val="accent2">
                      <a:lumMod val="75000"/>
                    </a:schemeClr>
                  </a:solidFill>
                </a:rPr>
                <a:t>L’Afrique</a:t>
              </a:r>
              <a:r>
                <a:rPr lang="en-US" sz="1600" b="1" dirty="0" smtClean="0">
                  <a:solidFill>
                    <a:schemeClr val="accent2">
                      <a:lumMod val="75000"/>
                    </a:schemeClr>
                  </a:solidFill>
                </a:rPr>
                <a:t> que nous </a:t>
              </a:r>
              <a:r>
                <a:rPr lang="en-US" sz="1600" b="1" dirty="0" err="1" smtClean="0">
                  <a:solidFill>
                    <a:schemeClr val="accent2">
                      <a:lumMod val="75000"/>
                    </a:schemeClr>
                  </a:solidFill>
                </a:rPr>
                <a:t>voulons</a:t>
              </a:r>
              <a:endParaRPr lang="en-GB" sz="1600" b="1" dirty="0">
                <a:solidFill>
                  <a:schemeClr val="accent2">
                    <a:lumMod val="75000"/>
                  </a:schemeClr>
                </a:solidFill>
              </a:endParaRPr>
            </a:p>
          </p:txBody>
        </p:sp>
      </p:grpSp>
      <p:sp>
        <p:nvSpPr>
          <p:cNvPr id="51" name="TextBox 11"/>
          <p:cNvSpPr txBox="1">
            <a:spLocks noChangeArrowheads="1"/>
          </p:cNvSpPr>
          <p:nvPr/>
        </p:nvSpPr>
        <p:spPr bwMode="auto">
          <a:xfrm>
            <a:off x="634249" y="4211425"/>
            <a:ext cx="3183096" cy="221599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Times New Roman" panose="02020603050405020304" pitchFamily="18" charset="0"/>
              </a:defRPr>
            </a:lvl1pPr>
            <a:lvl2pPr marL="742950" indent="-285750">
              <a:spcBef>
                <a:spcPct val="20000"/>
              </a:spcBef>
              <a:buClr>
                <a:schemeClr val="accent2"/>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Char char="»"/>
              <a:defRPr sz="2400">
                <a:solidFill>
                  <a:schemeClr val="tx1"/>
                </a:solidFill>
                <a:latin typeface="Times New Roman" panose="02020603050405020304" pitchFamily="18" charset="0"/>
              </a:defRPr>
            </a:lvl3pPr>
            <a:lvl4pPr marL="1600200" indent="-228600">
              <a:spcBef>
                <a:spcPct val="20000"/>
              </a:spcBef>
              <a:buClr>
                <a:schemeClr val="accent2"/>
              </a:buClr>
              <a:buChar char="•"/>
              <a:defRPr sz="2000">
                <a:solidFill>
                  <a:schemeClr val="tx1"/>
                </a:solidFill>
                <a:latin typeface="Times New Roman" panose="02020603050405020304" pitchFamily="18" charset="0"/>
              </a:defRPr>
            </a:lvl4pPr>
            <a:lvl5pPr marL="2057400" indent="-228600">
              <a:spcBef>
                <a:spcPct val="20000"/>
              </a:spcBef>
              <a:buClr>
                <a:schemeClr val="accent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defRPr>
            </a:lvl9pPr>
          </a:lstStyle>
          <a:p>
            <a:pPr>
              <a:spcBef>
                <a:spcPct val="0"/>
              </a:spcBef>
              <a:buClrTx/>
              <a:buFontTx/>
              <a:buNone/>
            </a:pPr>
            <a:r>
              <a:rPr lang="fr-FR" altLang="en-US" sz="2000" b="1" dirty="0" smtClean="0">
                <a:latin typeface="Arial" panose="020B0604020202020204" pitchFamily="34" charset="0"/>
              </a:rPr>
              <a:t>Cycle de </a:t>
            </a:r>
            <a:r>
              <a:rPr lang="fr-FR" altLang="en-US" sz="2000" b="1" dirty="0">
                <a:latin typeface="Arial" panose="020B0604020202020204" pitchFamily="34" charset="0"/>
              </a:rPr>
              <a:t>recensements </a:t>
            </a:r>
            <a:r>
              <a:rPr lang="fr-FR" altLang="en-US" sz="2000" b="1" dirty="0" smtClean="0">
                <a:latin typeface="Arial" panose="020B0604020202020204" pitchFamily="34" charset="0"/>
              </a:rPr>
              <a:t>2020</a:t>
            </a:r>
            <a:endParaRPr lang="fr-FR" altLang="en-US" sz="2000" b="1" dirty="0">
              <a:latin typeface="Arial" panose="020B0604020202020204" pitchFamily="34" charset="0"/>
            </a:endParaRPr>
          </a:p>
          <a:p>
            <a:pPr>
              <a:spcBef>
                <a:spcPct val="0"/>
              </a:spcBef>
              <a:buClrTx/>
              <a:buFontTx/>
              <a:buNone/>
            </a:pPr>
            <a:r>
              <a:rPr lang="fr-FR" altLang="en-US" sz="1400" dirty="0" smtClean="0">
                <a:latin typeface="Arial" panose="020B0604020202020204" pitchFamily="34" charset="0"/>
              </a:rPr>
              <a:t>Principes </a:t>
            </a:r>
            <a:r>
              <a:rPr lang="fr-FR" altLang="en-US" sz="1400" dirty="0">
                <a:latin typeface="Arial" panose="020B0604020202020204" pitchFamily="34" charset="0"/>
              </a:rPr>
              <a:t>et recommandations des Nations Unies pour les recensements de la population et de l'habitat, Rev.3, "... pour assurer l'intégration complète de l'information statistique et </a:t>
            </a:r>
            <a:r>
              <a:rPr lang="fr-FR" altLang="en-US" sz="1400" dirty="0" err="1">
                <a:latin typeface="Arial" panose="020B0604020202020204" pitchFamily="34" charset="0"/>
              </a:rPr>
              <a:t>géospatiale</a:t>
            </a:r>
            <a:r>
              <a:rPr lang="fr-FR" altLang="en-US" sz="1400" dirty="0">
                <a:latin typeface="Arial" panose="020B0604020202020204" pitchFamily="34" charset="0"/>
              </a:rPr>
              <a:t> ..." (paragraphe 349, UNSD, 2015)</a:t>
            </a:r>
            <a:r>
              <a:rPr lang="en-US" altLang="en-US" sz="1400" dirty="0" smtClean="0">
                <a:latin typeface="Arial" panose="020B0604020202020204" pitchFamily="34" charset="0"/>
              </a:rPr>
              <a:t>)</a:t>
            </a:r>
            <a:endParaRPr lang="en-US" altLang="en-US" sz="1400" dirty="0">
              <a:latin typeface="Arial" panose="020B0604020202020204" pitchFamily="34" charset="0"/>
            </a:endParaRPr>
          </a:p>
        </p:txBody>
      </p:sp>
      <p:sp>
        <p:nvSpPr>
          <p:cNvPr id="52" name="TextBox 51"/>
          <p:cNvSpPr txBox="1"/>
          <p:nvPr/>
        </p:nvSpPr>
        <p:spPr>
          <a:xfrm>
            <a:off x="3705572" y="5942293"/>
            <a:ext cx="2652713" cy="307975"/>
          </a:xfrm>
          <a:prstGeom prst="rect">
            <a:avLst/>
          </a:prstGeom>
          <a:noFill/>
          <a:ln w="19050" cap="flat" cmpd="sng" algn="ctr">
            <a:noFill/>
            <a:prstDash val="solid"/>
          </a:ln>
          <a:effectLst/>
        </p:spPr>
        <p:txBody>
          <a:bodyPr>
            <a:spAutoFit/>
          </a:bodyPr>
          <a:lstStyle/>
          <a:p>
            <a:pPr algn="ctr" eaLnBrk="1" fontAlgn="auto" hangingPunct="1">
              <a:spcBef>
                <a:spcPts val="0"/>
              </a:spcBef>
              <a:spcAft>
                <a:spcPts val="0"/>
              </a:spcAft>
              <a:defRPr/>
            </a:pPr>
            <a:r>
              <a:rPr lang="en-ZA" sz="1400" b="1" kern="0" dirty="0">
                <a:solidFill>
                  <a:prstClr val="black"/>
                </a:solidFill>
                <a:latin typeface="Century Gothic" panose="020B0502020202020204"/>
                <a:cs typeface="+mn-cs"/>
              </a:rPr>
              <a:t>National Development Plan</a:t>
            </a:r>
          </a:p>
        </p:txBody>
      </p:sp>
      <p:sp>
        <p:nvSpPr>
          <p:cNvPr id="62" name="TextBox 61"/>
          <p:cNvSpPr txBox="1"/>
          <p:nvPr/>
        </p:nvSpPr>
        <p:spPr>
          <a:xfrm>
            <a:off x="8779364" y="1560240"/>
            <a:ext cx="3371692" cy="470898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fr-FR" sz="2000" b="1" dirty="0"/>
              <a:t>Une bonne prise de décision nécessite la collecte et l’analyse de faits à jour, froids et durs.</a:t>
            </a:r>
          </a:p>
          <a:p>
            <a:pPr marL="285750" indent="-285750">
              <a:buFont typeface="Arial" panose="020B0604020202020204" pitchFamily="34" charset="0"/>
              <a:buChar char="•"/>
            </a:pPr>
            <a:r>
              <a:rPr lang="fr-FR" sz="2000" b="1" dirty="0"/>
              <a:t>Pour que les faits soient interprétés, compris et liés à nos objectifs et à nos décisions, cela doit rassembler des données liées ensembles par la chose qu'ils ont en commun: la localisation (</a:t>
            </a:r>
            <a:r>
              <a:rPr lang="fr-FR" sz="2000" b="1" dirty="0" smtClean="0"/>
              <a:t>Ou</a:t>
            </a:r>
            <a:r>
              <a:rPr lang="en-US" sz="2000" b="1" dirty="0" smtClean="0"/>
              <a:t>)</a:t>
            </a:r>
            <a:endParaRPr lang="en-US" sz="2000" b="1" dirty="0"/>
          </a:p>
        </p:txBody>
      </p:sp>
    </p:spTree>
    <p:extLst>
      <p:ext uri="{BB962C8B-B14F-4D97-AF65-F5344CB8AC3E}">
        <p14:creationId xmlns:p14="http://schemas.microsoft.com/office/powerpoint/2010/main" val="381918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9258" y="1465017"/>
            <a:ext cx="3472267" cy="4716842"/>
          </a:xfrm>
        </p:spPr>
        <p:txBody>
          <a:bodyPr>
            <a:normAutofit fontScale="85000" lnSpcReduction="20000"/>
          </a:bodyPr>
          <a:lstStyle/>
          <a:p>
            <a:pPr>
              <a:lnSpc>
                <a:spcPct val="110000"/>
              </a:lnSpc>
            </a:pPr>
            <a:r>
              <a:rPr lang="fr-FR" dirty="0"/>
              <a:t>IAEG-ODD: Indicateurs globaux</a:t>
            </a:r>
          </a:p>
          <a:p>
            <a:pPr>
              <a:lnSpc>
                <a:spcPct val="110000"/>
              </a:lnSpc>
            </a:pPr>
            <a:r>
              <a:rPr lang="fr-FR" dirty="0"/>
              <a:t>Les ODD sont </a:t>
            </a:r>
            <a:r>
              <a:rPr lang="fr-FR" dirty="0" smtClean="0"/>
              <a:t>a la fois statistique </a:t>
            </a:r>
            <a:r>
              <a:rPr lang="fr-FR" dirty="0"/>
              <a:t>et </a:t>
            </a:r>
            <a:r>
              <a:rPr lang="fr-FR" dirty="0" err="1" smtClean="0"/>
              <a:t>géospatial</a:t>
            </a:r>
            <a:endParaRPr lang="fr-FR" dirty="0"/>
          </a:p>
          <a:p>
            <a:pPr>
              <a:lnSpc>
                <a:spcPct val="110000"/>
              </a:lnSpc>
            </a:pPr>
            <a:r>
              <a:rPr lang="fr-FR" dirty="0" smtClean="0"/>
              <a:t>2/3 </a:t>
            </a:r>
            <a:r>
              <a:rPr lang="fr-FR" dirty="0"/>
              <a:t>des indicateurs des ODD ont besoin de données </a:t>
            </a:r>
            <a:r>
              <a:rPr lang="fr-FR" dirty="0" smtClean="0"/>
              <a:t>spatialement distribuées.</a:t>
            </a:r>
            <a:endParaRPr lang="fr-FR" dirty="0"/>
          </a:p>
          <a:p>
            <a:pPr>
              <a:lnSpc>
                <a:spcPct val="110000"/>
              </a:lnSpc>
            </a:pPr>
            <a:r>
              <a:rPr lang="fr-FR" dirty="0" smtClean="0"/>
              <a:t>Requiert </a:t>
            </a:r>
            <a:r>
              <a:rPr lang="fr-FR" dirty="0"/>
              <a:t>une collaboration multi-acteurs</a:t>
            </a:r>
            <a:endParaRPr lang="en-GB" dirty="0"/>
          </a:p>
        </p:txBody>
      </p:sp>
      <p:sp>
        <p:nvSpPr>
          <p:cNvPr id="3" name="Title 2"/>
          <p:cNvSpPr>
            <a:spLocks noGrp="1"/>
          </p:cNvSpPr>
          <p:nvPr>
            <p:ph type="title"/>
          </p:nvPr>
        </p:nvSpPr>
        <p:spPr/>
        <p:txBody>
          <a:bodyPr>
            <a:normAutofit fontScale="90000"/>
          </a:bodyPr>
          <a:lstStyle/>
          <a:p>
            <a:r>
              <a:rPr lang="fr-FR" dirty="0"/>
              <a:t>ODD : Ne laisser personne pour compte</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1525" y="1439884"/>
            <a:ext cx="3725952" cy="4741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8114673" y="1427005"/>
            <a:ext cx="3977140" cy="4754854"/>
            <a:chOff x="8114673" y="1427005"/>
            <a:chExt cx="3977140" cy="4754854"/>
          </a:xfrm>
        </p:grpSpPr>
        <p:pic>
          <p:nvPicPr>
            <p:cNvPr id="4" name="Picture 20" descr="SDG_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14673" y="1439884"/>
              <a:ext cx="3977140" cy="4741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27551" y="1427005"/>
              <a:ext cx="1480088" cy="1309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0267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5017" y="1436017"/>
            <a:ext cx="6567152" cy="4815530"/>
          </a:xfrm>
        </p:spPr>
        <p:txBody>
          <a:bodyPr>
            <a:normAutofit fontScale="92500" lnSpcReduction="10000"/>
          </a:bodyPr>
          <a:lstStyle/>
          <a:p>
            <a:r>
              <a:rPr lang="fr-FR" dirty="0" smtClean="0"/>
              <a:t>Principes </a:t>
            </a:r>
            <a:r>
              <a:rPr lang="fr-FR" dirty="0"/>
              <a:t>et recommandations des Nations Unies pour </a:t>
            </a:r>
            <a:r>
              <a:rPr lang="fr-FR" dirty="0" smtClean="0"/>
              <a:t>les recensements de la </a:t>
            </a:r>
            <a:r>
              <a:rPr lang="fr-FR" dirty="0"/>
              <a:t>population et </a:t>
            </a:r>
            <a:r>
              <a:rPr lang="fr-FR" dirty="0" smtClean="0"/>
              <a:t>l’habitat, </a:t>
            </a:r>
            <a:r>
              <a:rPr lang="fr-FR" dirty="0"/>
              <a:t>Rev.2, recommandent l'utilisation des technologies </a:t>
            </a:r>
            <a:r>
              <a:rPr lang="fr-FR" dirty="0" err="1"/>
              <a:t>géospatiales</a:t>
            </a:r>
            <a:r>
              <a:rPr lang="fr-FR" dirty="0"/>
              <a:t> pour améliorer les méthodes traditionnelles de recensement cartographique (adoptées par le Conseil de sécurité en 2007).</a:t>
            </a:r>
          </a:p>
          <a:p>
            <a:r>
              <a:rPr lang="fr-FR" dirty="0"/>
              <a:t>Cycle 2020: l'adoption du SIG devrait être une décision stratégique majeure</a:t>
            </a:r>
          </a:p>
          <a:p>
            <a:r>
              <a:rPr lang="fr-FR" dirty="0"/>
              <a:t>En 2015, 67% des </a:t>
            </a:r>
            <a:r>
              <a:rPr lang="fr-FR" dirty="0" smtClean="0"/>
              <a:t>bureaux africains de la statistique utilisent </a:t>
            </a:r>
            <a:r>
              <a:rPr lang="fr-FR" dirty="0"/>
              <a:t>un SIG pour les activités de recensement.</a:t>
            </a:r>
            <a:endParaRPr lang="en-GB" dirty="0"/>
          </a:p>
        </p:txBody>
      </p:sp>
      <p:sp>
        <p:nvSpPr>
          <p:cNvPr id="3" name="Title 2"/>
          <p:cNvSpPr>
            <a:spLocks noGrp="1"/>
          </p:cNvSpPr>
          <p:nvPr>
            <p:ph type="title"/>
          </p:nvPr>
        </p:nvSpPr>
        <p:spPr/>
        <p:txBody>
          <a:bodyPr>
            <a:normAutofit fontScale="90000"/>
          </a:bodyPr>
          <a:lstStyle/>
          <a:p>
            <a:r>
              <a:rPr lang="fr-FR" dirty="0"/>
              <a:t>Géographie et statistiques: </a:t>
            </a:r>
            <a:r>
              <a:rPr lang="fr-FR" dirty="0" smtClean="0"/>
              <a:t/>
            </a:r>
            <a:br>
              <a:rPr lang="fr-FR" dirty="0" smtClean="0"/>
            </a:br>
            <a:r>
              <a:rPr lang="fr-FR" dirty="0" smtClean="0"/>
              <a:t>Dispositions </a:t>
            </a:r>
            <a:r>
              <a:rPr lang="fr-FR" dirty="0"/>
              <a:t>globales et régionales</a:t>
            </a:r>
            <a:endParaRPr lang="en-GB"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378031" y="1489095"/>
            <a:ext cx="4815530" cy="47093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71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3300" y="1377457"/>
            <a:ext cx="2701868" cy="4942872"/>
          </a:xfrm>
        </p:spPr>
        <p:txBody>
          <a:bodyPr>
            <a:noAutofit/>
          </a:bodyPr>
          <a:lstStyle/>
          <a:p>
            <a:pPr>
              <a:lnSpc>
                <a:spcPct val="100000"/>
              </a:lnSpc>
            </a:pPr>
            <a:r>
              <a:rPr lang="fr-FR" sz="2000" dirty="0">
                <a:effectLst>
                  <a:outerShdw blurRad="38100" dist="38100" dir="2700000" algn="tl">
                    <a:srgbClr val="000000">
                      <a:alpha val="43137"/>
                    </a:srgbClr>
                  </a:outerShdw>
                </a:effectLst>
              </a:rPr>
              <a:t>Leçons tirées des recensements</a:t>
            </a:r>
          </a:p>
          <a:p>
            <a:pPr>
              <a:lnSpc>
                <a:spcPct val="100000"/>
              </a:lnSpc>
            </a:pPr>
            <a:r>
              <a:rPr lang="fr-FR" sz="2000" dirty="0">
                <a:effectLst>
                  <a:outerShdw blurRad="38100" dist="38100" dir="2700000" algn="tl">
                    <a:srgbClr val="000000">
                      <a:alpha val="43137"/>
                    </a:srgbClr>
                  </a:outerShdw>
                </a:effectLst>
              </a:rPr>
              <a:t>Les SIG ont modifié la manière dont les données des offices statistiques nationaux sont collectées, </a:t>
            </a:r>
            <a:r>
              <a:rPr lang="fr-FR" sz="2000" dirty="0" smtClean="0">
                <a:effectLst>
                  <a:outerShdw blurRad="38100" dist="38100" dir="2700000" algn="tl">
                    <a:srgbClr val="000000">
                      <a:alpha val="43137"/>
                    </a:srgbClr>
                  </a:outerShdw>
                </a:effectLst>
              </a:rPr>
              <a:t>stockées, traitées, analysées </a:t>
            </a:r>
            <a:r>
              <a:rPr lang="fr-FR" sz="2000" dirty="0">
                <a:effectLst>
                  <a:outerShdw blurRad="38100" dist="38100" dir="2700000" algn="tl">
                    <a:srgbClr val="000000">
                      <a:alpha val="43137"/>
                    </a:srgbClr>
                  </a:outerShdw>
                </a:effectLst>
              </a:rPr>
              <a:t>et </a:t>
            </a:r>
            <a:r>
              <a:rPr lang="fr-FR" sz="2000" dirty="0" smtClean="0">
                <a:effectLst>
                  <a:outerShdw blurRad="38100" dist="38100" dir="2700000" algn="tl">
                    <a:srgbClr val="000000">
                      <a:alpha val="43137"/>
                    </a:srgbClr>
                  </a:outerShdw>
                </a:effectLst>
              </a:rPr>
              <a:t>diffusées. Nécessité </a:t>
            </a:r>
            <a:r>
              <a:rPr lang="fr-FR" sz="2000" dirty="0">
                <a:effectLst>
                  <a:outerShdw blurRad="38100" dist="38100" dir="2700000" algn="tl">
                    <a:srgbClr val="000000">
                      <a:alpha val="43137"/>
                    </a:srgbClr>
                  </a:outerShdw>
                </a:effectLst>
              </a:rPr>
              <a:t>d'harmoniser NSDI et SNDS.</a:t>
            </a:r>
            <a:r>
              <a:rPr lang="en-US" sz="2000" dirty="0" smtClean="0">
                <a:effectLst>
                  <a:outerShdw blurRad="38100" dist="38100" dir="2700000" algn="tl">
                    <a:srgbClr val="000000">
                      <a:alpha val="43137"/>
                    </a:srgbClr>
                  </a:outerShdw>
                </a:effectLst>
              </a:rPr>
              <a:t>.</a:t>
            </a:r>
            <a:endParaRPr lang="en-GB" sz="2000"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657895" y="20302"/>
            <a:ext cx="11534103" cy="1325563"/>
          </a:xfrm>
        </p:spPr>
        <p:txBody>
          <a:bodyPr>
            <a:normAutofit/>
          </a:bodyPr>
          <a:lstStyle/>
          <a:p>
            <a:r>
              <a:rPr lang="en-US" sz="3800" dirty="0" smtClean="0"/>
              <a:t>Convergence entre Geographies </a:t>
            </a:r>
            <a:r>
              <a:rPr lang="en-US" sz="3800" dirty="0"/>
              <a:t>&amp; </a:t>
            </a:r>
            <a:r>
              <a:rPr lang="en-US" sz="3800" dirty="0" err="1" smtClean="0"/>
              <a:t>Statistiques</a:t>
            </a:r>
            <a:endParaRPr lang="en-GB" sz="3800" dirty="0"/>
          </a:p>
        </p:txBody>
      </p:sp>
      <p:pic>
        <p:nvPicPr>
          <p:cNvPr id="4" name="Picture 8" descr="j02991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5687" y="1999154"/>
            <a:ext cx="110013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3897850" y="1710229"/>
            <a:ext cx="28071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dirty="0" err="1" smtClean="0"/>
              <a:t>Politiques</a:t>
            </a:r>
            <a:r>
              <a:rPr lang="en-US" altLang="en-US" sz="2000" dirty="0" smtClean="0"/>
              <a:t> et Strategies</a:t>
            </a:r>
            <a:endParaRPr lang="en-US" altLang="en-US" sz="2000" dirty="0"/>
          </a:p>
        </p:txBody>
      </p:sp>
      <p:sp>
        <p:nvSpPr>
          <p:cNvPr id="6" name="Text Box 14"/>
          <p:cNvSpPr txBox="1">
            <a:spLocks noChangeArrowheads="1"/>
          </p:cNvSpPr>
          <p:nvPr/>
        </p:nvSpPr>
        <p:spPr bwMode="auto">
          <a:xfrm>
            <a:off x="3288250" y="4569381"/>
            <a:ext cx="27987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dirty="0"/>
              <a:t>Economic Statistics</a:t>
            </a:r>
          </a:p>
        </p:txBody>
      </p:sp>
      <p:pic>
        <p:nvPicPr>
          <p:cNvPr id="8" name="Picture 17" descr="j023465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0682" y="4982883"/>
            <a:ext cx="1008063"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2"/>
          <p:cNvSpPr txBox="1">
            <a:spLocks noChangeArrowheads="1"/>
          </p:cNvSpPr>
          <p:nvPr/>
        </p:nvSpPr>
        <p:spPr bwMode="auto">
          <a:xfrm>
            <a:off x="4329651" y="2143616"/>
            <a:ext cx="187139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en-US" dirty="0" smtClean="0"/>
              <a:t>SNDS </a:t>
            </a:r>
            <a:r>
              <a:rPr lang="fr-FR" altLang="en-US" dirty="0"/>
              <a:t>à </a:t>
            </a:r>
            <a:r>
              <a:rPr lang="fr-FR" altLang="en-US" dirty="0" smtClean="0"/>
              <a:t>validation spatiale</a:t>
            </a:r>
            <a:endParaRPr lang="fr-FR" altLang="en-US" dirty="0"/>
          </a:p>
          <a:p>
            <a:r>
              <a:rPr lang="fr-FR" altLang="en-US" dirty="0" smtClean="0"/>
              <a:t>Avant les SNDS il y a les NSDI</a:t>
            </a:r>
            <a:r>
              <a:rPr lang="en-US" altLang="en-US" dirty="0" smtClean="0"/>
              <a:t>…</a:t>
            </a:r>
            <a:endParaRPr lang="en-US" altLang="en-US" dirty="0"/>
          </a:p>
        </p:txBody>
      </p:sp>
      <p:sp>
        <p:nvSpPr>
          <p:cNvPr id="10" name="Line 23"/>
          <p:cNvSpPr>
            <a:spLocks noChangeShapeType="1"/>
          </p:cNvSpPr>
          <p:nvPr/>
        </p:nvSpPr>
        <p:spPr bwMode="auto">
          <a:xfrm>
            <a:off x="4471765" y="4895547"/>
            <a:ext cx="0" cy="1368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Text Box 24"/>
          <p:cNvSpPr txBox="1">
            <a:spLocks noChangeArrowheads="1"/>
          </p:cNvSpPr>
          <p:nvPr/>
        </p:nvSpPr>
        <p:spPr bwMode="auto">
          <a:xfrm>
            <a:off x="4454570" y="5125758"/>
            <a:ext cx="21690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dirty="0" err="1"/>
              <a:t>Geovisualization</a:t>
            </a:r>
            <a:r>
              <a:rPr lang="en-US" altLang="en-US" sz="2000" dirty="0"/>
              <a:t> </a:t>
            </a:r>
          </a:p>
          <a:p>
            <a:r>
              <a:rPr lang="en-US" altLang="en-US" sz="2000" dirty="0"/>
              <a:t>Spatial Analysis</a:t>
            </a:r>
          </a:p>
        </p:txBody>
      </p:sp>
      <p:sp>
        <p:nvSpPr>
          <p:cNvPr id="12" name="Line 25"/>
          <p:cNvSpPr>
            <a:spLocks noChangeShapeType="1"/>
          </p:cNvSpPr>
          <p:nvPr/>
        </p:nvSpPr>
        <p:spPr bwMode="auto">
          <a:xfrm>
            <a:off x="9082625" y="4951904"/>
            <a:ext cx="0" cy="1368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Text Box 26"/>
          <p:cNvSpPr txBox="1">
            <a:spLocks noChangeArrowheads="1"/>
          </p:cNvSpPr>
          <p:nvPr/>
        </p:nvSpPr>
        <p:spPr bwMode="auto">
          <a:xfrm>
            <a:off x="8142824" y="4591541"/>
            <a:ext cx="40491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dirty="0"/>
              <a:t>Demographic and Social Statistics</a:t>
            </a:r>
          </a:p>
        </p:txBody>
      </p:sp>
      <p:sp>
        <p:nvSpPr>
          <p:cNvPr id="14" name="Text Box 27"/>
          <p:cNvSpPr txBox="1">
            <a:spLocks noChangeArrowheads="1"/>
          </p:cNvSpPr>
          <p:nvPr/>
        </p:nvSpPr>
        <p:spPr bwMode="auto">
          <a:xfrm>
            <a:off x="9298525" y="4951904"/>
            <a:ext cx="289374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dirty="0" err="1"/>
              <a:t>Geovisualization</a:t>
            </a:r>
            <a:r>
              <a:rPr lang="en-US" altLang="en-US" sz="2000" dirty="0"/>
              <a:t> </a:t>
            </a:r>
          </a:p>
          <a:p>
            <a:r>
              <a:rPr lang="en-US" altLang="en-US" sz="2000" dirty="0"/>
              <a:t>Spatial Analysis</a:t>
            </a:r>
          </a:p>
          <a:p>
            <a:r>
              <a:rPr lang="en-US" altLang="en-US" sz="2000" dirty="0" err="1" smtClean="0"/>
              <a:t>Cartographie</a:t>
            </a:r>
            <a:r>
              <a:rPr lang="en-US" altLang="en-US" sz="2000" dirty="0" smtClean="0"/>
              <a:t> </a:t>
            </a:r>
            <a:r>
              <a:rPr lang="en-US" altLang="en-US" sz="2000" dirty="0" err="1" smtClean="0"/>
              <a:t>Censitaire</a:t>
            </a:r>
            <a:endParaRPr lang="en-US" altLang="en-US" sz="2000" dirty="0"/>
          </a:p>
        </p:txBody>
      </p:sp>
      <p:sp>
        <p:nvSpPr>
          <p:cNvPr id="15" name="Line 28"/>
          <p:cNvSpPr>
            <a:spLocks noChangeShapeType="1"/>
          </p:cNvSpPr>
          <p:nvPr/>
        </p:nvSpPr>
        <p:spPr bwMode="auto">
          <a:xfrm>
            <a:off x="9442987" y="2359516"/>
            <a:ext cx="0" cy="1368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Text Box 29"/>
          <p:cNvSpPr txBox="1">
            <a:spLocks noChangeArrowheads="1"/>
          </p:cNvSpPr>
          <p:nvPr/>
        </p:nvSpPr>
        <p:spPr bwMode="auto">
          <a:xfrm>
            <a:off x="9082625" y="1999154"/>
            <a:ext cx="29368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dirty="0" smtClean="0"/>
              <a:t>Environment Statistics</a:t>
            </a:r>
            <a:endParaRPr lang="en-US" altLang="en-US" sz="2000" dirty="0"/>
          </a:p>
        </p:txBody>
      </p:sp>
      <p:sp>
        <p:nvSpPr>
          <p:cNvPr id="17" name="Text Box 30"/>
          <p:cNvSpPr txBox="1">
            <a:spLocks noChangeArrowheads="1"/>
          </p:cNvSpPr>
          <p:nvPr/>
        </p:nvSpPr>
        <p:spPr bwMode="auto">
          <a:xfrm>
            <a:off x="9658887" y="2359516"/>
            <a:ext cx="223509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dirty="0"/>
              <a:t>Data Collection</a:t>
            </a:r>
          </a:p>
          <a:p>
            <a:r>
              <a:rPr lang="en-US" altLang="en-US" sz="2000" dirty="0"/>
              <a:t>Data </a:t>
            </a:r>
            <a:r>
              <a:rPr lang="en-US" altLang="en-US" sz="2000" dirty="0" smtClean="0"/>
              <a:t>Analysis</a:t>
            </a:r>
            <a:endParaRPr lang="en-US" altLang="en-US" sz="2000" dirty="0"/>
          </a:p>
          <a:p>
            <a:r>
              <a:rPr lang="en-US" altLang="en-US" sz="2000" dirty="0"/>
              <a:t>Data </a:t>
            </a:r>
            <a:r>
              <a:rPr lang="en-US" altLang="en-US" sz="2000" dirty="0" err="1"/>
              <a:t>Visualisation</a:t>
            </a:r>
            <a:endParaRPr lang="en-US" altLang="en-US" sz="2000" dirty="0"/>
          </a:p>
          <a:p>
            <a:r>
              <a:rPr lang="en-US" altLang="en-US" sz="2000" dirty="0"/>
              <a:t>Data Sharing</a:t>
            </a:r>
          </a:p>
        </p:txBody>
      </p:sp>
      <p:pic>
        <p:nvPicPr>
          <p:cNvPr id="18" name="Picture 32" descr="DTS [1]"/>
          <p:cNvPicPr>
            <a:picLocks noChangeAspect="1" noChangeArrowheads="1"/>
          </p:cNvPicPr>
          <p:nvPr/>
        </p:nvPicPr>
        <p:blipFill>
          <a:blip r:embed="rId5">
            <a:extLst>
              <a:ext uri="{28A0092B-C50C-407E-A947-70E740481C1C}">
                <a14:useLocalDpi xmlns:a14="http://schemas.microsoft.com/office/drawing/2010/main" val="0"/>
              </a:ext>
            </a:extLst>
          </a:blip>
          <a:srcRect r="10558"/>
          <a:stretch>
            <a:fillRect/>
          </a:stretch>
        </p:blipFill>
        <p:spPr bwMode="auto">
          <a:xfrm>
            <a:off x="7958675" y="2286491"/>
            <a:ext cx="14827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5" descr="DSS [2]"/>
          <p:cNvPicPr>
            <a:picLocks noChangeAspect="1" noChangeArrowheads="1"/>
          </p:cNvPicPr>
          <p:nvPr/>
        </p:nvPicPr>
        <p:blipFill>
          <a:blip r:embed="rId6">
            <a:extLst>
              <a:ext uri="{28A0092B-C50C-407E-A947-70E740481C1C}">
                <a14:useLocalDpi xmlns:a14="http://schemas.microsoft.com/office/drawing/2010/main" val="0"/>
              </a:ext>
            </a:extLst>
          </a:blip>
          <a:srcRect l="62508" b="-3313"/>
          <a:stretch>
            <a:fillRect/>
          </a:stretch>
        </p:blipFill>
        <p:spPr bwMode="auto">
          <a:xfrm>
            <a:off x="7714200" y="4951904"/>
            <a:ext cx="1368425"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5"/>
          <p:cNvSpPr>
            <a:spLocks noChangeShapeType="1"/>
          </p:cNvSpPr>
          <p:nvPr/>
        </p:nvSpPr>
        <p:spPr bwMode="auto">
          <a:xfrm>
            <a:off x="4258212" y="2070591"/>
            <a:ext cx="0" cy="1368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3" name="Group 22"/>
          <p:cNvGrpSpPr/>
          <p:nvPr/>
        </p:nvGrpSpPr>
        <p:grpSpPr>
          <a:xfrm>
            <a:off x="5976447" y="2654469"/>
            <a:ext cx="2128837" cy="2691458"/>
            <a:chOff x="6105349" y="2642262"/>
            <a:chExt cx="2128837" cy="2691458"/>
          </a:xfrm>
        </p:grpSpPr>
        <p:pic>
          <p:nvPicPr>
            <p:cNvPr id="20" name="Picture 33" descr="GiSS [2]"/>
            <p:cNvPicPr>
              <a:picLocks noChangeAspect="1" noChangeArrowheads="1"/>
            </p:cNvPicPr>
            <p:nvPr/>
          </p:nvPicPr>
          <p:blipFill>
            <a:blip r:embed="rId7" cstate="print">
              <a:extLst>
                <a:ext uri="{28A0092B-C50C-407E-A947-70E740481C1C}">
                  <a14:useLocalDpi xmlns:a14="http://schemas.microsoft.com/office/drawing/2010/main" val="0"/>
                </a:ext>
              </a:extLst>
            </a:blip>
            <a:srcRect t="3201"/>
            <a:stretch>
              <a:fillRect/>
            </a:stretch>
          </p:blipFill>
          <p:spPr bwMode="auto">
            <a:xfrm>
              <a:off x="6105349" y="3173132"/>
              <a:ext cx="212883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4" descr="GiSS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9942" y="2642262"/>
              <a:ext cx="17716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36"/>
            <p:cNvSpPr txBox="1">
              <a:spLocks noChangeArrowheads="1"/>
            </p:cNvSpPr>
            <p:nvPr/>
          </p:nvSpPr>
          <p:spPr bwMode="auto">
            <a:xfrm>
              <a:off x="6526036" y="3336008"/>
              <a:ext cx="12874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Geospatial</a:t>
              </a:r>
            </a:p>
          </p:txBody>
        </p:sp>
      </p:grpSp>
    </p:spTree>
    <p:extLst>
      <p:ext uri="{BB962C8B-B14F-4D97-AF65-F5344CB8AC3E}">
        <p14:creationId xmlns:p14="http://schemas.microsoft.com/office/powerpoint/2010/main" val="53778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059" y="25961"/>
            <a:ext cx="10515600" cy="1325563"/>
          </a:xfrm>
        </p:spPr>
        <p:txBody>
          <a:bodyPr>
            <a:normAutofit/>
          </a:bodyPr>
          <a:lstStyle/>
          <a:p>
            <a:r>
              <a:rPr lang="en-US" dirty="0" smtClean="0"/>
              <a:t>Les </a:t>
            </a:r>
            <a:r>
              <a:rPr lang="en-US" dirty="0" err="1"/>
              <a:t>défis</a:t>
            </a:r>
            <a:r>
              <a:rPr lang="en-US" dirty="0" smtClean="0"/>
              <a:t>: </a:t>
            </a:r>
            <a:r>
              <a:rPr lang="en-US" dirty="0" err="1"/>
              <a:t>Dénombrer</a:t>
            </a:r>
            <a:r>
              <a:rPr lang="en-US" dirty="0"/>
              <a:t> </a:t>
            </a:r>
            <a:r>
              <a:rPr lang="en-US" dirty="0" smtClean="0"/>
              <a:t>et </a:t>
            </a:r>
            <a:r>
              <a:rPr lang="en-US" dirty="0" err="1" smtClean="0"/>
              <a:t>Localiser</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596" b="23334"/>
          <a:stretch/>
        </p:blipFill>
        <p:spPr>
          <a:xfrm>
            <a:off x="6911930" y="1275082"/>
            <a:ext cx="5292949" cy="5038062"/>
          </a:xfrm>
          <a:prstGeom prst="ellipse">
            <a:avLst/>
          </a:prstGeom>
          <a:ln>
            <a:noFill/>
          </a:ln>
          <a:effectLst>
            <a:softEdge rad="317500"/>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77689"/>
          <a:stretch/>
        </p:blipFill>
        <p:spPr>
          <a:xfrm>
            <a:off x="603934" y="5292974"/>
            <a:ext cx="7383213" cy="926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Content Placeholder 1"/>
          <p:cNvSpPr>
            <a:spLocks noGrp="1"/>
          </p:cNvSpPr>
          <p:nvPr>
            <p:ph idx="1"/>
          </p:nvPr>
        </p:nvSpPr>
        <p:spPr>
          <a:xfrm>
            <a:off x="603934" y="1440405"/>
            <a:ext cx="6589503" cy="4017340"/>
          </a:xfrm>
        </p:spPr>
        <p:txBody>
          <a:bodyPr>
            <a:normAutofit fontScale="92500" lnSpcReduction="10000"/>
          </a:bodyPr>
          <a:lstStyle/>
          <a:p>
            <a:r>
              <a:rPr lang="fr-FR" dirty="0"/>
              <a:t>Les données du recensement national continueront d'être notre source de données la plus importante</a:t>
            </a:r>
          </a:p>
          <a:p>
            <a:r>
              <a:rPr lang="fr-FR" dirty="0"/>
              <a:t>Généralement, nous n'avons besoin que d'un seul point de données de recensement: donc, aucune considération pour les attributs de localisation.</a:t>
            </a:r>
          </a:p>
          <a:p>
            <a:r>
              <a:rPr lang="fr-FR" dirty="0"/>
              <a:t>Après avoir compté "les haricots et les têtes", nous commençons à chercher </a:t>
            </a:r>
            <a:r>
              <a:rPr lang="fr-FR" dirty="0" smtClean="0"/>
              <a:t>comment localiser les nombres.</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148082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6603" y="1373266"/>
            <a:ext cx="3454190" cy="4850403"/>
          </a:xfrm>
        </p:spPr>
        <p:txBody>
          <a:bodyPr>
            <a:noAutofit/>
          </a:bodyPr>
          <a:lstStyle/>
          <a:p>
            <a:pPr>
              <a:lnSpc>
                <a:spcPct val="120000"/>
              </a:lnSpc>
            </a:pPr>
            <a:r>
              <a:rPr lang="fr-FR" sz="1200" dirty="0"/>
              <a:t>Tous les ODD sont basés sur la garantie qu'un certain pourcentage de la population a accès à des services ou des ressources spécifiques, ou atteint un certain niveau de santé sociale, économique ou environnementale</a:t>
            </a:r>
          </a:p>
          <a:p>
            <a:pPr>
              <a:lnSpc>
                <a:spcPct val="120000"/>
              </a:lnSpc>
            </a:pPr>
            <a:r>
              <a:rPr lang="fr-FR" sz="1200" dirty="0" smtClean="0"/>
              <a:t>On a besoin </a:t>
            </a:r>
            <a:r>
              <a:rPr lang="fr-FR" sz="1200" dirty="0"/>
              <a:t>de données précises, infranationales et continues sur les dénominateurs</a:t>
            </a:r>
          </a:p>
          <a:p>
            <a:pPr>
              <a:lnSpc>
                <a:spcPct val="120000"/>
              </a:lnSpc>
            </a:pPr>
            <a:r>
              <a:rPr lang="fr-FR" sz="1200" dirty="0" smtClean="0"/>
              <a:t>On a besoin de traduire </a:t>
            </a:r>
            <a:r>
              <a:rPr lang="fr-FR" sz="1200" dirty="0"/>
              <a:t>un cycle complexe d'acquisition de données, de traitement, d'analyse, de visualisation et de prise de décision en un suivi et une gestion en temps réel</a:t>
            </a:r>
          </a:p>
          <a:p>
            <a:pPr>
              <a:lnSpc>
                <a:spcPct val="120000"/>
              </a:lnSpc>
            </a:pPr>
            <a:r>
              <a:rPr lang="fr-FR" sz="1200" dirty="0"/>
              <a:t>L'industrie </a:t>
            </a:r>
            <a:r>
              <a:rPr lang="fr-FR" sz="1200" dirty="0" err="1"/>
              <a:t>géospatiale</a:t>
            </a:r>
            <a:r>
              <a:rPr lang="fr-FR" sz="1200" dirty="0"/>
              <a:t> passe de l'analyse et de la présentation d'ensembles de données discrètes à un travail avec des flux de données spatialement activées (par exemple, des services mobiles basés sur l'emplacement en temps réel).</a:t>
            </a:r>
            <a:r>
              <a:rPr lang="en-US" sz="1200" dirty="0" smtClean="0"/>
              <a:t>.</a:t>
            </a:r>
            <a:endParaRPr lang="en-US" sz="1200" dirty="0"/>
          </a:p>
          <a:p>
            <a:pPr>
              <a:lnSpc>
                <a:spcPct val="120000"/>
              </a:lnSpc>
            </a:pPr>
            <a:endParaRPr lang="en-US" sz="1200" dirty="0"/>
          </a:p>
        </p:txBody>
      </p:sp>
      <p:sp>
        <p:nvSpPr>
          <p:cNvPr id="3" name="Title 2"/>
          <p:cNvSpPr>
            <a:spLocks noGrp="1"/>
          </p:cNvSpPr>
          <p:nvPr>
            <p:ph type="title"/>
          </p:nvPr>
        </p:nvSpPr>
        <p:spPr>
          <a:xfrm>
            <a:off x="727387" y="0"/>
            <a:ext cx="11396597" cy="1325563"/>
          </a:xfrm>
        </p:spPr>
        <p:txBody>
          <a:bodyPr>
            <a:normAutofit/>
          </a:bodyPr>
          <a:lstStyle/>
          <a:p>
            <a:r>
              <a:rPr lang="en-US" dirty="0" smtClean="0"/>
              <a:t>Les </a:t>
            </a:r>
            <a:r>
              <a:rPr lang="en-US" dirty="0" err="1"/>
              <a:t>défis</a:t>
            </a:r>
            <a:r>
              <a:rPr lang="en-US" dirty="0"/>
              <a:t> </a:t>
            </a:r>
            <a:r>
              <a:rPr lang="en-US" dirty="0" smtClean="0"/>
              <a:t>: </a:t>
            </a:r>
            <a:r>
              <a:rPr lang="en-US" dirty="0" err="1"/>
              <a:t>Dénombrer</a:t>
            </a:r>
            <a:r>
              <a:rPr lang="en-US" dirty="0"/>
              <a:t> </a:t>
            </a:r>
            <a:r>
              <a:rPr lang="en-US" dirty="0" err="1" smtClean="0"/>
              <a:t>en</a:t>
            </a:r>
            <a:r>
              <a:rPr lang="en-US" dirty="0" smtClean="0"/>
              <a:t> Temps </a:t>
            </a:r>
            <a:r>
              <a:rPr lang="en-US" dirty="0" err="1"/>
              <a:t>Réel</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4681"/>
          <a:stretch/>
        </p:blipFill>
        <p:spPr>
          <a:xfrm>
            <a:off x="4186781" y="1455331"/>
            <a:ext cx="7937204" cy="45945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4673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6379" y="1384569"/>
            <a:ext cx="7520189" cy="4887762"/>
          </a:xfrm>
        </p:spPr>
        <p:txBody>
          <a:bodyPr>
            <a:noAutofit/>
          </a:bodyPr>
          <a:lstStyle/>
          <a:p>
            <a:pPr>
              <a:lnSpc>
                <a:spcPct val="120000"/>
              </a:lnSpc>
            </a:pPr>
            <a:r>
              <a:rPr lang="fr-FR" sz="1900" dirty="0"/>
              <a:t>Toutes les nouvelles sources de données ne peuvent pas s'intégrer dans les systèmes statistiques traditionnels / officiels</a:t>
            </a:r>
          </a:p>
          <a:p>
            <a:pPr>
              <a:lnSpc>
                <a:spcPct val="120000"/>
              </a:lnSpc>
            </a:pPr>
            <a:r>
              <a:rPr lang="fr-FR" sz="1900" dirty="0"/>
              <a:t>De nouvelles sources sont constamment découvertes. De nouvelles utilisations évoluent</a:t>
            </a:r>
          </a:p>
          <a:p>
            <a:pPr>
              <a:lnSpc>
                <a:spcPct val="120000"/>
              </a:lnSpc>
            </a:pPr>
            <a:r>
              <a:rPr lang="fr-FR" sz="1900" dirty="0" smtClean="0"/>
              <a:t>Le système </a:t>
            </a:r>
            <a:r>
              <a:rPr lang="fr-FR" sz="1900" dirty="0"/>
              <a:t>statistique national ne peut pas </a:t>
            </a:r>
            <a:r>
              <a:rPr lang="fr-FR" sz="1900" dirty="0" smtClean="0"/>
              <a:t>tous les accommoder</a:t>
            </a:r>
            <a:endParaRPr lang="fr-FR" sz="1900" dirty="0"/>
          </a:p>
          <a:p>
            <a:pPr>
              <a:lnSpc>
                <a:spcPct val="120000"/>
              </a:lnSpc>
            </a:pPr>
            <a:r>
              <a:rPr lang="fr-FR" sz="1900" dirty="0"/>
              <a:t>Certaines décisions n'ont pas besoin que les données </a:t>
            </a:r>
            <a:r>
              <a:rPr lang="fr-FR" sz="1900" dirty="0" smtClean="0"/>
              <a:t>soient estampillées "</a:t>
            </a:r>
            <a:r>
              <a:rPr lang="fr-FR" sz="1900" dirty="0"/>
              <a:t>officielles" avant de les utiliser</a:t>
            </a:r>
          </a:p>
          <a:p>
            <a:pPr>
              <a:lnSpc>
                <a:spcPct val="120000"/>
              </a:lnSpc>
            </a:pPr>
            <a:r>
              <a:rPr lang="fr-FR" sz="1900" dirty="0" smtClean="0"/>
              <a:t>Besoin d’étendre </a:t>
            </a:r>
            <a:r>
              <a:rPr lang="fr-FR" sz="1900" dirty="0"/>
              <a:t>l'écosystème de données au-delà </a:t>
            </a:r>
            <a:r>
              <a:rPr lang="fr-FR" sz="1900" dirty="0" smtClean="0"/>
              <a:t>du système statistique national</a:t>
            </a:r>
            <a:endParaRPr lang="fr-FR" sz="1900" dirty="0"/>
          </a:p>
          <a:p>
            <a:pPr>
              <a:lnSpc>
                <a:spcPct val="120000"/>
              </a:lnSpc>
            </a:pPr>
            <a:r>
              <a:rPr lang="fr-FR" sz="1900" dirty="0"/>
              <a:t>Principe de la garde: </a:t>
            </a:r>
            <a:r>
              <a:rPr lang="fr-FR" sz="1900" dirty="0" smtClean="0"/>
              <a:t>chacun est </a:t>
            </a:r>
            <a:r>
              <a:rPr lang="fr-FR" sz="1900" dirty="0"/>
              <a:t>dépositaire </a:t>
            </a:r>
            <a:r>
              <a:rPr lang="fr-FR" sz="1900" dirty="0" smtClean="0"/>
              <a:t>plutôt </a:t>
            </a:r>
            <a:r>
              <a:rPr lang="fr-FR" sz="1900" dirty="0"/>
              <a:t>que </a:t>
            </a:r>
            <a:r>
              <a:rPr lang="fr-FR" sz="1900" dirty="0" smtClean="0"/>
              <a:t>propriétaires des </a:t>
            </a:r>
            <a:r>
              <a:rPr lang="fr-FR" sz="1900" dirty="0"/>
              <a:t>données</a:t>
            </a:r>
            <a:endParaRPr lang="en-US" sz="1900" dirty="0"/>
          </a:p>
        </p:txBody>
      </p:sp>
      <p:sp>
        <p:nvSpPr>
          <p:cNvPr id="3" name="Title 2"/>
          <p:cNvSpPr>
            <a:spLocks noGrp="1"/>
          </p:cNvSpPr>
          <p:nvPr>
            <p:ph type="title"/>
          </p:nvPr>
        </p:nvSpPr>
        <p:spPr>
          <a:xfrm>
            <a:off x="606380" y="32556"/>
            <a:ext cx="10515600" cy="1325563"/>
          </a:xfrm>
        </p:spPr>
        <p:txBody>
          <a:bodyPr>
            <a:normAutofit fontScale="90000"/>
          </a:bodyPr>
          <a:lstStyle/>
          <a:p>
            <a:r>
              <a:rPr lang="fr-FR" dirty="0"/>
              <a:t>Changement de paradigme: </a:t>
            </a:r>
            <a:r>
              <a:rPr lang="fr-FR" dirty="0" smtClean="0"/>
              <a:t>Expansion </a:t>
            </a:r>
            <a:r>
              <a:rPr lang="fr-FR" dirty="0"/>
              <a:t>des écosystèmes de </a:t>
            </a:r>
            <a:r>
              <a:rPr lang="fr-FR" dirty="0" smtClean="0"/>
              <a:t>données</a:t>
            </a:r>
            <a:endParaRPr lang="en-GB"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16716" t="42270" r="22021" b="30356"/>
          <a:stretch>
            <a:fillRect/>
          </a:stretch>
        </p:blipFill>
        <p:spPr bwMode="auto">
          <a:xfrm>
            <a:off x="8044934" y="891730"/>
            <a:ext cx="4119984" cy="22745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6" name="Picture 20" descr="RS"/>
          <p:cNvPicPr>
            <a:picLocks noChangeAspect="1" noChangeArrowheads="1"/>
          </p:cNvPicPr>
          <p:nvPr/>
        </p:nvPicPr>
        <p:blipFill>
          <a:blip r:embed="rId4">
            <a:extLst>
              <a:ext uri="{28A0092B-C50C-407E-A947-70E740481C1C}">
                <a14:useLocalDpi xmlns:a14="http://schemas.microsoft.com/office/drawing/2010/main" val="0"/>
              </a:ext>
            </a:extLst>
          </a:blip>
          <a:srcRect l="970" t="10316" r="1942" b="7153"/>
          <a:stretch>
            <a:fillRect/>
          </a:stretch>
        </p:blipFill>
        <p:spPr bwMode="auto">
          <a:xfrm>
            <a:off x="8126318" y="3219193"/>
            <a:ext cx="4038600" cy="3124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11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resentation level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name="Presentation level design" id="{00E2FDB5-77A3-416C-8232-A2B8AB0B9A01}" vid="{6E3E8A63-E899-4F92-AFE5-C80B3CCFC0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3AA760-FEA7-44E2-BB85-0893DB8CD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design slides (Level design)</Template>
  <TotalTime>0</TotalTime>
  <Words>3161</Words>
  <Application>Microsoft Office PowerPoint</Application>
  <PresentationFormat>Widescreen</PresentationFormat>
  <Paragraphs>312</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Arial Narrow</vt:lpstr>
      <vt:lpstr>Calibri</vt:lpstr>
      <vt:lpstr>Century Gothic</vt:lpstr>
      <vt:lpstr>Courier New</vt:lpstr>
      <vt:lpstr>Times New Roman</vt:lpstr>
      <vt:lpstr>Verdana</vt:lpstr>
      <vt:lpstr>Wingdings</vt:lpstr>
      <vt:lpstr>Wingdings 2</vt:lpstr>
      <vt:lpstr>Presentation level design</vt:lpstr>
      <vt:lpstr>Intégration de l'information géospatiale et statistique</vt:lpstr>
      <vt:lpstr>Vers des Statistiques à Validation Spatiale</vt:lpstr>
      <vt:lpstr>Les moteurs politiques: Besoin d'informations complexes à validation spatiale</vt:lpstr>
      <vt:lpstr>ODD : Ne laisser personne pour compte</vt:lpstr>
      <vt:lpstr>Géographie et statistiques:  Dispositions globales et régionales</vt:lpstr>
      <vt:lpstr>Convergence entre Geographies &amp; Statistiques</vt:lpstr>
      <vt:lpstr>Les défis: Dénombrer et Localiser</vt:lpstr>
      <vt:lpstr>Les défis : Dénombrer en Temps Réel</vt:lpstr>
      <vt:lpstr>Changement de paradigme: Expansion des écosystèmes de données</vt:lpstr>
      <vt:lpstr>Intégration de a technologie géospatiale dans les processus statistiques en Afrique</vt:lpstr>
      <vt:lpstr>Utilisation des technologies géospatiales dans les opérations de recensement an Afrique</vt:lpstr>
      <vt:lpstr>Avantages de la technologie géospatiale: Construire des données fondamentales [Maillage démographique]</vt:lpstr>
      <vt:lpstr>Avantages de la technologie géospatiale: la déconvolution [Du Global au Local]</vt:lpstr>
      <vt:lpstr>Avantages de la technologie géospatiale: Detecter la variabilité spatiale [Forêts]</vt:lpstr>
      <vt:lpstr>Avantages de la technologie géospatiale: Enrichir les données statistiques [Infrastructures]</vt:lpstr>
      <vt:lpstr>Les Questions Fondamentales :  1). La Compétition pour le pouvoir. 2). La Reddition des privilèges</vt:lpstr>
      <vt:lpstr>Le Cadre Spatial Statistique Africain: Principes Généraux</vt:lpstr>
      <vt:lpstr>Le Cadre Spatial Statistique Africain : Dimensions</vt:lpstr>
      <vt:lpstr>Le cadre de l'espace statistique africain:  la réduction d'échelle au niveau national</vt:lpstr>
      <vt:lpstr>Le Cadre Spatial Statistique Africain: Objectifs Stratégiques</vt:lpstr>
      <vt:lpstr>Le cadre spatial statistique africain:  Solutions Immediates</vt:lpstr>
      <vt:lpstr>Comment y arriver….</vt:lpstr>
      <vt:lpstr>Bonnes Pratiques :  De la Communaute Geopstiale…</vt:lpstr>
      <vt:lpstr>Geospatial Applications Inventory Tool : Principles</vt:lpstr>
      <vt:lpstr>Geospatial Applications Inventory Tool :  Pertinence</vt:lpstr>
      <vt:lpstr>Conclusion : Vous ne pouvez pas Compter ce que vous ne pouvez pas Localiser</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2016-11-12T13:36:42Z</dcterms:created>
  <dcterms:modified xsi:type="dcterms:W3CDTF">2018-05-10T14:41:03Z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TC034605409991</vt:lpwstr>
  </property>
</Properties>
</file>