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57" r:id="rId2"/>
    <p:sldId id="358" r:id="rId3"/>
    <p:sldId id="330" r:id="rId4"/>
    <p:sldId id="332" r:id="rId5"/>
    <p:sldId id="334" r:id="rId6"/>
    <p:sldId id="335" r:id="rId7"/>
    <p:sldId id="345" r:id="rId8"/>
    <p:sldId id="354" r:id="rId9"/>
    <p:sldId id="360" r:id="rId10"/>
    <p:sldId id="364" r:id="rId11"/>
    <p:sldId id="362" r:id="rId12"/>
    <p:sldId id="363" r:id="rId13"/>
    <p:sldId id="273" r:id="rId14"/>
    <p:sldId id="365" r:id="rId1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4" autoAdjust="0"/>
    <p:restoredTop sz="94638" autoAdjust="0"/>
  </p:normalViewPr>
  <p:slideViewPr>
    <p:cSldViewPr>
      <p:cViewPr>
        <p:scale>
          <a:sx n="80" d="100"/>
          <a:sy n="80" d="100"/>
        </p:scale>
        <p:origin x="-1541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A6ABC7-73EE-4E33-A167-688170EE0F41}" type="datetimeFigureOut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767523-EBC4-4288-A7F6-FD70BCBBAF7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7523-EBC4-4288-A7F6-FD70BCBBAF7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6055-FAF4-4788-BA82-46D769286D1C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37539-2FE9-47AB-8BE6-1F56BD81DEB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4BFE-9CEB-4511-8CB1-4B9EA5B7B25F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DB7C9-3435-40D9-A187-F0481806023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7649-EEB7-450D-BA7E-09C74D5D886C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1BF82-F7D4-429B-B4AA-98A18805AD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AECC6-A4DA-48D1-A5E5-704AC8D0A862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42508-6FF3-4293-8A24-2546FC1EF9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A699-8F24-4881-A0AC-385B7C6C412F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BF45B-7CFA-4407-A202-1011DE8B2F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519A-4B5F-48B4-A8ED-0B793AA269B3}" type="datetime1">
              <a:rPr lang="fr-FR" smtClean="0"/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5F596-E508-48F3-ACA5-B6BFA53C01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5BE9-B95A-42C5-9D8D-BEB147233F0E}" type="datetime1">
              <a:rPr lang="fr-FR" smtClean="0"/>
              <a:t>10/05/2018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3727F-1258-46AF-BD92-779B73BC02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2B92-6A51-4899-90C6-72F0A9BF9EFB}" type="datetime1">
              <a:rPr lang="fr-FR" smtClean="0"/>
              <a:t>10/05/2018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2079-0FE4-409A-B380-6B82EF8C8D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C03E-5E6D-460D-94B8-30C66BD542F6}" type="datetime1">
              <a:rPr lang="fr-FR" smtClean="0"/>
              <a:t>10/05/2018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F8EC6-6532-4EA4-8047-C824CC028A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888-180E-49B9-AFBB-3B421E32BEA9}" type="datetime1">
              <a:rPr lang="fr-FR" smtClean="0"/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480-757C-4F25-985E-D6D6D81BE7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85D0-7347-4031-9D7D-39EA31C16CB5}" type="datetime1">
              <a:rPr lang="fr-FR" smtClean="0"/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6A624-801B-44D8-9D6A-F45D3CF8B3F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D5B212-65F8-4D06-B3F4-63B9E0E4DB6A}" type="datetime1">
              <a:rPr lang="fr-FR" smtClean="0"/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769FE2-2F63-437C-9ABE-A17B2CD474C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49"/>
          <p:cNvSpPr txBox="1">
            <a:spLocks/>
          </p:cNvSpPr>
          <p:nvPr/>
        </p:nvSpPr>
        <p:spPr>
          <a:xfrm>
            <a:off x="285720" y="1428736"/>
            <a:ext cx="8643998" cy="52149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0" tIns="0" rIns="0" bIns="0" rtlCol="0">
            <a:noAutofit/>
          </a:bodyPr>
          <a:lstStyle>
            <a:lvl1pPr marL="312039" indent="-312039" algn="ctr" defTabSz="416052">
              <a:buSzTx/>
              <a:buNone/>
              <a:defRPr sz="3276" b="1"/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A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 defTabSz="914400" eaLnBrk="1" hangingPunct="1">
              <a:defRPr/>
            </a:pPr>
            <a:r>
              <a:rPr lang="fr-CA" sz="1800" i="1" dirty="0" smtClean="0">
                <a:ea typeface="Calibri" pitchFamily="34" charset="0"/>
                <a:cs typeface="Arial" pitchFamily="34" charset="0"/>
              </a:rPr>
              <a:t>Atelier </a:t>
            </a:r>
            <a:r>
              <a:rPr lang="fr-CA" sz="1800" i="1" dirty="0" smtClean="0">
                <a:ea typeface="Calibri" pitchFamily="34" charset="0"/>
                <a:cs typeface="Arial" pitchFamily="34" charset="0"/>
              </a:rPr>
              <a:t> sous régional </a:t>
            </a:r>
          </a:p>
          <a:p>
            <a:pPr marL="0" indent="0" defTabSz="914400" eaLnBrk="1" hangingPunct="1">
              <a:defRPr/>
            </a:pPr>
            <a:r>
              <a:rPr lang="fr-CA" sz="1800" i="1" dirty="0" smtClean="0">
                <a:ea typeface="Calibri" pitchFamily="34" charset="0"/>
                <a:cs typeface="Arial" pitchFamily="34" charset="0"/>
              </a:rPr>
              <a:t>sur l’intégration des données administratives, </a:t>
            </a:r>
          </a:p>
          <a:p>
            <a:pPr marL="0" indent="0" defTabSz="914400" eaLnBrk="1" hangingPunct="1">
              <a:defRPr/>
            </a:pPr>
            <a:r>
              <a:rPr lang="fr-CA" sz="1800" i="1" dirty="0" smtClean="0">
                <a:ea typeface="Calibri" pitchFamily="34" charset="0"/>
                <a:cs typeface="Arial" pitchFamily="34" charset="0"/>
              </a:rPr>
              <a:t>des données de masse et des informations </a:t>
            </a:r>
            <a:r>
              <a:rPr lang="fr-CA" sz="1800" i="1" dirty="0" err="1" smtClean="0">
                <a:ea typeface="Calibri" pitchFamily="34" charset="0"/>
                <a:cs typeface="Arial" pitchFamily="34" charset="0"/>
              </a:rPr>
              <a:t>géospatiales</a:t>
            </a:r>
            <a:r>
              <a:rPr lang="fr-CA" sz="1800" i="1" dirty="0" smtClean="0">
                <a:ea typeface="Calibri" pitchFamily="34" charset="0"/>
                <a:cs typeface="Arial" pitchFamily="34" charset="0"/>
              </a:rPr>
              <a:t> </a:t>
            </a:r>
          </a:p>
          <a:p>
            <a:pPr marL="0" indent="0" defTabSz="914400" eaLnBrk="1" hangingPunct="1">
              <a:defRPr/>
            </a:pPr>
            <a:r>
              <a:rPr lang="fr-CA" sz="1800" i="1" dirty="0" smtClean="0">
                <a:ea typeface="Calibri" pitchFamily="34" charset="0"/>
                <a:cs typeface="Arial" pitchFamily="34" charset="0"/>
              </a:rPr>
              <a:t>pour la compilation des indicateurs des ODD </a:t>
            </a:r>
          </a:p>
          <a:p>
            <a:pPr marL="0" indent="0" defTabSz="914400" eaLnBrk="1" hangingPunct="1">
              <a:defRPr/>
            </a:pPr>
            <a:r>
              <a:rPr lang="fr-CA" sz="1800" i="1" dirty="0" smtClean="0">
                <a:ea typeface="Calibri" pitchFamily="34" charset="0"/>
                <a:cs typeface="Arial" pitchFamily="34" charset="0"/>
              </a:rPr>
              <a:t>pour les pays africains francophones</a:t>
            </a:r>
          </a:p>
          <a:p>
            <a:pPr marL="0" indent="0" defTabSz="914400" eaLnBrk="1" hangingPunct="1">
              <a:defRPr/>
            </a:pPr>
            <a:endParaRPr lang="fr-CA" sz="1800" i="1" dirty="0" smtClean="0">
              <a:ea typeface="Calibri" pitchFamily="34" charset="0"/>
              <a:cs typeface="Arial" pitchFamily="34" charset="0"/>
            </a:endParaRPr>
          </a:p>
          <a:p>
            <a:pPr marL="0" lvl="0" indent="0" defTabSz="914400" eaLnBrk="1" hangingPunct="1">
              <a:defRPr/>
            </a:pPr>
            <a:r>
              <a:rPr lang="en-US" sz="1800" i="1" dirty="0" smtClean="0">
                <a:solidFill>
                  <a:srgbClr val="00B050"/>
                </a:solidFill>
              </a:rPr>
              <a:t>09 </a:t>
            </a:r>
            <a:r>
              <a:rPr lang="en-US" sz="1800" i="1" dirty="0" smtClean="0">
                <a:solidFill>
                  <a:srgbClr val="00B050"/>
                </a:solidFill>
              </a:rPr>
              <a:t>au 11 </a:t>
            </a:r>
            <a:r>
              <a:rPr lang="en-US" sz="1800" i="1" dirty="0" err="1" smtClean="0">
                <a:solidFill>
                  <a:srgbClr val="00B050"/>
                </a:solidFill>
              </a:rPr>
              <a:t>mai</a:t>
            </a:r>
            <a:r>
              <a:rPr lang="en-US" sz="1800" i="1" dirty="0" smtClean="0">
                <a:solidFill>
                  <a:srgbClr val="00B050"/>
                </a:solidFill>
              </a:rPr>
              <a:t> 2018 </a:t>
            </a:r>
          </a:p>
          <a:p>
            <a:pPr marL="0" lvl="0" indent="0" defTabSz="914400" eaLnBrk="1" hangingPunct="1">
              <a:defRPr/>
            </a:pPr>
            <a:r>
              <a:rPr lang="en-US" sz="1800" i="1" dirty="0" err="1" smtClean="0">
                <a:solidFill>
                  <a:srgbClr val="00B050"/>
                </a:solidFill>
              </a:rPr>
              <a:t>Lomé</a:t>
            </a:r>
            <a:r>
              <a:rPr lang="en-US" sz="1800" i="1" dirty="0" smtClean="0">
                <a:solidFill>
                  <a:srgbClr val="00B050"/>
                </a:solidFill>
              </a:rPr>
              <a:t>, </a:t>
            </a:r>
            <a:r>
              <a:rPr lang="en-US" sz="1800" i="1" dirty="0" smtClean="0">
                <a:solidFill>
                  <a:srgbClr val="00B050"/>
                </a:solidFill>
              </a:rPr>
              <a:t>TOGO</a:t>
            </a:r>
            <a:endParaRPr lang="fr-CA" sz="2400" i="1" dirty="0" smtClean="0"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----------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A" sz="23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3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Présentation: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Suivi </a:t>
            </a:r>
            <a:r>
              <a:rPr kumimoji="0" lang="fr-CA" sz="2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des </a:t>
            </a:r>
            <a:r>
              <a:rPr kumimoji="0" lang="fr-CA" sz="2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ODD</a:t>
            </a:r>
            <a:r>
              <a:rPr kumimoji="0" lang="fr-CA" sz="2300" b="1" i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Calibri" pitchFamily="34" charset="0"/>
                <a:cs typeface="Arial" pitchFamily="34" charset="0"/>
              </a:rPr>
              <a:t> et utilisation de données de masse au Sénégal </a:t>
            </a:r>
            <a:endParaRPr kumimoji="0" lang="fr-CA" sz="23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Calibri" pitchFamily="34" charset="0"/>
              <a:cs typeface="Arial" pitchFamily="34" charset="0"/>
            </a:endParaRPr>
          </a:p>
          <a:p>
            <a:pPr marL="0" lvl="0" indent="0" defTabSz="914400" eaLnBrk="1" hangingPunct="1">
              <a:defRPr/>
            </a:pPr>
            <a:endParaRPr lang="fr-CA" sz="2300" i="1" dirty="0" smtClean="0">
              <a:latin typeface="+mj-lt"/>
              <a:cs typeface="Arial" pitchFamily="34" charset="0"/>
            </a:endParaRPr>
          </a:p>
          <a:p>
            <a:pPr marL="0" indent="0" defTabSz="914400" eaLnBrk="1" hangingPunct="1">
              <a:defRPr/>
            </a:pPr>
            <a:r>
              <a:rPr lang="fr-CA" sz="1400" b="0" i="1" u="sng" dirty="0" smtClean="0">
                <a:latin typeface="+mj-lt"/>
                <a:cs typeface="Arial" pitchFamily="34" charset="0"/>
              </a:rPr>
              <a:t>Par </a:t>
            </a:r>
            <a:r>
              <a:rPr lang="fr-CA" sz="1400" b="0" i="1" dirty="0" smtClean="0">
                <a:latin typeface="+mj-lt"/>
                <a:cs typeface="Arial" pitchFamily="34" charset="0"/>
              </a:rPr>
              <a:t>: SENE Papa Ibrahima </a:t>
            </a:r>
            <a:r>
              <a:rPr lang="fr-CA" sz="1400" b="0" i="1" dirty="0" err="1" smtClean="0">
                <a:latin typeface="+mj-lt"/>
                <a:cs typeface="Arial" pitchFamily="34" charset="0"/>
              </a:rPr>
              <a:t>Sylmang</a:t>
            </a:r>
            <a:endParaRPr lang="fr-CA" sz="1400" b="0" i="1" dirty="0" smtClean="0">
              <a:latin typeface="+mj-lt"/>
              <a:cs typeface="Arial" pitchFamily="34" charset="0"/>
            </a:endParaRPr>
          </a:p>
          <a:p>
            <a:pPr marL="0" indent="0" defTabSz="914400" eaLnBrk="1" hangingPunct="1">
              <a:defRPr/>
            </a:pPr>
            <a:r>
              <a:rPr lang="fr-CA" sz="1400" b="0" i="1" dirty="0" smtClean="0">
                <a:latin typeface="+mj-lt"/>
                <a:cs typeface="Arial" pitchFamily="34" charset="0"/>
              </a:rPr>
              <a:t>Directeur des Statistiques Démographiques et Sociales</a:t>
            </a:r>
          </a:p>
          <a:p>
            <a:pPr marL="0" indent="0" defTabSz="914400" eaLnBrk="1" hangingPunct="1">
              <a:defRPr/>
            </a:pPr>
            <a:r>
              <a:rPr lang="fr-CA" sz="1400" b="0" i="1" dirty="0" smtClean="0">
                <a:latin typeface="+mj-lt"/>
                <a:cs typeface="Arial" pitchFamily="34" charset="0"/>
              </a:rPr>
              <a:t>Agence Nationale de la Statistique et de la Démographie</a:t>
            </a:r>
          </a:p>
          <a:p>
            <a:pPr marL="0" indent="0" defTabSz="914400" eaLnBrk="1" hangingPunct="1">
              <a:defRPr/>
            </a:pPr>
            <a:r>
              <a:rPr lang="fr-CA" sz="1400" b="0" i="1" dirty="0" smtClean="0">
                <a:latin typeface="+mj-lt"/>
                <a:cs typeface="Arial" pitchFamily="34" charset="0"/>
              </a:rPr>
              <a:t>SENEGAL</a:t>
            </a:r>
            <a:endParaRPr lang="fr-CA" sz="1400" b="0" i="1" dirty="0" smtClean="0">
              <a:latin typeface="+mj-lt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218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61970" y="1000109"/>
            <a:ext cx="8016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Opportunités </a:t>
            </a:r>
            <a:r>
              <a:rPr lang="fr-FR" sz="28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 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rmAutofit/>
          </a:bodyPr>
          <a:lstStyle/>
          <a:p>
            <a:pPr marL="742950" lvl="2" indent="-342900" algn="just">
              <a:lnSpc>
                <a:spcPct val="110000"/>
              </a:lnSpc>
              <a:buNone/>
            </a:pPr>
            <a:r>
              <a:rPr lang="fr-SN" sz="2000" b="1" i="1" u="sng" kern="0" dirty="0" smtClean="0">
                <a:latin typeface="Trebuchet MS" charset="0"/>
                <a:ea typeface="ＭＳ Ｐゴシック" charset="0"/>
              </a:rPr>
              <a:t>OPAL (suite)</a:t>
            </a:r>
            <a:endParaRPr lang="fr-SN" sz="2000" b="1" i="1" u="sng" kern="0" dirty="0" smtClean="0">
              <a:latin typeface="Trebuchet MS" charset="0"/>
              <a:ea typeface="ＭＳ Ｐゴシック" charset="0"/>
            </a:endParaRPr>
          </a:p>
          <a:p>
            <a:r>
              <a:rPr lang="fr-FR" sz="2000" i="1" dirty="0" smtClean="0"/>
              <a:t>En 2017, un projet d'analyse </a:t>
            </a:r>
            <a:r>
              <a:rPr lang="fr-FR" sz="2000" i="1" dirty="0" smtClean="0"/>
              <a:t>et </a:t>
            </a:r>
            <a:r>
              <a:rPr lang="fr-FR" sz="2000" i="1" dirty="0" smtClean="0"/>
              <a:t>de </a:t>
            </a:r>
            <a:r>
              <a:rPr lang="fr-FR" sz="2000" i="1" dirty="0" smtClean="0"/>
              <a:t>visualisation </a:t>
            </a:r>
            <a:r>
              <a:rPr lang="fr-FR" sz="2000" i="1" dirty="0" smtClean="0"/>
              <a:t>de la pauvreté et de l'alphabétisation </a:t>
            </a:r>
            <a:r>
              <a:rPr lang="fr-FR" sz="2000" i="1" dirty="0" smtClean="0"/>
              <a:t>au Sénégal à l'aide des enregistrements détaillés des appels </a:t>
            </a:r>
            <a:r>
              <a:rPr lang="fr-FR" sz="2000" i="1" dirty="0" smtClean="0"/>
              <a:t>(téléphonie) et </a:t>
            </a:r>
            <a:r>
              <a:rPr lang="fr-FR" sz="2000" i="1" dirty="0" smtClean="0"/>
              <a:t>des données de l'Agence Nationale de la Statistique et de la Démographie (ANSD). </a:t>
            </a:r>
            <a:endParaRPr lang="fr-FR" sz="2000" i="1" dirty="0" smtClean="0"/>
          </a:p>
          <a:p>
            <a:r>
              <a:rPr lang="fr-FR" sz="2000" i="1" dirty="0" smtClean="0"/>
              <a:t>En </a:t>
            </a:r>
            <a:r>
              <a:rPr lang="fr-FR" sz="2000" i="1" dirty="0" smtClean="0"/>
              <a:t>partenariat avec Orange </a:t>
            </a:r>
            <a:r>
              <a:rPr lang="fr-FR" sz="2000" i="1" dirty="0" err="1" smtClean="0"/>
              <a:t>Labs</a:t>
            </a:r>
            <a:r>
              <a:rPr lang="fr-FR" sz="2000" i="1" dirty="0" smtClean="0"/>
              <a:t> (membre de l'équipe du projet OPAL) et l'ANSD et sous la supervision générale du Secrétariat du Secrétariat de </a:t>
            </a:r>
            <a:r>
              <a:rPr lang="fr-FR" sz="2000" i="1" dirty="0" smtClean="0"/>
              <a:t>PARIS21.</a:t>
            </a:r>
          </a:p>
          <a:p>
            <a:endParaRPr lang="fr-FR" sz="2000" i="1" dirty="0" smtClean="0"/>
          </a:p>
          <a:p>
            <a:pPr>
              <a:buNone/>
            </a:pPr>
            <a:endParaRPr lang="fr-FR" sz="2000" i="1" dirty="0" smtClean="0"/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2000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2000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None/>
            </a:pPr>
            <a:endParaRPr lang="fr-FR" sz="2000" i="1" kern="0" dirty="0" smtClean="0">
              <a:latin typeface="Trebuchet MS" charset="0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2000" i="1" kern="0" dirty="0" smtClean="0">
              <a:latin typeface="Trebuchet MS" charset="0"/>
              <a:ea typeface="ＭＳ Ｐゴシック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61970" y="1000109"/>
            <a:ext cx="8016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Opportunités </a:t>
            </a:r>
            <a:r>
              <a:rPr lang="fr-FR" sz="28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 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rmAutofit/>
          </a:bodyPr>
          <a:lstStyle/>
          <a:p>
            <a:pPr marL="742950" lvl="2" indent="-342900" algn="just">
              <a:lnSpc>
                <a:spcPct val="110000"/>
              </a:lnSpc>
              <a:buNone/>
            </a:pPr>
            <a:r>
              <a:rPr lang="fr-SN" b="1" i="1" u="sng" kern="0" dirty="0" smtClean="0">
                <a:latin typeface="Trebuchet MS" charset="0"/>
                <a:ea typeface="ＭＳ Ｐゴシック" charset="0"/>
              </a:rPr>
              <a:t>ASSESS</a:t>
            </a:r>
            <a:endParaRPr lang="fr-SN" b="1" i="1" u="sng" kern="0" dirty="0" smtClean="0">
              <a:latin typeface="Trebuchet MS" charset="0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Projet d’amélioration des statistiques des décès pour mieux suivre les évolutions sanitaires dans la région de Dakar (ASSESS);</a:t>
            </a: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Partenariat: ANSD-Université Catholique de Louvain et Université de NAMUR en Belgique.</a:t>
            </a: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Période: 2016-2021;</a:t>
            </a: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Volet analyse des mouvements des populations à l’aide des données de téléphonie de la SONATEL collectés par les antennes. Identification et cartographie des souches parasites circulantes.</a:t>
            </a:r>
            <a:endParaRPr lang="fr-FR" i="1" kern="0" dirty="0" smtClean="0">
              <a:latin typeface="Trebuchet MS" charset="0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kern="0" dirty="0" smtClean="0">
              <a:latin typeface="Trebuchet MS" charset="0"/>
              <a:ea typeface="ＭＳ Ｐゴシック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61970" y="1000109"/>
            <a:ext cx="8016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Défis </a:t>
            </a:r>
            <a:r>
              <a:rPr lang="fr-FR" sz="28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 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rmAutofit/>
          </a:bodyPr>
          <a:lstStyle/>
          <a:p>
            <a:pPr marL="742950" lvl="2" indent="-342900">
              <a:lnSpc>
                <a:spcPct val="110000"/>
              </a:lnSpc>
              <a:buNone/>
            </a:pPr>
            <a:r>
              <a:rPr lang="fr-SN" b="1" i="1" dirty="0" smtClean="0">
                <a:solidFill>
                  <a:srgbClr val="C00000"/>
                </a:solidFill>
              </a:rPr>
              <a:t>Des </a:t>
            </a:r>
            <a:r>
              <a:rPr lang="fr-SN" b="1" i="1" dirty="0" smtClean="0">
                <a:solidFill>
                  <a:srgbClr val="C00000"/>
                </a:solidFill>
              </a:rPr>
              <a:t>investissements dans plusieurs domaines sont nécessaires pour rendre </a:t>
            </a:r>
            <a:r>
              <a:rPr lang="fr-SN" b="1" i="1" dirty="0" smtClean="0">
                <a:solidFill>
                  <a:srgbClr val="C00000"/>
                </a:solidFill>
              </a:rPr>
              <a:t>les </a:t>
            </a:r>
            <a:r>
              <a:rPr lang="fr-SN" b="1" i="1" dirty="0" err="1" smtClean="0">
                <a:solidFill>
                  <a:srgbClr val="C00000"/>
                </a:solidFill>
              </a:rPr>
              <a:t>Big</a:t>
            </a:r>
            <a:r>
              <a:rPr lang="fr-SN" b="1" i="1" dirty="0" smtClean="0">
                <a:solidFill>
                  <a:srgbClr val="C00000"/>
                </a:solidFill>
              </a:rPr>
              <a:t> Data </a:t>
            </a:r>
            <a:r>
              <a:rPr lang="fr-SN" b="1" i="1" dirty="0" smtClean="0">
                <a:solidFill>
                  <a:srgbClr val="C00000"/>
                </a:solidFill>
              </a:rPr>
              <a:t>utiles: </a:t>
            </a: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SN" b="1" i="1" dirty="0" smtClean="0">
                <a:solidFill>
                  <a:srgbClr val="C00000"/>
                </a:solidFill>
              </a:rPr>
              <a:t>Technologie </a:t>
            </a:r>
            <a:r>
              <a:rPr lang="fr-SN" b="1" i="1" dirty="0" smtClean="0">
                <a:solidFill>
                  <a:srgbClr val="C00000"/>
                </a:solidFill>
              </a:rPr>
              <a:t>- informatique avancée, </a:t>
            </a:r>
            <a:r>
              <a:rPr lang="fr-SN" b="1" i="1" dirty="0" smtClean="0">
                <a:solidFill>
                  <a:srgbClr val="00B050"/>
                </a:solidFill>
              </a:rPr>
              <a:t>"apprentissage automatique" </a:t>
            </a:r>
            <a:endParaRPr lang="fr-SN" b="1" i="1" dirty="0" smtClean="0">
              <a:solidFill>
                <a:srgbClr val="00B050"/>
              </a:solidFill>
            </a:endParaRP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SN" b="1" i="1" dirty="0" smtClean="0">
                <a:solidFill>
                  <a:srgbClr val="C00000"/>
                </a:solidFill>
              </a:rPr>
              <a:t>Formation </a:t>
            </a:r>
            <a:r>
              <a:rPr lang="fr-SN" b="1" i="1" dirty="0" smtClean="0">
                <a:solidFill>
                  <a:srgbClr val="C00000"/>
                </a:solidFill>
              </a:rPr>
              <a:t>- </a:t>
            </a:r>
            <a:r>
              <a:rPr lang="fr-SN" b="1" i="1" dirty="0" smtClean="0">
                <a:solidFill>
                  <a:srgbClr val="00B050"/>
                </a:solidFill>
              </a:rPr>
              <a:t>compétences spécialisées en exploration et analyse de données </a:t>
            </a:r>
            <a:endParaRPr lang="fr-SN" b="1" i="1" dirty="0" smtClean="0">
              <a:solidFill>
                <a:srgbClr val="00B050"/>
              </a:solidFill>
            </a:endParaRP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SN" b="1" i="1" dirty="0" smtClean="0">
                <a:solidFill>
                  <a:srgbClr val="C00000"/>
                </a:solidFill>
              </a:rPr>
              <a:t>Légal </a:t>
            </a:r>
            <a:r>
              <a:rPr lang="fr-SN" b="1" i="1" dirty="0" smtClean="0">
                <a:solidFill>
                  <a:srgbClr val="C00000"/>
                </a:solidFill>
              </a:rPr>
              <a:t>- </a:t>
            </a:r>
            <a:r>
              <a:rPr lang="fr-SN" b="1" i="1" dirty="0" smtClean="0">
                <a:solidFill>
                  <a:srgbClr val="00B050"/>
                </a:solidFill>
              </a:rPr>
              <a:t>possibilité d'</a:t>
            </a:r>
            <a:r>
              <a:rPr lang="fr-SN" b="1" i="1" dirty="0" err="1" smtClean="0">
                <a:solidFill>
                  <a:srgbClr val="00B050"/>
                </a:solidFill>
              </a:rPr>
              <a:t>anonymiser</a:t>
            </a:r>
            <a:r>
              <a:rPr lang="fr-SN" b="1" i="1" dirty="0" smtClean="0">
                <a:solidFill>
                  <a:srgbClr val="00B050"/>
                </a:solidFill>
              </a:rPr>
              <a:t> les données </a:t>
            </a:r>
            <a:endParaRPr lang="fr-SN" b="1" i="1" dirty="0" smtClean="0">
              <a:solidFill>
                <a:srgbClr val="00B050"/>
              </a:solidFill>
            </a:endParaRP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SN" b="1" i="1" dirty="0" smtClean="0">
                <a:solidFill>
                  <a:srgbClr val="C00000"/>
                </a:solidFill>
              </a:rPr>
              <a:t>Connaissance </a:t>
            </a:r>
            <a:r>
              <a:rPr lang="fr-SN" b="1" i="1" dirty="0" smtClean="0">
                <a:solidFill>
                  <a:srgbClr val="C00000"/>
                </a:solidFill>
              </a:rPr>
              <a:t>du contexte - </a:t>
            </a:r>
            <a:r>
              <a:rPr lang="fr-SN" b="1" i="1" dirty="0" smtClean="0">
                <a:solidFill>
                  <a:srgbClr val="00B050"/>
                </a:solidFill>
              </a:rPr>
              <a:t>possibilité de relier les </a:t>
            </a:r>
            <a:r>
              <a:rPr lang="fr-SN" b="1" i="1" dirty="0" smtClean="0">
                <a:solidFill>
                  <a:srgbClr val="00B050"/>
                </a:solidFill>
              </a:rPr>
              <a:t>tendances</a:t>
            </a:r>
            <a:endParaRPr lang="fr-FR" b="1" i="1" kern="0" dirty="0" smtClean="0">
              <a:solidFill>
                <a:srgbClr val="00B050"/>
              </a:solidFill>
              <a:latin typeface="Trebuchet MS" charset="0"/>
              <a:ea typeface="ＭＳ Ｐゴシック" charset="0"/>
            </a:endParaRPr>
          </a:p>
          <a:p>
            <a:pPr marL="742950" lvl="2" indent="-342900">
              <a:lnSpc>
                <a:spcPct val="110000"/>
              </a:lnSpc>
              <a:buNone/>
            </a:pPr>
            <a:endParaRPr lang="fr-FR" b="1" i="1" kern="0" dirty="0" smtClean="0">
              <a:solidFill>
                <a:srgbClr val="C00000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2"/>
          <p:cNvSpPr txBox="1">
            <a:spLocks/>
          </p:cNvSpPr>
          <p:nvPr/>
        </p:nvSpPr>
        <p:spPr>
          <a:xfrm>
            <a:off x="609600" y="2214563"/>
            <a:ext cx="7820025" cy="2928937"/>
          </a:xfrm>
          <a:prstGeom prst="rect">
            <a:avLst/>
          </a:prstGeom>
        </p:spPr>
        <p:txBody>
          <a:bodyPr anchor="b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fr-FR" sz="6400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5" name="Titre 12"/>
          <p:cNvSpPr txBox="1">
            <a:spLocks/>
          </p:cNvSpPr>
          <p:nvPr/>
        </p:nvSpPr>
        <p:spPr>
          <a:xfrm>
            <a:off x="609280" y="2214554"/>
            <a:ext cx="7820372" cy="292895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MERCI 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POUR VOTRE ATTENTION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SN" sz="3200" b="1" dirty="0" smtClean="0">
              <a:solidFill>
                <a:srgbClr val="7030A0"/>
              </a:solidFill>
              <a:latin typeface="Bodoni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SN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42844" y="1714488"/>
            <a:ext cx="8929718" cy="492922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57224" y="12144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dirty="0" smtClean="0">
                <a:hlinkClick r:id="rId4" action="ppaction://hlinksldjump"/>
              </a:rPr>
              <a:t>+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714372"/>
          </a:xfrm>
        </p:spPr>
        <p:txBody>
          <a:bodyPr>
            <a:normAutofit/>
          </a:bodyPr>
          <a:lstStyle/>
          <a:p>
            <a:r>
              <a:rPr lang="fr-FR" sz="1800" b="1" kern="0" dirty="0" smtClean="0">
                <a:solidFill>
                  <a:srgbClr val="C00000"/>
                </a:solidFill>
                <a:latin typeface="Trebuchet MS" charset="0"/>
                <a:ea typeface="ＭＳ Ｐゴシック" charset="0"/>
                <a:cs typeface="+mn-cs"/>
              </a:rPr>
              <a:t>PLAN DE LA PRESENTATION</a:t>
            </a:r>
            <a:endParaRPr lang="fr-FR" sz="1800" b="1" kern="0" dirty="0">
              <a:solidFill>
                <a:srgbClr val="C00000"/>
              </a:solidFill>
              <a:latin typeface="Trebuchet MS" charset="0"/>
              <a:ea typeface="ＭＳ Ｐゴシック" charset="0"/>
              <a:cs typeface="+mn-cs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99224" y="1928803"/>
            <a:ext cx="7873304" cy="50006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charset="0"/>
                <a:ea typeface="ＭＳ Ｐゴシック" charset="0"/>
              </a:rPr>
              <a:t> Contexte</a:t>
            </a:r>
            <a:endParaRPr lang="fr-FR" sz="2400" b="1" kern="0" dirty="0">
              <a:solidFill>
                <a:srgbClr val="4F81BD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294412" y="1928803"/>
            <a:ext cx="787400" cy="500066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99224" y="2843878"/>
            <a:ext cx="7873304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Approche suivi ODD</a:t>
            </a:r>
            <a:endParaRPr lang="fr-FR" sz="24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294412" y="2843877"/>
            <a:ext cx="787400" cy="3773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99224" y="3643315"/>
            <a:ext cx="7873304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Défis du suivi des ODD</a:t>
            </a:r>
            <a:endParaRPr lang="fr-FR" sz="24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tangle à coins arrondis 14"/>
          <p:cNvSpPr>
            <a:spLocks noChangeArrowheads="1"/>
          </p:cNvSpPr>
          <p:nvPr/>
        </p:nvSpPr>
        <p:spPr bwMode="auto">
          <a:xfrm>
            <a:off x="294412" y="3643314"/>
            <a:ext cx="787400" cy="3773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85786" y="5214950"/>
            <a:ext cx="7715304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Opportunités </a:t>
            </a:r>
            <a:r>
              <a:rPr lang="fr-FR" sz="24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</a:t>
            </a:r>
            <a:endParaRPr lang="fr-FR" sz="24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Rectangle à coins arrondis 15"/>
          <p:cNvSpPr>
            <a:spLocks noChangeArrowheads="1"/>
          </p:cNvSpPr>
          <p:nvPr/>
        </p:nvSpPr>
        <p:spPr bwMode="auto">
          <a:xfrm>
            <a:off x="285720" y="5214950"/>
            <a:ext cx="785818" cy="3773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SN" sz="2800" b="1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E</a:t>
            </a: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785786" y="5857892"/>
            <a:ext cx="7715304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Défis utilisation des </a:t>
            </a:r>
            <a:r>
              <a:rPr lang="fr-FR" sz="24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 </a:t>
            </a:r>
            <a:endParaRPr lang="fr-FR" sz="24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Rectangle à coins arrondis 23"/>
          <p:cNvSpPr>
            <a:spLocks noChangeArrowheads="1"/>
          </p:cNvSpPr>
          <p:nvPr/>
        </p:nvSpPr>
        <p:spPr bwMode="auto">
          <a:xfrm>
            <a:off x="285720" y="5857892"/>
            <a:ext cx="785818" cy="3773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SN" sz="2800" b="1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F</a:t>
            </a: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42910" y="4500570"/>
            <a:ext cx="7858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4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Opportunités pour le suivi des ODD </a:t>
            </a:r>
            <a:endParaRPr lang="fr-FR" sz="24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Rectangle à coins arrondis 28"/>
          <p:cNvSpPr>
            <a:spLocks noChangeArrowheads="1"/>
          </p:cNvSpPr>
          <p:nvPr/>
        </p:nvSpPr>
        <p:spPr bwMode="auto">
          <a:xfrm>
            <a:off x="285720" y="4500570"/>
            <a:ext cx="787400" cy="377387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SN" sz="2800" b="1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D</a:t>
            </a: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42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857364"/>
            <a:ext cx="8501122" cy="464347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Niveau </a:t>
            </a:r>
            <a:r>
              <a:rPr lang="fr-FR" dirty="0" smtClean="0"/>
              <a:t>mondial; Programme </a:t>
            </a:r>
            <a:r>
              <a:rPr lang="fr-FR" dirty="0"/>
              <a:t>de Développement Durable </a:t>
            </a:r>
            <a:r>
              <a:rPr lang="fr-FR" dirty="0" smtClean="0"/>
              <a:t>(agenda </a:t>
            </a:r>
            <a:r>
              <a:rPr lang="fr-FR" dirty="0"/>
              <a:t>2030) </a:t>
            </a:r>
            <a:endParaRPr lang="fr-FR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Adoption de 17 ODD </a:t>
            </a:r>
            <a:r>
              <a:rPr lang="fr-FR" dirty="0" smtClean="0"/>
              <a:t>(avec ses 169 </a:t>
            </a:r>
            <a:r>
              <a:rPr lang="fr-FR" dirty="0" smtClean="0"/>
              <a:t>cibles et 231 indicateurs), </a:t>
            </a:r>
            <a:r>
              <a:rPr lang="fr-FR" dirty="0" smtClean="0"/>
              <a:t> </a:t>
            </a: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Approche </a:t>
            </a:r>
            <a:r>
              <a:rPr lang="fr-FR" sz="2000" b="1" i="1" dirty="0"/>
              <a:t>participative</a:t>
            </a:r>
            <a:r>
              <a:rPr lang="fr-FR" sz="2000" dirty="0"/>
              <a:t> : consultations nationales/régionales &amp; processus inclusif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b="1" i="1" dirty="0" smtClean="0"/>
              <a:t>PAC</a:t>
            </a:r>
            <a:r>
              <a:rPr lang="fr-FR" sz="2000" dirty="0"/>
              <a:t>: Position Africaine Commune pour prendre en compte les priorités du Continent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b="1" i="1" dirty="0"/>
              <a:t>Universel</a:t>
            </a:r>
            <a:r>
              <a:rPr lang="fr-FR" sz="2000" dirty="0"/>
              <a:t> (PED &amp; PD) et prise en compte des </a:t>
            </a:r>
            <a:r>
              <a:rPr lang="fr-FR" sz="2000" b="1" i="1" dirty="0"/>
              <a:t>3 dimensions du Développement Durable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Importance des données/ mesure, suivi &amp; évaluation: appel à une </a:t>
            </a:r>
            <a:r>
              <a:rPr lang="fr-FR" sz="2000" b="1" i="1" dirty="0"/>
              <a:t>révolution des données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99224" y="1000108"/>
            <a:ext cx="8016180" cy="57150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charset="0"/>
                <a:ea typeface="ＭＳ Ｐゴシック" charset="0"/>
              </a:rPr>
              <a:t>Contexte</a:t>
            </a:r>
            <a:endParaRPr lang="fr-FR" sz="2800" b="1" kern="0" dirty="0">
              <a:solidFill>
                <a:srgbClr val="4F81BD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294412" y="1000108"/>
            <a:ext cx="787400" cy="500066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02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857365"/>
            <a:ext cx="8358219" cy="4929221"/>
          </a:xfrm>
        </p:spPr>
        <p:txBody>
          <a:bodyPr>
            <a:normAutofit/>
          </a:bodyPr>
          <a:lstStyle/>
          <a:p>
            <a:r>
              <a:rPr lang="fr-FR" dirty="0"/>
              <a:t>Niveau </a:t>
            </a:r>
            <a:r>
              <a:rPr lang="fr-FR" dirty="0" smtClean="0"/>
              <a:t>national; </a:t>
            </a:r>
            <a:r>
              <a:rPr lang="fr-FR" dirty="0"/>
              <a:t>PSE et CASE</a:t>
            </a:r>
            <a:endParaRPr lang="fr-FR" u="sng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200" dirty="0" smtClean="0"/>
              <a:t>PSE : </a:t>
            </a:r>
            <a:r>
              <a:rPr lang="fr-FR" sz="2200" dirty="0"/>
              <a:t>référentiel national en matière de politique économique et sociale depuis 2014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Échéance: 2035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Réalisation: par un Plan d’Actions Prioritaires (PAP) quinquennal décliné en </a:t>
            </a:r>
            <a:r>
              <a:rPr lang="fr-FR" sz="2000" dirty="0" smtClean="0"/>
              <a:t>« projets</a:t>
            </a:r>
            <a:r>
              <a:rPr lang="fr-FR" sz="2000" dirty="0"/>
              <a:t>, programmes de </a:t>
            </a:r>
            <a:r>
              <a:rPr lang="fr-FR" sz="2000" dirty="0" smtClean="0"/>
              <a:t>développement ».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200" dirty="0" smtClean="0"/>
              <a:t>CASE : </a:t>
            </a:r>
            <a:r>
              <a:rPr lang="fr-FR" sz="2200" dirty="0"/>
              <a:t>cadre harmonisé de suivi-évaluation des politiques publiques pour faciliter: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Une meilleure coordination des dispositifs de </a:t>
            </a:r>
            <a:r>
              <a:rPr lang="fr-FR" sz="2000" dirty="0" smtClean="0"/>
              <a:t>S&amp;E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/>
              <a:t>Une matrice d’indicateurs pour mesurer les performances des </a:t>
            </a:r>
            <a:r>
              <a:rPr lang="fr-FR" sz="2000" dirty="0" smtClean="0"/>
              <a:t>politiques </a:t>
            </a:r>
            <a:r>
              <a:rPr lang="fr-FR" sz="2000" dirty="0"/>
              <a:t>et engagements à différents </a:t>
            </a:r>
            <a:r>
              <a:rPr lang="fr-FR" sz="2000" dirty="0" smtClean="0"/>
              <a:t>niveaux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rgbClr val="C00000"/>
                </a:solidFill>
              </a:rPr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Alignement des ODD au PSE (matrice </a:t>
            </a:r>
            <a:r>
              <a:rPr lang="fr-FR" sz="2000" dirty="0" smtClean="0">
                <a:solidFill>
                  <a:srgbClr val="C00000"/>
                </a:solidFill>
              </a:rPr>
              <a:t>de cohérence entre les ODD &amp; le </a:t>
            </a:r>
            <a:r>
              <a:rPr lang="fr-FR" sz="2000" dirty="0" smtClean="0">
                <a:solidFill>
                  <a:srgbClr val="C00000"/>
                </a:solidFill>
              </a:rPr>
              <a:t>PSE)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9224" y="1000108"/>
            <a:ext cx="8016180" cy="642942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charset="0"/>
                <a:ea typeface="ＭＳ Ｐゴシック" charset="0"/>
              </a:rPr>
              <a:t>Contexte</a:t>
            </a:r>
            <a:endParaRPr lang="fr-FR" sz="2800" b="1" kern="0" dirty="0">
              <a:solidFill>
                <a:srgbClr val="4F81BD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294412" y="1000108"/>
            <a:ext cx="787400" cy="571504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044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8" y="1643050"/>
            <a:ext cx="9001156" cy="2857520"/>
          </a:xfrm>
        </p:spPr>
        <p:txBody>
          <a:bodyPr>
            <a:noAutofit/>
          </a:bodyPr>
          <a:lstStyle/>
          <a:p>
            <a:r>
              <a:rPr lang="fr-FR" sz="2300" dirty="0"/>
              <a:t>Mise en place </a:t>
            </a:r>
            <a:r>
              <a:rPr lang="fr-FR" sz="2300" dirty="0" smtClean="0"/>
              <a:t>de groupe:</a:t>
            </a:r>
            <a:endParaRPr lang="fr-FR" sz="23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300" dirty="0" smtClean="0"/>
              <a:t> </a:t>
            </a:r>
            <a:r>
              <a:rPr lang="fr-FR" sz="2300" b="1" dirty="0" smtClean="0"/>
              <a:t>Gouvernance</a:t>
            </a:r>
            <a:r>
              <a:rPr lang="fr-FR" sz="2300" dirty="0" smtClean="0"/>
              <a:t> : ODD 16 &amp; 17 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300" dirty="0" smtClean="0"/>
              <a:t> </a:t>
            </a:r>
            <a:r>
              <a:rPr lang="x-none" sz="2300" b="1" smtClean="0"/>
              <a:t>Social</a:t>
            </a:r>
            <a:r>
              <a:rPr lang="x-none" sz="2300" smtClean="0"/>
              <a:t> </a:t>
            </a:r>
            <a:r>
              <a:rPr lang="fr-FR" sz="2300" dirty="0" smtClean="0"/>
              <a:t>:</a:t>
            </a:r>
            <a:r>
              <a:rPr lang="x-none" sz="2300" smtClean="0"/>
              <a:t> ODD 2, 3, 4, 5  </a:t>
            </a:r>
            <a:endParaRPr lang="fr-FR" sz="23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300" dirty="0" smtClean="0"/>
              <a:t> </a:t>
            </a:r>
            <a:r>
              <a:rPr lang="x-none" sz="2300" b="1" smtClean="0"/>
              <a:t>Economie</a:t>
            </a:r>
            <a:r>
              <a:rPr lang="fr-FR" sz="2300" dirty="0" smtClean="0"/>
              <a:t> :</a:t>
            </a:r>
            <a:r>
              <a:rPr lang="x-none" sz="2300" smtClean="0"/>
              <a:t> ODD 1, 7, 8, 9, 10, 12 </a:t>
            </a:r>
            <a:endParaRPr lang="fr-FR" sz="23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300" dirty="0" smtClean="0"/>
              <a:t> </a:t>
            </a:r>
            <a:r>
              <a:rPr lang="fr-FR" sz="2300" b="1" dirty="0" smtClean="0"/>
              <a:t>Environnement</a:t>
            </a:r>
            <a:r>
              <a:rPr lang="fr-FR" sz="2300" dirty="0" smtClean="0"/>
              <a:t> : ODD 6, 11, 13, 14, 15 </a:t>
            </a:r>
            <a:endParaRPr lang="fr-FR" sz="23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99224" y="1000108"/>
            <a:ext cx="8016180" cy="50006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SN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Approche suivi ODD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294412" y="1000108"/>
            <a:ext cx="787400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14282" y="3786190"/>
            <a:ext cx="89297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  <a:tabLst/>
              <a:defRPr/>
            </a:pPr>
            <a:r>
              <a:rPr lang="fr-FR" sz="2300" dirty="0" smtClean="0">
                <a:latin typeface="+mn-lt"/>
              </a:rPr>
              <a:t>Pour </a:t>
            </a:r>
            <a:r>
              <a:rPr lang="fr-FR" sz="2300" b="1" dirty="0" smtClean="0">
                <a:latin typeface="+mn-lt"/>
              </a:rPr>
              <a:t>mieux apprécier</a:t>
            </a:r>
            <a:r>
              <a:rPr lang="fr-FR" sz="2300" dirty="0" smtClean="0">
                <a:latin typeface="+mn-lt"/>
              </a:rPr>
              <a:t> la situation de référence, partant des perceptions des sectoriels sur la disponibilité des </a:t>
            </a:r>
            <a:r>
              <a:rPr lang="fr-FR" sz="2300" dirty="0" smtClean="0">
                <a:latin typeface="+mn-lt"/>
              </a:rPr>
              <a:t>données. 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  <a:tabLst/>
              <a:defRPr/>
            </a:pPr>
            <a:r>
              <a:rPr lang="fr-FR" sz="2300" dirty="0" smtClean="0">
                <a:latin typeface="+mn-lt"/>
              </a:rPr>
              <a:t>Une </a:t>
            </a:r>
            <a:r>
              <a:rPr lang="fr-FR" sz="2300" b="1" dirty="0" smtClean="0">
                <a:latin typeface="+mn-lt"/>
              </a:rPr>
              <a:t>collecte </a:t>
            </a:r>
            <a:r>
              <a:rPr lang="fr-FR" sz="2300" b="1" dirty="0" smtClean="0">
                <a:latin typeface="+mn-lt"/>
              </a:rPr>
              <a:t>de données</a:t>
            </a:r>
            <a:r>
              <a:rPr lang="fr-FR" sz="2300" dirty="0" smtClean="0">
                <a:latin typeface="+mn-lt"/>
              </a:rPr>
              <a:t> des indicateurs auprès des sectoriels</a:t>
            </a:r>
            <a:r>
              <a:rPr lang="fr-FR" sz="2300" dirty="0" smtClean="0">
                <a:latin typeface="+mn-lt"/>
              </a:rPr>
              <a:t>.</a:t>
            </a:r>
          </a:p>
          <a:p>
            <a:pPr marL="342900" marR="0" lvl="0" indent="-342900" defTabSz="914400" eaLnBrk="1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endParaRPr lang="fr-FR" sz="2300" b="1" dirty="0" smtClean="0">
              <a:latin typeface="+mn-lt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91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78634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Résultats</a:t>
            </a:r>
            <a:r>
              <a:rPr lang="fr-FR" sz="2000" dirty="0" smtClean="0"/>
              <a:t> </a:t>
            </a:r>
            <a:r>
              <a:rPr lang="fr-FR" sz="2000" dirty="0" smtClean="0"/>
              <a:t>premiers travaux, le </a:t>
            </a:r>
            <a:r>
              <a:rPr lang="fr-FR" sz="2000" dirty="0" smtClean="0"/>
              <a:t>SSN </a:t>
            </a:r>
            <a:r>
              <a:rPr lang="fr-FR" sz="2000" dirty="0" smtClean="0"/>
              <a:t>est capable de renseigner </a:t>
            </a:r>
            <a:r>
              <a:rPr lang="fr-FR" sz="2000" b="1" dirty="0" smtClean="0"/>
              <a:t>un peu plus des 2/3 des indicateurs ODD </a:t>
            </a:r>
            <a:r>
              <a:rPr lang="fr-FR" sz="2000" dirty="0" smtClean="0"/>
              <a:t>(</a:t>
            </a:r>
            <a:r>
              <a:rPr lang="fr-FR" sz="2000" b="1" dirty="0" smtClean="0"/>
              <a:t>68,5%</a:t>
            </a:r>
            <a:r>
              <a:rPr lang="fr-FR" sz="2000" dirty="0" smtClean="0"/>
              <a:t>), cependant on note </a:t>
            </a:r>
            <a:r>
              <a:rPr lang="fr-FR" sz="2000" dirty="0" smtClean="0"/>
              <a:t>:</a:t>
            </a:r>
          </a:p>
          <a:p>
            <a:endParaRPr lang="fr-FR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 des </a:t>
            </a:r>
            <a:r>
              <a:rPr lang="fr-FR" sz="2000" b="1" dirty="0" smtClean="0"/>
              <a:t>disparités</a:t>
            </a:r>
            <a:r>
              <a:rPr lang="fr-FR" sz="2000" dirty="0" smtClean="0"/>
              <a:t> selon les dimensions,  </a:t>
            </a:r>
            <a:endParaRPr lang="fr-FR" sz="2000" dirty="0" smtClean="0"/>
          </a:p>
          <a:p>
            <a:pPr lvl="1">
              <a:buNone/>
            </a:pPr>
            <a:r>
              <a:rPr lang="fr-FR" sz="2000" dirty="0" smtClean="0"/>
              <a:t>celles </a:t>
            </a:r>
            <a:r>
              <a:rPr lang="fr-FR" sz="2000" i="1" dirty="0" smtClean="0"/>
              <a:t>sociales (</a:t>
            </a:r>
            <a:r>
              <a:rPr lang="fr-FR" sz="2000" b="1" i="1" dirty="0" smtClean="0"/>
              <a:t>78,5%</a:t>
            </a:r>
            <a:r>
              <a:rPr lang="fr-FR" sz="2000" i="1" dirty="0" smtClean="0"/>
              <a:t>) et économiques (</a:t>
            </a:r>
            <a:r>
              <a:rPr lang="fr-FR" sz="2000" b="1" i="1" dirty="0" smtClean="0"/>
              <a:t>74,5%</a:t>
            </a:r>
            <a:r>
              <a:rPr lang="fr-FR" sz="2000" i="1" dirty="0" smtClean="0"/>
              <a:t>) étant les mieux renseignées</a:t>
            </a:r>
            <a:r>
              <a:rPr lang="fr-FR" sz="2000" i="1" dirty="0" smtClean="0"/>
              <a:t>;</a:t>
            </a:r>
          </a:p>
          <a:p>
            <a:pPr lvl="1">
              <a:buNone/>
            </a:pPr>
            <a:endParaRPr lang="fr-FR" sz="20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i="1" dirty="0" smtClean="0"/>
              <a:t> </a:t>
            </a:r>
            <a:r>
              <a:rPr lang="fr-FR" sz="2000" dirty="0" smtClean="0"/>
              <a:t>une </a:t>
            </a:r>
            <a:r>
              <a:rPr lang="fr-FR" sz="2000" b="1" dirty="0" smtClean="0"/>
              <a:t>faible capacité</a:t>
            </a:r>
            <a:r>
              <a:rPr lang="fr-FR" sz="2000" dirty="0" smtClean="0"/>
              <a:t> à renseigner les </a:t>
            </a:r>
            <a:r>
              <a:rPr lang="fr-FR" sz="2000" b="1" dirty="0" smtClean="0"/>
              <a:t>indicateurs</a:t>
            </a:r>
            <a:r>
              <a:rPr lang="fr-FR" sz="2000" dirty="0" smtClean="0"/>
              <a:t>  </a:t>
            </a:r>
            <a:r>
              <a:rPr lang="fr-FR" sz="2000" i="1" dirty="0" smtClean="0"/>
              <a:t>sur la </a:t>
            </a:r>
            <a:r>
              <a:rPr lang="fr-FR" sz="2000" b="1" i="1" dirty="0" smtClean="0"/>
              <a:t>Gouvernance et l’Environnement</a:t>
            </a:r>
            <a:r>
              <a:rPr lang="fr-FR" sz="2000" dirty="0" smtClean="0"/>
              <a:t>, qui pourrait s’expliquer par leur faible prise en compte (voir absence) </a:t>
            </a:r>
            <a:r>
              <a:rPr lang="fr-FR" sz="2000" dirty="0" smtClean="0"/>
              <a:t>par</a:t>
            </a:r>
            <a:r>
              <a:rPr lang="fr-FR" sz="2000" dirty="0" smtClean="0"/>
              <a:t> </a:t>
            </a:r>
            <a:r>
              <a:rPr lang="fr-FR" sz="2000" dirty="0" smtClean="0"/>
              <a:t>les </a:t>
            </a:r>
            <a:r>
              <a:rPr lang="fr-FR" sz="2000" dirty="0" smtClean="0"/>
              <a:t>OMD.</a:t>
            </a: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70662" y="1000108"/>
            <a:ext cx="8016180" cy="50006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SN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Approche suivi ODD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à coins arrondis 4"/>
          <p:cNvSpPr>
            <a:spLocks noChangeArrowheads="1"/>
          </p:cNvSpPr>
          <p:nvPr/>
        </p:nvSpPr>
        <p:spPr bwMode="auto">
          <a:xfrm>
            <a:off x="285720" y="1000108"/>
            <a:ext cx="867530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696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400" kern="0" dirty="0" smtClean="0">
                <a:latin typeface="Trebuchet MS" charset="0"/>
                <a:ea typeface="ＭＳ Ｐゴシック" charset="0"/>
              </a:rPr>
              <a:t>Renforcer les capacités du SSN pour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la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production de données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notamment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sur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la gouvernance et l’environnement;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400" kern="0" dirty="0" smtClean="0">
                <a:latin typeface="Trebuchet MS" charset="0"/>
                <a:ea typeface="ＭＳ Ｐゴシック" charset="0"/>
              </a:rPr>
              <a:t>Produire régulièrement des données </a:t>
            </a:r>
            <a:r>
              <a:rPr lang="fr-FR" sz="2400" kern="0" dirty="0" smtClean="0">
                <a:latin typeface="Trebuchet MS" charset="0"/>
                <a:ea typeface="ＭＳ Ｐゴシック" charset="0"/>
              </a:rPr>
              <a:t>désagrégées</a:t>
            </a:r>
            <a:r>
              <a:rPr lang="fr-FR" sz="2400" i="1" kern="0" dirty="0" smtClean="0">
                <a:latin typeface="Trebuchet MS" charset="0"/>
                <a:ea typeface="ＭＳ Ｐゴシック" charset="0"/>
              </a:rPr>
              <a:t>;</a:t>
            </a:r>
            <a:endParaRPr lang="fr-FR" sz="2400" i="1" kern="0" dirty="0" smtClean="0">
              <a:latin typeface="Trebuchet MS" charset="0"/>
              <a:ea typeface="ＭＳ Ｐゴシック" charset="0"/>
            </a:endParaRP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400" kern="0" dirty="0" smtClean="0">
                <a:latin typeface="Trebuchet MS" charset="0"/>
                <a:ea typeface="ＭＳ Ｐゴシック" charset="0"/>
              </a:rPr>
              <a:t>Saisir l’opportunité de l’existence du CASE et du PSE pour faciliter l’intégration et le suivi des ODD dans les politiques publiques;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400" kern="0" dirty="0" smtClean="0">
                <a:latin typeface="Trebuchet MS" charset="0"/>
                <a:ea typeface="ＭＳ Ｐゴシック" charset="0"/>
              </a:rPr>
              <a:t>Promouvoir le partage des données (open Data);</a:t>
            </a:r>
            <a:endParaRPr lang="fr-FR" sz="2400" kern="0" dirty="0" smtClean="0">
              <a:latin typeface="Trebuchet MS" charset="0"/>
              <a:ea typeface="ＭＳ Ｐゴシック" charset="0"/>
            </a:endParaRP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400" kern="0" dirty="0" smtClean="0">
                <a:latin typeface="Trebuchet MS" charset="0"/>
                <a:ea typeface="ＭＳ Ｐゴシック" charset="0"/>
              </a:rPr>
              <a:t>Accès facile aux données pour les utilisateurs.</a:t>
            </a:r>
            <a:endParaRPr lang="fr-FR" sz="2400" kern="0" dirty="0">
              <a:latin typeface="Trebuchet MS" charset="0"/>
              <a:ea typeface="ＭＳ Ｐゴシック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61970" y="1000108"/>
            <a:ext cx="8016180" cy="50006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Défis </a:t>
            </a: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du suivi des ODD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ctangle à coins arrondis 7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61970" y="1000109"/>
            <a:ext cx="8016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Opportunités pour le suivi des ODD 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fr-FR" sz="2200" b="1" kern="0" dirty="0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Améliorer la production des données administratives</a:t>
            </a:r>
          </a:p>
          <a:p>
            <a:pPr marL="742950" lvl="2" indent="-342900">
              <a:lnSpc>
                <a:spcPct val="110000"/>
              </a:lnSpc>
              <a:buFont typeface="Courier New" pitchFamily="49" charset="0"/>
              <a:buChar char="o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A travers l’implémentation de </a:t>
            </a:r>
            <a:r>
              <a:rPr lang="fr-SN" i="1" kern="0" dirty="0" smtClean="0">
                <a:latin typeface="Trebuchet MS" charset="0"/>
                <a:ea typeface="ＭＳ Ｐゴシック" charset="0"/>
                <a:hlinkClick r:id="rId3" action="ppaction://hlinksldjump"/>
              </a:rPr>
              <a:t>plateformes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 de collecte et de diffusion des données (PNRD, ODP).</a:t>
            </a:r>
            <a:endParaRPr lang="fr-FR" i="1" kern="0" dirty="0" smtClean="0">
              <a:latin typeface="Trebuchet MS" charset="0"/>
              <a:ea typeface="ＭＳ Ｐゴシック" charset="0"/>
            </a:endParaRP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200" b="1" kern="0" dirty="0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Promouvoir l’utilisation des données </a:t>
            </a:r>
            <a:r>
              <a:rPr lang="fr-FR" sz="2200" b="1" kern="0" dirty="0" err="1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geospatiales</a:t>
            </a:r>
            <a:endParaRPr lang="fr-FR" sz="2200" b="1" kern="0" dirty="0" smtClean="0">
              <a:solidFill>
                <a:srgbClr val="00B050"/>
              </a:solidFill>
              <a:latin typeface="Trebuchet MS" charset="0"/>
              <a:ea typeface="ＭＳ Ｐゴシック" charset="0"/>
            </a:endParaRPr>
          </a:p>
          <a:p>
            <a:pPr marL="742950" lvl="2" indent="-342900">
              <a:lnSpc>
                <a:spcPct val="110000"/>
              </a:lnSpc>
              <a:buFont typeface="Courier New" pitchFamily="49" charset="0"/>
              <a:buChar char="o"/>
            </a:pPr>
            <a:r>
              <a:rPr lang="fr-FR" i="1" kern="0" dirty="0" smtClean="0">
                <a:latin typeface="Trebuchet MS" charset="0"/>
                <a:ea typeface="ＭＳ Ｐゴシック" charset="0"/>
              </a:rPr>
              <a:t>Plan Nationa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l </a:t>
            </a:r>
            <a:r>
              <a:rPr lang="fr-FR" i="1" kern="0" dirty="0" err="1" smtClean="0">
                <a:latin typeface="Trebuchet MS" charset="0"/>
                <a:ea typeface="ＭＳ Ｐゴシック" charset="0"/>
              </a:rPr>
              <a:t>Géomatique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; un cadre de concertation et de gestion de la production et de diffusion des données </a:t>
            </a:r>
            <a:r>
              <a:rPr lang="fr-FR" i="1" kern="0" dirty="0" err="1" smtClean="0">
                <a:latin typeface="Trebuchet MS" charset="0"/>
                <a:ea typeface="ＭＳ Ｐゴシック" charset="0"/>
              </a:rPr>
              <a:t>géospatiales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. </a:t>
            </a: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fr-FR" sz="2200" b="1" kern="0" dirty="0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Promouvoir l’utilisation des </a:t>
            </a:r>
            <a:r>
              <a:rPr lang="fr-FR" sz="2200" b="1" kern="0" dirty="0" err="1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big</a:t>
            </a:r>
            <a:r>
              <a:rPr lang="fr-FR" sz="2200" b="1" kern="0" dirty="0" smtClean="0">
                <a:solidFill>
                  <a:srgbClr val="00B050"/>
                </a:solidFill>
                <a:latin typeface="Trebuchet MS" charset="0"/>
                <a:ea typeface="ＭＳ Ｐゴシック" charset="0"/>
              </a:rPr>
              <a:t> data</a:t>
            </a:r>
          </a:p>
          <a:p>
            <a:pPr marL="742950" lvl="2" indent="-342900">
              <a:lnSpc>
                <a:spcPct val="110000"/>
              </a:lnSpc>
              <a:buFont typeface="Courier New" pitchFamily="49" charset="0"/>
              <a:buChar char="o"/>
            </a:pPr>
            <a:r>
              <a:rPr lang="fr-SN" i="1" kern="0" dirty="0" smtClean="0">
                <a:latin typeface="Trebuchet MS" charset="0"/>
                <a:ea typeface="ＭＳ Ｐゴシック" charset="0"/>
              </a:rPr>
              <a:t>Mise 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en œuvre des projets pilotes d’exploitation de </a:t>
            </a:r>
            <a:r>
              <a:rPr lang="fr-SN" i="1" kern="0" dirty="0" err="1" smtClean="0">
                <a:latin typeface="Trebuchet MS" charset="0"/>
                <a:ea typeface="ＭＳ Ｐゴシック" charset="0"/>
              </a:rPr>
              <a:t>big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 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data: 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D4D-OPAL 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et </a:t>
            </a:r>
            <a:r>
              <a:rPr lang="fr-SN" i="1" kern="0" dirty="0" smtClean="0">
                <a:latin typeface="Trebuchet MS" charset="0"/>
                <a:ea typeface="ＭＳ Ｐゴシック" charset="0"/>
              </a:rPr>
              <a:t>ASSES (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données </a:t>
            </a:r>
            <a:r>
              <a:rPr lang="fr-FR" i="1" kern="0" dirty="0" err="1" smtClean="0">
                <a:latin typeface="Trebuchet MS" charset="0"/>
                <a:ea typeface="ＭＳ Ｐゴシック" charset="0"/>
              </a:rPr>
              <a:t>géospatiales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)</a:t>
            </a:r>
            <a:r>
              <a:rPr lang="fr-FR" i="1" kern="0" dirty="0" smtClean="0">
                <a:latin typeface="Trebuchet MS" charset="0"/>
                <a:ea typeface="ＭＳ Ｐゴシック" charset="0"/>
              </a:rPr>
              <a:t>.</a:t>
            </a:r>
            <a:endParaRPr lang="fr-FR" i="1" kern="0" dirty="0" smtClean="0">
              <a:latin typeface="Trebuchet MS" charset="0"/>
              <a:ea typeface="ＭＳ Ｐゴシック" charset="0"/>
            </a:endParaRP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endParaRPr lang="fr-FR" kern="0" dirty="0" smtClean="0">
              <a:latin typeface="Trebuchet MS" charset="0"/>
              <a:ea typeface="ＭＳ Ｐゴシック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61970" y="1000109"/>
            <a:ext cx="8016180" cy="44224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358775">
              <a:defRPr/>
            </a:pP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Opportunités </a:t>
            </a:r>
            <a:r>
              <a:rPr lang="fr-FR" sz="2800" b="1" kern="0" dirty="0" err="1" smtClean="0">
                <a:solidFill>
                  <a:srgbClr val="4F81BD"/>
                </a:solidFill>
                <a:latin typeface="Trebuchet MS" panose="020B0603020202020204" pitchFamily="34" charset="0"/>
              </a:rPr>
              <a:t>Big</a:t>
            </a:r>
            <a:r>
              <a:rPr lang="fr-FR" sz="2800" b="1" kern="0" dirty="0" smtClean="0">
                <a:solidFill>
                  <a:srgbClr val="4F81BD"/>
                </a:solidFill>
                <a:latin typeface="Trebuchet MS" panose="020B0603020202020204" pitchFamily="34" charset="0"/>
              </a:rPr>
              <a:t> data </a:t>
            </a:r>
            <a:endParaRPr lang="fr-FR" sz="2800" b="1" kern="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285720" y="1000108"/>
            <a:ext cx="858838" cy="42862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sz="280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5" cy="5000636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Promotion de </a:t>
            </a:r>
            <a:r>
              <a:rPr lang="fr-FR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l’utilisation des </a:t>
            </a:r>
            <a:r>
              <a:rPr lang="fr-FR" sz="2000" b="1" i="1" kern="0" dirty="0" err="1" smtClean="0">
                <a:solidFill>
                  <a:srgbClr val="00B050"/>
                </a:solidFill>
                <a:latin typeface="+mj-lt"/>
                <a:ea typeface="ＭＳ Ｐゴシック" charset="0"/>
              </a:rPr>
              <a:t>big</a:t>
            </a:r>
            <a:r>
              <a:rPr lang="fr-FR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 data</a:t>
            </a:r>
          </a:p>
          <a:p>
            <a:pPr marL="742950" lvl="2" indent="-342900" algn="just">
              <a:lnSpc>
                <a:spcPct val="110000"/>
              </a:lnSpc>
              <a:buFont typeface="Courier New" pitchFamily="49" charset="0"/>
              <a:buChar char="o"/>
            </a:pP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Mise </a:t>
            </a: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en œuvre des projets pilotes d’exploitation de </a:t>
            </a:r>
            <a:r>
              <a:rPr lang="fr-SN" sz="2000" b="1" i="1" kern="0" dirty="0" err="1" smtClean="0">
                <a:solidFill>
                  <a:srgbClr val="00B050"/>
                </a:solidFill>
                <a:latin typeface="+mj-lt"/>
                <a:ea typeface="ＭＳ Ｐゴシック" charset="0"/>
              </a:rPr>
              <a:t>big</a:t>
            </a: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 data: </a:t>
            </a: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D4D-OPAL </a:t>
            </a: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et </a:t>
            </a:r>
            <a:r>
              <a:rPr lang="fr-SN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ASSES (</a:t>
            </a:r>
            <a:r>
              <a:rPr lang="fr-FR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données </a:t>
            </a:r>
            <a:r>
              <a:rPr lang="fr-FR" sz="2000" b="1" i="1" kern="0" dirty="0" err="1" smtClean="0">
                <a:solidFill>
                  <a:srgbClr val="00B050"/>
                </a:solidFill>
                <a:latin typeface="+mj-lt"/>
                <a:ea typeface="ＭＳ Ｐゴシック" charset="0"/>
              </a:rPr>
              <a:t>géospatiales</a:t>
            </a:r>
            <a:r>
              <a:rPr lang="fr-FR" sz="2000" b="1" i="1" kern="0" dirty="0" smtClean="0">
                <a:solidFill>
                  <a:srgbClr val="00B050"/>
                </a:solidFill>
                <a:latin typeface="+mj-lt"/>
                <a:ea typeface="ＭＳ Ｐゴシック" charset="0"/>
              </a:rPr>
              <a:t>).</a:t>
            </a:r>
          </a:p>
          <a:p>
            <a:pPr marL="742950" lvl="2" indent="-342900" algn="just">
              <a:lnSpc>
                <a:spcPct val="110000"/>
              </a:lnSpc>
              <a:buNone/>
            </a:pPr>
            <a:r>
              <a:rPr lang="fr-SN" sz="1600" b="1" i="1" u="sng" kern="0" dirty="0" smtClean="0">
                <a:latin typeface="+mj-lt"/>
                <a:ea typeface="ＭＳ Ｐゴシック" charset="0"/>
              </a:rPr>
              <a:t>OPAL</a:t>
            </a:r>
            <a:endParaRPr lang="fr-SN" sz="1600" b="1" i="1" u="sng" kern="0" dirty="0" smtClean="0">
              <a:latin typeface="+mj-lt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i="1" dirty="0" smtClean="0">
                <a:latin typeface="+mj-lt"/>
              </a:rPr>
              <a:t>PARIS21 s'est engagé dans le projet Open </a:t>
            </a:r>
            <a:r>
              <a:rPr lang="fr-FR" sz="1600" i="1" dirty="0" err="1" smtClean="0">
                <a:latin typeface="+mj-lt"/>
              </a:rPr>
              <a:t>Algorithms</a:t>
            </a:r>
            <a:r>
              <a:rPr lang="fr-FR" sz="1600" i="1" dirty="0" smtClean="0">
                <a:latin typeface="+mj-lt"/>
              </a:rPr>
              <a:t> (OPAL) pour promouvoir les partenariats public-privé dans les statistiques, tirer parti de la nouvelle ère du développement des capacités et soutenir l'exploration de nouvelles sources de données pour les statistiques officielles.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 Il promeut la</a:t>
            </a:r>
            <a:r>
              <a:rPr lang="fr-FR" sz="1600" i="1" dirty="0" smtClean="0">
                <a:latin typeface="+mj-lt"/>
              </a:rPr>
              <a:t> </a:t>
            </a:r>
            <a:r>
              <a:rPr lang="fr-FR" sz="1600" i="1" dirty="0" smtClean="0">
                <a:latin typeface="+mj-lt"/>
              </a:rPr>
              <a:t>révolution des données </a:t>
            </a:r>
            <a:endParaRPr lang="fr-FR" sz="1600" i="1" kern="0" dirty="0" smtClean="0">
              <a:latin typeface="+mj-lt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i="1" kern="0" dirty="0" smtClean="0">
                <a:latin typeface="+mj-lt"/>
                <a:ea typeface="ＭＳ Ｐゴシック" charset="0"/>
              </a:rPr>
              <a:t>Phase pilote au Sénégal en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2014 :</a:t>
            </a:r>
            <a:r>
              <a:rPr lang="fr-FR" sz="1600" i="1" dirty="0" smtClean="0">
                <a:latin typeface="+mj-lt"/>
              </a:rPr>
              <a:t> </a:t>
            </a:r>
            <a:r>
              <a:rPr lang="fr-FR" sz="1600" i="1" dirty="0" smtClean="0">
                <a:latin typeface="+mj-lt"/>
              </a:rPr>
              <a:t>«Construction d'indicateurs </a:t>
            </a:r>
            <a:r>
              <a:rPr lang="fr-FR" sz="1600" i="1" dirty="0" smtClean="0">
                <a:latin typeface="+mj-lt"/>
              </a:rPr>
              <a:t>sociodémographiques»</a:t>
            </a:r>
            <a:endParaRPr lang="fr-FR" sz="1600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i="1" kern="0" dirty="0" smtClean="0">
                <a:latin typeface="+mj-lt"/>
                <a:ea typeface="ＭＳ Ｐゴシック" charset="0"/>
              </a:rPr>
              <a:t>OPAL : Ouverture des algorithmes, et non les données sources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,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pour permettre à tout un chacun d’extraire des indicateurs</a:t>
            </a: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i="1" kern="0" dirty="0" smtClean="0">
                <a:latin typeface="+mj-lt"/>
                <a:ea typeface="ＭＳ Ｐゴシック" charset="0"/>
              </a:rPr>
              <a:t>Transformer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les données (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appels téléphoniques)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en information </a:t>
            </a:r>
            <a:r>
              <a:rPr lang="fr-FR" sz="1600" i="1" kern="0" dirty="0" smtClean="0">
                <a:latin typeface="+mj-lt"/>
                <a:ea typeface="ＭＳ Ｐゴシック" charset="0"/>
              </a:rPr>
              <a:t>statistique</a:t>
            </a: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b="1" i="1" dirty="0" smtClean="0">
                <a:latin typeface="+mj-lt"/>
              </a:rPr>
              <a:t>L'étude </a:t>
            </a:r>
            <a:r>
              <a:rPr lang="fr-FR" sz="1600" b="1" i="1" dirty="0" smtClean="0">
                <a:latin typeface="+mj-lt"/>
              </a:rPr>
              <a:t>de cas a démontré que les enregistrements détaillés des </a:t>
            </a:r>
            <a:r>
              <a:rPr lang="fr-FR" sz="1600" b="1" i="1" dirty="0" smtClean="0">
                <a:latin typeface="+mj-lt"/>
              </a:rPr>
              <a:t>appels peuvent </a:t>
            </a:r>
            <a:r>
              <a:rPr lang="fr-FR" sz="1600" b="1" i="1" dirty="0" smtClean="0">
                <a:latin typeface="+mj-lt"/>
              </a:rPr>
              <a:t>compléter les données d'enquête pour générer des estimations très désagrégées et opportunes des indicateurs sociodémographiques, sans compromettre la vie privée des individus</a:t>
            </a:r>
            <a:r>
              <a:rPr lang="fr-FR" sz="1600" b="1" i="1" dirty="0" smtClean="0">
                <a:latin typeface="+mj-lt"/>
              </a:rPr>
              <a:t>.</a:t>
            </a:r>
            <a:endParaRPr lang="fr-FR" sz="1600" b="1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1600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1600" i="1" dirty="0" smtClean="0">
              <a:latin typeface="+mj-lt"/>
            </a:endParaRPr>
          </a:p>
          <a:p>
            <a:pPr marL="742950" lvl="2" indent="-342900" algn="just">
              <a:lnSpc>
                <a:spcPct val="110000"/>
              </a:lnSpc>
              <a:buNone/>
            </a:pPr>
            <a:endParaRPr lang="fr-FR" sz="1600" i="1" kern="0" dirty="0" smtClean="0">
              <a:latin typeface="+mj-lt"/>
              <a:ea typeface="ＭＳ Ｐゴシック" charset="0"/>
            </a:endParaRPr>
          </a:p>
          <a:p>
            <a:pPr marL="74295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fr-FR" sz="1600" i="1" kern="0" dirty="0" smtClean="0">
              <a:latin typeface="+mj-lt"/>
              <a:ea typeface="ＭＳ Ｐゴシック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42508-6FF3-4293-8A24-2546FC1EF95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9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19732</TotalTime>
  <Words>871</Words>
  <Application>Microsoft Office PowerPoint</Application>
  <PresentationFormat>Affichage à l'écran (4:3)</PresentationFormat>
  <Paragraphs>132</Paragraphs>
  <Slides>14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PLAN DE LA PRESENTATION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l’organigramme et des missions</dc:title>
  <dc:creator>emgueye</dc:creator>
  <cp:lastModifiedBy>Enquete</cp:lastModifiedBy>
  <cp:revision>868</cp:revision>
  <dcterms:created xsi:type="dcterms:W3CDTF">2015-02-24T16:48:01Z</dcterms:created>
  <dcterms:modified xsi:type="dcterms:W3CDTF">2018-05-10T12:34:49Z</dcterms:modified>
</cp:coreProperties>
</file>