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313" r:id="rId2"/>
    <p:sldId id="314" r:id="rId3"/>
    <p:sldId id="315" r:id="rId4"/>
    <p:sldId id="316" r:id="rId5"/>
    <p:sldId id="317" r:id="rId6"/>
    <p:sldId id="305" r:id="rId7"/>
    <p:sldId id="302" r:id="rId8"/>
    <p:sldId id="303" r:id="rId9"/>
    <p:sldId id="304" r:id="rId10"/>
    <p:sldId id="306" r:id="rId11"/>
    <p:sldId id="307" r:id="rId12"/>
    <p:sldId id="308" r:id="rId13"/>
    <p:sldId id="309" r:id="rId14"/>
    <p:sldId id="311" r:id="rId15"/>
    <p:sldId id="31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084"/>
    <a:srgbClr val="0B5684"/>
    <a:srgbClr val="6C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Sheet1!$B$4:$B$15</c:f>
              <c:strCache>
                <c:ptCount val="12"/>
                <c:pt idx="0">
                  <c:v>Données des médias sociaux</c:v>
                </c:pt>
                <c:pt idx="1">
                  <c:v>Données des cartes de crédit</c:v>
                </c:pt>
                <c:pt idx="2">
                  <c:v>Données des capteurs routiers</c:v>
                </c:pt>
                <c:pt idx="3">
                  <c:v>Données d'utilisation des transports publiques</c:v>
                </c:pt>
                <c:pt idx="4">
                  <c:v>Données d'identification automatique des navires</c:v>
                </c:pt>
                <c:pt idx="5">
                  <c:v>Données scannées</c:v>
                </c:pt>
                <c:pt idx="6">
                  <c:v>Données des compteurs d'électriques intelligents</c:v>
                </c:pt>
                <c:pt idx="7">
                  <c:v>Données issues des extractions du contenu de sites Web</c:v>
                </c:pt>
                <c:pt idx="8">
                  <c:v>Autre</c:v>
                </c:pt>
                <c:pt idx="9">
                  <c:v>Données des téléphones portables</c:v>
                </c:pt>
                <c:pt idx="10">
                  <c:v>Images satellites ou données d'imagerie aérienne</c:v>
                </c:pt>
                <c:pt idx="11">
                  <c:v>Dossiers de santé</c:v>
                </c:pt>
              </c:strCache>
            </c:strRef>
          </c:cat>
          <c:val>
            <c:numRef>
              <c:f>Sheet1!$C$4:$C$15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01-4A81-BCF0-EC3BD1C851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4031760"/>
        <c:axId val="194032936"/>
      </c:barChart>
      <c:catAx>
        <c:axId val="194031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32936"/>
        <c:crosses val="autoZero"/>
        <c:auto val="1"/>
        <c:lblAlgn val="ctr"/>
        <c:lblOffset val="100"/>
        <c:noMultiLvlLbl val="0"/>
      </c:catAx>
      <c:valAx>
        <c:axId val="194032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403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35123306966076E-2"/>
          <c:y val="2.4766232120047971E-2"/>
          <c:w val="0.97002273937228856"/>
          <c:h val="0.8289478251543014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Sheet2!$B$3:$B$8</c:f>
              <c:strCache>
                <c:ptCount val="6"/>
                <c:pt idx="0">
                  <c:v>Organisations internationals</c:v>
                </c:pt>
                <c:pt idx="1">
                  <c:v>Institut de recherche ou Instituts académiques</c:v>
                </c:pt>
                <c:pt idx="2">
                  <c:v>Instituts gouvernementaux</c:v>
                </c:pt>
                <c:pt idx="3">
                  <c:v>Partenariats non établis ou prévus pour des projets de Big Data</c:v>
                </c:pt>
                <c:pt idx="4">
                  <c:v>Autre</c:v>
                </c:pt>
                <c:pt idx="5">
                  <c:v>Partenaires technologiques</c:v>
                </c:pt>
              </c:strCache>
            </c:strRef>
          </c:cat>
          <c:val>
            <c:numRef>
              <c:f>Sheet2!$C$3:$C$8</c:f>
              <c:numCache>
                <c:formatCode>General</c:formatCode>
                <c:ptCount val="6"/>
                <c:pt idx="0">
                  <c:v>7</c:v>
                </c:pt>
                <c:pt idx="1">
                  <c:v>4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2E-450C-BE5D-CFEA434E19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88687616"/>
        <c:axId val="188688792"/>
      </c:barChart>
      <c:catAx>
        <c:axId val="18868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88792"/>
        <c:crosses val="autoZero"/>
        <c:auto val="1"/>
        <c:lblAlgn val="ctr"/>
        <c:lblOffset val="100"/>
        <c:noMultiLvlLbl val="0"/>
      </c:catAx>
      <c:valAx>
        <c:axId val="1886887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8687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Sheet4!$A$2:$A$15</c:f>
              <c:strCache>
                <c:ptCount val="14"/>
                <c:pt idx="0">
                  <c:v>Pas de projet sur les données de masse</c:v>
                </c:pt>
                <c:pt idx="1">
                  <c:v>Outils d'exploration des données (Data mining tools)</c:v>
                </c:pt>
                <c:pt idx="2">
                  <c:v>Clusters Hadoop</c:v>
                </c:pt>
                <c:pt idx="3">
                  <c:v>Base de données orientées colonnes</c:v>
                </c:pt>
                <c:pt idx="4">
                  <c:v>Base de données relationnelles</c:v>
                </c:pt>
                <c:pt idx="5">
                  <c:v>Tableurs</c:v>
                </c:pt>
                <c:pt idx="6">
                  <c:v>SIG</c:v>
                </c:pt>
                <c:pt idx="7">
                  <c:v>Outils de visualisation des données</c:v>
                </c:pt>
                <c:pt idx="8">
                  <c:v>Autre (veuillez préciser) Enter text.</c:v>
                </c:pt>
                <c:pt idx="9">
                  <c:v>R-Hadoop</c:v>
                </c:pt>
                <c:pt idx="10">
                  <c:v>Moteur de traitement des données de masse (big data) Spark</c:v>
                </c:pt>
                <c:pt idx="11">
                  <c:v>SAS Visual Analytics</c:v>
                </c:pt>
                <c:pt idx="12">
                  <c:v>Base de données NoSQL</c:v>
                </c:pt>
                <c:pt idx="13">
                  <c:v>Services cloud (nuage)</c:v>
                </c:pt>
              </c:strCache>
            </c:strRef>
          </c:cat>
          <c:val>
            <c:numRef>
              <c:f>Sheet4!$B$2:$B$15</c:f>
              <c:numCache>
                <c:formatCode>General</c:formatCode>
                <c:ptCount val="14"/>
                <c:pt idx="0">
                  <c:v>11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FB-4951-950C-E4EB5C1A75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4639112"/>
        <c:axId val="314641464"/>
      </c:barChart>
      <c:catAx>
        <c:axId val="314639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641464"/>
        <c:crosses val="autoZero"/>
        <c:auto val="1"/>
        <c:lblAlgn val="ctr"/>
        <c:lblOffset val="100"/>
        <c:noMultiLvlLbl val="0"/>
      </c:catAx>
      <c:valAx>
        <c:axId val="3146414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4639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Sheet5!$A$2:$A$8</c:f>
              <c:strCache>
                <c:ptCount val="7"/>
                <c:pt idx="0">
                  <c:v>Cadre juridique inapproprié ou limité Enter text.</c:v>
                </c:pt>
                <c:pt idx="1">
                  <c:v> Capacité humaine (compétences non appropriées pour accéder et gérer les données de masse (big data)) </c:v>
                </c:pt>
                <c:pt idx="2">
                  <c:v> Défis méthodologiques</c:v>
                </c:pt>
                <c:pt idx="3">
                  <c:v>Manque d'outils et absence de méthodologies</c:v>
                </c:pt>
                <c:pt idx="4">
                  <c:v>Coûts d'accès aux données</c:v>
                </c:pt>
                <c:pt idx="5">
                  <c:v> Accès limité aux données</c:v>
                </c:pt>
                <c:pt idx="6">
                  <c:v> Perceptions des données de masse (big data) par les statisticiens</c:v>
                </c:pt>
              </c:strCache>
            </c:strRef>
          </c:cat>
          <c:val>
            <c:numRef>
              <c:f>Sheet5!$B$2:$B$8</c:f>
              <c:numCache>
                <c:formatCode>General</c:formatCode>
                <c:ptCount val="7"/>
                <c:pt idx="0">
                  <c:v>4</c:v>
                </c:pt>
                <c:pt idx="1">
                  <c:v>11</c:v>
                </c:pt>
                <c:pt idx="2">
                  <c:v>10</c:v>
                </c:pt>
                <c:pt idx="3">
                  <c:v>10</c:v>
                </c:pt>
                <c:pt idx="4">
                  <c:v>5</c:v>
                </c:pt>
                <c:pt idx="5">
                  <c:v>9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7A-4CC9-92F9-3ADE699765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87822232"/>
        <c:axId val="387821840"/>
      </c:barChart>
      <c:catAx>
        <c:axId val="38782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821840"/>
        <c:crosses val="autoZero"/>
        <c:auto val="1"/>
        <c:lblAlgn val="ctr"/>
        <c:lblOffset val="100"/>
        <c:noMultiLvlLbl val="0"/>
      </c:catAx>
      <c:valAx>
        <c:axId val="387821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7822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0F234-53FA-41CD-91F9-23BFC1A2C32F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A1F62-6871-4B22-86AD-847A021080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720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342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647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204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33115" y="2428193"/>
            <a:ext cx="8525773" cy="914400"/>
          </a:xfrm>
        </p:spPr>
        <p:txBody>
          <a:bodyPr rIns="0" anchor="b">
            <a:noAutofit/>
          </a:bodyPr>
          <a:lstStyle>
            <a:lvl1pPr algn="ctr">
              <a:defRPr sz="34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28800" y="3465218"/>
            <a:ext cx="8534400" cy="914400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of Presenter(s)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827" y="6278095"/>
            <a:ext cx="6236620" cy="5400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0" y="6231333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59713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95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792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875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296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3379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180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498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4AA3A-8B63-4F78-8A95-045B23DE7DC6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B2C6-3A53-48B7-BB06-7AB4B2E36988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0" y="6268425"/>
            <a:ext cx="12192000" cy="0"/>
          </a:xfrm>
          <a:prstGeom prst="line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92489" y="6311900"/>
            <a:ext cx="4676037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23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60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4726236" y="2382812"/>
            <a:ext cx="7349386" cy="2387492"/>
          </a:xfrm>
        </p:spPr>
        <p:txBody>
          <a:bodyPr/>
          <a:lstStyle/>
          <a:p>
            <a:r>
              <a:rPr lang="fr-FR" sz="4000" b="1" dirty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Analyse des réponses des pays au questionnaire d'auto-évaluation: Sources des données de masse (</a:t>
            </a:r>
            <a:r>
              <a:rPr lang="fr-FR" sz="4000" b="1" dirty="0" err="1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Big</a:t>
            </a:r>
            <a:r>
              <a:rPr lang="fr-FR" sz="4000" b="1" dirty="0">
                <a:solidFill>
                  <a:schemeClr val="bg1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 Data)</a:t>
            </a:r>
            <a:endParaRPr lang="en-US" sz="4000" b="1" dirty="0">
              <a:solidFill>
                <a:schemeClr val="bg1"/>
              </a:solidFill>
              <a:latin typeface="Arial Narrow" panose="020B0606020202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AutoShape 8"/>
          <p:cNvSpPr>
            <a:spLocks/>
          </p:cNvSpPr>
          <p:nvPr/>
        </p:nvSpPr>
        <p:spPr bwMode="auto">
          <a:xfrm>
            <a:off x="772096" y="3275012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0" name="AutoShape 9"/>
          <p:cNvSpPr>
            <a:spLocks/>
          </p:cNvSpPr>
          <p:nvPr/>
        </p:nvSpPr>
        <p:spPr bwMode="auto">
          <a:xfrm>
            <a:off x="1113408" y="3890962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1" name="AutoShape 10"/>
          <p:cNvSpPr>
            <a:spLocks/>
          </p:cNvSpPr>
          <p:nvPr/>
        </p:nvSpPr>
        <p:spPr bwMode="auto">
          <a:xfrm>
            <a:off x="1275334" y="4568825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2" name="AutoShape 11"/>
          <p:cNvSpPr>
            <a:spLocks/>
          </p:cNvSpPr>
          <p:nvPr/>
        </p:nvSpPr>
        <p:spPr bwMode="auto">
          <a:xfrm>
            <a:off x="1275334" y="5254625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3" name="AutoShape 12"/>
          <p:cNvSpPr>
            <a:spLocks/>
          </p:cNvSpPr>
          <p:nvPr/>
        </p:nvSpPr>
        <p:spPr bwMode="auto">
          <a:xfrm>
            <a:off x="1519809" y="5924550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4" name="AutoShape 13"/>
          <p:cNvSpPr>
            <a:spLocks/>
          </p:cNvSpPr>
          <p:nvPr/>
        </p:nvSpPr>
        <p:spPr bwMode="auto">
          <a:xfrm>
            <a:off x="0" y="1586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5" name="AutoShape 14"/>
          <p:cNvSpPr>
            <a:spLocks/>
          </p:cNvSpPr>
          <p:nvPr/>
        </p:nvSpPr>
        <p:spPr bwMode="auto">
          <a:xfrm>
            <a:off x="1627759" y="6548437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6" name="AutoShape 15"/>
          <p:cNvSpPr>
            <a:spLocks/>
          </p:cNvSpPr>
          <p:nvPr/>
        </p:nvSpPr>
        <p:spPr bwMode="auto">
          <a:xfrm>
            <a:off x="0" y="574675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7" name="AutoShape 16"/>
          <p:cNvSpPr>
            <a:spLocks/>
          </p:cNvSpPr>
          <p:nvPr/>
        </p:nvSpPr>
        <p:spPr bwMode="auto">
          <a:xfrm>
            <a:off x="0" y="1239836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8" name="AutoShape 17"/>
          <p:cNvSpPr>
            <a:spLocks/>
          </p:cNvSpPr>
          <p:nvPr/>
        </p:nvSpPr>
        <p:spPr bwMode="auto">
          <a:xfrm>
            <a:off x="1" y="1873225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19" name="AutoShape 18"/>
          <p:cNvSpPr>
            <a:spLocks/>
          </p:cNvSpPr>
          <p:nvPr/>
        </p:nvSpPr>
        <p:spPr bwMode="auto">
          <a:xfrm>
            <a:off x="1" y="260191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20" name="ZoneTexte 19"/>
          <p:cNvSpPr txBox="1"/>
          <p:nvPr/>
        </p:nvSpPr>
        <p:spPr>
          <a:xfrm>
            <a:off x="3805808" y="5533379"/>
            <a:ext cx="8036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Oumar </a:t>
            </a:r>
            <a:r>
              <a:rPr lang="fr-FR" sz="2400" b="1" i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Sarr</a:t>
            </a:r>
            <a:r>
              <a:rPr lang="fr-FR" sz="24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, CEA</a:t>
            </a:r>
            <a:endParaRPr lang="en-US" sz="24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Titre 4"/>
          <p:cNvSpPr>
            <a:spLocks noGrp="1"/>
          </p:cNvSpPr>
          <p:nvPr>
            <p:ph type="ctrTitle"/>
          </p:nvPr>
        </p:nvSpPr>
        <p:spPr>
          <a:xfrm>
            <a:off x="1519809" y="207390"/>
            <a:ext cx="10633066" cy="1777902"/>
          </a:xfrm>
        </p:spPr>
        <p:txBody>
          <a:bodyPr/>
          <a:lstStyle/>
          <a:p>
            <a:pPr defTabSz="457200">
              <a:lnSpc>
                <a:spcPct val="100000"/>
              </a:lnSpc>
            </a:pPr>
            <a:r>
              <a:rPr lang="fr-FR" sz="23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Atelier sous régional sur l'intégration des données administratives, des données de masse et des informations </a:t>
            </a:r>
            <a:r>
              <a:rPr lang="fr-FR" sz="2300" b="1" dirty="0" err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géospatiales</a:t>
            </a:r>
            <a:r>
              <a:rPr lang="fr-FR" sz="23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pour la compilation des indicateurs des ODD pour les pays africains francophones</a:t>
            </a:r>
            <a:br>
              <a:rPr lang="fr-FR" sz="23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3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 </a:t>
            </a:r>
            <a:br>
              <a:rPr lang="fr-FR" sz="23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fr-FR" sz="2300" b="1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9 au 11 mai 2018 - Hôtel Saint </a:t>
            </a:r>
            <a:r>
              <a:rPr lang="fr-FR" sz="2300" b="1" dirty="0" err="1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Manick</a:t>
            </a:r>
            <a:r>
              <a:rPr lang="fr-FR" sz="2300" b="1" dirty="0">
                <a:solidFill>
                  <a:srgbClr val="FFFF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Lomé, Togo</a:t>
            </a:r>
          </a:p>
        </p:txBody>
      </p:sp>
    </p:spTree>
    <p:extLst>
      <p:ext uri="{BB962C8B-B14F-4D97-AF65-F5344CB8AC3E}">
        <p14:creationId xmlns:p14="http://schemas.microsoft.com/office/powerpoint/2010/main" val="653070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186"/>
            <a:ext cx="10515600" cy="970636"/>
          </a:xfrm>
        </p:spPr>
        <p:txBody>
          <a:bodyPr>
            <a:no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Partenariats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tablis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planifi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pour les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projets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masse (Q4.5)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8013"/>
              </p:ext>
            </p:extLst>
          </p:nvPr>
        </p:nvGraphicFramePr>
        <p:xfrm>
          <a:off x="1097280" y="1091822"/>
          <a:ext cx="9320398" cy="512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83562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85676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F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éthodes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d’e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stimation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cadre m</a:t>
            </a:r>
            <a:r>
              <a:rPr lang="fr-F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éthodologique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pour l’utilisation des sources des données de masse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(Q4.6)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Tous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les pays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pondu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cette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question </a:t>
            </a:r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(15)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n’ont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pas </a:t>
            </a:r>
            <a:r>
              <a:rPr lang="fr-F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développé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nouvelles méthodes d'estimation ou un cadre méthodologique spécifiquement lié à l'utilisation des sources de données de masse</a:t>
            </a:r>
            <a:endParaRPr lang="fr-FR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3600"/>
              </a:spcBef>
            </a:pPr>
            <a:r>
              <a:rPr lang="fr-F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ONS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utilisent des méthodes statistiques traditionnelles tandis que </a:t>
            </a:r>
            <a:r>
              <a:rPr lang="fr-F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ONS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utilise des méthodes de visualisation des données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11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09368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Technologies et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outils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utilisés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oeuvre des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projets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masse (Q4.7)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252602"/>
              </p:ext>
            </p:extLst>
          </p:nvPr>
        </p:nvGraphicFramePr>
        <p:xfrm>
          <a:off x="838200" y="1364562"/>
          <a:ext cx="11077135" cy="436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58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50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</a:rPr>
                        <a:t>Nbre</a:t>
                      </a:r>
                      <a:r>
                        <a:rPr lang="en-US" sz="2800" u="none" strike="noStrike" dirty="0">
                          <a:effectLst/>
                        </a:rPr>
                        <a:t> de pays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</a:rPr>
                        <a:t>Apprentissage</a:t>
                      </a:r>
                      <a:r>
                        <a:rPr lang="en-US" sz="2800" u="none" strike="noStrike" dirty="0">
                          <a:effectLst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</a:rPr>
                        <a:t>automatique</a:t>
                      </a:r>
                      <a:r>
                        <a:rPr lang="en-US" sz="2800" u="none" strike="noStrike" dirty="0">
                          <a:effectLst/>
                        </a:rPr>
                        <a:t> (machine learning)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</a:rPr>
                        <a:t>Apprentissage</a:t>
                      </a:r>
                      <a:r>
                        <a:rPr lang="en-US" sz="2800" u="none" strike="noStrike" dirty="0">
                          <a:effectLst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</a:rPr>
                        <a:t>supervis</a:t>
                      </a:r>
                      <a:r>
                        <a:rPr lang="fr-FR" sz="2800" u="none" strike="noStrike">
                          <a:effectLst/>
                        </a:rPr>
                        <a:t>é</a:t>
                      </a:r>
                      <a:r>
                        <a:rPr lang="en-US" sz="2800" u="none" strike="noStrike">
                          <a:effectLst/>
                        </a:rPr>
                        <a:t> </a:t>
                      </a:r>
                      <a:r>
                        <a:rPr lang="en-US" sz="2800" u="none" strike="noStrike" dirty="0">
                          <a:effectLst/>
                        </a:rPr>
                        <a:t>(Supervised learning)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Techniques </a:t>
                      </a:r>
                      <a:r>
                        <a:rPr lang="en-US" sz="2800" u="none" strike="noStrike" dirty="0" err="1">
                          <a:effectLst/>
                        </a:rPr>
                        <a:t>BaOuiian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</a:rPr>
                        <a:t>Réseaux</a:t>
                      </a:r>
                      <a:r>
                        <a:rPr lang="en-US" sz="2800" u="none" strike="noStrike" dirty="0">
                          <a:effectLst/>
                        </a:rPr>
                        <a:t> de </a:t>
                      </a:r>
                      <a:r>
                        <a:rPr lang="en-US" sz="2800" u="none" strike="noStrike" dirty="0" err="1">
                          <a:effectLst/>
                        </a:rPr>
                        <a:t>neurones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</a:rPr>
                        <a:t>Arbres</a:t>
                      </a:r>
                      <a:r>
                        <a:rPr lang="en-US" sz="2800" u="none" strike="noStrike" dirty="0">
                          <a:effectLst/>
                        </a:rPr>
                        <a:t> de </a:t>
                      </a:r>
                      <a:r>
                        <a:rPr lang="en-US" sz="2800" u="none" strike="noStrike" dirty="0" err="1">
                          <a:effectLst/>
                        </a:rPr>
                        <a:t>décision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150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u="none" strike="noStrike" dirty="0">
                          <a:effectLst/>
                        </a:rPr>
                        <a:t>Méthodes de visualisation des données</a:t>
                      </a:r>
                      <a:endParaRPr lang="fr-F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Méthodes statistiques traditionnelles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Autres méthodes (veuillez préciser)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150">
                <a:tc>
                  <a:txBody>
                    <a:bodyPr/>
                    <a:lstStyle/>
                    <a:p>
                      <a:pPr algn="l" fontAlgn="b"/>
                      <a:r>
                        <a:rPr lang="fr-FR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Pas de projet sur les données de masse</a:t>
                      </a:r>
                      <a:endParaRPr lang="fr-FR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en-US" sz="2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250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737"/>
            <a:ext cx="10515600" cy="1325563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Défis nationaux dans l'utilisation des sources de données de masse dans la production de statistiques officielles, y compris pour l'élaboration des indicateurs des ODD (Q4.8)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462792"/>
              </p:ext>
            </p:extLst>
          </p:nvPr>
        </p:nvGraphicFramePr>
        <p:xfrm>
          <a:off x="520506" y="1679185"/>
          <a:ext cx="10488912" cy="450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023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78687"/>
            <a:ext cx="10515600" cy="1325563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Défis et obstacles nationaux dans l'utilisation des sources de données de masse dans la production des statistiques officielles (Q4.10)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42793"/>
              </p:ext>
            </p:extLst>
          </p:nvPr>
        </p:nvGraphicFramePr>
        <p:xfrm>
          <a:off x="181896" y="1675821"/>
          <a:ext cx="11828207" cy="518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6446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56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488189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Merci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fr-FR" altLang="en-US" b="1" dirty="0">
                <a:solidFill>
                  <a:schemeClr val="bg1"/>
                </a:solidFill>
                <a:latin typeface="Helv"/>
              </a:rPr>
              <a:t>Pour des questions et des commentaires </a:t>
            </a:r>
            <a:r>
              <a:rPr lang="en-GB" altLang="en-US" b="1" dirty="0">
                <a:solidFill>
                  <a:schemeClr val="bg1"/>
                </a:solidFill>
                <a:latin typeface="Helv"/>
              </a:rPr>
              <a:t>:</a:t>
            </a: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chemeClr val="bg1"/>
                </a:solidFill>
              </a:rPr>
              <a:t>Oumar </a:t>
            </a:r>
            <a:r>
              <a:rPr lang="fr-FR" b="1" dirty="0" err="1">
                <a:solidFill>
                  <a:schemeClr val="bg1"/>
                </a:solidFill>
              </a:rPr>
              <a:t>Sarr</a:t>
            </a:r>
            <a:endParaRPr lang="fr-FR" b="1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chemeClr val="bg1"/>
                </a:solidFill>
              </a:rPr>
              <a:t>Centre Africain pour la Statistique</a:t>
            </a: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chemeClr val="bg1"/>
                </a:solidFill>
              </a:rPr>
              <a:t>Commission Economique pour l’Afrique</a:t>
            </a: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chemeClr val="bg1"/>
                </a:solidFill>
              </a:rPr>
              <a:t>sarro@un.org</a:t>
            </a:r>
          </a:p>
        </p:txBody>
      </p:sp>
      <p:pic>
        <p:nvPicPr>
          <p:cNvPr id="4" name="Picture 8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5" name="Picture 9" descr="pasted-imag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0" y="2174875"/>
            <a:ext cx="210661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404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771"/>
            <a:ext cx="10515600" cy="802663"/>
          </a:xfrm>
        </p:spPr>
        <p:txBody>
          <a:bodyPr/>
          <a:lstStyle/>
          <a:p>
            <a:r>
              <a:rPr lang="en-US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</a:t>
            </a:r>
            <a:r>
              <a:rPr lang="fr-FR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b="1" u="wav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masse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653"/>
            <a:ext cx="10515600" cy="5097310"/>
          </a:xfrm>
        </p:spPr>
        <p:txBody>
          <a:bodyPr>
            <a:no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données de masse sont des données 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échantillonnées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caractérisées par la 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création de bases de données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partir de sources électroniques dont le but principal est 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autre chose que l'inférence statistique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(W. </a:t>
            </a:r>
            <a:r>
              <a:rPr lang="fr-F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Horrigan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2013)</a:t>
            </a:r>
          </a:p>
          <a:p>
            <a:pPr>
              <a:spcBef>
                <a:spcPts val="3000"/>
              </a:spcBef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L'analyse des données de masse repose souvent sur des techniques telles que 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l'apprentissage automatique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l'exploration de données</a:t>
            </a:r>
          </a:p>
          <a:p>
            <a:pPr>
              <a:spcBef>
                <a:spcPts val="3000"/>
              </a:spcBef>
            </a:pP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données de masse sont caractérisées non seulement par leur 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 volume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mais aussi par leur 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variété 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la </a:t>
            </a: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vitesse</a:t>
            </a:r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laquelle elles sont générées</a:t>
            </a:r>
          </a:p>
        </p:txBody>
      </p:sp>
    </p:spTree>
    <p:extLst>
      <p:ext uri="{BB962C8B-B14F-4D97-AF65-F5344CB8AC3E}">
        <p14:creationId xmlns:p14="http://schemas.microsoft.com/office/powerpoint/2010/main" val="491383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36434"/>
          </a:xfrm>
        </p:spPr>
        <p:txBody>
          <a:bodyPr/>
          <a:lstStyle/>
          <a:p>
            <a:r>
              <a:rPr lang="en-US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des Donn</a:t>
            </a:r>
            <a:r>
              <a:rPr lang="fr-FR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b="1" u="wav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6602"/>
            <a:ext cx="10515600" cy="5130361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général, les grandes sources de données peuvent être classées comme suit: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découlant de l'administration d'un programme:</a:t>
            </a:r>
          </a:p>
          <a:p>
            <a:pPr lvl="1"/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exemple,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dossiers médicaux électroniques, les visites à l'hôpital, les fichiers d'assurance, les fichiers bancaires et les banques alimentaires.</a:t>
            </a:r>
          </a:p>
          <a:p>
            <a:pPr>
              <a:spcBef>
                <a:spcPts val="1800"/>
              </a:spcBef>
            </a:pPr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Sources commerciales ou transactionnelles découlant de la transaction entre deux entités:</a:t>
            </a:r>
          </a:p>
          <a:p>
            <a:pPr lvl="1"/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exemple,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transactions par carte de crédit et les transactions en ligne (y compris les transactions à partir d'appareils mobiles).</a:t>
            </a:r>
          </a:p>
        </p:txBody>
      </p:sp>
    </p:spTree>
    <p:extLst>
      <p:ext uri="{BB962C8B-B14F-4D97-AF65-F5344CB8AC3E}">
        <p14:creationId xmlns:p14="http://schemas.microsoft.com/office/powerpoint/2010/main" val="3493825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8636"/>
            <a:ext cx="10515600" cy="5108327"/>
          </a:xfrm>
        </p:spPr>
        <p:txBody>
          <a:bodyPr>
            <a:noAutofit/>
          </a:bodyPr>
          <a:lstStyle/>
          <a:p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Réseau de capteurs: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exemple,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l'imagerie par satellite, les capteurs routiers et les capteurs climatiques.</a:t>
            </a:r>
          </a:p>
          <a:p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Périphériques de suivi:</a:t>
            </a:r>
          </a:p>
          <a:p>
            <a:pPr lvl="1"/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exemple,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données de suivi à partir de téléphones mobiles et le système de positionnement global (GPS).</a:t>
            </a:r>
          </a:p>
          <a:p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Données comportementales:</a:t>
            </a:r>
          </a:p>
          <a:p>
            <a:pPr lvl="1"/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exemple,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 recherches en ligne (sur un produit, un service ou tout autre type d'information) et les pages consultées en ligne.</a:t>
            </a:r>
          </a:p>
          <a:p>
            <a:r>
              <a:rPr lang="fr-F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Données d'opinion:</a:t>
            </a:r>
          </a:p>
          <a:p>
            <a:pPr lvl="1"/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exemple,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commentaires à travers les médias sociaux.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36434"/>
          </a:xfrm>
        </p:spPr>
        <p:txBody>
          <a:bodyPr/>
          <a:lstStyle/>
          <a:p>
            <a:r>
              <a:rPr lang="en-US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des Donn</a:t>
            </a:r>
            <a:r>
              <a:rPr lang="fr-FR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b="1" u="wavy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b="1" u="w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714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05070"/>
            <a:ext cx="7337234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CC0066"/>
            </a:solidFill>
          </a:ln>
          <a:scene3d>
            <a:camera prst="isometricOffAxis1Righ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sz="96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RESULTATS</a:t>
            </a:r>
            <a:endParaRPr lang="en-US" sz="96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hackjam - Dante' H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374" y="1359878"/>
            <a:ext cx="4890718" cy="485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045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219"/>
            <a:ext cx="10515600" cy="1189822"/>
          </a:xfrm>
        </p:spPr>
        <p:txBody>
          <a:bodyPr>
            <a:no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Principaux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sultats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attendus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projets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masse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(Q4.4)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324" y="1840523"/>
            <a:ext cx="6887308" cy="4372708"/>
          </a:xfrm>
        </p:spPr>
        <p:txBody>
          <a:bodyPr>
            <a:normAutofit lnSpcReduction="10000"/>
          </a:bodyPr>
          <a:lstStyle/>
          <a:p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Amélioration de la qualité des données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Estimer différemment certains indicateurs habituellement produits (pauvreté, transfert de fonds, indicateurs de mobilité, etc.)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400"/>
              </a:spcBef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des indicateurs spécifiques des ODD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ronation Street Blog: New blogger ale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682" y="1957754"/>
            <a:ext cx="4934781" cy="400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71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0067"/>
            <a:ext cx="10665542" cy="1811951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Procédures permettant d'étudier le potentiel des sources de données de masse à des fins statistiques (Q4.1)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33030"/>
            <a:ext cx="10515600" cy="2577947"/>
          </a:xfrm>
        </p:spPr>
        <p:txBody>
          <a:bodyPr>
            <a:noAutofit/>
          </a:bodyPr>
          <a:lstStyle/>
          <a:p>
            <a:pPr algn="ctr"/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Seuls </a:t>
            </a:r>
            <a:r>
              <a:rPr lang="fr-F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pays sur 18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 répondu que certaines procédures étaient en place pour étudier le potentiel des sources de données de masse à des fins statistiques, y compris pour l'élaboration d'indicateurs ODD.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9175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167" y="0"/>
            <a:ext cx="10134600" cy="829494"/>
          </a:xfrm>
        </p:spPr>
        <p:txBody>
          <a:bodyPr>
            <a:no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Principales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sources des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données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masse 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(Q4.2)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868647"/>
              </p:ext>
            </p:extLst>
          </p:nvPr>
        </p:nvGraphicFramePr>
        <p:xfrm>
          <a:off x="661182" y="1104038"/>
          <a:ext cx="9320398" cy="5395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5880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754"/>
            <a:ext cx="10515600" cy="1540793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Implication des ONS dans un projet de </a:t>
            </a:r>
            <a:r>
              <a:rPr lang="fr-F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fr-F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pertinent pour compiler et / ou renforcer la mesure des indicateurs ODD (Q4.3)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7436"/>
            <a:ext cx="10515600" cy="1817784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ONS sur 16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ont participé à des projets de Données de masse pertinents pour compiler et / ou soutenir la mesure des indicateurs ODD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92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1665</TotalTime>
  <Words>721</Words>
  <Application>Microsoft Office PowerPoint</Application>
  <PresentationFormat>Widescreen</PresentationFormat>
  <Paragraphs>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Helv</vt:lpstr>
      <vt:lpstr>Arial</vt:lpstr>
      <vt:lpstr>Arial Narrow</vt:lpstr>
      <vt:lpstr>Calibri</vt:lpstr>
      <vt:lpstr>Calibri Light</vt:lpstr>
      <vt:lpstr>Times New Roman</vt:lpstr>
      <vt:lpstr>Office Theme</vt:lpstr>
      <vt:lpstr>Atelier sous régional sur l'intégration des données administratives, des données de masse et des informations géospatiales pour la compilation des indicateurs des ODD pour les pays africains francophones   9 au 11 mai 2018 - Hôtel Saint Manick - Lomé, Togo</vt:lpstr>
      <vt:lpstr>Données de masse (Big Data)</vt:lpstr>
      <vt:lpstr>Sources des Données de masse</vt:lpstr>
      <vt:lpstr>Sources des Données de masse</vt:lpstr>
      <vt:lpstr>PowerPoint Presentation</vt:lpstr>
      <vt:lpstr>Principaux résultats attendus des projets de données de masse en cours (Q4.4) </vt:lpstr>
      <vt:lpstr>Procédures permettant d'étudier le potentiel des sources de données de masse à des fins statistiques (Q4.1)</vt:lpstr>
      <vt:lpstr>Principales sources des données de masse (Q4.2) </vt:lpstr>
      <vt:lpstr>Implication des ONS dans un projet de Big Data pertinent pour compiler et / ou renforcer la mesure des indicateurs ODD (Q4.3)</vt:lpstr>
      <vt:lpstr>Partenariats établis ou planifiés pour les projets de données de masse (Q4.5)</vt:lpstr>
      <vt:lpstr>Méthodes d’estimation ou cadre méthodologique pour l’utilisation des sources des données de masse (Q4.6)</vt:lpstr>
      <vt:lpstr>Technologies et outils utilisés dans la mise en oeuvre des projets des données de masse (Q4.7) </vt:lpstr>
      <vt:lpstr>Défis nationaux dans l'utilisation des sources de données de masse dans la production de statistiques officielles, y compris pour l'élaboration des indicateurs des ODD (Q4.8)</vt:lpstr>
      <vt:lpstr>Défis et obstacles nationaux dans l'utilisation des sources de données de masse dans la production des statistiques officielles (Q4.10)</vt:lpstr>
      <vt:lpstr>Merci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data: Adding value by matching access with privacy and security</dc:title>
  <dc:creator>Molla Hunegnaw</dc:creator>
  <cp:lastModifiedBy>Oumar Sarr</cp:lastModifiedBy>
  <cp:revision>190</cp:revision>
  <dcterms:created xsi:type="dcterms:W3CDTF">2017-02-24T07:02:11Z</dcterms:created>
  <dcterms:modified xsi:type="dcterms:W3CDTF">2018-05-10T12:00:46Z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