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256" r:id="rId3"/>
    <p:sldId id="258" r:id="rId4"/>
    <p:sldId id="273" r:id="rId5"/>
    <p:sldId id="270" r:id="rId6"/>
    <p:sldId id="260" r:id="rId7"/>
    <p:sldId id="275" r:id="rId8"/>
    <p:sldId id="276" r:id="rId9"/>
    <p:sldId id="277" r:id="rId10"/>
    <p:sldId id="278" r:id="rId11"/>
    <p:sldId id="279" r:id="rId12"/>
    <p:sldId id="262" r:id="rId13"/>
    <p:sldId id="268" r:id="rId14"/>
  </p:sldIdLst>
  <p:sldSz cx="12192000" cy="6858000"/>
  <p:notesSz cx="6858000" cy="9144000"/>
  <p:custDataLst>
    <p:tags r:id="rId1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784"/>
    <a:srgbClr val="00558A"/>
    <a:srgbClr val="005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485" autoAdjust="0"/>
  </p:normalViewPr>
  <p:slideViewPr>
    <p:cSldViewPr snapToGrid="0">
      <p:cViewPr>
        <p:scale>
          <a:sx n="60" d="100"/>
          <a:sy n="60" d="100"/>
        </p:scale>
        <p:origin x="10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73B3-3E9C-4BD8-A9D9-3C099C0A78AB}"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24E3C-9072-4BBC-ABF4-C9883BBEE7EE}" type="slidenum">
              <a:rPr lang="en-US" smtClean="0"/>
              <a:t>‹#›</a:t>
            </a:fld>
            <a:endParaRPr lang="en-US"/>
          </a:p>
        </p:txBody>
      </p:sp>
    </p:spTree>
    <p:extLst>
      <p:ext uri="{BB962C8B-B14F-4D97-AF65-F5344CB8AC3E}">
        <p14:creationId xmlns:p14="http://schemas.microsoft.com/office/powerpoint/2010/main" val="176638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smtClean="0">
                <a:solidFill>
                  <a:schemeClr val="dk2"/>
                </a:solidFill>
                <a:latin typeface="Corbel"/>
                <a:ea typeface="Corbel"/>
                <a:cs typeface="Corbel"/>
                <a:sym typeface="Corbel"/>
              </a:rPr>
              <a:t>Extraits</a:t>
            </a:r>
            <a:r>
              <a:rPr lang="en-US" sz="1200" b="1" i="0" u="none" strike="noStrike" cap="none" dirty="0" smtClean="0">
                <a:solidFill>
                  <a:schemeClr val="dk2"/>
                </a:solidFill>
                <a:latin typeface="Corbel"/>
                <a:ea typeface="Corbel"/>
                <a:cs typeface="Corbel"/>
                <a:sym typeface="Corbel"/>
              </a:rPr>
              <a:t> de la presentation de Bernard Justus MUHWEZI, Manager, Geo-Information Services, Uganda Bureau of Statistics du 25 </a:t>
            </a:r>
            <a:r>
              <a:rPr lang="en-US" sz="1200" b="1" i="0" u="none" strike="noStrike" cap="none" dirty="0" err="1" smtClean="0">
                <a:solidFill>
                  <a:schemeClr val="dk2"/>
                </a:solidFill>
                <a:latin typeface="Corbel"/>
                <a:ea typeface="Corbel"/>
                <a:cs typeface="Corbel"/>
                <a:sym typeface="Corbel"/>
              </a:rPr>
              <a:t>avril</a:t>
            </a:r>
            <a:r>
              <a:rPr lang="en-US" sz="1200" b="1" i="0" u="none" strike="noStrike" cap="none" dirty="0" smtClean="0">
                <a:solidFill>
                  <a:schemeClr val="dk2"/>
                </a:solidFill>
                <a:latin typeface="Corbel"/>
                <a:ea typeface="Corbel"/>
                <a:cs typeface="Corbel"/>
                <a:sym typeface="Corbel"/>
              </a:rPr>
              <a:t> 2018 a Addis </a:t>
            </a:r>
            <a:r>
              <a:rPr lang="en-US" sz="1200" b="1" i="0" u="none" strike="noStrike" cap="none" dirty="0" err="1" smtClean="0">
                <a:solidFill>
                  <a:schemeClr val="dk2"/>
                </a:solidFill>
                <a:latin typeface="Corbel"/>
                <a:ea typeface="Corbel"/>
                <a:cs typeface="Corbel"/>
                <a:sym typeface="Corbel"/>
              </a:rPr>
              <a:t>Abeba</a:t>
            </a:r>
            <a:endParaRPr lang="en-US" dirty="0" smtClean="0"/>
          </a:p>
          <a:p>
            <a:endParaRPr lang="en-US" dirty="0"/>
          </a:p>
        </p:txBody>
      </p:sp>
      <p:sp>
        <p:nvSpPr>
          <p:cNvPr id="4" name="Slide Number Placeholder 3"/>
          <p:cNvSpPr>
            <a:spLocks noGrp="1"/>
          </p:cNvSpPr>
          <p:nvPr>
            <p:ph type="sldNum" sz="quarter" idx="10"/>
          </p:nvPr>
        </p:nvSpPr>
        <p:spPr/>
        <p:txBody>
          <a:bodyPr/>
          <a:lstStyle/>
          <a:p>
            <a:fld id="{58224E3C-9072-4BBC-ABF4-C9883BBEE7EE}" type="slidenum">
              <a:rPr lang="en-US" smtClean="0"/>
              <a:t>9</a:t>
            </a:fld>
            <a:endParaRPr lang="en-US"/>
          </a:p>
        </p:txBody>
      </p:sp>
    </p:spTree>
    <p:extLst>
      <p:ext uri="{BB962C8B-B14F-4D97-AF65-F5344CB8AC3E}">
        <p14:creationId xmlns:p14="http://schemas.microsoft.com/office/powerpoint/2010/main" val="128932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smtClean="0">
                <a:solidFill>
                  <a:schemeClr val="dk2"/>
                </a:solidFill>
                <a:latin typeface="Corbel"/>
                <a:ea typeface="Corbel"/>
                <a:cs typeface="Corbel"/>
                <a:sym typeface="Corbel"/>
              </a:rPr>
              <a:t>Extraits</a:t>
            </a:r>
            <a:r>
              <a:rPr lang="en-US" sz="1200" b="1" i="0" u="none" strike="noStrike" cap="none" dirty="0" smtClean="0">
                <a:solidFill>
                  <a:schemeClr val="dk2"/>
                </a:solidFill>
                <a:latin typeface="Corbel"/>
                <a:ea typeface="Corbel"/>
                <a:cs typeface="Corbel"/>
                <a:sym typeface="Corbel"/>
              </a:rPr>
              <a:t> de la presentation de Bernard Justus MUHWEZI, Manager, Geo-Information Services, Uganda Bureau of Statistics du 25 </a:t>
            </a:r>
            <a:r>
              <a:rPr lang="en-US" sz="1200" b="1" i="0" u="none" strike="noStrike" cap="none" dirty="0" err="1" smtClean="0">
                <a:solidFill>
                  <a:schemeClr val="dk2"/>
                </a:solidFill>
                <a:latin typeface="Corbel"/>
                <a:ea typeface="Corbel"/>
                <a:cs typeface="Corbel"/>
                <a:sym typeface="Corbel"/>
              </a:rPr>
              <a:t>avril</a:t>
            </a:r>
            <a:r>
              <a:rPr lang="en-US" sz="1200" b="1" i="0" u="none" strike="noStrike" cap="none" dirty="0" smtClean="0">
                <a:solidFill>
                  <a:schemeClr val="dk2"/>
                </a:solidFill>
                <a:latin typeface="Corbel"/>
                <a:ea typeface="Corbel"/>
                <a:cs typeface="Corbel"/>
                <a:sym typeface="Corbel"/>
              </a:rPr>
              <a:t> 2018 a Addis </a:t>
            </a:r>
            <a:r>
              <a:rPr lang="en-US" sz="1200" b="1" i="0" u="none" strike="noStrike" cap="none" dirty="0" err="1" smtClean="0">
                <a:solidFill>
                  <a:schemeClr val="dk2"/>
                </a:solidFill>
                <a:latin typeface="Corbel"/>
                <a:ea typeface="Corbel"/>
                <a:cs typeface="Corbel"/>
                <a:sym typeface="Corbel"/>
              </a:rPr>
              <a:t>Abeba</a:t>
            </a:r>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58224E3C-9072-4BBC-ABF4-C9883BBEE7EE}" type="slidenum">
              <a:rPr lang="en-US" smtClean="0"/>
              <a:t>10</a:t>
            </a:fld>
            <a:endParaRPr lang="en-US"/>
          </a:p>
        </p:txBody>
      </p:sp>
    </p:spTree>
    <p:extLst>
      <p:ext uri="{BB962C8B-B14F-4D97-AF65-F5344CB8AC3E}">
        <p14:creationId xmlns:p14="http://schemas.microsoft.com/office/powerpoint/2010/main" val="595298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827" y="6278095"/>
            <a:ext cx="6236620" cy="540000"/>
          </a:xfrm>
          <a:prstGeom prst="rect">
            <a:avLst/>
          </a:prstGeom>
        </p:spPr>
      </p:pic>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5629006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35677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a:t>Modifiez le style du titre</a:t>
            </a:r>
            <a:endParaRPr lang="en-GB"/>
          </a:p>
        </p:txBody>
      </p:sp>
      <p:sp>
        <p:nvSpPr>
          <p:cNvPr id="3" name="Marcador de Posição de Conteúdo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6"/>
          <p:cNvSpPr>
            <a:spLocks noGrp="1"/>
          </p:cNvSpPr>
          <p:nvPr>
            <p:ph type="sldNum" sz="quarter" idx="10"/>
          </p:nvPr>
        </p:nvSpPr>
        <p:spPr>
          <a:xfrm>
            <a:off x="11224685" y="6376988"/>
            <a:ext cx="357716" cy="279400"/>
          </a:xfrm>
          <a:prstGeom prst="rect">
            <a:avLst/>
          </a:prstGeom>
        </p:spPr>
        <p:txBody>
          <a:bodyPr/>
          <a:lstStyle>
            <a:lvl1pPr>
              <a:defRPr/>
            </a:lvl1pPr>
          </a:lstStyle>
          <a:p>
            <a:fld id="{1597C455-1EE8-4127-80D0-D37F7DC0CAD7}" type="slidenum">
              <a:rPr lang="fr-FR" smtClean="0"/>
              <a:t>‹#›</a:t>
            </a:fld>
            <a:endParaRPr lang="fr-FR"/>
          </a:p>
        </p:txBody>
      </p:sp>
    </p:spTree>
    <p:extLst>
      <p:ext uri="{BB962C8B-B14F-4D97-AF65-F5344CB8AC3E}">
        <p14:creationId xmlns:p14="http://schemas.microsoft.com/office/powerpoint/2010/main" val="70373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9D7B9E61-EFEB-4363-B6E5-2EE35D98C54D}" type="datetimeFigureOut">
              <a:rPr lang="fr-FR" smtClean="0"/>
              <a:t>10/05/2018</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597C455-1EE8-4127-80D0-D37F7DC0CAD7}" type="slidenum">
              <a:rPr lang="fr-FR" smtClean="0"/>
              <a:t>‹#›</a:t>
            </a:fld>
            <a:endParaRPr lang="fr-FR"/>
          </a:p>
        </p:txBody>
      </p:sp>
    </p:spTree>
    <p:extLst>
      <p:ext uri="{BB962C8B-B14F-4D97-AF65-F5344CB8AC3E}">
        <p14:creationId xmlns:p14="http://schemas.microsoft.com/office/powerpoint/2010/main" val="398428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827" y="6278095"/>
            <a:ext cx="6236620" cy="540000"/>
          </a:xfrm>
          <a:prstGeom prst="rect">
            <a:avLst/>
          </a:prstGeom>
        </p:spPr>
      </p:pic>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57344878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0186230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66418262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3630687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69322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116308894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14176224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7985249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180509827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9979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557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9D7B9E61-EFEB-4363-B6E5-2EE35D98C54D}" type="datetimeFigureOut">
              <a:rPr lang="fr-FR" smtClean="0"/>
              <a:t>10/05/2018</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597C455-1EE8-4127-80D0-D37F7DC0CAD7}" type="slidenum">
              <a:rPr lang="fr-FR" smtClean="0"/>
              <a:t>‹#›</a:t>
            </a:fld>
            <a:endParaRPr lang="fr-FR"/>
          </a:p>
        </p:txBody>
      </p:sp>
    </p:spTree>
    <p:extLst>
      <p:ext uri="{BB962C8B-B14F-4D97-AF65-F5344CB8AC3E}">
        <p14:creationId xmlns:p14="http://schemas.microsoft.com/office/powerpoint/2010/main" val="1343225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033907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6466841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7679404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6909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175992782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8956292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2806778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7948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fr-FR"/>
              <a:t>Modifiez le style du titre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p:nvPicPr>
        <p:blipFill>
          <a:blip r:embed="rId14"/>
          <a:stretch>
            <a:fillRect/>
          </a:stretch>
        </p:blipFill>
        <p:spPr>
          <a:xfrm>
            <a:off x="37201" y="6440808"/>
            <a:ext cx="3789891" cy="328149"/>
          </a:xfrm>
          <a:prstGeom prst="rect">
            <a:avLst/>
          </a:prstGeom>
        </p:spPr>
      </p:pic>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074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fr-FR"/>
              <a:t>Modifiez le style du titre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p:nvPicPr>
        <p:blipFill>
          <a:blip r:embed="rId14"/>
          <a:stretch>
            <a:fillRect/>
          </a:stretch>
        </p:blipFill>
        <p:spPr>
          <a:xfrm>
            <a:off x="37201" y="6440808"/>
            <a:ext cx="3789891" cy="328149"/>
          </a:xfrm>
          <a:prstGeom prst="rect">
            <a:avLst/>
          </a:prstGeom>
        </p:spPr>
      </p:pic>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475160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 id="2147483686" r:id="rId12"/>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784"/>
        </a:solidFill>
        <a:effectLst/>
      </p:bgPr>
    </p:bg>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5397575" y="2330425"/>
            <a:ext cx="5016285" cy="914400"/>
          </a:xfrm>
        </p:spPr>
        <p:txBody>
          <a:bodyPr/>
          <a:lstStyle/>
          <a:p>
            <a:r>
              <a:rPr lang="fr-FR" sz="3200" b="1" dirty="0">
                <a:solidFill>
                  <a:schemeClr val="bg1"/>
                </a:solidFill>
              </a:rPr>
              <a:t>Sources de données non traditionnelles pour les statistiques officielles: que retenir de la dynamique actuelle?</a:t>
            </a:r>
            <a:endParaRPr lang="fr-FR" sz="3200" b="1" dirty="0">
              <a:solidFill>
                <a:schemeClr val="bg1"/>
              </a:solidFill>
            </a:endParaRPr>
          </a:p>
        </p:txBody>
      </p:sp>
      <p:sp>
        <p:nvSpPr>
          <p:cNvPr id="9" name="AutoShape 8"/>
          <p:cNvSpPr>
            <a:spLocks/>
          </p:cNvSpPr>
          <p:nvPr/>
        </p:nvSpPr>
        <p:spPr bwMode="auto">
          <a:xfrm>
            <a:off x="772096" y="3275012"/>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0" name="AutoShape 9"/>
          <p:cNvSpPr>
            <a:spLocks/>
          </p:cNvSpPr>
          <p:nvPr/>
        </p:nvSpPr>
        <p:spPr bwMode="auto">
          <a:xfrm>
            <a:off x="1113408" y="3890962"/>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1" name="AutoShape 10"/>
          <p:cNvSpPr>
            <a:spLocks/>
          </p:cNvSpPr>
          <p:nvPr/>
        </p:nvSpPr>
        <p:spPr bwMode="auto">
          <a:xfrm>
            <a:off x="1275334" y="4568825"/>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2" name="AutoShape 11"/>
          <p:cNvSpPr>
            <a:spLocks/>
          </p:cNvSpPr>
          <p:nvPr/>
        </p:nvSpPr>
        <p:spPr bwMode="auto">
          <a:xfrm>
            <a:off x="1275334" y="5254625"/>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3" name="AutoShape 12"/>
          <p:cNvSpPr>
            <a:spLocks/>
          </p:cNvSpPr>
          <p:nvPr/>
        </p:nvSpPr>
        <p:spPr bwMode="auto">
          <a:xfrm>
            <a:off x="1519809" y="5924550"/>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4" name="AutoShape 13"/>
          <p:cNvSpPr>
            <a:spLocks/>
          </p:cNvSpPr>
          <p:nvPr/>
        </p:nvSpPr>
        <p:spPr bwMode="auto">
          <a:xfrm>
            <a:off x="0" y="1586"/>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5" name="AutoShape 14"/>
          <p:cNvSpPr>
            <a:spLocks/>
          </p:cNvSpPr>
          <p:nvPr/>
        </p:nvSpPr>
        <p:spPr bwMode="auto">
          <a:xfrm>
            <a:off x="1627759" y="6548437"/>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6" name="AutoShape 15"/>
          <p:cNvSpPr>
            <a:spLocks/>
          </p:cNvSpPr>
          <p:nvPr/>
        </p:nvSpPr>
        <p:spPr bwMode="auto">
          <a:xfrm>
            <a:off x="0" y="574675"/>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7" name="AutoShape 16"/>
          <p:cNvSpPr>
            <a:spLocks/>
          </p:cNvSpPr>
          <p:nvPr/>
        </p:nvSpPr>
        <p:spPr bwMode="auto">
          <a:xfrm>
            <a:off x="0" y="1239836"/>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8" name="AutoShape 17"/>
          <p:cNvSpPr>
            <a:spLocks/>
          </p:cNvSpPr>
          <p:nvPr/>
        </p:nvSpPr>
        <p:spPr bwMode="auto">
          <a:xfrm>
            <a:off x="1" y="1873225"/>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9" name="AutoShape 18"/>
          <p:cNvSpPr>
            <a:spLocks/>
          </p:cNvSpPr>
          <p:nvPr/>
        </p:nvSpPr>
        <p:spPr bwMode="auto">
          <a:xfrm>
            <a:off x="1" y="2601912"/>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0" name="ZoneTexte 19"/>
          <p:cNvSpPr txBox="1"/>
          <p:nvPr/>
        </p:nvSpPr>
        <p:spPr>
          <a:xfrm>
            <a:off x="3805808" y="5628938"/>
            <a:ext cx="8036537" cy="430887"/>
          </a:xfrm>
          <a:prstGeom prst="rect">
            <a:avLst/>
          </a:prstGeom>
          <a:noFill/>
        </p:spPr>
        <p:txBody>
          <a:bodyPr wrap="square" rtlCol="0">
            <a:spAutoFit/>
          </a:bodyPr>
          <a:lstStyle/>
          <a:p>
            <a:pPr algn="ctr"/>
            <a:r>
              <a:rPr lang="fr-FR" sz="2200" dirty="0">
                <a:solidFill>
                  <a:schemeClr val="bg1"/>
                </a:solidFill>
              </a:rPr>
              <a:t>Léandre Ngogang, </a:t>
            </a:r>
            <a:r>
              <a:rPr lang="fr-FR" sz="2200" dirty="0" smtClean="0">
                <a:solidFill>
                  <a:schemeClr val="bg1"/>
                </a:solidFill>
              </a:rPr>
              <a:t>CEA</a:t>
            </a:r>
            <a:endParaRPr lang="fr-FR" sz="2200" dirty="0">
              <a:solidFill>
                <a:schemeClr val="bg1"/>
              </a:solidFill>
            </a:endParaRPr>
          </a:p>
        </p:txBody>
      </p:sp>
      <p:sp>
        <p:nvSpPr>
          <p:cNvPr id="21" name="Rectangle 5"/>
          <p:cNvSpPr txBox="1">
            <a:spLocks noChangeArrowheads="1"/>
          </p:cNvSpPr>
          <p:nvPr/>
        </p:nvSpPr>
        <p:spPr bwMode="white">
          <a:xfrm>
            <a:off x="1622434" y="673901"/>
            <a:ext cx="9573549" cy="1166017"/>
          </a:xfrm>
          <a:prstGeom prst="rect">
            <a:avLst/>
          </a:prstGeom>
          <a:noFill/>
        </p:spPr>
        <p:txBody>
          <a:bodyPr vert="horz" wrap="square" lIns="0" tIns="0" rIns="0" bIns="0" rtlCol="0" anchor="b">
            <a:noAutofit/>
          </a:bodyPr>
          <a:lstStyle>
            <a:lvl1pPr algn="ctr" defTabSz="457063" rtl="0" eaLnBrk="1" latinLnBrk="0" hangingPunct="1">
              <a:lnSpc>
                <a:spcPct val="100000"/>
              </a:lnSpc>
              <a:spcBef>
                <a:spcPct val="0"/>
              </a:spcBef>
              <a:buNone/>
              <a:defRPr sz="3399" b="1" kern="1200" baseline="0">
                <a:solidFill>
                  <a:schemeClr val="tx1"/>
                </a:solidFill>
                <a:latin typeface="+mj-lt"/>
                <a:ea typeface="+mj-ea"/>
                <a:cs typeface="Arial"/>
              </a:defRPr>
            </a:lvl1pPr>
          </a:lstStyle>
          <a:p>
            <a:pPr>
              <a:spcBef>
                <a:spcPts val="1200"/>
              </a:spcBef>
            </a:pPr>
            <a:r>
              <a:rPr lang="fr-FR" sz="2200" dirty="0" smtClean="0">
                <a:solidFill>
                  <a:schemeClr val="bg1">
                    <a:lumMod val="95000"/>
                  </a:schemeClr>
                </a:solidFill>
                <a:latin typeface="Times New Roman" panose="02020603050405020304" pitchFamily="18" charset="0"/>
                <a:ea typeface="Calibri" panose="020F0502020204030204" pitchFamily="34" charset="0"/>
                <a:cs typeface="Calibri" panose="020F0502020204030204" pitchFamily="34" charset="0"/>
              </a:rPr>
              <a:t>Atelier sous régional sur l'intégration des données administratives, des données de masse et des informations géo spatiales pour la compilation des indicateurs des ODD pour les pays africains francophones</a:t>
            </a:r>
            <a:br>
              <a:rPr lang="fr-FR" sz="2200" dirty="0" smtClean="0">
                <a:solidFill>
                  <a:schemeClr val="bg1">
                    <a:lumMod val="95000"/>
                  </a:schemeClr>
                </a:solidFill>
                <a:latin typeface="Times New Roman" panose="02020603050405020304" pitchFamily="18" charset="0"/>
                <a:ea typeface="Calibri" panose="020F0502020204030204" pitchFamily="34" charset="0"/>
                <a:cs typeface="Calibri" panose="020F0502020204030204" pitchFamily="34" charset="0"/>
              </a:rPr>
            </a:br>
            <a:r>
              <a:rPr lang="fr-FR" sz="2200" dirty="0" smtClean="0">
                <a:solidFill>
                  <a:schemeClr val="bg1">
                    <a:lumMod val="95000"/>
                  </a:schemeClr>
                </a:solidFill>
                <a:latin typeface="Times New Roman" panose="02020603050405020304" pitchFamily="18" charset="0"/>
                <a:ea typeface="Calibri" panose="020F0502020204030204" pitchFamily="34" charset="0"/>
                <a:cs typeface="Calibri" panose="020F0502020204030204" pitchFamily="34" charset="0"/>
              </a:rPr>
              <a:t>Du 9 au 11 mai 2018,  Lomé au Togo</a:t>
            </a:r>
            <a:endParaRPr lang="fr-FR" sz="2200" dirty="0">
              <a:solidFill>
                <a:schemeClr val="bg1">
                  <a:lumMod val="95000"/>
                </a:schemeClr>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22" name="Rectangle 3"/>
          <p:cNvSpPr>
            <a:spLocks/>
          </p:cNvSpPr>
          <p:nvPr/>
        </p:nvSpPr>
        <p:spPr bwMode="auto">
          <a:xfrm>
            <a:off x="11136822" y="134633"/>
            <a:ext cx="755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r>
              <a:rPr lang="en-US" altLang="fr-FR" sz="2700" b="1" dirty="0">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23" name="Rectangle 4" descr="image2.png"/>
          <p:cNvSpPr>
            <a:spLocks/>
          </p:cNvSpPr>
          <p:nvPr/>
        </p:nvSpPr>
        <p:spPr bwMode="auto">
          <a:xfrm>
            <a:off x="10476625" y="92440"/>
            <a:ext cx="573087"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fr-FR" altLang="fr-FR"/>
          </a:p>
        </p:txBody>
      </p:sp>
    </p:spTree>
    <p:extLst>
      <p:ext uri="{BB962C8B-B14F-4D97-AF65-F5344CB8AC3E}">
        <p14:creationId xmlns:p14="http://schemas.microsoft.com/office/powerpoint/2010/main" val="164136825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3" y="56700"/>
            <a:ext cx="11553935" cy="430887"/>
          </a:xfrm>
        </p:spPr>
        <p:txBody>
          <a:bodyPr/>
          <a:lstStyle/>
          <a:p>
            <a:r>
              <a:rPr lang="fr-FR" sz="2800" dirty="0"/>
              <a:t>Exemple d'utilisation de </a:t>
            </a:r>
            <a:r>
              <a:rPr lang="fr-FR" sz="2800" dirty="0" err="1"/>
              <a:t>Big</a:t>
            </a:r>
            <a:r>
              <a:rPr lang="fr-FR" sz="2800" dirty="0"/>
              <a:t> Data dans les statistiques officielles</a:t>
            </a:r>
            <a:endParaRPr lang="en-US" sz="2800" dirty="0"/>
          </a:p>
        </p:txBody>
      </p:sp>
      <p:sp>
        <p:nvSpPr>
          <p:cNvPr id="3" name="Content Placeholder 2"/>
          <p:cNvSpPr>
            <a:spLocks noGrp="1"/>
          </p:cNvSpPr>
          <p:nvPr>
            <p:ph sz="quarter" idx="10"/>
          </p:nvPr>
        </p:nvSpPr>
        <p:spPr>
          <a:xfrm>
            <a:off x="7347284" y="756560"/>
            <a:ext cx="4539916" cy="5529943"/>
          </a:xfrm>
        </p:spPr>
        <p:txBody>
          <a:bodyPr/>
          <a:lstStyle/>
          <a:p>
            <a:r>
              <a:rPr lang="fr-FR" sz="2400" dirty="0" smtClean="0"/>
              <a:t>A gauche, imagerie </a:t>
            </a:r>
            <a:r>
              <a:rPr lang="fr-FR" sz="2400" dirty="0"/>
              <a:t>satellitaire à </a:t>
            </a:r>
            <a:r>
              <a:rPr lang="fr-FR" sz="2400" dirty="0" smtClean="0"/>
              <a:t>en </a:t>
            </a:r>
            <a:r>
              <a:rPr lang="fr-FR" sz="2400" dirty="0"/>
              <a:t>2012, avec des bâtiments à toit métallique surlignés en </a:t>
            </a:r>
            <a:r>
              <a:rPr lang="fr-FR" sz="2400" dirty="0" smtClean="0"/>
              <a:t>jaune</a:t>
            </a:r>
            <a:endParaRPr lang="fr-FR" sz="2400" dirty="0"/>
          </a:p>
          <a:p>
            <a:endParaRPr lang="fr-FR" sz="2400" dirty="0" smtClean="0"/>
          </a:p>
          <a:p>
            <a:r>
              <a:rPr lang="fr-FR" sz="2400" dirty="0" smtClean="0"/>
              <a:t>A droite, Image </a:t>
            </a:r>
            <a:r>
              <a:rPr lang="fr-FR" sz="2400" dirty="0"/>
              <a:t>de 2014, avec de nouveaux bâtiments à toit métallique surlignés en </a:t>
            </a:r>
            <a:r>
              <a:rPr lang="fr-FR" sz="2400" dirty="0" smtClean="0"/>
              <a:t>rouge</a:t>
            </a:r>
            <a:endParaRPr lang="en-US" sz="2400" dirty="0"/>
          </a:p>
        </p:txBody>
      </p:sp>
      <p:grpSp>
        <p:nvGrpSpPr>
          <p:cNvPr id="6" name="Shape 209"/>
          <p:cNvGrpSpPr/>
          <p:nvPr/>
        </p:nvGrpSpPr>
        <p:grpSpPr>
          <a:xfrm>
            <a:off x="577738" y="756560"/>
            <a:ext cx="6240990" cy="4823461"/>
            <a:chOff x="1" y="1245315"/>
            <a:chExt cx="9143999" cy="5612685"/>
          </a:xfrm>
        </p:grpSpPr>
        <p:pic>
          <p:nvPicPr>
            <p:cNvPr id="7" name="Shape 210" descr="gulu-development-annotated2.png"/>
            <p:cNvPicPr preferRelativeResize="0"/>
            <p:nvPr/>
          </p:nvPicPr>
          <p:blipFill rotWithShape="1">
            <a:blip r:embed="rId3">
              <a:alphaModFix/>
            </a:blip>
            <a:srcRect/>
            <a:stretch/>
          </p:blipFill>
          <p:spPr>
            <a:xfrm>
              <a:off x="4470404" y="3259550"/>
              <a:ext cx="4673596" cy="3598450"/>
            </a:xfrm>
            <a:prstGeom prst="rect">
              <a:avLst/>
            </a:prstGeom>
            <a:noFill/>
            <a:ln w="9525" cap="flat" cmpd="sng">
              <a:solidFill>
                <a:srgbClr val="FFFFFF"/>
              </a:solidFill>
              <a:prstDash val="solid"/>
              <a:round/>
              <a:headEnd type="none" w="sm" len="sm"/>
              <a:tailEnd type="none" w="sm" len="sm"/>
            </a:ln>
          </p:spPr>
        </p:pic>
        <p:pic>
          <p:nvPicPr>
            <p:cNvPr id="8" name="Shape 211" descr="gulu-development-orig-annotated.png"/>
            <p:cNvPicPr preferRelativeResize="0"/>
            <p:nvPr/>
          </p:nvPicPr>
          <p:blipFill rotWithShape="1">
            <a:blip r:embed="rId4">
              <a:alphaModFix/>
            </a:blip>
            <a:srcRect/>
            <a:stretch/>
          </p:blipFill>
          <p:spPr>
            <a:xfrm>
              <a:off x="1" y="1245315"/>
              <a:ext cx="4339726" cy="3341386"/>
            </a:xfrm>
            <a:prstGeom prst="rect">
              <a:avLst/>
            </a:prstGeom>
            <a:noFill/>
            <a:ln w="9525" cap="flat" cmpd="sng">
              <a:solidFill>
                <a:schemeClr val="lt1"/>
              </a:solidFill>
              <a:prstDash val="solid"/>
              <a:round/>
              <a:headEnd type="none" w="sm" len="sm"/>
              <a:tailEnd type="none" w="sm" len="sm"/>
            </a:ln>
          </p:spPr>
        </p:pic>
      </p:grpSp>
      <p:sp>
        <p:nvSpPr>
          <p:cNvPr id="9" name="Shape 212"/>
          <p:cNvSpPr txBox="1">
            <a:spLocks/>
          </p:cNvSpPr>
          <p:nvPr/>
        </p:nvSpPr>
        <p:spPr>
          <a:xfrm>
            <a:off x="577738" y="823309"/>
            <a:ext cx="6240990" cy="5105401"/>
          </a:xfrm>
          <a:prstGeom prst="rect">
            <a:avLst/>
          </a:prstGeom>
          <a:noFill/>
          <a:ln>
            <a:noFill/>
          </a:ln>
        </p:spPr>
        <p:txBody>
          <a:bodyPr spcFirstLastPara="1" wrap="square" lIns="91425" tIns="45700" rIns="91425" bIns="45700" anchor="ctr" anchorCtr="0">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285750" indent="-101600">
              <a:spcBef>
                <a:spcPts val="0"/>
              </a:spcBef>
              <a:spcAft>
                <a:spcPts val="0"/>
              </a:spcAft>
              <a:buClr>
                <a:srgbClr val="1186C3"/>
              </a:buClr>
              <a:buSzPts val="2900"/>
              <a:buFont typeface="Arial"/>
              <a:buNone/>
            </a:pPr>
            <a:endParaRPr lang="en-US" b="0" smtClean="0">
              <a:solidFill>
                <a:schemeClr val="dk1"/>
              </a:solidFill>
              <a:latin typeface="Corbel"/>
              <a:ea typeface="Corbel"/>
              <a:cs typeface="Corbel"/>
              <a:sym typeface="Corbel"/>
            </a:endParaRPr>
          </a:p>
          <a:p>
            <a:pPr marL="285750" indent="-101600">
              <a:spcBef>
                <a:spcPts val="1000"/>
              </a:spcBef>
              <a:spcAft>
                <a:spcPts val="0"/>
              </a:spcAft>
              <a:buClr>
                <a:srgbClr val="1186C3"/>
              </a:buClr>
              <a:buSzPts val="2900"/>
              <a:buFont typeface="Arial"/>
              <a:buNone/>
            </a:pPr>
            <a:endParaRPr lang="en-US" b="0" smtClean="0">
              <a:solidFill>
                <a:schemeClr val="dk1"/>
              </a:solidFill>
              <a:latin typeface="Corbel"/>
              <a:ea typeface="Corbel"/>
              <a:cs typeface="Corbel"/>
              <a:sym typeface="Corbel"/>
            </a:endParaRPr>
          </a:p>
          <a:p>
            <a:pPr marL="0" indent="0">
              <a:spcBef>
                <a:spcPts val="1000"/>
              </a:spcBef>
              <a:spcAft>
                <a:spcPts val="0"/>
              </a:spcAft>
              <a:buClr>
                <a:srgbClr val="1186C3"/>
              </a:buClr>
              <a:buSzPts val="2900"/>
              <a:buFont typeface="Arial"/>
              <a:buNone/>
            </a:pPr>
            <a:endParaRPr lang="en-US" b="0" smtClean="0">
              <a:solidFill>
                <a:schemeClr val="dk1"/>
              </a:solidFill>
              <a:latin typeface="Corbel"/>
              <a:ea typeface="Corbel"/>
              <a:cs typeface="Corbel"/>
              <a:sym typeface="Corbel"/>
            </a:endParaRPr>
          </a:p>
          <a:p>
            <a:pPr marL="0" indent="0">
              <a:spcBef>
                <a:spcPts val="1000"/>
              </a:spcBef>
              <a:spcAft>
                <a:spcPts val="0"/>
              </a:spcAft>
              <a:buClr>
                <a:srgbClr val="1186C3"/>
              </a:buClr>
              <a:buSzPts val="2900"/>
              <a:buFont typeface="Arial"/>
              <a:buNone/>
            </a:pPr>
            <a:r>
              <a:rPr lang="en-US" b="0" smtClean="0">
                <a:solidFill>
                  <a:schemeClr val="dk1"/>
                </a:solidFill>
                <a:latin typeface="Corbel"/>
                <a:ea typeface="Corbel"/>
                <a:cs typeface="Corbel"/>
                <a:sym typeface="Corbel"/>
              </a:rPr>
              <a:t>Gulu district 2012</a:t>
            </a:r>
            <a:endParaRPr lang="en-US" smtClean="0"/>
          </a:p>
          <a:p>
            <a:pPr marL="0" indent="0">
              <a:spcBef>
                <a:spcPts val="1000"/>
              </a:spcBef>
              <a:spcAft>
                <a:spcPts val="0"/>
              </a:spcAft>
              <a:buClr>
                <a:srgbClr val="1186C3"/>
              </a:buClr>
              <a:buSzPts val="2900"/>
              <a:buFont typeface="Arial"/>
              <a:buNone/>
            </a:pPr>
            <a:r>
              <a:rPr lang="en-US" b="0" smtClean="0">
                <a:solidFill>
                  <a:schemeClr val="dk1"/>
                </a:solidFill>
                <a:latin typeface="Corbel"/>
                <a:ea typeface="Corbel"/>
                <a:cs typeface="Corbel"/>
                <a:sym typeface="Corbel"/>
              </a:rPr>
              <a:t>                     Gulu district 2014</a:t>
            </a:r>
            <a:endParaRPr lang="en-US" b="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341904564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492443"/>
          </a:xfrm>
        </p:spPr>
        <p:txBody>
          <a:bodyPr/>
          <a:lstStyle/>
          <a:p>
            <a:pPr>
              <a:spcBef>
                <a:spcPts val="0"/>
              </a:spcBef>
              <a:buClr>
                <a:srgbClr val="0000FF"/>
              </a:buClr>
              <a:defRPr/>
            </a:pPr>
            <a:r>
              <a:rPr lang="fr-FR" dirty="0" smtClean="0">
                <a:latin typeface="Calibri" panose="020F0502020204030204" pitchFamily="34" charset="0"/>
              </a:rPr>
              <a:t>Quelle voie suivre</a:t>
            </a:r>
            <a:endParaRPr lang="en-US" dirty="0">
              <a:latin typeface="Calibri" panose="020F0502020204030204" pitchFamily="34" charset="0"/>
            </a:endParaRPr>
          </a:p>
        </p:txBody>
      </p:sp>
      <p:sp>
        <p:nvSpPr>
          <p:cNvPr id="3" name="Espace réservé du contenu 2"/>
          <p:cNvSpPr>
            <a:spLocks noGrp="1"/>
          </p:cNvSpPr>
          <p:nvPr>
            <p:ph sz="quarter" idx="10"/>
          </p:nvPr>
        </p:nvSpPr>
        <p:spPr>
          <a:xfrm>
            <a:off x="276759" y="1115789"/>
            <a:ext cx="11589479" cy="5529943"/>
          </a:xfrm>
        </p:spPr>
        <p:txBody>
          <a:bodyPr/>
          <a:lstStyle/>
          <a:p>
            <a:r>
              <a:rPr lang="fr-FR" dirty="0" smtClean="0"/>
              <a:t>Cadres directeurs</a:t>
            </a:r>
            <a:r>
              <a:rPr lang="fr-FR" dirty="0" smtClean="0"/>
              <a:t>:</a:t>
            </a:r>
          </a:p>
          <a:p>
            <a:pPr lvl="1">
              <a:buFont typeface="Arial" panose="020B0604020202020204" pitchFamily="34" charset="0"/>
              <a:buChar char="–"/>
            </a:pPr>
            <a:r>
              <a:rPr lang="fr-FR" i="1" dirty="0"/>
              <a:t>Principes fondamentaux des Nations Unies pour </a:t>
            </a:r>
            <a:r>
              <a:rPr lang="fr-FR" i="1" dirty="0" smtClean="0"/>
              <a:t>la statistique officielle</a:t>
            </a:r>
            <a:endParaRPr lang="fr-FR" i="1" dirty="0"/>
          </a:p>
          <a:p>
            <a:pPr lvl="1">
              <a:buFont typeface="Arial" panose="020B0604020202020204" pitchFamily="34" charset="0"/>
              <a:buChar char="–"/>
            </a:pPr>
            <a:r>
              <a:rPr lang="fr-FR" i="1" dirty="0"/>
              <a:t>Charte africaine de la </a:t>
            </a:r>
            <a:r>
              <a:rPr lang="fr-FR" i="1" dirty="0" smtClean="0"/>
              <a:t>statistique</a:t>
            </a:r>
            <a:endParaRPr lang="fr-FR" i="1" dirty="0"/>
          </a:p>
        </p:txBody>
      </p:sp>
    </p:spTree>
    <p:extLst>
      <p:ext uri="{BB962C8B-B14F-4D97-AF65-F5344CB8AC3E}">
        <p14:creationId xmlns:p14="http://schemas.microsoft.com/office/powerpoint/2010/main" val="300824945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784"/>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1850" y="3639145"/>
            <a:ext cx="10515600" cy="923330"/>
          </a:xfrm>
        </p:spPr>
        <p:txBody>
          <a:bodyPr/>
          <a:lstStyle/>
          <a:p>
            <a:r>
              <a:rPr lang="fr-FR" b="1" dirty="0" smtClean="0">
                <a:solidFill>
                  <a:schemeClr val="bg1"/>
                </a:solidFill>
              </a:rPr>
              <a:t>Merci</a:t>
            </a:r>
            <a:endParaRPr lang="fr-FR" b="1" dirty="0">
              <a:solidFill>
                <a:schemeClr val="bg1"/>
              </a:solidFill>
            </a:endParaRPr>
          </a:p>
        </p:txBody>
      </p:sp>
      <p:sp>
        <p:nvSpPr>
          <p:cNvPr id="3" name="Espace réservé du texte 2"/>
          <p:cNvSpPr>
            <a:spLocks noGrp="1"/>
          </p:cNvSpPr>
          <p:nvPr>
            <p:ph type="body" idx="1"/>
          </p:nvPr>
        </p:nvSpPr>
        <p:spPr/>
        <p:txBody>
          <a:bodyPr>
            <a:normAutofit fontScale="77500" lnSpcReduction="20000"/>
          </a:bodyPr>
          <a:lstStyle/>
          <a:p>
            <a:pPr>
              <a:spcBef>
                <a:spcPts val="0"/>
              </a:spcBef>
            </a:pPr>
            <a:r>
              <a:rPr lang="en-GB" altLang="en-US" dirty="0" smtClean="0">
                <a:solidFill>
                  <a:schemeClr val="bg1"/>
                </a:solidFill>
                <a:latin typeface="Helv"/>
              </a:rPr>
              <a:t>Pour les questions et </a:t>
            </a:r>
            <a:r>
              <a:rPr lang="en-GB" altLang="en-US" dirty="0" err="1" smtClean="0">
                <a:solidFill>
                  <a:schemeClr val="bg1"/>
                </a:solidFill>
                <a:latin typeface="Helv"/>
              </a:rPr>
              <a:t>commentaires</a:t>
            </a:r>
            <a:r>
              <a:rPr lang="en-GB" altLang="en-US" dirty="0">
                <a:solidFill>
                  <a:schemeClr val="bg1"/>
                </a:solidFill>
                <a:latin typeface="Helv"/>
              </a:rPr>
              <a:t>:</a:t>
            </a:r>
          </a:p>
          <a:p>
            <a:pPr>
              <a:spcBef>
                <a:spcPts val="0"/>
              </a:spcBef>
            </a:pPr>
            <a:r>
              <a:rPr lang="fr-FR" dirty="0">
                <a:solidFill>
                  <a:schemeClr val="bg1"/>
                </a:solidFill>
              </a:rPr>
              <a:t>Léandre </a:t>
            </a:r>
            <a:r>
              <a:rPr lang="fr-FR" dirty="0" err="1">
                <a:solidFill>
                  <a:schemeClr val="bg1"/>
                </a:solidFill>
              </a:rPr>
              <a:t>Ngogang</a:t>
            </a:r>
            <a:endParaRPr lang="fr-FR" dirty="0">
              <a:solidFill>
                <a:schemeClr val="bg1"/>
              </a:solidFill>
            </a:endParaRPr>
          </a:p>
          <a:p>
            <a:pPr>
              <a:spcBef>
                <a:spcPts val="0"/>
              </a:spcBef>
            </a:pPr>
            <a:r>
              <a:rPr lang="fr-FR" dirty="0" smtClean="0">
                <a:solidFill>
                  <a:schemeClr val="bg1"/>
                </a:solidFill>
              </a:rPr>
              <a:t>Centre Africain pour la </a:t>
            </a:r>
            <a:r>
              <a:rPr lang="fr-FR" dirty="0" smtClean="0">
                <a:solidFill>
                  <a:schemeClr val="bg1"/>
                </a:solidFill>
              </a:rPr>
              <a:t>Statistique</a:t>
            </a:r>
            <a:endParaRPr lang="fr-FR" dirty="0">
              <a:solidFill>
                <a:schemeClr val="bg1"/>
              </a:solidFill>
            </a:endParaRPr>
          </a:p>
          <a:p>
            <a:pPr>
              <a:spcBef>
                <a:spcPts val="0"/>
              </a:spcBef>
            </a:pPr>
            <a:r>
              <a:rPr lang="fr-FR" dirty="0">
                <a:solidFill>
                  <a:schemeClr val="bg1"/>
                </a:solidFill>
              </a:rPr>
              <a:t>Commission </a:t>
            </a:r>
            <a:r>
              <a:rPr lang="fr-FR" dirty="0" smtClean="0">
                <a:solidFill>
                  <a:schemeClr val="bg1"/>
                </a:solidFill>
              </a:rPr>
              <a:t>Economique pour l’</a:t>
            </a:r>
            <a:r>
              <a:rPr lang="fr-FR" dirty="0" smtClean="0">
                <a:solidFill>
                  <a:schemeClr val="bg1"/>
                </a:solidFill>
              </a:rPr>
              <a:t>Afrique</a:t>
            </a:r>
            <a:endParaRPr lang="fr-FR" dirty="0">
              <a:solidFill>
                <a:schemeClr val="bg1"/>
              </a:solidFill>
            </a:endParaRPr>
          </a:p>
          <a:p>
            <a:pPr>
              <a:spcBef>
                <a:spcPts val="0"/>
              </a:spcBef>
            </a:pPr>
            <a:r>
              <a:rPr lang="fr-FR" dirty="0" smtClean="0">
                <a:solidFill>
                  <a:schemeClr val="bg1"/>
                </a:solidFill>
              </a:rPr>
              <a:t>ngogangwandji@un.org</a:t>
            </a:r>
            <a:endParaRPr lang="fr-FR" dirty="0">
              <a:solidFill>
                <a:schemeClr val="bg1"/>
              </a:solidFill>
            </a:endParaRPr>
          </a:p>
        </p:txBody>
      </p:sp>
      <p:pic>
        <p:nvPicPr>
          <p:cNvPr id="5" name="Picture 8"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8100" y="1171575"/>
            <a:ext cx="2563813"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6" name="Picture 9"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2174875"/>
            <a:ext cx="2106613"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val="108530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984885"/>
          </a:xfrm>
        </p:spPr>
        <p:txBody>
          <a:bodyPr/>
          <a:lstStyle/>
          <a:p>
            <a:pPr>
              <a:spcBef>
                <a:spcPts val="0"/>
              </a:spcBef>
              <a:buClr>
                <a:srgbClr val="0000FF"/>
              </a:buClr>
              <a:defRPr/>
            </a:pPr>
            <a:r>
              <a:rPr lang="fr-FR" dirty="0"/>
              <a:t>Les données non traditionnelles sont-elles utiles pour les statistiques officielles?</a:t>
            </a:r>
            <a:endParaRPr lang="fr-FR" dirty="0"/>
          </a:p>
        </p:txBody>
      </p:sp>
      <p:sp>
        <p:nvSpPr>
          <p:cNvPr id="3" name="Espace réservé du contenu 2"/>
          <p:cNvSpPr>
            <a:spLocks noGrp="1"/>
          </p:cNvSpPr>
          <p:nvPr>
            <p:ph sz="quarter" idx="10"/>
          </p:nvPr>
        </p:nvSpPr>
        <p:spPr>
          <a:xfrm>
            <a:off x="275951" y="1131570"/>
            <a:ext cx="11589479" cy="5341801"/>
          </a:xfrm>
        </p:spPr>
        <p:txBody>
          <a:bodyPr>
            <a:noAutofit/>
          </a:bodyPr>
          <a:lstStyle/>
          <a:p>
            <a:pPr marL="0" indent="0">
              <a:buNone/>
            </a:pPr>
            <a:r>
              <a:rPr lang="fr-FR" sz="2000" dirty="0"/>
              <a:t>Principes fondamentaux des Nations Unies pour </a:t>
            </a:r>
            <a:r>
              <a:rPr lang="fr-FR" sz="2000" dirty="0" smtClean="0"/>
              <a:t>la statistique officielle</a:t>
            </a:r>
          </a:p>
          <a:p>
            <a:pPr marL="0" indent="0">
              <a:buNone/>
            </a:pPr>
            <a:r>
              <a:rPr lang="fr-FR" sz="2000" b="0" dirty="0" smtClean="0"/>
              <a:t>"</a:t>
            </a:r>
            <a:r>
              <a:rPr lang="fr-FR" sz="2000" b="0" i="1" dirty="0"/>
              <a:t>Les statistiques officielles constituent un élément indispensable du système d'information d'une société démocratique, servant au gouvernement, à l'économie et au public </a:t>
            </a:r>
            <a:r>
              <a:rPr lang="fr-FR" sz="2000" b="0" i="1" dirty="0" smtClean="0"/>
              <a:t>avec des </a:t>
            </a:r>
            <a:r>
              <a:rPr lang="fr-FR" sz="2000" b="0" i="1" dirty="0"/>
              <a:t>données sur la situation économique, démographique, sociale et environnementale</a:t>
            </a:r>
            <a:r>
              <a:rPr lang="fr-FR" sz="2000" b="0" dirty="0"/>
              <a:t>" (principe 1)</a:t>
            </a:r>
            <a:endParaRPr lang="en-US" sz="2000" b="0" dirty="0"/>
          </a:p>
          <a:p>
            <a:pPr marL="0" indent="0">
              <a:buNone/>
            </a:pPr>
            <a:endParaRPr lang="en-US" sz="800" b="0" dirty="0"/>
          </a:p>
          <a:p>
            <a:pPr marL="0" indent="0">
              <a:buNone/>
            </a:pPr>
            <a:r>
              <a:rPr lang="en-US" sz="2000" b="0" i="1" dirty="0" smtClean="0"/>
              <a:t>“</a:t>
            </a:r>
            <a:r>
              <a:rPr lang="fr-FR" sz="2000" b="0" i="1" dirty="0"/>
              <a:t>Les données à des fins statistiques peuvent être tirées de tous les types de sources, qu'il s'agisse d'enquêtes statistiques ou de dossiers administratifs</a:t>
            </a:r>
            <a:r>
              <a:rPr lang="en-US" sz="2000" b="0" dirty="0" smtClean="0"/>
              <a:t>” </a:t>
            </a:r>
            <a:r>
              <a:rPr lang="en-US" sz="2000" b="0" dirty="0"/>
              <a:t>(</a:t>
            </a:r>
            <a:r>
              <a:rPr lang="en-US" sz="2000" b="0" dirty="0" err="1" smtClean="0"/>
              <a:t>principe</a:t>
            </a:r>
            <a:r>
              <a:rPr lang="en-US" sz="2000" b="0" dirty="0" smtClean="0"/>
              <a:t> </a:t>
            </a:r>
            <a:r>
              <a:rPr lang="en-US" sz="2000" b="0" dirty="0"/>
              <a:t>5</a:t>
            </a:r>
            <a:r>
              <a:rPr lang="en-US" sz="2000" b="0" dirty="0" smtClean="0"/>
              <a:t>)</a:t>
            </a:r>
          </a:p>
          <a:p>
            <a:pPr marL="0" indent="0">
              <a:buNone/>
            </a:pPr>
            <a:endParaRPr lang="en-GB" sz="2000" b="0" dirty="0"/>
          </a:p>
          <a:p>
            <a:pPr marL="0" indent="0">
              <a:buNone/>
            </a:pPr>
            <a:r>
              <a:rPr lang="en-US" sz="2000" dirty="0" err="1"/>
              <a:t>Charte</a:t>
            </a:r>
            <a:r>
              <a:rPr lang="en-US" sz="2000" dirty="0"/>
              <a:t> </a:t>
            </a:r>
            <a:r>
              <a:rPr lang="en-US" sz="2000" dirty="0" err="1"/>
              <a:t>Africaine</a:t>
            </a:r>
            <a:r>
              <a:rPr lang="en-US" sz="2000" dirty="0"/>
              <a:t> de la </a:t>
            </a:r>
            <a:r>
              <a:rPr lang="en-US" sz="2000" dirty="0" err="1" smtClean="0"/>
              <a:t>statistique</a:t>
            </a:r>
            <a:r>
              <a:rPr lang="en-US" sz="2000" dirty="0" smtClean="0"/>
              <a:t> </a:t>
            </a:r>
            <a:endParaRPr lang="en-US" sz="2000" dirty="0"/>
          </a:p>
          <a:p>
            <a:pPr marL="0" indent="0">
              <a:buNone/>
            </a:pPr>
            <a:r>
              <a:rPr lang="en-US" sz="2000" b="0" dirty="0"/>
              <a:t>“</a:t>
            </a:r>
            <a:r>
              <a:rPr lang="fr-FR" sz="2000" b="0" i="1" dirty="0"/>
              <a:t>Les données utilisées à des fins statistiques peuvent être collectées à partir de diverses sources telles que les recensements, les enquêtes statistiques et / ou les dossiers administratifs. Les organismes statistiques doivent choisir leurs sources en fonction de la qualité des données offertes par ces sources et de leur actualité, en particulier les coûts supportés par les répondants et les sponsors</a:t>
            </a:r>
            <a:r>
              <a:rPr lang="en-US" sz="2000" b="0" dirty="0"/>
              <a:t>” (</a:t>
            </a:r>
            <a:r>
              <a:rPr lang="en-US" sz="2000" b="0" dirty="0" err="1"/>
              <a:t>principe</a:t>
            </a:r>
            <a:r>
              <a:rPr lang="en-US" sz="2000" b="0" dirty="0"/>
              <a:t> 2)</a:t>
            </a:r>
          </a:p>
          <a:p>
            <a:pPr marL="0" indent="0">
              <a:buNone/>
            </a:pPr>
            <a:endParaRPr lang="en-US" sz="2000" b="0" dirty="0"/>
          </a:p>
        </p:txBody>
      </p:sp>
    </p:spTree>
    <p:extLst>
      <p:ext uri="{BB962C8B-B14F-4D97-AF65-F5344CB8AC3E}">
        <p14:creationId xmlns:p14="http://schemas.microsoft.com/office/powerpoint/2010/main" val="336450334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0"/>
          </p:nvPr>
        </p:nvSpPr>
        <p:spPr/>
        <p:txBody>
          <a:bodyPr/>
          <a:lstStyle/>
          <a:p>
            <a:endParaRPr lang="fr-FR" dirty="0"/>
          </a:p>
        </p:txBody>
      </p:sp>
      <p:pic>
        <p:nvPicPr>
          <p:cNvPr id="5" name="Picture 1"/>
          <p:cNvPicPr/>
          <p:nvPr/>
        </p:nvPicPr>
        <p:blipFill rotWithShape="1">
          <a:blip r:embed="rId2"/>
          <a:srcRect l="4432" t="3938" r="54585" b="3534"/>
          <a:stretch/>
        </p:blipFill>
        <p:spPr bwMode="auto">
          <a:xfrm>
            <a:off x="-1" y="56700"/>
            <a:ext cx="12192001" cy="6801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795762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984885"/>
          </a:xfrm>
        </p:spPr>
        <p:txBody>
          <a:bodyPr/>
          <a:lstStyle/>
          <a:p>
            <a:pPr>
              <a:spcBef>
                <a:spcPts val="0"/>
              </a:spcBef>
              <a:buClr>
                <a:srgbClr val="0000FF"/>
              </a:buClr>
              <a:defRPr/>
            </a:pPr>
            <a:r>
              <a:rPr lang="fr-FR" dirty="0"/>
              <a:t>Les données non traditionnelles sont-elles utiles pour les statistiques officielles?</a:t>
            </a:r>
            <a:endParaRPr lang="fr-FR" dirty="0"/>
          </a:p>
        </p:txBody>
      </p:sp>
      <p:sp>
        <p:nvSpPr>
          <p:cNvPr id="3" name="Espace réservé du contenu 2"/>
          <p:cNvSpPr>
            <a:spLocks noGrp="1"/>
          </p:cNvSpPr>
          <p:nvPr>
            <p:ph sz="quarter" idx="10"/>
          </p:nvPr>
        </p:nvSpPr>
        <p:spPr>
          <a:xfrm>
            <a:off x="276759" y="1405890"/>
            <a:ext cx="11589479" cy="4806046"/>
          </a:xfrm>
        </p:spPr>
        <p:txBody>
          <a:bodyPr>
            <a:noAutofit/>
          </a:bodyPr>
          <a:lstStyle/>
          <a:p>
            <a:pPr marL="0" indent="0">
              <a:spcBef>
                <a:spcPts val="0"/>
              </a:spcBef>
              <a:spcAft>
                <a:spcPts val="0"/>
              </a:spcAft>
              <a:buClr>
                <a:srgbClr val="0000FF"/>
              </a:buClr>
              <a:buNone/>
              <a:defRPr/>
            </a:pPr>
            <a:r>
              <a:rPr lang="en-US" sz="2000" b="0" dirty="0"/>
              <a:t>45</a:t>
            </a:r>
            <a:r>
              <a:rPr lang="en-US" sz="2000" b="0" baseline="30000" dirty="0"/>
              <a:t>th</a:t>
            </a:r>
            <a:r>
              <a:rPr lang="en-US" sz="2000" b="0" dirty="0"/>
              <a:t> UNSC: </a:t>
            </a:r>
            <a:r>
              <a:rPr lang="en-US" sz="2000" b="0" dirty="0" smtClean="0"/>
              <a:t>“</a:t>
            </a:r>
            <a:r>
              <a:rPr lang="fr-FR" sz="2000" b="0" i="1" dirty="0"/>
              <a:t>En incorporant les grandes sources de données dans leur production de statistiques officielles, les organisations statistiques nationales, régionales et internationales pourraient être mieux placées pour obtenir des statistiques officielles sur l'économie, la société et l'environnement en termes d'amélioration des délais et de rentabilité, et une réduction des ressources</a:t>
            </a:r>
            <a:r>
              <a:rPr lang="en-US" sz="2000" b="0" dirty="0" smtClean="0"/>
              <a:t>”</a:t>
            </a:r>
            <a:endParaRPr lang="en-US" sz="2000" b="0" dirty="0"/>
          </a:p>
          <a:p>
            <a:pPr marL="0" indent="0">
              <a:spcBef>
                <a:spcPts val="0"/>
              </a:spcBef>
              <a:spcAft>
                <a:spcPts val="0"/>
              </a:spcAft>
              <a:buClr>
                <a:srgbClr val="0000FF"/>
              </a:buClr>
              <a:buNone/>
              <a:defRPr/>
            </a:pPr>
            <a:endParaRPr lang="en-US" sz="2000" b="0" dirty="0">
              <a:latin typeface="Calibri" panose="020F0502020204030204" pitchFamily="34" charset="0"/>
            </a:endParaRPr>
          </a:p>
          <a:p>
            <a:pPr marL="0" indent="0">
              <a:spcBef>
                <a:spcPts val="0"/>
              </a:spcBef>
              <a:spcAft>
                <a:spcPts val="0"/>
              </a:spcAft>
              <a:buClr>
                <a:srgbClr val="0000FF"/>
              </a:buClr>
              <a:buNone/>
              <a:defRPr/>
            </a:pPr>
            <a:r>
              <a:rPr lang="fr-FR" sz="2000" b="0" dirty="0">
                <a:latin typeface="Calibri" panose="020F0502020204030204" pitchFamily="34" charset="0"/>
              </a:rPr>
              <a:t>Les Nations Unies </a:t>
            </a:r>
            <a:r>
              <a:rPr lang="fr-FR" sz="2000" b="0" dirty="0" smtClean="0">
                <a:latin typeface="Calibri" panose="020F0502020204030204" pitchFamily="34" charset="0"/>
              </a:rPr>
              <a:t>sont un champion </a:t>
            </a:r>
            <a:r>
              <a:rPr lang="fr-FR" sz="2000" b="0" dirty="0">
                <a:latin typeface="Calibri" panose="020F0502020204030204" pitchFamily="34" charset="0"/>
              </a:rPr>
              <a:t>de la révolution des données, Programme mondial des Nations Unies pour le </a:t>
            </a:r>
            <a:r>
              <a:rPr lang="fr-FR" sz="2000" b="0" dirty="0" err="1">
                <a:latin typeface="Calibri" panose="020F0502020204030204" pitchFamily="34" charset="0"/>
              </a:rPr>
              <a:t>Big</a:t>
            </a:r>
            <a:r>
              <a:rPr lang="fr-FR" sz="2000" b="0" dirty="0">
                <a:latin typeface="Calibri" panose="020F0502020204030204" pitchFamily="34" charset="0"/>
              </a:rPr>
              <a:t> Data</a:t>
            </a:r>
            <a:r>
              <a:rPr lang="en-US" sz="2000" b="0" dirty="0" smtClean="0">
                <a:latin typeface="Calibri" panose="020F0502020204030204" pitchFamily="34" charset="0"/>
              </a:rPr>
              <a:t> </a:t>
            </a:r>
            <a:endParaRPr lang="en-US" sz="2000" b="0" dirty="0">
              <a:latin typeface="Calibri" panose="020F0502020204030204" pitchFamily="34" charset="0"/>
            </a:endParaRPr>
          </a:p>
          <a:p>
            <a:pPr marL="0" indent="0">
              <a:spcBef>
                <a:spcPts val="0"/>
              </a:spcBef>
              <a:spcAft>
                <a:spcPts val="0"/>
              </a:spcAft>
              <a:buClr>
                <a:srgbClr val="0000FF"/>
              </a:buClr>
              <a:buNone/>
              <a:defRPr/>
            </a:pPr>
            <a:endParaRPr lang="en-US" sz="2000" dirty="0" smtClean="0">
              <a:latin typeface="Calibri" panose="020F0502020204030204" pitchFamily="34" charset="0"/>
            </a:endParaRPr>
          </a:p>
          <a:p>
            <a:pPr marL="0" indent="0">
              <a:spcBef>
                <a:spcPts val="0"/>
              </a:spcBef>
              <a:spcAft>
                <a:spcPts val="0"/>
              </a:spcAft>
              <a:buClr>
                <a:srgbClr val="0000FF"/>
              </a:buClr>
              <a:buNone/>
              <a:defRPr/>
            </a:pPr>
            <a:r>
              <a:rPr lang="fr-FR" sz="2600" dirty="0"/>
              <a:t>Les données non traditionnelles sont-elles utiles pour les statistiques officielles? </a:t>
            </a:r>
            <a:endParaRPr lang="fr-FR" sz="2600" dirty="0" smtClean="0"/>
          </a:p>
          <a:p>
            <a:pPr marL="0" indent="0">
              <a:spcBef>
                <a:spcPts val="0"/>
              </a:spcBef>
              <a:spcAft>
                <a:spcPts val="0"/>
              </a:spcAft>
              <a:buClr>
                <a:srgbClr val="0000FF"/>
              </a:buClr>
              <a:buNone/>
              <a:defRPr/>
            </a:pPr>
            <a:r>
              <a:rPr lang="fr-FR" sz="2600" dirty="0" smtClean="0">
                <a:solidFill>
                  <a:srgbClr val="C00000"/>
                </a:solidFill>
              </a:rPr>
              <a:t>Plus une question </a:t>
            </a:r>
            <a:r>
              <a:rPr lang="fr-FR" sz="2600" dirty="0">
                <a:solidFill>
                  <a:srgbClr val="C00000"/>
                </a:solidFill>
              </a:rPr>
              <a:t>pertinente</a:t>
            </a:r>
            <a:r>
              <a:rPr lang="fr-FR" sz="2600" dirty="0" smtClean="0">
                <a:solidFill>
                  <a:srgbClr val="C00000"/>
                </a:solidFill>
              </a:rPr>
              <a:t>!</a:t>
            </a:r>
            <a:r>
              <a:rPr lang="en-US" sz="2600" dirty="0" smtClean="0">
                <a:solidFill>
                  <a:srgbClr val="C00000"/>
                </a:solidFill>
              </a:rPr>
              <a:t> </a:t>
            </a:r>
          </a:p>
          <a:p>
            <a:pPr marL="0" indent="0">
              <a:spcBef>
                <a:spcPts val="0"/>
              </a:spcBef>
              <a:spcAft>
                <a:spcPts val="0"/>
              </a:spcAft>
              <a:buClr>
                <a:srgbClr val="0000FF"/>
              </a:buClr>
              <a:buNone/>
              <a:defRPr/>
            </a:pPr>
            <a:endParaRPr lang="en-US" sz="2000" dirty="0">
              <a:latin typeface="Calibri" panose="020F0502020204030204" pitchFamily="34" charset="0"/>
            </a:endParaRPr>
          </a:p>
        </p:txBody>
      </p:sp>
    </p:spTree>
    <p:extLst>
      <p:ext uri="{BB962C8B-B14F-4D97-AF65-F5344CB8AC3E}">
        <p14:creationId xmlns:p14="http://schemas.microsoft.com/office/powerpoint/2010/main" val="143873492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984885"/>
          </a:xfrm>
        </p:spPr>
        <p:txBody>
          <a:bodyPr/>
          <a:lstStyle/>
          <a:p>
            <a:pPr>
              <a:spcBef>
                <a:spcPts val="0"/>
              </a:spcBef>
              <a:buClr>
                <a:srgbClr val="0000FF"/>
              </a:buClr>
              <a:defRPr/>
            </a:pPr>
            <a:r>
              <a:rPr lang="fr-FR" dirty="0"/>
              <a:t>Que signifient les sources de données volumineuses pour les statistiques officielles?</a:t>
            </a:r>
            <a:endParaRPr lang="fr-FR" dirty="0">
              <a:latin typeface="Calibri" panose="020F0502020204030204" pitchFamily="34" charset="0"/>
            </a:endParaRPr>
          </a:p>
        </p:txBody>
      </p:sp>
      <p:sp>
        <p:nvSpPr>
          <p:cNvPr id="3" name="Espace réservé du contenu 2"/>
          <p:cNvSpPr>
            <a:spLocks noGrp="1"/>
          </p:cNvSpPr>
          <p:nvPr>
            <p:ph sz="quarter" idx="10"/>
          </p:nvPr>
        </p:nvSpPr>
        <p:spPr>
          <a:xfrm>
            <a:off x="275951" y="1188719"/>
            <a:ext cx="11589479" cy="5097783"/>
          </a:xfrm>
        </p:spPr>
        <p:txBody>
          <a:bodyPr>
            <a:normAutofit/>
          </a:bodyPr>
          <a:lstStyle/>
          <a:p>
            <a:pPr>
              <a:spcBef>
                <a:spcPct val="0"/>
              </a:spcBef>
              <a:spcAft>
                <a:spcPts val="300"/>
              </a:spcAft>
              <a:buClr>
                <a:srgbClr val="0000FF"/>
              </a:buClr>
            </a:pPr>
            <a:r>
              <a:rPr lang="en-US" sz="2000" dirty="0">
                <a:solidFill>
                  <a:schemeClr val="accent6">
                    <a:lumMod val="75000"/>
                  </a:schemeClr>
                </a:solidFill>
              </a:rPr>
              <a:t>Cadre </a:t>
            </a:r>
            <a:r>
              <a:rPr lang="en-US" sz="2000" dirty="0" err="1">
                <a:solidFill>
                  <a:schemeClr val="accent6">
                    <a:lumMod val="75000"/>
                  </a:schemeClr>
                </a:solidFill>
              </a:rPr>
              <a:t>légal</a:t>
            </a:r>
            <a:r>
              <a:rPr lang="en-US" sz="2000" dirty="0">
                <a:solidFill>
                  <a:schemeClr val="accent6">
                    <a:lumMod val="75000"/>
                  </a:schemeClr>
                </a:solidFill>
              </a:rPr>
              <a:t> </a:t>
            </a:r>
            <a:r>
              <a:rPr lang="en-US" sz="2000" b="0" dirty="0" smtClean="0">
                <a:sym typeface="Wingdings" panose="05000000000000000000" pitchFamily="2" charset="2"/>
              </a:rPr>
              <a:t></a:t>
            </a:r>
            <a:r>
              <a:rPr lang="en-US" sz="2000" b="0" dirty="0" smtClean="0"/>
              <a:t> </a:t>
            </a:r>
            <a:r>
              <a:rPr lang="fr-FR" sz="2000" b="0" dirty="0"/>
              <a:t>droit d'accéder aux données des organisations gouvernementales et non </a:t>
            </a:r>
            <a:r>
              <a:rPr lang="fr-FR" sz="2000" b="0" dirty="0" smtClean="0"/>
              <a:t>gouvernementales</a:t>
            </a:r>
          </a:p>
          <a:p>
            <a:pPr>
              <a:spcBef>
                <a:spcPct val="0"/>
              </a:spcBef>
              <a:spcAft>
                <a:spcPts val="300"/>
              </a:spcAft>
              <a:buClr>
                <a:srgbClr val="0000FF"/>
              </a:buClr>
            </a:pPr>
            <a:endParaRPr lang="fr-FR" sz="2000" b="0" dirty="0" smtClean="0"/>
          </a:p>
          <a:p>
            <a:pPr>
              <a:spcBef>
                <a:spcPct val="0"/>
              </a:spcBef>
              <a:spcAft>
                <a:spcPts val="300"/>
              </a:spcAft>
              <a:buClr>
                <a:srgbClr val="0000FF"/>
              </a:buClr>
            </a:pPr>
            <a:r>
              <a:rPr lang="en-US" sz="2000" dirty="0" err="1" smtClean="0">
                <a:solidFill>
                  <a:schemeClr val="accent6">
                    <a:lumMod val="75000"/>
                  </a:schemeClr>
                </a:solidFill>
              </a:rPr>
              <a:t>Confidentialité</a:t>
            </a:r>
            <a:r>
              <a:rPr lang="en-US" sz="2000" b="0" dirty="0" smtClean="0">
                <a:solidFill>
                  <a:schemeClr val="accent6">
                    <a:lumMod val="75000"/>
                  </a:schemeClr>
                </a:solidFill>
              </a:rPr>
              <a:t> </a:t>
            </a:r>
            <a:r>
              <a:rPr lang="en-US" sz="2000" b="0" dirty="0" smtClean="0">
                <a:sym typeface="Wingdings" panose="05000000000000000000" pitchFamily="2" charset="2"/>
              </a:rPr>
              <a:t></a:t>
            </a:r>
            <a:r>
              <a:rPr lang="en-US" sz="2000" b="0" dirty="0"/>
              <a:t> </a:t>
            </a:r>
            <a:r>
              <a:rPr lang="en-US" sz="2000" b="0" dirty="0" err="1"/>
              <a:t>Lignes</a:t>
            </a:r>
            <a:r>
              <a:rPr lang="en-US" sz="2000" b="0" dirty="0"/>
              <a:t> </a:t>
            </a:r>
            <a:r>
              <a:rPr lang="en-US" sz="2000" b="0" dirty="0" err="1"/>
              <a:t>directrices</a:t>
            </a:r>
            <a:r>
              <a:rPr lang="en-US" sz="2000" b="0" dirty="0"/>
              <a:t>, </a:t>
            </a:r>
            <a:r>
              <a:rPr lang="en-US" sz="2000" b="0" dirty="0" err="1" smtClean="0"/>
              <a:t>loi</a:t>
            </a:r>
            <a:endParaRPr lang="en-US" sz="2000" b="0" dirty="0" smtClean="0"/>
          </a:p>
          <a:p>
            <a:pPr>
              <a:spcBef>
                <a:spcPct val="0"/>
              </a:spcBef>
              <a:spcAft>
                <a:spcPts val="300"/>
              </a:spcAft>
              <a:buClr>
                <a:srgbClr val="0000FF"/>
              </a:buClr>
            </a:pPr>
            <a:endParaRPr lang="en-US" sz="2000" b="0" dirty="0" smtClean="0"/>
          </a:p>
          <a:p>
            <a:pPr>
              <a:spcBef>
                <a:spcPct val="0"/>
              </a:spcBef>
              <a:spcAft>
                <a:spcPts val="300"/>
              </a:spcAft>
              <a:buClr>
                <a:srgbClr val="0000FF"/>
              </a:buClr>
            </a:pPr>
            <a:r>
              <a:rPr lang="en-US" sz="2000" dirty="0" err="1" smtClean="0">
                <a:solidFill>
                  <a:schemeClr val="accent6">
                    <a:lumMod val="75000"/>
                  </a:schemeClr>
                </a:solidFill>
              </a:rPr>
              <a:t>Partenariats</a:t>
            </a:r>
            <a:r>
              <a:rPr lang="en-US" sz="2000" b="0" dirty="0" smtClean="0">
                <a:solidFill>
                  <a:schemeClr val="accent6">
                    <a:lumMod val="75000"/>
                  </a:schemeClr>
                </a:solidFill>
              </a:rPr>
              <a:t> </a:t>
            </a:r>
            <a:r>
              <a:rPr lang="en-US" sz="2000" b="0" dirty="0" smtClean="0">
                <a:sym typeface="Wingdings" panose="05000000000000000000" pitchFamily="2" charset="2"/>
              </a:rPr>
              <a:t></a:t>
            </a:r>
            <a:r>
              <a:rPr lang="en-US" sz="2000" b="0" dirty="0" smtClean="0"/>
              <a:t> </a:t>
            </a:r>
            <a:r>
              <a:rPr lang="fr-FR" sz="2000" b="0" dirty="0"/>
              <a:t>Lignes directrices, collaboration entre </a:t>
            </a:r>
            <a:r>
              <a:rPr lang="fr-FR" sz="2000" b="0" dirty="0" smtClean="0"/>
              <a:t>SSN et</a:t>
            </a:r>
            <a:r>
              <a:rPr lang="fr-FR" sz="2000" b="0" dirty="0"/>
              <a:t>: universités, partenaires commerciaux, etc. pour exploiter les sources de données </a:t>
            </a:r>
            <a:r>
              <a:rPr lang="fr-FR" sz="2000" b="0" dirty="0" smtClean="0"/>
              <a:t>volumineuses</a:t>
            </a:r>
          </a:p>
          <a:p>
            <a:pPr>
              <a:spcBef>
                <a:spcPct val="0"/>
              </a:spcBef>
              <a:spcAft>
                <a:spcPts val="300"/>
              </a:spcAft>
              <a:buClr>
                <a:srgbClr val="0000FF"/>
              </a:buClr>
            </a:pPr>
            <a:endParaRPr lang="en-US" sz="2000" b="0" dirty="0"/>
          </a:p>
          <a:p>
            <a:pPr>
              <a:spcBef>
                <a:spcPct val="0"/>
              </a:spcBef>
              <a:spcAft>
                <a:spcPts val="300"/>
              </a:spcAft>
              <a:buClr>
                <a:srgbClr val="0000FF"/>
              </a:buClr>
            </a:pPr>
            <a:r>
              <a:rPr lang="en-US" sz="2000" dirty="0" err="1">
                <a:solidFill>
                  <a:schemeClr val="accent6">
                    <a:lumMod val="75000"/>
                  </a:schemeClr>
                </a:solidFill>
              </a:rPr>
              <a:t>Qualité</a:t>
            </a:r>
            <a:r>
              <a:rPr lang="en-US" sz="2000" b="0" dirty="0">
                <a:solidFill>
                  <a:schemeClr val="accent6">
                    <a:lumMod val="75000"/>
                  </a:schemeClr>
                </a:solidFill>
              </a:rPr>
              <a:t> </a:t>
            </a:r>
            <a:r>
              <a:rPr lang="en-US" sz="2000" b="0" dirty="0" smtClean="0">
                <a:sym typeface="Wingdings" panose="05000000000000000000" pitchFamily="2" charset="2"/>
              </a:rPr>
              <a:t></a:t>
            </a:r>
            <a:r>
              <a:rPr lang="en-US" sz="2000" b="0" dirty="0"/>
              <a:t> </a:t>
            </a:r>
            <a:r>
              <a:rPr lang="en-US" sz="2000" b="0" dirty="0" err="1"/>
              <a:t>Lignes</a:t>
            </a:r>
            <a:r>
              <a:rPr lang="en-US" sz="2000" b="0" dirty="0"/>
              <a:t> </a:t>
            </a:r>
            <a:r>
              <a:rPr lang="en-US" sz="2000" b="0" dirty="0" err="1"/>
              <a:t>directrices</a:t>
            </a:r>
            <a:r>
              <a:rPr lang="en-US" sz="2000" b="0" dirty="0"/>
              <a:t>, </a:t>
            </a:r>
            <a:r>
              <a:rPr lang="en-US" sz="2000" b="0" dirty="0" smtClean="0"/>
              <a:t>methodologies</a:t>
            </a:r>
          </a:p>
          <a:p>
            <a:pPr>
              <a:spcBef>
                <a:spcPct val="0"/>
              </a:spcBef>
              <a:spcAft>
                <a:spcPts val="300"/>
              </a:spcAft>
              <a:buClr>
                <a:srgbClr val="0000FF"/>
              </a:buClr>
            </a:pPr>
            <a:endParaRPr lang="en-US" sz="2000" b="0" dirty="0"/>
          </a:p>
          <a:p>
            <a:pPr>
              <a:spcBef>
                <a:spcPct val="0"/>
              </a:spcBef>
              <a:spcAft>
                <a:spcPts val="300"/>
              </a:spcAft>
              <a:buClr>
                <a:srgbClr val="0000FF"/>
              </a:buClr>
            </a:pPr>
            <a:r>
              <a:rPr lang="en-US" sz="2000" dirty="0" err="1" smtClean="0">
                <a:solidFill>
                  <a:schemeClr val="accent6">
                    <a:lumMod val="75000"/>
                  </a:schemeClr>
                </a:solidFill>
              </a:rPr>
              <a:t>Ressources</a:t>
            </a:r>
            <a:r>
              <a:rPr lang="en-US" sz="2000" b="0" dirty="0" smtClean="0">
                <a:solidFill>
                  <a:schemeClr val="accent6">
                    <a:lumMod val="75000"/>
                  </a:schemeClr>
                </a:solidFill>
              </a:rPr>
              <a:t> </a:t>
            </a:r>
            <a:r>
              <a:rPr lang="en-US" sz="2000" b="0" dirty="0">
                <a:sym typeface="Wingdings" panose="05000000000000000000" pitchFamily="2" charset="2"/>
              </a:rPr>
              <a:t></a:t>
            </a:r>
            <a:r>
              <a:rPr lang="en-US" sz="2000" b="0" dirty="0"/>
              <a:t> </a:t>
            </a:r>
            <a:r>
              <a:rPr lang="fr-FR" sz="2000" b="0" dirty="0" smtClean="0"/>
              <a:t>compétences</a:t>
            </a:r>
            <a:r>
              <a:rPr lang="fr-FR" sz="2000" b="0" dirty="0"/>
              <a:t>, </a:t>
            </a:r>
            <a:r>
              <a:rPr lang="fr-FR" sz="2000" b="0" dirty="0" smtClean="0"/>
              <a:t>ressources </a:t>
            </a:r>
            <a:r>
              <a:rPr lang="fr-FR" sz="2000" b="0" dirty="0"/>
              <a:t>humaines et </a:t>
            </a:r>
            <a:r>
              <a:rPr lang="fr-FR" sz="2000" b="0" dirty="0" smtClean="0"/>
              <a:t>renforcement </a:t>
            </a:r>
            <a:r>
              <a:rPr lang="fr-FR" sz="2000" b="0" dirty="0"/>
              <a:t>des capacités nécessaires pour traiter les nouvelles sources de données et les </a:t>
            </a:r>
            <a:r>
              <a:rPr lang="fr-FR" sz="2000" b="0" dirty="0" smtClean="0"/>
              <a:t>ressources nécessaires </a:t>
            </a:r>
            <a:r>
              <a:rPr lang="fr-FR" sz="2000" b="0" dirty="0"/>
              <a:t>pour traiter les données </a:t>
            </a:r>
            <a:r>
              <a:rPr lang="fr-FR" sz="2000" b="0" dirty="0" smtClean="0"/>
              <a:t>volumineuses</a:t>
            </a:r>
          </a:p>
          <a:p>
            <a:pPr>
              <a:spcBef>
                <a:spcPct val="0"/>
              </a:spcBef>
              <a:spcAft>
                <a:spcPts val="300"/>
              </a:spcAft>
              <a:buClr>
                <a:srgbClr val="0000FF"/>
              </a:buClr>
            </a:pPr>
            <a:endParaRPr lang="en-US" sz="2000" b="0" dirty="0"/>
          </a:p>
          <a:p>
            <a:pPr>
              <a:spcBef>
                <a:spcPct val="0"/>
              </a:spcBef>
              <a:spcAft>
                <a:spcPts val="300"/>
              </a:spcAft>
              <a:buClr>
                <a:srgbClr val="0000FF"/>
              </a:buClr>
            </a:pPr>
            <a:r>
              <a:rPr lang="en-US" sz="2000" dirty="0" smtClean="0">
                <a:solidFill>
                  <a:schemeClr val="accent6">
                    <a:lumMod val="75000"/>
                  </a:schemeClr>
                </a:solidFill>
              </a:rPr>
              <a:t>IT </a:t>
            </a:r>
            <a:r>
              <a:rPr lang="en-US" sz="2000" dirty="0">
                <a:solidFill>
                  <a:schemeClr val="accent6">
                    <a:lumMod val="75000"/>
                  </a:schemeClr>
                </a:solidFill>
              </a:rPr>
              <a:t>/ </a:t>
            </a:r>
            <a:r>
              <a:rPr lang="en-US" sz="2000" dirty="0" smtClean="0">
                <a:solidFill>
                  <a:schemeClr val="accent6">
                    <a:lumMod val="75000"/>
                  </a:schemeClr>
                </a:solidFill>
              </a:rPr>
              <a:t>question </a:t>
            </a:r>
            <a:r>
              <a:rPr lang="en-US" sz="2000" dirty="0" err="1" smtClean="0">
                <a:solidFill>
                  <a:schemeClr val="accent6">
                    <a:lumMod val="75000"/>
                  </a:schemeClr>
                </a:solidFill>
              </a:rPr>
              <a:t>méthodologiques</a:t>
            </a:r>
            <a:r>
              <a:rPr lang="en-US" sz="2000" dirty="0" smtClean="0">
                <a:solidFill>
                  <a:schemeClr val="accent6">
                    <a:lumMod val="75000"/>
                  </a:schemeClr>
                </a:solidFill>
              </a:rPr>
              <a:t> </a:t>
            </a:r>
            <a:r>
              <a:rPr lang="en-US" sz="2000" b="0" dirty="0">
                <a:sym typeface="Wingdings" panose="05000000000000000000" pitchFamily="2" charset="2"/>
              </a:rPr>
              <a:t> </a:t>
            </a:r>
            <a:r>
              <a:rPr lang="en-US" sz="2000" b="0" dirty="0" err="1">
                <a:sym typeface="Wingdings" panose="05000000000000000000" pitchFamily="2" charset="2"/>
              </a:rPr>
              <a:t>Normes</a:t>
            </a:r>
            <a:r>
              <a:rPr lang="en-US" sz="2000" b="0" dirty="0">
                <a:sym typeface="Wingdings" panose="05000000000000000000" pitchFamily="2" charset="2"/>
              </a:rPr>
              <a:t>, </a:t>
            </a:r>
            <a:r>
              <a:rPr lang="en-US" sz="2000" b="0" dirty="0" err="1" smtClean="0">
                <a:sym typeface="Wingdings" panose="05000000000000000000" pitchFamily="2" charset="2"/>
              </a:rPr>
              <a:t>méthodologies</a:t>
            </a:r>
            <a:r>
              <a:rPr lang="en-US" sz="2000" b="0" dirty="0" smtClean="0">
                <a:sym typeface="Wingdings" panose="05000000000000000000" pitchFamily="2" charset="2"/>
              </a:rPr>
              <a:t>, </a:t>
            </a:r>
            <a:r>
              <a:rPr lang="en-US" sz="2000" b="0" dirty="0">
                <a:sym typeface="Wingdings" panose="05000000000000000000" pitchFamily="2" charset="2"/>
              </a:rPr>
              <a:t>infrastructure</a:t>
            </a:r>
            <a:endParaRPr lang="en-GB" altLang="en-US" sz="2000" b="0" dirty="0"/>
          </a:p>
        </p:txBody>
      </p:sp>
    </p:spTree>
    <p:extLst>
      <p:ext uri="{BB962C8B-B14F-4D97-AF65-F5344CB8AC3E}">
        <p14:creationId xmlns:p14="http://schemas.microsoft.com/office/powerpoint/2010/main" val="182250626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3" y="56700"/>
            <a:ext cx="11553935" cy="430887"/>
          </a:xfrm>
        </p:spPr>
        <p:txBody>
          <a:bodyPr/>
          <a:lstStyle/>
          <a:p>
            <a:r>
              <a:rPr lang="fr-FR" sz="2800" dirty="0"/>
              <a:t>Exemple d'utilisation </a:t>
            </a:r>
            <a:r>
              <a:rPr lang="fr-FR" sz="2800" dirty="0" smtClean="0"/>
              <a:t>des </a:t>
            </a:r>
            <a:r>
              <a:rPr lang="fr-FR" sz="2800" dirty="0" err="1"/>
              <a:t>Big</a:t>
            </a:r>
            <a:r>
              <a:rPr lang="fr-FR" sz="2800" dirty="0"/>
              <a:t> Data dans les statistiques officielles</a:t>
            </a:r>
            <a:endParaRPr lang="en-US" sz="2800" dirty="0"/>
          </a:p>
        </p:txBody>
      </p:sp>
      <p:pic>
        <p:nvPicPr>
          <p:cNvPr id="1026" name="Picture 2" descr="SDG 1"/>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27050" y="757238"/>
            <a:ext cx="8287100" cy="552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1200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3" y="56700"/>
            <a:ext cx="11553935" cy="430887"/>
          </a:xfrm>
        </p:spPr>
        <p:txBody>
          <a:bodyPr/>
          <a:lstStyle/>
          <a:p>
            <a:r>
              <a:rPr lang="fr-FR" sz="2800" dirty="0"/>
              <a:t>Exemple d'utilisation </a:t>
            </a:r>
            <a:r>
              <a:rPr lang="fr-FR" sz="2800" dirty="0" smtClean="0"/>
              <a:t>des </a:t>
            </a:r>
            <a:r>
              <a:rPr lang="fr-FR" sz="2800" dirty="0" err="1"/>
              <a:t>Big</a:t>
            </a:r>
            <a:r>
              <a:rPr lang="fr-FR" sz="2800" dirty="0"/>
              <a:t> Data dans les statistiques officielles</a:t>
            </a:r>
            <a:endParaRPr lang="en-US" sz="2800" dirty="0"/>
          </a:p>
        </p:txBody>
      </p:sp>
      <p:sp>
        <p:nvSpPr>
          <p:cNvPr id="3" name="Content Placeholder 2"/>
          <p:cNvSpPr>
            <a:spLocks noGrp="1"/>
          </p:cNvSpPr>
          <p:nvPr>
            <p:ph sz="quarter" idx="10"/>
          </p:nvPr>
        </p:nvSpPr>
        <p:spPr/>
        <p:txBody>
          <a:bodyPr/>
          <a:lstStyle/>
          <a:p>
            <a:pPr>
              <a:spcBef>
                <a:spcPts val="600"/>
              </a:spcBef>
            </a:pPr>
            <a:r>
              <a:rPr lang="fr-FR" sz="2400" dirty="0" smtClean="0"/>
              <a:t>ODD1</a:t>
            </a:r>
            <a:r>
              <a:rPr lang="fr-FR" sz="2400" dirty="0"/>
              <a:t>: Éradiquer la pauvreté sous toutes ses </a:t>
            </a:r>
            <a:r>
              <a:rPr lang="fr-FR" sz="2400" dirty="0" smtClean="0"/>
              <a:t>formes</a:t>
            </a:r>
          </a:p>
          <a:p>
            <a:pPr>
              <a:spcBef>
                <a:spcPts val="600"/>
              </a:spcBef>
            </a:pPr>
            <a:r>
              <a:rPr lang="fr-FR" sz="2400" dirty="0" smtClean="0"/>
              <a:t>Un indicateur </a:t>
            </a:r>
            <a:r>
              <a:rPr lang="fr-FR" sz="2400" dirty="0"/>
              <a:t>de mesure principal </a:t>
            </a:r>
            <a:r>
              <a:rPr lang="fr-FR" sz="2400" dirty="0" smtClean="0"/>
              <a:t> la proportion </a:t>
            </a:r>
            <a:r>
              <a:rPr lang="fr-FR" sz="2400" dirty="0"/>
              <a:t>des personnes vivant </a:t>
            </a:r>
            <a:r>
              <a:rPr lang="fr-FR" sz="2400" dirty="0" smtClean="0"/>
              <a:t>dans l’extrême pauvreté (n’arrivent pas à satisfaire les besoins alimentaires de base)</a:t>
            </a:r>
          </a:p>
          <a:p>
            <a:pPr>
              <a:spcBef>
                <a:spcPts val="600"/>
              </a:spcBef>
            </a:pPr>
            <a:r>
              <a:rPr lang="fr-FR" sz="2400" dirty="0" smtClean="0"/>
              <a:t>Indicateur généralement produit à travers les enquêtes de type budget consommation conduite après 5 ans en moyenne</a:t>
            </a:r>
          </a:p>
          <a:p>
            <a:pPr>
              <a:spcBef>
                <a:spcPts val="600"/>
              </a:spcBef>
            </a:pPr>
            <a:r>
              <a:rPr lang="fr-FR" sz="2400" dirty="0" smtClean="0"/>
              <a:t>Du fait de son coût, l’enquête produit généralement des indicateurs significatifs aux niveaux national et régional/provincial. </a:t>
            </a:r>
          </a:p>
          <a:p>
            <a:pPr>
              <a:spcBef>
                <a:spcPts val="600"/>
              </a:spcBef>
            </a:pPr>
            <a:r>
              <a:rPr lang="fr-FR" sz="2400" dirty="0" smtClean="0"/>
              <a:t>On a difficilement les données significatifs aux niveaux inférieurs. </a:t>
            </a:r>
            <a:endParaRPr lang="en-US" sz="2400" dirty="0"/>
          </a:p>
        </p:txBody>
      </p:sp>
    </p:spTree>
    <p:extLst>
      <p:ext uri="{BB962C8B-B14F-4D97-AF65-F5344CB8AC3E}">
        <p14:creationId xmlns:p14="http://schemas.microsoft.com/office/powerpoint/2010/main" val="368130295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3" y="56700"/>
            <a:ext cx="11553935" cy="430887"/>
          </a:xfrm>
        </p:spPr>
        <p:txBody>
          <a:bodyPr/>
          <a:lstStyle/>
          <a:p>
            <a:r>
              <a:rPr lang="fr-FR" sz="2800" dirty="0"/>
              <a:t>Exemple d'utilisation </a:t>
            </a:r>
            <a:r>
              <a:rPr lang="fr-FR" sz="2800" dirty="0" smtClean="0"/>
              <a:t>des </a:t>
            </a:r>
            <a:r>
              <a:rPr lang="fr-FR" sz="2800" dirty="0" err="1"/>
              <a:t>Big</a:t>
            </a:r>
            <a:r>
              <a:rPr lang="fr-FR" sz="2800" dirty="0"/>
              <a:t> Data dans les statistiques officielles</a:t>
            </a:r>
            <a:endParaRPr lang="en-US" sz="2800" dirty="0"/>
          </a:p>
        </p:txBody>
      </p:sp>
      <p:sp>
        <p:nvSpPr>
          <p:cNvPr id="3" name="Content Placeholder 2"/>
          <p:cNvSpPr>
            <a:spLocks noGrp="1"/>
          </p:cNvSpPr>
          <p:nvPr>
            <p:ph sz="quarter" idx="10"/>
          </p:nvPr>
        </p:nvSpPr>
        <p:spPr>
          <a:xfrm>
            <a:off x="276759" y="549143"/>
            <a:ext cx="11589479" cy="5529943"/>
          </a:xfrm>
        </p:spPr>
        <p:txBody>
          <a:bodyPr/>
          <a:lstStyle/>
          <a:p>
            <a:r>
              <a:rPr lang="fr-FR" dirty="0"/>
              <a:t>Question </a:t>
            </a:r>
            <a:r>
              <a:rPr lang="fr-FR" dirty="0" smtClean="0"/>
              <a:t>1: </a:t>
            </a:r>
            <a:r>
              <a:rPr lang="fr-FR" dirty="0"/>
              <a:t>Comment faire pour avoir des données à une fréquence plus régulière (</a:t>
            </a:r>
            <a:r>
              <a:rPr lang="fr-FR" dirty="0" err="1"/>
              <a:t>Exp</a:t>
            </a:r>
            <a:r>
              <a:rPr lang="fr-FR" dirty="0"/>
              <a:t>. Après deux années au lieu de cinq)?</a:t>
            </a:r>
          </a:p>
          <a:p>
            <a:pPr lvl="1"/>
            <a:r>
              <a:rPr lang="fr-FR" dirty="0">
                <a:solidFill>
                  <a:schemeClr val="accent3">
                    <a:lumMod val="75000"/>
                  </a:schemeClr>
                </a:solidFill>
                <a:sym typeface="Wingdings" panose="05000000000000000000" pitchFamily="2" charset="2"/>
              </a:rPr>
              <a:t></a:t>
            </a:r>
            <a:r>
              <a:rPr lang="fr-FR" dirty="0">
                <a:solidFill>
                  <a:schemeClr val="accent3">
                    <a:lumMod val="75000"/>
                  </a:schemeClr>
                </a:solidFill>
              </a:rPr>
              <a:t>Augmenter la fréquence des enquêtes</a:t>
            </a:r>
            <a:r>
              <a:rPr lang="fr-FR" dirty="0">
                <a:solidFill>
                  <a:schemeClr val="accent3">
                    <a:lumMod val="75000"/>
                  </a:schemeClr>
                </a:solidFill>
                <a:sym typeface="Wingdings" panose="05000000000000000000" pitchFamily="2" charset="2"/>
              </a:rPr>
              <a:t> Impact sur le coût de </a:t>
            </a:r>
            <a:r>
              <a:rPr lang="fr-FR" dirty="0" smtClean="0">
                <a:solidFill>
                  <a:schemeClr val="accent3">
                    <a:lumMod val="75000"/>
                  </a:schemeClr>
                </a:solidFill>
                <a:sym typeface="Wingdings" panose="05000000000000000000" pitchFamily="2" charset="2"/>
              </a:rPr>
              <a:t>l’enquête</a:t>
            </a:r>
          </a:p>
          <a:p>
            <a:pPr lvl="1"/>
            <a:endParaRPr lang="fr-FR" dirty="0">
              <a:solidFill>
                <a:schemeClr val="accent3">
                  <a:lumMod val="75000"/>
                </a:schemeClr>
              </a:solidFill>
              <a:sym typeface="Wingdings" panose="05000000000000000000" pitchFamily="2" charset="2"/>
            </a:endParaRPr>
          </a:p>
          <a:p>
            <a:r>
              <a:rPr lang="fr-FR" dirty="0" smtClean="0"/>
              <a:t>Question 2: </a:t>
            </a:r>
            <a:r>
              <a:rPr lang="fr-FR" dirty="0" smtClean="0"/>
              <a:t>Que faire pour avoir des données significatives pour les autres unités administratives (préfectures, district, etc.)?</a:t>
            </a:r>
          </a:p>
          <a:p>
            <a:pPr lvl="1"/>
            <a:r>
              <a:rPr lang="fr-FR" dirty="0" smtClean="0">
                <a:solidFill>
                  <a:schemeClr val="accent3">
                    <a:lumMod val="75000"/>
                  </a:schemeClr>
                </a:solidFill>
                <a:sym typeface="Wingdings" panose="05000000000000000000" pitchFamily="2" charset="2"/>
              </a:rPr>
              <a:t>Augmenter la taille de l’échantillon Impact direct sur le coût de l’enquête</a:t>
            </a:r>
          </a:p>
          <a:p>
            <a:pPr lvl="1"/>
            <a:r>
              <a:rPr lang="fr-FR" dirty="0">
                <a:solidFill>
                  <a:schemeClr val="accent3">
                    <a:lumMod val="75000"/>
                  </a:schemeClr>
                </a:solidFill>
                <a:sym typeface="Wingdings" panose="05000000000000000000" pitchFamily="2" charset="2"/>
              </a:rPr>
              <a:t> </a:t>
            </a:r>
            <a:r>
              <a:rPr lang="fr-FR" dirty="0" smtClean="0">
                <a:solidFill>
                  <a:schemeClr val="accent3">
                    <a:lumMod val="75000"/>
                  </a:schemeClr>
                </a:solidFill>
                <a:sym typeface="Wingdings" panose="05000000000000000000" pitchFamily="2" charset="2"/>
              </a:rPr>
              <a:t>Appliquer la théorie des petits ensembles Nécessite les données du recensement de la </a:t>
            </a:r>
            <a:r>
              <a:rPr lang="fr-FR" dirty="0" smtClean="0">
                <a:solidFill>
                  <a:schemeClr val="accent3">
                    <a:lumMod val="75000"/>
                  </a:schemeClr>
                </a:solidFill>
                <a:sym typeface="Wingdings" panose="05000000000000000000" pitchFamily="2" charset="2"/>
              </a:rPr>
              <a:t>population</a:t>
            </a:r>
          </a:p>
          <a:p>
            <a:pPr lvl="1"/>
            <a:endParaRPr lang="fr-FR" dirty="0" smtClean="0">
              <a:solidFill>
                <a:schemeClr val="accent3">
                  <a:lumMod val="75000"/>
                </a:schemeClr>
              </a:solidFill>
              <a:sym typeface="Wingdings" panose="05000000000000000000" pitchFamily="2" charset="2"/>
            </a:endParaRPr>
          </a:p>
          <a:p>
            <a:r>
              <a:rPr lang="fr-FR" sz="2800" dirty="0" smtClean="0">
                <a:sym typeface="Wingdings" panose="05000000000000000000" pitchFamily="2" charset="2"/>
              </a:rPr>
              <a:t>Les </a:t>
            </a:r>
            <a:r>
              <a:rPr lang="fr-FR" sz="2800" dirty="0" smtClean="0">
                <a:sym typeface="Wingdings" panose="05000000000000000000" pitchFamily="2" charset="2"/>
              </a:rPr>
              <a:t>ressources financières </a:t>
            </a:r>
            <a:r>
              <a:rPr lang="fr-FR" sz="2800" dirty="0">
                <a:sym typeface="Wingdings" panose="05000000000000000000" pitchFamily="2" charset="2"/>
              </a:rPr>
              <a:t>sont rares et doivent être utilisées avec </a:t>
            </a:r>
            <a:r>
              <a:rPr lang="fr-FR" sz="2800" dirty="0" smtClean="0">
                <a:sym typeface="Wingdings" panose="05000000000000000000" pitchFamily="2" charset="2"/>
              </a:rPr>
              <a:t>efficience </a:t>
            </a:r>
            <a:r>
              <a:rPr lang="fr-FR" dirty="0">
                <a:solidFill>
                  <a:schemeClr val="accent1">
                    <a:lumMod val="75000"/>
                  </a:schemeClr>
                </a:solidFill>
                <a:sym typeface="Wingdings" panose="05000000000000000000" pitchFamily="2" charset="2"/>
              </a:rPr>
              <a:t>T</a:t>
            </a:r>
            <a:r>
              <a:rPr lang="fr-FR" sz="2800" dirty="0" smtClean="0">
                <a:solidFill>
                  <a:schemeClr val="accent1">
                    <a:lumMod val="75000"/>
                  </a:schemeClr>
                </a:solidFill>
                <a:sym typeface="Wingdings" panose="05000000000000000000" pitchFamily="2" charset="2"/>
              </a:rPr>
              <a:t>rouver des options moins couteuses et crédibles</a:t>
            </a:r>
            <a:endParaRPr lang="fr-FR" sz="2800" dirty="0">
              <a:solidFill>
                <a:schemeClr val="accent1">
                  <a:lumMod val="75000"/>
                </a:schemeClr>
              </a:solidFill>
            </a:endParaRPr>
          </a:p>
          <a:p>
            <a:endParaRPr lang="fr-FR" dirty="0" smtClean="0"/>
          </a:p>
          <a:p>
            <a:endParaRPr lang="en-US" dirty="0"/>
          </a:p>
        </p:txBody>
      </p:sp>
    </p:spTree>
    <p:extLst>
      <p:ext uri="{BB962C8B-B14F-4D97-AF65-F5344CB8AC3E}">
        <p14:creationId xmlns:p14="http://schemas.microsoft.com/office/powerpoint/2010/main" val="139877869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3" y="56700"/>
            <a:ext cx="11553935" cy="430887"/>
          </a:xfrm>
        </p:spPr>
        <p:txBody>
          <a:bodyPr/>
          <a:lstStyle/>
          <a:p>
            <a:r>
              <a:rPr lang="fr-FR" sz="2800" dirty="0"/>
              <a:t>Exemple d'utilisation </a:t>
            </a:r>
            <a:r>
              <a:rPr lang="fr-FR" sz="2800" dirty="0" smtClean="0"/>
              <a:t>des </a:t>
            </a:r>
            <a:r>
              <a:rPr lang="fr-FR" sz="2800" dirty="0" err="1"/>
              <a:t>Big</a:t>
            </a:r>
            <a:r>
              <a:rPr lang="fr-FR" sz="2800" dirty="0"/>
              <a:t> Data dans les statistiques officielles</a:t>
            </a:r>
            <a:endParaRPr lang="en-US" sz="2800" dirty="0"/>
          </a:p>
        </p:txBody>
      </p:sp>
      <p:sp>
        <p:nvSpPr>
          <p:cNvPr id="3" name="Content Placeholder 2"/>
          <p:cNvSpPr>
            <a:spLocks noGrp="1"/>
          </p:cNvSpPr>
          <p:nvPr>
            <p:ph sz="quarter" idx="10"/>
          </p:nvPr>
        </p:nvSpPr>
        <p:spPr>
          <a:xfrm>
            <a:off x="7523746" y="827612"/>
            <a:ext cx="4341683" cy="5458892"/>
          </a:xfrm>
        </p:spPr>
        <p:txBody>
          <a:bodyPr/>
          <a:lstStyle/>
          <a:p>
            <a:pPr marL="0" indent="0">
              <a:buNone/>
            </a:pPr>
            <a:r>
              <a:rPr lang="fr-FR" sz="2000" dirty="0" smtClean="0"/>
              <a:t>Recherches faites par </a:t>
            </a:r>
            <a:r>
              <a:rPr lang="fr-FR" sz="2000" dirty="0" err="1" smtClean="0"/>
              <a:t>UBoS</a:t>
            </a:r>
            <a:r>
              <a:rPr lang="fr-FR" sz="2000" dirty="0" smtClean="0"/>
              <a:t>:</a:t>
            </a:r>
          </a:p>
          <a:p>
            <a:r>
              <a:rPr lang="fr-FR" sz="2000" dirty="0"/>
              <a:t>F</a:t>
            </a:r>
            <a:r>
              <a:rPr lang="fr-FR" sz="2000" dirty="0" smtClean="0"/>
              <a:t>orte </a:t>
            </a:r>
            <a:r>
              <a:rPr lang="fr-FR" sz="2000" dirty="0"/>
              <a:t>relation entre l’extrême pauvreté des ménages et les caractéristiques du matériel du toit de leur </a:t>
            </a:r>
            <a:r>
              <a:rPr lang="fr-FR" sz="2000" dirty="0" smtClean="0"/>
              <a:t>habitation: </a:t>
            </a:r>
          </a:p>
          <a:p>
            <a:r>
              <a:rPr lang="fr-FR" sz="2000" i="1" dirty="0">
                <a:solidFill>
                  <a:srgbClr val="C00000"/>
                </a:solidFill>
              </a:rPr>
              <a:t>Au fur et à mesure que l'économie des ménages s'améliore, les familles </a:t>
            </a:r>
            <a:r>
              <a:rPr lang="fr-FR" sz="2000" i="1" dirty="0" smtClean="0">
                <a:solidFill>
                  <a:srgbClr val="C00000"/>
                </a:solidFill>
              </a:rPr>
              <a:t>modifient très souvent </a:t>
            </a:r>
            <a:r>
              <a:rPr lang="fr-FR" sz="2000" i="1" dirty="0">
                <a:solidFill>
                  <a:srgbClr val="C00000"/>
                </a:solidFill>
              </a:rPr>
              <a:t>leur </a:t>
            </a:r>
            <a:r>
              <a:rPr lang="fr-FR" sz="2000" i="1" dirty="0" smtClean="0">
                <a:solidFill>
                  <a:srgbClr val="C00000"/>
                </a:solidFill>
              </a:rPr>
              <a:t>habitation en </a:t>
            </a:r>
            <a:r>
              <a:rPr lang="fr-FR" sz="2000" i="1" dirty="0">
                <a:solidFill>
                  <a:srgbClr val="C00000"/>
                </a:solidFill>
              </a:rPr>
              <a:t>passant du traditionnel toit de chaume </a:t>
            </a:r>
            <a:r>
              <a:rPr lang="fr-FR" sz="2000" i="1" dirty="0" smtClean="0">
                <a:solidFill>
                  <a:srgbClr val="C00000"/>
                </a:solidFill>
              </a:rPr>
              <a:t>ou métallique aux </a:t>
            </a:r>
            <a:r>
              <a:rPr lang="fr-FR" sz="2000" i="1" dirty="0">
                <a:solidFill>
                  <a:srgbClr val="C00000"/>
                </a:solidFill>
              </a:rPr>
              <a:t>toits </a:t>
            </a:r>
            <a:r>
              <a:rPr lang="fr-FR" sz="2000" i="1" dirty="0" smtClean="0">
                <a:solidFill>
                  <a:srgbClr val="C00000"/>
                </a:solidFill>
              </a:rPr>
              <a:t>améliorés</a:t>
            </a:r>
          </a:p>
          <a:p>
            <a:r>
              <a:rPr lang="fr-FR" sz="2000" dirty="0"/>
              <a:t>On peut compter les toits </a:t>
            </a:r>
            <a:r>
              <a:rPr lang="fr-FR" sz="2000" dirty="0" smtClean="0"/>
              <a:t>métalliques ou de chaume </a:t>
            </a:r>
            <a:r>
              <a:rPr lang="fr-FR" sz="2000" dirty="0"/>
              <a:t>(machine </a:t>
            </a:r>
            <a:r>
              <a:rPr lang="fr-FR" sz="2000" dirty="0" err="1"/>
              <a:t>learning</a:t>
            </a:r>
            <a:r>
              <a:rPr lang="fr-FR" sz="2000" dirty="0"/>
              <a:t>) </a:t>
            </a:r>
            <a:r>
              <a:rPr lang="fr-FR" sz="2000" dirty="0" smtClean="0"/>
              <a:t>et </a:t>
            </a:r>
            <a:r>
              <a:rPr lang="fr-FR" sz="2000" dirty="0"/>
              <a:t>ainsi surveiller les tendances de la pauvreté</a:t>
            </a:r>
            <a:endParaRPr lang="en-US" sz="2000" dirty="0"/>
          </a:p>
        </p:txBody>
      </p:sp>
      <p:pic>
        <p:nvPicPr>
          <p:cNvPr id="5" name="Shape 219"/>
          <p:cNvPicPr preferRelativeResize="0">
            <a:picLocks/>
          </p:cNvPicPr>
          <p:nvPr/>
        </p:nvPicPr>
        <p:blipFill rotWithShape="1">
          <a:blip r:embed="rId3">
            <a:alphaModFix/>
          </a:blip>
          <a:srcRect/>
          <a:stretch/>
        </p:blipFill>
        <p:spPr>
          <a:xfrm>
            <a:off x="312303" y="827612"/>
            <a:ext cx="6970005" cy="5180423"/>
          </a:xfrm>
          <a:prstGeom prst="rect">
            <a:avLst/>
          </a:prstGeom>
          <a:noFill/>
          <a:ln>
            <a:noFill/>
          </a:ln>
        </p:spPr>
      </p:pic>
    </p:spTree>
    <p:extLst>
      <p:ext uri="{BB962C8B-B14F-4D97-AF65-F5344CB8AC3E}">
        <p14:creationId xmlns:p14="http://schemas.microsoft.com/office/powerpoint/2010/main" val="226525151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fe0b3108-8f53-4329-9e06-81431e17c1fa"/>
</p:tagLst>
</file>

<file path=ppt/theme/theme1.xml><?xml version="1.0" encoding="utf-8"?>
<a:theme xmlns:a="http://schemas.openxmlformats.org/drawingml/2006/main" name="WDF-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template" id="{B5E9E839-4D9B-4B72-8CA8-25BC623A51D9}" vid="{898B1AD9-E3FC-431B-A92D-15992F2E7C38}"/>
    </a:ext>
  </a:extLst>
</a:theme>
</file>

<file path=ppt/theme/theme2.xml><?xml version="1.0" encoding="utf-8"?>
<a:theme xmlns:a="http://schemas.openxmlformats.org/drawingml/2006/main" name="1_WDF-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session1-eca" id="{931699A9-9659-4D98-BEB3-ED0E61F28D6B}" vid="{FD4F5E4A-1069-46DC-BEED-6C0D70BF96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Africa first template</Template>
  <TotalTime>362</TotalTime>
  <Words>861</Words>
  <Application>Microsoft Office PowerPoint</Application>
  <PresentationFormat>Widescreen</PresentationFormat>
  <Paragraphs>75</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ＭＳ Ｐゴシック</vt:lpstr>
      <vt:lpstr>Arial</vt:lpstr>
      <vt:lpstr>Calibri</vt:lpstr>
      <vt:lpstr>Corbel</vt:lpstr>
      <vt:lpstr>Helv</vt:lpstr>
      <vt:lpstr>Lucida Grande</vt:lpstr>
      <vt:lpstr>Times New Roman</vt:lpstr>
      <vt:lpstr>Wingdings</vt:lpstr>
      <vt:lpstr>WDF-ACS Theme</vt:lpstr>
      <vt:lpstr>1_WDF-ACS Theme</vt:lpstr>
      <vt:lpstr>PowerPoint Presentation</vt:lpstr>
      <vt:lpstr>Les données non traditionnelles sont-elles utiles pour les statistiques officielles?</vt:lpstr>
      <vt:lpstr>PowerPoint Presentation</vt:lpstr>
      <vt:lpstr>Les données non traditionnelles sont-elles utiles pour les statistiques officielles?</vt:lpstr>
      <vt:lpstr>Que signifient les sources de données volumineuses pour les statistiques officielles?</vt:lpstr>
      <vt:lpstr>Exemple d'utilisation des Big Data dans les statistiques officielles</vt:lpstr>
      <vt:lpstr>Exemple d'utilisation des Big Data dans les statistiques officielles</vt:lpstr>
      <vt:lpstr>Exemple d'utilisation des Big Data dans les statistiques officielles</vt:lpstr>
      <vt:lpstr>Exemple d'utilisation des Big Data dans les statistiques officielles</vt:lpstr>
      <vt:lpstr>Exemple d'utilisation de Big Data dans les statistiques officielles</vt:lpstr>
      <vt:lpstr>Quelle voie suivre</vt:lpstr>
      <vt:lpstr>Merci</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leandre</dc:creator>
  <cp:lastModifiedBy>Léandre NGOGANG WANDJI</cp:lastModifiedBy>
  <cp:revision>76</cp:revision>
  <dcterms:created xsi:type="dcterms:W3CDTF">2018-04-20T18:13:32Z</dcterms:created>
  <dcterms:modified xsi:type="dcterms:W3CDTF">2018-05-09T23:45:36Z</dcterms:modified>
</cp:coreProperties>
</file>