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316" r:id="rId2"/>
    <p:sldId id="305" r:id="rId3"/>
    <p:sldId id="306" r:id="rId4"/>
    <p:sldId id="307" r:id="rId5"/>
    <p:sldId id="309" r:id="rId6"/>
    <p:sldId id="310" r:id="rId7"/>
    <p:sldId id="318" r:id="rId8"/>
    <p:sldId id="319" r:id="rId9"/>
    <p:sldId id="313" r:id="rId10"/>
    <p:sldId id="311" r:id="rId11"/>
    <p:sldId id="320" r:id="rId12"/>
    <p:sldId id="315" r:id="rId13"/>
    <p:sldId id="317" r:id="rId14"/>
  </p:sldIdLst>
  <p:sldSz cx="12192000" cy="6858000"/>
  <p:notesSz cx="6985000" cy="92837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784"/>
    <a:srgbClr val="6C2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7" autoAdjust="0"/>
    <p:restoredTop sz="94660"/>
  </p:normalViewPr>
  <p:slideViewPr>
    <p:cSldViewPr snapToGrid="0">
      <p:cViewPr varScale="1">
        <p:scale>
          <a:sx n="87" d="100"/>
          <a:sy n="87"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GB"/>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F8A0F234-53FA-41CD-91F9-23BFC1A2C32F}" type="datetimeFigureOut">
              <a:rPr lang="en-GB" smtClean="0"/>
              <a:t>09/05/2018</a:t>
            </a:fld>
            <a:endParaRPr lang="en-GB"/>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GB"/>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GB"/>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08CA1F62-6871-4B22-86AD-847A02108039}" type="slidenum">
              <a:rPr lang="en-GB" smtClean="0"/>
              <a:t>‹#›</a:t>
            </a:fld>
            <a:endParaRPr lang="en-GB"/>
          </a:p>
        </p:txBody>
      </p:sp>
    </p:spTree>
    <p:extLst>
      <p:ext uri="{BB962C8B-B14F-4D97-AF65-F5344CB8AC3E}">
        <p14:creationId xmlns:p14="http://schemas.microsoft.com/office/powerpoint/2010/main" val="2468720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CA1F62-6871-4B22-86AD-847A02108039}" type="slidenum">
              <a:rPr lang="en-GB" smtClean="0"/>
              <a:t>2</a:t>
            </a:fld>
            <a:endParaRPr lang="en-GB"/>
          </a:p>
        </p:txBody>
      </p:sp>
    </p:spTree>
    <p:extLst>
      <p:ext uri="{BB962C8B-B14F-4D97-AF65-F5344CB8AC3E}">
        <p14:creationId xmlns:p14="http://schemas.microsoft.com/office/powerpoint/2010/main" val="566333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D294AA3A-8B63-4F78-8A95-045B23DE7DC6}" type="datetimeFigureOut">
              <a:rPr lang="en-GB" smtClean="0"/>
              <a:t>09/05/2018</a:t>
            </a:fld>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3492342407"/>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4AA3A-8B63-4F78-8A95-045B23DE7DC6}" type="datetimeFigureOut">
              <a:rPr lang="en-GB" smtClean="0"/>
              <a:t>09/05/2018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1297647149"/>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4AA3A-8B63-4F78-8A95-045B23DE7DC6}" type="datetimeFigureOut">
              <a:rPr lang="en-GB" smtClean="0"/>
              <a:t>09/05/2018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3404204162"/>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1827" y="6278095"/>
            <a:ext cx="6236620" cy="540000"/>
          </a:xfrm>
          <a:prstGeom prst="rect">
            <a:avLst/>
          </a:prstGeom>
        </p:spPr>
      </p:pic>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90326186"/>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4AA3A-8B63-4F78-8A95-045B23DE7DC6}" type="datetimeFigureOut">
              <a:rPr lang="en-GB" smtClean="0"/>
              <a:t>09/05/2018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635295588"/>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94AA3A-8B63-4F78-8A95-045B23DE7DC6}" type="datetimeFigureOut">
              <a:rPr lang="en-GB" smtClean="0"/>
              <a:t>09/05/2018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3162792485"/>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94AA3A-8B63-4F78-8A95-045B23DE7DC6}" type="datetimeFigureOut">
              <a:rPr lang="en-GB" smtClean="0"/>
              <a:t>09/05/2018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464875094"/>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94AA3A-8B63-4F78-8A95-045B23DE7DC6}" type="datetimeFigureOut">
              <a:rPr lang="en-GB" smtClean="0"/>
              <a:t>09/05/2018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2061296923"/>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94AA3A-8B63-4F78-8A95-045B23DE7DC6}" type="datetimeFigureOut">
              <a:rPr lang="en-GB" smtClean="0"/>
              <a:t>09/05/2018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50275319"/>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4AA3A-8B63-4F78-8A95-045B23DE7DC6}" type="datetimeFigureOut">
              <a:rPr lang="en-GB" smtClean="0"/>
              <a:t>09/05/2018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1377337971"/>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4AA3A-8B63-4F78-8A95-045B23DE7DC6}" type="datetimeFigureOut">
              <a:rPr lang="en-GB" smtClean="0"/>
              <a:t>09/05/2018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1078180366"/>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4AA3A-8B63-4F78-8A95-045B23DE7DC6}" type="datetimeFigureOut">
              <a:rPr lang="en-GB" smtClean="0"/>
              <a:t>09/05/2018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7AB2C6-3A53-48B7-BB06-7AB4B2E36988}" type="slidenum">
              <a:rPr lang="en-GB" smtClean="0"/>
              <a:t>‹#›</a:t>
            </a:fld>
            <a:endParaRPr lang="en-GB"/>
          </a:p>
        </p:txBody>
      </p:sp>
    </p:spTree>
    <p:extLst>
      <p:ext uri="{BB962C8B-B14F-4D97-AF65-F5344CB8AC3E}">
        <p14:creationId xmlns:p14="http://schemas.microsoft.com/office/powerpoint/2010/main" val="2125498483"/>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4AA3A-8B63-4F78-8A95-045B23DE7DC6}" type="datetimeFigureOut">
              <a:rPr lang="en-GB" smtClean="0"/>
              <a:t>09/05/2018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AB2C6-3A53-48B7-BB06-7AB4B2E36988}" type="slidenum">
              <a:rPr lang="en-GB" smtClean="0"/>
              <a:t>‹#›</a:t>
            </a:fld>
            <a:endParaRPr lang="en-GB"/>
          </a:p>
        </p:txBody>
      </p:sp>
      <p:cxnSp>
        <p:nvCxnSpPr>
          <p:cNvPr id="8" name="Straight Connector 7"/>
          <p:cNvCxnSpPr/>
          <p:nvPr userDrawn="1"/>
        </p:nvCxnSpPr>
        <p:spPr bwMode="auto">
          <a:xfrm>
            <a:off x="0" y="6268425"/>
            <a:ext cx="12192000" cy="0"/>
          </a:xfrm>
          <a:prstGeom prst="line">
            <a:avLst/>
          </a:prstGeom>
          <a:noFill/>
          <a:ln w="19050" cap="flat" cmpd="sng" algn="ctr">
            <a:solidFill>
              <a:schemeClr val="tx2"/>
            </a:solidFill>
            <a:prstDash val="solid"/>
            <a:round/>
            <a:headEnd type="none" w="med" len="med"/>
            <a:tailEnd type="none" w="med" len="med"/>
          </a:ln>
          <a:effectLst/>
        </p:spPr>
      </p:cxnSp>
      <p:pic>
        <p:nvPicPr>
          <p:cNvPr id="9" name="Picture 8"/>
          <p:cNvPicPr>
            <a:picLocks noChangeAspect="1"/>
          </p:cNvPicPr>
          <p:nvPr userDrawn="1"/>
        </p:nvPicPr>
        <p:blipFill>
          <a:blip r:embed="rId14"/>
          <a:stretch>
            <a:fillRect/>
          </a:stretch>
        </p:blipFill>
        <p:spPr>
          <a:xfrm>
            <a:off x="7292489" y="6311900"/>
            <a:ext cx="4676037" cy="536494"/>
          </a:xfrm>
          <a:prstGeom prst="rect">
            <a:avLst/>
          </a:prstGeom>
        </p:spPr>
      </p:pic>
    </p:spTree>
    <p:extLst>
      <p:ext uri="{BB962C8B-B14F-4D97-AF65-F5344CB8AC3E}">
        <p14:creationId xmlns:p14="http://schemas.microsoft.com/office/powerpoint/2010/main" val="13992398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4502721" y="2655886"/>
            <a:ext cx="7572901" cy="1912939"/>
          </a:xfrm>
        </p:spPr>
        <p:txBody>
          <a:bodyPr/>
          <a:lstStyle/>
          <a:p>
            <a:r>
              <a:rPr lang="en-US" sz="3200" b="1" dirty="0" err="1">
                <a:solidFill>
                  <a:schemeClr val="bg1"/>
                </a:solidFill>
                <a:latin typeface="Arial Narrow" panose="020B0606020202030204" pitchFamily="34" charset="0"/>
              </a:rPr>
              <a:t>Aperçu</a:t>
            </a:r>
            <a:r>
              <a:rPr lang="en-US" sz="3200" b="1" dirty="0">
                <a:solidFill>
                  <a:schemeClr val="bg1"/>
                </a:solidFill>
                <a:latin typeface="Arial Narrow" panose="020B0606020202030204" pitchFamily="34" charset="0"/>
              </a:rPr>
              <a:t> des </a:t>
            </a:r>
            <a:r>
              <a:rPr lang="en-US" sz="3200" b="1" dirty="0" err="1">
                <a:solidFill>
                  <a:schemeClr val="bg1"/>
                </a:solidFill>
                <a:latin typeface="Arial Narrow" panose="020B0606020202030204" pitchFamily="34" charset="0"/>
              </a:rPr>
              <a:t>résultats</a:t>
            </a:r>
            <a:r>
              <a:rPr lang="en-US" sz="3200" b="1" dirty="0">
                <a:solidFill>
                  <a:schemeClr val="bg1"/>
                </a:solidFill>
                <a:latin typeface="Arial Narrow" panose="020B0606020202030204" pitchFamily="34" charset="0"/>
              </a:rPr>
              <a:t> de </a:t>
            </a:r>
            <a:r>
              <a:rPr lang="en-US" sz="3200" b="1" dirty="0" err="1">
                <a:solidFill>
                  <a:schemeClr val="bg1"/>
                </a:solidFill>
                <a:latin typeface="Arial Narrow" panose="020B0606020202030204" pitchFamily="34" charset="0"/>
              </a:rPr>
              <a:t>l’enquête</a:t>
            </a:r>
            <a:r>
              <a:rPr lang="en-US" sz="3200" b="1" dirty="0">
                <a:solidFill>
                  <a:schemeClr val="bg1"/>
                </a:solidFill>
                <a:latin typeface="Arial Narrow" panose="020B0606020202030204" pitchFamily="34" charset="0"/>
              </a:rPr>
              <a:t> de </a:t>
            </a:r>
            <a:r>
              <a:rPr lang="en-US" sz="3200" b="1" dirty="0" err="1">
                <a:solidFill>
                  <a:schemeClr val="bg1"/>
                </a:solidFill>
                <a:latin typeface="Arial Narrow" panose="020B0606020202030204" pitchFamily="34" charset="0"/>
              </a:rPr>
              <a:t>l’auto-évaluation</a:t>
            </a:r>
            <a:r>
              <a:rPr lang="en-US" sz="3200" b="1" dirty="0">
                <a:solidFill>
                  <a:schemeClr val="bg1"/>
                </a:solidFill>
                <a:latin typeface="Arial Narrow" panose="020B0606020202030204" pitchFamily="34" charset="0"/>
              </a:rPr>
              <a:t> sur </a:t>
            </a:r>
            <a:r>
              <a:rPr lang="en-US" sz="3200" b="1" dirty="0" err="1">
                <a:solidFill>
                  <a:schemeClr val="bg1"/>
                </a:solidFill>
                <a:latin typeface="Arial Narrow" panose="020B0606020202030204" pitchFamily="34" charset="0"/>
              </a:rPr>
              <a:t>l’lntégration</a:t>
            </a:r>
            <a:r>
              <a:rPr lang="en-US" sz="3200" b="1" dirty="0">
                <a:solidFill>
                  <a:schemeClr val="bg1"/>
                </a:solidFill>
                <a:latin typeface="Arial Narrow" panose="020B0606020202030204" pitchFamily="34" charset="0"/>
              </a:rPr>
              <a:t> des </a:t>
            </a:r>
            <a:r>
              <a:rPr lang="en-US" sz="3200" b="1" dirty="0" err="1">
                <a:solidFill>
                  <a:schemeClr val="bg1"/>
                </a:solidFill>
                <a:latin typeface="Arial Narrow" panose="020B0606020202030204" pitchFamily="34" charset="0"/>
              </a:rPr>
              <a:t>données</a:t>
            </a:r>
            <a:r>
              <a:rPr lang="en-US" sz="3200" b="1" dirty="0">
                <a:solidFill>
                  <a:schemeClr val="bg1"/>
                </a:solidFill>
                <a:latin typeface="Arial Narrow" panose="020B0606020202030204" pitchFamily="34" charset="0"/>
              </a:rPr>
              <a:t> </a:t>
            </a:r>
            <a:r>
              <a:rPr lang="en-US" sz="3200" b="1" dirty="0" err="1">
                <a:solidFill>
                  <a:schemeClr val="bg1"/>
                </a:solidFill>
                <a:latin typeface="Arial Narrow" panose="020B0606020202030204" pitchFamily="34" charset="0"/>
              </a:rPr>
              <a:t>administratives</a:t>
            </a:r>
            <a:r>
              <a:rPr lang="en-US" sz="3200" b="1" dirty="0">
                <a:solidFill>
                  <a:schemeClr val="bg1"/>
                </a:solidFill>
                <a:latin typeface="Arial Narrow" panose="020B0606020202030204" pitchFamily="34" charset="0"/>
              </a:rPr>
              <a:t>  pour la compilation des </a:t>
            </a:r>
            <a:r>
              <a:rPr lang="en-US" sz="3200" b="1" dirty="0" err="1">
                <a:solidFill>
                  <a:schemeClr val="bg1"/>
                </a:solidFill>
                <a:latin typeface="Arial Narrow" panose="020B0606020202030204" pitchFamily="34" charset="0"/>
              </a:rPr>
              <a:t>indicateurs</a:t>
            </a:r>
            <a:r>
              <a:rPr lang="en-US" sz="3200" b="1" dirty="0">
                <a:solidFill>
                  <a:schemeClr val="bg1"/>
                </a:solidFill>
                <a:latin typeface="Arial Narrow" panose="020B0606020202030204" pitchFamily="34" charset="0"/>
              </a:rPr>
              <a:t> des ODD</a:t>
            </a:r>
          </a:p>
        </p:txBody>
      </p:sp>
      <p:sp>
        <p:nvSpPr>
          <p:cNvPr id="9" name="AutoShape 8"/>
          <p:cNvSpPr>
            <a:spLocks/>
          </p:cNvSpPr>
          <p:nvPr/>
        </p:nvSpPr>
        <p:spPr bwMode="auto">
          <a:xfrm>
            <a:off x="772096" y="3275012"/>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0" name="AutoShape 9"/>
          <p:cNvSpPr>
            <a:spLocks/>
          </p:cNvSpPr>
          <p:nvPr/>
        </p:nvSpPr>
        <p:spPr bwMode="auto">
          <a:xfrm>
            <a:off x="1113408" y="3890962"/>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1" name="AutoShape 10"/>
          <p:cNvSpPr>
            <a:spLocks/>
          </p:cNvSpPr>
          <p:nvPr/>
        </p:nvSpPr>
        <p:spPr bwMode="auto">
          <a:xfrm>
            <a:off x="1275334" y="4568825"/>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2" name="AutoShape 11"/>
          <p:cNvSpPr>
            <a:spLocks/>
          </p:cNvSpPr>
          <p:nvPr/>
        </p:nvSpPr>
        <p:spPr bwMode="auto">
          <a:xfrm>
            <a:off x="1275334" y="5254625"/>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3" name="AutoShape 12"/>
          <p:cNvSpPr>
            <a:spLocks/>
          </p:cNvSpPr>
          <p:nvPr/>
        </p:nvSpPr>
        <p:spPr bwMode="auto">
          <a:xfrm>
            <a:off x="1519809" y="5924550"/>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4" name="AutoShape 13"/>
          <p:cNvSpPr>
            <a:spLocks/>
          </p:cNvSpPr>
          <p:nvPr/>
        </p:nvSpPr>
        <p:spPr bwMode="auto">
          <a:xfrm>
            <a:off x="0" y="1586"/>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5" name="AutoShape 14"/>
          <p:cNvSpPr>
            <a:spLocks/>
          </p:cNvSpPr>
          <p:nvPr/>
        </p:nvSpPr>
        <p:spPr bwMode="auto">
          <a:xfrm>
            <a:off x="1627759" y="6548437"/>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6" name="AutoShape 15"/>
          <p:cNvSpPr>
            <a:spLocks/>
          </p:cNvSpPr>
          <p:nvPr/>
        </p:nvSpPr>
        <p:spPr bwMode="auto">
          <a:xfrm>
            <a:off x="0" y="574675"/>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7" name="AutoShape 16"/>
          <p:cNvSpPr>
            <a:spLocks/>
          </p:cNvSpPr>
          <p:nvPr/>
        </p:nvSpPr>
        <p:spPr bwMode="auto">
          <a:xfrm>
            <a:off x="0" y="1239836"/>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8" name="AutoShape 17"/>
          <p:cNvSpPr>
            <a:spLocks/>
          </p:cNvSpPr>
          <p:nvPr/>
        </p:nvSpPr>
        <p:spPr bwMode="auto">
          <a:xfrm>
            <a:off x="1" y="1873225"/>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19" name="AutoShape 18"/>
          <p:cNvSpPr>
            <a:spLocks/>
          </p:cNvSpPr>
          <p:nvPr/>
        </p:nvSpPr>
        <p:spPr bwMode="auto">
          <a:xfrm>
            <a:off x="1" y="2601912"/>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20" name="ZoneTexte 19"/>
          <p:cNvSpPr txBox="1"/>
          <p:nvPr/>
        </p:nvSpPr>
        <p:spPr>
          <a:xfrm>
            <a:off x="3805808" y="5533379"/>
            <a:ext cx="8036537" cy="461665"/>
          </a:xfrm>
          <a:prstGeom prst="rect">
            <a:avLst/>
          </a:prstGeom>
          <a:noFill/>
        </p:spPr>
        <p:txBody>
          <a:bodyPr wrap="square" rtlCol="0">
            <a:spAutoFit/>
          </a:bodyPr>
          <a:lstStyle/>
          <a:p>
            <a:pPr algn="ctr"/>
            <a:r>
              <a:rPr lang="fr-FR" sz="2400" b="1" i="1" dirty="0">
                <a:solidFill>
                  <a:schemeClr val="bg1"/>
                </a:solidFill>
                <a:latin typeface="Arial Narrow" panose="020B0606020202030204" pitchFamily="34" charset="0"/>
              </a:rPr>
              <a:t>Oumar </a:t>
            </a:r>
            <a:r>
              <a:rPr lang="fr-FR" sz="2400" b="1" i="1" dirty="0" err="1">
                <a:solidFill>
                  <a:schemeClr val="bg1"/>
                </a:solidFill>
                <a:latin typeface="Arial Narrow" panose="020B0606020202030204" pitchFamily="34" charset="0"/>
              </a:rPr>
              <a:t>Sarr</a:t>
            </a:r>
            <a:r>
              <a:rPr lang="fr-FR" sz="2400" b="1" i="1" dirty="0">
                <a:solidFill>
                  <a:schemeClr val="bg1"/>
                </a:solidFill>
                <a:latin typeface="Arial Narrow" panose="020B0606020202030204" pitchFamily="34" charset="0"/>
              </a:rPr>
              <a:t>, CEA</a:t>
            </a:r>
            <a:endParaRPr lang="en-US" sz="2400" b="1" i="1" dirty="0">
              <a:solidFill>
                <a:schemeClr val="bg1"/>
              </a:solidFill>
              <a:latin typeface="Arial Narrow" panose="020B0606020202030204" pitchFamily="34" charset="0"/>
            </a:endParaRPr>
          </a:p>
        </p:txBody>
      </p:sp>
      <p:sp>
        <p:nvSpPr>
          <p:cNvPr id="22" name="Titre 4"/>
          <p:cNvSpPr>
            <a:spLocks noGrp="1"/>
          </p:cNvSpPr>
          <p:nvPr>
            <p:ph type="ctrTitle"/>
          </p:nvPr>
        </p:nvSpPr>
        <p:spPr>
          <a:xfrm>
            <a:off x="1519809" y="207390"/>
            <a:ext cx="10633066" cy="1777902"/>
          </a:xfrm>
        </p:spPr>
        <p:txBody>
          <a:bodyPr/>
          <a:lstStyle/>
          <a:p>
            <a:pPr defTabSz="457200">
              <a:lnSpc>
                <a:spcPct val="100000"/>
              </a:lnSpc>
            </a:pPr>
            <a:r>
              <a:rPr lang="fr-FR" sz="2300" b="1" dirty="0">
                <a:solidFill>
                  <a:schemeClr val="bg1"/>
                </a:solidFill>
                <a:latin typeface="Arial Narrow" panose="020B0606020202030204" pitchFamily="34" charset="0"/>
                <a:cs typeface="Arial" panose="020B0604020202020204" pitchFamily="34" charset="0"/>
              </a:rPr>
              <a:t>Atelier sous régional sur l'intégration des données administratives, des données de masse et des informations </a:t>
            </a:r>
            <a:r>
              <a:rPr lang="fr-FR" sz="2300" b="1" dirty="0" err="1">
                <a:solidFill>
                  <a:schemeClr val="bg1"/>
                </a:solidFill>
                <a:latin typeface="Arial Narrow" panose="020B0606020202030204" pitchFamily="34" charset="0"/>
                <a:cs typeface="Arial" panose="020B0604020202020204" pitchFamily="34" charset="0"/>
              </a:rPr>
              <a:t>géospatiales</a:t>
            </a:r>
            <a:r>
              <a:rPr lang="fr-FR" sz="2300" b="1" dirty="0">
                <a:solidFill>
                  <a:schemeClr val="bg1"/>
                </a:solidFill>
                <a:latin typeface="Arial Narrow" panose="020B0606020202030204" pitchFamily="34" charset="0"/>
                <a:cs typeface="Arial" panose="020B0604020202020204" pitchFamily="34" charset="0"/>
              </a:rPr>
              <a:t> pour la compilation des indicateurs des ODD pour les pays africains francophones</a:t>
            </a:r>
            <a:br>
              <a:rPr lang="fr-FR" sz="2300" b="1" dirty="0">
                <a:solidFill>
                  <a:schemeClr val="bg1"/>
                </a:solidFill>
                <a:latin typeface="Arial Narrow" panose="020B0606020202030204" pitchFamily="34" charset="0"/>
                <a:cs typeface="Arial" panose="020B0604020202020204" pitchFamily="34" charset="0"/>
              </a:rPr>
            </a:br>
            <a:r>
              <a:rPr lang="en-US" sz="2300" b="1" dirty="0">
                <a:solidFill>
                  <a:schemeClr val="bg1"/>
                </a:solidFill>
                <a:latin typeface="Arial Narrow" panose="020B0606020202030204" pitchFamily="34" charset="0"/>
                <a:cs typeface="Arial" panose="020B0604020202020204" pitchFamily="34" charset="0"/>
              </a:rPr>
              <a:t> </a:t>
            </a:r>
            <a:br>
              <a:rPr lang="fr-FR" sz="2300" b="1" dirty="0">
                <a:solidFill>
                  <a:schemeClr val="bg1"/>
                </a:solidFill>
                <a:latin typeface="Arial Narrow" panose="020B0606020202030204" pitchFamily="34" charset="0"/>
                <a:cs typeface="Arial" panose="020B0604020202020204" pitchFamily="34" charset="0"/>
              </a:rPr>
            </a:br>
            <a:r>
              <a:rPr lang="fr-FR" sz="2300" b="1" dirty="0">
                <a:solidFill>
                  <a:srgbClr val="FFFF00"/>
                </a:solidFill>
                <a:latin typeface="Arial Narrow" panose="020B0606020202030204" pitchFamily="34" charset="0"/>
                <a:cs typeface="Arial" panose="020B0604020202020204" pitchFamily="34" charset="0"/>
              </a:rPr>
              <a:t>9 au 11 mai 2018 - Hôtel Saint </a:t>
            </a:r>
            <a:r>
              <a:rPr lang="fr-FR" sz="2300" b="1" dirty="0" err="1">
                <a:solidFill>
                  <a:srgbClr val="FFFF00"/>
                </a:solidFill>
                <a:latin typeface="Arial Narrow" panose="020B0606020202030204" pitchFamily="34" charset="0"/>
                <a:cs typeface="Arial" panose="020B0604020202020204" pitchFamily="34" charset="0"/>
              </a:rPr>
              <a:t>Manick</a:t>
            </a:r>
            <a:r>
              <a:rPr lang="fr-FR" sz="2300" b="1" dirty="0">
                <a:solidFill>
                  <a:srgbClr val="FFFF00"/>
                </a:solidFill>
                <a:latin typeface="Arial Narrow" panose="020B0606020202030204" pitchFamily="34" charset="0"/>
                <a:cs typeface="Arial" panose="020B0604020202020204" pitchFamily="34" charset="0"/>
              </a:rPr>
              <a:t> - Lomé, Togo</a:t>
            </a:r>
          </a:p>
        </p:txBody>
      </p:sp>
    </p:spTree>
    <p:extLst>
      <p:ext uri="{BB962C8B-B14F-4D97-AF65-F5344CB8AC3E}">
        <p14:creationId xmlns:p14="http://schemas.microsoft.com/office/powerpoint/2010/main" val="3798456379"/>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64613513"/>
              </p:ext>
            </p:extLst>
          </p:nvPr>
        </p:nvGraphicFramePr>
        <p:xfrm>
          <a:off x="6409546" y="1277957"/>
          <a:ext cx="5268334" cy="4618026"/>
        </p:xfrm>
        <a:graphic>
          <a:graphicData uri="http://schemas.openxmlformats.org/drawingml/2006/table">
            <a:tbl>
              <a:tblPr firstRow="1" bandRow="1">
                <a:tableStyleId>{91EBBBCC-DAD2-459C-BE2E-F6DE35CF9A28}</a:tableStyleId>
              </a:tblPr>
              <a:tblGrid>
                <a:gridCol w="5268334">
                  <a:extLst>
                    <a:ext uri="{9D8B030D-6E8A-4147-A177-3AD203B41FA5}">
                      <a16:colId xmlns:a16="http://schemas.microsoft.com/office/drawing/2014/main" val="753827604"/>
                    </a:ext>
                  </a:extLst>
                </a:gridCol>
              </a:tblGrid>
              <a:tr h="2371480">
                <a:tc>
                  <a:txBody>
                    <a:bodyPr/>
                    <a:lstStyle/>
                    <a:p>
                      <a:r>
                        <a:rPr lang="fr-FR" sz="3200" dirty="0">
                          <a:latin typeface="Arial Narrow" panose="020B0606020202030204" pitchFamily="34" charset="0"/>
                        </a:rPr>
                        <a:t>Données administratives mise à disposition de l’INS suivant un calendrier prédéfini (Q3.8)</a:t>
                      </a:r>
                      <a:endParaRPr lang="en-US" sz="3200" dirty="0">
                        <a:latin typeface="Arial Narrow" panose="020B0606020202030204" pitchFamily="34" charset="0"/>
                      </a:endParaRPr>
                    </a:p>
                  </a:txBody>
                  <a:tcPr>
                    <a:solidFill>
                      <a:schemeClr val="accent1">
                        <a:lumMod val="75000"/>
                      </a:schemeClr>
                    </a:solidFill>
                  </a:tcPr>
                </a:tc>
                <a:extLst>
                  <a:ext uri="{0D108BD9-81ED-4DB2-BD59-A6C34878D82A}">
                    <a16:rowId xmlns:a16="http://schemas.microsoft.com/office/drawing/2014/main" val="1382409883"/>
                  </a:ext>
                </a:extLst>
              </a:tr>
              <a:tr h="783069">
                <a:tc>
                  <a:txBody>
                    <a:bodyPr/>
                    <a:lstStyle/>
                    <a:p>
                      <a:pPr algn="ctr"/>
                      <a:r>
                        <a:rPr lang="en-US" sz="2800" b="1" dirty="0" err="1">
                          <a:latin typeface="Arial Narrow" panose="020B0606020202030204" pitchFamily="34" charset="0"/>
                        </a:rPr>
                        <a:t>Oui</a:t>
                      </a:r>
                      <a:r>
                        <a:rPr lang="en-US" sz="2800" b="1" dirty="0">
                          <a:latin typeface="Arial Narrow" panose="020B0606020202030204" pitchFamily="34" charset="0"/>
                        </a:rPr>
                        <a:t> pour 3 sur 15 pays</a:t>
                      </a:r>
                    </a:p>
                  </a:txBody>
                  <a:tcPr>
                    <a:solidFill>
                      <a:schemeClr val="accent1">
                        <a:lumMod val="20000"/>
                        <a:lumOff val="80000"/>
                      </a:schemeClr>
                    </a:solidFill>
                  </a:tcPr>
                </a:tc>
                <a:extLst>
                  <a:ext uri="{0D108BD9-81ED-4DB2-BD59-A6C34878D82A}">
                    <a16:rowId xmlns:a16="http://schemas.microsoft.com/office/drawing/2014/main" val="405476297"/>
                  </a:ext>
                </a:extLst>
              </a:tr>
              <a:tr h="1463477">
                <a:tc>
                  <a:txBody>
                    <a:bodyPr/>
                    <a:lstStyle/>
                    <a:p>
                      <a:pPr algn="ctr"/>
                      <a:r>
                        <a:rPr lang="fr-FR" sz="2800" b="1" dirty="0">
                          <a:latin typeface="Arial Narrow" panose="020B0606020202030204" pitchFamily="34" charset="0"/>
                        </a:rPr>
                        <a:t>Partiellement pour 7 sur 15 </a:t>
                      </a:r>
                      <a:r>
                        <a:rPr lang="en-US" sz="2800" b="1" dirty="0">
                          <a:latin typeface="Arial Narrow" panose="020B0606020202030204" pitchFamily="34" charset="0"/>
                        </a:rPr>
                        <a:t>pays</a:t>
                      </a:r>
                    </a:p>
                  </a:txBody>
                  <a:tcPr>
                    <a:solidFill>
                      <a:schemeClr val="accent1">
                        <a:lumMod val="20000"/>
                        <a:lumOff val="80000"/>
                      </a:schemeClr>
                    </a:solidFill>
                  </a:tcPr>
                </a:tc>
                <a:extLst>
                  <a:ext uri="{0D108BD9-81ED-4DB2-BD59-A6C34878D82A}">
                    <a16:rowId xmlns:a16="http://schemas.microsoft.com/office/drawing/2014/main" val="3904265540"/>
                  </a:ext>
                </a:extLst>
              </a:tr>
            </a:tbl>
          </a:graphicData>
        </a:graphic>
      </p:graphicFrame>
      <p:sp>
        <p:nvSpPr>
          <p:cNvPr id="4" name="Title 1"/>
          <p:cNvSpPr>
            <a:spLocks noGrp="1"/>
          </p:cNvSpPr>
          <p:nvPr>
            <p:ph type="title"/>
          </p:nvPr>
        </p:nvSpPr>
        <p:spPr>
          <a:xfrm>
            <a:off x="665018" y="133772"/>
            <a:ext cx="10515600" cy="813680"/>
          </a:xfrm>
        </p:spPr>
        <p:txBody>
          <a:bodyPr/>
          <a:lstStyle/>
          <a:p>
            <a:r>
              <a:rPr lang="en-US" b="1" dirty="0" err="1">
                <a:latin typeface="Arial Narrow" panose="020B0606020202030204" pitchFamily="34" charset="0"/>
              </a:rPr>
              <a:t>Accès</a:t>
            </a:r>
            <a:r>
              <a:rPr lang="en-US" b="1" dirty="0">
                <a:latin typeface="Arial Narrow" panose="020B0606020202030204" pitchFamily="34" charset="0"/>
              </a:rPr>
              <a:t> aux </a:t>
            </a:r>
            <a:r>
              <a:rPr lang="en-US" b="1" dirty="0" err="1">
                <a:latin typeface="Arial Narrow" panose="020B0606020202030204" pitchFamily="34" charset="0"/>
              </a:rPr>
              <a:t>données</a:t>
            </a:r>
            <a:r>
              <a:rPr lang="en-US" b="1" dirty="0">
                <a:latin typeface="Arial Narrow" panose="020B0606020202030204" pitchFamily="34" charset="0"/>
              </a:rPr>
              <a:t> </a:t>
            </a:r>
            <a:r>
              <a:rPr lang="en-US" b="1" dirty="0" err="1">
                <a:latin typeface="Arial Narrow" panose="020B0606020202030204" pitchFamily="34" charset="0"/>
              </a:rPr>
              <a:t>Administratives</a:t>
            </a:r>
            <a:endParaRPr lang="en-US" b="1" dirty="0">
              <a:latin typeface="Arial Narrow" panose="020B0606020202030204" pitchFamily="34" charset="0"/>
            </a:endParaRPr>
          </a:p>
        </p:txBody>
      </p:sp>
      <p:graphicFrame>
        <p:nvGraphicFramePr>
          <p:cNvPr id="6" name="Content Placeholder 4"/>
          <p:cNvGraphicFramePr>
            <a:graphicFrameLocks/>
          </p:cNvGraphicFramePr>
          <p:nvPr>
            <p:extLst>
              <p:ext uri="{D42A27DB-BD31-4B8C-83A1-F6EECF244321}">
                <p14:modId xmlns:p14="http://schemas.microsoft.com/office/powerpoint/2010/main" val="1614024002"/>
              </p:ext>
            </p:extLst>
          </p:nvPr>
        </p:nvGraphicFramePr>
        <p:xfrm>
          <a:off x="187036" y="1277957"/>
          <a:ext cx="5277330" cy="4618027"/>
        </p:xfrm>
        <a:graphic>
          <a:graphicData uri="http://schemas.openxmlformats.org/drawingml/2006/table">
            <a:tbl>
              <a:tblPr firstRow="1" bandRow="1">
                <a:tableStyleId>{0660B408-B3CF-4A94-85FC-2B1E0A45F4A2}</a:tableStyleId>
              </a:tblPr>
              <a:tblGrid>
                <a:gridCol w="5277330">
                  <a:extLst>
                    <a:ext uri="{9D8B030D-6E8A-4147-A177-3AD203B41FA5}">
                      <a16:colId xmlns:a16="http://schemas.microsoft.com/office/drawing/2014/main" val="753827604"/>
                    </a:ext>
                  </a:extLst>
                </a:gridCol>
              </a:tblGrid>
              <a:tr h="2461049">
                <a:tc>
                  <a:txBody>
                    <a:bodyPr/>
                    <a:lstStyle/>
                    <a:p>
                      <a:r>
                        <a:rPr lang="en-US" sz="3200" dirty="0" err="1">
                          <a:latin typeface="Arial Narrow" panose="020B0606020202030204" pitchFamily="34" charset="0"/>
                        </a:rPr>
                        <a:t>Données</a:t>
                      </a:r>
                      <a:r>
                        <a:rPr lang="en-US" sz="3200" dirty="0">
                          <a:latin typeface="Arial Narrow" panose="020B0606020202030204" pitchFamily="34" charset="0"/>
                        </a:rPr>
                        <a:t> </a:t>
                      </a:r>
                      <a:r>
                        <a:rPr lang="en-US" sz="3200" dirty="0" err="1">
                          <a:latin typeface="Arial Narrow" panose="020B0606020202030204" pitchFamily="34" charset="0"/>
                        </a:rPr>
                        <a:t>administratives</a:t>
                      </a:r>
                      <a:r>
                        <a:rPr lang="en-US" sz="3200" dirty="0">
                          <a:latin typeface="Arial Narrow" panose="020B0606020202030204" pitchFamily="34" charset="0"/>
                        </a:rPr>
                        <a:t> </a:t>
                      </a:r>
                      <a:r>
                        <a:rPr lang="en-US" sz="3200" dirty="0" err="1">
                          <a:latin typeface="Arial Narrow" panose="020B0606020202030204" pitchFamily="34" charset="0"/>
                        </a:rPr>
                        <a:t>mise</a:t>
                      </a:r>
                      <a:r>
                        <a:rPr lang="en-US" sz="3200" dirty="0">
                          <a:latin typeface="Arial Narrow" panose="020B0606020202030204" pitchFamily="34" charset="0"/>
                        </a:rPr>
                        <a:t> à la disposition de </a:t>
                      </a:r>
                      <a:r>
                        <a:rPr lang="en-US" sz="3200" dirty="0" err="1">
                          <a:latin typeface="Arial Narrow" panose="020B0606020202030204" pitchFamily="34" charset="0"/>
                        </a:rPr>
                        <a:t>l’INS</a:t>
                      </a:r>
                      <a:r>
                        <a:rPr lang="en-US" sz="3200" dirty="0">
                          <a:latin typeface="Arial Narrow" panose="020B0606020202030204" pitchFamily="34" charset="0"/>
                        </a:rPr>
                        <a:t> </a:t>
                      </a:r>
                      <a:r>
                        <a:rPr lang="en-US" sz="3200" dirty="0" err="1">
                          <a:latin typeface="Arial Narrow" panose="020B0606020202030204" pitchFamily="34" charset="0"/>
                        </a:rPr>
                        <a:t>en</a:t>
                      </a:r>
                      <a:r>
                        <a:rPr lang="en-US" sz="3200" dirty="0">
                          <a:latin typeface="Arial Narrow" panose="020B0606020202030204" pitchFamily="34" charset="0"/>
                        </a:rPr>
                        <a:t> format </a:t>
                      </a:r>
                      <a:r>
                        <a:rPr lang="en-US" sz="3200" dirty="0" err="1">
                          <a:latin typeface="Arial Narrow" panose="020B0606020202030204" pitchFamily="34" charset="0"/>
                        </a:rPr>
                        <a:t>électronique</a:t>
                      </a:r>
                      <a:r>
                        <a:rPr lang="en-US" sz="3200" dirty="0">
                          <a:latin typeface="Arial Narrow" panose="020B0606020202030204" pitchFamily="34" charset="0"/>
                        </a:rPr>
                        <a:t> (Q3.7)</a:t>
                      </a:r>
                      <a:endParaRPr lang="en-US" sz="3200" b="1" dirty="0">
                        <a:latin typeface="Arial Narrow" panose="020B0606020202030204" pitchFamily="34" charset="0"/>
                      </a:endParaRPr>
                    </a:p>
                  </a:txBody>
                  <a:tcPr>
                    <a:solidFill>
                      <a:schemeClr val="bg1">
                        <a:lumMod val="65000"/>
                      </a:schemeClr>
                    </a:solidFill>
                  </a:tcPr>
                </a:tc>
                <a:extLst>
                  <a:ext uri="{0D108BD9-81ED-4DB2-BD59-A6C34878D82A}">
                    <a16:rowId xmlns:a16="http://schemas.microsoft.com/office/drawing/2014/main" val="1382409883"/>
                  </a:ext>
                </a:extLst>
              </a:tr>
              <a:tr h="841516">
                <a:tc>
                  <a:txBody>
                    <a:bodyPr/>
                    <a:lstStyle/>
                    <a:p>
                      <a:pPr algn="ctr"/>
                      <a:r>
                        <a:rPr lang="en-US" sz="2800" b="1" dirty="0" err="1">
                          <a:latin typeface="Arial Narrow" panose="020B0606020202030204" pitchFamily="34" charset="0"/>
                        </a:rPr>
                        <a:t>Oui</a:t>
                      </a:r>
                      <a:r>
                        <a:rPr lang="en-US" sz="2800" b="1" dirty="0">
                          <a:latin typeface="Arial Narrow" panose="020B0606020202030204" pitchFamily="34" charset="0"/>
                        </a:rPr>
                        <a:t> pour 5 sur 16 pays</a:t>
                      </a:r>
                    </a:p>
                  </a:txBody>
                  <a:tcPr>
                    <a:solidFill>
                      <a:schemeClr val="bg1">
                        <a:lumMod val="85000"/>
                      </a:schemeClr>
                    </a:solidFill>
                  </a:tcPr>
                </a:tc>
                <a:extLst>
                  <a:ext uri="{0D108BD9-81ED-4DB2-BD59-A6C34878D82A}">
                    <a16:rowId xmlns:a16="http://schemas.microsoft.com/office/drawing/2014/main" val="405476297"/>
                  </a:ext>
                </a:extLst>
              </a:tr>
              <a:tr h="13154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err="1">
                          <a:latin typeface="Arial Narrow" panose="020B0606020202030204" pitchFamily="34" charset="0"/>
                        </a:rPr>
                        <a:t>Partiellement</a:t>
                      </a:r>
                      <a:r>
                        <a:rPr lang="en-US" sz="2800" b="1" dirty="0">
                          <a:latin typeface="Arial Narrow" panose="020B0606020202030204" pitchFamily="34" charset="0"/>
                        </a:rPr>
                        <a:t> pour 9 sur 16 pays</a:t>
                      </a:r>
                      <a:endParaRPr lang="en-US" sz="2800" b="0" dirty="0">
                        <a:latin typeface="Arial Narrow" panose="020B0606020202030204" pitchFamily="34" charset="0"/>
                      </a:endParaRPr>
                    </a:p>
                  </a:txBody>
                  <a:tcPr>
                    <a:solidFill>
                      <a:schemeClr val="bg1">
                        <a:lumMod val="85000"/>
                      </a:schemeClr>
                    </a:solidFill>
                  </a:tcPr>
                </a:tc>
                <a:extLst>
                  <a:ext uri="{0D108BD9-81ED-4DB2-BD59-A6C34878D82A}">
                    <a16:rowId xmlns:a16="http://schemas.microsoft.com/office/drawing/2014/main" val="2074836202"/>
                  </a:ext>
                </a:extLst>
              </a:tr>
            </a:tbl>
          </a:graphicData>
        </a:graphic>
      </p:graphicFrame>
    </p:spTree>
    <p:extLst>
      <p:ext uri="{BB962C8B-B14F-4D97-AF65-F5344CB8AC3E}">
        <p14:creationId xmlns:p14="http://schemas.microsoft.com/office/powerpoint/2010/main" val="901826561"/>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11966989"/>
              </p:ext>
            </p:extLst>
          </p:nvPr>
        </p:nvGraphicFramePr>
        <p:xfrm>
          <a:off x="6096000" y="1333042"/>
          <a:ext cx="5257800" cy="4770304"/>
        </p:xfrm>
        <a:graphic>
          <a:graphicData uri="http://schemas.openxmlformats.org/drawingml/2006/table">
            <a:tbl>
              <a:tblPr firstRow="1" bandRow="1">
                <a:tableStyleId>{91EBBBCC-DAD2-459C-BE2E-F6DE35CF9A28}</a:tableStyleId>
              </a:tblPr>
              <a:tblGrid>
                <a:gridCol w="5257800">
                  <a:extLst>
                    <a:ext uri="{9D8B030D-6E8A-4147-A177-3AD203B41FA5}">
                      <a16:colId xmlns:a16="http://schemas.microsoft.com/office/drawing/2014/main" val="753827604"/>
                    </a:ext>
                  </a:extLst>
                </a:gridCol>
              </a:tblGrid>
              <a:tr h="2707336">
                <a:tc>
                  <a:txBody>
                    <a:bodyPr/>
                    <a:lstStyle/>
                    <a:p>
                      <a:r>
                        <a:rPr lang="fr-FR" sz="3200" dirty="0">
                          <a:latin typeface="Arial Narrow" panose="020B0606020202030204" pitchFamily="34" charset="0"/>
                        </a:rPr>
                        <a:t>Existence des accords entre propriétaires des données administratives et l’INS (Q3.11)</a:t>
                      </a:r>
                      <a:endParaRPr lang="en-US" sz="3200" dirty="0">
                        <a:latin typeface="Arial Narrow" panose="020B0606020202030204" pitchFamily="34" charset="0"/>
                      </a:endParaRPr>
                    </a:p>
                  </a:txBody>
                  <a:tcPr>
                    <a:solidFill>
                      <a:schemeClr val="accent1">
                        <a:lumMod val="75000"/>
                      </a:schemeClr>
                    </a:solidFill>
                  </a:tcPr>
                </a:tc>
                <a:extLst>
                  <a:ext uri="{0D108BD9-81ED-4DB2-BD59-A6C34878D82A}">
                    <a16:rowId xmlns:a16="http://schemas.microsoft.com/office/drawing/2014/main" val="1382409883"/>
                  </a:ext>
                </a:extLst>
              </a:tr>
              <a:tr h="719080">
                <a:tc>
                  <a:txBody>
                    <a:bodyPr/>
                    <a:lstStyle/>
                    <a:p>
                      <a:pPr algn="ctr"/>
                      <a:r>
                        <a:rPr lang="en-US" sz="2800" b="1" dirty="0" err="1">
                          <a:latin typeface="Arial Narrow" panose="020B0606020202030204" pitchFamily="34" charset="0"/>
                        </a:rPr>
                        <a:t>Oui</a:t>
                      </a:r>
                      <a:r>
                        <a:rPr lang="en-US" sz="2800" b="1" dirty="0">
                          <a:latin typeface="Arial Narrow" panose="020B0606020202030204" pitchFamily="34" charset="0"/>
                        </a:rPr>
                        <a:t> pour 4 sur 17 pays</a:t>
                      </a:r>
                    </a:p>
                  </a:txBody>
                  <a:tcPr>
                    <a:solidFill>
                      <a:schemeClr val="accent1">
                        <a:lumMod val="20000"/>
                        <a:lumOff val="80000"/>
                      </a:schemeClr>
                    </a:solidFill>
                  </a:tcPr>
                </a:tc>
                <a:extLst>
                  <a:ext uri="{0D108BD9-81ED-4DB2-BD59-A6C34878D82A}">
                    <a16:rowId xmlns:a16="http://schemas.microsoft.com/office/drawing/2014/main" val="405476297"/>
                  </a:ext>
                </a:extLst>
              </a:tr>
              <a:tr h="1343888">
                <a:tc>
                  <a:txBody>
                    <a:bodyPr/>
                    <a:lstStyle/>
                    <a:p>
                      <a:pPr algn="ctr"/>
                      <a:r>
                        <a:rPr lang="fr-FR" sz="2800" b="1" dirty="0">
                          <a:latin typeface="Arial Narrow" panose="020B0606020202030204" pitchFamily="34" charset="0"/>
                        </a:rPr>
                        <a:t>Partiellement pour 7 sur 17 </a:t>
                      </a:r>
                      <a:r>
                        <a:rPr lang="en-US" sz="2800" b="1" dirty="0">
                          <a:latin typeface="Arial Narrow" panose="020B0606020202030204" pitchFamily="34" charset="0"/>
                        </a:rPr>
                        <a:t>pays</a:t>
                      </a:r>
                    </a:p>
                  </a:txBody>
                  <a:tcPr>
                    <a:solidFill>
                      <a:schemeClr val="accent1">
                        <a:lumMod val="20000"/>
                        <a:lumOff val="80000"/>
                      </a:schemeClr>
                    </a:solidFill>
                  </a:tcPr>
                </a:tc>
                <a:extLst>
                  <a:ext uri="{0D108BD9-81ED-4DB2-BD59-A6C34878D82A}">
                    <a16:rowId xmlns:a16="http://schemas.microsoft.com/office/drawing/2014/main" val="3904265540"/>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592928445"/>
              </p:ext>
            </p:extLst>
          </p:nvPr>
        </p:nvGraphicFramePr>
        <p:xfrm>
          <a:off x="173182" y="1333041"/>
          <a:ext cx="4783282" cy="4682170"/>
        </p:xfrm>
        <a:graphic>
          <a:graphicData uri="http://schemas.openxmlformats.org/drawingml/2006/table">
            <a:tbl>
              <a:tblPr firstRow="1" bandRow="1">
                <a:tableStyleId>{0660B408-B3CF-4A94-85FC-2B1E0A45F4A2}</a:tableStyleId>
              </a:tblPr>
              <a:tblGrid>
                <a:gridCol w="4783282">
                  <a:extLst>
                    <a:ext uri="{9D8B030D-6E8A-4147-A177-3AD203B41FA5}">
                      <a16:colId xmlns:a16="http://schemas.microsoft.com/office/drawing/2014/main" val="753827604"/>
                    </a:ext>
                  </a:extLst>
                </a:gridCol>
              </a:tblGrid>
              <a:tr h="2924922">
                <a:tc>
                  <a:txBody>
                    <a:bodyPr/>
                    <a:lstStyle/>
                    <a:p>
                      <a:r>
                        <a:rPr lang="en-US" sz="3200" dirty="0">
                          <a:latin typeface="Arial Narrow" panose="020B0606020202030204" pitchFamily="34" charset="0"/>
                        </a:rPr>
                        <a:t>L’INS</a:t>
                      </a:r>
                      <a:r>
                        <a:rPr lang="en-US" sz="3200" baseline="0" dirty="0">
                          <a:latin typeface="Arial Narrow" panose="020B0606020202030204" pitchFamily="34" charset="0"/>
                        </a:rPr>
                        <a:t> a </a:t>
                      </a:r>
                      <a:r>
                        <a:rPr lang="en-US" sz="3200" baseline="0" dirty="0" err="1">
                          <a:latin typeface="Arial Narrow" panose="020B0606020202030204" pitchFamily="34" charset="0"/>
                        </a:rPr>
                        <a:t>accès</a:t>
                      </a:r>
                      <a:r>
                        <a:rPr lang="en-US" sz="3200" baseline="0" dirty="0">
                          <a:latin typeface="Arial Narrow" panose="020B0606020202030204" pitchFamily="34" charset="0"/>
                        </a:rPr>
                        <a:t> aux </a:t>
                      </a:r>
                      <a:r>
                        <a:rPr lang="en-US" sz="3200" baseline="0" dirty="0" err="1">
                          <a:latin typeface="Arial Narrow" panose="020B0606020202030204" pitchFamily="34" charset="0"/>
                        </a:rPr>
                        <a:t>microdonnées</a:t>
                      </a:r>
                      <a:r>
                        <a:rPr lang="en-US" sz="3200" baseline="0" dirty="0">
                          <a:latin typeface="Arial Narrow" panose="020B0606020202030204" pitchFamily="34" charset="0"/>
                        </a:rPr>
                        <a:t> des </a:t>
                      </a:r>
                      <a:r>
                        <a:rPr lang="en-US" sz="3200" baseline="0" dirty="0" err="1">
                          <a:latin typeface="Arial Narrow" panose="020B0606020202030204" pitchFamily="34" charset="0"/>
                        </a:rPr>
                        <a:t>registres</a:t>
                      </a:r>
                      <a:r>
                        <a:rPr lang="en-US" sz="3200" baseline="0" dirty="0">
                          <a:latin typeface="Arial Narrow" panose="020B0606020202030204" pitchFamily="34" charset="0"/>
                        </a:rPr>
                        <a:t> </a:t>
                      </a:r>
                      <a:r>
                        <a:rPr lang="en-US" sz="3200" baseline="0" dirty="0" err="1">
                          <a:latin typeface="Arial Narrow" panose="020B0606020202030204" pitchFamily="34" charset="0"/>
                        </a:rPr>
                        <a:t>administratifs</a:t>
                      </a:r>
                      <a:r>
                        <a:rPr lang="en-US" sz="3200" baseline="0" dirty="0">
                          <a:latin typeface="Arial Narrow" panose="020B0606020202030204" pitchFamily="34" charset="0"/>
                        </a:rPr>
                        <a:t> pour la compilation des </a:t>
                      </a:r>
                      <a:r>
                        <a:rPr lang="en-US" sz="3200" baseline="0" dirty="0" err="1">
                          <a:latin typeface="Arial Narrow" panose="020B0606020202030204" pitchFamily="34" charset="0"/>
                        </a:rPr>
                        <a:t>statistiques</a:t>
                      </a:r>
                      <a:r>
                        <a:rPr lang="en-US" sz="3200" baseline="0" dirty="0">
                          <a:latin typeface="Arial Narrow" panose="020B0606020202030204" pitchFamily="34" charset="0"/>
                        </a:rPr>
                        <a:t> </a:t>
                      </a:r>
                      <a:r>
                        <a:rPr lang="en-US" sz="3200" baseline="0" dirty="0" err="1">
                          <a:latin typeface="Arial Narrow" panose="020B0606020202030204" pitchFamily="34" charset="0"/>
                        </a:rPr>
                        <a:t>officielles</a:t>
                      </a:r>
                      <a:r>
                        <a:rPr lang="en-US" sz="3200" dirty="0">
                          <a:latin typeface="Arial Narrow" panose="020B0606020202030204" pitchFamily="34" charset="0"/>
                        </a:rPr>
                        <a:t> (Q3.9)</a:t>
                      </a:r>
                      <a:endParaRPr lang="en-US" sz="3200" b="1" dirty="0">
                        <a:latin typeface="Arial Narrow" panose="020B0606020202030204" pitchFamily="34" charset="0"/>
                      </a:endParaRPr>
                    </a:p>
                  </a:txBody>
                  <a:tcPr>
                    <a:solidFill>
                      <a:schemeClr val="bg1">
                        <a:lumMod val="65000"/>
                      </a:schemeClr>
                    </a:solidFill>
                  </a:tcPr>
                </a:tc>
                <a:extLst>
                  <a:ext uri="{0D108BD9-81ED-4DB2-BD59-A6C34878D82A}">
                    <a16:rowId xmlns:a16="http://schemas.microsoft.com/office/drawing/2014/main" val="1382409883"/>
                  </a:ext>
                </a:extLst>
              </a:tr>
              <a:tr h="685567">
                <a:tc>
                  <a:txBody>
                    <a:bodyPr/>
                    <a:lstStyle/>
                    <a:p>
                      <a:pPr algn="ctr"/>
                      <a:r>
                        <a:rPr lang="en-US" sz="2800" b="1" dirty="0" err="1">
                          <a:latin typeface="Arial Narrow" panose="020B0606020202030204" pitchFamily="34" charset="0"/>
                        </a:rPr>
                        <a:t>Oui</a:t>
                      </a:r>
                      <a:r>
                        <a:rPr lang="en-US" sz="2800" b="1" dirty="0">
                          <a:latin typeface="Arial Narrow" panose="020B0606020202030204" pitchFamily="34" charset="0"/>
                        </a:rPr>
                        <a:t> pour 7 sur 14 pays</a:t>
                      </a:r>
                    </a:p>
                  </a:txBody>
                  <a:tcPr>
                    <a:solidFill>
                      <a:schemeClr val="bg1">
                        <a:lumMod val="85000"/>
                      </a:schemeClr>
                    </a:solidFill>
                  </a:tcPr>
                </a:tc>
                <a:extLst>
                  <a:ext uri="{0D108BD9-81ED-4DB2-BD59-A6C34878D82A}">
                    <a16:rowId xmlns:a16="http://schemas.microsoft.com/office/drawing/2014/main" val="405476297"/>
                  </a:ext>
                </a:extLst>
              </a:tr>
              <a:tr h="10716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err="1">
                          <a:latin typeface="Arial Narrow" panose="020B0606020202030204" pitchFamily="34" charset="0"/>
                        </a:rPr>
                        <a:t>Partiellement</a:t>
                      </a:r>
                      <a:r>
                        <a:rPr lang="en-US" sz="2800" b="1" dirty="0">
                          <a:latin typeface="Arial Narrow" panose="020B0606020202030204" pitchFamily="34" charset="0"/>
                        </a:rPr>
                        <a:t> pour 5 sur 14 pays</a:t>
                      </a:r>
                      <a:endParaRPr lang="en-US" sz="2800" b="0" dirty="0">
                        <a:latin typeface="Arial Narrow" panose="020B0606020202030204" pitchFamily="34" charset="0"/>
                      </a:endParaRPr>
                    </a:p>
                  </a:txBody>
                  <a:tcPr>
                    <a:solidFill>
                      <a:schemeClr val="bg1">
                        <a:lumMod val="85000"/>
                      </a:schemeClr>
                    </a:solidFill>
                  </a:tcPr>
                </a:tc>
                <a:extLst>
                  <a:ext uri="{0D108BD9-81ED-4DB2-BD59-A6C34878D82A}">
                    <a16:rowId xmlns:a16="http://schemas.microsoft.com/office/drawing/2014/main" val="2074836202"/>
                  </a:ext>
                </a:extLst>
              </a:tr>
            </a:tbl>
          </a:graphicData>
        </a:graphic>
      </p:graphicFrame>
      <p:sp>
        <p:nvSpPr>
          <p:cNvPr id="7" name="Title 1"/>
          <p:cNvSpPr>
            <a:spLocks noGrp="1"/>
          </p:cNvSpPr>
          <p:nvPr>
            <p:ph type="title"/>
          </p:nvPr>
        </p:nvSpPr>
        <p:spPr>
          <a:xfrm>
            <a:off x="665018" y="133772"/>
            <a:ext cx="10515600" cy="813680"/>
          </a:xfrm>
        </p:spPr>
        <p:txBody>
          <a:bodyPr/>
          <a:lstStyle/>
          <a:p>
            <a:r>
              <a:rPr lang="en-US" b="1" dirty="0" err="1">
                <a:latin typeface="Arial Narrow" panose="020B0606020202030204" pitchFamily="34" charset="0"/>
              </a:rPr>
              <a:t>Accès</a:t>
            </a:r>
            <a:r>
              <a:rPr lang="en-US" b="1" dirty="0">
                <a:latin typeface="Arial Narrow" panose="020B0606020202030204" pitchFamily="34" charset="0"/>
              </a:rPr>
              <a:t> aux </a:t>
            </a:r>
            <a:r>
              <a:rPr lang="en-US" b="1" dirty="0" err="1">
                <a:latin typeface="Arial Narrow" panose="020B0606020202030204" pitchFamily="34" charset="0"/>
              </a:rPr>
              <a:t>données</a:t>
            </a:r>
            <a:r>
              <a:rPr lang="en-US" b="1" dirty="0">
                <a:latin typeface="Arial Narrow" panose="020B0606020202030204" pitchFamily="34" charset="0"/>
              </a:rPr>
              <a:t> </a:t>
            </a:r>
            <a:r>
              <a:rPr lang="en-US" b="1" dirty="0" err="1">
                <a:latin typeface="Arial Narrow" panose="020B0606020202030204" pitchFamily="34" charset="0"/>
              </a:rPr>
              <a:t>Administratives</a:t>
            </a:r>
            <a:endParaRPr lang="en-US" b="1" dirty="0">
              <a:latin typeface="Arial Narrow" panose="020B0606020202030204" pitchFamily="34" charset="0"/>
            </a:endParaRPr>
          </a:p>
        </p:txBody>
      </p:sp>
    </p:spTree>
    <p:extLst>
      <p:ext uri="{BB962C8B-B14F-4D97-AF65-F5344CB8AC3E}">
        <p14:creationId xmlns:p14="http://schemas.microsoft.com/office/powerpoint/2010/main" val="1048900093"/>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155" y="95275"/>
            <a:ext cx="10515600" cy="914919"/>
          </a:xfrm>
        </p:spPr>
        <p:txBody>
          <a:bodyPr/>
          <a:lstStyle/>
          <a:p>
            <a:r>
              <a:rPr lang="en-US" b="1" dirty="0">
                <a:latin typeface="Arial Narrow" panose="020B0606020202030204" pitchFamily="34" charset="0"/>
              </a:rPr>
              <a:t>Perspectives</a:t>
            </a:r>
          </a:p>
        </p:txBody>
      </p:sp>
      <p:sp>
        <p:nvSpPr>
          <p:cNvPr id="3" name="Content Placeholder 2"/>
          <p:cNvSpPr>
            <a:spLocks noGrp="1"/>
          </p:cNvSpPr>
          <p:nvPr>
            <p:ph idx="1"/>
          </p:nvPr>
        </p:nvSpPr>
        <p:spPr>
          <a:xfrm>
            <a:off x="365760" y="1010194"/>
            <a:ext cx="11502390" cy="5847806"/>
          </a:xfrm>
        </p:spPr>
        <p:txBody>
          <a:bodyPr>
            <a:normAutofit/>
          </a:bodyPr>
          <a:lstStyle/>
          <a:p>
            <a:r>
              <a:rPr lang="fr-FR" sz="2700" dirty="0">
                <a:latin typeface="Arial Narrow" panose="020B0606020202030204" pitchFamily="34" charset="0"/>
              </a:rPr>
              <a:t>Les ONS doivent avoir des procédures et des règles en place pour évaluer la qualité des données Administratives</a:t>
            </a:r>
          </a:p>
          <a:p>
            <a:r>
              <a:rPr lang="fr-FR" sz="2700" dirty="0">
                <a:latin typeface="Arial Narrow" panose="020B0606020202030204" pitchFamily="34" charset="0"/>
              </a:rPr>
              <a:t>L'ONS doit être proactif dans l'amélioration des données administratives et y ajouter de la valeur</a:t>
            </a:r>
          </a:p>
          <a:p>
            <a:r>
              <a:rPr lang="fr-FR" sz="2700" dirty="0">
                <a:latin typeface="Arial Narrow" panose="020B0606020202030204" pitchFamily="34" charset="0"/>
              </a:rPr>
              <a:t>Beaucoup d'efforts sont nécessaires pour maintenir des systèmes de bases de données électroniques bien structurés et rendre les données disponibles en temps opportun et facilement accessibles</a:t>
            </a:r>
          </a:p>
          <a:p>
            <a:r>
              <a:rPr lang="fr-FR" sz="2700" dirty="0">
                <a:latin typeface="Arial Narrow" panose="020B0606020202030204" pitchFamily="34" charset="0"/>
              </a:rPr>
              <a:t>L'ONS devrait promouvoir les collaborations et les partenariats avec les fournisseurs de données</a:t>
            </a:r>
          </a:p>
          <a:p>
            <a:r>
              <a:rPr lang="fr-FR" sz="2700" dirty="0">
                <a:latin typeface="Arial Narrow" panose="020B0606020202030204" pitchFamily="34" charset="0"/>
              </a:rPr>
              <a:t>Renforcement des capacités pour que les fournisseurs de données adoptent des procédures standard en matière de collecte de données</a:t>
            </a:r>
          </a:p>
          <a:p>
            <a:r>
              <a:rPr lang="fr-FR" sz="2700" dirty="0">
                <a:latin typeface="Arial Narrow" panose="020B0606020202030204" pitchFamily="34" charset="0"/>
              </a:rPr>
              <a:t>Investissement nécessaire pour l'archivage et la sécurité des données</a:t>
            </a:r>
            <a:endParaRPr lang="en-US" sz="2700" dirty="0">
              <a:latin typeface="Arial Narrow" panose="020B0606020202030204" pitchFamily="34" charset="0"/>
            </a:endParaRPr>
          </a:p>
          <a:p>
            <a:pPr marL="0" indent="0">
              <a:buNone/>
            </a:pPr>
            <a:endParaRPr lang="en-US" sz="2700" dirty="0">
              <a:latin typeface="Arial Narrow" panose="020B0606020202030204" pitchFamily="34" charset="0"/>
            </a:endParaRPr>
          </a:p>
        </p:txBody>
      </p:sp>
    </p:spTree>
    <p:extLst>
      <p:ext uri="{BB962C8B-B14F-4D97-AF65-F5344CB8AC3E}">
        <p14:creationId xmlns:p14="http://schemas.microsoft.com/office/powerpoint/2010/main" val="3309738681"/>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488189"/>
          </a:xfrm>
        </p:spPr>
        <p:txBody>
          <a:bodyPr/>
          <a:lstStyle/>
          <a:p>
            <a:r>
              <a:rPr lang="fr-FR" b="1" dirty="0">
                <a:solidFill>
                  <a:schemeClr val="bg1"/>
                </a:solidFill>
              </a:rPr>
              <a:t>Merci</a:t>
            </a:r>
          </a:p>
        </p:txBody>
      </p:sp>
      <p:sp>
        <p:nvSpPr>
          <p:cNvPr id="3" name="Espace réservé du texte 2"/>
          <p:cNvSpPr>
            <a:spLocks noGrp="1"/>
          </p:cNvSpPr>
          <p:nvPr>
            <p:ph type="body" idx="1"/>
          </p:nvPr>
        </p:nvSpPr>
        <p:spPr/>
        <p:txBody>
          <a:bodyPr>
            <a:normAutofit fontScale="92500" lnSpcReduction="10000"/>
          </a:bodyPr>
          <a:lstStyle/>
          <a:p>
            <a:pPr>
              <a:spcBef>
                <a:spcPts val="0"/>
              </a:spcBef>
            </a:pPr>
            <a:r>
              <a:rPr lang="fr-FR" altLang="en-US" b="1" dirty="0">
                <a:solidFill>
                  <a:schemeClr val="bg1"/>
                </a:solidFill>
                <a:latin typeface="Helv"/>
              </a:rPr>
              <a:t>Pour des questions et des commentaires </a:t>
            </a:r>
            <a:r>
              <a:rPr lang="en-GB" altLang="en-US" b="1" dirty="0">
                <a:solidFill>
                  <a:schemeClr val="bg1"/>
                </a:solidFill>
                <a:latin typeface="Helv"/>
              </a:rPr>
              <a:t>:</a:t>
            </a:r>
          </a:p>
          <a:p>
            <a:pPr>
              <a:spcBef>
                <a:spcPts val="0"/>
              </a:spcBef>
            </a:pPr>
            <a:r>
              <a:rPr lang="fr-FR" b="1" dirty="0">
                <a:solidFill>
                  <a:schemeClr val="bg1"/>
                </a:solidFill>
              </a:rPr>
              <a:t>Oumar </a:t>
            </a:r>
            <a:r>
              <a:rPr lang="fr-FR" b="1" dirty="0" err="1">
                <a:solidFill>
                  <a:schemeClr val="bg1"/>
                </a:solidFill>
              </a:rPr>
              <a:t>Sarr</a:t>
            </a:r>
            <a:endParaRPr lang="fr-FR" b="1" dirty="0">
              <a:solidFill>
                <a:schemeClr val="bg1"/>
              </a:solidFill>
            </a:endParaRPr>
          </a:p>
          <a:p>
            <a:pPr>
              <a:spcBef>
                <a:spcPts val="0"/>
              </a:spcBef>
            </a:pPr>
            <a:r>
              <a:rPr lang="fr-FR" b="1" dirty="0">
                <a:solidFill>
                  <a:schemeClr val="bg1"/>
                </a:solidFill>
              </a:rPr>
              <a:t>Centre Africain pour la Statistique</a:t>
            </a:r>
          </a:p>
          <a:p>
            <a:pPr>
              <a:spcBef>
                <a:spcPts val="0"/>
              </a:spcBef>
            </a:pPr>
            <a:r>
              <a:rPr lang="fr-FR" b="1" dirty="0">
                <a:solidFill>
                  <a:schemeClr val="bg1"/>
                </a:solidFill>
              </a:rPr>
              <a:t>Commission Economique pour l’Afrique</a:t>
            </a:r>
          </a:p>
          <a:p>
            <a:pPr>
              <a:spcBef>
                <a:spcPts val="0"/>
              </a:spcBef>
            </a:pPr>
            <a:r>
              <a:rPr lang="fr-FR" b="1" dirty="0">
                <a:solidFill>
                  <a:schemeClr val="bg1"/>
                </a:solidFill>
              </a:rPr>
              <a:t>sarro@un.org</a:t>
            </a:r>
          </a:p>
        </p:txBody>
      </p:sp>
      <p:pic>
        <p:nvPicPr>
          <p:cNvPr id="4" name="Picture 8" descr="pasted-image.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18100" y="1171575"/>
            <a:ext cx="2563813" cy="2663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pic>
        <p:nvPicPr>
          <p:cNvPr id="5" name="Picture 9"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700" y="2174875"/>
            <a:ext cx="2106613" cy="91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spTree>
    <p:extLst>
      <p:ext uri="{BB962C8B-B14F-4D97-AF65-F5344CB8AC3E}">
        <p14:creationId xmlns:p14="http://schemas.microsoft.com/office/powerpoint/2010/main" val="66911225"/>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1082" y="89704"/>
            <a:ext cx="10515600" cy="814318"/>
          </a:xfrm>
        </p:spPr>
        <p:txBody>
          <a:bodyPr/>
          <a:lstStyle/>
          <a:p>
            <a:r>
              <a:rPr lang="en-US" b="1" dirty="0"/>
              <a:t>Introduction</a:t>
            </a:r>
          </a:p>
        </p:txBody>
      </p:sp>
      <p:sp>
        <p:nvSpPr>
          <p:cNvPr id="4" name="Content Placeholder 3"/>
          <p:cNvSpPr>
            <a:spLocks noGrp="1"/>
          </p:cNvSpPr>
          <p:nvPr>
            <p:ph idx="1"/>
          </p:nvPr>
        </p:nvSpPr>
        <p:spPr>
          <a:xfrm>
            <a:off x="400593" y="804231"/>
            <a:ext cx="11042469" cy="5317896"/>
          </a:xfrm>
        </p:spPr>
        <p:txBody>
          <a:bodyPr>
            <a:noAutofit/>
          </a:bodyPr>
          <a:lstStyle/>
          <a:p>
            <a:r>
              <a:rPr lang="en-US" dirty="0" err="1">
                <a:latin typeface="Arial Narrow" panose="020B0606020202030204" pitchFamily="34" charset="0"/>
              </a:rPr>
              <a:t>Enregistrements</a:t>
            </a:r>
            <a:r>
              <a:rPr lang="en-US" dirty="0">
                <a:latin typeface="Arial Narrow" panose="020B0606020202030204" pitchFamily="34" charset="0"/>
              </a:rPr>
              <a:t> </a:t>
            </a:r>
            <a:r>
              <a:rPr lang="en-US" dirty="0" err="1">
                <a:latin typeface="Arial Narrow" panose="020B0606020202030204" pitchFamily="34" charset="0"/>
              </a:rPr>
              <a:t>administratifs</a:t>
            </a:r>
            <a:r>
              <a:rPr lang="en-US" dirty="0">
                <a:latin typeface="Arial Narrow" panose="020B0606020202030204" pitchFamily="34" charset="0"/>
              </a:rPr>
              <a:t> </a:t>
            </a:r>
            <a:r>
              <a:rPr lang="en-US" dirty="0" err="1">
                <a:latin typeface="Arial Narrow" panose="020B0606020202030204" pitchFamily="34" charset="0"/>
              </a:rPr>
              <a:t>sont</a:t>
            </a:r>
            <a:r>
              <a:rPr lang="en-US" dirty="0">
                <a:latin typeface="Arial Narrow" panose="020B0606020202030204" pitchFamily="34" charset="0"/>
              </a:rPr>
              <a:t> </a:t>
            </a:r>
            <a:r>
              <a:rPr lang="fr-FR" dirty="0">
                <a:latin typeface="Arial Narrow" panose="020B0606020202030204" pitchFamily="34" charset="0"/>
              </a:rPr>
              <a:t>les données recueillies aux fins de l'exécution de divers programmes sectoriels non statistiques ou à des fins administratives</a:t>
            </a:r>
            <a:r>
              <a:rPr lang="en-US" dirty="0">
                <a:latin typeface="Arial Narrow" panose="020B0606020202030204" pitchFamily="34" charset="0"/>
              </a:rPr>
              <a:t>.</a:t>
            </a:r>
          </a:p>
          <a:p>
            <a:r>
              <a:rPr lang="fr-FR" dirty="0">
                <a:latin typeface="Arial Narrow" panose="020B0606020202030204" pitchFamily="34" charset="0"/>
              </a:rPr>
              <a:t>Les données sont recueillies dans un but précis de prise de décision et non principalement à des fins de recherche</a:t>
            </a:r>
            <a:r>
              <a:rPr lang="en-US" dirty="0">
                <a:latin typeface="Arial Narrow" panose="020B0606020202030204" pitchFamily="34" charset="0"/>
              </a:rPr>
              <a:t>.</a:t>
            </a:r>
          </a:p>
          <a:p>
            <a:r>
              <a:rPr lang="en-US" dirty="0">
                <a:latin typeface="Arial Narrow" panose="020B0606020202030204" pitchFamily="34" charset="0"/>
              </a:rPr>
              <a:t> </a:t>
            </a:r>
            <a:r>
              <a:rPr lang="fr-FR" dirty="0">
                <a:latin typeface="Arial Narrow" panose="020B0606020202030204" pitchFamily="34" charset="0"/>
              </a:rPr>
              <a:t>Exemples :</a:t>
            </a:r>
          </a:p>
          <a:p>
            <a:pPr lvl="1"/>
            <a:r>
              <a:rPr lang="fr-FR" dirty="0">
                <a:latin typeface="Arial Narrow" panose="020B0606020202030204" pitchFamily="34" charset="0"/>
              </a:rPr>
              <a:t>Données sur les exportations et les importations à la frontière, Données des bureaux des entreprises, Données fiscales sur les entreprises individuelles, Données sur les dossiers médicaux</a:t>
            </a:r>
            <a:r>
              <a:rPr lang="en-US" sz="2000" dirty="0">
                <a:latin typeface="Arial Narrow" panose="020B0606020202030204" pitchFamily="34" charset="0"/>
              </a:rPr>
              <a:t>.</a:t>
            </a:r>
          </a:p>
          <a:p>
            <a:r>
              <a:rPr lang="fr-FR" dirty="0">
                <a:latin typeface="Arial Narrow" panose="020B0606020202030204" pitchFamily="34" charset="0"/>
              </a:rPr>
              <a:t>L'utilisation de données administratives peut améliorer l'efficacité de la production statistique; les données administratives n'entraînent pas de coûts supplémentaires pour la collecte de données et n'imposent pas de charge supplémentaire aux</a:t>
            </a:r>
            <a:r>
              <a:rPr lang="en-US" dirty="0">
                <a:latin typeface="Arial Narrow" panose="020B0606020202030204" pitchFamily="34" charset="0"/>
              </a:rPr>
              <a:t> </a:t>
            </a:r>
            <a:r>
              <a:rPr lang="en-US" dirty="0" err="1">
                <a:latin typeface="Arial Narrow" panose="020B0606020202030204" pitchFamily="34" charset="0"/>
              </a:rPr>
              <a:t>répondants</a:t>
            </a:r>
            <a:endParaRPr lang="en-US" dirty="0">
              <a:latin typeface="Arial Narrow" panose="020B0606020202030204" pitchFamily="34" charset="0"/>
            </a:endParaRPr>
          </a:p>
        </p:txBody>
      </p:sp>
    </p:spTree>
    <p:extLst>
      <p:ext uri="{BB962C8B-B14F-4D97-AF65-F5344CB8AC3E}">
        <p14:creationId xmlns:p14="http://schemas.microsoft.com/office/powerpoint/2010/main" val="2577167685"/>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82" y="192847"/>
            <a:ext cx="11873948" cy="1198632"/>
          </a:xfrm>
        </p:spPr>
        <p:txBody>
          <a:bodyPr>
            <a:normAutofit fontScale="90000"/>
          </a:bodyPr>
          <a:lstStyle/>
          <a:p>
            <a:r>
              <a:rPr lang="fr-FR" b="1" dirty="0">
                <a:latin typeface="Arial Narrow" panose="020B0606020202030204" pitchFamily="34" charset="0"/>
              </a:rPr>
              <a:t>Normes concernant les données administratives dans la production statistique</a:t>
            </a:r>
            <a:endParaRPr lang="en-US" b="1" dirty="0">
              <a:latin typeface="Arial Narrow" panose="020B0606020202030204" pitchFamily="34" charset="0"/>
            </a:endParaRPr>
          </a:p>
        </p:txBody>
      </p:sp>
      <p:sp>
        <p:nvSpPr>
          <p:cNvPr id="3" name="Content Placeholder 2"/>
          <p:cNvSpPr>
            <a:spLocks noGrp="1"/>
          </p:cNvSpPr>
          <p:nvPr>
            <p:ph idx="1"/>
          </p:nvPr>
        </p:nvSpPr>
        <p:spPr>
          <a:xfrm>
            <a:off x="318052" y="1298712"/>
            <a:ext cx="11754678" cy="4684077"/>
          </a:xfrm>
        </p:spPr>
        <p:txBody>
          <a:bodyPr>
            <a:noAutofit/>
          </a:bodyPr>
          <a:lstStyle/>
          <a:p>
            <a:r>
              <a:rPr lang="fr-FR" sz="2400" dirty="0">
                <a:latin typeface="Arial Narrow" panose="020B0606020202030204" pitchFamily="34" charset="0"/>
              </a:rPr>
              <a:t>Les lois nationales (loi sur les statistiques) devraient obliger toutes les autorités nationales et locales à fournir gratuitement aux producteurs de statistiques officielles les données en leur possession au niveau adéquat de désagrégation pour la production de statistiques officielles et avec les métadonnées permettant d'évaluer la qualité des données</a:t>
            </a:r>
            <a:r>
              <a:rPr lang="en-US" sz="2400" dirty="0">
                <a:latin typeface="Arial Narrow" panose="020B0606020202030204" pitchFamily="34" charset="0"/>
              </a:rPr>
              <a:t>. </a:t>
            </a:r>
          </a:p>
          <a:p>
            <a:r>
              <a:rPr lang="fr-FR" sz="2400" dirty="0">
                <a:latin typeface="Arial Narrow" panose="020B0606020202030204" pitchFamily="34" charset="0"/>
              </a:rPr>
              <a:t>Transmission des données admin. et toute autre donnée devrait être réglementée dans le programme statistique annuel relatif à la production des statistiques officielles.</a:t>
            </a:r>
            <a:endParaRPr lang="en-US" sz="2400" dirty="0">
              <a:latin typeface="Arial Narrow" panose="020B0606020202030204" pitchFamily="34" charset="0"/>
            </a:endParaRPr>
          </a:p>
          <a:p>
            <a:r>
              <a:rPr lang="fr-FR" sz="2400" dirty="0">
                <a:latin typeface="Arial Narrow" panose="020B0606020202030204" pitchFamily="34" charset="0"/>
              </a:rPr>
              <a:t>Les ONS devraient faire des efforts proactifs pour améliorer la qualité des données administratives et leur utilisation dans la production de statistiques officielles</a:t>
            </a:r>
          </a:p>
          <a:p>
            <a:pPr lvl="1"/>
            <a:r>
              <a:rPr lang="fr-FR" sz="2000" dirty="0">
                <a:latin typeface="Arial Narrow" panose="020B0606020202030204" pitchFamily="34" charset="0"/>
              </a:rPr>
              <a:t>les normes et les lignes directrices adoptées devraient être mises en œuvre par les fournisseurs de données administratives</a:t>
            </a:r>
          </a:p>
          <a:p>
            <a:pPr lvl="1"/>
            <a:r>
              <a:rPr lang="fr-FR" sz="2000" dirty="0">
                <a:latin typeface="Arial Narrow" panose="020B0606020202030204" pitchFamily="34" charset="0"/>
              </a:rPr>
              <a:t>Les producteurs de statistiques officielles devraient coopérer avec les fournisseurs de données administratives pour améliorer leurs procédures et méthodes de contrôle de la qualité et de correction des erreurs</a:t>
            </a:r>
            <a:endParaRPr lang="en-US" sz="1600" dirty="0">
              <a:latin typeface="Arial Narrow" panose="020B0606020202030204" pitchFamily="34" charset="0"/>
            </a:endParaRPr>
          </a:p>
        </p:txBody>
      </p:sp>
    </p:spTree>
    <p:extLst>
      <p:ext uri="{BB962C8B-B14F-4D97-AF65-F5344CB8AC3E}">
        <p14:creationId xmlns:p14="http://schemas.microsoft.com/office/powerpoint/2010/main" val="4141982844"/>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Narrow" panose="020B0606020202030204" pitchFamily="34" charset="0"/>
              </a:rPr>
              <a:t>Conception de </a:t>
            </a:r>
            <a:r>
              <a:rPr lang="en-US" b="1" dirty="0" err="1">
                <a:latin typeface="Arial Narrow" panose="020B0606020202030204" pitchFamily="34" charset="0"/>
              </a:rPr>
              <a:t>l’enquête</a:t>
            </a:r>
            <a:endParaRPr lang="en-US" b="1" dirty="0">
              <a:latin typeface="Arial Narrow" panose="020B0606020202030204" pitchFamily="34" charset="0"/>
            </a:endParaRPr>
          </a:p>
        </p:txBody>
      </p:sp>
      <p:sp>
        <p:nvSpPr>
          <p:cNvPr id="3" name="Content Placeholder 2"/>
          <p:cNvSpPr>
            <a:spLocks noGrp="1"/>
          </p:cNvSpPr>
          <p:nvPr>
            <p:ph idx="1"/>
          </p:nvPr>
        </p:nvSpPr>
        <p:spPr/>
        <p:txBody>
          <a:bodyPr>
            <a:normAutofit/>
          </a:bodyPr>
          <a:lstStyle/>
          <a:p>
            <a:r>
              <a:rPr lang="en-US" dirty="0">
                <a:latin typeface="Arial Narrow" panose="020B0606020202030204" pitchFamily="34" charset="0"/>
              </a:rPr>
              <a:t>18  pays </a:t>
            </a:r>
            <a:r>
              <a:rPr lang="en-US" dirty="0" err="1">
                <a:latin typeface="Arial Narrow" panose="020B0606020202030204" pitchFamily="34" charset="0"/>
              </a:rPr>
              <a:t>africains</a:t>
            </a:r>
            <a:r>
              <a:rPr lang="en-US" dirty="0">
                <a:latin typeface="Arial Narrow" panose="020B0606020202030204" pitchFamily="34" charset="0"/>
              </a:rPr>
              <a:t> </a:t>
            </a:r>
            <a:r>
              <a:rPr lang="en-US" dirty="0" err="1">
                <a:latin typeface="Arial Narrow" panose="020B0606020202030204" pitchFamily="34" charset="0"/>
              </a:rPr>
              <a:t>francophones</a:t>
            </a:r>
            <a:r>
              <a:rPr lang="en-US" dirty="0">
                <a:latin typeface="Arial Narrow" panose="020B0606020202030204" pitchFamily="34" charset="0"/>
              </a:rPr>
              <a:t> </a:t>
            </a:r>
            <a:r>
              <a:rPr lang="en-US" dirty="0" err="1">
                <a:latin typeface="Arial Narrow" panose="020B0606020202030204" pitchFamily="34" charset="0"/>
              </a:rPr>
              <a:t>enquêtés</a:t>
            </a:r>
            <a:r>
              <a:rPr lang="en-US" dirty="0">
                <a:latin typeface="Arial Narrow" panose="020B0606020202030204" pitchFamily="34" charset="0"/>
              </a:rPr>
              <a:t> </a:t>
            </a:r>
          </a:p>
          <a:p>
            <a:pPr marL="0" indent="0">
              <a:buNone/>
            </a:pPr>
            <a:r>
              <a:rPr lang="en-US" dirty="0">
                <a:latin typeface="Arial Narrow" panose="020B0606020202030204" pitchFamily="34" charset="0"/>
              </a:rPr>
              <a:t>(</a:t>
            </a:r>
            <a:r>
              <a:rPr lang="en-US" b="1" i="1" dirty="0">
                <a:solidFill>
                  <a:schemeClr val="accent5">
                    <a:lumMod val="75000"/>
                  </a:schemeClr>
                </a:solidFill>
                <a:latin typeface="Arial Narrow" panose="020B0606020202030204" pitchFamily="34" charset="0"/>
              </a:rPr>
              <a:t>ALGÉRIE, BENIN, BURKINA FASO, BURUNDI, CAMEROUN, CAP VERT, UNION DES COMORES, COTE D’IVOIRE, DJIBOUTI, GUINÉE ÉQUATORIALE, GUINÉE-BISSAU, MADAGASCAR, MAROC, NIGER, RÉPUBLIQUE CENTRAFRICAINE, SENEGAL, TCHAD, TOGO</a:t>
            </a:r>
            <a:r>
              <a:rPr lang="en-US" dirty="0">
                <a:latin typeface="Arial Narrow" panose="020B0606020202030204" pitchFamily="34" charset="0"/>
              </a:rPr>
              <a:t>)</a:t>
            </a:r>
          </a:p>
          <a:p>
            <a:pPr marL="0" indent="0">
              <a:buNone/>
            </a:pPr>
            <a:endParaRPr lang="en-US" dirty="0">
              <a:latin typeface="Arial Narrow" panose="020B0606020202030204" pitchFamily="34" charset="0"/>
            </a:endParaRPr>
          </a:p>
          <a:p>
            <a:r>
              <a:rPr lang="en-US" dirty="0">
                <a:latin typeface="Arial Narrow" panose="020B0606020202030204" pitchFamily="34" charset="0"/>
              </a:rPr>
              <a:t>Questions </a:t>
            </a:r>
            <a:r>
              <a:rPr lang="en-US" dirty="0" err="1">
                <a:latin typeface="Arial Narrow" panose="020B0606020202030204" pitchFamily="34" charset="0"/>
              </a:rPr>
              <a:t>évaluant</a:t>
            </a:r>
            <a:r>
              <a:rPr lang="en-US" dirty="0">
                <a:latin typeface="Arial Narrow" panose="020B0606020202030204" pitchFamily="34" charset="0"/>
              </a:rPr>
              <a:t> la </a:t>
            </a:r>
            <a:r>
              <a:rPr lang="en-US" dirty="0" err="1">
                <a:latin typeface="Arial Narrow" panose="020B0606020202030204" pitchFamily="34" charset="0"/>
              </a:rPr>
              <a:t>qualité</a:t>
            </a:r>
            <a:r>
              <a:rPr lang="en-US" dirty="0">
                <a:latin typeface="Arial Narrow" panose="020B0606020202030204" pitchFamily="34" charset="0"/>
              </a:rPr>
              <a:t> des </a:t>
            </a:r>
            <a:r>
              <a:rPr lang="en-US" dirty="0" err="1">
                <a:latin typeface="Arial Narrow" panose="020B0606020202030204" pitchFamily="34" charset="0"/>
              </a:rPr>
              <a:t>données</a:t>
            </a:r>
            <a:r>
              <a:rPr lang="en-US" dirty="0">
                <a:latin typeface="Arial Narrow" panose="020B0606020202030204" pitchFamily="34" charset="0"/>
              </a:rPr>
              <a:t> </a:t>
            </a:r>
            <a:r>
              <a:rPr lang="en-US" dirty="0" err="1">
                <a:latin typeface="Arial Narrow" panose="020B0606020202030204" pitchFamily="34" charset="0"/>
              </a:rPr>
              <a:t>administratives</a:t>
            </a:r>
            <a:r>
              <a:rPr lang="en-US" dirty="0">
                <a:latin typeface="Arial Narrow" panose="020B0606020202030204" pitchFamily="34" charset="0"/>
              </a:rPr>
              <a:t> des pays, </a:t>
            </a:r>
            <a:r>
              <a:rPr lang="en-US" dirty="0" err="1">
                <a:latin typeface="Arial Narrow" panose="020B0606020202030204" pitchFamily="34" charset="0"/>
              </a:rPr>
              <a:t>sécurité</a:t>
            </a:r>
            <a:r>
              <a:rPr lang="en-US" dirty="0">
                <a:latin typeface="Arial Narrow" panose="020B0606020202030204" pitchFamily="34" charset="0"/>
              </a:rPr>
              <a:t> et </a:t>
            </a:r>
            <a:r>
              <a:rPr lang="en-US" dirty="0" err="1">
                <a:latin typeface="Arial Narrow" panose="020B0606020202030204" pitchFamily="34" charset="0"/>
              </a:rPr>
              <a:t>accès</a:t>
            </a:r>
            <a:r>
              <a:rPr lang="en-US" dirty="0">
                <a:latin typeface="Arial Narrow" panose="020B0606020202030204" pitchFamily="34" charset="0"/>
              </a:rPr>
              <a:t> aux </a:t>
            </a:r>
            <a:r>
              <a:rPr lang="en-US" dirty="0" err="1">
                <a:latin typeface="Arial Narrow" panose="020B0606020202030204" pitchFamily="34" charset="0"/>
              </a:rPr>
              <a:t>données</a:t>
            </a:r>
            <a:r>
              <a:rPr lang="en-US" dirty="0">
                <a:latin typeface="Arial Narrow" panose="020B0606020202030204" pitchFamily="34" charset="0"/>
              </a:rPr>
              <a:t> </a:t>
            </a:r>
            <a:r>
              <a:rPr lang="en-US" dirty="0" err="1">
                <a:latin typeface="Arial Narrow" panose="020B0606020202030204" pitchFamily="34" charset="0"/>
              </a:rPr>
              <a:t>administratives</a:t>
            </a:r>
            <a:endParaRPr lang="en-US" dirty="0">
              <a:latin typeface="Arial Narrow" panose="020B0606020202030204" pitchFamily="34" charset="0"/>
            </a:endParaRPr>
          </a:p>
        </p:txBody>
      </p:sp>
    </p:spTree>
    <p:extLst>
      <p:ext uri="{BB962C8B-B14F-4D97-AF65-F5344CB8AC3E}">
        <p14:creationId xmlns:p14="http://schemas.microsoft.com/office/powerpoint/2010/main" val="3930303716"/>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853"/>
            <a:ext cx="10515600" cy="1325563"/>
          </a:xfrm>
        </p:spPr>
        <p:txBody>
          <a:bodyPr/>
          <a:lstStyle/>
          <a:p>
            <a:r>
              <a:rPr lang="en-US" b="1" dirty="0">
                <a:latin typeface="Arial Narrow" panose="020B0606020202030204" pitchFamily="34" charset="0"/>
              </a:rPr>
              <a:t>1. </a:t>
            </a:r>
            <a:r>
              <a:rPr lang="en-US" b="1" dirty="0" err="1">
                <a:latin typeface="Arial Narrow" panose="020B0606020202030204" pitchFamily="34" charset="0"/>
              </a:rPr>
              <a:t>Qualité</a:t>
            </a:r>
            <a:r>
              <a:rPr lang="en-US" b="1" dirty="0">
                <a:latin typeface="Arial Narrow" panose="020B0606020202030204" pitchFamily="34" charset="0"/>
              </a:rPr>
              <a:t> des </a:t>
            </a:r>
            <a:r>
              <a:rPr lang="en-US" b="1" dirty="0" err="1">
                <a:latin typeface="Arial Narrow" panose="020B0606020202030204" pitchFamily="34" charset="0"/>
              </a:rPr>
              <a:t>données</a:t>
            </a:r>
            <a:r>
              <a:rPr lang="en-US" b="1" dirty="0">
                <a:latin typeface="Arial Narrow" panose="020B0606020202030204" pitchFamily="34" charset="0"/>
              </a:rPr>
              <a:t> </a:t>
            </a:r>
            <a:r>
              <a:rPr lang="en-US" b="1" dirty="0" err="1">
                <a:latin typeface="Arial Narrow" panose="020B0606020202030204" pitchFamily="34" charset="0"/>
              </a:rPr>
              <a:t>administratives</a:t>
            </a:r>
            <a:endParaRPr lang="en-US" b="1" dirty="0">
              <a:latin typeface="Arial Narrow" panose="020B0606020202030204" pitchFamily="34" charset="0"/>
            </a:endParaRPr>
          </a:p>
        </p:txBody>
      </p:sp>
      <p:sp>
        <p:nvSpPr>
          <p:cNvPr id="3" name="Content Placeholder 2"/>
          <p:cNvSpPr>
            <a:spLocks noGrp="1"/>
          </p:cNvSpPr>
          <p:nvPr>
            <p:ph idx="1"/>
          </p:nvPr>
        </p:nvSpPr>
        <p:spPr>
          <a:xfrm>
            <a:off x="429658" y="1299990"/>
            <a:ext cx="11556694" cy="4876973"/>
          </a:xfrm>
        </p:spPr>
        <p:txBody>
          <a:bodyPr>
            <a:normAutofit/>
          </a:bodyPr>
          <a:lstStyle/>
          <a:p>
            <a:pPr fontAlgn="ctr"/>
            <a:r>
              <a:rPr lang="fr-FR" dirty="0">
                <a:latin typeface="Arial Narrow" panose="020B0606020202030204" pitchFamily="34" charset="0"/>
              </a:rPr>
              <a:t>Inventaire central des dossiers administratifs</a:t>
            </a:r>
          </a:p>
          <a:p>
            <a:pPr lvl="1" fontAlgn="ctr"/>
            <a:r>
              <a:rPr lang="fr-FR" b="1" dirty="0">
                <a:latin typeface="Arial Narrow" panose="020B0606020202030204" pitchFamily="34" charset="0"/>
              </a:rPr>
              <a:t>Seulement 3 pays sur 18 </a:t>
            </a:r>
            <a:r>
              <a:rPr lang="fr-FR" dirty="0">
                <a:latin typeface="Arial Narrow" panose="020B0606020202030204" pitchFamily="34" charset="0"/>
              </a:rPr>
              <a:t>ont un inventaire: la plupart du temps, la centralisation des données ou des registres administratifs se fait dans les différents ministères, départements et agences, mais pas dans les Offices nationaux de statistique. La plupart des ONS reçoivent des dossiers administratifs des ministères sur demande</a:t>
            </a:r>
            <a:r>
              <a:rPr lang="en-US" dirty="0">
                <a:latin typeface="Arial Narrow" panose="020B0606020202030204" pitchFamily="34" charset="0"/>
              </a:rPr>
              <a:t>.</a:t>
            </a:r>
          </a:p>
          <a:p>
            <a:pPr lvl="1" fontAlgn="ctr"/>
            <a:endParaRPr lang="en-US" dirty="0">
              <a:latin typeface="Arial Narrow" panose="020B0606020202030204" pitchFamily="34" charset="0"/>
            </a:endParaRPr>
          </a:p>
          <a:p>
            <a:pPr fontAlgn="ctr"/>
            <a:r>
              <a:rPr lang="fr-FR" b="1" dirty="0">
                <a:latin typeface="Arial Narrow" panose="020B0606020202030204" pitchFamily="34" charset="0"/>
              </a:rPr>
              <a:t>1 sur 18 pays </a:t>
            </a:r>
            <a:r>
              <a:rPr lang="fr-FR" dirty="0">
                <a:latin typeface="Arial Narrow" panose="020B0606020202030204" pitchFamily="34" charset="0"/>
              </a:rPr>
              <a:t>a mené une évaluation de la disponibilité et de la qualité des données administratives au cours des trois dernières années.</a:t>
            </a:r>
          </a:p>
          <a:p>
            <a:pPr fontAlgn="ctr"/>
            <a:r>
              <a:rPr lang="fr-FR" b="1" dirty="0">
                <a:latin typeface="Arial Narrow" panose="020B0606020202030204" pitchFamily="34" charset="0"/>
              </a:rPr>
              <a:t>10 sur 18 pays </a:t>
            </a:r>
            <a:r>
              <a:rPr lang="fr-FR" dirty="0">
                <a:latin typeface="Arial Narrow" panose="020B0606020202030204" pitchFamily="34" charset="0"/>
              </a:rPr>
              <a:t>ont mené des évaluations partielles de la disponibilité et de la qualité des données administratives au cours des trois dernières années</a:t>
            </a:r>
            <a:endParaRPr lang="en-US" dirty="0">
              <a:latin typeface="Arial Narrow" panose="020B0606020202030204" pitchFamily="34" charset="0"/>
            </a:endParaRPr>
          </a:p>
        </p:txBody>
      </p:sp>
    </p:spTree>
    <p:extLst>
      <p:ext uri="{BB962C8B-B14F-4D97-AF65-F5344CB8AC3E}">
        <p14:creationId xmlns:p14="http://schemas.microsoft.com/office/powerpoint/2010/main" val="3019588127"/>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167" y="144789"/>
            <a:ext cx="10515600" cy="890798"/>
          </a:xfrm>
        </p:spPr>
        <p:txBody>
          <a:bodyPr/>
          <a:lstStyle/>
          <a:p>
            <a:r>
              <a:rPr lang="en-US" b="1" dirty="0" err="1">
                <a:latin typeface="Arial Narrow" panose="020B0606020202030204" pitchFamily="34" charset="0"/>
              </a:rPr>
              <a:t>Qualité</a:t>
            </a:r>
            <a:r>
              <a:rPr lang="en-US" b="1" dirty="0">
                <a:latin typeface="Arial Narrow" panose="020B0606020202030204" pitchFamily="34" charset="0"/>
              </a:rPr>
              <a:t> des </a:t>
            </a:r>
            <a:r>
              <a:rPr lang="en-US" b="1" dirty="0" err="1">
                <a:latin typeface="Arial Narrow" panose="020B0606020202030204" pitchFamily="34" charset="0"/>
              </a:rPr>
              <a:t>données</a:t>
            </a:r>
            <a:r>
              <a:rPr lang="en-US" b="1" dirty="0">
                <a:latin typeface="Arial Narrow" panose="020B0606020202030204" pitchFamily="34" charset="0"/>
              </a:rPr>
              <a:t> </a:t>
            </a:r>
            <a:r>
              <a:rPr lang="en-US" b="1" dirty="0" err="1">
                <a:latin typeface="Arial Narrow" panose="020B0606020202030204" pitchFamily="34" charset="0"/>
              </a:rPr>
              <a:t>administratives</a:t>
            </a:r>
            <a:endParaRPr lang="en-US" b="1" dirty="0">
              <a:latin typeface="Arial Narrow" panose="020B0606020202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4047193"/>
              </p:ext>
            </p:extLst>
          </p:nvPr>
        </p:nvGraphicFramePr>
        <p:xfrm>
          <a:off x="5818909" y="1299992"/>
          <a:ext cx="6078682" cy="4583016"/>
        </p:xfrm>
        <a:graphic>
          <a:graphicData uri="http://schemas.openxmlformats.org/drawingml/2006/table">
            <a:tbl>
              <a:tblPr firstRow="1" bandRow="1">
                <a:tableStyleId>{0660B408-B3CF-4A94-85FC-2B1E0A45F4A2}</a:tableStyleId>
              </a:tblPr>
              <a:tblGrid>
                <a:gridCol w="6078682">
                  <a:extLst>
                    <a:ext uri="{9D8B030D-6E8A-4147-A177-3AD203B41FA5}">
                      <a16:colId xmlns:a16="http://schemas.microsoft.com/office/drawing/2014/main" val="4063327841"/>
                    </a:ext>
                  </a:extLst>
                </a:gridCol>
              </a:tblGrid>
              <a:tr h="2344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3200" dirty="0">
                          <a:latin typeface="Arial Narrow" panose="020B0606020202030204" pitchFamily="34" charset="0"/>
                        </a:rPr>
                        <a:t>L'ONS fait des efforts proactifs pour influencer la conception / l'étendue de la collecte</a:t>
                      </a:r>
                      <a:r>
                        <a:rPr lang="fr-FR" sz="3200" baseline="0" dirty="0">
                          <a:latin typeface="Arial Narrow" panose="020B0606020202030204" pitchFamily="34" charset="0"/>
                        </a:rPr>
                        <a:t> des </a:t>
                      </a:r>
                      <a:r>
                        <a:rPr lang="fr-FR" sz="3200" dirty="0">
                          <a:latin typeface="Arial Narrow" panose="020B0606020202030204" pitchFamily="34" charset="0"/>
                        </a:rPr>
                        <a:t>données administratives</a:t>
                      </a:r>
                      <a:r>
                        <a:rPr kumimoji="1" lang="en-US" sz="3200" b="0" kern="1200" dirty="0">
                          <a:solidFill>
                            <a:schemeClr val="bg1"/>
                          </a:solidFill>
                          <a:latin typeface="Arial Narrow" panose="020B0606020202030204" pitchFamily="34" charset="0"/>
                          <a:ea typeface="+mn-ea"/>
                          <a:cs typeface="+mn-cs"/>
                        </a:rPr>
                        <a:t>(Q3.10)</a:t>
                      </a:r>
                    </a:p>
                    <a:p>
                      <a:endParaRPr lang="en-US" dirty="0">
                        <a:latin typeface="Arial Narrow" panose="020B0606020202030204" pitchFamily="34" charset="0"/>
                      </a:endParaRPr>
                    </a:p>
                  </a:txBody>
                  <a:tcPr>
                    <a:solidFill>
                      <a:schemeClr val="accent1">
                        <a:lumMod val="75000"/>
                      </a:schemeClr>
                    </a:solidFill>
                  </a:tcPr>
                </a:tc>
                <a:extLst>
                  <a:ext uri="{0D108BD9-81ED-4DB2-BD59-A6C34878D82A}">
                    <a16:rowId xmlns:a16="http://schemas.microsoft.com/office/drawing/2014/main" val="1533001296"/>
                  </a:ext>
                </a:extLst>
              </a:tr>
              <a:tr h="1181510">
                <a:tc>
                  <a:txBody>
                    <a:bodyPr/>
                    <a:lstStyle/>
                    <a:p>
                      <a:pPr algn="ctr"/>
                      <a:r>
                        <a:rPr lang="en-US" sz="2800" b="1" dirty="0">
                          <a:latin typeface="Arial Narrow" panose="020B0606020202030204" pitchFamily="34" charset="0"/>
                        </a:rPr>
                        <a:t>     </a:t>
                      </a:r>
                      <a:r>
                        <a:rPr lang="en-US" sz="2800" b="1" dirty="0" err="1">
                          <a:latin typeface="Arial Narrow" panose="020B0606020202030204" pitchFamily="34" charset="0"/>
                        </a:rPr>
                        <a:t>Oui</a:t>
                      </a:r>
                      <a:r>
                        <a:rPr lang="en-US" sz="2800" b="1" dirty="0">
                          <a:latin typeface="Arial Narrow" panose="020B0606020202030204" pitchFamily="34" charset="0"/>
                        </a:rPr>
                        <a:t> pour 9 sur 15 pays</a:t>
                      </a:r>
                    </a:p>
                  </a:txBody>
                  <a:tcPr/>
                </a:tc>
                <a:extLst>
                  <a:ext uri="{0D108BD9-81ED-4DB2-BD59-A6C34878D82A}">
                    <a16:rowId xmlns:a16="http://schemas.microsoft.com/office/drawing/2014/main" val="3413373493"/>
                  </a:ext>
                </a:extLst>
              </a:tr>
              <a:tr h="10572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err="1">
                          <a:latin typeface="Arial Narrow" panose="020B0606020202030204" pitchFamily="34" charset="0"/>
                        </a:rPr>
                        <a:t>Partiellement</a:t>
                      </a:r>
                      <a:r>
                        <a:rPr lang="en-US" sz="2800" b="1" dirty="0">
                          <a:latin typeface="Arial Narrow" panose="020B0606020202030204" pitchFamily="34" charset="0"/>
                        </a:rPr>
                        <a:t> pour 6 sur 15 pays</a:t>
                      </a:r>
                    </a:p>
                  </a:txBody>
                  <a:tcPr/>
                </a:tc>
                <a:extLst>
                  <a:ext uri="{0D108BD9-81ED-4DB2-BD59-A6C34878D82A}">
                    <a16:rowId xmlns:a16="http://schemas.microsoft.com/office/drawing/2014/main" val="3295285649"/>
                  </a:ext>
                </a:extLst>
              </a:tr>
            </a:tbl>
          </a:graphicData>
        </a:graphic>
      </p:graphicFrame>
      <p:graphicFrame>
        <p:nvGraphicFramePr>
          <p:cNvPr id="7" name="表プレースホルダー 22"/>
          <p:cNvGraphicFramePr>
            <a:graphicFrameLocks/>
          </p:cNvGraphicFramePr>
          <p:nvPr>
            <p:extLst>
              <p:ext uri="{D42A27DB-BD31-4B8C-83A1-F6EECF244321}">
                <p14:modId xmlns:p14="http://schemas.microsoft.com/office/powerpoint/2010/main" val="89621515"/>
              </p:ext>
            </p:extLst>
          </p:nvPr>
        </p:nvGraphicFramePr>
        <p:xfrm>
          <a:off x="450227" y="1299990"/>
          <a:ext cx="4661599" cy="4472848"/>
        </p:xfrm>
        <a:graphic>
          <a:graphicData uri="http://schemas.openxmlformats.org/drawingml/2006/table">
            <a:tbl>
              <a:tblPr firstRow="1" bandRow="1">
                <a:tableStyleId>{0660B408-B3CF-4A94-85FC-2B1E0A45F4A2}</a:tableStyleId>
              </a:tblPr>
              <a:tblGrid>
                <a:gridCol w="4661599">
                  <a:extLst>
                    <a:ext uri="{9D8B030D-6E8A-4147-A177-3AD203B41FA5}">
                      <a16:colId xmlns:a16="http://schemas.microsoft.com/office/drawing/2014/main" val="20000"/>
                    </a:ext>
                  </a:extLst>
                </a:gridCol>
              </a:tblGrid>
              <a:tr h="2703304">
                <a:tc>
                  <a:txBody>
                    <a:bodyPr/>
                    <a:lstStyle/>
                    <a:p>
                      <a:pPr marL="0" indent="0">
                        <a:buNone/>
                      </a:pPr>
                      <a:r>
                        <a:rPr lang="fr-FR" sz="3200" dirty="0">
                          <a:latin typeface="Arial Narrow" panose="020B0606020202030204" pitchFamily="34" charset="0"/>
                        </a:rPr>
                        <a:t>Les enregistrements Admin. utilisent actuellement des classifications statistiques standard</a:t>
                      </a:r>
                      <a:r>
                        <a:rPr kumimoji="1" lang="en-US" altLang="ja-JP" sz="3200" b="0" dirty="0">
                          <a:solidFill>
                            <a:schemeClr val="bg1"/>
                          </a:solidFill>
                          <a:latin typeface="Arial Narrow" panose="020B0606020202030204" pitchFamily="34" charset="0"/>
                        </a:rPr>
                        <a:t>(Q3.4)</a:t>
                      </a:r>
                      <a:endParaRPr kumimoji="1" lang="ja-JP" altLang="en-US" sz="3200" b="0" dirty="0">
                        <a:solidFill>
                          <a:schemeClr val="bg1"/>
                        </a:solidFill>
                        <a:latin typeface="Arial Narrow" panose="020B0606020202030204" pitchFamily="34" charset="0"/>
                      </a:endParaRPr>
                    </a:p>
                  </a:txBody>
                  <a:tcPr marL="60960" marR="60960" marT="30480" marB="30480">
                    <a:solidFill>
                      <a:schemeClr val="bg1">
                        <a:lumMod val="65000"/>
                      </a:schemeClr>
                    </a:solidFill>
                  </a:tcPr>
                </a:tc>
                <a:extLst>
                  <a:ext uri="{0D108BD9-81ED-4DB2-BD59-A6C34878D82A}">
                    <a16:rowId xmlns:a16="http://schemas.microsoft.com/office/drawing/2014/main" val="10000"/>
                  </a:ext>
                </a:extLst>
              </a:tr>
              <a:tr h="963537">
                <a:tc>
                  <a:txBody>
                    <a:bodyPr/>
                    <a:lstStyle/>
                    <a:p>
                      <a:pPr algn="ctr"/>
                      <a:r>
                        <a:rPr lang="en-US" sz="2800" b="1" dirty="0" err="1">
                          <a:latin typeface="Arial Narrow" panose="020B0606020202030204" pitchFamily="34" charset="0"/>
                        </a:rPr>
                        <a:t>Oui</a:t>
                      </a:r>
                      <a:r>
                        <a:rPr lang="en-US" sz="2800" b="1" dirty="0">
                          <a:latin typeface="Arial Narrow" panose="020B0606020202030204" pitchFamily="34" charset="0"/>
                        </a:rPr>
                        <a:t> pour 8 sur </a:t>
                      </a:r>
                      <a:r>
                        <a:rPr lang="en-US" sz="2800" b="1" baseline="0" dirty="0">
                          <a:latin typeface="Arial Narrow" panose="020B0606020202030204" pitchFamily="34" charset="0"/>
                        </a:rPr>
                        <a:t>18 </a:t>
                      </a:r>
                      <a:r>
                        <a:rPr lang="en-US" sz="2800" b="1" dirty="0">
                          <a:latin typeface="Arial Narrow" panose="020B0606020202030204" pitchFamily="34" charset="0"/>
                        </a:rPr>
                        <a:t>pays</a:t>
                      </a:r>
                    </a:p>
                  </a:txBody>
                  <a:tcPr marL="60960" marR="60960" marT="30480" marB="30480" anchor="ctr">
                    <a:solidFill>
                      <a:schemeClr val="tx2">
                        <a:lumMod val="20000"/>
                        <a:lumOff val="80000"/>
                      </a:schemeClr>
                    </a:solidFill>
                  </a:tcPr>
                </a:tc>
                <a:extLst>
                  <a:ext uri="{0D108BD9-81ED-4DB2-BD59-A6C34878D82A}">
                    <a16:rowId xmlns:a16="http://schemas.microsoft.com/office/drawing/2014/main" val="10001"/>
                  </a:ext>
                </a:extLst>
              </a:tr>
              <a:tr h="806007">
                <a:tc>
                  <a:txBody>
                    <a:bodyPr/>
                    <a:lstStyle/>
                    <a:p>
                      <a:pPr algn="ctr"/>
                      <a:r>
                        <a:rPr lang="en-US" sz="2800" b="1" dirty="0" err="1">
                          <a:latin typeface="Arial Narrow" panose="020B0606020202030204" pitchFamily="34" charset="0"/>
                        </a:rPr>
                        <a:t>Partiellement</a:t>
                      </a:r>
                      <a:r>
                        <a:rPr lang="en-US" sz="2800" b="1" dirty="0">
                          <a:latin typeface="Arial Narrow" panose="020B0606020202030204" pitchFamily="34" charset="0"/>
                        </a:rPr>
                        <a:t> pour 5 sur</a:t>
                      </a:r>
                      <a:r>
                        <a:rPr lang="en-US" sz="2800" b="1" baseline="0" dirty="0">
                          <a:latin typeface="Arial Narrow" panose="020B0606020202030204" pitchFamily="34" charset="0"/>
                        </a:rPr>
                        <a:t> 1</a:t>
                      </a:r>
                      <a:r>
                        <a:rPr lang="en-US" sz="2800" b="1" dirty="0">
                          <a:latin typeface="Arial Narrow" panose="020B0606020202030204" pitchFamily="34" charset="0"/>
                        </a:rPr>
                        <a:t>8 pays</a:t>
                      </a:r>
                    </a:p>
                  </a:txBody>
                  <a:tcPr marL="60960" marR="60960" marT="30480" marB="30480" anchor="ctr">
                    <a:solidFill>
                      <a:schemeClr val="bg1">
                        <a:lumMod val="85000"/>
                      </a:schemeClr>
                    </a:solidFill>
                  </a:tcPr>
                </a:tc>
                <a:extLst>
                  <a:ext uri="{0D108BD9-81ED-4DB2-BD59-A6C34878D82A}">
                    <a16:rowId xmlns:a16="http://schemas.microsoft.com/office/drawing/2014/main" val="953780435"/>
                  </a:ext>
                </a:extLst>
              </a:tr>
            </a:tbl>
          </a:graphicData>
        </a:graphic>
      </p:graphicFrame>
    </p:spTree>
    <p:extLst>
      <p:ext uri="{BB962C8B-B14F-4D97-AF65-F5344CB8AC3E}">
        <p14:creationId xmlns:p14="http://schemas.microsoft.com/office/powerpoint/2010/main" val="880940240"/>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54272867"/>
              </p:ext>
            </p:extLst>
          </p:nvPr>
        </p:nvGraphicFramePr>
        <p:xfrm>
          <a:off x="6421756" y="1266939"/>
          <a:ext cx="4932044" cy="4263414"/>
        </p:xfrm>
        <a:graphic>
          <a:graphicData uri="http://schemas.openxmlformats.org/drawingml/2006/table">
            <a:tbl>
              <a:tblPr firstRow="1" bandRow="1">
                <a:tableStyleId>{91EBBBCC-DAD2-459C-BE2E-F6DE35CF9A28}</a:tableStyleId>
              </a:tblPr>
              <a:tblGrid>
                <a:gridCol w="4932044">
                  <a:extLst>
                    <a:ext uri="{9D8B030D-6E8A-4147-A177-3AD203B41FA5}">
                      <a16:colId xmlns:a16="http://schemas.microsoft.com/office/drawing/2014/main" val="753827604"/>
                    </a:ext>
                  </a:extLst>
                </a:gridCol>
              </a:tblGrid>
              <a:tr h="2300609">
                <a:tc>
                  <a:txBody>
                    <a:bodyPr/>
                    <a:lstStyle/>
                    <a:p>
                      <a:r>
                        <a:rPr lang="en-US" sz="3200" dirty="0">
                          <a:latin typeface="Arial Narrow" panose="020B0606020202030204" pitchFamily="34" charset="0"/>
                        </a:rPr>
                        <a:t>L’INS consult</a:t>
                      </a:r>
                      <a:r>
                        <a:rPr lang="fr-FR" sz="3200" dirty="0">
                          <a:latin typeface="Arial Narrow" panose="020B0606020202030204" pitchFamily="34" charset="0"/>
                        </a:rPr>
                        <a:t>é</a:t>
                      </a:r>
                      <a:r>
                        <a:rPr lang="fr-FR" sz="3200" baseline="0" dirty="0">
                          <a:latin typeface="Arial Narrow" panose="020B0606020202030204" pitchFamily="34" charset="0"/>
                        </a:rPr>
                        <a:t> quand les formulaires ou fichiers administratifs sont créés, examinés ou révisés (Q3.13)</a:t>
                      </a:r>
                      <a:endParaRPr lang="en-US" sz="3200" dirty="0">
                        <a:latin typeface="Arial Narrow" panose="020B0606020202030204" pitchFamily="34" charset="0"/>
                      </a:endParaRPr>
                    </a:p>
                  </a:txBody>
                  <a:tcPr>
                    <a:solidFill>
                      <a:schemeClr val="accent1">
                        <a:lumMod val="75000"/>
                      </a:schemeClr>
                    </a:solidFill>
                  </a:tcPr>
                </a:tc>
                <a:extLst>
                  <a:ext uri="{0D108BD9-81ED-4DB2-BD59-A6C34878D82A}">
                    <a16:rowId xmlns:a16="http://schemas.microsoft.com/office/drawing/2014/main" val="1382409883"/>
                  </a:ext>
                </a:extLst>
              </a:tr>
              <a:tr h="684167">
                <a:tc>
                  <a:txBody>
                    <a:bodyPr/>
                    <a:lstStyle/>
                    <a:p>
                      <a:pPr algn="ctr"/>
                      <a:r>
                        <a:rPr lang="en-US" sz="2800" b="1" dirty="0" err="1">
                          <a:latin typeface="Arial Narrow" panose="020B0606020202030204" pitchFamily="34" charset="0"/>
                        </a:rPr>
                        <a:t>Oui</a:t>
                      </a:r>
                      <a:r>
                        <a:rPr lang="en-US" sz="2800" b="1" dirty="0">
                          <a:latin typeface="Arial Narrow" panose="020B0606020202030204" pitchFamily="34" charset="0"/>
                        </a:rPr>
                        <a:t> pour 3 sur 17 pays</a:t>
                      </a:r>
                    </a:p>
                  </a:txBody>
                  <a:tcPr>
                    <a:solidFill>
                      <a:schemeClr val="accent1">
                        <a:lumMod val="20000"/>
                        <a:lumOff val="80000"/>
                      </a:schemeClr>
                    </a:solidFill>
                  </a:tcPr>
                </a:tc>
                <a:extLst>
                  <a:ext uri="{0D108BD9-81ED-4DB2-BD59-A6C34878D82A}">
                    <a16:rowId xmlns:a16="http://schemas.microsoft.com/office/drawing/2014/main" val="405476297"/>
                  </a:ext>
                </a:extLst>
              </a:tr>
              <a:tr h="1278638">
                <a:tc>
                  <a:txBody>
                    <a:bodyPr/>
                    <a:lstStyle/>
                    <a:p>
                      <a:pPr algn="ctr"/>
                      <a:r>
                        <a:rPr lang="fr-FR" sz="2800" b="1" dirty="0">
                          <a:latin typeface="Arial Narrow" panose="020B0606020202030204" pitchFamily="34" charset="0"/>
                        </a:rPr>
                        <a:t>Partiellement pour 12 sur 17 </a:t>
                      </a:r>
                      <a:r>
                        <a:rPr lang="en-US" sz="2800" b="1" dirty="0">
                          <a:latin typeface="Arial Narrow" panose="020B0606020202030204" pitchFamily="34" charset="0"/>
                        </a:rPr>
                        <a:t>pays</a:t>
                      </a:r>
                    </a:p>
                  </a:txBody>
                  <a:tcPr>
                    <a:solidFill>
                      <a:schemeClr val="accent1">
                        <a:lumMod val="20000"/>
                        <a:lumOff val="80000"/>
                      </a:schemeClr>
                    </a:solidFill>
                  </a:tcPr>
                </a:tc>
                <a:extLst>
                  <a:ext uri="{0D108BD9-81ED-4DB2-BD59-A6C34878D82A}">
                    <a16:rowId xmlns:a16="http://schemas.microsoft.com/office/drawing/2014/main" val="390426554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003718521"/>
              </p:ext>
            </p:extLst>
          </p:nvPr>
        </p:nvGraphicFramePr>
        <p:xfrm>
          <a:off x="838199" y="1266940"/>
          <a:ext cx="4945655" cy="4422228"/>
        </p:xfrm>
        <a:graphic>
          <a:graphicData uri="http://schemas.openxmlformats.org/drawingml/2006/table">
            <a:tbl>
              <a:tblPr firstRow="1" bandRow="1">
                <a:tableStyleId>{0660B408-B3CF-4A94-85FC-2B1E0A45F4A2}</a:tableStyleId>
              </a:tblPr>
              <a:tblGrid>
                <a:gridCol w="4945655">
                  <a:extLst>
                    <a:ext uri="{9D8B030D-6E8A-4147-A177-3AD203B41FA5}">
                      <a16:colId xmlns:a16="http://schemas.microsoft.com/office/drawing/2014/main" val="753827604"/>
                    </a:ext>
                  </a:extLst>
                </a:gridCol>
              </a:tblGrid>
              <a:tr h="2290199">
                <a:tc>
                  <a:txBody>
                    <a:bodyPr/>
                    <a:lstStyle/>
                    <a:p>
                      <a:r>
                        <a:rPr lang="fr-FR" sz="3200" dirty="0">
                          <a:latin typeface="Arial Narrow" panose="020B0606020202030204" pitchFamily="34" charset="0"/>
                        </a:rPr>
                        <a:t>Définir des procédures et des règles pour évaluer la qualité des</a:t>
                      </a:r>
                      <a:r>
                        <a:rPr lang="fr-FR" sz="3200" baseline="0" dirty="0">
                          <a:latin typeface="Arial Narrow" panose="020B0606020202030204" pitchFamily="34" charset="0"/>
                        </a:rPr>
                        <a:t> </a:t>
                      </a:r>
                      <a:r>
                        <a:rPr lang="fr-FR" sz="3200" dirty="0">
                          <a:latin typeface="Arial Narrow" panose="020B0606020202030204" pitchFamily="34" charset="0"/>
                        </a:rPr>
                        <a:t>données administratives </a:t>
                      </a:r>
                      <a:r>
                        <a:rPr lang="en-US" sz="3200" dirty="0">
                          <a:latin typeface="Arial Narrow" panose="020B0606020202030204" pitchFamily="34" charset="0"/>
                        </a:rPr>
                        <a:t>(Q3.12)</a:t>
                      </a:r>
                      <a:endParaRPr lang="en-US" sz="3200" b="1" dirty="0">
                        <a:latin typeface="Arial Narrow" panose="020B0606020202030204" pitchFamily="34" charset="0"/>
                      </a:endParaRPr>
                    </a:p>
                  </a:txBody>
                  <a:tcPr>
                    <a:solidFill>
                      <a:schemeClr val="bg1">
                        <a:lumMod val="65000"/>
                      </a:schemeClr>
                    </a:solidFill>
                  </a:tcPr>
                </a:tc>
                <a:extLst>
                  <a:ext uri="{0D108BD9-81ED-4DB2-BD59-A6C34878D82A}">
                    <a16:rowId xmlns:a16="http://schemas.microsoft.com/office/drawing/2014/main" val="1382409883"/>
                  </a:ext>
                </a:extLst>
              </a:tr>
              <a:tr h="831782">
                <a:tc>
                  <a:txBody>
                    <a:bodyPr/>
                    <a:lstStyle/>
                    <a:p>
                      <a:pPr algn="ctr"/>
                      <a:r>
                        <a:rPr lang="en-US" sz="2800" b="1" dirty="0" err="1">
                          <a:latin typeface="Arial Narrow" panose="020B0606020202030204" pitchFamily="34" charset="0"/>
                        </a:rPr>
                        <a:t>Oui</a:t>
                      </a:r>
                      <a:r>
                        <a:rPr lang="en-US" sz="2800" b="1" dirty="0">
                          <a:latin typeface="Arial Narrow" panose="020B0606020202030204" pitchFamily="34" charset="0"/>
                        </a:rPr>
                        <a:t> pour 5 sur 17  pays</a:t>
                      </a:r>
                    </a:p>
                  </a:txBody>
                  <a:tcPr>
                    <a:solidFill>
                      <a:schemeClr val="bg1">
                        <a:lumMod val="85000"/>
                      </a:schemeClr>
                    </a:solidFill>
                  </a:tcPr>
                </a:tc>
                <a:extLst>
                  <a:ext uri="{0D108BD9-81ED-4DB2-BD59-A6C34878D82A}">
                    <a16:rowId xmlns:a16="http://schemas.microsoft.com/office/drawing/2014/main" val="405476297"/>
                  </a:ext>
                </a:extLst>
              </a:tr>
              <a:tr h="13002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err="1">
                          <a:latin typeface="Arial Narrow" panose="020B0606020202030204" pitchFamily="34" charset="0"/>
                        </a:rPr>
                        <a:t>Partiellement</a:t>
                      </a:r>
                      <a:r>
                        <a:rPr lang="en-US" sz="2800" b="1" dirty="0">
                          <a:latin typeface="Arial Narrow" panose="020B0606020202030204" pitchFamily="34" charset="0"/>
                        </a:rPr>
                        <a:t> 4 sur 17 pays</a:t>
                      </a:r>
                      <a:endParaRPr lang="en-US" sz="2800" b="0" dirty="0">
                        <a:latin typeface="Arial Narrow" panose="020B0606020202030204" pitchFamily="34" charset="0"/>
                      </a:endParaRPr>
                    </a:p>
                  </a:txBody>
                  <a:tcPr>
                    <a:solidFill>
                      <a:schemeClr val="bg1">
                        <a:lumMod val="85000"/>
                      </a:schemeClr>
                    </a:solidFill>
                  </a:tcPr>
                </a:tc>
                <a:extLst>
                  <a:ext uri="{0D108BD9-81ED-4DB2-BD59-A6C34878D82A}">
                    <a16:rowId xmlns:a16="http://schemas.microsoft.com/office/drawing/2014/main" val="2074836202"/>
                  </a:ext>
                </a:extLst>
              </a:tr>
            </a:tbl>
          </a:graphicData>
        </a:graphic>
      </p:graphicFrame>
      <p:sp>
        <p:nvSpPr>
          <p:cNvPr id="8" name="Title 1"/>
          <p:cNvSpPr>
            <a:spLocks noGrp="1"/>
          </p:cNvSpPr>
          <p:nvPr>
            <p:ph type="title"/>
          </p:nvPr>
        </p:nvSpPr>
        <p:spPr>
          <a:xfrm>
            <a:off x="816167" y="144789"/>
            <a:ext cx="10515600" cy="890798"/>
          </a:xfrm>
        </p:spPr>
        <p:txBody>
          <a:bodyPr/>
          <a:lstStyle/>
          <a:p>
            <a:r>
              <a:rPr lang="en-US" b="1" dirty="0" err="1">
                <a:latin typeface="Arial Narrow" panose="020B0606020202030204" pitchFamily="34" charset="0"/>
              </a:rPr>
              <a:t>Qualité</a:t>
            </a:r>
            <a:r>
              <a:rPr lang="en-US" b="1" dirty="0">
                <a:latin typeface="Arial Narrow" panose="020B0606020202030204" pitchFamily="34" charset="0"/>
              </a:rPr>
              <a:t> des </a:t>
            </a:r>
            <a:r>
              <a:rPr lang="en-US" b="1" dirty="0" err="1">
                <a:latin typeface="Arial Narrow" panose="020B0606020202030204" pitchFamily="34" charset="0"/>
              </a:rPr>
              <a:t>données</a:t>
            </a:r>
            <a:r>
              <a:rPr lang="en-US" b="1" dirty="0">
                <a:latin typeface="Arial Narrow" panose="020B0606020202030204" pitchFamily="34" charset="0"/>
              </a:rPr>
              <a:t> </a:t>
            </a:r>
            <a:r>
              <a:rPr lang="en-US" b="1" dirty="0" err="1">
                <a:latin typeface="Arial Narrow" panose="020B0606020202030204" pitchFamily="34" charset="0"/>
              </a:rPr>
              <a:t>administratives</a:t>
            </a:r>
            <a:endParaRPr lang="en-US" b="1" dirty="0">
              <a:latin typeface="Arial Narrow" panose="020B0606020202030204" pitchFamily="34" charset="0"/>
            </a:endParaRPr>
          </a:p>
        </p:txBody>
      </p:sp>
    </p:spTree>
    <p:extLst>
      <p:ext uri="{BB962C8B-B14F-4D97-AF65-F5344CB8AC3E}">
        <p14:creationId xmlns:p14="http://schemas.microsoft.com/office/powerpoint/2010/main" val="1978248725"/>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2234791"/>
              </p:ext>
            </p:extLst>
          </p:nvPr>
        </p:nvGraphicFramePr>
        <p:xfrm>
          <a:off x="6421756" y="1344059"/>
          <a:ext cx="5344258" cy="4783311"/>
        </p:xfrm>
        <a:graphic>
          <a:graphicData uri="http://schemas.openxmlformats.org/drawingml/2006/table">
            <a:tbl>
              <a:tblPr firstRow="1" bandRow="1">
                <a:tableStyleId>{91EBBBCC-DAD2-459C-BE2E-F6DE35CF9A28}</a:tableStyleId>
              </a:tblPr>
              <a:tblGrid>
                <a:gridCol w="5344258">
                  <a:extLst>
                    <a:ext uri="{9D8B030D-6E8A-4147-A177-3AD203B41FA5}">
                      <a16:colId xmlns:a16="http://schemas.microsoft.com/office/drawing/2014/main" val="753827604"/>
                    </a:ext>
                  </a:extLst>
                </a:gridCol>
              </a:tblGrid>
              <a:tr h="3382844">
                <a:tc>
                  <a:txBody>
                    <a:bodyPr/>
                    <a:lstStyle/>
                    <a:p>
                      <a:r>
                        <a:rPr lang="fr-FR" sz="3200" dirty="0">
                          <a:latin typeface="Arial Narrow" panose="020B0606020202030204" pitchFamily="34" charset="0"/>
                        </a:rPr>
                        <a:t>L’évaluation de la disponibilité des données de sources administratives sont effectuées avant la conception/lancement</a:t>
                      </a:r>
                      <a:r>
                        <a:rPr lang="fr-FR" sz="3200" baseline="0" dirty="0">
                          <a:latin typeface="Arial Narrow" panose="020B0606020202030204" pitchFamily="34" charset="0"/>
                        </a:rPr>
                        <a:t> de toute nouvelle enquête</a:t>
                      </a:r>
                      <a:r>
                        <a:rPr lang="fr-FR" sz="3200" dirty="0">
                          <a:latin typeface="Arial Narrow" panose="020B0606020202030204" pitchFamily="34" charset="0"/>
                        </a:rPr>
                        <a:t> (Q3.10b)</a:t>
                      </a:r>
                      <a:endParaRPr lang="en-US" sz="3200" dirty="0">
                        <a:latin typeface="Arial Narrow" panose="020B0606020202030204" pitchFamily="34" charset="0"/>
                      </a:endParaRPr>
                    </a:p>
                  </a:txBody>
                  <a:tcPr>
                    <a:solidFill>
                      <a:schemeClr val="accent1">
                        <a:lumMod val="75000"/>
                      </a:schemeClr>
                    </a:solidFill>
                  </a:tcPr>
                </a:tc>
                <a:extLst>
                  <a:ext uri="{0D108BD9-81ED-4DB2-BD59-A6C34878D82A}">
                    <a16:rowId xmlns:a16="http://schemas.microsoft.com/office/drawing/2014/main" val="1382409883"/>
                  </a:ext>
                </a:extLst>
              </a:tr>
              <a:tr h="472100">
                <a:tc>
                  <a:txBody>
                    <a:bodyPr/>
                    <a:lstStyle/>
                    <a:p>
                      <a:pPr algn="ctr"/>
                      <a:r>
                        <a:rPr lang="en-US" sz="2800" b="1" dirty="0" err="1">
                          <a:latin typeface="Arial Narrow" panose="020B0606020202030204" pitchFamily="34" charset="0"/>
                        </a:rPr>
                        <a:t>Oui</a:t>
                      </a:r>
                      <a:r>
                        <a:rPr lang="en-US" sz="2800" b="1" dirty="0">
                          <a:latin typeface="Arial Narrow" panose="020B0606020202030204" pitchFamily="34" charset="0"/>
                        </a:rPr>
                        <a:t> pour </a:t>
                      </a:r>
                      <a:r>
                        <a:rPr lang="en-US" sz="2800" b="1" baseline="0" dirty="0">
                          <a:latin typeface="Arial Narrow" panose="020B0606020202030204" pitchFamily="34" charset="0"/>
                        </a:rPr>
                        <a:t>8</a:t>
                      </a:r>
                      <a:r>
                        <a:rPr lang="en-US" sz="2800" b="1" dirty="0">
                          <a:latin typeface="Arial Narrow" panose="020B0606020202030204" pitchFamily="34" charset="0"/>
                        </a:rPr>
                        <a:t> sur 16 pays</a:t>
                      </a:r>
                    </a:p>
                  </a:txBody>
                  <a:tcPr>
                    <a:solidFill>
                      <a:schemeClr val="accent1">
                        <a:lumMod val="20000"/>
                        <a:lumOff val="80000"/>
                      </a:schemeClr>
                    </a:solidFill>
                  </a:tcPr>
                </a:tc>
                <a:extLst>
                  <a:ext uri="{0D108BD9-81ED-4DB2-BD59-A6C34878D82A}">
                    <a16:rowId xmlns:a16="http://schemas.microsoft.com/office/drawing/2014/main" val="405476297"/>
                  </a:ext>
                </a:extLst>
              </a:tr>
              <a:tr h="882307">
                <a:tc>
                  <a:txBody>
                    <a:bodyPr/>
                    <a:lstStyle/>
                    <a:p>
                      <a:pPr algn="ctr"/>
                      <a:r>
                        <a:rPr lang="fr-FR" sz="2800" b="1" dirty="0">
                          <a:latin typeface="Arial Narrow" panose="020B0606020202030204" pitchFamily="34" charset="0"/>
                        </a:rPr>
                        <a:t>Partiellement pour 8 sur 16 </a:t>
                      </a:r>
                      <a:r>
                        <a:rPr lang="en-US" sz="2800" b="1" dirty="0">
                          <a:latin typeface="Arial Narrow" panose="020B0606020202030204" pitchFamily="34" charset="0"/>
                        </a:rPr>
                        <a:t>pays</a:t>
                      </a:r>
                    </a:p>
                  </a:txBody>
                  <a:tcPr>
                    <a:solidFill>
                      <a:schemeClr val="accent1">
                        <a:lumMod val="20000"/>
                        <a:lumOff val="80000"/>
                      </a:schemeClr>
                    </a:solidFill>
                  </a:tcPr>
                </a:tc>
                <a:extLst>
                  <a:ext uri="{0D108BD9-81ED-4DB2-BD59-A6C34878D82A}">
                    <a16:rowId xmlns:a16="http://schemas.microsoft.com/office/drawing/2014/main" val="3904265540"/>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488494601"/>
              </p:ext>
            </p:extLst>
          </p:nvPr>
        </p:nvGraphicFramePr>
        <p:xfrm>
          <a:off x="838199" y="1344057"/>
          <a:ext cx="4967689" cy="4783314"/>
        </p:xfrm>
        <a:graphic>
          <a:graphicData uri="http://schemas.openxmlformats.org/drawingml/2006/table">
            <a:tbl>
              <a:tblPr firstRow="1" bandRow="1">
                <a:tableStyleId>{0660B408-B3CF-4A94-85FC-2B1E0A45F4A2}</a:tableStyleId>
              </a:tblPr>
              <a:tblGrid>
                <a:gridCol w="4967689">
                  <a:extLst>
                    <a:ext uri="{9D8B030D-6E8A-4147-A177-3AD203B41FA5}">
                      <a16:colId xmlns:a16="http://schemas.microsoft.com/office/drawing/2014/main" val="753827604"/>
                    </a:ext>
                  </a:extLst>
                </a:gridCol>
              </a:tblGrid>
              <a:tr h="2722562">
                <a:tc>
                  <a:txBody>
                    <a:bodyPr/>
                    <a:lstStyle/>
                    <a:p>
                      <a:r>
                        <a:rPr lang="en-US" sz="3200" dirty="0">
                          <a:latin typeface="Arial Narrow" panose="020B0606020202030204" pitchFamily="34" charset="0"/>
                        </a:rPr>
                        <a:t>L’INS</a:t>
                      </a:r>
                      <a:r>
                        <a:rPr lang="en-US" sz="3200" baseline="0" dirty="0">
                          <a:latin typeface="Arial Narrow" panose="020B0606020202030204" pitchFamily="34" charset="0"/>
                        </a:rPr>
                        <a:t> fait des efforts </a:t>
                      </a:r>
                      <a:r>
                        <a:rPr lang="en-US" sz="3200" baseline="0" dirty="0" err="1">
                          <a:latin typeface="Arial Narrow" panose="020B0606020202030204" pitchFamily="34" charset="0"/>
                        </a:rPr>
                        <a:t>proactifs</a:t>
                      </a:r>
                      <a:r>
                        <a:rPr lang="en-US" sz="3200" baseline="0" dirty="0">
                          <a:latin typeface="Arial Narrow" panose="020B0606020202030204" pitchFamily="34" charset="0"/>
                        </a:rPr>
                        <a:t> pour influencer la conception et la </a:t>
                      </a:r>
                      <a:r>
                        <a:rPr lang="en-US" sz="3200" baseline="0" dirty="0" err="1">
                          <a:latin typeface="Arial Narrow" panose="020B0606020202030204" pitchFamily="34" charset="0"/>
                        </a:rPr>
                        <a:t>portée</a:t>
                      </a:r>
                      <a:r>
                        <a:rPr lang="en-US" sz="3200" baseline="0" dirty="0">
                          <a:latin typeface="Arial Narrow" panose="020B0606020202030204" pitchFamily="34" charset="0"/>
                        </a:rPr>
                        <a:t> des </a:t>
                      </a:r>
                      <a:r>
                        <a:rPr lang="en-US" sz="3200" baseline="0" dirty="0" err="1">
                          <a:latin typeface="Arial Narrow" panose="020B0606020202030204" pitchFamily="34" charset="0"/>
                        </a:rPr>
                        <a:t>données</a:t>
                      </a:r>
                      <a:r>
                        <a:rPr lang="en-US" sz="3200" baseline="0" dirty="0">
                          <a:latin typeface="Arial Narrow" panose="020B0606020202030204" pitchFamily="34" charset="0"/>
                        </a:rPr>
                        <a:t> </a:t>
                      </a:r>
                      <a:r>
                        <a:rPr lang="en-US" sz="3200" baseline="0" dirty="0" err="1">
                          <a:latin typeface="Arial Narrow" panose="020B0606020202030204" pitchFamily="34" charset="0"/>
                        </a:rPr>
                        <a:t>administratives</a:t>
                      </a:r>
                      <a:r>
                        <a:rPr lang="en-US" sz="3200" baseline="0" dirty="0">
                          <a:latin typeface="Arial Narrow" panose="020B0606020202030204" pitchFamily="34" charset="0"/>
                        </a:rPr>
                        <a:t> </a:t>
                      </a:r>
                      <a:r>
                        <a:rPr lang="en-US" sz="3200" dirty="0">
                          <a:latin typeface="Arial Narrow" panose="020B0606020202030204" pitchFamily="34" charset="0"/>
                        </a:rPr>
                        <a:t>(Q3.10a)</a:t>
                      </a:r>
                      <a:endParaRPr lang="en-US" sz="3200" b="1" dirty="0">
                        <a:latin typeface="Arial Narrow" panose="020B0606020202030204" pitchFamily="34" charset="0"/>
                      </a:endParaRPr>
                    </a:p>
                  </a:txBody>
                  <a:tcPr>
                    <a:solidFill>
                      <a:schemeClr val="bg1">
                        <a:lumMod val="65000"/>
                      </a:schemeClr>
                    </a:solidFill>
                  </a:tcPr>
                </a:tc>
                <a:extLst>
                  <a:ext uri="{0D108BD9-81ED-4DB2-BD59-A6C34878D82A}">
                    <a16:rowId xmlns:a16="http://schemas.microsoft.com/office/drawing/2014/main" val="1382409883"/>
                  </a:ext>
                </a:extLst>
              </a:tr>
              <a:tr h="803974">
                <a:tc>
                  <a:txBody>
                    <a:bodyPr/>
                    <a:lstStyle/>
                    <a:p>
                      <a:pPr algn="ctr"/>
                      <a:r>
                        <a:rPr lang="en-US" sz="2800" b="1" dirty="0" err="1">
                          <a:latin typeface="Arial Narrow" panose="020B0606020202030204" pitchFamily="34" charset="0"/>
                        </a:rPr>
                        <a:t>Oui</a:t>
                      </a:r>
                      <a:r>
                        <a:rPr lang="en-US" sz="2800" b="1" dirty="0">
                          <a:latin typeface="Arial Narrow" panose="020B0606020202030204" pitchFamily="34" charset="0"/>
                        </a:rPr>
                        <a:t> pour 9 sur 15 pays</a:t>
                      </a:r>
                    </a:p>
                  </a:txBody>
                  <a:tcPr>
                    <a:solidFill>
                      <a:schemeClr val="bg1">
                        <a:lumMod val="85000"/>
                      </a:schemeClr>
                    </a:solidFill>
                  </a:tcPr>
                </a:tc>
                <a:extLst>
                  <a:ext uri="{0D108BD9-81ED-4DB2-BD59-A6C34878D82A}">
                    <a16:rowId xmlns:a16="http://schemas.microsoft.com/office/drawing/2014/main" val="405476297"/>
                  </a:ext>
                </a:extLst>
              </a:tr>
              <a:tr h="12567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err="1">
                          <a:latin typeface="Arial Narrow" panose="020B0606020202030204" pitchFamily="34" charset="0"/>
                        </a:rPr>
                        <a:t>Partiellement</a:t>
                      </a:r>
                      <a:r>
                        <a:rPr lang="en-US" sz="2800" b="1" dirty="0">
                          <a:latin typeface="Arial Narrow" panose="020B0606020202030204" pitchFamily="34" charset="0"/>
                        </a:rPr>
                        <a:t> pour 6 sur 15 pays</a:t>
                      </a:r>
                      <a:endParaRPr lang="en-US" sz="2800" b="0" dirty="0">
                        <a:latin typeface="Arial Narrow" panose="020B0606020202030204" pitchFamily="34" charset="0"/>
                      </a:endParaRPr>
                    </a:p>
                  </a:txBody>
                  <a:tcPr>
                    <a:solidFill>
                      <a:schemeClr val="bg1">
                        <a:lumMod val="85000"/>
                      </a:schemeClr>
                    </a:solidFill>
                  </a:tcPr>
                </a:tc>
                <a:extLst>
                  <a:ext uri="{0D108BD9-81ED-4DB2-BD59-A6C34878D82A}">
                    <a16:rowId xmlns:a16="http://schemas.microsoft.com/office/drawing/2014/main" val="2074836202"/>
                  </a:ext>
                </a:extLst>
              </a:tr>
            </a:tbl>
          </a:graphicData>
        </a:graphic>
      </p:graphicFrame>
      <p:sp>
        <p:nvSpPr>
          <p:cNvPr id="8" name="Title 1"/>
          <p:cNvSpPr>
            <a:spLocks noGrp="1"/>
          </p:cNvSpPr>
          <p:nvPr>
            <p:ph type="title"/>
          </p:nvPr>
        </p:nvSpPr>
        <p:spPr>
          <a:xfrm>
            <a:off x="816167" y="144789"/>
            <a:ext cx="10515600" cy="890798"/>
          </a:xfrm>
        </p:spPr>
        <p:txBody>
          <a:bodyPr/>
          <a:lstStyle/>
          <a:p>
            <a:r>
              <a:rPr lang="en-US" b="1" dirty="0" err="1">
                <a:latin typeface="Arial Narrow" panose="020B0606020202030204" pitchFamily="34" charset="0"/>
              </a:rPr>
              <a:t>Qualité</a:t>
            </a:r>
            <a:r>
              <a:rPr lang="en-US" b="1" dirty="0">
                <a:latin typeface="Arial Narrow" panose="020B0606020202030204" pitchFamily="34" charset="0"/>
              </a:rPr>
              <a:t> des </a:t>
            </a:r>
            <a:r>
              <a:rPr lang="en-US" b="1" dirty="0" err="1">
                <a:latin typeface="Arial Narrow" panose="020B0606020202030204" pitchFamily="34" charset="0"/>
              </a:rPr>
              <a:t>données</a:t>
            </a:r>
            <a:r>
              <a:rPr lang="en-US" b="1" dirty="0">
                <a:latin typeface="Arial Narrow" panose="020B0606020202030204" pitchFamily="34" charset="0"/>
              </a:rPr>
              <a:t> </a:t>
            </a:r>
            <a:r>
              <a:rPr lang="en-US" b="1" dirty="0" err="1">
                <a:latin typeface="Arial Narrow" panose="020B0606020202030204" pitchFamily="34" charset="0"/>
              </a:rPr>
              <a:t>administratives</a:t>
            </a:r>
            <a:endParaRPr lang="en-US" b="1" dirty="0">
              <a:latin typeface="Arial Narrow" panose="020B0606020202030204" pitchFamily="34" charset="0"/>
            </a:endParaRPr>
          </a:p>
        </p:txBody>
      </p:sp>
    </p:spTree>
    <p:extLst>
      <p:ext uri="{BB962C8B-B14F-4D97-AF65-F5344CB8AC3E}">
        <p14:creationId xmlns:p14="http://schemas.microsoft.com/office/powerpoint/2010/main" val="313499363"/>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217" y="100722"/>
            <a:ext cx="10515600" cy="670460"/>
          </a:xfrm>
        </p:spPr>
        <p:txBody>
          <a:bodyPr>
            <a:normAutofit fontScale="90000"/>
          </a:bodyPr>
          <a:lstStyle/>
          <a:p>
            <a:r>
              <a:rPr lang="en-US" b="1" dirty="0">
                <a:latin typeface="Arial Narrow" panose="020B0606020202030204" pitchFamily="34" charset="0"/>
              </a:rPr>
              <a:t>2. </a:t>
            </a:r>
            <a:r>
              <a:rPr lang="en-US" b="1" dirty="0" err="1">
                <a:latin typeface="Arial Narrow" panose="020B0606020202030204" pitchFamily="34" charset="0"/>
              </a:rPr>
              <a:t>Sécurité</a:t>
            </a:r>
            <a:r>
              <a:rPr lang="en-US" b="1" dirty="0">
                <a:latin typeface="Arial Narrow" panose="020B0606020202030204" pitchFamily="34" charset="0"/>
              </a:rPr>
              <a:t> &amp; </a:t>
            </a:r>
            <a:r>
              <a:rPr lang="en-US" b="1" dirty="0" err="1">
                <a:latin typeface="Arial Narrow" panose="020B0606020202030204" pitchFamily="34" charset="0"/>
              </a:rPr>
              <a:t>Accès</a:t>
            </a:r>
            <a:r>
              <a:rPr lang="en-US" b="1" dirty="0">
                <a:latin typeface="Arial Narrow" panose="020B0606020202030204" pitchFamily="34" charset="0"/>
              </a:rPr>
              <a:t> aux </a:t>
            </a:r>
            <a:r>
              <a:rPr lang="en-US" b="1" dirty="0" err="1">
                <a:latin typeface="Arial Narrow" panose="020B0606020202030204" pitchFamily="34" charset="0"/>
              </a:rPr>
              <a:t>données</a:t>
            </a:r>
            <a:r>
              <a:rPr lang="en-US" b="1" dirty="0">
                <a:latin typeface="Arial Narrow" panose="020B0606020202030204" pitchFamily="34" charset="0"/>
              </a:rPr>
              <a:t> Admin.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57934131"/>
              </p:ext>
            </p:extLst>
          </p:nvPr>
        </p:nvGraphicFramePr>
        <p:xfrm>
          <a:off x="3685735" y="1046603"/>
          <a:ext cx="3643533" cy="5314109"/>
        </p:xfrm>
        <a:graphic>
          <a:graphicData uri="http://schemas.openxmlformats.org/drawingml/2006/table">
            <a:tbl>
              <a:tblPr firstRow="1" bandRow="1">
                <a:tableStyleId>{91EBBBCC-DAD2-459C-BE2E-F6DE35CF9A28}</a:tableStyleId>
              </a:tblPr>
              <a:tblGrid>
                <a:gridCol w="3643533">
                  <a:extLst>
                    <a:ext uri="{9D8B030D-6E8A-4147-A177-3AD203B41FA5}">
                      <a16:colId xmlns:a16="http://schemas.microsoft.com/office/drawing/2014/main" val="3001963400"/>
                    </a:ext>
                  </a:extLst>
                </a:gridCol>
              </a:tblGrid>
              <a:tr h="3591737">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u="none" strike="noStrike" kern="1200" cap="none" spc="0" normalizeH="0" baseline="0" noProof="0" dirty="0">
                          <a:ln>
                            <a:noFill/>
                          </a:ln>
                          <a:effectLst/>
                          <a:uLnTx/>
                          <a:uFillTx/>
                          <a:latin typeface="Arial Narrow" panose="020B0606020202030204" pitchFamily="34" charset="0"/>
                        </a:rPr>
                        <a:t>Infrastructure </a:t>
                      </a:r>
                      <a:r>
                        <a:rPr kumimoji="0" lang="en-US" sz="2800" u="none" strike="noStrike" kern="1200" cap="none" spc="0" normalizeH="0" baseline="0" noProof="0" dirty="0" err="1">
                          <a:ln>
                            <a:noFill/>
                          </a:ln>
                          <a:effectLst/>
                          <a:uLnTx/>
                          <a:uFillTx/>
                          <a:latin typeface="Arial Narrow" panose="020B0606020202030204" pitchFamily="34" charset="0"/>
                        </a:rPr>
                        <a:t>informatique</a:t>
                      </a:r>
                      <a:r>
                        <a:rPr kumimoji="0" lang="en-US" sz="2800" u="none" strike="noStrike" kern="1200" cap="none" spc="0" normalizeH="0" baseline="0" noProof="0" dirty="0">
                          <a:ln>
                            <a:noFill/>
                          </a:ln>
                          <a:effectLst/>
                          <a:uLnTx/>
                          <a:uFillTx/>
                          <a:latin typeface="Arial Narrow" panose="020B0606020202030204" pitchFamily="34" charset="0"/>
                        </a:rPr>
                        <a:t> </a:t>
                      </a:r>
                      <a:r>
                        <a:rPr kumimoji="0" lang="en-US" sz="2800" u="none" strike="noStrike" kern="1200" cap="none" spc="0" normalizeH="0" baseline="0" noProof="0" dirty="0" err="1">
                          <a:ln>
                            <a:noFill/>
                          </a:ln>
                          <a:effectLst/>
                          <a:uLnTx/>
                          <a:uFillTx/>
                          <a:latin typeface="Arial Narrow" panose="020B0606020202030204" pitchFamily="34" charset="0"/>
                        </a:rPr>
                        <a:t>adéquate</a:t>
                      </a:r>
                      <a:r>
                        <a:rPr kumimoji="0" lang="en-US" sz="2800" u="none" strike="noStrike" kern="1200" cap="none" spc="0" normalizeH="0" baseline="0" noProof="0" dirty="0">
                          <a:ln>
                            <a:noFill/>
                          </a:ln>
                          <a:effectLst/>
                          <a:uLnTx/>
                          <a:uFillTx/>
                          <a:latin typeface="Arial Narrow" panose="020B0606020202030204" pitchFamily="34" charset="0"/>
                        </a:rPr>
                        <a:t> à </a:t>
                      </a:r>
                      <a:r>
                        <a:rPr kumimoji="0" lang="en-US" sz="2800" u="none" strike="noStrike" kern="1200" cap="none" spc="0" normalizeH="0" baseline="0" noProof="0" dirty="0" err="1">
                          <a:ln>
                            <a:noFill/>
                          </a:ln>
                          <a:effectLst/>
                          <a:uLnTx/>
                          <a:uFillTx/>
                          <a:latin typeface="Arial Narrow" panose="020B0606020202030204" pitchFamily="34" charset="0"/>
                        </a:rPr>
                        <a:t>l’INS</a:t>
                      </a:r>
                      <a:r>
                        <a:rPr kumimoji="0" lang="en-US" sz="2800" u="none" strike="noStrike" kern="1200" cap="none" spc="0" normalizeH="0" baseline="0" noProof="0" dirty="0">
                          <a:ln>
                            <a:noFill/>
                          </a:ln>
                          <a:effectLst/>
                          <a:uLnTx/>
                          <a:uFillTx/>
                          <a:latin typeface="Arial Narrow" panose="020B0606020202030204" pitchFamily="34" charset="0"/>
                        </a:rPr>
                        <a:t> pour transformer </a:t>
                      </a:r>
                      <a:r>
                        <a:rPr kumimoji="0" lang="en-US" sz="2800" u="none" strike="noStrike" kern="1200" cap="none" spc="0" normalizeH="0" baseline="0" noProof="0" dirty="0" err="1">
                          <a:ln>
                            <a:noFill/>
                          </a:ln>
                          <a:effectLst/>
                          <a:uLnTx/>
                          <a:uFillTx/>
                          <a:latin typeface="Arial Narrow" panose="020B0606020202030204" pitchFamily="34" charset="0"/>
                        </a:rPr>
                        <a:t>l’info</a:t>
                      </a:r>
                      <a:r>
                        <a:rPr kumimoji="0" lang="en-US" sz="2800" u="none" strike="noStrike" kern="1200" cap="none" spc="0" normalizeH="0" baseline="0" noProof="0" dirty="0">
                          <a:ln>
                            <a:noFill/>
                          </a:ln>
                          <a:effectLst/>
                          <a:uLnTx/>
                          <a:uFillTx/>
                          <a:latin typeface="Arial Narrow" panose="020B0606020202030204" pitchFamily="34" charset="0"/>
                        </a:rPr>
                        <a:t> des </a:t>
                      </a:r>
                      <a:r>
                        <a:rPr kumimoji="0" lang="en-US" sz="2800" u="none" strike="noStrike" kern="1200" cap="none" spc="0" normalizeH="0" baseline="0" noProof="0" dirty="0" err="1">
                          <a:ln>
                            <a:noFill/>
                          </a:ln>
                          <a:effectLst/>
                          <a:uLnTx/>
                          <a:uFillTx/>
                          <a:latin typeface="Arial Narrow" panose="020B0606020202030204" pitchFamily="34" charset="0"/>
                        </a:rPr>
                        <a:t>fichiers</a:t>
                      </a:r>
                      <a:r>
                        <a:rPr kumimoji="0" lang="en-US" sz="2800" u="none" strike="noStrike" kern="1200" cap="none" spc="0" normalizeH="0" baseline="0" noProof="0" dirty="0">
                          <a:ln>
                            <a:noFill/>
                          </a:ln>
                          <a:effectLst/>
                          <a:uLnTx/>
                          <a:uFillTx/>
                          <a:latin typeface="Arial Narrow" panose="020B0606020202030204" pitchFamily="34" charset="0"/>
                        </a:rPr>
                        <a:t> </a:t>
                      </a:r>
                      <a:r>
                        <a:rPr kumimoji="0" lang="en-US" sz="2800" u="none" strike="noStrike" kern="1200" cap="none" spc="0" normalizeH="0" baseline="0" noProof="0" dirty="0" err="1">
                          <a:ln>
                            <a:noFill/>
                          </a:ln>
                          <a:effectLst/>
                          <a:uLnTx/>
                          <a:uFillTx/>
                          <a:latin typeface="Arial Narrow" panose="020B0606020202030204" pitchFamily="34" charset="0"/>
                        </a:rPr>
                        <a:t>administratifs</a:t>
                      </a:r>
                      <a:r>
                        <a:rPr kumimoji="0" lang="en-US" sz="2800" u="none" strike="noStrike" kern="1200" cap="none" spc="0" normalizeH="0" baseline="0" noProof="0" dirty="0">
                          <a:ln>
                            <a:noFill/>
                          </a:ln>
                          <a:effectLst/>
                          <a:uLnTx/>
                          <a:uFillTx/>
                          <a:latin typeface="Arial Narrow" panose="020B0606020202030204" pitchFamily="34" charset="0"/>
                        </a:rPr>
                        <a:t> </a:t>
                      </a:r>
                      <a:r>
                        <a:rPr kumimoji="0" lang="en-US" sz="2800" u="none" strike="noStrike" kern="1200" cap="none" spc="0" normalizeH="0" baseline="0" noProof="0" dirty="0" err="1">
                          <a:ln>
                            <a:noFill/>
                          </a:ln>
                          <a:effectLst/>
                          <a:uLnTx/>
                          <a:uFillTx/>
                          <a:latin typeface="Arial Narrow" panose="020B0606020202030204" pitchFamily="34" charset="0"/>
                        </a:rPr>
                        <a:t>en</a:t>
                      </a:r>
                      <a:r>
                        <a:rPr kumimoji="0" lang="en-US" sz="2800" u="none" strike="noStrike" kern="1200" cap="none" spc="0" normalizeH="0" baseline="0" noProof="0" dirty="0">
                          <a:ln>
                            <a:noFill/>
                          </a:ln>
                          <a:effectLst/>
                          <a:uLnTx/>
                          <a:uFillTx/>
                          <a:latin typeface="Arial Narrow" panose="020B0606020202030204" pitchFamily="34" charset="0"/>
                        </a:rPr>
                        <a:t> </a:t>
                      </a:r>
                      <a:r>
                        <a:rPr kumimoji="0" lang="en-US" sz="2800" u="none" strike="noStrike" kern="1200" cap="none" spc="0" normalizeH="0" baseline="0" noProof="0" dirty="0" err="1">
                          <a:ln>
                            <a:noFill/>
                          </a:ln>
                          <a:effectLst/>
                          <a:uLnTx/>
                          <a:uFillTx/>
                          <a:latin typeface="Arial Narrow" panose="020B0606020202030204" pitchFamily="34" charset="0"/>
                        </a:rPr>
                        <a:t>enregistrements</a:t>
                      </a:r>
                      <a:r>
                        <a:rPr kumimoji="0" lang="en-US" sz="2800" u="none" strike="noStrike" kern="1200" cap="none" spc="0" normalizeH="0" baseline="0" noProof="0" dirty="0">
                          <a:ln>
                            <a:noFill/>
                          </a:ln>
                          <a:effectLst/>
                          <a:uLnTx/>
                          <a:uFillTx/>
                          <a:latin typeface="Arial Narrow" panose="020B0606020202030204" pitchFamily="34" charset="0"/>
                        </a:rPr>
                        <a:t> </a:t>
                      </a:r>
                      <a:r>
                        <a:rPr kumimoji="0" lang="en-US" sz="2800" u="none" strike="noStrike" kern="1200" cap="none" spc="0" normalizeH="0" baseline="0" noProof="0" dirty="0" err="1">
                          <a:ln>
                            <a:noFill/>
                          </a:ln>
                          <a:effectLst/>
                          <a:uLnTx/>
                          <a:uFillTx/>
                          <a:latin typeface="Arial Narrow" panose="020B0606020202030204" pitchFamily="34" charset="0"/>
                        </a:rPr>
                        <a:t>statistiques</a:t>
                      </a:r>
                      <a:r>
                        <a:rPr kumimoji="0" lang="en-US" sz="2800" u="none" strike="noStrike" kern="1200" cap="none" spc="0" normalizeH="0" baseline="0" noProof="0" dirty="0">
                          <a:ln>
                            <a:noFill/>
                          </a:ln>
                          <a:effectLst/>
                          <a:uLnTx/>
                          <a:uFillTx/>
                          <a:latin typeface="Arial Narrow" panose="020B0606020202030204" pitchFamily="34" charset="0"/>
                        </a:rPr>
                        <a:t> (Q3.14)</a:t>
                      </a:r>
                    </a:p>
                    <a:p>
                      <a:endParaRPr lang="en-US" dirty="0">
                        <a:latin typeface="Arial Narrow" panose="020B0606020202030204" pitchFamily="34" charset="0"/>
                      </a:endParaRPr>
                    </a:p>
                  </a:txBody>
                  <a:tcPr>
                    <a:solidFill>
                      <a:schemeClr val="accent1">
                        <a:lumMod val="75000"/>
                      </a:schemeClr>
                    </a:solidFill>
                  </a:tcPr>
                </a:tc>
                <a:extLst>
                  <a:ext uri="{0D108BD9-81ED-4DB2-BD59-A6C34878D82A}">
                    <a16:rowId xmlns:a16="http://schemas.microsoft.com/office/drawing/2014/main" val="1726386663"/>
                  </a:ext>
                </a:extLst>
              </a:tr>
              <a:tr h="533652">
                <a:tc>
                  <a:txBody>
                    <a:bodyPr/>
                    <a:lstStyle/>
                    <a:p>
                      <a:r>
                        <a:rPr lang="en-US" sz="2400" b="1" baseline="0" dirty="0" err="1">
                          <a:latin typeface="Arial Narrow" panose="020B0606020202030204" pitchFamily="34" charset="0"/>
                        </a:rPr>
                        <a:t>Oui</a:t>
                      </a:r>
                      <a:r>
                        <a:rPr lang="en-US" sz="2400" b="1" baseline="0" dirty="0">
                          <a:latin typeface="Arial Narrow" panose="020B0606020202030204" pitchFamily="34" charset="0"/>
                        </a:rPr>
                        <a:t> pour 8 sur 1</a:t>
                      </a:r>
                      <a:r>
                        <a:rPr lang="en-US" sz="2400" b="1" dirty="0">
                          <a:latin typeface="Arial Narrow" panose="020B0606020202030204" pitchFamily="34" charset="0"/>
                        </a:rPr>
                        <a:t>6 pays</a:t>
                      </a:r>
                      <a:endParaRPr lang="en-US" sz="2400" dirty="0">
                        <a:latin typeface="Arial Narrow" panose="020B0606020202030204" pitchFamily="34" charset="0"/>
                      </a:endParaRPr>
                    </a:p>
                  </a:txBody>
                  <a:tcPr>
                    <a:solidFill>
                      <a:schemeClr val="accent1">
                        <a:lumMod val="20000"/>
                        <a:lumOff val="80000"/>
                      </a:schemeClr>
                    </a:solidFill>
                  </a:tcPr>
                </a:tc>
                <a:extLst>
                  <a:ext uri="{0D108BD9-81ED-4DB2-BD59-A6C34878D82A}">
                    <a16:rowId xmlns:a16="http://schemas.microsoft.com/office/drawing/2014/main" val="22671403"/>
                  </a:ext>
                </a:extLst>
              </a:tr>
              <a:tr h="10360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baseline="0" dirty="0" err="1">
                          <a:latin typeface="Arial Narrow" panose="020B0606020202030204" pitchFamily="34" charset="0"/>
                        </a:rPr>
                        <a:t>Partiellement</a:t>
                      </a:r>
                      <a:r>
                        <a:rPr lang="en-US" sz="2400" b="1" baseline="0" dirty="0">
                          <a:latin typeface="Arial Narrow" panose="020B0606020202030204" pitchFamily="34" charset="0"/>
                        </a:rPr>
                        <a:t> pour 3 sur </a:t>
                      </a:r>
                      <a:r>
                        <a:rPr lang="en-US" sz="2400" b="1" dirty="0">
                          <a:latin typeface="Arial Narrow" panose="020B0606020202030204" pitchFamily="34" charset="0"/>
                        </a:rPr>
                        <a:t>16 pays</a:t>
                      </a:r>
                      <a:endParaRPr lang="en-US" sz="2400" dirty="0">
                        <a:latin typeface="Arial Narrow" panose="020B0606020202030204" pitchFamily="34" charset="0"/>
                      </a:endParaRPr>
                    </a:p>
                    <a:p>
                      <a:endParaRPr lang="en-US" sz="2400" dirty="0">
                        <a:latin typeface="Arial Narrow" panose="020B0606020202030204" pitchFamily="34" charset="0"/>
                      </a:endParaRPr>
                    </a:p>
                  </a:txBody>
                  <a:tcPr>
                    <a:solidFill>
                      <a:schemeClr val="accent1">
                        <a:lumMod val="20000"/>
                        <a:lumOff val="80000"/>
                      </a:schemeClr>
                    </a:solidFill>
                  </a:tcPr>
                </a:tc>
                <a:extLst>
                  <a:ext uri="{0D108BD9-81ED-4DB2-BD59-A6C34878D82A}">
                    <a16:rowId xmlns:a16="http://schemas.microsoft.com/office/drawing/2014/main" val="3625282700"/>
                  </a:ext>
                </a:extLst>
              </a:tr>
            </a:tbl>
          </a:graphicData>
        </a:graphic>
      </p:graphicFrame>
      <p:graphicFrame>
        <p:nvGraphicFramePr>
          <p:cNvPr id="10" name="Content Placeholder 6"/>
          <p:cNvGraphicFramePr>
            <a:graphicFrameLocks/>
          </p:cNvGraphicFramePr>
          <p:nvPr>
            <p:extLst>
              <p:ext uri="{D42A27DB-BD31-4B8C-83A1-F6EECF244321}">
                <p14:modId xmlns:p14="http://schemas.microsoft.com/office/powerpoint/2010/main" val="2346502537"/>
              </p:ext>
            </p:extLst>
          </p:nvPr>
        </p:nvGraphicFramePr>
        <p:xfrm>
          <a:off x="130463" y="1046603"/>
          <a:ext cx="3142673" cy="5214584"/>
        </p:xfrm>
        <a:graphic>
          <a:graphicData uri="http://schemas.openxmlformats.org/drawingml/2006/table">
            <a:tbl>
              <a:tblPr firstRow="1" bandRow="1">
                <a:tableStyleId>{0660B408-B3CF-4A94-85FC-2B1E0A45F4A2}</a:tableStyleId>
              </a:tblPr>
              <a:tblGrid>
                <a:gridCol w="3142673">
                  <a:extLst>
                    <a:ext uri="{9D8B030D-6E8A-4147-A177-3AD203B41FA5}">
                      <a16:colId xmlns:a16="http://schemas.microsoft.com/office/drawing/2014/main" val="3001963400"/>
                    </a:ext>
                  </a:extLst>
                </a:gridCol>
              </a:tblGrid>
              <a:tr h="3828795">
                <a:tc>
                  <a:txBody>
                    <a:bodyPr/>
                    <a:lstStyle/>
                    <a:p>
                      <a:r>
                        <a:rPr lang="fr-FR" sz="2800" dirty="0">
                          <a:latin typeface="Arial Narrow" panose="020B0606020202030204" pitchFamily="34" charset="0"/>
                        </a:rPr>
                        <a:t>Données</a:t>
                      </a:r>
                      <a:r>
                        <a:rPr lang="fr-FR" sz="2800" baseline="0" dirty="0">
                          <a:latin typeface="Arial Narrow" panose="020B0606020202030204" pitchFamily="34" charset="0"/>
                        </a:rPr>
                        <a:t> A</a:t>
                      </a:r>
                      <a:r>
                        <a:rPr lang="fr-FR" sz="2800" dirty="0">
                          <a:latin typeface="Arial Narrow" panose="020B0606020202030204" pitchFamily="34" charset="0"/>
                        </a:rPr>
                        <a:t>dmin. stockées et conservées dans des systèmes de bases de données électroniques bien structurés </a:t>
                      </a:r>
                      <a:r>
                        <a:rPr lang="en-US" sz="2600" dirty="0">
                          <a:latin typeface="Arial Narrow" panose="020B0606020202030204" pitchFamily="34" charset="0"/>
                        </a:rPr>
                        <a:t>(Q3.5)</a:t>
                      </a:r>
                      <a:endParaRPr lang="en-US" sz="2600" dirty="0">
                        <a:solidFill>
                          <a:schemeClr val="tx1"/>
                        </a:solidFill>
                        <a:latin typeface="Arial Narrow" panose="020B0606020202030204" pitchFamily="34" charset="0"/>
                      </a:endParaRPr>
                    </a:p>
                  </a:txBody>
                  <a:tcPr>
                    <a:solidFill>
                      <a:schemeClr val="bg1">
                        <a:lumMod val="65000"/>
                      </a:schemeClr>
                    </a:solidFill>
                  </a:tcPr>
                </a:tc>
                <a:extLst>
                  <a:ext uri="{0D108BD9-81ED-4DB2-BD59-A6C34878D82A}">
                    <a16:rowId xmlns:a16="http://schemas.microsoft.com/office/drawing/2014/main" val="1726386663"/>
                  </a:ext>
                </a:extLst>
              </a:tr>
              <a:tr h="429696">
                <a:tc>
                  <a:txBody>
                    <a:bodyPr/>
                    <a:lstStyle/>
                    <a:p>
                      <a:r>
                        <a:rPr lang="en-US" sz="2400" b="1" baseline="0" dirty="0" err="1">
                          <a:latin typeface="Arial Narrow" panose="020B0606020202030204" pitchFamily="34" charset="0"/>
                        </a:rPr>
                        <a:t>Oui</a:t>
                      </a:r>
                      <a:r>
                        <a:rPr lang="en-US" sz="2400" b="1" baseline="0" dirty="0">
                          <a:latin typeface="Arial Narrow" panose="020B0606020202030204" pitchFamily="34" charset="0"/>
                        </a:rPr>
                        <a:t> pour 6 sur </a:t>
                      </a:r>
                      <a:r>
                        <a:rPr lang="en-US" sz="2400" b="1" dirty="0">
                          <a:latin typeface="Arial Narrow" panose="020B0606020202030204" pitchFamily="34" charset="0"/>
                        </a:rPr>
                        <a:t>16 pays</a:t>
                      </a:r>
                      <a:endParaRPr lang="en-US" sz="2400" dirty="0">
                        <a:latin typeface="Arial Narrow" panose="020B0606020202030204" pitchFamily="34" charset="0"/>
                      </a:endParaRPr>
                    </a:p>
                  </a:txBody>
                  <a:tcPr>
                    <a:solidFill>
                      <a:schemeClr val="bg1">
                        <a:lumMod val="85000"/>
                      </a:schemeClr>
                    </a:solidFill>
                  </a:tcPr>
                </a:tc>
                <a:extLst>
                  <a:ext uri="{0D108BD9-81ED-4DB2-BD59-A6C34878D82A}">
                    <a16:rowId xmlns:a16="http://schemas.microsoft.com/office/drawing/2014/main" val="22671403"/>
                  </a:ext>
                </a:extLst>
              </a:tr>
              <a:tr h="9285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baseline="0" dirty="0" err="1">
                          <a:latin typeface="Arial Narrow" panose="020B0606020202030204" pitchFamily="34" charset="0"/>
                        </a:rPr>
                        <a:t>Partiellement</a:t>
                      </a:r>
                      <a:r>
                        <a:rPr lang="en-US" sz="2400" b="1" baseline="0" dirty="0">
                          <a:latin typeface="Arial Narrow" panose="020B0606020202030204" pitchFamily="34" charset="0"/>
                        </a:rPr>
                        <a:t> pour 8 sur </a:t>
                      </a:r>
                      <a:r>
                        <a:rPr lang="en-US" sz="2400" b="1" dirty="0">
                          <a:latin typeface="Arial Narrow" panose="020B0606020202030204" pitchFamily="34" charset="0"/>
                        </a:rPr>
                        <a:t>16 pays</a:t>
                      </a:r>
                      <a:endParaRPr lang="en-US" sz="2400" dirty="0">
                        <a:latin typeface="Arial Narrow" panose="020B0606020202030204" pitchFamily="34" charset="0"/>
                      </a:endParaRPr>
                    </a:p>
                  </a:txBody>
                  <a:tcPr>
                    <a:solidFill>
                      <a:schemeClr val="bg1">
                        <a:lumMod val="85000"/>
                      </a:schemeClr>
                    </a:solidFill>
                  </a:tcPr>
                </a:tc>
                <a:extLst>
                  <a:ext uri="{0D108BD9-81ED-4DB2-BD59-A6C34878D82A}">
                    <a16:rowId xmlns:a16="http://schemas.microsoft.com/office/drawing/2014/main" val="3172559874"/>
                  </a:ext>
                </a:extLst>
              </a:tr>
            </a:tbl>
          </a:graphicData>
        </a:graphic>
      </p:graphicFrame>
      <p:graphicFrame>
        <p:nvGraphicFramePr>
          <p:cNvPr id="6" name="Content Placeholder 6"/>
          <p:cNvGraphicFramePr>
            <a:graphicFrameLocks/>
          </p:cNvGraphicFramePr>
          <p:nvPr>
            <p:extLst>
              <p:ext uri="{D42A27DB-BD31-4B8C-83A1-F6EECF244321}">
                <p14:modId xmlns:p14="http://schemas.microsoft.com/office/powerpoint/2010/main" val="3085829731"/>
              </p:ext>
            </p:extLst>
          </p:nvPr>
        </p:nvGraphicFramePr>
        <p:xfrm>
          <a:off x="7940963" y="1046604"/>
          <a:ext cx="3831937" cy="4965408"/>
        </p:xfrm>
        <a:graphic>
          <a:graphicData uri="http://schemas.openxmlformats.org/drawingml/2006/table">
            <a:tbl>
              <a:tblPr firstRow="1" bandRow="1">
                <a:tableStyleId>{0660B408-B3CF-4A94-85FC-2B1E0A45F4A2}</a:tableStyleId>
              </a:tblPr>
              <a:tblGrid>
                <a:gridCol w="3831937">
                  <a:extLst>
                    <a:ext uri="{9D8B030D-6E8A-4147-A177-3AD203B41FA5}">
                      <a16:colId xmlns:a16="http://schemas.microsoft.com/office/drawing/2014/main" val="3001963400"/>
                    </a:ext>
                  </a:extLst>
                </a:gridCol>
              </a:tblGrid>
              <a:tr h="33924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err="1">
                          <a:latin typeface="Arial Narrow" panose="020B0606020202030204" pitchFamily="34" charset="0"/>
                        </a:rPr>
                        <a:t>Compétences</a:t>
                      </a:r>
                      <a:r>
                        <a:rPr lang="en-US" sz="2800" baseline="0" dirty="0">
                          <a:latin typeface="Arial Narrow" panose="020B0606020202030204" pitchFamily="34" charset="0"/>
                        </a:rPr>
                        <a:t> </a:t>
                      </a:r>
                      <a:r>
                        <a:rPr lang="en-US" sz="2800" baseline="0" dirty="0" err="1">
                          <a:latin typeface="Arial Narrow" panose="020B0606020202030204" pitchFamily="34" charset="0"/>
                        </a:rPr>
                        <a:t>nécessaires</a:t>
                      </a:r>
                      <a:r>
                        <a:rPr lang="en-US" sz="2800" baseline="0" dirty="0">
                          <a:latin typeface="Arial Narrow" panose="020B0606020202030204" pitchFamily="34" charset="0"/>
                        </a:rPr>
                        <a:t> </a:t>
                      </a:r>
                      <a:r>
                        <a:rPr lang="en-US" sz="2800" baseline="0" dirty="0" err="1">
                          <a:latin typeface="Arial Narrow" panose="020B0606020202030204" pitchFamily="34" charset="0"/>
                        </a:rPr>
                        <a:t>en</a:t>
                      </a:r>
                      <a:r>
                        <a:rPr lang="en-US" sz="2800" baseline="0" dirty="0">
                          <a:latin typeface="Arial Narrow" panose="020B0606020202030204" pitchFamily="34" charset="0"/>
                        </a:rPr>
                        <a:t> TIC </a:t>
                      </a:r>
                      <a:r>
                        <a:rPr lang="en-US" sz="2800" dirty="0">
                          <a:latin typeface="Arial Narrow" panose="020B0606020202030204" pitchFamily="34" charset="0"/>
                        </a:rPr>
                        <a:t>(Q3.5) </a:t>
                      </a:r>
                      <a:r>
                        <a:rPr kumimoji="0" lang="en-US" sz="2800" u="none" strike="noStrike" kern="1200" cap="none" spc="0" normalizeH="0" baseline="0" noProof="0" dirty="0">
                          <a:ln>
                            <a:noFill/>
                          </a:ln>
                          <a:effectLst/>
                          <a:uLnTx/>
                          <a:uFillTx/>
                          <a:latin typeface="Arial Narrow" panose="020B0606020202030204" pitchFamily="34" charset="0"/>
                        </a:rPr>
                        <a:t>pour transformer </a:t>
                      </a:r>
                      <a:r>
                        <a:rPr kumimoji="0" lang="en-US" sz="2800" u="none" strike="noStrike" kern="1200" cap="none" spc="0" normalizeH="0" baseline="0" noProof="0" dirty="0" err="1">
                          <a:ln>
                            <a:noFill/>
                          </a:ln>
                          <a:effectLst/>
                          <a:uLnTx/>
                          <a:uFillTx/>
                          <a:latin typeface="Arial Narrow" panose="020B0606020202030204" pitchFamily="34" charset="0"/>
                        </a:rPr>
                        <a:t>l’info</a:t>
                      </a:r>
                      <a:r>
                        <a:rPr kumimoji="0" lang="en-US" sz="2800" u="none" strike="noStrike" kern="1200" cap="none" spc="0" normalizeH="0" baseline="0" noProof="0" dirty="0">
                          <a:ln>
                            <a:noFill/>
                          </a:ln>
                          <a:effectLst/>
                          <a:uLnTx/>
                          <a:uFillTx/>
                          <a:latin typeface="Arial Narrow" panose="020B0606020202030204" pitchFamily="34" charset="0"/>
                        </a:rPr>
                        <a:t> des </a:t>
                      </a:r>
                      <a:r>
                        <a:rPr kumimoji="0" lang="en-US" sz="2800" u="none" strike="noStrike" kern="1200" cap="none" spc="0" normalizeH="0" baseline="0" noProof="0" dirty="0" err="1">
                          <a:ln>
                            <a:noFill/>
                          </a:ln>
                          <a:effectLst/>
                          <a:uLnTx/>
                          <a:uFillTx/>
                          <a:latin typeface="Arial Narrow" panose="020B0606020202030204" pitchFamily="34" charset="0"/>
                        </a:rPr>
                        <a:t>fichiers</a:t>
                      </a:r>
                      <a:r>
                        <a:rPr kumimoji="0" lang="en-US" sz="2800" u="none" strike="noStrike" kern="1200" cap="none" spc="0" normalizeH="0" baseline="0" noProof="0" dirty="0">
                          <a:ln>
                            <a:noFill/>
                          </a:ln>
                          <a:effectLst/>
                          <a:uLnTx/>
                          <a:uFillTx/>
                          <a:latin typeface="Arial Narrow" panose="020B0606020202030204" pitchFamily="34" charset="0"/>
                        </a:rPr>
                        <a:t> </a:t>
                      </a:r>
                      <a:r>
                        <a:rPr kumimoji="0" lang="en-US" sz="2800" u="none" strike="noStrike" kern="1200" cap="none" spc="0" normalizeH="0" baseline="0" noProof="0" dirty="0" err="1">
                          <a:ln>
                            <a:noFill/>
                          </a:ln>
                          <a:effectLst/>
                          <a:uLnTx/>
                          <a:uFillTx/>
                          <a:latin typeface="Arial Narrow" panose="020B0606020202030204" pitchFamily="34" charset="0"/>
                        </a:rPr>
                        <a:t>administratifs</a:t>
                      </a:r>
                      <a:r>
                        <a:rPr kumimoji="0" lang="en-US" sz="2800" u="none" strike="noStrike" kern="1200" cap="none" spc="0" normalizeH="0" baseline="0" noProof="0" dirty="0">
                          <a:ln>
                            <a:noFill/>
                          </a:ln>
                          <a:effectLst/>
                          <a:uLnTx/>
                          <a:uFillTx/>
                          <a:latin typeface="Arial Narrow" panose="020B0606020202030204" pitchFamily="34" charset="0"/>
                        </a:rPr>
                        <a:t> </a:t>
                      </a:r>
                      <a:r>
                        <a:rPr kumimoji="0" lang="en-US" sz="2800" u="none" strike="noStrike" kern="1200" cap="none" spc="0" normalizeH="0" baseline="0" noProof="0" dirty="0" err="1">
                          <a:ln>
                            <a:noFill/>
                          </a:ln>
                          <a:effectLst/>
                          <a:uLnTx/>
                          <a:uFillTx/>
                          <a:latin typeface="Arial Narrow" panose="020B0606020202030204" pitchFamily="34" charset="0"/>
                        </a:rPr>
                        <a:t>en</a:t>
                      </a:r>
                      <a:r>
                        <a:rPr kumimoji="0" lang="en-US" sz="2800" u="none" strike="noStrike" kern="1200" cap="none" spc="0" normalizeH="0" baseline="0" noProof="0" dirty="0">
                          <a:ln>
                            <a:noFill/>
                          </a:ln>
                          <a:effectLst/>
                          <a:uLnTx/>
                          <a:uFillTx/>
                          <a:latin typeface="Arial Narrow" panose="020B0606020202030204" pitchFamily="34" charset="0"/>
                        </a:rPr>
                        <a:t> </a:t>
                      </a:r>
                      <a:r>
                        <a:rPr kumimoji="0" lang="en-US" sz="2800" u="none" strike="noStrike" kern="1200" cap="none" spc="0" normalizeH="0" baseline="0" noProof="0" dirty="0" err="1">
                          <a:ln>
                            <a:noFill/>
                          </a:ln>
                          <a:effectLst/>
                          <a:uLnTx/>
                          <a:uFillTx/>
                          <a:latin typeface="Arial Narrow" panose="020B0606020202030204" pitchFamily="34" charset="0"/>
                        </a:rPr>
                        <a:t>enregistrements</a:t>
                      </a:r>
                      <a:r>
                        <a:rPr kumimoji="0" lang="en-US" sz="2800" u="none" strike="noStrike" kern="1200" cap="none" spc="0" normalizeH="0" baseline="0" noProof="0" dirty="0">
                          <a:ln>
                            <a:noFill/>
                          </a:ln>
                          <a:effectLst/>
                          <a:uLnTx/>
                          <a:uFillTx/>
                          <a:latin typeface="Arial Narrow" panose="020B0606020202030204" pitchFamily="34" charset="0"/>
                        </a:rPr>
                        <a:t> </a:t>
                      </a:r>
                      <a:r>
                        <a:rPr kumimoji="0" lang="en-US" sz="2800" u="none" strike="noStrike" kern="1200" cap="none" spc="0" normalizeH="0" baseline="0" noProof="0" dirty="0" err="1">
                          <a:ln>
                            <a:noFill/>
                          </a:ln>
                          <a:effectLst/>
                          <a:uLnTx/>
                          <a:uFillTx/>
                          <a:latin typeface="Arial Narrow" panose="020B0606020202030204" pitchFamily="34" charset="0"/>
                        </a:rPr>
                        <a:t>statistiques</a:t>
                      </a:r>
                      <a:r>
                        <a:rPr kumimoji="0" lang="en-US" sz="2800" u="none" strike="noStrike" kern="1200" cap="none" spc="0" normalizeH="0" baseline="0" noProof="0" dirty="0">
                          <a:ln>
                            <a:noFill/>
                          </a:ln>
                          <a:effectLst/>
                          <a:uLnTx/>
                          <a:uFillTx/>
                          <a:latin typeface="Arial Narrow" panose="020B0606020202030204" pitchFamily="34" charset="0"/>
                        </a:rPr>
                        <a:t> (Q3.15)</a:t>
                      </a:r>
                    </a:p>
                    <a:p>
                      <a:endParaRPr lang="en-US" sz="2600" dirty="0">
                        <a:solidFill>
                          <a:schemeClr val="tx1"/>
                        </a:solidFill>
                        <a:latin typeface="Arial Narrow" panose="020B0606020202030204" pitchFamily="34" charset="0"/>
                      </a:endParaRPr>
                    </a:p>
                  </a:txBody>
                  <a:tcPr>
                    <a:solidFill>
                      <a:schemeClr val="bg1">
                        <a:lumMod val="65000"/>
                      </a:schemeClr>
                    </a:solidFill>
                  </a:tcPr>
                </a:tc>
                <a:extLst>
                  <a:ext uri="{0D108BD9-81ED-4DB2-BD59-A6C34878D82A}">
                    <a16:rowId xmlns:a16="http://schemas.microsoft.com/office/drawing/2014/main" val="1726386663"/>
                  </a:ext>
                </a:extLst>
              </a:tr>
              <a:tr h="464584">
                <a:tc>
                  <a:txBody>
                    <a:bodyPr/>
                    <a:lstStyle/>
                    <a:p>
                      <a:r>
                        <a:rPr lang="en-US" sz="2400" b="1" baseline="0" dirty="0" err="1">
                          <a:latin typeface="Arial Narrow" panose="020B0606020202030204" pitchFamily="34" charset="0"/>
                        </a:rPr>
                        <a:t>Oui</a:t>
                      </a:r>
                      <a:r>
                        <a:rPr lang="en-US" sz="2400" b="1" baseline="0" dirty="0">
                          <a:latin typeface="Arial Narrow" panose="020B0606020202030204" pitchFamily="34" charset="0"/>
                        </a:rPr>
                        <a:t> pour 7 sur 16 </a:t>
                      </a:r>
                      <a:r>
                        <a:rPr lang="en-US" sz="2400" b="1" dirty="0">
                          <a:latin typeface="Arial Narrow" panose="020B0606020202030204" pitchFamily="34" charset="0"/>
                        </a:rPr>
                        <a:t>pays</a:t>
                      </a:r>
                      <a:endParaRPr lang="en-US" sz="2400" dirty="0">
                        <a:latin typeface="Arial Narrow" panose="020B0606020202030204" pitchFamily="34" charset="0"/>
                      </a:endParaRPr>
                    </a:p>
                  </a:txBody>
                  <a:tcPr>
                    <a:solidFill>
                      <a:schemeClr val="bg1">
                        <a:lumMod val="85000"/>
                      </a:schemeClr>
                    </a:solidFill>
                  </a:tcPr>
                </a:tc>
                <a:extLst>
                  <a:ext uri="{0D108BD9-81ED-4DB2-BD59-A6C34878D82A}">
                    <a16:rowId xmlns:a16="http://schemas.microsoft.com/office/drawing/2014/main" val="22671403"/>
                  </a:ext>
                </a:extLst>
              </a:tr>
              <a:tr h="1108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baseline="0" dirty="0" err="1">
                          <a:latin typeface="Arial Narrow" panose="020B0606020202030204" pitchFamily="34" charset="0"/>
                        </a:rPr>
                        <a:t>Partiellement</a:t>
                      </a:r>
                      <a:r>
                        <a:rPr lang="en-US" sz="2400" b="1" baseline="0" dirty="0">
                          <a:latin typeface="Arial Narrow" panose="020B0606020202030204" pitchFamily="34" charset="0"/>
                        </a:rPr>
                        <a:t> pour 7 sur </a:t>
                      </a:r>
                      <a:r>
                        <a:rPr lang="en-US" sz="2400" b="1" dirty="0">
                          <a:latin typeface="Arial Narrow" panose="020B0606020202030204" pitchFamily="34" charset="0"/>
                        </a:rPr>
                        <a:t>16 pays</a:t>
                      </a:r>
                      <a:endParaRPr lang="en-US" sz="2400" dirty="0">
                        <a:latin typeface="Arial Narrow" panose="020B0606020202030204" pitchFamily="34" charset="0"/>
                      </a:endParaRPr>
                    </a:p>
                  </a:txBody>
                  <a:tcPr>
                    <a:solidFill>
                      <a:schemeClr val="bg1">
                        <a:lumMod val="85000"/>
                      </a:schemeClr>
                    </a:solidFill>
                  </a:tcPr>
                </a:tc>
                <a:extLst>
                  <a:ext uri="{0D108BD9-81ED-4DB2-BD59-A6C34878D82A}">
                    <a16:rowId xmlns:a16="http://schemas.microsoft.com/office/drawing/2014/main" val="3172559874"/>
                  </a:ext>
                </a:extLst>
              </a:tr>
            </a:tbl>
          </a:graphicData>
        </a:graphic>
      </p:graphicFrame>
    </p:spTree>
    <p:extLst>
      <p:ext uri="{BB962C8B-B14F-4D97-AF65-F5344CB8AC3E}">
        <p14:creationId xmlns:p14="http://schemas.microsoft.com/office/powerpoint/2010/main" val="85974043"/>
      </p:ext>
    </p:extLst>
  </p:cSld>
  <p:clrMapOvr>
    <a:masterClrMapping/>
  </p:clrMapOvr>
  <mc:AlternateContent xmlns:mc="http://schemas.openxmlformats.org/markup-compatibility/2006">
    <mc:Choice xmlns:p14="http://schemas.microsoft.com/office/powerpoint/2010/main" Requires="p14">
      <p:transition spd="slow" p14:dur="1750">
        <p:checker/>
      </p:transition>
    </mc:Choice>
    <mc:Fallback>
      <p:transition spd="slow">
        <p:checker/>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d771e68d-0ba5-4092-b2bd-09e763fbcccc"/>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2389</TotalTime>
  <Words>1026</Words>
  <Application>Microsoft Office PowerPoint</Application>
  <PresentationFormat>Widescreen</PresentationFormat>
  <Paragraphs>85</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Helv</vt:lpstr>
      <vt:lpstr>ＭＳ Ｐゴシック</vt:lpstr>
      <vt:lpstr>Arial</vt:lpstr>
      <vt:lpstr>Arial Narrow</vt:lpstr>
      <vt:lpstr>Calibri</vt:lpstr>
      <vt:lpstr>Calibri Light</vt:lpstr>
      <vt:lpstr>Office Theme</vt:lpstr>
      <vt:lpstr>Atelier sous régional sur l'intégration des données administratives, des données de masse et des informations géospatiales pour la compilation des indicateurs des ODD pour les pays africains francophones   9 au 11 mai 2018 - Hôtel Saint Manick - Lomé, Togo</vt:lpstr>
      <vt:lpstr>Introduction</vt:lpstr>
      <vt:lpstr>Normes concernant les données administratives dans la production statistique</vt:lpstr>
      <vt:lpstr>Conception de l’enquête</vt:lpstr>
      <vt:lpstr>1. Qualité des données administratives</vt:lpstr>
      <vt:lpstr>Qualité des données administratives</vt:lpstr>
      <vt:lpstr>Qualité des données administratives</vt:lpstr>
      <vt:lpstr>Qualité des données administratives</vt:lpstr>
      <vt:lpstr>2. Sécurité &amp; Accès aux données Admin.</vt:lpstr>
      <vt:lpstr>Accès aux données Administratives</vt:lpstr>
      <vt:lpstr>Accès aux données Administratives</vt:lpstr>
      <vt:lpstr>Perspectives</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data: Adding value by matching access with privacy and security</dc:title>
  <dc:creator>Molla Hunegnaw</dc:creator>
  <cp:lastModifiedBy>Oumar Sarr</cp:lastModifiedBy>
  <cp:revision>213</cp:revision>
  <cp:lastPrinted>2018-05-07T14:41:16Z</cp:lastPrinted>
  <dcterms:created xsi:type="dcterms:W3CDTF">2017-02-24T07:02:11Z</dcterms:created>
  <dcterms:modified xsi:type="dcterms:W3CDTF">2018-05-09T13:06:11Z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