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sldIdLst>
    <p:sldId id="256" r:id="rId2"/>
    <p:sldId id="330" r:id="rId3"/>
    <p:sldId id="332" r:id="rId4"/>
    <p:sldId id="336" r:id="rId5"/>
    <p:sldId id="339" r:id="rId6"/>
    <p:sldId id="342" r:id="rId7"/>
    <p:sldId id="344" r:id="rId8"/>
    <p:sldId id="346" r:id="rId9"/>
    <p:sldId id="348" r:id="rId10"/>
    <p:sldId id="350" r:id="rId11"/>
    <p:sldId id="367" r:id="rId12"/>
    <p:sldId id="371" r:id="rId13"/>
    <p:sldId id="372" r:id="rId14"/>
    <p:sldId id="373" r:id="rId15"/>
    <p:sldId id="382" r:id="rId16"/>
    <p:sldId id="383" r:id="rId17"/>
    <p:sldId id="384" r:id="rId18"/>
    <p:sldId id="325" r:id="rId1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72" d="100"/>
          <a:sy n="72" d="100"/>
        </p:scale>
        <p:origin x="57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4F3E12B-F8F5-423B-A652-66E843915347}" type="datetimeFigureOut">
              <a:rPr lang="fr-FR" smtClean="0"/>
              <a:t>10/05/2018</a:t>
            </a:fld>
            <a:endParaRPr lang="fr-F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r-F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02C6CC5-258B-44E5-8B59-43B1EA1A5FF7}"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609600" y="1481330"/>
            <a:ext cx="109728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4F3E12B-F8F5-423B-A652-66E843915347}" type="datetimeFigureOut">
              <a:rPr lang="fr-FR" smtClean="0"/>
              <a:t>10/05/2018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02C6CC5-258B-44E5-8B59-43B1EA1A5FF7}"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41"/>
            <a:ext cx="84328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4F3E12B-F8F5-423B-A652-66E843915347}" type="datetimeFigureOut">
              <a:rPr lang="fr-FR" smtClean="0"/>
              <a:t>10/05/2018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02C6CC5-258B-44E5-8B59-43B1EA1A5FF7}"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4F3E12B-F8F5-423B-A652-66E843915347}" type="datetimeFigureOut">
              <a:rPr lang="fr-FR" smtClean="0"/>
              <a:t>10/05/2018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02C6CC5-258B-44E5-8B59-43B1EA1A5FF7}" type="slidenum">
              <a:rPr lang="fr-FR" smtClean="0"/>
              <a:t>‹N°›</a:t>
            </a:fld>
            <a:endParaRPr lang="fr-FR"/>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4F3E12B-F8F5-423B-A652-66E843915347}" type="datetimeFigureOut">
              <a:rPr lang="fr-FR" smtClean="0"/>
              <a:t>10/05/2018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02C6CC5-258B-44E5-8B59-43B1EA1A5FF7}" type="slidenum">
              <a:rPr lang="fr-FR" smtClean="0"/>
              <a:t>‹N°›</a:t>
            </a:fld>
            <a:endParaRPr lang="fr-FR"/>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4F3E12B-F8F5-423B-A652-66E843915347}" type="datetimeFigureOut">
              <a:rPr lang="fr-FR" smtClean="0"/>
              <a:t>10/05/2018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02C6CC5-258B-44E5-8B59-43B1EA1A5FF7}" type="slidenum">
              <a:rPr lang="fr-FR" smtClean="0"/>
              <a:t>‹N°›</a:t>
            </a:fld>
            <a:endParaRPr lang="fr-FR"/>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4F3E12B-F8F5-423B-A652-66E843915347}" type="datetimeFigureOut">
              <a:rPr lang="fr-FR" smtClean="0"/>
              <a:t>10/05/2018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02C6CC5-258B-44E5-8B59-43B1EA1A5FF7}"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4F3E12B-F8F5-423B-A652-66E843915347}" type="datetimeFigureOut">
              <a:rPr lang="fr-FR" smtClean="0"/>
              <a:t>10/05/2018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02C6CC5-258B-44E5-8B59-43B1EA1A5FF7}" type="slidenum">
              <a:rPr lang="fr-FR" smtClean="0"/>
              <a:t>‹N°›</a:t>
            </a:fld>
            <a:endParaRPr lang="fr-FR"/>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F3E12B-F8F5-423B-A652-66E843915347}" type="datetimeFigureOut">
              <a:rPr lang="fr-FR" smtClean="0"/>
              <a:t>10/05/2018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A02C6CC5-258B-44E5-8B59-43B1EA1A5FF7}"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p>
            <a:fld id="{D4F3E12B-F8F5-423B-A652-66E843915347}" type="datetimeFigureOut">
              <a:rPr lang="fr-FR" smtClean="0"/>
              <a:t>10/05/2018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02C6CC5-258B-44E5-8B59-43B1EA1A5FF7}"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4F3E12B-F8F5-423B-A652-66E843915347}" type="datetimeFigureOut">
              <a:rPr lang="fr-FR" smtClean="0"/>
              <a:t>10/05/2018</a:t>
            </a:fld>
            <a:endParaRPr lang="fr-FR"/>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fr-F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02C6CC5-258B-44E5-8B59-43B1EA1A5FF7}" type="slidenum">
              <a:rPr lang="fr-FR" smtClean="0"/>
              <a:t>‹N°›</a:t>
            </a:fld>
            <a:endParaRPr lang="fr-FR"/>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D4F3E12B-F8F5-423B-A652-66E843915347}" type="datetimeFigureOut">
              <a:rPr lang="fr-FR" smtClean="0"/>
              <a:t>10/05/2018</a:t>
            </a:fld>
            <a:endParaRPr lang="fr-FR"/>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fr-FR"/>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A02C6CC5-258B-44E5-8B59-43B1EA1A5FF7}"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96036" y="1272209"/>
            <a:ext cx="11041039" cy="3148682"/>
          </a:xfrm>
        </p:spPr>
        <p:txBody>
          <a:bodyPr>
            <a:noAutofit/>
          </a:bodyPr>
          <a:lstStyle/>
          <a:p>
            <a:pPr algn="ctr">
              <a:lnSpc>
                <a:spcPct val="130000"/>
              </a:lnSpc>
            </a:pPr>
            <a:r>
              <a:rPr lang="fr-FR" dirty="0">
                <a:latin typeface="Arial" pitchFamily="34" charset="0"/>
                <a:cs typeface="Arial" pitchFamily="34" charset="0"/>
              </a:rPr>
              <a:t>BURKINA FASO </a:t>
            </a:r>
            <a:br>
              <a:rPr lang="fr-FR" dirty="0">
                <a:latin typeface="Arial" pitchFamily="34" charset="0"/>
                <a:cs typeface="Arial" pitchFamily="34" charset="0"/>
              </a:rPr>
            </a:br>
            <a:r>
              <a:rPr lang="fr-FR" dirty="0">
                <a:latin typeface="Arial" pitchFamily="34" charset="0"/>
                <a:cs typeface="Arial" pitchFamily="34" charset="0"/>
              </a:rPr>
              <a:t>DONNÉES ADMINISTRATIVES:</a:t>
            </a:r>
            <a:br>
              <a:rPr lang="fr-FR" dirty="0">
                <a:latin typeface="Arial" pitchFamily="34" charset="0"/>
                <a:cs typeface="Arial" pitchFamily="34" charset="0"/>
              </a:rPr>
            </a:br>
            <a:r>
              <a:rPr lang="fr-FR" dirty="0">
                <a:latin typeface="Arial" pitchFamily="34" charset="0"/>
                <a:cs typeface="Arial" pitchFamily="34" charset="0"/>
              </a:rPr>
              <a:t>CAS DE LA SANTÉ</a:t>
            </a:r>
          </a:p>
        </p:txBody>
      </p:sp>
    </p:spTree>
    <p:extLst>
      <p:ext uri="{BB962C8B-B14F-4D97-AF65-F5344CB8AC3E}">
        <p14:creationId xmlns:p14="http://schemas.microsoft.com/office/powerpoint/2010/main" val="286947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0878" y="1023582"/>
            <a:ext cx="11848562" cy="5516577"/>
          </a:xfrm>
          <a:noFill/>
        </p:spPr>
        <p:txBody>
          <a:bodyPr>
            <a:normAutofit fontScale="92500" lnSpcReduction="10000"/>
          </a:bodyPr>
          <a:lstStyle/>
          <a:p>
            <a:pPr marL="0" indent="0" algn="just">
              <a:buNone/>
            </a:pPr>
            <a:r>
              <a:rPr lang="fr-FR" sz="2800" dirty="0">
                <a:latin typeface="Calibri" panose="020F0502020204030204" pitchFamily="34" charset="0"/>
                <a:cs typeface="Arial" pitchFamily="34" charset="0"/>
              </a:rPr>
              <a:t>Les outils de rapportage sont renseignés après le dépouillement des registres de collecte. Il s’agit entre autres : </a:t>
            </a:r>
          </a:p>
          <a:p>
            <a:pPr lvl="1" algn="just">
              <a:buFont typeface="Wingdings" panose="05000000000000000000" pitchFamily="2" charset="2"/>
              <a:buChar char="ü"/>
            </a:pPr>
            <a:r>
              <a:rPr lang="fr-FR" sz="2800" dirty="0">
                <a:latin typeface="Calibri" panose="020F0502020204030204" pitchFamily="34" charset="0"/>
                <a:cs typeface="Arial" pitchFamily="34" charset="0"/>
              </a:rPr>
              <a:t>des rapports mensuels d’activités des CSPS et assimilés ;</a:t>
            </a:r>
          </a:p>
          <a:p>
            <a:pPr lvl="1" algn="just">
              <a:buFont typeface="Wingdings" panose="05000000000000000000" pitchFamily="2" charset="2"/>
              <a:buChar char="ü"/>
            </a:pPr>
            <a:r>
              <a:rPr lang="fr-FR" sz="2800" dirty="0">
                <a:latin typeface="Calibri" panose="020F0502020204030204" pitchFamily="34" charset="0"/>
                <a:cs typeface="Arial" pitchFamily="34" charset="0"/>
              </a:rPr>
              <a:t>des rapports mensuels d’activités des CM/CMA et cliniques ;</a:t>
            </a:r>
          </a:p>
          <a:p>
            <a:pPr lvl="1" algn="just">
              <a:buFont typeface="Wingdings" panose="05000000000000000000" pitchFamily="2" charset="2"/>
              <a:buChar char="ü"/>
            </a:pPr>
            <a:r>
              <a:rPr lang="fr-FR" sz="2800" dirty="0">
                <a:latin typeface="Calibri" panose="020F0502020204030204" pitchFamily="34" charset="0"/>
                <a:cs typeface="Arial" pitchFamily="34" charset="0"/>
              </a:rPr>
              <a:t>des rapports mensuels d’activités des CHR/CHU et polycliniques ;</a:t>
            </a:r>
          </a:p>
          <a:p>
            <a:pPr lvl="1" algn="just">
              <a:buFont typeface="Wingdings" panose="05000000000000000000" pitchFamily="2" charset="2"/>
              <a:buChar char="ü"/>
            </a:pPr>
            <a:r>
              <a:rPr lang="fr-FR" sz="2800" dirty="0">
                <a:latin typeface="Calibri" panose="020F0502020204030204" pitchFamily="34" charset="0"/>
                <a:cs typeface="Arial" pitchFamily="34" charset="0"/>
              </a:rPr>
              <a:t>des rapports mensuels communautaires ;</a:t>
            </a:r>
          </a:p>
          <a:p>
            <a:pPr lvl="1" algn="just">
              <a:buFont typeface="Wingdings" panose="05000000000000000000" pitchFamily="2" charset="2"/>
              <a:buChar char="ü"/>
            </a:pPr>
            <a:r>
              <a:rPr lang="fr-FR" sz="2800" dirty="0">
                <a:latin typeface="Calibri" panose="020F0502020204030204" pitchFamily="34" charset="0"/>
                <a:cs typeface="Arial" pitchFamily="34" charset="0"/>
              </a:rPr>
              <a:t>des fiches descriptives de cas des maladies à potentiel épidémique ;</a:t>
            </a:r>
          </a:p>
          <a:p>
            <a:pPr marL="0" indent="0">
              <a:buNone/>
            </a:pPr>
            <a:r>
              <a:rPr lang="en-US" dirty="0">
                <a:latin typeface="Calibri" panose="020F0502020204030204" pitchFamily="34" charset="0"/>
                <a:cs typeface="Arial" pitchFamily="34" charset="0"/>
              </a:rPr>
              <a:t> </a:t>
            </a:r>
          </a:p>
          <a:p>
            <a:pPr algn="just"/>
            <a:r>
              <a:rPr lang="fr-FR" b="1" i="1" dirty="0">
                <a:latin typeface="Calibri" panose="020F0502020204030204" pitchFamily="34" charset="0"/>
                <a:cs typeface="Arial" pitchFamily="34" charset="0"/>
              </a:rPr>
              <a:t>Le rapport mensuel</a:t>
            </a:r>
            <a:r>
              <a:rPr lang="fr-FR" dirty="0">
                <a:latin typeface="Calibri" panose="020F0502020204030204" pitchFamily="34" charset="0"/>
                <a:cs typeface="Arial" pitchFamily="34" charset="0"/>
              </a:rPr>
              <a:t> d’activités est la synthèse mensuelle des activités des services de santé. </a:t>
            </a:r>
          </a:p>
          <a:p>
            <a:pPr algn="just"/>
            <a:endParaRPr lang="fr-FR" dirty="0">
              <a:latin typeface="Calibri" panose="020F0502020204030204" pitchFamily="34" charset="0"/>
              <a:cs typeface="Arial" pitchFamily="34" charset="0"/>
            </a:endParaRPr>
          </a:p>
          <a:p>
            <a:pPr algn="just"/>
            <a:r>
              <a:rPr lang="fr-FR" b="1" i="1" dirty="0">
                <a:latin typeface="Calibri" panose="020F0502020204030204" pitchFamily="34" charset="0"/>
                <a:cs typeface="Arial" pitchFamily="34" charset="0"/>
              </a:rPr>
              <a:t>Le TLOH</a:t>
            </a:r>
            <a:r>
              <a:rPr lang="fr-FR" dirty="0">
                <a:latin typeface="Calibri" panose="020F0502020204030204" pitchFamily="34" charset="0"/>
                <a:cs typeface="Arial" pitchFamily="34" charset="0"/>
              </a:rPr>
              <a:t> (</a:t>
            </a:r>
            <a:r>
              <a:rPr lang="fr-FR" sz="2400" b="1" dirty="0">
                <a:latin typeface="Calibri" panose="020F0502020204030204" pitchFamily="34" charset="0"/>
                <a:cs typeface="Arial" pitchFamily="34" charset="0"/>
              </a:rPr>
              <a:t>Télégramme lettre officielle hebdomadaire ) </a:t>
            </a:r>
            <a:r>
              <a:rPr lang="fr-FR" dirty="0">
                <a:latin typeface="Calibri" panose="020F0502020204030204" pitchFamily="34" charset="0"/>
                <a:cs typeface="Arial" pitchFamily="34" charset="0"/>
              </a:rPr>
              <a:t>est la synthèse hebdomadaire des données sur les maladies et les événements sous surveillance.</a:t>
            </a:r>
          </a:p>
          <a:p>
            <a:pPr marL="457200" lvl="1" indent="0">
              <a:buNone/>
            </a:pPr>
            <a:endParaRPr lang="fr-FR" dirty="0">
              <a:latin typeface="Calibri" panose="020F0502020204030204" pitchFamily="34" charset="0"/>
            </a:endParaRPr>
          </a:p>
          <a:p>
            <a:pPr lvl="1" algn="just">
              <a:buFont typeface="Wingdings" panose="05000000000000000000" pitchFamily="2" charset="2"/>
              <a:buChar char="ü"/>
            </a:pPr>
            <a:endParaRPr lang="fr-FR" sz="2800" dirty="0">
              <a:latin typeface="Calibri" panose="020F0502020204030204" pitchFamily="34" charset="0"/>
              <a:cs typeface="Arial" pitchFamily="34" charset="0"/>
            </a:endParaRPr>
          </a:p>
          <a:p>
            <a:pPr marL="457200" lvl="1" indent="0">
              <a:buNone/>
            </a:pPr>
            <a:endParaRPr lang="fr-FR" sz="2800" dirty="0">
              <a:latin typeface="Calibri" panose="020F0502020204030204" pitchFamily="34" charset="0"/>
            </a:endParaRPr>
          </a:p>
          <a:p>
            <a:pPr marL="0" indent="0">
              <a:buNone/>
            </a:pPr>
            <a:endParaRPr lang="fr-FR" sz="2800" dirty="0">
              <a:latin typeface="Calibri" panose="020F0502020204030204" pitchFamily="34" charset="0"/>
            </a:endParaRPr>
          </a:p>
          <a:p>
            <a:pPr marL="0" indent="0">
              <a:buNone/>
            </a:pPr>
            <a:endParaRPr lang="en-US" sz="2800" dirty="0">
              <a:latin typeface="Calibri" panose="020F0502020204030204" pitchFamily="34" charset="0"/>
            </a:endParaRPr>
          </a:p>
        </p:txBody>
      </p:sp>
      <p:sp>
        <p:nvSpPr>
          <p:cNvPr id="5" name="Titre 1"/>
          <p:cNvSpPr>
            <a:spLocks noGrp="1"/>
          </p:cNvSpPr>
          <p:nvPr>
            <p:ph type="title"/>
          </p:nvPr>
        </p:nvSpPr>
        <p:spPr>
          <a:xfrm>
            <a:off x="368490" y="0"/>
            <a:ext cx="11823510" cy="955343"/>
          </a:xfrm>
        </p:spPr>
        <p:txBody>
          <a:bodyPr>
            <a:normAutofit fontScale="90000"/>
          </a:bodyPr>
          <a:lstStyle/>
          <a:p>
            <a:r>
              <a:rPr lang="fr-FR" sz="4000" b="1" dirty="0">
                <a:solidFill>
                  <a:srgbClr val="C00000"/>
                </a:solidFill>
                <a:latin typeface="Arial" pitchFamily="34" charset="0"/>
                <a:cs typeface="Arial" pitchFamily="34" charset="0"/>
              </a:rPr>
              <a:t>Outils de collecte des données : Outils de rapportage</a:t>
            </a:r>
          </a:p>
        </p:txBody>
      </p:sp>
    </p:spTree>
    <p:extLst>
      <p:ext uri="{BB962C8B-B14F-4D97-AF65-F5344CB8AC3E}">
        <p14:creationId xmlns:p14="http://schemas.microsoft.com/office/powerpoint/2010/main" val="2140797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8074" y="0"/>
            <a:ext cx="10515600" cy="922762"/>
          </a:xfrm>
        </p:spPr>
        <p:txBody>
          <a:bodyPr>
            <a:normAutofit/>
          </a:bodyPr>
          <a:lstStyle/>
          <a:p>
            <a:r>
              <a:rPr lang="fr-FR" sz="4800" b="1" dirty="0">
                <a:solidFill>
                  <a:srgbClr val="C00000"/>
                </a:solidFill>
                <a:latin typeface="Arial" pitchFamily="34" charset="0"/>
                <a:cs typeface="Arial" pitchFamily="34" charset="0"/>
              </a:rPr>
              <a:t>Contrôle des données </a:t>
            </a:r>
          </a:p>
        </p:txBody>
      </p:sp>
      <p:sp>
        <p:nvSpPr>
          <p:cNvPr id="3" name="Espace réservé du contenu 2"/>
          <p:cNvSpPr>
            <a:spLocks noGrp="1"/>
          </p:cNvSpPr>
          <p:nvPr>
            <p:ph idx="1"/>
          </p:nvPr>
        </p:nvSpPr>
        <p:spPr>
          <a:xfrm>
            <a:off x="286602" y="941806"/>
            <a:ext cx="11600597" cy="4927716"/>
          </a:xfrm>
        </p:spPr>
        <p:txBody>
          <a:bodyPr>
            <a:normAutofit lnSpcReduction="10000"/>
          </a:bodyPr>
          <a:lstStyle/>
          <a:p>
            <a:pPr marL="0" indent="0" algn="just">
              <a:buNone/>
            </a:pPr>
            <a:r>
              <a:rPr lang="fr-FR" dirty="0">
                <a:latin typeface="Calibri" panose="020F0502020204030204" pitchFamily="34" charset="0"/>
                <a:cs typeface="Arial" pitchFamily="34" charset="0"/>
              </a:rPr>
              <a:t>Le contrôle des données est des fonction du responsable des statistiques au niveau d’un service de santé en plus de la collecte des données. Il lui permet de :  </a:t>
            </a:r>
          </a:p>
          <a:p>
            <a:pPr marL="457200" indent="-184150" algn="just">
              <a:buFont typeface="Wingdings" panose="05000000000000000000" pitchFamily="2" charset="2"/>
              <a:buChar char="§"/>
            </a:pPr>
            <a:r>
              <a:rPr lang="fr-FR" dirty="0">
                <a:latin typeface="Calibri" panose="020F0502020204030204" pitchFamily="34" charset="0"/>
                <a:cs typeface="Arial" pitchFamily="34" charset="0"/>
              </a:rPr>
              <a:t>évaluer la qualité données, </a:t>
            </a:r>
          </a:p>
          <a:p>
            <a:pPr marL="457200" indent="-184150" algn="just">
              <a:buFont typeface="Wingdings" panose="05000000000000000000" pitchFamily="2" charset="2"/>
              <a:buChar char="§"/>
            </a:pPr>
            <a:r>
              <a:rPr lang="fr-FR" dirty="0">
                <a:latin typeface="Calibri" panose="020F0502020204030204" pitchFamily="34" charset="0"/>
                <a:cs typeface="Arial" pitchFamily="34" charset="0"/>
              </a:rPr>
              <a:t>relever les erreurs les plus fréquentes et</a:t>
            </a:r>
          </a:p>
          <a:p>
            <a:pPr marL="457200" indent="-184150" algn="just">
              <a:buFont typeface="Wingdings" panose="05000000000000000000" pitchFamily="2" charset="2"/>
              <a:buChar char="§"/>
            </a:pPr>
            <a:r>
              <a:rPr lang="fr-FR" dirty="0">
                <a:latin typeface="Calibri" panose="020F0502020204030204" pitchFamily="34" charset="0"/>
                <a:cs typeface="Arial" pitchFamily="34" charset="0"/>
              </a:rPr>
              <a:t>envisager comment éviter les erreurs. </a:t>
            </a:r>
          </a:p>
          <a:p>
            <a:pPr marL="0" indent="0" algn="just">
              <a:buNone/>
            </a:pPr>
            <a:r>
              <a:rPr lang="fr-FR" dirty="0">
                <a:latin typeface="Calibri" panose="020F0502020204030204" pitchFamily="34" charset="0"/>
                <a:cs typeface="Arial" pitchFamily="34" charset="0"/>
              </a:rPr>
              <a:t>Les types d’erreurs : </a:t>
            </a:r>
          </a:p>
          <a:p>
            <a:pPr lvl="1" algn="just"/>
            <a:r>
              <a:rPr lang="fr-FR" dirty="0">
                <a:latin typeface="Calibri" panose="020F0502020204030204" pitchFamily="34" charset="0"/>
                <a:cs typeface="Arial" pitchFamily="34" charset="0"/>
              </a:rPr>
              <a:t> </a:t>
            </a:r>
            <a:r>
              <a:rPr lang="fr-FR" sz="2800" i="1" dirty="0">
                <a:latin typeface="Calibri" panose="020F0502020204030204" pitchFamily="34" charset="0"/>
                <a:cs typeface="Arial" pitchFamily="34" charset="0"/>
              </a:rPr>
              <a:t>des chiffres illisibles par suite de ratures ou de mauvaise écriture ;</a:t>
            </a:r>
          </a:p>
          <a:p>
            <a:pPr lvl="1" algn="just"/>
            <a:r>
              <a:rPr lang="fr-FR" sz="2800" i="1" dirty="0">
                <a:latin typeface="Calibri" panose="020F0502020204030204" pitchFamily="34" charset="0"/>
                <a:cs typeface="Arial" pitchFamily="34" charset="0"/>
              </a:rPr>
              <a:t>des omissions ;</a:t>
            </a:r>
          </a:p>
          <a:p>
            <a:pPr lvl="1" algn="just"/>
            <a:r>
              <a:rPr lang="fr-FR" sz="2800" i="1" dirty="0">
                <a:latin typeface="Calibri" panose="020F0502020204030204" pitchFamily="34" charset="0"/>
                <a:cs typeface="Arial" pitchFamily="34" charset="0"/>
              </a:rPr>
              <a:t>des erreurs de calcul ;</a:t>
            </a:r>
          </a:p>
          <a:p>
            <a:pPr lvl="1" algn="just"/>
            <a:r>
              <a:rPr lang="fr-FR" sz="2800" i="1" dirty="0">
                <a:latin typeface="Calibri" panose="020F0502020204030204" pitchFamily="34" charset="0"/>
                <a:cs typeface="Arial" pitchFamily="34" charset="0"/>
              </a:rPr>
              <a:t>des incohérences</a:t>
            </a:r>
          </a:p>
          <a:p>
            <a:pPr lvl="1" algn="just"/>
            <a:r>
              <a:rPr lang="fr-FR" sz="2800" i="1" dirty="0">
                <a:latin typeface="Calibri" panose="020F0502020204030204" pitchFamily="34" charset="0"/>
                <a:cs typeface="Arial" pitchFamily="34" charset="0"/>
              </a:rPr>
              <a:t>des champs / cellules/cases qui sont vides</a:t>
            </a:r>
            <a:endParaRPr lang="fr-FR" i="1" dirty="0">
              <a:latin typeface="Calibri" panose="020F0502020204030204" pitchFamily="34" charset="0"/>
              <a:cs typeface="Arial" pitchFamily="34" charset="0"/>
            </a:endParaRPr>
          </a:p>
        </p:txBody>
      </p:sp>
    </p:spTree>
    <p:extLst>
      <p:ext uri="{BB962C8B-B14F-4D97-AF65-F5344CB8AC3E}">
        <p14:creationId xmlns:p14="http://schemas.microsoft.com/office/powerpoint/2010/main" val="2557453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8365" y="1011277"/>
            <a:ext cx="11682484" cy="4829965"/>
          </a:xfrm>
        </p:spPr>
        <p:txBody>
          <a:bodyPr>
            <a:noAutofit/>
          </a:bodyPr>
          <a:lstStyle/>
          <a:p>
            <a:pPr marL="0" indent="0" algn="just">
              <a:buNone/>
            </a:pPr>
            <a:r>
              <a:rPr lang="fr-FR" sz="2800" dirty="0">
                <a:latin typeface="Calibri" panose="020F0502020204030204" pitchFamily="34" charset="0"/>
                <a:cs typeface="Arial" pitchFamily="34" charset="0"/>
              </a:rPr>
              <a:t>La démarche de recherche et de correction des erreurs qui passe par les étapes suivantes :</a:t>
            </a:r>
          </a:p>
          <a:p>
            <a:pPr lvl="1" algn="just" fontAlgn="base"/>
            <a:r>
              <a:rPr lang="fr-FR" sz="2800" dirty="0">
                <a:latin typeface="Calibri" panose="020F0502020204030204" pitchFamily="34" charset="0"/>
                <a:cs typeface="Arial" pitchFamily="34" charset="0"/>
              </a:rPr>
              <a:t>identifier l’erreur ;</a:t>
            </a:r>
          </a:p>
          <a:p>
            <a:pPr lvl="1" algn="just" fontAlgn="base"/>
            <a:r>
              <a:rPr lang="fr-FR" sz="2800" dirty="0">
                <a:latin typeface="Calibri" panose="020F0502020204030204" pitchFamily="34" charset="0"/>
                <a:cs typeface="Arial" pitchFamily="34" charset="0"/>
              </a:rPr>
              <a:t>la noter dans le document approprié ;</a:t>
            </a:r>
          </a:p>
          <a:p>
            <a:pPr lvl="1" algn="just" fontAlgn="base"/>
            <a:r>
              <a:rPr lang="fr-FR" sz="2800" dirty="0">
                <a:latin typeface="Calibri" panose="020F0502020204030204" pitchFamily="34" charset="0"/>
                <a:cs typeface="Arial" pitchFamily="34" charset="0"/>
              </a:rPr>
              <a:t>en faire part au responsable de collecte ;</a:t>
            </a:r>
          </a:p>
          <a:p>
            <a:pPr lvl="1" algn="just" fontAlgn="base"/>
            <a:r>
              <a:rPr lang="fr-FR" sz="2800" dirty="0">
                <a:latin typeface="Calibri" panose="020F0502020204030204" pitchFamily="34" charset="0"/>
                <a:cs typeface="Arial" pitchFamily="34" charset="0"/>
              </a:rPr>
              <a:t>vérifier avec cette personne, dans le document de base  (</a:t>
            </a:r>
            <a:r>
              <a:rPr lang="fr-FR" sz="2800" dirty="0" err="1">
                <a:latin typeface="Calibri" panose="020F0502020204030204" pitchFamily="34" charset="0"/>
                <a:cs typeface="Arial" pitchFamily="34" charset="0"/>
              </a:rPr>
              <a:t>ie</a:t>
            </a:r>
            <a:r>
              <a:rPr lang="fr-FR" sz="2800" dirty="0">
                <a:latin typeface="Calibri" panose="020F0502020204030204" pitchFamily="34" charset="0"/>
                <a:cs typeface="Arial" pitchFamily="34" charset="0"/>
              </a:rPr>
              <a:t> : registre) ;</a:t>
            </a:r>
          </a:p>
          <a:p>
            <a:pPr lvl="1" algn="just" fontAlgn="base"/>
            <a:r>
              <a:rPr lang="fr-FR" sz="2800" dirty="0">
                <a:latin typeface="Calibri" panose="020F0502020204030204" pitchFamily="34" charset="0"/>
                <a:cs typeface="Arial" pitchFamily="34" charset="0"/>
              </a:rPr>
              <a:t>corriger l’erreur dans le rapport ;</a:t>
            </a:r>
          </a:p>
          <a:p>
            <a:pPr lvl="1" algn="just" fontAlgn="base"/>
            <a:r>
              <a:rPr lang="fr-FR" sz="2800" dirty="0">
                <a:latin typeface="Calibri" panose="020F0502020204030204" pitchFamily="34" charset="0"/>
                <a:cs typeface="Arial" pitchFamily="34" charset="0"/>
              </a:rPr>
              <a:t>informer tous ceux qui ont reçu le rapport de la manière dont l’erreur a été corrigée ;</a:t>
            </a:r>
          </a:p>
          <a:p>
            <a:pPr lvl="1" algn="just" fontAlgn="base"/>
            <a:r>
              <a:rPr lang="fr-FR" sz="2800" dirty="0">
                <a:latin typeface="Calibri" panose="020F0502020204030204" pitchFamily="34" charset="0"/>
                <a:cs typeface="Arial" pitchFamily="34" charset="0"/>
              </a:rPr>
              <a:t>signaler dans le document approprié que l’erreur est corrigée.</a:t>
            </a:r>
          </a:p>
          <a:p>
            <a:pPr marL="109728" indent="0">
              <a:buNone/>
            </a:pPr>
            <a:endParaRPr lang="fr-FR" sz="2400" dirty="0">
              <a:latin typeface="Calibri" panose="020F0502020204030204" pitchFamily="34" charset="0"/>
            </a:endParaRPr>
          </a:p>
        </p:txBody>
      </p:sp>
      <p:sp>
        <p:nvSpPr>
          <p:cNvPr id="4" name="Titre 1"/>
          <p:cNvSpPr>
            <a:spLocks noGrp="1"/>
          </p:cNvSpPr>
          <p:nvPr>
            <p:ph type="title"/>
          </p:nvPr>
        </p:nvSpPr>
        <p:spPr>
          <a:xfrm>
            <a:off x="688073" y="0"/>
            <a:ext cx="11144535" cy="922762"/>
          </a:xfrm>
        </p:spPr>
        <p:txBody>
          <a:bodyPr>
            <a:normAutofit/>
          </a:bodyPr>
          <a:lstStyle/>
          <a:p>
            <a:r>
              <a:rPr lang="fr-FR" sz="4800" b="1" dirty="0">
                <a:solidFill>
                  <a:srgbClr val="C00000"/>
                </a:solidFill>
                <a:latin typeface="Arial" pitchFamily="34" charset="0"/>
                <a:cs typeface="Arial" pitchFamily="34" charset="0"/>
              </a:rPr>
              <a:t>Contrôle des données </a:t>
            </a:r>
          </a:p>
        </p:txBody>
      </p:sp>
    </p:spTree>
    <p:extLst>
      <p:ext uri="{BB962C8B-B14F-4D97-AF65-F5344CB8AC3E}">
        <p14:creationId xmlns:p14="http://schemas.microsoft.com/office/powerpoint/2010/main" val="35585960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01723" y="0"/>
            <a:ext cx="10515600" cy="922762"/>
          </a:xfrm>
        </p:spPr>
        <p:txBody>
          <a:bodyPr>
            <a:normAutofit/>
          </a:bodyPr>
          <a:lstStyle/>
          <a:p>
            <a:r>
              <a:rPr lang="fr-FR" sz="4000" dirty="0">
                <a:solidFill>
                  <a:srgbClr val="C00000"/>
                </a:solidFill>
                <a:latin typeface="Arial" pitchFamily="34" charset="0"/>
                <a:cs typeface="Arial" pitchFamily="34" charset="0"/>
              </a:rPr>
              <a:t>V</a:t>
            </a:r>
            <a:r>
              <a:rPr lang="fr-FR" sz="4000" b="1" dirty="0">
                <a:solidFill>
                  <a:srgbClr val="C00000"/>
                </a:solidFill>
                <a:latin typeface="Arial" pitchFamily="34" charset="0"/>
                <a:cs typeface="Arial" pitchFamily="34" charset="0"/>
              </a:rPr>
              <a:t>alidation des données</a:t>
            </a:r>
          </a:p>
        </p:txBody>
      </p:sp>
      <p:sp>
        <p:nvSpPr>
          <p:cNvPr id="3" name="Espace réservé du contenu 2"/>
          <p:cNvSpPr>
            <a:spLocks noGrp="1"/>
          </p:cNvSpPr>
          <p:nvPr>
            <p:ph idx="1"/>
          </p:nvPr>
        </p:nvSpPr>
        <p:spPr>
          <a:xfrm>
            <a:off x="191069" y="1152753"/>
            <a:ext cx="11750721" cy="3828680"/>
          </a:xfrm>
        </p:spPr>
        <p:txBody>
          <a:bodyPr>
            <a:normAutofit/>
          </a:bodyPr>
          <a:lstStyle/>
          <a:p>
            <a:pPr marL="457200" indent="-457200" algn="just"/>
            <a:r>
              <a:rPr lang="fr-FR" sz="3200" dirty="0">
                <a:latin typeface="Calibri" panose="020F0502020204030204" pitchFamily="34" charset="0"/>
                <a:cs typeface="Arial" pitchFamily="34" charset="0"/>
              </a:rPr>
              <a:t>Une fois le dépouillement terminé, le contrôle effectué, le responsable de la formation sanitaire partage les résultats avec ses collègues et considère le rapport validé;</a:t>
            </a:r>
          </a:p>
          <a:p>
            <a:pPr marL="0" indent="0" algn="just">
              <a:buNone/>
            </a:pPr>
            <a:endParaRPr lang="fr-FR" sz="2400" dirty="0">
              <a:latin typeface="Calibri" panose="020F0502020204030204" pitchFamily="34" charset="0"/>
              <a:cs typeface="Arial" pitchFamily="34" charset="0"/>
            </a:endParaRPr>
          </a:p>
          <a:p>
            <a:pPr marL="457200" indent="-457200" algn="just"/>
            <a:r>
              <a:rPr lang="fr-FR" sz="3200" dirty="0">
                <a:latin typeface="Calibri" panose="020F0502020204030204" pitchFamily="34" charset="0"/>
                <a:cs typeface="Arial" pitchFamily="34" charset="0"/>
              </a:rPr>
              <a:t>La validation doit se faire trimestriellement dans les districts et les hôpitaux, semestriellement ou annuellement aux niveaux régional et central.</a:t>
            </a:r>
          </a:p>
          <a:p>
            <a:pPr marL="109728" indent="0">
              <a:buNone/>
            </a:pPr>
            <a:endParaRPr lang="fr-FR" sz="3200" dirty="0">
              <a:latin typeface="Calibri" panose="020F0502020204030204" pitchFamily="34" charset="0"/>
            </a:endParaRPr>
          </a:p>
        </p:txBody>
      </p:sp>
    </p:spTree>
    <p:extLst>
      <p:ext uri="{BB962C8B-B14F-4D97-AF65-F5344CB8AC3E}">
        <p14:creationId xmlns:p14="http://schemas.microsoft.com/office/powerpoint/2010/main" val="21365226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0"/>
            <a:ext cx="10972800" cy="791570"/>
          </a:xfrm>
        </p:spPr>
        <p:txBody>
          <a:bodyPr>
            <a:normAutofit/>
          </a:bodyPr>
          <a:lstStyle/>
          <a:p>
            <a:r>
              <a:rPr lang="fr-FR" sz="4400" b="1" dirty="0">
                <a:solidFill>
                  <a:srgbClr val="C00000"/>
                </a:solidFill>
                <a:latin typeface="Arial" pitchFamily="34" charset="0"/>
                <a:cs typeface="Arial" pitchFamily="34" charset="0"/>
              </a:rPr>
              <a:t>Validation des données</a:t>
            </a:r>
          </a:p>
        </p:txBody>
      </p:sp>
      <p:sp>
        <p:nvSpPr>
          <p:cNvPr id="3" name="Espace réservé du contenu 2"/>
          <p:cNvSpPr>
            <a:spLocks noGrp="1"/>
          </p:cNvSpPr>
          <p:nvPr>
            <p:ph idx="1"/>
          </p:nvPr>
        </p:nvSpPr>
        <p:spPr>
          <a:xfrm>
            <a:off x="387823" y="1128536"/>
            <a:ext cx="11567616" cy="4275977"/>
          </a:xfrm>
        </p:spPr>
        <p:txBody>
          <a:bodyPr>
            <a:normAutofit/>
          </a:bodyPr>
          <a:lstStyle/>
          <a:p>
            <a:pPr marL="0" indent="0" algn="just">
              <a:buNone/>
            </a:pPr>
            <a:r>
              <a:rPr lang="fr-FR" sz="2800" dirty="0">
                <a:latin typeface="Calibri" panose="020F0502020204030204" pitchFamily="34" charset="0"/>
                <a:cs typeface="Arial" pitchFamily="34" charset="0"/>
              </a:rPr>
              <a:t>La validation des données a pour objectif de :</a:t>
            </a:r>
          </a:p>
          <a:p>
            <a:pPr lvl="1" algn="just">
              <a:buFont typeface="Wingdings" panose="05000000000000000000" pitchFamily="2" charset="2"/>
              <a:buChar char="ü"/>
            </a:pPr>
            <a:r>
              <a:rPr lang="fr-FR" sz="2800" dirty="0">
                <a:latin typeface="Calibri" panose="020F0502020204030204" pitchFamily="34" charset="0"/>
                <a:cs typeface="Arial" pitchFamily="34" charset="0"/>
              </a:rPr>
              <a:t>s’assurer de la mise en œuvre de la méthodologie de collecte des données et s’imprégner des difficultés qui y sont liées ;</a:t>
            </a:r>
          </a:p>
          <a:p>
            <a:pPr lvl="1" algn="just">
              <a:buFont typeface="Wingdings" panose="05000000000000000000" pitchFamily="2" charset="2"/>
              <a:buChar char="ü"/>
            </a:pPr>
            <a:r>
              <a:rPr lang="fr-FR" sz="2800" dirty="0">
                <a:latin typeface="Calibri" panose="020F0502020204030204" pitchFamily="34" charset="0"/>
                <a:cs typeface="Arial" pitchFamily="34" charset="0"/>
              </a:rPr>
              <a:t>s’assurer de la validité et de fiabilité des données ;</a:t>
            </a:r>
          </a:p>
          <a:p>
            <a:pPr lvl="1" algn="just">
              <a:buFont typeface="Wingdings" panose="05000000000000000000" pitchFamily="2" charset="2"/>
              <a:buChar char="ü"/>
            </a:pPr>
            <a:r>
              <a:rPr lang="fr-FR" sz="2800" dirty="0">
                <a:latin typeface="Calibri" panose="020F0502020204030204" pitchFamily="34" charset="0"/>
                <a:cs typeface="Arial" pitchFamily="34" charset="0"/>
              </a:rPr>
              <a:t>s’assurer de la complétude et de la promptitude des données collectées </a:t>
            </a:r>
          </a:p>
          <a:p>
            <a:pPr lvl="1" algn="just">
              <a:buFont typeface="Wingdings" panose="05000000000000000000" pitchFamily="2" charset="2"/>
              <a:buChar char="ü"/>
            </a:pPr>
            <a:r>
              <a:rPr lang="fr-FR" sz="2800" dirty="0">
                <a:latin typeface="Calibri" panose="020F0502020204030204" pitchFamily="34" charset="0"/>
                <a:cs typeface="Arial" pitchFamily="34" charset="0"/>
              </a:rPr>
              <a:t>corriger les éventuelles erreurs ( incohérences,  aberrations, omissions);</a:t>
            </a:r>
          </a:p>
          <a:p>
            <a:pPr lvl="1" algn="just">
              <a:buFont typeface="Wingdings" panose="05000000000000000000" pitchFamily="2" charset="2"/>
              <a:buChar char="ü"/>
            </a:pPr>
            <a:r>
              <a:rPr lang="fr-FR" sz="2800" dirty="0">
                <a:latin typeface="Calibri" panose="020F0502020204030204" pitchFamily="34" charset="0"/>
                <a:cs typeface="Arial" pitchFamily="34" charset="0"/>
              </a:rPr>
              <a:t>harmoniser les données entre les différentes sources ;</a:t>
            </a:r>
          </a:p>
          <a:p>
            <a:pPr lvl="1" algn="just">
              <a:buFont typeface="Wingdings" panose="05000000000000000000" pitchFamily="2" charset="2"/>
              <a:buChar char="ü"/>
            </a:pPr>
            <a:r>
              <a:rPr lang="fr-FR" sz="2800" dirty="0">
                <a:latin typeface="Calibri" panose="020F0502020204030204" pitchFamily="34" charset="0"/>
                <a:cs typeface="Arial" pitchFamily="34" charset="0"/>
              </a:rPr>
              <a:t>renforcer les capacités techniques du personnel de collecte de base et de compilation à tous les niveaux. </a:t>
            </a:r>
          </a:p>
        </p:txBody>
      </p:sp>
    </p:spTree>
    <p:extLst>
      <p:ext uri="{BB962C8B-B14F-4D97-AF65-F5344CB8AC3E}">
        <p14:creationId xmlns:p14="http://schemas.microsoft.com/office/powerpoint/2010/main" val="30410765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0251" y="-1"/>
            <a:ext cx="11532358" cy="1078173"/>
          </a:xfrm>
        </p:spPr>
        <p:txBody>
          <a:bodyPr>
            <a:noAutofit/>
          </a:bodyPr>
          <a:lstStyle/>
          <a:p>
            <a:pPr algn="ctr"/>
            <a:r>
              <a:rPr lang="fr-FR" sz="3600" dirty="0">
                <a:solidFill>
                  <a:srgbClr val="C00000"/>
                </a:solidFill>
                <a:latin typeface="Arial" pitchFamily="34" charset="0"/>
                <a:cs typeface="Arial" pitchFamily="34" charset="0"/>
              </a:rPr>
              <a:t>Circuit de transmission des données de la surveillance épidémiologique</a:t>
            </a:r>
            <a:endParaRPr lang="fr-FR" sz="3600" b="1" dirty="0">
              <a:solidFill>
                <a:srgbClr val="C00000"/>
              </a:solidFill>
              <a:latin typeface="Arial" pitchFamily="34" charset="0"/>
              <a:cs typeface="Arial" pitchFamily="34" charset="0"/>
            </a:endParaRPr>
          </a:p>
        </p:txBody>
      </p:sp>
      <p:sp>
        <p:nvSpPr>
          <p:cNvPr id="3" name="Espace réservé du contenu 2"/>
          <p:cNvSpPr>
            <a:spLocks noGrp="1"/>
          </p:cNvSpPr>
          <p:nvPr>
            <p:ph idx="1"/>
          </p:nvPr>
        </p:nvSpPr>
        <p:spPr>
          <a:xfrm>
            <a:off x="259307" y="1262130"/>
            <a:ext cx="11709780" cy="4914833"/>
          </a:xfrm>
        </p:spPr>
        <p:txBody>
          <a:bodyPr>
            <a:normAutofit/>
          </a:bodyPr>
          <a:lstStyle/>
          <a:p>
            <a:pPr marL="0" indent="0" algn="just">
              <a:spcBef>
                <a:spcPts val="0"/>
              </a:spcBef>
              <a:spcAft>
                <a:spcPts val="600"/>
              </a:spcAft>
              <a:buNone/>
            </a:pPr>
            <a:r>
              <a:rPr lang="fr-FR" dirty="0">
                <a:latin typeface="Calibri" panose="020F0502020204030204" pitchFamily="34" charset="0"/>
                <a:cs typeface="Arial" pitchFamily="34" charset="0"/>
              </a:rPr>
              <a:t>Dans le cadre de la surveillance épidémiologique :</a:t>
            </a:r>
          </a:p>
          <a:p>
            <a:pPr algn="just">
              <a:spcBef>
                <a:spcPts val="0"/>
              </a:spcBef>
              <a:spcAft>
                <a:spcPts val="600"/>
              </a:spcAft>
            </a:pPr>
            <a:r>
              <a:rPr lang="fr-FR" dirty="0">
                <a:latin typeface="Calibri" panose="020F0502020204030204" pitchFamily="34" charset="0"/>
                <a:cs typeface="Arial" pitchFamily="34" charset="0"/>
              </a:rPr>
              <a:t>Les CSPS et CMA/CM doivent transmettre leurs TLOH de la semaine Y au District sanitaire de rattachement au plus tard le lundi de la semaine Y+1 à 10 heures</a:t>
            </a:r>
          </a:p>
          <a:p>
            <a:pPr lvl="0" algn="just">
              <a:spcBef>
                <a:spcPts val="0"/>
              </a:spcBef>
              <a:spcAft>
                <a:spcPts val="600"/>
              </a:spcAft>
            </a:pPr>
            <a:r>
              <a:rPr lang="fr-FR" dirty="0">
                <a:latin typeface="Calibri" panose="020F0502020204030204" pitchFamily="34" charset="0"/>
                <a:cs typeface="Arial" pitchFamily="34" charset="0"/>
              </a:rPr>
              <a:t>Les CHR/CHU doivent transmettre leurs TLOH de la semaine Y à la DRS de rattachement au plus tard le lundi de la semaine Y+1 à 17 heures ;</a:t>
            </a:r>
          </a:p>
          <a:p>
            <a:pPr lvl="0" algn="just">
              <a:spcBef>
                <a:spcPts val="0"/>
              </a:spcBef>
              <a:spcAft>
                <a:spcPts val="600"/>
              </a:spcAft>
            </a:pPr>
            <a:r>
              <a:rPr lang="fr-FR" dirty="0">
                <a:latin typeface="Calibri" panose="020F0502020204030204" pitchFamily="34" charset="0"/>
                <a:cs typeface="Arial" pitchFamily="34" charset="0"/>
              </a:rPr>
              <a:t>les DRS doivent transmettre leur TLOH de la semaine Y à la direction de la lutte contre la maladie au plus tard le mardi de la semaine Y+1 à 10 heures ;</a:t>
            </a:r>
          </a:p>
          <a:p>
            <a:pPr lvl="0" algn="just">
              <a:spcBef>
                <a:spcPts val="0"/>
              </a:spcBef>
              <a:spcAft>
                <a:spcPts val="600"/>
              </a:spcAft>
            </a:pPr>
            <a:r>
              <a:rPr lang="fr-FR" dirty="0">
                <a:latin typeface="Calibri" panose="020F0502020204030204" pitchFamily="34" charset="0"/>
                <a:cs typeface="Arial" pitchFamily="34" charset="0"/>
              </a:rPr>
              <a:t>la Direction de la lutte contre la maladie (DLM) doit élaborer et diffuser chaque mercredi de la semaine Y+1 une synthèse de la situation épidémiologique de la semaine Y à tous les niveaux. </a:t>
            </a:r>
          </a:p>
          <a:p>
            <a:pPr>
              <a:spcBef>
                <a:spcPts val="0"/>
              </a:spcBef>
              <a:spcAft>
                <a:spcPts val="600"/>
              </a:spcAft>
            </a:pPr>
            <a:endParaRPr lang="fr-FR" dirty="0">
              <a:latin typeface="Calibri" panose="020F0502020204030204" pitchFamily="34" charset="0"/>
            </a:endParaRPr>
          </a:p>
        </p:txBody>
      </p:sp>
    </p:spTree>
    <p:extLst>
      <p:ext uri="{BB962C8B-B14F-4D97-AF65-F5344CB8AC3E}">
        <p14:creationId xmlns:p14="http://schemas.microsoft.com/office/powerpoint/2010/main" val="25637329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10904" y="0"/>
            <a:ext cx="10515600" cy="948520"/>
          </a:xfrm>
        </p:spPr>
        <p:txBody>
          <a:bodyPr>
            <a:normAutofit/>
          </a:bodyPr>
          <a:lstStyle/>
          <a:p>
            <a:r>
              <a:rPr lang="fr-FR" sz="4000" b="1" dirty="0">
                <a:solidFill>
                  <a:srgbClr val="C00000"/>
                </a:solidFill>
                <a:latin typeface="Arial" pitchFamily="34" charset="0"/>
                <a:cs typeface="Arial" pitchFamily="34" charset="0"/>
              </a:rPr>
              <a:t>Circuit de l’information sanitaire</a:t>
            </a:r>
          </a:p>
        </p:txBody>
      </p:sp>
      <p:sp>
        <p:nvSpPr>
          <p:cNvPr id="3" name="Espace réservé du contenu 2"/>
          <p:cNvSpPr>
            <a:spLocks noGrp="1"/>
          </p:cNvSpPr>
          <p:nvPr>
            <p:ph idx="1"/>
          </p:nvPr>
        </p:nvSpPr>
        <p:spPr>
          <a:xfrm>
            <a:off x="341194" y="1352282"/>
            <a:ext cx="11546006" cy="4824681"/>
          </a:xfrm>
        </p:spPr>
        <p:txBody>
          <a:bodyPr>
            <a:normAutofit/>
          </a:bodyPr>
          <a:lstStyle/>
          <a:p>
            <a:pPr algn="just"/>
            <a:r>
              <a:rPr lang="fr-FR" sz="2800" dirty="0">
                <a:latin typeface="Calibri" panose="020F0502020204030204" pitchFamily="34" charset="0"/>
                <a:cs typeface="Arial" pitchFamily="34" charset="0"/>
              </a:rPr>
              <a:t>Dans le cadre du système de routine, </a:t>
            </a:r>
            <a:r>
              <a:rPr lang="fr-FR" sz="2800" b="1" dirty="0">
                <a:latin typeface="Calibri" panose="020F0502020204030204" pitchFamily="34" charset="0"/>
                <a:cs typeface="Arial" pitchFamily="34" charset="0"/>
              </a:rPr>
              <a:t>le circuit de l’information sanitaire </a:t>
            </a:r>
            <a:r>
              <a:rPr lang="fr-FR" sz="2800" dirty="0">
                <a:latin typeface="Calibri" panose="020F0502020204030204" pitchFamily="34" charset="0"/>
                <a:cs typeface="Arial" pitchFamily="34" charset="0"/>
              </a:rPr>
              <a:t>tel que défini, vise à rendre disponible des informations fiables et pertinentes nécessaires à la planification, la mise en œuvre, la gestion, le suivi et l’évaluation des activités sanitaires et sociales aux différents niveaux du système de santé</a:t>
            </a:r>
            <a:endParaRPr lang="fr-FR" sz="2800" dirty="0">
              <a:latin typeface="Calibri" panose="020F0502020204030204" pitchFamily="34" charset="0"/>
            </a:endParaRPr>
          </a:p>
        </p:txBody>
      </p:sp>
    </p:spTree>
    <p:extLst>
      <p:ext uri="{BB962C8B-B14F-4D97-AF65-F5344CB8AC3E}">
        <p14:creationId xmlns:p14="http://schemas.microsoft.com/office/powerpoint/2010/main" val="463483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cstate="print"/>
          <a:stretch>
            <a:fillRect/>
          </a:stretch>
        </p:blipFill>
        <p:spPr>
          <a:xfrm>
            <a:off x="489398" y="669701"/>
            <a:ext cx="10238704" cy="5887307"/>
          </a:xfrm>
          <a:prstGeom prst="rect">
            <a:avLst/>
          </a:prstGeom>
        </p:spPr>
      </p:pic>
      <p:sp>
        <p:nvSpPr>
          <p:cNvPr id="5" name="Titre 1"/>
          <p:cNvSpPr>
            <a:spLocks noGrp="1"/>
          </p:cNvSpPr>
          <p:nvPr>
            <p:ph type="title"/>
          </p:nvPr>
        </p:nvSpPr>
        <p:spPr>
          <a:xfrm>
            <a:off x="810904" y="0"/>
            <a:ext cx="10515600" cy="669701"/>
          </a:xfrm>
        </p:spPr>
        <p:txBody>
          <a:bodyPr>
            <a:normAutofit fontScale="90000"/>
          </a:bodyPr>
          <a:lstStyle/>
          <a:p>
            <a:r>
              <a:rPr lang="fr-FR" sz="4000" b="1" dirty="0">
                <a:solidFill>
                  <a:srgbClr val="C00000"/>
                </a:solidFill>
                <a:latin typeface="Arial" pitchFamily="34" charset="0"/>
                <a:cs typeface="Arial" pitchFamily="34" charset="0"/>
              </a:rPr>
              <a:t>Circuit de l’information sanitaire</a:t>
            </a:r>
          </a:p>
        </p:txBody>
      </p:sp>
    </p:spTree>
    <p:extLst>
      <p:ext uri="{BB962C8B-B14F-4D97-AF65-F5344CB8AC3E}">
        <p14:creationId xmlns:p14="http://schemas.microsoft.com/office/powerpoint/2010/main" val="6517299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4150" y="2715903"/>
            <a:ext cx="11041039" cy="886131"/>
          </a:xfrm>
        </p:spPr>
        <p:txBody>
          <a:bodyPr>
            <a:noAutofit/>
          </a:bodyPr>
          <a:lstStyle/>
          <a:p>
            <a:pPr algn="ctr">
              <a:lnSpc>
                <a:spcPct val="130000"/>
              </a:lnSpc>
            </a:pPr>
            <a:r>
              <a:rPr lang="fr-FR" sz="4400" dirty="0">
                <a:solidFill>
                  <a:srgbClr val="C00000"/>
                </a:solidFill>
                <a:latin typeface="Arial" pitchFamily="34" charset="0"/>
                <a:cs typeface="Arial" pitchFamily="34" charset="0"/>
              </a:rPr>
              <a:t>MERCI POUR VOTRE ATTENTION</a:t>
            </a:r>
            <a:endParaRPr lang="fr-FR" sz="4400" dirty="0">
              <a:latin typeface="Arial" pitchFamily="34" charset="0"/>
              <a:cs typeface="Arial" pitchFamily="34" charset="0"/>
            </a:endParaRP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5877272"/>
            <a:ext cx="2113311" cy="781050"/>
          </a:xfrm>
          <a:prstGeom prst="rect">
            <a:avLst/>
          </a:prstGeom>
          <a:noFill/>
          <a:ln>
            <a:noFill/>
          </a:ln>
        </p:spPr>
      </p:pic>
      <p:pic>
        <p:nvPicPr>
          <p:cNvPr id="5" name="Picture 4" descr="Jhpiego_logo_CMYK[1]"/>
          <p:cNvPicPr/>
          <p:nvPr/>
        </p:nvPicPr>
        <p:blipFill>
          <a:blip r:embed="rId3">
            <a:extLst>
              <a:ext uri="{28A0092B-C50C-407E-A947-70E740481C1C}">
                <a14:useLocalDpi xmlns:a14="http://schemas.microsoft.com/office/drawing/2010/main" val="0"/>
              </a:ext>
            </a:extLst>
          </a:blip>
          <a:srcRect/>
          <a:stretch>
            <a:fillRect/>
          </a:stretch>
        </p:blipFill>
        <p:spPr bwMode="auto">
          <a:xfrm>
            <a:off x="10529961" y="5877272"/>
            <a:ext cx="1534659" cy="752475"/>
          </a:xfrm>
          <a:prstGeom prst="rect">
            <a:avLst/>
          </a:prstGeom>
          <a:noFill/>
          <a:ln>
            <a:noFill/>
          </a:ln>
        </p:spPr>
      </p:pic>
    </p:spTree>
    <p:extLst>
      <p:ext uri="{BB962C8B-B14F-4D97-AF65-F5344CB8AC3E}">
        <p14:creationId xmlns:p14="http://schemas.microsoft.com/office/powerpoint/2010/main" val="2691583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81967" y="-1"/>
            <a:ext cx="10515600" cy="859809"/>
          </a:xfrm>
        </p:spPr>
        <p:txBody>
          <a:bodyPr>
            <a:noAutofit/>
          </a:bodyPr>
          <a:lstStyle/>
          <a:p>
            <a:r>
              <a:rPr lang="fr-FR" sz="4000" b="1" dirty="0">
                <a:solidFill>
                  <a:srgbClr val="C00000"/>
                </a:solidFill>
                <a:latin typeface="Arial" pitchFamily="34" charset="0"/>
                <a:cs typeface="Arial" pitchFamily="34" charset="0"/>
              </a:rPr>
              <a:t>La collecte de données</a:t>
            </a:r>
          </a:p>
        </p:txBody>
      </p:sp>
      <p:sp>
        <p:nvSpPr>
          <p:cNvPr id="3" name="Espace réservé du contenu 2"/>
          <p:cNvSpPr>
            <a:spLocks noGrp="1"/>
          </p:cNvSpPr>
          <p:nvPr>
            <p:ph idx="1"/>
          </p:nvPr>
        </p:nvSpPr>
        <p:spPr>
          <a:xfrm>
            <a:off x="368490" y="1091631"/>
            <a:ext cx="11518710" cy="4667726"/>
          </a:xfrm>
        </p:spPr>
        <p:txBody>
          <a:bodyPr>
            <a:noAutofit/>
          </a:bodyPr>
          <a:lstStyle/>
          <a:p>
            <a:pPr marL="0" indent="0" algn="just">
              <a:buNone/>
            </a:pPr>
            <a:r>
              <a:rPr lang="fr-FR" sz="3200" dirty="0">
                <a:latin typeface="Calibri" panose="020F0502020204030204" pitchFamily="34" charset="0"/>
                <a:cs typeface="Arial" pitchFamily="34" charset="0"/>
              </a:rPr>
              <a:t>Elle porte sur :</a:t>
            </a:r>
          </a:p>
          <a:p>
            <a:pPr lvl="0" algn="just"/>
            <a:r>
              <a:rPr lang="fr-FR" sz="3200" dirty="0">
                <a:latin typeface="Calibri" panose="020F0502020204030204" pitchFamily="34" charset="0"/>
                <a:cs typeface="Arial" pitchFamily="34" charset="0"/>
              </a:rPr>
              <a:t>les informations relatives à l’état de santé des populations</a:t>
            </a:r>
          </a:p>
          <a:p>
            <a:pPr lvl="0" algn="just"/>
            <a:r>
              <a:rPr lang="fr-FR" sz="3200" dirty="0">
                <a:latin typeface="Calibri" panose="020F0502020204030204" pitchFamily="34" charset="0"/>
                <a:cs typeface="Arial" pitchFamily="34" charset="0"/>
              </a:rPr>
              <a:t>les activités de soins de santé ;</a:t>
            </a:r>
          </a:p>
          <a:p>
            <a:pPr lvl="0" algn="just"/>
            <a:r>
              <a:rPr lang="fr-FR" sz="3200" dirty="0">
                <a:latin typeface="Calibri" panose="020F0502020204030204" pitchFamily="34" charset="0"/>
                <a:cs typeface="Arial" pitchFamily="34" charset="0"/>
              </a:rPr>
              <a:t>les informations administratives et financières ;</a:t>
            </a:r>
          </a:p>
          <a:p>
            <a:pPr lvl="0" algn="just"/>
            <a:r>
              <a:rPr lang="fr-FR" sz="3200" dirty="0">
                <a:latin typeface="Calibri" panose="020F0502020204030204" pitchFamily="34" charset="0"/>
                <a:cs typeface="Arial" pitchFamily="34" charset="0"/>
              </a:rPr>
              <a:t>les informations sur les ressources humaines, infrastructures et équipements ;</a:t>
            </a:r>
          </a:p>
          <a:p>
            <a:pPr lvl="0" algn="just"/>
            <a:r>
              <a:rPr lang="fr-FR" sz="3200" dirty="0">
                <a:latin typeface="Calibri" panose="020F0502020204030204" pitchFamily="34" charset="0"/>
                <a:cs typeface="Arial" pitchFamily="34" charset="0"/>
              </a:rPr>
              <a:t>les informations fournies par les ONG/Associations/OBC.</a:t>
            </a:r>
          </a:p>
        </p:txBody>
      </p:sp>
    </p:spTree>
    <p:extLst>
      <p:ext uri="{BB962C8B-B14F-4D97-AF65-F5344CB8AC3E}">
        <p14:creationId xmlns:p14="http://schemas.microsoft.com/office/powerpoint/2010/main" val="2733647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33110"/>
            <a:ext cx="10515600" cy="716700"/>
          </a:xfrm>
        </p:spPr>
        <p:txBody>
          <a:bodyPr>
            <a:noAutofit/>
          </a:bodyPr>
          <a:lstStyle/>
          <a:p>
            <a:r>
              <a:rPr lang="fr-FR" sz="4400" b="1" dirty="0">
                <a:solidFill>
                  <a:srgbClr val="C00000"/>
                </a:solidFill>
                <a:latin typeface="Arial" pitchFamily="34" charset="0"/>
                <a:cs typeface="Arial" pitchFamily="34" charset="0"/>
              </a:rPr>
              <a:t> Type de collecte des données </a:t>
            </a:r>
          </a:p>
        </p:txBody>
      </p:sp>
      <p:sp>
        <p:nvSpPr>
          <p:cNvPr id="3" name="Espace réservé du contenu 2"/>
          <p:cNvSpPr>
            <a:spLocks noGrp="1"/>
          </p:cNvSpPr>
          <p:nvPr>
            <p:ph idx="1"/>
          </p:nvPr>
        </p:nvSpPr>
        <p:spPr>
          <a:xfrm>
            <a:off x="464024" y="1262607"/>
            <a:ext cx="11532357" cy="4351338"/>
          </a:xfrm>
        </p:spPr>
        <p:txBody>
          <a:bodyPr>
            <a:normAutofit/>
          </a:bodyPr>
          <a:lstStyle/>
          <a:p>
            <a:pPr marL="0" indent="0" algn="just">
              <a:buNone/>
            </a:pPr>
            <a:r>
              <a:rPr lang="fr-FR" sz="3200" dirty="0">
                <a:latin typeface="Calibri" panose="020F0502020204030204" pitchFamily="34" charset="0"/>
                <a:cs typeface="Arial" pitchFamily="34" charset="0"/>
              </a:rPr>
              <a:t>Deux types de collecte :</a:t>
            </a:r>
          </a:p>
          <a:p>
            <a:pPr marL="0" indent="0" algn="just">
              <a:buNone/>
            </a:pPr>
            <a:r>
              <a:rPr lang="fr-FR" sz="3200" b="1" dirty="0">
                <a:latin typeface="Calibri" panose="020F0502020204030204" pitchFamily="34" charset="0"/>
                <a:cs typeface="Arial" pitchFamily="34" charset="0"/>
              </a:rPr>
              <a:t>1- La collecte de routine</a:t>
            </a:r>
            <a:r>
              <a:rPr lang="fr-FR" sz="3200" dirty="0">
                <a:latin typeface="Calibri" panose="020F0502020204030204" pitchFamily="34" charset="0"/>
                <a:cs typeface="Arial" pitchFamily="34" charset="0"/>
              </a:rPr>
              <a:t> qui fait référence au schéma de collecte des données de source administrative.</a:t>
            </a:r>
          </a:p>
          <a:p>
            <a:pPr marL="0" indent="0" algn="just">
              <a:buNone/>
            </a:pPr>
            <a:endParaRPr lang="fr-FR" sz="3200" dirty="0">
              <a:latin typeface="Calibri" panose="020F0502020204030204" pitchFamily="34" charset="0"/>
              <a:cs typeface="Arial" pitchFamily="34" charset="0"/>
            </a:endParaRPr>
          </a:p>
          <a:p>
            <a:pPr marL="0" indent="0" algn="just">
              <a:buNone/>
            </a:pPr>
            <a:r>
              <a:rPr lang="fr-FR" sz="3200" b="1" i="1" dirty="0">
                <a:latin typeface="Calibri" panose="020F0502020204030204" pitchFamily="34" charset="0"/>
                <a:cs typeface="Arial" pitchFamily="34" charset="0"/>
              </a:rPr>
              <a:t>2- </a:t>
            </a:r>
            <a:r>
              <a:rPr lang="fr-FR" sz="3200" b="1" dirty="0">
                <a:latin typeface="Calibri" panose="020F0502020204030204" pitchFamily="34" charset="0"/>
                <a:cs typeface="Arial" pitchFamily="34" charset="0"/>
              </a:rPr>
              <a:t>Les enquêtes et études spécifiques </a:t>
            </a:r>
            <a:r>
              <a:rPr lang="fr-FR" sz="3200" dirty="0">
                <a:latin typeface="Calibri" panose="020F0502020204030204" pitchFamily="34" charset="0"/>
                <a:cs typeface="Arial" pitchFamily="34" charset="0"/>
              </a:rPr>
              <a:t>réalisées pour apporter des compléments d’information au système de routine</a:t>
            </a:r>
          </a:p>
        </p:txBody>
      </p:sp>
    </p:spTree>
    <p:extLst>
      <p:ext uri="{BB962C8B-B14F-4D97-AF65-F5344CB8AC3E}">
        <p14:creationId xmlns:p14="http://schemas.microsoft.com/office/powerpoint/2010/main" val="1797991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9308" y="1148639"/>
            <a:ext cx="11655188" cy="4571447"/>
          </a:xfrm>
        </p:spPr>
        <p:txBody>
          <a:bodyPr>
            <a:normAutofit/>
          </a:bodyPr>
          <a:lstStyle/>
          <a:p>
            <a:pPr marL="0" indent="0" algn="just">
              <a:buNone/>
            </a:pPr>
            <a:r>
              <a:rPr lang="fr-FR" sz="2800" dirty="0">
                <a:latin typeface="Calibri" panose="020F0502020204030204" pitchFamily="34" charset="0"/>
                <a:cs typeface="Arial" pitchFamily="34" charset="0"/>
              </a:rPr>
              <a:t>La collecte des données dans le cadre du SNIS devrait permettre de produire des informations sur :</a:t>
            </a:r>
          </a:p>
          <a:p>
            <a:pPr algn="just"/>
            <a:r>
              <a:rPr lang="fr-FR" sz="2800" dirty="0">
                <a:latin typeface="Calibri" panose="020F0502020204030204" pitchFamily="34" charset="0"/>
                <a:cs typeface="Arial" pitchFamily="34" charset="0"/>
              </a:rPr>
              <a:t>la disponibilité des ressources humaines, matérielles et financières ;</a:t>
            </a:r>
          </a:p>
          <a:p>
            <a:pPr lvl="0" algn="just"/>
            <a:r>
              <a:rPr lang="fr-FR" sz="2800" dirty="0">
                <a:latin typeface="Calibri" panose="020F0502020204030204" pitchFamily="34" charset="0"/>
                <a:cs typeface="Arial" pitchFamily="34" charset="0"/>
              </a:rPr>
              <a:t>la disponibilité des infrastructures ;</a:t>
            </a:r>
          </a:p>
          <a:p>
            <a:pPr lvl="0" algn="just"/>
            <a:r>
              <a:rPr lang="fr-FR" sz="2800" dirty="0">
                <a:latin typeface="Calibri" panose="020F0502020204030204" pitchFamily="34" charset="0"/>
                <a:cs typeface="Arial" pitchFamily="34" charset="0"/>
              </a:rPr>
              <a:t>La disponibilité des intrants (médicaments et consommables médicaux) ;</a:t>
            </a:r>
          </a:p>
          <a:p>
            <a:pPr lvl="0" algn="just"/>
            <a:r>
              <a:rPr lang="fr-FR" sz="2800" dirty="0">
                <a:latin typeface="Calibri" panose="020F0502020204030204" pitchFamily="34" charset="0"/>
                <a:cs typeface="Arial" pitchFamily="34" charset="0"/>
              </a:rPr>
              <a:t>la disponibilité de la logistique ;</a:t>
            </a:r>
          </a:p>
          <a:p>
            <a:pPr lvl="0" algn="just"/>
            <a:r>
              <a:rPr lang="fr-FR" sz="2800" dirty="0">
                <a:latin typeface="Calibri" panose="020F0502020204030204" pitchFamily="34" charset="0"/>
                <a:cs typeface="Arial" pitchFamily="34" charset="0"/>
              </a:rPr>
              <a:t>l’utilisation des services de santé (consultation curative, CPN)</a:t>
            </a:r>
          </a:p>
          <a:p>
            <a:pPr lvl="0" algn="just"/>
            <a:r>
              <a:rPr lang="fr-FR" sz="2800" dirty="0">
                <a:latin typeface="Calibri" panose="020F0502020204030204" pitchFamily="34" charset="0"/>
                <a:cs typeface="Arial" pitchFamily="34" charset="0"/>
              </a:rPr>
              <a:t>l’état de santé de la population (morbidité, mortalité).</a:t>
            </a:r>
          </a:p>
        </p:txBody>
      </p:sp>
      <p:sp>
        <p:nvSpPr>
          <p:cNvPr id="4" name="ZoneTexte 3"/>
          <p:cNvSpPr txBox="1"/>
          <p:nvPr/>
        </p:nvSpPr>
        <p:spPr>
          <a:xfrm>
            <a:off x="816935" y="220424"/>
            <a:ext cx="10293025" cy="646331"/>
          </a:xfrm>
          <a:prstGeom prst="rect">
            <a:avLst/>
          </a:prstGeom>
          <a:noFill/>
        </p:spPr>
        <p:txBody>
          <a:bodyPr wrap="square" rtlCol="0">
            <a:spAutoFit/>
          </a:bodyPr>
          <a:lstStyle/>
          <a:p>
            <a:r>
              <a:rPr lang="fr-FR" sz="3600" b="1" dirty="0">
                <a:solidFill>
                  <a:srgbClr val="C00000"/>
                </a:solidFill>
                <a:latin typeface="Arial" pitchFamily="34" charset="0"/>
                <a:ea typeface="+mj-ea"/>
                <a:cs typeface="Arial" pitchFamily="34" charset="0"/>
              </a:rPr>
              <a:t>But de la collecte des données</a:t>
            </a:r>
          </a:p>
        </p:txBody>
      </p:sp>
    </p:spTree>
    <p:extLst>
      <p:ext uri="{BB962C8B-B14F-4D97-AF65-F5344CB8AC3E}">
        <p14:creationId xmlns:p14="http://schemas.microsoft.com/office/powerpoint/2010/main" val="4132764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97257" y="1"/>
            <a:ext cx="10515600" cy="1050878"/>
          </a:xfrm>
        </p:spPr>
        <p:txBody>
          <a:bodyPr>
            <a:noAutofit/>
          </a:bodyPr>
          <a:lstStyle/>
          <a:p>
            <a:r>
              <a:rPr lang="fr-FR" sz="4000" b="1" dirty="0">
                <a:solidFill>
                  <a:srgbClr val="C00000"/>
                </a:solidFill>
                <a:latin typeface="Arial" pitchFamily="34" charset="0"/>
                <a:cs typeface="Arial" pitchFamily="34" charset="0"/>
              </a:rPr>
              <a:t>Besoins en informations sanitaires</a:t>
            </a:r>
          </a:p>
        </p:txBody>
      </p:sp>
      <p:sp>
        <p:nvSpPr>
          <p:cNvPr id="3" name="Espace réservé du contenu 2"/>
          <p:cNvSpPr>
            <a:spLocks noGrp="1"/>
          </p:cNvSpPr>
          <p:nvPr>
            <p:ph idx="1"/>
          </p:nvPr>
        </p:nvSpPr>
        <p:spPr>
          <a:xfrm>
            <a:off x="300252" y="1042805"/>
            <a:ext cx="11614244" cy="5061397"/>
          </a:xfrm>
        </p:spPr>
        <p:txBody>
          <a:bodyPr>
            <a:normAutofit/>
          </a:bodyPr>
          <a:lstStyle/>
          <a:p>
            <a:pPr marL="0" indent="0" algn="just">
              <a:buNone/>
            </a:pPr>
            <a:r>
              <a:rPr lang="fr-FR" sz="3000" dirty="0">
                <a:latin typeface="Calibri" panose="020F0502020204030204" pitchFamily="34" charset="0"/>
                <a:cs typeface="Arial" pitchFamily="34" charset="0"/>
              </a:rPr>
              <a:t>Les besoins en informations sanitaires sont diverses et regroupent l’ensemble des indicateurs nécessaires :</a:t>
            </a:r>
          </a:p>
          <a:p>
            <a:pPr lvl="1" algn="just"/>
            <a:r>
              <a:rPr lang="fr-FR" sz="3000" dirty="0">
                <a:latin typeface="Calibri" panose="020F0502020204030204" pitchFamily="34" charset="0"/>
                <a:cs typeface="Arial" pitchFamily="34" charset="0"/>
              </a:rPr>
              <a:t>à la prise de décision</a:t>
            </a:r>
          </a:p>
          <a:p>
            <a:pPr lvl="1" algn="just"/>
            <a:r>
              <a:rPr lang="fr-FR" sz="3000" dirty="0">
                <a:latin typeface="Calibri" panose="020F0502020204030204" pitchFamily="34" charset="0"/>
                <a:cs typeface="Arial" pitchFamily="34" charset="0"/>
              </a:rPr>
              <a:t>à la planification</a:t>
            </a:r>
          </a:p>
          <a:p>
            <a:pPr lvl="1" algn="just"/>
            <a:r>
              <a:rPr lang="fr-FR" sz="3000" dirty="0">
                <a:latin typeface="Calibri" panose="020F0502020204030204" pitchFamily="34" charset="0"/>
                <a:cs typeface="Arial" pitchFamily="34" charset="0"/>
              </a:rPr>
              <a:t>au suivi des activités des formations sanitaires ;</a:t>
            </a:r>
          </a:p>
          <a:p>
            <a:pPr lvl="1" algn="just"/>
            <a:r>
              <a:rPr lang="fr-FR" sz="3000" dirty="0">
                <a:latin typeface="Calibri" panose="020F0502020204030204" pitchFamily="34" charset="0"/>
                <a:cs typeface="Arial" pitchFamily="34" charset="0"/>
              </a:rPr>
              <a:t>au suivi des activités communautaires et associatives ;</a:t>
            </a:r>
          </a:p>
          <a:p>
            <a:pPr lvl="1" algn="just"/>
            <a:r>
              <a:rPr lang="fr-FR" sz="3000" dirty="0">
                <a:latin typeface="Calibri" panose="020F0502020204030204" pitchFamily="34" charset="0"/>
                <a:cs typeface="Arial" pitchFamily="34" charset="0"/>
              </a:rPr>
              <a:t>au suivi-évaluation de la mise des projets et des programmes ;</a:t>
            </a:r>
          </a:p>
          <a:p>
            <a:pPr lvl="1" algn="just"/>
            <a:r>
              <a:rPr lang="fr-FR" sz="3000" dirty="0">
                <a:latin typeface="Calibri" panose="020F0502020204030204" pitchFamily="34" charset="0"/>
                <a:cs typeface="Arial" pitchFamily="34" charset="0"/>
              </a:rPr>
              <a:t>à la mesure de l’état de santé des populations</a:t>
            </a:r>
          </a:p>
          <a:p>
            <a:pPr marL="457200" lvl="1" indent="0" algn="just">
              <a:buNone/>
            </a:pPr>
            <a:r>
              <a:rPr lang="fr-FR" sz="3000" dirty="0">
                <a:latin typeface="Calibri" panose="020F0502020204030204" pitchFamily="34" charset="0"/>
                <a:cs typeface="Arial" pitchFamily="34" charset="0"/>
              </a:rPr>
              <a:t>etc.</a:t>
            </a:r>
          </a:p>
          <a:p>
            <a:endParaRPr lang="fr-FR" sz="3000" dirty="0">
              <a:latin typeface="Calibri" panose="020F0502020204030204" pitchFamily="34" charset="0"/>
            </a:endParaRPr>
          </a:p>
        </p:txBody>
      </p:sp>
    </p:spTree>
    <p:extLst>
      <p:ext uri="{BB962C8B-B14F-4D97-AF65-F5344CB8AC3E}">
        <p14:creationId xmlns:p14="http://schemas.microsoft.com/office/powerpoint/2010/main" val="2786317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0251" y="105817"/>
            <a:ext cx="11518711" cy="740344"/>
          </a:xfrm>
        </p:spPr>
        <p:txBody>
          <a:bodyPr>
            <a:normAutofit/>
          </a:bodyPr>
          <a:lstStyle/>
          <a:p>
            <a:r>
              <a:rPr lang="fr-FR" sz="4000" b="1" dirty="0">
                <a:solidFill>
                  <a:srgbClr val="C00000"/>
                </a:solidFill>
                <a:latin typeface="Arial" pitchFamily="34" charset="0"/>
                <a:cs typeface="Arial" pitchFamily="34" charset="0"/>
              </a:rPr>
              <a:t>Outils de collecte des données</a:t>
            </a:r>
          </a:p>
        </p:txBody>
      </p:sp>
      <p:sp>
        <p:nvSpPr>
          <p:cNvPr id="3" name="Espace réservé du contenu 2"/>
          <p:cNvSpPr>
            <a:spLocks noGrp="1"/>
          </p:cNvSpPr>
          <p:nvPr>
            <p:ph idx="1"/>
          </p:nvPr>
        </p:nvSpPr>
        <p:spPr>
          <a:xfrm>
            <a:off x="382137" y="919399"/>
            <a:ext cx="11614245" cy="4171216"/>
          </a:xfrm>
          <a:noFill/>
        </p:spPr>
        <p:txBody>
          <a:bodyPr>
            <a:noAutofit/>
          </a:bodyPr>
          <a:lstStyle/>
          <a:p>
            <a:pPr marL="0" indent="0" algn="just">
              <a:buNone/>
            </a:pPr>
            <a:r>
              <a:rPr lang="fr-FR" sz="3400" dirty="0">
                <a:latin typeface="Calibri" panose="020F0502020204030204" pitchFamily="34" charset="0"/>
                <a:cs typeface="Arial" pitchFamily="34" charset="0"/>
              </a:rPr>
              <a:t>Les outils de collecte de données sont conçus afin de permettre l’obtention des informations. </a:t>
            </a:r>
          </a:p>
          <a:p>
            <a:pPr marL="0" indent="0" algn="just">
              <a:buNone/>
            </a:pPr>
            <a:r>
              <a:rPr lang="fr-FR" sz="3400" dirty="0">
                <a:latin typeface="Calibri" panose="020F0502020204030204" pitchFamily="34" charset="0"/>
                <a:cs typeface="Arial" pitchFamily="34" charset="0"/>
              </a:rPr>
              <a:t>Ils sont divers et dépendent parfois des sous-système de santé. </a:t>
            </a:r>
          </a:p>
          <a:p>
            <a:pPr marL="0" indent="0" algn="just">
              <a:buNone/>
            </a:pPr>
            <a:r>
              <a:rPr lang="fr-FR" sz="3400" dirty="0">
                <a:latin typeface="Calibri" panose="020F0502020204030204" pitchFamily="34" charset="0"/>
                <a:cs typeface="Arial" pitchFamily="34" charset="0"/>
              </a:rPr>
              <a:t>Ils sont regroupés en trois types: </a:t>
            </a:r>
          </a:p>
          <a:p>
            <a:pPr marL="457200" indent="-457200" algn="just"/>
            <a:r>
              <a:rPr lang="fr-FR" sz="3400" b="1" dirty="0">
                <a:latin typeface="Calibri" panose="020F0502020204030204" pitchFamily="34" charset="0"/>
                <a:cs typeface="Arial" pitchFamily="34" charset="0"/>
              </a:rPr>
              <a:t>Fiches individuelles </a:t>
            </a:r>
          </a:p>
          <a:p>
            <a:pPr marL="457200" indent="-457200" algn="just"/>
            <a:r>
              <a:rPr lang="fr-FR" sz="3400" b="1" dirty="0">
                <a:latin typeface="Calibri" panose="020F0502020204030204" pitchFamily="34" charset="0"/>
                <a:cs typeface="Arial" pitchFamily="34" charset="0"/>
              </a:rPr>
              <a:t>Registres</a:t>
            </a:r>
          </a:p>
          <a:p>
            <a:pPr marL="457200" indent="-457200" algn="just"/>
            <a:r>
              <a:rPr lang="fr-FR" sz="3400" b="1" dirty="0">
                <a:latin typeface="Calibri" panose="020F0502020204030204" pitchFamily="34" charset="0"/>
                <a:cs typeface="Arial" pitchFamily="34" charset="0"/>
              </a:rPr>
              <a:t>Outils de rapportage</a:t>
            </a:r>
            <a:endParaRPr lang="fr-FR" sz="3400" dirty="0">
              <a:latin typeface="Calibri" panose="020F0502020204030204" pitchFamily="34" charset="0"/>
              <a:cs typeface="Arial" pitchFamily="34" charset="0"/>
            </a:endParaRPr>
          </a:p>
        </p:txBody>
      </p:sp>
    </p:spTree>
    <p:extLst>
      <p:ext uri="{BB962C8B-B14F-4D97-AF65-F5344CB8AC3E}">
        <p14:creationId xmlns:p14="http://schemas.microsoft.com/office/powerpoint/2010/main" val="1294672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2831" y="0"/>
            <a:ext cx="11941790" cy="819731"/>
          </a:xfrm>
        </p:spPr>
        <p:txBody>
          <a:bodyPr>
            <a:normAutofit fontScale="90000"/>
          </a:bodyPr>
          <a:lstStyle/>
          <a:p>
            <a:r>
              <a:rPr lang="fr-FR" sz="4000" b="1" dirty="0">
                <a:solidFill>
                  <a:srgbClr val="C00000"/>
                </a:solidFill>
                <a:latin typeface="Arial" pitchFamily="34" charset="0"/>
                <a:cs typeface="Arial" pitchFamily="34" charset="0"/>
              </a:rPr>
              <a:t>Outils de collecte des données : Fiches individuelles</a:t>
            </a:r>
          </a:p>
        </p:txBody>
      </p:sp>
      <p:sp>
        <p:nvSpPr>
          <p:cNvPr id="3" name="Espace réservé du contenu 2"/>
          <p:cNvSpPr>
            <a:spLocks noGrp="1"/>
          </p:cNvSpPr>
          <p:nvPr>
            <p:ph idx="1"/>
          </p:nvPr>
        </p:nvSpPr>
        <p:spPr>
          <a:xfrm>
            <a:off x="354842" y="916322"/>
            <a:ext cx="11518710" cy="5241701"/>
          </a:xfrm>
          <a:noFill/>
        </p:spPr>
        <p:txBody>
          <a:bodyPr>
            <a:normAutofit fontScale="92500" lnSpcReduction="10000"/>
          </a:bodyPr>
          <a:lstStyle/>
          <a:p>
            <a:pPr marL="0" indent="0" algn="just">
              <a:buNone/>
            </a:pPr>
            <a:r>
              <a:rPr lang="fr-FR" sz="3000" dirty="0">
                <a:latin typeface="Calibri" panose="020F0502020204030204" pitchFamily="34" charset="0"/>
                <a:cs typeface="Arial" pitchFamily="34" charset="0"/>
              </a:rPr>
              <a:t>Ce sont des cahiers et des dossiers des patients :</a:t>
            </a:r>
          </a:p>
          <a:p>
            <a:pPr lvl="1" algn="just">
              <a:buFont typeface="Wingdings" panose="05000000000000000000" pitchFamily="2" charset="2"/>
              <a:buChar char="ü"/>
            </a:pPr>
            <a:r>
              <a:rPr lang="fr-FR" sz="3000" dirty="0">
                <a:latin typeface="Calibri" panose="020F0502020204030204" pitchFamily="34" charset="0"/>
                <a:cs typeface="Arial" pitchFamily="34" charset="0"/>
              </a:rPr>
              <a:t>les cahiers de suivi des PVVIH ;</a:t>
            </a:r>
          </a:p>
          <a:p>
            <a:pPr lvl="1" algn="just">
              <a:buFont typeface="Wingdings" panose="05000000000000000000" pitchFamily="2" charset="2"/>
              <a:buChar char="ü"/>
            </a:pPr>
            <a:r>
              <a:rPr lang="fr-FR" sz="3000" dirty="0">
                <a:latin typeface="Calibri" panose="020F0502020204030204" pitchFamily="34" charset="0"/>
                <a:cs typeface="Arial" pitchFamily="34" charset="0"/>
              </a:rPr>
              <a:t>les cahiers pour la collecte des crachats</a:t>
            </a:r>
          </a:p>
          <a:p>
            <a:pPr lvl="1" algn="just">
              <a:buFont typeface="Wingdings" panose="05000000000000000000" pitchFamily="2" charset="2"/>
              <a:buChar char="ü"/>
            </a:pPr>
            <a:r>
              <a:rPr lang="fr-FR" sz="3000" dirty="0">
                <a:latin typeface="Calibri" panose="020F0502020204030204" pitchFamily="34" charset="0"/>
                <a:cs typeface="Arial" pitchFamily="34" charset="0"/>
              </a:rPr>
              <a:t>les dossiers de suivi du couple mère-enfant; les dossiers patients</a:t>
            </a:r>
          </a:p>
          <a:p>
            <a:pPr lvl="1" algn="just">
              <a:buFont typeface="Wingdings" panose="05000000000000000000" pitchFamily="2" charset="2"/>
              <a:buChar char="ü"/>
            </a:pPr>
            <a:r>
              <a:rPr lang="fr-FR" sz="3000" dirty="0">
                <a:latin typeface="Calibri" panose="020F0502020204030204" pitchFamily="34" charset="0"/>
                <a:cs typeface="Arial" pitchFamily="34" charset="0"/>
              </a:rPr>
              <a:t>les fiches de contre référence</a:t>
            </a:r>
          </a:p>
          <a:p>
            <a:pPr lvl="1" algn="just">
              <a:buFont typeface="Wingdings" panose="05000000000000000000" pitchFamily="2" charset="2"/>
              <a:buChar char="ü"/>
            </a:pPr>
            <a:r>
              <a:rPr lang="fr-FR" sz="3000" dirty="0">
                <a:latin typeface="Calibri" panose="020F0502020204030204" pitchFamily="34" charset="0"/>
                <a:cs typeface="Arial" pitchFamily="34" charset="0"/>
              </a:rPr>
              <a:t>les fiches de référence/évacuation, fiche de transfert des malades</a:t>
            </a:r>
          </a:p>
          <a:p>
            <a:pPr lvl="1" algn="just">
              <a:buFont typeface="Wingdings" panose="05000000000000000000" pitchFamily="2" charset="2"/>
              <a:buChar char="ü"/>
            </a:pPr>
            <a:r>
              <a:rPr lang="fr-FR" sz="3000" dirty="0">
                <a:latin typeface="Calibri" panose="020F0502020204030204" pitchFamily="34" charset="0"/>
                <a:cs typeface="Arial" pitchFamily="34" charset="0"/>
              </a:rPr>
              <a:t>les carnets de santé; les fiches de suivi externe</a:t>
            </a:r>
          </a:p>
          <a:p>
            <a:pPr lvl="1" algn="just">
              <a:buFont typeface="Wingdings" panose="05000000000000000000" pitchFamily="2" charset="2"/>
              <a:buChar char="ü"/>
            </a:pPr>
            <a:r>
              <a:rPr lang="fr-FR" sz="3000" dirty="0">
                <a:latin typeface="Calibri" panose="020F0502020204030204" pitchFamily="34" charset="0"/>
                <a:cs typeface="Arial" pitchFamily="34" charset="0"/>
              </a:rPr>
              <a:t>les fiches infantiles, les fiches maternelles (CPN)</a:t>
            </a:r>
          </a:p>
          <a:p>
            <a:pPr lvl="1" algn="just">
              <a:buFont typeface="Wingdings" panose="05000000000000000000" pitchFamily="2" charset="2"/>
              <a:buChar char="ü"/>
            </a:pPr>
            <a:r>
              <a:rPr lang="fr-FR" sz="3000" dirty="0">
                <a:latin typeface="Calibri" panose="020F0502020204030204" pitchFamily="34" charset="0"/>
                <a:cs typeface="Arial" pitchFamily="34" charset="0"/>
              </a:rPr>
              <a:t>les fiches PF, les fiches TETU, les fiches PCIME; les </a:t>
            </a:r>
            <a:r>
              <a:rPr lang="fr-FR" sz="3000" dirty="0" err="1">
                <a:latin typeface="Calibri" panose="020F0502020204030204" pitchFamily="34" charset="0"/>
                <a:cs typeface="Arial" pitchFamily="34" charset="0"/>
              </a:rPr>
              <a:t>partographes</a:t>
            </a:r>
            <a:endParaRPr lang="fr-FR" sz="3000" dirty="0">
              <a:latin typeface="Calibri" panose="020F0502020204030204" pitchFamily="34" charset="0"/>
              <a:cs typeface="Arial" pitchFamily="34" charset="0"/>
            </a:endParaRPr>
          </a:p>
          <a:p>
            <a:pPr lvl="1" algn="just">
              <a:buFont typeface="Wingdings" panose="05000000000000000000" pitchFamily="2" charset="2"/>
              <a:buChar char="ü"/>
            </a:pPr>
            <a:r>
              <a:rPr lang="fr-FR" sz="3000" dirty="0">
                <a:latin typeface="Calibri" panose="020F0502020204030204" pitchFamily="34" charset="0"/>
                <a:cs typeface="Arial" pitchFamily="34" charset="0"/>
              </a:rPr>
              <a:t>les fiche thérapeutique des MAM/MAS; Fiches de traitement anti-TB</a:t>
            </a:r>
          </a:p>
          <a:p>
            <a:pPr lvl="1" algn="just">
              <a:buFont typeface="Wingdings" panose="05000000000000000000" pitchFamily="2" charset="2"/>
              <a:buChar char="ü"/>
            </a:pPr>
            <a:r>
              <a:rPr lang="fr-FR" sz="3000" dirty="0">
                <a:latin typeface="Calibri" panose="020F0502020204030204" pitchFamily="34" charset="0"/>
                <a:cs typeface="Arial" pitchFamily="34" charset="0"/>
              </a:rPr>
              <a:t>les formulaires d’envoie des échantillons de crachats</a:t>
            </a:r>
          </a:p>
          <a:p>
            <a:pPr lvl="1" algn="just">
              <a:buFont typeface="Wingdings" panose="05000000000000000000" pitchFamily="2" charset="2"/>
              <a:buChar char="ü"/>
            </a:pPr>
            <a:r>
              <a:rPr lang="fr-FR" sz="3000" dirty="0">
                <a:latin typeface="Calibri" panose="020F0502020204030204" pitchFamily="34" charset="0"/>
                <a:cs typeface="Arial" pitchFamily="34" charset="0"/>
              </a:rPr>
              <a:t>etc.</a:t>
            </a:r>
          </a:p>
          <a:p>
            <a:pPr lvl="1" algn="just">
              <a:buFont typeface="Wingdings" panose="05000000000000000000" pitchFamily="2" charset="2"/>
              <a:buChar char="ü"/>
            </a:pPr>
            <a:endParaRPr lang="fr-FR" sz="3000" dirty="0">
              <a:latin typeface="Calibri" panose="020F0502020204030204" pitchFamily="34" charset="0"/>
              <a:cs typeface="Arial" pitchFamily="34" charset="0"/>
            </a:endParaRPr>
          </a:p>
          <a:p>
            <a:pPr marL="0" indent="0">
              <a:buNone/>
            </a:pPr>
            <a:endParaRPr lang="fr-FR" dirty="0">
              <a:latin typeface="Calibri" panose="020F0502020204030204" pitchFamily="34" charset="0"/>
            </a:endParaRPr>
          </a:p>
        </p:txBody>
      </p:sp>
    </p:spTree>
    <p:extLst>
      <p:ext uri="{BB962C8B-B14F-4D97-AF65-F5344CB8AC3E}">
        <p14:creationId xmlns:p14="http://schemas.microsoft.com/office/powerpoint/2010/main" val="2379282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8490" y="0"/>
            <a:ext cx="11823510" cy="955343"/>
          </a:xfrm>
        </p:spPr>
        <p:txBody>
          <a:bodyPr>
            <a:normAutofit/>
          </a:bodyPr>
          <a:lstStyle/>
          <a:p>
            <a:r>
              <a:rPr lang="fr-FR" sz="4000" b="1" dirty="0">
                <a:solidFill>
                  <a:srgbClr val="C00000"/>
                </a:solidFill>
                <a:latin typeface="Arial" pitchFamily="34" charset="0"/>
                <a:cs typeface="Arial" pitchFamily="34" charset="0"/>
              </a:rPr>
              <a:t>Outils de collecte des données : Registres</a:t>
            </a:r>
          </a:p>
        </p:txBody>
      </p:sp>
      <p:sp>
        <p:nvSpPr>
          <p:cNvPr id="3" name="Espace réservé du contenu 2"/>
          <p:cNvSpPr>
            <a:spLocks noGrp="1"/>
          </p:cNvSpPr>
          <p:nvPr>
            <p:ph idx="1"/>
          </p:nvPr>
        </p:nvSpPr>
        <p:spPr>
          <a:xfrm>
            <a:off x="204716" y="1043565"/>
            <a:ext cx="11791665" cy="4683014"/>
          </a:xfrm>
          <a:noFill/>
        </p:spPr>
        <p:txBody>
          <a:bodyPr>
            <a:normAutofit lnSpcReduction="10000"/>
          </a:bodyPr>
          <a:lstStyle/>
          <a:p>
            <a:pPr marL="0" indent="0" algn="just">
              <a:buNone/>
            </a:pPr>
            <a:r>
              <a:rPr lang="fr-FR" dirty="0">
                <a:latin typeface="Calibri" panose="020F0502020204030204" pitchFamily="34" charset="0"/>
                <a:cs typeface="Arial" pitchFamily="34" charset="0"/>
              </a:rPr>
              <a:t>C’est le document dans lequel le prestataire de soins inscrit les renseignements issus du contact avec le patient. Tout acte posé dans un service de santé doit être consigné dans un registre ou tout autre support adapté. Il constitue la principale source de données pour les outils de rapportage sur les services de santé.</a:t>
            </a:r>
            <a:r>
              <a:rPr lang="fr-FR" dirty="0">
                <a:latin typeface="Calibri" panose="020F0502020204030204" pitchFamily="34" charset="0"/>
              </a:rPr>
              <a:t> </a:t>
            </a:r>
          </a:p>
          <a:p>
            <a:pPr lvl="1" algn="just">
              <a:buFont typeface="Wingdings" panose="05000000000000000000" pitchFamily="2" charset="2"/>
              <a:buChar char="ü"/>
            </a:pPr>
            <a:r>
              <a:rPr lang="fr-FR" sz="2800" dirty="0">
                <a:latin typeface="Calibri" panose="020F0502020204030204" pitchFamily="34" charset="0"/>
                <a:cs typeface="Arial" pitchFamily="34" charset="0"/>
              </a:rPr>
              <a:t>Le registre de consultation journalière CSPS/CM/CMA et les Cliniques ;</a:t>
            </a:r>
          </a:p>
          <a:p>
            <a:pPr lvl="1" algn="just">
              <a:buFont typeface="Wingdings" panose="05000000000000000000" pitchFamily="2" charset="2"/>
              <a:buChar char="ü"/>
            </a:pPr>
            <a:r>
              <a:rPr lang="fr-FR" sz="2800" dirty="0">
                <a:latin typeface="Calibri" panose="020F0502020204030204" pitchFamily="34" charset="0"/>
                <a:cs typeface="Arial" pitchFamily="34" charset="0"/>
              </a:rPr>
              <a:t>le registre d’hospitalisation des CM/CMA Cabinet médical/Clinique ;</a:t>
            </a:r>
          </a:p>
          <a:p>
            <a:pPr lvl="1" algn="just">
              <a:buFont typeface="Wingdings" panose="05000000000000000000" pitchFamily="2" charset="2"/>
              <a:buChar char="ü"/>
            </a:pPr>
            <a:r>
              <a:rPr lang="fr-FR" sz="2800" dirty="0">
                <a:latin typeface="Calibri" panose="020F0502020204030204" pitchFamily="34" charset="0"/>
                <a:cs typeface="Arial" pitchFamily="34" charset="0"/>
              </a:rPr>
              <a:t>le registre de consultation journalière CHR/Polyclinique/CHU;</a:t>
            </a:r>
          </a:p>
          <a:p>
            <a:pPr lvl="1" algn="just">
              <a:buFont typeface="Wingdings" panose="05000000000000000000" pitchFamily="2" charset="2"/>
              <a:buChar char="ü"/>
            </a:pPr>
            <a:r>
              <a:rPr lang="fr-FR" sz="2800" dirty="0">
                <a:latin typeface="Calibri" panose="020F0502020204030204" pitchFamily="34" charset="0"/>
                <a:cs typeface="Arial" pitchFamily="34" charset="0"/>
              </a:rPr>
              <a:t>le registre d’hospitalisation CHR/Polyclinique/CHU ; </a:t>
            </a:r>
          </a:p>
          <a:p>
            <a:pPr lvl="1" algn="just">
              <a:buFont typeface="Wingdings" panose="05000000000000000000" pitchFamily="2" charset="2"/>
              <a:buChar char="ü"/>
            </a:pPr>
            <a:r>
              <a:rPr lang="fr-FR" sz="2800" dirty="0">
                <a:latin typeface="Calibri" panose="020F0502020204030204" pitchFamily="34" charset="0"/>
                <a:cs typeface="Arial" pitchFamily="34" charset="0"/>
              </a:rPr>
              <a:t>le registre de compte rendu opératoire ;</a:t>
            </a:r>
          </a:p>
          <a:p>
            <a:pPr lvl="1" algn="just">
              <a:buFont typeface="Wingdings" panose="05000000000000000000" pitchFamily="2" charset="2"/>
              <a:buChar char="ü"/>
            </a:pPr>
            <a:r>
              <a:rPr lang="fr-FR" sz="2800" dirty="0">
                <a:latin typeface="Calibri" panose="020F0502020204030204" pitchFamily="34" charset="0"/>
                <a:cs typeface="Arial" pitchFamily="34" charset="0"/>
              </a:rPr>
              <a:t>le registre de mise en observation ;</a:t>
            </a:r>
          </a:p>
          <a:p>
            <a:pPr lvl="1" algn="just">
              <a:buFont typeface="Wingdings" panose="05000000000000000000" pitchFamily="2" charset="2"/>
              <a:buChar char="ü"/>
            </a:pPr>
            <a:r>
              <a:rPr lang="fr-FR" sz="2800" dirty="0">
                <a:latin typeface="Calibri" panose="020F0502020204030204" pitchFamily="34" charset="0"/>
                <a:cs typeface="Arial" pitchFamily="34" charset="0"/>
              </a:rPr>
              <a:t>le registre PTME ;</a:t>
            </a:r>
          </a:p>
          <a:p>
            <a:pPr marL="0" indent="0" algn="just">
              <a:buNone/>
            </a:pPr>
            <a:endParaRPr lang="fr-FR" dirty="0">
              <a:latin typeface="Calibri" panose="020F0502020204030204" pitchFamily="34" charset="0"/>
            </a:endParaRPr>
          </a:p>
        </p:txBody>
      </p:sp>
    </p:spTree>
    <p:extLst>
      <p:ext uri="{BB962C8B-B14F-4D97-AF65-F5344CB8AC3E}">
        <p14:creationId xmlns:p14="http://schemas.microsoft.com/office/powerpoint/2010/main" val="835429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7421" y="961876"/>
            <a:ext cx="11791666" cy="4906665"/>
          </a:xfrm>
          <a:noFill/>
        </p:spPr>
        <p:txBody>
          <a:bodyPr>
            <a:noAutofit/>
          </a:bodyPr>
          <a:lstStyle/>
          <a:p>
            <a:pPr lvl="1" algn="just">
              <a:spcBef>
                <a:spcPts val="0"/>
              </a:spcBef>
              <a:buFont typeface="Wingdings" panose="05000000000000000000" pitchFamily="2" charset="2"/>
              <a:buChar char="ü"/>
            </a:pPr>
            <a:r>
              <a:rPr lang="fr-FR" sz="2700" dirty="0">
                <a:latin typeface="Arial" pitchFamily="34" charset="0"/>
                <a:cs typeface="Arial" pitchFamily="34" charset="0"/>
              </a:rPr>
              <a:t>le registre de consultation prénatale ;</a:t>
            </a:r>
          </a:p>
          <a:p>
            <a:pPr lvl="1" algn="just">
              <a:spcBef>
                <a:spcPts val="0"/>
              </a:spcBef>
              <a:buFont typeface="Wingdings" panose="05000000000000000000" pitchFamily="2" charset="2"/>
              <a:buChar char="ü"/>
            </a:pPr>
            <a:r>
              <a:rPr lang="fr-FR" sz="2700" dirty="0">
                <a:latin typeface="Arial" pitchFamily="34" charset="0"/>
                <a:cs typeface="Arial" pitchFamily="34" charset="0"/>
              </a:rPr>
              <a:t>le registre d’accouchement et le registre de consultation postnatale</a:t>
            </a:r>
          </a:p>
          <a:p>
            <a:pPr lvl="1" algn="just">
              <a:spcBef>
                <a:spcPts val="0"/>
              </a:spcBef>
              <a:buFont typeface="Wingdings" panose="05000000000000000000" pitchFamily="2" charset="2"/>
              <a:buChar char="ü"/>
            </a:pPr>
            <a:r>
              <a:rPr lang="fr-FR" sz="2700" dirty="0">
                <a:latin typeface="Arial" pitchFamily="34" charset="0"/>
                <a:cs typeface="Arial" pitchFamily="34" charset="0"/>
              </a:rPr>
              <a:t>le registre de planification familiale ;</a:t>
            </a:r>
          </a:p>
          <a:p>
            <a:pPr lvl="1" algn="just">
              <a:spcBef>
                <a:spcPts val="0"/>
              </a:spcBef>
              <a:buFont typeface="Wingdings" panose="05000000000000000000" pitchFamily="2" charset="2"/>
              <a:buChar char="ü"/>
            </a:pPr>
            <a:r>
              <a:rPr lang="fr-FR" sz="2700" dirty="0">
                <a:latin typeface="Arial" pitchFamily="34" charset="0"/>
                <a:cs typeface="Arial" pitchFamily="34" charset="0"/>
              </a:rPr>
              <a:t>le registre de conseil dépistage du VIH/Sida ;</a:t>
            </a:r>
          </a:p>
          <a:p>
            <a:pPr lvl="1" algn="just">
              <a:spcBef>
                <a:spcPts val="0"/>
              </a:spcBef>
              <a:buFont typeface="Wingdings" panose="05000000000000000000" pitchFamily="2" charset="2"/>
              <a:buChar char="ü"/>
            </a:pPr>
            <a:r>
              <a:rPr lang="fr-FR" sz="2700" dirty="0">
                <a:latin typeface="Arial" pitchFamily="34" charset="0"/>
                <a:cs typeface="Arial" pitchFamily="34" charset="0"/>
              </a:rPr>
              <a:t>le registre de résultat du test VIH chez l’enfant ;</a:t>
            </a:r>
          </a:p>
          <a:p>
            <a:pPr lvl="1" algn="just">
              <a:spcBef>
                <a:spcPts val="0"/>
              </a:spcBef>
              <a:buFont typeface="Wingdings" panose="05000000000000000000" pitchFamily="2" charset="2"/>
              <a:buChar char="ü"/>
            </a:pPr>
            <a:r>
              <a:rPr lang="fr-FR" sz="2700" dirty="0">
                <a:latin typeface="Arial" pitchFamily="34" charset="0"/>
                <a:cs typeface="Arial" pitchFamily="34" charset="0"/>
              </a:rPr>
              <a:t>le registre de référence et le registre de contre référence ;</a:t>
            </a:r>
          </a:p>
          <a:p>
            <a:pPr lvl="1" algn="just">
              <a:spcBef>
                <a:spcPts val="0"/>
              </a:spcBef>
              <a:buFont typeface="Wingdings" panose="05000000000000000000" pitchFamily="2" charset="2"/>
              <a:buChar char="ü"/>
            </a:pPr>
            <a:r>
              <a:rPr lang="fr-FR" sz="2700" dirty="0">
                <a:latin typeface="Arial" pitchFamily="34" charset="0"/>
                <a:cs typeface="Arial" pitchFamily="34" charset="0"/>
              </a:rPr>
              <a:t>le registre des soins post </a:t>
            </a:r>
            <a:r>
              <a:rPr lang="fr-FR" sz="2700" dirty="0" err="1">
                <a:latin typeface="Arial" pitchFamily="34" charset="0"/>
                <a:cs typeface="Arial" pitchFamily="34" charset="0"/>
              </a:rPr>
              <a:t>abortum</a:t>
            </a:r>
            <a:r>
              <a:rPr lang="fr-FR" sz="2700" dirty="0">
                <a:latin typeface="Arial" pitchFamily="34" charset="0"/>
                <a:cs typeface="Arial" pitchFamily="34" charset="0"/>
              </a:rPr>
              <a:t> ;</a:t>
            </a:r>
          </a:p>
          <a:p>
            <a:pPr lvl="1" algn="just">
              <a:spcBef>
                <a:spcPts val="0"/>
              </a:spcBef>
              <a:buFont typeface="Wingdings" panose="05000000000000000000" pitchFamily="2" charset="2"/>
              <a:buChar char="ü"/>
            </a:pPr>
            <a:r>
              <a:rPr lang="fr-FR" sz="2700" dirty="0">
                <a:latin typeface="Arial" pitchFamily="34" charset="0"/>
                <a:cs typeface="Arial" pitchFamily="34" charset="0"/>
              </a:rPr>
              <a:t>le registre de suivi de la file active ;</a:t>
            </a:r>
          </a:p>
          <a:p>
            <a:pPr lvl="1" algn="just">
              <a:spcBef>
                <a:spcPts val="0"/>
              </a:spcBef>
              <a:buFont typeface="Wingdings" panose="05000000000000000000" pitchFamily="2" charset="2"/>
              <a:buChar char="ü"/>
            </a:pPr>
            <a:r>
              <a:rPr lang="fr-FR" sz="2700" dirty="0">
                <a:latin typeface="Arial" pitchFamily="34" charset="0"/>
                <a:cs typeface="Arial" pitchFamily="34" charset="0"/>
              </a:rPr>
              <a:t>le registre de labo. pour la TB et le registre de traitement de la TB ;</a:t>
            </a:r>
          </a:p>
          <a:p>
            <a:pPr lvl="1" algn="just">
              <a:spcBef>
                <a:spcPts val="0"/>
              </a:spcBef>
              <a:buFont typeface="Wingdings" panose="05000000000000000000" pitchFamily="2" charset="2"/>
              <a:buChar char="ü"/>
            </a:pPr>
            <a:r>
              <a:rPr lang="fr-FR" sz="2700" dirty="0">
                <a:latin typeface="Arial" pitchFamily="34" charset="0"/>
                <a:cs typeface="Arial" pitchFamily="34" charset="0"/>
              </a:rPr>
              <a:t>le registre de consultation de nourrisson sain ;</a:t>
            </a:r>
          </a:p>
          <a:p>
            <a:pPr lvl="1" algn="just">
              <a:spcBef>
                <a:spcPts val="0"/>
              </a:spcBef>
              <a:buFont typeface="Wingdings" panose="05000000000000000000" pitchFamily="2" charset="2"/>
              <a:buChar char="ü"/>
            </a:pPr>
            <a:r>
              <a:rPr lang="fr-FR" sz="2700" dirty="0">
                <a:latin typeface="Arial" pitchFamily="34" charset="0"/>
                <a:cs typeface="Arial" pitchFamily="34" charset="0"/>
              </a:rPr>
              <a:t>Le registre de prise en charge de la malnutrition.</a:t>
            </a:r>
          </a:p>
          <a:p>
            <a:pPr lvl="1" algn="just">
              <a:spcBef>
                <a:spcPts val="0"/>
              </a:spcBef>
              <a:buFont typeface="Wingdings" panose="05000000000000000000" pitchFamily="2" charset="2"/>
              <a:buChar char="ü"/>
            </a:pPr>
            <a:endParaRPr lang="fr-FR" sz="2700" dirty="0">
              <a:latin typeface="Arial" pitchFamily="34" charset="0"/>
              <a:cs typeface="Arial" pitchFamily="34" charset="0"/>
            </a:endParaRPr>
          </a:p>
          <a:p>
            <a:pPr>
              <a:spcBef>
                <a:spcPts val="0"/>
              </a:spcBef>
            </a:pPr>
            <a:endParaRPr lang="fr-FR" dirty="0">
              <a:latin typeface="Arial" pitchFamily="34" charset="0"/>
              <a:cs typeface="Arial" pitchFamily="34" charset="0"/>
            </a:endParaRPr>
          </a:p>
        </p:txBody>
      </p:sp>
      <p:sp>
        <p:nvSpPr>
          <p:cNvPr id="5" name="Titre 1"/>
          <p:cNvSpPr>
            <a:spLocks noGrp="1"/>
          </p:cNvSpPr>
          <p:nvPr>
            <p:ph type="title"/>
          </p:nvPr>
        </p:nvSpPr>
        <p:spPr>
          <a:xfrm>
            <a:off x="368490" y="1"/>
            <a:ext cx="11823510" cy="777922"/>
          </a:xfrm>
        </p:spPr>
        <p:txBody>
          <a:bodyPr>
            <a:normAutofit/>
          </a:bodyPr>
          <a:lstStyle/>
          <a:p>
            <a:r>
              <a:rPr lang="fr-FR" sz="4000" b="1" dirty="0">
                <a:solidFill>
                  <a:srgbClr val="C00000"/>
                </a:solidFill>
                <a:latin typeface="Arial" pitchFamily="34" charset="0"/>
                <a:cs typeface="Arial" pitchFamily="34" charset="0"/>
              </a:rPr>
              <a:t>Outils de collecte des données : Registres</a:t>
            </a:r>
          </a:p>
        </p:txBody>
      </p:sp>
    </p:spTree>
    <p:extLst>
      <p:ext uri="{BB962C8B-B14F-4D97-AF65-F5344CB8AC3E}">
        <p14:creationId xmlns:p14="http://schemas.microsoft.com/office/powerpoint/2010/main" val="25624731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44013</TotalTime>
  <Words>776</Words>
  <Application>Microsoft Office PowerPoint</Application>
  <PresentationFormat>Grand écran</PresentationFormat>
  <Paragraphs>127</Paragraphs>
  <Slides>18</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18</vt:i4>
      </vt:variant>
    </vt:vector>
  </HeadingPairs>
  <TitlesOfParts>
    <vt:vector size="26" baseType="lpstr">
      <vt:lpstr>Arial</vt:lpstr>
      <vt:lpstr>Calibri</vt:lpstr>
      <vt:lpstr>Lucida Sans Unicode</vt:lpstr>
      <vt:lpstr>Verdana</vt:lpstr>
      <vt:lpstr>Wingdings</vt:lpstr>
      <vt:lpstr>Wingdings 2</vt:lpstr>
      <vt:lpstr>Wingdings 3</vt:lpstr>
      <vt:lpstr>Concourse</vt:lpstr>
      <vt:lpstr>BURKINA FASO  DONNÉES ADMINISTRATIVES: CAS DE LA SANTÉ</vt:lpstr>
      <vt:lpstr>La collecte de données</vt:lpstr>
      <vt:lpstr> Type de collecte des données </vt:lpstr>
      <vt:lpstr>Présentation PowerPoint</vt:lpstr>
      <vt:lpstr>Besoins en informations sanitaires</vt:lpstr>
      <vt:lpstr>Outils de collecte des données</vt:lpstr>
      <vt:lpstr>Outils de collecte des données : Fiches individuelles</vt:lpstr>
      <vt:lpstr>Outils de collecte des données : Registres</vt:lpstr>
      <vt:lpstr>Outils de collecte des données : Registres</vt:lpstr>
      <vt:lpstr>Outils de collecte des données : Outils de rapportage</vt:lpstr>
      <vt:lpstr>Contrôle des données </vt:lpstr>
      <vt:lpstr>Contrôle des données </vt:lpstr>
      <vt:lpstr>Validation des données</vt:lpstr>
      <vt:lpstr>Validation des données</vt:lpstr>
      <vt:lpstr>Circuit de transmission des données de la surveillance épidémiologique</vt:lpstr>
      <vt:lpstr>Circuit de l’information sanitaire</vt:lpstr>
      <vt:lpstr>Circuit de l’information sanitaire</vt:lpstr>
      <vt:lpstr>MERCI POUR VOTRE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FORMATION DES ACTEURS SUR LE SYSTÈME NATIONAL D’INFORMATION SANITAIRE DU BURKINA FASO</dc:title>
  <dc:creator>ZONGO</dc:creator>
  <cp:lastModifiedBy>NOMBRE ABDOU</cp:lastModifiedBy>
  <cp:revision>130</cp:revision>
  <dcterms:created xsi:type="dcterms:W3CDTF">2015-11-05T11:57:20Z</dcterms:created>
  <dcterms:modified xsi:type="dcterms:W3CDTF">2018-05-10T08:43:18Z</dcterms:modified>
</cp:coreProperties>
</file>