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66" r:id="rId3"/>
    <p:sldId id="256" r:id="rId4"/>
    <p:sldId id="258" r:id="rId5"/>
    <p:sldId id="267" r:id="rId6"/>
    <p:sldId id="268" r:id="rId7"/>
    <p:sldId id="269" r:id="rId8"/>
    <p:sldId id="270" r:id="rId9"/>
    <p:sldId id="271" r:id="rId10"/>
    <p:sldId id="272"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0" d="100"/>
          <a:sy n="70" d="100"/>
        </p:scale>
        <p:origin x="-98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2FF89-470F-46D6-8DCC-9BBE3A93E1B9}" type="datetimeFigureOut">
              <a:rPr lang="fr-FR" smtClean="0"/>
              <a:pPr/>
              <a:t>10/05/2018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FA9026-3AA9-4CF4-B554-ECA5CBDC50A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571D435-82CA-450C-8BED-6BFCCCF6D88B}" type="datetime1">
              <a:rPr lang="fr-FR" smtClean="0"/>
              <a:pPr/>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E6C17E-45B0-456F-BAEF-A0560772955E}" type="datetime1">
              <a:rPr lang="fr-FR" smtClean="0"/>
              <a:pPr/>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76BD20-504C-4D52-9B89-CB9F01C4C971}" type="datetime1">
              <a:rPr lang="fr-FR" smtClean="0"/>
              <a:pPr/>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E6CDE26-1597-462B-BF71-757485212F14}" type="datetime1">
              <a:rPr lang="fr-FR" smtClean="0"/>
              <a:pPr/>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FE9E98-1623-4E31-9FFD-F91965FF87BA}" type="datetime1">
              <a:rPr lang="fr-FR" smtClean="0"/>
              <a:pPr/>
              <a:t>10/05/2018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8058BC-EEEE-48D5-AB47-8EE88AC0D5A8}" type="datetime1">
              <a:rPr lang="fr-FR" smtClean="0"/>
              <a:pPr/>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8371FEE-FEB5-4862-93CC-C90EC58AEE0E}" type="datetime1">
              <a:rPr lang="fr-FR" smtClean="0"/>
              <a:pPr/>
              <a:t>10/05/2018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15A103-6599-4681-BA09-F7E9193F3DA3}" type="datetime1">
              <a:rPr lang="fr-FR" smtClean="0"/>
              <a:pPr/>
              <a:t>10/05/2018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728646-FE5C-4FE1-8774-E41799E3B89E}" type="datetime1">
              <a:rPr lang="fr-FR" smtClean="0"/>
              <a:pPr/>
              <a:t>10/05/2018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89F640-45CA-4EDA-BF63-99D02ABC620C}" type="datetime1">
              <a:rPr lang="fr-FR" smtClean="0"/>
              <a:pPr/>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ACCD381-926C-4477-9EC3-5604F54491D4}" type="datetime1">
              <a:rPr lang="fr-FR" smtClean="0"/>
              <a:pPr/>
              <a:t>10/05/2018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546BE0-F3AD-4E0D-A342-36461197FB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F8A8B-FBB4-45FC-A6C5-2CCF015D4A83}" type="datetime1">
              <a:rPr lang="fr-FR" smtClean="0"/>
              <a:pPr/>
              <a:t>10/05/2018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46BE0-F3AD-4E0D-A342-36461197FB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dirty="0" smtClean="0"/>
              <a:t>Atelier sur l’environnement institutionnel robuste, la coopération , le dialogue et les partenariats pour le production et l’utilisation des ODD</a:t>
            </a:r>
            <a:endParaRPr lang="fr-FR" sz="2200" dirty="0"/>
          </a:p>
        </p:txBody>
      </p:sp>
      <p:sp>
        <p:nvSpPr>
          <p:cNvPr id="3" name="Espace réservé du contenu 2"/>
          <p:cNvSpPr>
            <a:spLocks noGrp="1"/>
          </p:cNvSpPr>
          <p:nvPr>
            <p:ph idx="1"/>
          </p:nvPr>
        </p:nvSpPr>
        <p:spPr>
          <a:xfrm>
            <a:off x="457200" y="1600200"/>
            <a:ext cx="8401080" cy="4525963"/>
          </a:xfrm>
        </p:spPr>
        <p:txBody>
          <a:bodyPr>
            <a:normAutofit fontScale="62500" lnSpcReduction="20000"/>
          </a:bodyPr>
          <a:lstStyle/>
          <a:p>
            <a:pPr algn="ctr">
              <a:buNone/>
            </a:pPr>
            <a:endParaRPr lang="fr-FR" dirty="0" smtClean="0"/>
          </a:p>
          <a:p>
            <a:pPr algn="ctr">
              <a:buNone/>
            </a:pPr>
            <a:endParaRPr lang="fr-FR" dirty="0" smtClean="0"/>
          </a:p>
          <a:p>
            <a:pPr algn="ctr">
              <a:buNone/>
            </a:pPr>
            <a:endParaRPr lang="fr-FR" dirty="0" smtClean="0"/>
          </a:p>
          <a:p>
            <a:pPr algn="ctr">
              <a:buNone/>
            </a:pPr>
            <a:endParaRPr lang="fr-FR" dirty="0" smtClean="0"/>
          </a:p>
          <a:p>
            <a:pPr algn="ctr">
              <a:buNone/>
            </a:pPr>
            <a:r>
              <a:rPr lang="fr-FR" sz="4600" dirty="0" smtClean="0"/>
              <a:t>Expérience algérienne en matière d’utilisation des sources administrative à des fins statistiques</a:t>
            </a:r>
          </a:p>
          <a:p>
            <a:pPr algn="ctr">
              <a:buNone/>
            </a:pPr>
            <a:r>
              <a:rPr lang="fr-FR" sz="4600" dirty="0" smtClean="0"/>
              <a:t>(Cas du registre social) </a:t>
            </a:r>
          </a:p>
          <a:p>
            <a:pPr>
              <a:buNone/>
            </a:pPr>
            <a:endParaRPr lang="fr-FR" dirty="0" smtClean="0"/>
          </a:p>
          <a:p>
            <a:pPr>
              <a:buNone/>
            </a:pPr>
            <a:endParaRPr lang="fr-FR" dirty="0" smtClean="0"/>
          </a:p>
          <a:p>
            <a:pPr>
              <a:buNone/>
            </a:pPr>
            <a:endParaRPr lang="fr-FR" dirty="0" smtClean="0"/>
          </a:p>
          <a:p>
            <a:pPr algn="ctr">
              <a:buNone/>
            </a:pPr>
            <a:r>
              <a:rPr lang="fr-FR" sz="2600" dirty="0" err="1" smtClean="0"/>
              <a:t>Bazizi</a:t>
            </a:r>
            <a:r>
              <a:rPr lang="fr-FR" sz="2600" dirty="0" smtClean="0"/>
              <a:t> </a:t>
            </a:r>
            <a:r>
              <a:rPr lang="fr-FR" sz="2600" dirty="0" err="1" smtClean="0"/>
              <a:t>Youcef</a:t>
            </a:r>
            <a:r>
              <a:rPr lang="fr-FR" sz="2600" dirty="0" smtClean="0"/>
              <a:t> </a:t>
            </a:r>
          </a:p>
          <a:p>
            <a:pPr algn="ctr">
              <a:buNone/>
            </a:pPr>
            <a:r>
              <a:rPr lang="fr-FR" sz="2600" dirty="0" smtClean="0"/>
              <a:t>Office National des Statistiques</a:t>
            </a:r>
          </a:p>
          <a:p>
            <a:pPr algn="ctr">
              <a:buNone/>
            </a:pPr>
            <a:r>
              <a:rPr lang="fr-FR" sz="2600" dirty="0" smtClean="0"/>
              <a:t>Algérie</a:t>
            </a:r>
            <a:endParaRPr lang="fr-FR" sz="2600"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buNone/>
            </a:pPr>
            <a:endParaRPr lang="fr-FR" b="1" dirty="0" smtClean="0"/>
          </a:p>
          <a:p>
            <a:pPr algn="ctr">
              <a:buNone/>
            </a:pPr>
            <a:endParaRPr lang="fr-FR" b="1" dirty="0" smtClean="0"/>
          </a:p>
          <a:p>
            <a:pPr algn="ctr">
              <a:buNone/>
            </a:pPr>
            <a:endParaRPr lang="fr-FR" b="1" dirty="0" smtClean="0"/>
          </a:p>
          <a:p>
            <a:pPr algn="ctr">
              <a:buNone/>
            </a:pPr>
            <a:endParaRPr lang="fr-FR" b="1" smtClean="0"/>
          </a:p>
          <a:p>
            <a:pPr algn="ctr">
              <a:buNone/>
            </a:pPr>
            <a:r>
              <a:rPr lang="fr-FR" b="1" smtClean="0"/>
              <a:t>Merci </a:t>
            </a:r>
            <a:r>
              <a:rPr lang="fr-FR" b="1" dirty="0" smtClean="0"/>
              <a:t>pour votre attention </a:t>
            </a:r>
            <a:endParaRPr lang="fr-FR" b="1"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1- la réforme de la politique des subventions en Algérie </a:t>
            </a:r>
          </a:p>
          <a:p>
            <a:r>
              <a:rPr lang="fr-FR" dirty="0" smtClean="0"/>
              <a:t>2- mise en place d’un mécanisme d’identification et de ciblage des populations éligibles </a:t>
            </a:r>
          </a:p>
          <a:p>
            <a:r>
              <a:rPr lang="fr-FR" dirty="0" smtClean="0"/>
              <a:t>3-  vérification du statut d’éligibilité des populations identifiées</a:t>
            </a:r>
          </a:p>
          <a:p>
            <a:r>
              <a:rPr lang="fr-FR" dirty="0" smtClean="0"/>
              <a:t>4- Dispositif institutionnel </a:t>
            </a:r>
          </a:p>
          <a:p>
            <a:r>
              <a:rPr lang="fr-FR" dirty="0" smtClean="0"/>
              <a:t>5- Dispositif opérationnel</a:t>
            </a:r>
          </a:p>
          <a:p>
            <a:r>
              <a:rPr lang="fr-FR" dirty="0" smtClean="0"/>
              <a:t>6- Difficultés rencontrées</a:t>
            </a:r>
          </a:p>
          <a:p>
            <a:r>
              <a:rPr lang="fr-FR" dirty="0" smtClean="0"/>
              <a:t>7- Début d’intégration des bases de données</a:t>
            </a:r>
          </a:p>
          <a:p>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714356"/>
            <a:ext cx="7772400" cy="1470025"/>
          </a:xfrm>
        </p:spPr>
        <p:txBody>
          <a:bodyPr>
            <a:normAutofit/>
          </a:bodyPr>
          <a:lstStyle/>
          <a:p>
            <a:r>
              <a:rPr lang="fr-FR" sz="4000" dirty="0" smtClean="0"/>
              <a:t>1- la réforme de la politique des subventions en Algérie</a:t>
            </a:r>
            <a:r>
              <a:rPr lang="fr-FR" dirty="0" smtClean="0"/>
              <a:t>  </a:t>
            </a:r>
            <a:endParaRPr lang="fr-FR" dirty="0"/>
          </a:p>
        </p:txBody>
      </p:sp>
      <p:sp>
        <p:nvSpPr>
          <p:cNvPr id="3" name="Sous-titre 2"/>
          <p:cNvSpPr>
            <a:spLocks noGrp="1"/>
          </p:cNvSpPr>
          <p:nvPr>
            <p:ph type="subTitle" idx="1"/>
          </p:nvPr>
        </p:nvSpPr>
        <p:spPr>
          <a:xfrm>
            <a:off x="571472" y="2357430"/>
            <a:ext cx="8072494" cy="3929090"/>
          </a:xfrm>
        </p:spPr>
        <p:txBody>
          <a:bodyPr>
            <a:normAutofit fontScale="55000" lnSpcReduction="20000"/>
          </a:bodyPr>
          <a:lstStyle/>
          <a:p>
            <a:pPr algn="l">
              <a:buFontTx/>
              <a:buChar char="-"/>
            </a:pPr>
            <a:r>
              <a:rPr lang="fr-FR" dirty="0" smtClean="0">
                <a:solidFill>
                  <a:schemeClr val="tx1"/>
                </a:solidFill>
              </a:rPr>
              <a:t> L’Algérie s’est engagée dans la reforme de la politiques des subventions des produits de base et des produits énergétiques.</a:t>
            </a:r>
          </a:p>
          <a:p>
            <a:pPr algn="l"/>
            <a:r>
              <a:rPr lang="fr-FR" dirty="0" smtClean="0">
                <a:solidFill>
                  <a:schemeClr val="tx1"/>
                </a:solidFill>
              </a:rPr>
              <a:t>(produits alimentaires, eau, gaz, électricité, carburants)</a:t>
            </a:r>
          </a:p>
          <a:p>
            <a:pPr algn="l">
              <a:buFontTx/>
              <a:buChar char="-"/>
            </a:pPr>
            <a:endParaRPr lang="fr-FR" dirty="0">
              <a:solidFill>
                <a:schemeClr val="tx1"/>
              </a:solidFill>
            </a:endParaRPr>
          </a:p>
          <a:p>
            <a:pPr algn="l">
              <a:buFontTx/>
              <a:buChar char="-"/>
            </a:pPr>
            <a:r>
              <a:rPr lang="fr-FR" dirty="0" smtClean="0">
                <a:solidFill>
                  <a:schemeClr val="tx1"/>
                </a:solidFill>
              </a:rPr>
              <a:t> La subvention bénéficie beaucoup plus aux populations les plus riches particulièrement en ce qui concerne les carburants, </a:t>
            </a:r>
          </a:p>
          <a:p>
            <a:pPr algn="l"/>
            <a:endParaRPr lang="fr-FR" dirty="0" smtClean="0">
              <a:solidFill>
                <a:schemeClr val="tx1"/>
              </a:solidFill>
            </a:endParaRPr>
          </a:p>
          <a:p>
            <a:pPr algn="l"/>
            <a:r>
              <a:rPr lang="fr-FR" i="1" dirty="0" smtClean="0">
                <a:solidFill>
                  <a:schemeClr val="tx1"/>
                </a:solidFill>
              </a:rPr>
              <a:t>	pour 1 DA perçu par les ménages pauvres au titre de  la subvention  des 	prix de ces produits (carburants) les ménages riches en perçoivent 19 DA</a:t>
            </a:r>
          </a:p>
          <a:p>
            <a:pPr algn="l"/>
            <a:endParaRPr lang="fr-FR" dirty="0" smtClean="0">
              <a:solidFill>
                <a:schemeClr val="tx1"/>
              </a:solidFill>
            </a:endParaRPr>
          </a:p>
          <a:p>
            <a:pPr algn="l">
              <a:buFontTx/>
              <a:buChar char="-"/>
            </a:pPr>
            <a:r>
              <a:rPr lang="fr-FR" dirty="0" smtClean="0">
                <a:solidFill>
                  <a:schemeClr val="tx1"/>
                </a:solidFill>
              </a:rPr>
              <a:t> Passage de la subvention des prix au soutien direct des ménages identifiés comme éligibles</a:t>
            </a:r>
          </a:p>
          <a:p>
            <a:pPr algn="l"/>
            <a:r>
              <a:rPr lang="fr-FR" dirty="0" smtClean="0">
                <a:solidFill>
                  <a:schemeClr val="tx1"/>
                </a:solidFill>
              </a:rPr>
              <a:t>	</a:t>
            </a:r>
            <a:endParaRPr lang="fr-FR" sz="2600" i="1" dirty="0" smtClean="0">
              <a:solidFill>
                <a:schemeClr val="tx1"/>
              </a:solidFill>
            </a:endParaRPr>
          </a:p>
          <a:p>
            <a:pPr algn="l"/>
            <a:endParaRPr lang="fr-FR" sz="2600" i="1" dirty="0" smtClean="0">
              <a:solidFill>
                <a:schemeClr val="tx1"/>
              </a:solidFill>
            </a:endParaRPr>
          </a:p>
          <a:p>
            <a:pPr algn="l"/>
            <a:endParaRPr lang="fr-FR" dirty="0">
              <a:solidFill>
                <a:schemeClr val="tx1"/>
              </a:solidFill>
            </a:endParaRPr>
          </a:p>
        </p:txBody>
      </p:sp>
      <p:sp>
        <p:nvSpPr>
          <p:cNvPr id="4" name="Espace réservé du pied de page 3"/>
          <p:cNvSpPr>
            <a:spLocks noGrp="1"/>
          </p:cNvSpPr>
          <p:nvPr>
            <p:ph type="ftr" sz="quarter" idx="11"/>
          </p:nvPr>
        </p:nvSpPr>
        <p:spPr/>
        <p:txBody>
          <a:bodyPr/>
          <a:lstStyle/>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643998" cy="1143000"/>
          </a:xfrm>
        </p:spPr>
        <p:txBody>
          <a:bodyPr>
            <a:normAutofit/>
          </a:bodyPr>
          <a:lstStyle/>
          <a:p>
            <a:r>
              <a:rPr lang="fr-FR" sz="3200" dirty="0" smtClean="0"/>
              <a:t>2- mise en place d’un mécanisme d’identification et de ciblage des populations éligibles </a:t>
            </a:r>
            <a:endParaRPr lang="fr-FR" sz="3200" dirty="0"/>
          </a:p>
        </p:txBody>
      </p:sp>
      <p:sp>
        <p:nvSpPr>
          <p:cNvPr id="3" name="Espace réservé du contenu 2"/>
          <p:cNvSpPr>
            <a:spLocks noGrp="1"/>
          </p:cNvSpPr>
          <p:nvPr>
            <p:ph idx="1"/>
          </p:nvPr>
        </p:nvSpPr>
        <p:spPr/>
        <p:txBody>
          <a:bodyPr>
            <a:normAutofit/>
          </a:bodyPr>
          <a:lstStyle/>
          <a:p>
            <a:r>
              <a:rPr lang="fr-FR" sz="2400" dirty="0" smtClean="0"/>
              <a:t>Des travaux d’analyse sur les données de l’enquête la consommation des ménages ont permis de déterminer les variables les plus discriminantes en termes de niveau de vie des ménages et donc d’ELIGIBILITE </a:t>
            </a:r>
          </a:p>
          <a:p>
            <a:endParaRPr lang="fr-FR" sz="2400" dirty="0" smtClean="0"/>
          </a:p>
          <a:p>
            <a:r>
              <a:rPr lang="fr-FR" sz="2400" dirty="0" smtClean="0"/>
              <a:t>Un recensement des populations vulnérables sera mené</a:t>
            </a:r>
          </a:p>
          <a:p>
            <a:pPr>
              <a:buNone/>
            </a:pPr>
            <a:endParaRPr lang="fr-FR" sz="2400" dirty="0" smtClean="0"/>
          </a:p>
          <a:p>
            <a:r>
              <a:rPr lang="fr-FR" sz="2400" dirty="0" smtClean="0"/>
              <a:t>La vérification de l’éligibilité du ménage au soutien direct se basera sur les variables identifiées dans les travaux d’analyse</a:t>
            </a:r>
          </a:p>
          <a:p>
            <a:pPr>
              <a:buNone/>
            </a:pPr>
            <a:endParaRPr lang="fr-FR" sz="2400" dirty="0" smtClean="0"/>
          </a:p>
          <a:p>
            <a:endParaRPr lang="fr-FR" sz="2400" dirty="0" smtClean="0"/>
          </a:p>
          <a:p>
            <a:endParaRPr lang="fr-FR" sz="2400" dirty="0" smtClean="0"/>
          </a:p>
          <a:p>
            <a:pPr>
              <a:buNone/>
            </a:pPr>
            <a:endParaRPr lang="fr-FR" sz="2400" dirty="0" smtClean="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vérification du statut d’éligibilité des populations identifiées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Nécessité d’avoir accès aux fichiers contenant les informations sur les variables d’éligibilité</a:t>
            </a:r>
          </a:p>
          <a:p>
            <a:endParaRPr lang="fr-FR" dirty="0" smtClean="0"/>
          </a:p>
          <a:p>
            <a:r>
              <a:rPr lang="fr-FR" dirty="0" smtClean="0"/>
              <a:t>Deux types de variables</a:t>
            </a:r>
          </a:p>
          <a:p>
            <a:pPr>
              <a:buNone/>
            </a:pPr>
            <a:endParaRPr lang="fr-FR" dirty="0" smtClean="0"/>
          </a:p>
          <a:p>
            <a:pPr lvl="1"/>
            <a:r>
              <a:rPr lang="fr-FR" dirty="0" smtClean="0"/>
              <a:t> Variables liées aux revenus</a:t>
            </a:r>
          </a:p>
          <a:p>
            <a:pPr lvl="1"/>
            <a:r>
              <a:rPr lang="fr-FR" dirty="0" smtClean="0"/>
              <a:t> Variables liées au patrimoine</a:t>
            </a:r>
          </a:p>
          <a:p>
            <a:pPr lvl="1">
              <a:buNone/>
            </a:pPr>
            <a:endParaRPr lang="fr-FR" dirty="0" smtClean="0"/>
          </a:p>
          <a:p>
            <a:r>
              <a:rPr lang="fr-FR" dirty="0" smtClean="0"/>
              <a:t>Plusieurs fichiers ont été identifiés comme pouvant contenir des informations pertinentes par rapport à ces deux types de variables </a:t>
            </a:r>
          </a:p>
          <a:p>
            <a:pPr lvl="1"/>
            <a:r>
              <a:rPr lang="fr-FR" dirty="0" smtClean="0"/>
              <a:t>Fichiers de la sécurité sociale</a:t>
            </a:r>
          </a:p>
          <a:p>
            <a:pPr lvl="1"/>
            <a:r>
              <a:rPr lang="fr-FR" dirty="0" smtClean="0"/>
              <a:t>Fichiers de la direction générale des impôts</a:t>
            </a:r>
          </a:p>
          <a:p>
            <a:pPr lvl="1"/>
            <a:r>
              <a:rPr lang="fr-FR" dirty="0" smtClean="0"/>
              <a:t>Fichiers  du registre du commerce</a:t>
            </a:r>
          </a:p>
          <a:p>
            <a:pPr lvl="1"/>
            <a:r>
              <a:rPr lang="fr-FR" dirty="0" smtClean="0"/>
              <a:t>Fichier des domaines </a:t>
            </a:r>
          </a:p>
          <a:p>
            <a:pPr lvl="1"/>
            <a:r>
              <a:rPr lang="fr-FR" dirty="0" smtClean="0"/>
              <a:t>Fichier de l’état-civil</a:t>
            </a:r>
          </a:p>
          <a:p>
            <a:pPr lvl="1"/>
            <a:r>
              <a:rPr lang="fr-FR" dirty="0" smtClean="0"/>
              <a:t>Fichier de société d’</a:t>
            </a:r>
            <a:r>
              <a:rPr lang="fr-FR" dirty="0" err="1" smtClean="0"/>
              <a:t>éléctricité</a:t>
            </a:r>
            <a:endParaRPr lang="fr-FR" dirty="0" smtClean="0"/>
          </a:p>
          <a:p>
            <a:pPr lvl="1">
              <a:buNone/>
            </a:pPr>
            <a:endParaRPr lang="fr-FR" dirty="0" smtClean="0"/>
          </a:p>
          <a:p>
            <a:pPr lvl="1"/>
            <a:endParaRPr lang="fr-FR" dirty="0" smtClean="0"/>
          </a:p>
          <a:p>
            <a:pPr lvl="1">
              <a:buNone/>
            </a:pPr>
            <a:endParaRPr lang="fr-FR" dirty="0" smtClean="0"/>
          </a:p>
          <a:p>
            <a:pPr lvl="1"/>
            <a:endParaRPr lang="fr-FR" dirty="0" smtClean="0"/>
          </a:p>
          <a:p>
            <a:pPr lvl="1"/>
            <a:endParaRPr lang="fr-FR" dirty="0" smtClean="0"/>
          </a:p>
          <a:p>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Dispositif institutionnel</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Mise </a:t>
            </a:r>
            <a:r>
              <a:rPr lang="fr-FR" smtClean="0"/>
              <a:t>en place, sur </a:t>
            </a:r>
            <a:r>
              <a:rPr lang="fr-FR" dirty="0" smtClean="0"/>
              <a:t>instruction du Premier Ministre, d’un comité interministériel présidé par le Ministre de </a:t>
            </a:r>
            <a:r>
              <a:rPr lang="fr-FR" smtClean="0"/>
              <a:t>l’Intérieur </a:t>
            </a:r>
            <a:endParaRPr lang="fr-FR" dirty="0" smtClean="0"/>
          </a:p>
          <a:p>
            <a:pPr>
              <a:buNone/>
            </a:pPr>
            <a:endParaRPr lang="fr-FR" dirty="0" smtClean="0"/>
          </a:p>
          <a:p>
            <a:r>
              <a:rPr lang="fr-FR" dirty="0" smtClean="0"/>
              <a:t>Ce comité regroupe l’ensemble des détenteurs de bases de données susceptibles de contenir des variables liées à l’éligibilité au dispositif </a:t>
            </a:r>
          </a:p>
          <a:p>
            <a:pPr>
              <a:buNone/>
            </a:pPr>
            <a:endParaRPr lang="fr-FR" dirty="0" smtClean="0"/>
          </a:p>
          <a:p>
            <a:r>
              <a:rPr lang="fr-FR" dirty="0" smtClean="0"/>
              <a:t>Objectifs recherché : </a:t>
            </a:r>
          </a:p>
          <a:p>
            <a:pPr>
              <a:buNone/>
            </a:pPr>
            <a:endParaRPr lang="fr-FR" dirty="0" smtClean="0"/>
          </a:p>
          <a:p>
            <a:pPr lvl="1"/>
            <a:r>
              <a:rPr lang="fr-FR" dirty="0" smtClean="0"/>
              <a:t>Mise en relation de l’ensemble de ces bases de données </a:t>
            </a:r>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Dispositif opérationnel</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mise en relation de ces bases de données permettra de vérifier les déclarations des ménages lors de l’opération du recensement des populations vulnérables</a:t>
            </a:r>
          </a:p>
          <a:p>
            <a:pPr>
              <a:buNone/>
            </a:pPr>
            <a:endParaRPr lang="fr-FR" dirty="0" smtClean="0"/>
          </a:p>
          <a:p>
            <a:r>
              <a:rPr lang="fr-FR" dirty="0" smtClean="0"/>
              <a:t>Résultat attendu : un fichier individus de l’ensemble de la population algérienne</a:t>
            </a:r>
          </a:p>
          <a:p>
            <a:pPr>
              <a:buNone/>
            </a:pPr>
            <a:endParaRPr lang="fr-FR" dirty="0" smtClean="0"/>
          </a:p>
          <a:p>
            <a:r>
              <a:rPr lang="fr-FR" dirty="0" smtClean="0"/>
              <a:t>C’est sur la base de cette vérification que l’éligibilité du ménage au dispositif d’aide est décidée</a:t>
            </a:r>
          </a:p>
          <a:p>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01122" cy="1143000"/>
          </a:xfrm>
        </p:spPr>
        <p:txBody>
          <a:bodyPr>
            <a:normAutofit fontScale="90000"/>
          </a:bodyPr>
          <a:lstStyle/>
          <a:p>
            <a:r>
              <a:rPr lang="fr-FR" sz="4000" dirty="0" smtClean="0"/>
              <a:t>Difficultés rencontrées la mise en relation et pour l’utilisation de ces bases de données </a:t>
            </a:r>
            <a:endParaRPr lang="fr-FR" sz="4000" dirty="0"/>
          </a:p>
        </p:txBody>
      </p:sp>
      <p:sp>
        <p:nvSpPr>
          <p:cNvPr id="3" name="Espace réservé du contenu 2"/>
          <p:cNvSpPr>
            <a:spLocks noGrp="1"/>
          </p:cNvSpPr>
          <p:nvPr>
            <p:ph idx="1"/>
          </p:nvPr>
        </p:nvSpPr>
        <p:spPr>
          <a:xfrm>
            <a:off x="457200" y="1928802"/>
            <a:ext cx="8229600" cy="4197361"/>
          </a:xfrm>
        </p:spPr>
        <p:txBody>
          <a:bodyPr/>
          <a:lstStyle/>
          <a:p>
            <a:r>
              <a:rPr lang="fr-FR" dirty="0" smtClean="0"/>
              <a:t>Pas d’identification commun,</a:t>
            </a:r>
          </a:p>
          <a:p>
            <a:pPr>
              <a:buNone/>
            </a:pPr>
            <a:endParaRPr lang="fr-FR" sz="800" dirty="0" smtClean="0"/>
          </a:p>
          <a:p>
            <a:r>
              <a:rPr lang="fr-FR" dirty="0" smtClean="0"/>
              <a:t>Structures des bases de données hétérogènes</a:t>
            </a:r>
          </a:p>
          <a:p>
            <a:pPr>
              <a:buNone/>
            </a:pPr>
            <a:r>
              <a:rPr lang="fr-FR" dirty="0" smtClean="0"/>
              <a:t>	(individus, ménages, logements , abonnés, </a:t>
            </a:r>
            <a:r>
              <a:rPr lang="fr-FR" dirty="0" err="1" smtClean="0"/>
              <a:t>etc</a:t>
            </a:r>
            <a:endParaRPr lang="fr-FR" dirty="0" smtClean="0"/>
          </a:p>
          <a:p>
            <a:pPr>
              <a:buNone/>
            </a:pPr>
            <a:endParaRPr lang="fr-FR" sz="800" dirty="0" smtClean="0"/>
          </a:p>
          <a:p>
            <a:r>
              <a:rPr lang="fr-FR" dirty="0" smtClean="0"/>
              <a:t>Plusieurs informations en alpha</a:t>
            </a:r>
          </a:p>
          <a:p>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début d’intégration des bases de données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Intégration du Numéro d’Identification National (NIN) dans l’ensemble des Bases de données</a:t>
            </a:r>
          </a:p>
          <a:p>
            <a:pPr>
              <a:buNone/>
            </a:pPr>
            <a:endParaRPr lang="fr-FR" dirty="0" smtClean="0"/>
          </a:p>
          <a:p>
            <a:r>
              <a:rPr lang="fr-FR" dirty="0" smtClean="0"/>
              <a:t>Pas de nécessité de mettre à disposition l’intégralité des informations contenues dans les bases de données, seules les variables liées au pouvoir d’achat et au patrimoine seront retenues</a:t>
            </a:r>
          </a:p>
          <a:p>
            <a:pPr>
              <a:buNone/>
            </a:pPr>
            <a:endParaRPr lang="fr-FR" dirty="0" smtClean="0"/>
          </a:p>
          <a:p>
            <a:r>
              <a:rPr lang="fr-FR" dirty="0" smtClean="0"/>
              <a:t>L’adhésion n’a été possible que parce qu'il y avait un besoin réel de ces informations interconnectées et  une vraie volonté politique à un très haut niveau pour mettre en place ce registre social.</a:t>
            </a:r>
            <a:endParaRPr lang="fr-FR" dirty="0"/>
          </a:p>
        </p:txBody>
      </p:sp>
      <p:sp>
        <p:nvSpPr>
          <p:cNvPr id="4" name="Espace réservé du pied de page 3"/>
          <p:cNvSpPr>
            <a:spLocks noGrp="1"/>
          </p:cNvSpPr>
          <p:nvPr>
            <p:ph type="ftr" sz="quarter" idx="11"/>
          </p:nvPr>
        </p:nvSpPr>
        <p:spPr/>
        <p:txBody>
          <a:bodyPr/>
          <a:lstStyle/>
          <a:p>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529</Words>
  <Application>Microsoft Office PowerPoint</Application>
  <PresentationFormat>Affichage à l'écran (4:3)</PresentationFormat>
  <Paragraphs>90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Atelier sur l’environnement institutionnel robuste, la coopération , le dialogue et les partenariats pour le production et l’utilisation des ODD</vt:lpstr>
      <vt:lpstr>Plan</vt:lpstr>
      <vt:lpstr>1- la réforme de la politique des subventions en Algérie  </vt:lpstr>
      <vt:lpstr>2- mise en place d’un mécanisme d’identification et de ciblage des populations éligibles </vt:lpstr>
      <vt:lpstr>3-  vérification du statut d’éligibilité des populations identifiées</vt:lpstr>
      <vt:lpstr>4- Dispositif institutionnel</vt:lpstr>
      <vt:lpstr>5- Dispositif opérationnel</vt:lpstr>
      <vt:lpstr>Difficultés rencontrées la mise en relation et pour l’utilisation de ces bases de données </vt:lpstr>
      <vt:lpstr>Un début d’intégration des bases de données</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Qualité abordée sur deux dimensions</dc:title>
  <dc:creator>hached</dc:creator>
  <cp:lastModifiedBy>hached</cp:lastModifiedBy>
  <cp:revision>65</cp:revision>
  <dcterms:created xsi:type="dcterms:W3CDTF">2017-07-04T16:54:52Z</dcterms:created>
  <dcterms:modified xsi:type="dcterms:W3CDTF">2018-05-10T11:58:22Z</dcterms:modified>
</cp:coreProperties>
</file>