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ppt/theme/themeOverride7.xml" ContentType="application/vnd.openxmlformats-officedocument.themeOverride+xml"/>
  <Override PartName="/ppt/notesSlides/notesSlide9.xml" ContentType="application/vnd.openxmlformats-officedocument.presentationml.notesSlide+xml"/>
  <Override PartName="/ppt/theme/themeOverride8.xml" ContentType="application/vnd.openxmlformats-officedocument.themeOverride+xml"/>
  <Override PartName="/ppt/notesSlides/notesSlide10.xml" ContentType="application/vnd.openxmlformats-officedocument.presentationml.notesSlide+xml"/>
  <Override PartName="/ppt/theme/themeOverride9.xml" ContentType="application/vnd.openxmlformats-officedocument.themeOverride+xml"/>
  <Override PartName="/ppt/notesSlides/notesSlide11.xml" ContentType="application/vnd.openxmlformats-officedocument.presentationml.notesSlide+xml"/>
  <Override PartName="/ppt/theme/themeOverride10.xml" ContentType="application/vnd.openxmlformats-officedocument.themeOverride+xml"/>
  <Override PartName="/ppt/notesSlides/notesSlide12.xml" ContentType="application/vnd.openxmlformats-officedocument.presentationml.notesSlide+xml"/>
  <Override PartName="/ppt/theme/themeOverride11.xml" ContentType="application/vnd.openxmlformats-officedocument.themeOverr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theme/themeOverride14.xml" ContentType="application/vnd.openxmlformats-officedocument.themeOverr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65" r:id="rId4"/>
    <p:sldId id="297" r:id="rId5"/>
    <p:sldId id="308" r:id="rId6"/>
    <p:sldId id="301" r:id="rId7"/>
    <p:sldId id="309" r:id="rId8"/>
    <p:sldId id="299" r:id="rId9"/>
    <p:sldId id="303" r:id="rId10"/>
    <p:sldId id="300" r:id="rId11"/>
    <p:sldId id="304" r:id="rId12"/>
    <p:sldId id="305" r:id="rId13"/>
    <p:sldId id="311" r:id="rId14"/>
    <p:sldId id="313" r:id="rId15"/>
    <p:sldId id="314" r:id="rId16"/>
    <p:sldId id="310" r:id="rId17"/>
    <p:sldId id="296"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2" autoAdjust="0"/>
  </p:normalViewPr>
  <p:slideViewPr>
    <p:cSldViewPr>
      <p:cViewPr>
        <p:scale>
          <a:sx n="100" d="100"/>
          <a:sy n="100" d="100"/>
        </p:scale>
        <p:origin x="-4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1D0CC6-9B3A-4F4A-A46B-E15648BFB986}" type="datetimeFigureOut">
              <a:rPr lang="fr-FR" smtClean="0"/>
              <a:t>10/05/2018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9041D-486D-44ED-9A1F-9E5C9157F89C}" type="slidenum">
              <a:rPr lang="fr-FR" smtClean="0"/>
              <a:t>‹N°›</a:t>
            </a:fld>
            <a:endParaRPr lang="fr-FR"/>
          </a:p>
        </p:txBody>
      </p:sp>
    </p:spTree>
    <p:extLst>
      <p:ext uri="{BB962C8B-B14F-4D97-AF65-F5344CB8AC3E}">
        <p14:creationId xmlns:p14="http://schemas.microsoft.com/office/powerpoint/2010/main" val="381149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10</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11</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12</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2</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3</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F07669-DB70-474D-84F7-6C1E082499FB}" type="slidenum">
              <a:rPr lang="fr-FR" smtClean="0"/>
              <a:pPr/>
              <a:t>5</a:t>
            </a:fld>
            <a:endParaRPr lang="en-GB" dirty="0"/>
          </a:p>
        </p:txBody>
      </p:sp>
    </p:spTree>
    <p:extLst>
      <p:ext uri="{BB962C8B-B14F-4D97-AF65-F5344CB8AC3E}">
        <p14:creationId xmlns:p14="http://schemas.microsoft.com/office/powerpoint/2010/main" val="52138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F07669-DB70-474D-84F7-6C1E082499FB}" type="slidenum">
              <a:rPr lang="fr-FR" smtClean="0"/>
              <a:pPr/>
              <a:t>7</a:t>
            </a:fld>
            <a:endParaRPr lang="en-GB" dirty="0"/>
          </a:p>
        </p:txBody>
      </p:sp>
    </p:spTree>
    <p:extLst>
      <p:ext uri="{BB962C8B-B14F-4D97-AF65-F5344CB8AC3E}">
        <p14:creationId xmlns:p14="http://schemas.microsoft.com/office/powerpoint/2010/main" val="1982037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8</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D5C37BEC-CFA6-4124-B49A-DD98B78A1C64}"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3486987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00366D-8EE9-4102-95F5-C168D67F07F9}" type="datetimeFigureOut">
              <a:rPr lang="fr-FR" smtClean="0"/>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2081058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00366D-8EE9-4102-95F5-C168D67F07F9}" type="datetimeFigureOut">
              <a:rPr lang="fr-FR" smtClean="0"/>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323179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00366D-8EE9-4102-95F5-C168D67F07F9}" type="datetimeFigureOut">
              <a:rPr lang="fr-FR" smtClean="0"/>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2666235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323528" y="231229"/>
            <a:ext cx="8496944" cy="1037531"/>
          </a:xfrm>
        </p:spPr>
        <p:txBody>
          <a:bodyPr>
            <a:normAutofit/>
          </a:bodyPr>
          <a:lstStyle>
            <a:lvl1pPr algn="ctr" defTabSz="914400" rtl="0" eaLnBrk="1" latinLnBrk="0" hangingPunct="1">
              <a:lnSpc>
                <a:spcPct val="90000"/>
              </a:lnSpc>
              <a:spcBef>
                <a:spcPct val="0"/>
              </a:spcBef>
              <a:buNone/>
              <a:defRPr lang="fr-FR" sz="4400" b="1" kern="1200" dirty="0">
                <a:solidFill>
                  <a:srgbClr val="E87930"/>
                </a:solidFill>
                <a:latin typeface="Garamond" panose="02020404030301010803" pitchFamily="18" charset="0"/>
                <a:ea typeface="+mj-ea"/>
                <a:cs typeface="+mj-cs"/>
              </a:defRPr>
            </a:lvl1pPr>
          </a:lstStyle>
          <a:p>
            <a:r>
              <a:rPr lang="en-US" dirty="0" smtClean="0"/>
              <a:t>Click to edit Master title style</a:t>
            </a:r>
            <a:endParaRPr lang="fr-FR" dirty="0"/>
          </a:p>
        </p:txBody>
      </p:sp>
    </p:spTree>
    <p:extLst>
      <p:ext uri="{BB962C8B-B14F-4D97-AF65-F5344CB8AC3E}">
        <p14:creationId xmlns:p14="http://schemas.microsoft.com/office/powerpoint/2010/main" val="73397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00366D-8EE9-4102-95F5-C168D67F07F9}" type="datetimeFigureOut">
              <a:rPr lang="fr-FR" smtClean="0"/>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265645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00366D-8EE9-4102-95F5-C168D67F07F9}" type="datetimeFigureOut">
              <a:rPr lang="fr-FR" smtClean="0"/>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307212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00366D-8EE9-4102-95F5-C168D67F07F9}" type="datetimeFigureOut">
              <a:rPr lang="fr-FR" smtClean="0"/>
              <a:t>10/05/2018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123077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00366D-8EE9-4102-95F5-C168D67F07F9}" type="datetimeFigureOut">
              <a:rPr lang="fr-FR" smtClean="0"/>
              <a:t>10/05/2018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152979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00366D-8EE9-4102-95F5-C168D67F07F9}" type="datetimeFigureOut">
              <a:rPr lang="fr-FR" smtClean="0"/>
              <a:t>10/05/2018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337278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00366D-8EE9-4102-95F5-C168D67F07F9}" type="datetimeFigureOut">
              <a:rPr lang="fr-FR" smtClean="0"/>
              <a:t>10/05/2018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159475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00366D-8EE9-4102-95F5-C168D67F07F9}" type="datetimeFigureOut">
              <a:rPr lang="fr-FR" smtClean="0"/>
              <a:t>10/05/2018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237182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00366D-8EE9-4102-95F5-C168D67F07F9}" type="datetimeFigureOut">
              <a:rPr lang="fr-FR" smtClean="0"/>
              <a:t>10/05/2018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5E67EB-2957-4A32-A79A-E71C6541A324}" type="slidenum">
              <a:rPr lang="fr-FR" smtClean="0"/>
              <a:t>‹N°›</a:t>
            </a:fld>
            <a:endParaRPr lang="fr-FR"/>
          </a:p>
        </p:txBody>
      </p:sp>
    </p:spTree>
    <p:extLst>
      <p:ext uri="{BB962C8B-B14F-4D97-AF65-F5344CB8AC3E}">
        <p14:creationId xmlns:p14="http://schemas.microsoft.com/office/powerpoint/2010/main" val="100805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0366D-8EE9-4102-95F5-C168D67F07F9}" type="datetimeFigureOut">
              <a:rPr lang="fr-FR" smtClean="0"/>
              <a:t>10/05/2018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67EB-2957-4A32-A79A-E71C6541A324}" type="slidenum">
              <a:rPr lang="fr-FR" smtClean="0"/>
              <a:t>‹N°›</a:t>
            </a:fld>
            <a:endParaRPr lang="fr-FR"/>
          </a:p>
        </p:txBody>
      </p:sp>
    </p:spTree>
    <p:extLst>
      <p:ext uri="{BB962C8B-B14F-4D97-AF65-F5344CB8AC3E}">
        <p14:creationId xmlns:p14="http://schemas.microsoft.com/office/powerpoint/2010/main" val="1171818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8.xml"/><Relationship Id="rId5" Type="http://schemas.openxmlformats.org/officeDocument/2006/relationships/image" Target="../media/image2.JPG"/><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9.xml"/><Relationship Id="rId5" Type="http://schemas.openxmlformats.org/officeDocument/2006/relationships/image" Target="../media/image2.JPG"/><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0.xml"/><Relationship Id="rId5" Type="http://schemas.openxmlformats.org/officeDocument/2006/relationships/image" Target="../media/image2.JPG"/><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1.xml"/><Relationship Id="rId5" Type="http://schemas.openxmlformats.org/officeDocument/2006/relationships/image" Target="../media/image2.JPG"/><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2.xml"/><Relationship Id="rId5" Type="http://schemas.openxmlformats.org/officeDocument/2006/relationships/image" Target="../media/image2.JPG"/><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hemeOverride" Target="../theme/themeOverride13.xml"/><Relationship Id="rId5" Type="http://schemas.openxmlformats.org/officeDocument/2006/relationships/image" Target="../media/image2.JPG"/><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hemeOverride" Target="../theme/themeOverride14.xml"/><Relationship Id="rId5" Type="http://schemas.openxmlformats.org/officeDocument/2006/relationships/image" Target="../media/image2.JPG"/><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hemeOverride" Target="../theme/themeOverride15.xml"/><Relationship Id="rId5" Type="http://schemas.openxmlformats.org/officeDocument/2006/relationships/image" Target="../media/image2.JP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2.JP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2.JPG"/><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5.xml"/><Relationship Id="rId5" Type="http://schemas.openxmlformats.org/officeDocument/2006/relationships/image" Target="../media/image2.JPG"/><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6.xml"/><Relationship Id="rId5" Type="http://schemas.openxmlformats.org/officeDocument/2006/relationships/image" Target="../media/image2.JPG"/><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4"/>
          <p:cNvSpPr txBox="1">
            <a:spLocks noChangeArrowheads="1"/>
          </p:cNvSpPr>
          <p:nvPr/>
        </p:nvSpPr>
        <p:spPr bwMode="auto">
          <a:xfrm>
            <a:off x="692286" y="1537133"/>
            <a:ext cx="7920879" cy="4031873"/>
          </a:xfrm>
          <a:prstGeom prst="rect">
            <a:avLst/>
          </a:prstGeom>
          <a:noFill/>
          <a:ln w="9525">
            <a:noFill/>
            <a:miter lim="800000"/>
            <a:headEnd/>
            <a:tailEnd/>
          </a:ln>
        </p:spPr>
        <p:txBody>
          <a:bodyPr wrap="square">
            <a:spAutoFit/>
          </a:bodyPr>
          <a:lstStyle/>
          <a:p>
            <a:r>
              <a:rPr lang="fr-FR" b="1" dirty="0" smtClean="0">
                <a:solidFill>
                  <a:srgbClr val="00B0F0"/>
                </a:solidFill>
              </a:rPr>
              <a:t>Atelier </a:t>
            </a:r>
            <a:r>
              <a:rPr lang="fr-FR" b="1" dirty="0">
                <a:solidFill>
                  <a:srgbClr val="00B0F0"/>
                </a:solidFill>
              </a:rPr>
              <a:t>sous régional sur l'intégration des données administratives, des données de masse et des informations géo spatiales pour la compilation des indicateurs des ODD pour les pays africains francophones</a:t>
            </a:r>
            <a:endParaRPr lang="fr-FR" dirty="0">
              <a:solidFill>
                <a:srgbClr val="00B0F0"/>
              </a:solidFill>
            </a:endParaRPr>
          </a:p>
          <a:p>
            <a:pPr algn="ctr"/>
            <a:r>
              <a:rPr lang="fr-FR" b="1" dirty="0">
                <a:solidFill>
                  <a:srgbClr val="00B0F0"/>
                </a:solidFill>
              </a:rPr>
              <a:t>Du 9 au 11 mai 2018</a:t>
            </a:r>
            <a:endParaRPr lang="fr-FR" dirty="0">
              <a:solidFill>
                <a:srgbClr val="00B0F0"/>
              </a:solidFill>
            </a:endParaRPr>
          </a:p>
          <a:p>
            <a:pPr algn="ctr"/>
            <a:r>
              <a:rPr lang="fr-FR" b="1" dirty="0">
                <a:solidFill>
                  <a:srgbClr val="00B0F0"/>
                </a:solidFill>
              </a:rPr>
              <a:t>Hôtel Saint </a:t>
            </a:r>
            <a:r>
              <a:rPr lang="fr-FR" b="1" dirty="0" err="1">
                <a:solidFill>
                  <a:srgbClr val="00B0F0"/>
                </a:solidFill>
              </a:rPr>
              <a:t>Manick</a:t>
            </a:r>
            <a:r>
              <a:rPr lang="fr-FR" b="1" dirty="0">
                <a:solidFill>
                  <a:srgbClr val="00B0F0"/>
                </a:solidFill>
              </a:rPr>
              <a:t>, Lomé au </a:t>
            </a:r>
            <a:r>
              <a:rPr lang="fr-FR" b="1" dirty="0" smtClean="0">
                <a:solidFill>
                  <a:srgbClr val="00B0F0"/>
                </a:solidFill>
              </a:rPr>
              <a:t>Togo</a:t>
            </a:r>
          </a:p>
          <a:p>
            <a:pPr algn="ctr"/>
            <a:endParaRPr lang="fr-FR" b="1" dirty="0"/>
          </a:p>
          <a:p>
            <a:pPr algn="ctr" eaLnBrk="0" hangingPunct="0">
              <a:spcBef>
                <a:spcPts val="600"/>
              </a:spcBef>
              <a:spcAft>
                <a:spcPts val="600"/>
              </a:spcAft>
              <a:defRPr/>
            </a:pPr>
            <a:r>
              <a:rPr lang="fr-FR" sz="2400" b="1" i="1" dirty="0" smtClean="0">
                <a:solidFill>
                  <a:srgbClr val="1F497D"/>
                </a:solidFill>
                <a:latin typeface="Myriad Pro" panose="020B0503030403020204" pitchFamily="34" charset="0"/>
              </a:rPr>
              <a:t>Quelques expériences d’utilisation des données administratives et géo référencées pour les statistiques agricoles</a:t>
            </a:r>
            <a:endParaRPr lang="fr-FR" sz="2400" b="1" i="1" dirty="0">
              <a:solidFill>
                <a:schemeClr val="tx2"/>
              </a:solidFill>
              <a:latin typeface="Myriad Pro" pitchFamily="34" charset="0"/>
            </a:endParaRPr>
          </a:p>
          <a:p>
            <a:pPr algn="ctr" eaLnBrk="0" hangingPunct="0">
              <a:spcBef>
                <a:spcPts val="600"/>
              </a:spcBef>
              <a:spcAft>
                <a:spcPts val="600"/>
              </a:spcAft>
              <a:defRPr/>
            </a:pPr>
            <a:endParaRPr lang="fr-FR" sz="2800" b="1" i="1" dirty="0">
              <a:solidFill>
                <a:schemeClr val="tx2"/>
              </a:solidFill>
              <a:latin typeface="Myriad Pro" pitchFamily="34" charset="0"/>
            </a:endParaRPr>
          </a:p>
          <a:p>
            <a:r>
              <a:rPr lang="fr-FR" sz="2800" b="1" i="1" dirty="0" smtClean="0">
                <a:solidFill>
                  <a:srgbClr val="1F497D"/>
                </a:solidFill>
                <a:latin typeface="Myriad Pro" panose="020B0503030403020204" pitchFamily="34" charset="0"/>
              </a:rPr>
              <a:t>      </a:t>
            </a:r>
            <a:endParaRPr lang="fr-FR" sz="1600" b="1" i="1" dirty="0">
              <a:solidFill>
                <a:srgbClr val="1F497D"/>
              </a:solidFill>
              <a:latin typeface="Myriad Pro" pitchFamily="34" charset="0"/>
            </a:endParaRPr>
          </a:p>
        </p:txBody>
      </p:sp>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1" name="Rectangle 40"/>
          <p:cNvSpPr/>
          <p:nvPr/>
        </p:nvSpPr>
        <p:spPr bwMode="auto">
          <a:xfrm>
            <a:off x="6629400" y="4251424"/>
            <a:ext cx="2514600" cy="1280265"/>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FR" sz="2400">
              <a:solidFill>
                <a:prstClr val="black"/>
              </a:solidFill>
              <a:latin typeface="Times New Roman" pitchFamily="1" charset="0"/>
            </a:endParaRPr>
          </a:p>
        </p:txBody>
      </p:sp>
      <p:sp>
        <p:nvSpPr>
          <p:cNvPr id="42" name="Rectangle 41"/>
          <p:cNvSpPr/>
          <p:nvPr/>
        </p:nvSpPr>
        <p:spPr bwMode="auto">
          <a:xfrm>
            <a:off x="-36512" y="5311082"/>
            <a:ext cx="9144000" cy="1546919"/>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a:p>
            <a:pPr algn="ctr"/>
            <a:r>
              <a:rPr lang="fr-FR" sz="1600" b="1" i="1" dirty="0" err="1" smtClean="0">
                <a:solidFill>
                  <a:srgbClr val="1F497D"/>
                </a:solidFill>
                <a:latin typeface="Myriad Pro" pitchFamily="34" charset="0"/>
              </a:rPr>
              <a:t>Madior</a:t>
            </a:r>
            <a:r>
              <a:rPr lang="fr-FR" sz="1600" b="1" i="1" dirty="0" smtClean="0">
                <a:solidFill>
                  <a:srgbClr val="1F497D"/>
                </a:solidFill>
                <a:latin typeface="Myriad Pro" pitchFamily="34" charset="0"/>
              </a:rPr>
              <a:t> FALL, Conseiller du DG AFRISTAT </a:t>
            </a:r>
          </a:p>
          <a:p>
            <a:endParaRPr lang="fr-FR" sz="1600" b="1" i="1" dirty="0" smtClean="0">
              <a:solidFill>
                <a:srgbClr val="1F497D"/>
              </a:solidFill>
              <a:latin typeface="Myriad Pro" pitchFamily="34" charset="0"/>
            </a:endParaRPr>
          </a:p>
          <a:p>
            <a:r>
              <a:rPr lang="en-GB" sz="1600" b="1" i="1" dirty="0" smtClean="0">
                <a:solidFill>
                  <a:srgbClr val="1F497D"/>
                </a:solidFill>
                <a:latin typeface="Myriad Pro" pitchFamily="34" charset="0"/>
              </a:rPr>
              <a:t>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0" y="5292007"/>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3" cstate="print"/>
          <a:srcRect/>
          <a:stretch>
            <a:fillRect/>
          </a:stretch>
        </p:blipFill>
        <p:spPr bwMode="auto">
          <a:xfrm>
            <a:off x="6526531" y="4355182"/>
            <a:ext cx="2617469" cy="1162050"/>
          </a:xfrm>
          <a:prstGeom prst="rect">
            <a:avLst/>
          </a:prstGeom>
          <a:noFill/>
          <a:ln w="25400" cap="flat" cmpd="sng">
            <a:noFill/>
            <a:prstDash val="solid"/>
            <a:miter lim="800000"/>
            <a:headEnd type="none" w="med" len="med"/>
            <a:tailEnd type="none" w="med" len="med"/>
          </a:ln>
          <a:effectLst/>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3673" y="332656"/>
            <a:ext cx="2436654" cy="1205905"/>
          </a:xfrm>
          <a:prstGeom prst="rect">
            <a:avLst/>
          </a:prstGeom>
        </p:spPr>
      </p:pic>
    </p:spTree>
    <p:extLst>
      <p:ext uri="{BB962C8B-B14F-4D97-AF65-F5344CB8AC3E}">
        <p14:creationId xmlns:p14="http://schemas.microsoft.com/office/powerpoint/2010/main" val="2758504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a:p>
            <a:pPr algn="ct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3600986"/>
          </a:xfrm>
          <a:prstGeom prst="rect">
            <a:avLst/>
          </a:prstGeom>
        </p:spPr>
        <p:txBody>
          <a:bodyPr wrap="square">
            <a:spAutoFit/>
          </a:bodyPr>
          <a:lstStyle/>
          <a:p>
            <a:pPr algn="just"/>
            <a:endParaRPr lang="fr-FR" sz="2400" b="1" i="1" dirty="0">
              <a:solidFill>
                <a:srgbClr val="1F497D"/>
              </a:solidFill>
              <a:latin typeface="Myriad Pro" panose="020B0503030403020204" pitchFamily="34" charset="0"/>
            </a:endParaRPr>
          </a:p>
          <a:p>
            <a:pPr marL="457200" lvl="0" indent="-457200" algn="just">
              <a:buFont typeface="Wingdings" pitchFamily="2" charset="2"/>
              <a:buChar char="q"/>
            </a:pPr>
            <a:r>
              <a:rPr lang="fr-CA" sz="2800" dirty="0"/>
              <a:t>Assurer une qualité des données acceptables tout en réduisant les coûts de leur production et le temps nécessaire pour le faire par rapport à l’utilisation d’une base de sondage plus traditionnelle</a:t>
            </a:r>
            <a:endParaRPr lang="fr-FR" sz="2800" dirty="0"/>
          </a:p>
          <a:p>
            <a:pPr marL="457200" indent="-457200" algn="just">
              <a:buFont typeface="Wingdings" pitchFamily="2" charset="2"/>
              <a:buChar char="q"/>
            </a:pPr>
            <a:endParaRPr lang="fr-FR" sz="2400" b="1" i="1" dirty="0" smtClean="0">
              <a:solidFill>
                <a:srgbClr val="1F497D"/>
              </a:solidFill>
              <a:latin typeface="Myriad Pro" panose="020B0503030403020204" pitchFamily="34" charset="0"/>
            </a:endParaRPr>
          </a:p>
          <a:p>
            <a:pPr marL="457200" indent="-457200" algn="just">
              <a:buFont typeface="Wingdings" pitchFamily="2" charset="2"/>
              <a:buChar char="q"/>
            </a:pPr>
            <a:endParaRPr lang="fr-FR" sz="2400" b="1" i="1" dirty="0" smtClean="0">
              <a:solidFill>
                <a:srgbClr val="1F497D"/>
              </a:solidFill>
              <a:latin typeface="Myriad Pro" panose="020B0503030403020204" pitchFamily="34" charset="0"/>
            </a:endParaRPr>
          </a:p>
          <a:p>
            <a:pPr algn="just"/>
            <a:endParaRPr lang="fr-FR" sz="2000" b="1" i="1" dirty="0">
              <a:solidFill>
                <a:srgbClr val="1F497D"/>
              </a:solidFill>
              <a:latin typeface="Myriad Pro" panose="020B0503030403020204" pitchFamily="34" charset="0"/>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2" name="Rectangle 1"/>
          <p:cNvSpPr/>
          <p:nvPr/>
        </p:nvSpPr>
        <p:spPr>
          <a:xfrm>
            <a:off x="3345324" y="6261947"/>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24457375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a:p>
            <a:pPr algn="ct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3785652"/>
          </a:xfrm>
          <a:prstGeom prst="rect">
            <a:avLst/>
          </a:prstGeom>
        </p:spPr>
        <p:txBody>
          <a:bodyPr wrap="square">
            <a:spAutoFit/>
          </a:bodyPr>
          <a:lstStyle/>
          <a:p>
            <a:pPr marL="457200" indent="-457200" algn="just">
              <a:buFont typeface="Wingdings" pitchFamily="2" charset="2"/>
              <a:buChar char="q"/>
            </a:pPr>
            <a:r>
              <a:rPr lang="fr-CA" sz="2400" b="1" u="sng" dirty="0" smtClean="0"/>
              <a:t>Quelques options </a:t>
            </a:r>
            <a:r>
              <a:rPr lang="fr-CA" sz="2400" b="1" u="sng" dirty="0"/>
              <a:t>de base aréolaire</a:t>
            </a:r>
            <a:endParaRPr lang="fr-FR" sz="2400" dirty="0"/>
          </a:p>
          <a:p>
            <a:pPr marL="457200" indent="-457200" algn="just">
              <a:buFont typeface="Wingdings" pitchFamily="2" charset="2"/>
              <a:buChar char="q"/>
            </a:pPr>
            <a:endParaRPr lang="fr-FR" sz="2400" b="1" i="1" dirty="0" smtClean="0">
              <a:solidFill>
                <a:srgbClr val="1F497D"/>
              </a:solidFill>
              <a:latin typeface="Myriad Pro" panose="020B0503030403020204" pitchFamily="34" charset="0"/>
            </a:endParaRPr>
          </a:p>
          <a:p>
            <a:pPr marL="342900" lvl="0" indent="-342900">
              <a:buFont typeface="Wingdings" pitchFamily="2" charset="2"/>
              <a:buChar char="Ø"/>
            </a:pPr>
            <a:r>
              <a:rPr lang="fr-CA" sz="2400" b="1" i="1" dirty="0"/>
              <a:t>La création d’une base aréolaire de segments</a:t>
            </a:r>
            <a:endParaRPr lang="fr-FR" sz="2400" dirty="0"/>
          </a:p>
          <a:p>
            <a:r>
              <a:rPr lang="fr-CA" sz="2400" b="1" u="sng" dirty="0"/>
              <a:t>Technique </a:t>
            </a:r>
            <a:r>
              <a:rPr lang="fr-CA" sz="2400" dirty="0"/>
              <a:t>: Créer une base de sondage composée de segments (parcelles, </a:t>
            </a:r>
            <a:r>
              <a:rPr lang="fr-CA" sz="2400" dirty="0" err="1"/>
              <a:t>ZDs</a:t>
            </a:r>
            <a:r>
              <a:rPr lang="fr-CA" sz="2400" dirty="0"/>
              <a:t> , segments géométriques…) à l’intérieur de chaque département. L’échantillonnage à partir d’une telle base permet la sélection de segments dans lesquels on collectera de l’information sur l’ensemble des parcelles contenues dans le segment. </a:t>
            </a:r>
            <a:endParaRPr lang="fr-FR" sz="2400" dirty="0"/>
          </a:p>
          <a:p>
            <a:r>
              <a:rPr lang="fr-CA" sz="2400" dirty="0"/>
              <a:t> </a:t>
            </a:r>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2" name="Rectangle 1"/>
          <p:cNvSpPr/>
          <p:nvPr/>
        </p:nvSpPr>
        <p:spPr>
          <a:xfrm>
            <a:off x="3366284" y="6261947"/>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26773138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a:t>
            </a:r>
            <a:r>
              <a:rPr lang="en-GB" sz="1600" b="1" i="1" dirty="0">
                <a:solidFill>
                  <a:srgbClr val="1F497D"/>
                </a:solidFill>
                <a:latin typeface="Myriad Pro" pitchFamily="34" charset="0"/>
              </a:rPr>
              <a:t>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4893647"/>
          </a:xfrm>
          <a:prstGeom prst="rect">
            <a:avLst/>
          </a:prstGeom>
        </p:spPr>
        <p:txBody>
          <a:bodyPr wrap="square">
            <a:spAutoFit/>
          </a:bodyPr>
          <a:lstStyle/>
          <a:p>
            <a:pPr marL="457200" lvl="0" indent="-457200">
              <a:buFont typeface="Wingdings" pitchFamily="2" charset="2"/>
              <a:buChar char="Ø"/>
            </a:pPr>
            <a:r>
              <a:rPr lang="fr-CA" sz="3200" b="1" i="1" dirty="0" smtClean="0"/>
              <a:t>La </a:t>
            </a:r>
            <a:r>
              <a:rPr lang="fr-CA" sz="3200" b="1" i="1" dirty="0"/>
              <a:t>création d’une base aréolaire par points avec segments géométriques</a:t>
            </a:r>
            <a:endParaRPr lang="fr-FR" sz="3200" dirty="0"/>
          </a:p>
          <a:p>
            <a:r>
              <a:rPr lang="fr-CA" sz="3200" b="1" u="sng" dirty="0"/>
              <a:t>Technique </a:t>
            </a:r>
            <a:r>
              <a:rPr lang="fr-CA" sz="3200" dirty="0"/>
              <a:t>: Créer et projeter un quadrillage géométrique dans chaque département et y sélectionner des points qui, s’ils recoupent une parcelle agricole, définiront  un échantillon à deux degrés constitué des exploitations/ménages gestionnaires des parcelles sélectionnées. </a:t>
            </a:r>
            <a:endParaRPr lang="fr-FR" sz="3200" dirty="0"/>
          </a:p>
          <a:p>
            <a:pPr marL="457200" indent="-457200">
              <a:buFont typeface="Wingdings" pitchFamily="2" charset="2"/>
              <a:buChar char="q"/>
            </a:pPr>
            <a:endParaRPr lang="fr-FR" sz="3200" dirty="0">
              <a:solidFill>
                <a:srgbClr val="0070C0"/>
              </a:solidFill>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40748985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a:t>
            </a:r>
            <a:r>
              <a:rPr lang="en-GB" sz="1600" b="1" i="1" dirty="0">
                <a:solidFill>
                  <a:srgbClr val="1F497D"/>
                </a:solidFill>
                <a:latin typeface="Myriad Pro" pitchFamily="34" charset="0"/>
              </a:rPr>
              <a:t>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6370975"/>
          </a:xfrm>
          <a:prstGeom prst="rect">
            <a:avLst/>
          </a:prstGeom>
        </p:spPr>
        <p:txBody>
          <a:bodyPr wrap="square">
            <a:spAutoFit/>
          </a:bodyPr>
          <a:lstStyle/>
          <a:p>
            <a:pPr marL="457200" lvl="0" indent="-457200">
              <a:buFont typeface="Wingdings" pitchFamily="2" charset="2"/>
              <a:buChar char="Ø"/>
            </a:pPr>
            <a:r>
              <a:rPr lang="fr-CA" sz="3200" b="1" i="1" dirty="0"/>
              <a:t>Photo-interprétation des points</a:t>
            </a:r>
            <a:endParaRPr lang="fr-FR" sz="3200" dirty="0"/>
          </a:p>
          <a:p>
            <a:r>
              <a:rPr lang="fr-CA" sz="3200" dirty="0"/>
              <a:t> </a:t>
            </a:r>
            <a:endParaRPr lang="fr-FR" sz="3200" dirty="0"/>
          </a:p>
          <a:p>
            <a:r>
              <a:rPr lang="fr-CA" sz="3200" b="1" u="sng" dirty="0"/>
              <a:t>Technique :</a:t>
            </a:r>
            <a:r>
              <a:rPr lang="fr-CA" sz="3200" dirty="0"/>
              <a:t> Pour cette option, la classification des points est effectuée grâce une photo interprétation d’images satellites très haute résolution (</a:t>
            </a:r>
            <a:r>
              <a:rPr lang="fr-CA" sz="3200" dirty="0" err="1"/>
              <a:t>sub</a:t>
            </a:r>
            <a:r>
              <a:rPr lang="fr-CA" sz="3200" dirty="0"/>
              <a:t> métrique). Chaque segment et point sont présentés aux photo-interprètes pour classification selon une classification type de l’utilisation du sol (10 classes) de manière à créer la stratification..</a:t>
            </a:r>
            <a:endParaRPr lang="fr-FR" sz="3200" dirty="0"/>
          </a:p>
          <a:p>
            <a:r>
              <a:rPr lang="fr-CA" sz="3200" dirty="0"/>
              <a:t> </a:t>
            </a:r>
            <a:endParaRPr lang="fr-FR" sz="3200" dirty="0"/>
          </a:p>
          <a:p>
            <a:pPr marL="457200" indent="-457200">
              <a:buFont typeface="Wingdings" pitchFamily="2" charset="2"/>
              <a:buChar char="q"/>
            </a:pPr>
            <a:endParaRPr lang="fr-FR" sz="3200" dirty="0">
              <a:solidFill>
                <a:srgbClr val="0070C0"/>
              </a:solidFill>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40967194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a:t>
            </a:r>
            <a:r>
              <a:rPr lang="en-GB" sz="1600" b="1" i="1" dirty="0">
                <a:solidFill>
                  <a:srgbClr val="1F497D"/>
                </a:solidFill>
                <a:latin typeface="Myriad Pro" pitchFamily="34" charset="0"/>
              </a:rPr>
              <a:t>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4893647"/>
          </a:xfrm>
          <a:prstGeom prst="rect">
            <a:avLst/>
          </a:prstGeom>
        </p:spPr>
        <p:txBody>
          <a:bodyPr wrap="square">
            <a:spAutoFit/>
          </a:bodyPr>
          <a:lstStyle/>
          <a:p>
            <a:r>
              <a:rPr lang="fr-CA" sz="3200" b="1" u="sng" dirty="0"/>
              <a:t>Avantages</a:t>
            </a:r>
            <a:endParaRPr lang="fr-FR" sz="3200" dirty="0"/>
          </a:p>
          <a:p>
            <a:pPr lvl="0"/>
            <a:r>
              <a:rPr lang="fr-CA" sz="2400" dirty="0"/>
              <a:t>Plusieurs logiciels sont disponibles gratuitement pour effectuer la photo interprétation (par exemple, </a:t>
            </a:r>
            <a:r>
              <a:rPr lang="fr-CA" sz="2400" dirty="0" err="1"/>
              <a:t>OpenForis</a:t>
            </a:r>
            <a:r>
              <a:rPr lang="fr-CA" sz="2400" dirty="0"/>
              <a:t> de la FAO) et sont </a:t>
            </a:r>
            <a:r>
              <a:rPr lang="fr-CA" sz="2400" dirty="0" smtClean="0"/>
              <a:t>généralement </a:t>
            </a:r>
            <a:r>
              <a:rPr lang="fr-CA" sz="2400" dirty="0"/>
              <a:t>faciles d’utilisation.</a:t>
            </a:r>
            <a:endParaRPr lang="fr-FR" sz="2400" dirty="0"/>
          </a:p>
          <a:p>
            <a:pPr lvl="0"/>
            <a:r>
              <a:rPr lang="fr-CA" sz="2400" dirty="0"/>
              <a:t>Les cartes de Google </a:t>
            </a:r>
            <a:r>
              <a:rPr lang="fr-CA" sz="2400" dirty="0" err="1"/>
              <a:t>Earth</a:t>
            </a:r>
            <a:r>
              <a:rPr lang="fr-CA" sz="2400" dirty="0"/>
              <a:t> et Bing peuvent également être utilisées pour la photo-interprétation en autant qu’elles soient assez récentes et lisibles.</a:t>
            </a:r>
            <a:endParaRPr lang="fr-FR" sz="2400" dirty="0"/>
          </a:p>
          <a:p>
            <a:pPr lvl="0"/>
            <a:r>
              <a:rPr lang="fr-CA" sz="2400" dirty="0"/>
              <a:t>La photo-interprétation permet parfois une classification plus fine de l’utilisation du sol par rapport à l’auto-classification.</a:t>
            </a:r>
            <a:endParaRPr lang="fr-FR" sz="2400" dirty="0"/>
          </a:p>
          <a:p>
            <a:r>
              <a:rPr lang="fr-CA" sz="3200" dirty="0"/>
              <a:t> </a:t>
            </a:r>
            <a:endParaRPr lang="fr-FR" sz="3200" dirty="0"/>
          </a:p>
          <a:p>
            <a:pPr marL="457200" indent="-457200">
              <a:buFont typeface="Wingdings" pitchFamily="2" charset="2"/>
              <a:buChar char="q"/>
            </a:pPr>
            <a:endParaRPr lang="fr-FR" sz="3200" dirty="0">
              <a:solidFill>
                <a:srgbClr val="0070C0"/>
              </a:solidFill>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32243626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a:t>
            </a:r>
            <a:r>
              <a:rPr lang="en-GB" sz="1600" b="1" i="1" dirty="0">
                <a:solidFill>
                  <a:srgbClr val="1F497D"/>
                </a:solidFill>
                <a:latin typeface="Myriad Pro" pitchFamily="34" charset="0"/>
              </a:rPr>
              <a:t>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3416320"/>
          </a:xfrm>
          <a:prstGeom prst="rect">
            <a:avLst/>
          </a:prstGeom>
        </p:spPr>
        <p:txBody>
          <a:bodyPr wrap="square">
            <a:spAutoFit/>
          </a:bodyPr>
          <a:lstStyle/>
          <a:p>
            <a:r>
              <a:rPr lang="fr-CA" sz="3200" b="1" u="sng" dirty="0"/>
              <a:t>Inconvénients</a:t>
            </a:r>
            <a:endParaRPr lang="fr-FR" sz="3200" dirty="0"/>
          </a:p>
          <a:p>
            <a:pPr lvl="0"/>
            <a:r>
              <a:rPr lang="fr-CA" sz="2400" dirty="0"/>
              <a:t>Cette option est </a:t>
            </a:r>
            <a:r>
              <a:rPr lang="fr-CA" sz="2400" dirty="0"/>
              <a:t>un peu coûteuse et </a:t>
            </a:r>
            <a:r>
              <a:rPr lang="fr-CA" sz="2400" dirty="0"/>
              <a:t>demande une expertise en photo-interprétation.</a:t>
            </a:r>
            <a:endParaRPr lang="fr-FR" sz="2400" dirty="0"/>
          </a:p>
          <a:p>
            <a:pPr lvl="0"/>
            <a:r>
              <a:rPr lang="fr-CA" sz="2400" dirty="0"/>
              <a:t>Cette option demande également plus de temps pour la construction de la base.</a:t>
            </a:r>
            <a:endParaRPr lang="fr-FR" sz="2400" dirty="0"/>
          </a:p>
          <a:p>
            <a:r>
              <a:rPr lang="fr-CA" sz="3200" dirty="0"/>
              <a:t> </a:t>
            </a:r>
            <a:endParaRPr lang="fr-FR" sz="3200" dirty="0"/>
          </a:p>
          <a:p>
            <a:pPr marL="457200" indent="-457200">
              <a:buFont typeface="Wingdings" pitchFamily="2" charset="2"/>
              <a:buChar char="q"/>
            </a:pPr>
            <a:endParaRPr lang="fr-FR" sz="3200" dirty="0">
              <a:solidFill>
                <a:srgbClr val="0070C0"/>
              </a:solidFill>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8839006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a:t>
            </a:r>
            <a:r>
              <a:rPr lang="en-GB" sz="1600" b="1" i="1" dirty="0">
                <a:solidFill>
                  <a:srgbClr val="1F497D"/>
                </a:solidFill>
                <a:latin typeface="Myriad Pro" pitchFamily="34" charset="0"/>
              </a:rPr>
              <a:t>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954107"/>
          </a:xfrm>
          <a:prstGeom prst="rect">
            <a:avLst/>
          </a:prstGeom>
        </p:spPr>
        <p:txBody>
          <a:bodyPr wrap="square">
            <a:spAutoFit/>
          </a:bodyPr>
          <a:lstStyle/>
          <a:p>
            <a:pPr marL="457200" indent="-457200">
              <a:buFont typeface="Wingdings" pitchFamily="2" charset="2"/>
              <a:buChar char="q"/>
            </a:pPr>
            <a:endParaRPr lang="fr-FR" sz="3200" dirty="0">
              <a:solidFill>
                <a:srgbClr val="0070C0"/>
              </a:solidFill>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2" name="Rectangle 1"/>
          <p:cNvSpPr/>
          <p:nvPr/>
        </p:nvSpPr>
        <p:spPr>
          <a:xfrm>
            <a:off x="2123728" y="1018467"/>
            <a:ext cx="5515292" cy="2308324"/>
          </a:xfrm>
          <a:prstGeom prst="rect">
            <a:avLst/>
          </a:prstGeom>
        </p:spPr>
        <p:txBody>
          <a:bodyPr wrap="none">
            <a:spAutoFit/>
          </a:bodyPr>
          <a:lstStyle/>
          <a:p>
            <a:r>
              <a:rPr lang="fr-FR" b="1" i="1" dirty="0">
                <a:solidFill>
                  <a:srgbClr val="1F497D"/>
                </a:solidFill>
                <a:latin typeface="Myriad Pro" panose="020B0503030403020204" pitchFamily="34" charset="0"/>
              </a:rPr>
              <a:t>III. Mesures physiques des </a:t>
            </a:r>
            <a:r>
              <a:rPr lang="fr-FR" b="1" i="1" dirty="0" smtClean="0">
                <a:solidFill>
                  <a:srgbClr val="1F497D"/>
                </a:solidFill>
                <a:latin typeface="Myriad Pro" panose="020B0503030403020204" pitchFamily="34" charset="0"/>
              </a:rPr>
              <a:t>superficies</a:t>
            </a:r>
          </a:p>
          <a:p>
            <a:endParaRPr lang="fr-FR" b="1" i="1" dirty="0">
              <a:solidFill>
                <a:srgbClr val="1F497D"/>
              </a:solidFill>
              <a:latin typeface="Myriad Pro" panose="020B0503030403020204" pitchFamily="34" charset="0"/>
            </a:endParaRPr>
          </a:p>
          <a:p>
            <a:pPr marL="285750" indent="-285750">
              <a:buFontTx/>
              <a:buChar char="-"/>
            </a:pPr>
            <a:r>
              <a:rPr lang="fr-FR" b="1" i="1" dirty="0" smtClean="0">
                <a:solidFill>
                  <a:srgbClr val="1F497D"/>
                </a:solidFill>
                <a:latin typeface="Myriad Pro" panose="020B0503030403020204" pitchFamily="34" charset="0"/>
              </a:rPr>
              <a:t>Utilisation de GPS pour mesure les champs </a:t>
            </a:r>
          </a:p>
          <a:p>
            <a:r>
              <a:rPr lang="fr-FR" b="1" i="1" dirty="0" smtClean="0">
                <a:solidFill>
                  <a:srgbClr val="1F497D"/>
                </a:solidFill>
                <a:latin typeface="Myriad Pro" panose="020B0503030403020204" pitchFamily="34" charset="0"/>
              </a:rPr>
              <a:t>(efficace sur les petite exploitations, ex: cultures</a:t>
            </a:r>
          </a:p>
          <a:p>
            <a:r>
              <a:rPr lang="fr-FR" b="1" i="1" dirty="0">
                <a:solidFill>
                  <a:srgbClr val="1F497D"/>
                </a:solidFill>
                <a:latin typeface="Myriad Pro" panose="020B0503030403020204" pitchFamily="34" charset="0"/>
              </a:rPr>
              <a:t>i</a:t>
            </a:r>
            <a:r>
              <a:rPr lang="fr-FR" b="1" i="1" dirty="0" smtClean="0">
                <a:solidFill>
                  <a:srgbClr val="1F497D"/>
                </a:solidFill>
                <a:latin typeface="Myriad Pro" panose="020B0503030403020204" pitchFamily="34" charset="0"/>
              </a:rPr>
              <a:t>rriguées)</a:t>
            </a:r>
          </a:p>
          <a:p>
            <a:pPr marL="285750" indent="-285750">
              <a:buFontTx/>
              <a:buChar char="-"/>
            </a:pPr>
            <a:endParaRPr lang="fr-FR" b="1" i="1" dirty="0" smtClean="0">
              <a:solidFill>
                <a:srgbClr val="1F497D"/>
              </a:solidFill>
              <a:latin typeface="Myriad Pro" panose="020B0503030403020204" pitchFamily="34" charset="0"/>
            </a:endParaRPr>
          </a:p>
          <a:p>
            <a:pPr marL="285750" indent="-285750">
              <a:buFontTx/>
              <a:buChar char="-"/>
            </a:pPr>
            <a:r>
              <a:rPr lang="fr-FR" b="1" i="1" dirty="0" smtClean="0">
                <a:solidFill>
                  <a:srgbClr val="1F497D"/>
                </a:solidFill>
                <a:latin typeface="Myriad Pro" panose="020B0503030403020204" pitchFamily="34" charset="0"/>
              </a:rPr>
              <a:t>Utilisation de tablettes (CAPI) </a:t>
            </a:r>
          </a:p>
          <a:p>
            <a:r>
              <a:rPr lang="fr-FR" b="1" i="1" dirty="0">
                <a:solidFill>
                  <a:srgbClr val="1F497D"/>
                </a:solidFill>
                <a:latin typeface="Myriad Pro" panose="020B0503030403020204" pitchFamily="34" charset="0"/>
              </a:rPr>
              <a:t> </a:t>
            </a:r>
            <a:r>
              <a:rPr lang="fr-FR" b="1" i="1" dirty="0" smtClean="0">
                <a:solidFill>
                  <a:srgbClr val="1F497D"/>
                </a:solidFill>
                <a:latin typeface="Myriad Pro" panose="020B0503030403020204" pitchFamily="34" charset="0"/>
              </a:rPr>
              <a:t>    (GPS intégrés dans la tablette) </a:t>
            </a:r>
            <a:endParaRPr lang="fr-FR" b="1" i="1" dirty="0">
              <a:solidFill>
                <a:srgbClr val="1F497D"/>
              </a:solidFill>
              <a:latin typeface="Myriad Pro" panose="020B0503030403020204" pitchFamily="34" charset="0"/>
            </a:endParaRPr>
          </a:p>
        </p:txBody>
      </p:sp>
    </p:spTree>
    <p:extLst>
      <p:ext uri="{BB962C8B-B14F-4D97-AF65-F5344CB8AC3E}">
        <p14:creationId xmlns:p14="http://schemas.microsoft.com/office/powerpoint/2010/main" val="4316944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GB"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a:t>
            </a:r>
            <a:r>
              <a:rPr lang="en-GB" sz="1600" b="1" i="1" dirty="0">
                <a:solidFill>
                  <a:srgbClr val="1F497D"/>
                </a:solidFill>
                <a:latin typeface="Myriad Pro" pitchFamily="34" charset="0"/>
              </a:rPr>
              <a:t>9-11 Mai 20</a:t>
            </a:r>
            <a:endParaRPr lang="fr-FR" sz="1600" b="1" i="1" dirty="0" smtClean="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2" name="Rectangle 1"/>
          <p:cNvSpPr/>
          <p:nvPr/>
        </p:nvSpPr>
        <p:spPr>
          <a:xfrm>
            <a:off x="1043608" y="1052736"/>
            <a:ext cx="7704856" cy="3323987"/>
          </a:xfrm>
          <a:prstGeom prst="rect">
            <a:avLst/>
          </a:prstGeom>
        </p:spPr>
        <p:txBody>
          <a:bodyPr wrap="square">
            <a:spAutoFit/>
          </a:bodyPr>
          <a:lstStyle/>
          <a:p>
            <a:endParaRPr lang="fr-FR" sz="2400" b="1" i="1" dirty="0" smtClean="0">
              <a:solidFill>
                <a:srgbClr val="FF0000"/>
              </a:solidFill>
              <a:latin typeface="Myriad Pro" panose="020B0503030403020204" pitchFamily="34" charset="0"/>
            </a:endParaRPr>
          </a:p>
          <a:p>
            <a:endParaRPr lang="fr-FR" sz="2400" b="1" i="1" dirty="0">
              <a:solidFill>
                <a:srgbClr val="FF0000"/>
              </a:solidFill>
              <a:latin typeface="Myriad Pro" panose="020B0503030403020204" pitchFamily="34" charset="0"/>
            </a:endParaRPr>
          </a:p>
          <a:p>
            <a:endParaRPr lang="fr-FR" sz="2400" b="1" i="1" dirty="0" smtClean="0">
              <a:solidFill>
                <a:srgbClr val="FF0000"/>
              </a:solidFill>
              <a:latin typeface="Myriad Pro" panose="020B0503030403020204" pitchFamily="34" charset="0"/>
            </a:endParaRPr>
          </a:p>
          <a:p>
            <a:endParaRPr lang="fr-FR" sz="2400" b="1" i="1" dirty="0">
              <a:solidFill>
                <a:srgbClr val="FF0000"/>
              </a:solidFill>
              <a:latin typeface="Myriad Pro" panose="020B0503030403020204" pitchFamily="34" charset="0"/>
            </a:endParaRPr>
          </a:p>
          <a:p>
            <a:r>
              <a:rPr lang="fr-FR" sz="4000" b="1" i="1" dirty="0" smtClean="0">
                <a:solidFill>
                  <a:srgbClr val="0070C0"/>
                </a:solidFill>
                <a:latin typeface="Myriad Pro" panose="020B0503030403020204" pitchFamily="34" charset="0"/>
              </a:rPr>
              <a:t>MERCI DE VOTRE ATTENTION</a:t>
            </a:r>
            <a:endParaRPr lang="fr-FR" sz="4000" b="1" dirty="0" smtClean="0">
              <a:solidFill>
                <a:srgbClr val="0070C0"/>
              </a:solidFill>
            </a:endParaRPr>
          </a:p>
          <a:p>
            <a:endParaRPr lang="fr-FR" sz="2800" b="1" dirty="0">
              <a:solidFill>
                <a:srgbClr val="0070C0"/>
              </a:solidFill>
            </a:endParaRPr>
          </a:p>
          <a:p>
            <a:pPr algn="just"/>
            <a:endParaRPr lang="fr-FR" sz="2800" dirty="0">
              <a:solidFill>
                <a:srgbClr val="0070C0"/>
              </a:solidFill>
            </a:endParaRPr>
          </a:p>
          <a:p>
            <a:endParaRPr lang="fr-FR"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9003139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a:p>
            <a:pPr algn="ctr"/>
            <a:r>
              <a:rPr lang="en-GB" sz="1600" b="1" i="1" dirty="0" smtClean="0">
                <a:solidFill>
                  <a:srgbClr val="1F497D"/>
                </a:solidFill>
                <a:latin typeface="Myriad Pro" pitchFamily="34" charset="0"/>
              </a:rPr>
              <a:t>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2" name="Rectangle 1"/>
          <p:cNvSpPr/>
          <p:nvPr/>
        </p:nvSpPr>
        <p:spPr>
          <a:xfrm>
            <a:off x="863588" y="1396126"/>
            <a:ext cx="7416824" cy="4062651"/>
          </a:xfrm>
          <a:prstGeom prst="rect">
            <a:avLst/>
          </a:prstGeom>
        </p:spPr>
        <p:txBody>
          <a:bodyPr wrap="square">
            <a:spAutoFit/>
          </a:bodyPr>
          <a:lstStyle/>
          <a:p>
            <a:pPr algn="ctr"/>
            <a:r>
              <a:rPr lang="fr-FR" sz="2400" b="1" i="1" dirty="0" smtClean="0">
                <a:solidFill>
                  <a:srgbClr val="1F497D"/>
                </a:solidFill>
                <a:latin typeface="Myriad Pro" panose="020B0503030403020204" pitchFamily="34" charset="0"/>
              </a:rPr>
              <a:t>Plan de la présentation</a:t>
            </a:r>
          </a:p>
          <a:p>
            <a:endParaRPr lang="fr-FR" b="1" i="1" dirty="0">
              <a:solidFill>
                <a:srgbClr val="1F497D"/>
              </a:solidFill>
              <a:latin typeface="Myriad Pro" panose="020B0503030403020204" pitchFamily="34" charset="0"/>
            </a:endParaRPr>
          </a:p>
          <a:p>
            <a:r>
              <a:rPr lang="fr-FR" b="1" i="1" dirty="0">
                <a:solidFill>
                  <a:srgbClr val="1F497D"/>
                </a:solidFill>
                <a:latin typeface="Myriad Pro" panose="020B0503030403020204" pitchFamily="34" charset="0"/>
              </a:rPr>
              <a:t>Introduction </a:t>
            </a:r>
          </a:p>
          <a:p>
            <a:endParaRPr lang="fr-FR" b="1" i="1" dirty="0">
              <a:solidFill>
                <a:srgbClr val="1F497D"/>
              </a:solidFill>
              <a:latin typeface="Myriad Pro" panose="020B0503030403020204" pitchFamily="34" charset="0"/>
            </a:endParaRPr>
          </a:p>
          <a:p>
            <a:pPr marL="400050" indent="-400050">
              <a:buAutoNum type="romanUcPeriod"/>
            </a:pPr>
            <a:r>
              <a:rPr lang="fr-FR" b="1" i="1" dirty="0">
                <a:solidFill>
                  <a:srgbClr val="1F497D"/>
                </a:solidFill>
                <a:latin typeface="Myriad Pro" panose="020B0503030403020204" pitchFamily="34" charset="0"/>
              </a:rPr>
              <a:t>Rôle des données administratives dans l’élaboration des bilans alimentaires</a:t>
            </a:r>
          </a:p>
          <a:p>
            <a:endParaRPr lang="fr-FR" b="1" i="1" dirty="0">
              <a:solidFill>
                <a:srgbClr val="1F497D"/>
              </a:solidFill>
              <a:latin typeface="Myriad Pro" panose="020B0503030403020204" pitchFamily="34" charset="0"/>
            </a:endParaRPr>
          </a:p>
          <a:p>
            <a:r>
              <a:rPr lang="fr-FR" b="1" i="1" dirty="0">
                <a:solidFill>
                  <a:srgbClr val="1F497D"/>
                </a:solidFill>
                <a:latin typeface="Myriad Pro" panose="020B0503030403020204" pitchFamily="34" charset="0"/>
              </a:rPr>
              <a:t>II.	Utilisation des données géo référencées dans la construction de base de sondage principale pour les enquêtes agricoles</a:t>
            </a:r>
          </a:p>
          <a:p>
            <a:endParaRPr lang="fr-FR" b="1" i="1" dirty="0" smtClean="0">
              <a:solidFill>
                <a:srgbClr val="1F497D"/>
              </a:solidFill>
              <a:latin typeface="Myriad Pro" panose="020B0503030403020204" pitchFamily="34" charset="0"/>
            </a:endParaRPr>
          </a:p>
          <a:p>
            <a:r>
              <a:rPr lang="fr-FR" b="1" i="1" dirty="0" smtClean="0">
                <a:solidFill>
                  <a:srgbClr val="1F497D"/>
                </a:solidFill>
                <a:latin typeface="Myriad Pro" panose="020B0503030403020204" pitchFamily="34" charset="0"/>
              </a:rPr>
              <a:t>III. Mesures physiques des superficies</a:t>
            </a:r>
            <a:endParaRPr lang="fr-FR" b="1" i="1" dirty="0">
              <a:solidFill>
                <a:srgbClr val="1F497D"/>
              </a:solidFill>
              <a:latin typeface="Myriad Pro" panose="020B0503030403020204" pitchFamily="34" charset="0"/>
            </a:endParaRPr>
          </a:p>
          <a:p>
            <a:pPr marL="400050" indent="-400050">
              <a:buAutoNum type="romanUcPeriod"/>
            </a:pPr>
            <a:endParaRPr lang="fr-FR" b="1" i="1" dirty="0" smtClean="0">
              <a:solidFill>
                <a:srgbClr val="1F497D"/>
              </a:solidFill>
              <a:latin typeface="Myriad Pro" panose="020B0503030403020204" pitchFamily="34" charset="0"/>
            </a:endParaRPr>
          </a:p>
          <a:p>
            <a:endParaRPr lang="fr-FR" dirty="0"/>
          </a:p>
        </p:txBody>
      </p:sp>
      <p:sp>
        <p:nvSpPr>
          <p:cNvPr id="4" name="Rectangle 3"/>
          <p:cNvSpPr/>
          <p:nvPr/>
        </p:nvSpPr>
        <p:spPr>
          <a:xfrm>
            <a:off x="3372537" y="6261947"/>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41517022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4708981"/>
          </a:xfrm>
          <a:prstGeom prst="rect">
            <a:avLst/>
          </a:prstGeom>
        </p:spPr>
        <p:txBody>
          <a:bodyPr wrap="square">
            <a:spAutoFit/>
          </a:bodyPr>
          <a:lstStyle/>
          <a:p>
            <a:pPr algn="ctr"/>
            <a:r>
              <a:rPr lang="fr-FR" sz="3200" b="1" i="1" dirty="0" smtClean="0">
                <a:solidFill>
                  <a:srgbClr val="FF0000"/>
                </a:solidFill>
                <a:latin typeface="Myriad Pro" panose="020B0503030403020204" pitchFamily="34" charset="0"/>
              </a:rPr>
              <a:t>Introduction</a:t>
            </a:r>
          </a:p>
          <a:p>
            <a:pPr algn="just"/>
            <a:endParaRPr lang="fr-FR" sz="2800" b="1" i="1" dirty="0">
              <a:solidFill>
                <a:srgbClr val="1F497D"/>
              </a:solidFill>
              <a:latin typeface="Myriad Pro" panose="020B0503030403020204" pitchFamily="34" charset="0"/>
            </a:endParaRPr>
          </a:p>
          <a:p>
            <a:r>
              <a:rPr lang="fr-FR" sz="2400" b="1" i="1" dirty="0" smtClean="0">
                <a:solidFill>
                  <a:srgbClr val="1F497D"/>
                </a:solidFill>
                <a:latin typeface="Myriad Pro" panose="020B0503030403020204" pitchFamily="34" charset="0"/>
              </a:rPr>
              <a:t>Principaux champs d’intervention d’AFRISTAT :</a:t>
            </a:r>
          </a:p>
          <a:p>
            <a:endParaRPr lang="fr-FR" sz="2400" b="1" i="1" dirty="0" smtClean="0">
              <a:solidFill>
                <a:srgbClr val="1F497D"/>
              </a:solidFill>
              <a:latin typeface="Myriad Pro" panose="020B0503030403020204" pitchFamily="34" charset="0"/>
            </a:endParaRPr>
          </a:p>
          <a:p>
            <a:pPr marL="457200" indent="-457200" algn="just">
              <a:buFont typeface="Wingdings" pitchFamily="2" charset="2"/>
              <a:buChar char="q"/>
            </a:pPr>
            <a:r>
              <a:rPr lang="fr-FR" sz="2400" b="1" i="1" dirty="0" smtClean="0">
                <a:solidFill>
                  <a:srgbClr val="1F497D"/>
                </a:solidFill>
                <a:latin typeface="Myriad Pro" panose="020B0503030403020204" pitchFamily="34" charset="0"/>
              </a:rPr>
              <a:t>Renforcement de capacités en statistiques</a:t>
            </a:r>
          </a:p>
          <a:p>
            <a:pPr algn="just"/>
            <a:endParaRPr lang="fr-FR" sz="2400" b="1" i="1" dirty="0" smtClean="0">
              <a:solidFill>
                <a:srgbClr val="1F497D"/>
              </a:solidFill>
              <a:latin typeface="Myriad Pro" panose="020B0503030403020204" pitchFamily="34" charset="0"/>
            </a:endParaRPr>
          </a:p>
          <a:p>
            <a:pPr marL="457200" indent="-457200" algn="just">
              <a:buFont typeface="Wingdings" pitchFamily="2" charset="2"/>
              <a:buChar char="q"/>
            </a:pPr>
            <a:r>
              <a:rPr lang="fr-FR" sz="2400" b="1" i="1" dirty="0" smtClean="0">
                <a:solidFill>
                  <a:srgbClr val="1F497D"/>
                </a:solidFill>
                <a:latin typeface="Myriad Pro" panose="020B0503030403020204" pitchFamily="34" charset="0"/>
              </a:rPr>
              <a:t>Méthodologies adaptées</a:t>
            </a:r>
          </a:p>
          <a:p>
            <a:pPr algn="just"/>
            <a:endParaRPr lang="fr-FR" sz="2400" b="1" i="1" dirty="0" smtClean="0">
              <a:solidFill>
                <a:srgbClr val="1F497D"/>
              </a:solidFill>
              <a:latin typeface="Myriad Pro" panose="020B0503030403020204" pitchFamily="34" charset="0"/>
            </a:endParaRPr>
          </a:p>
          <a:p>
            <a:pPr marL="457200" indent="-457200" algn="just">
              <a:buFont typeface="Wingdings" pitchFamily="2" charset="2"/>
              <a:buChar char="q"/>
            </a:pPr>
            <a:r>
              <a:rPr lang="fr-FR" sz="2400" b="1" i="1" dirty="0" smtClean="0">
                <a:solidFill>
                  <a:srgbClr val="1F497D"/>
                </a:solidFill>
                <a:latin typeface="Myriad Pro" panose="020B0503030403020204" pitchFamily="34" charset="0"/>
              </a:rPr>
              <a:t>Soutien aux écoles de statistiques</a:t>
            </a:r>
          </a:p>
          <a:p>
            <a:pPr algn="just"/>
            <a:endParaRPr lang="fr-FR" sz="2400" b="1" i="1" dirty="0" smtClean="0">
              <a:solidFill>
                <a:srgbClr val="1F497D"/>
              </a:solidFill>
              <a:latin typeface="Myriad Pro" panose="020B0503030403020204" pitchFamily="34" charset="0"/>
            </a:endParaRPr>
          </a:p>
          <a:p>
            <a:pPr marL="457200" indent="-457200" algn="just">
              <a:buFont typeface="Wingdings" pitchFamily="2" charset="2"/>
              <a:buChar char="q"/>
            </a:pPr>
            <a:r>
              <a:rPr lang="fr-FR" sz="2400" b="1" i="1" dirty="0" smtClean="0">
                <a:solidFill>
                  <a:srgbClr val="1F497D"/>
                </a:solidFill>
                <a:latin typeface="Myriad Pro" panose="020B0503030403020204" pitchFamily="34" charset="0"/>
              </a:rPr>
              <a:t>Observatoire économique et statistique</a:t>
            </a: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2" name="Rectangle 1"/>
          <p:cNvSpPr/>
          <p:nvPr/>
        </p:nvSpPr>
        <p:spPr>
          <a:xfrm>
            <a:off x="2987824" y="6261947"/>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26917948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1754326"/>
          </a:xfrm>
          <a:prstGeom prst="rect">
            <a:avLst/>
          </a:prstGeom>
        </p:spPr>
        <p:txBody>
          <a:bodyPr wrap="square">
            <a:spAutoFit/>
          </a:bodyPr>
          <a:lstStyle/>
          <a:p>
            <a:pPr marL="400050" indent="-400050">
              <a:buAutoNum type="romanUcPeriod"/>
            </a:pPr>
            <a:r>
              <a:rPr lang="fr-FR" sz="2400" b="1" i="1" dirty="0">
                <a:solidFill>
                  <a:srgbClr val="FF0000"/>
                </a:solidFill>
                <a:latin typeface="Myriad Pro" panose="020B0503030403020204" pitchFamily="34" charset="0"/>
              </a:rPr>
              <a:t>Contribution des bilans alimentaires aux ODD</a:t>
            </a:r>
          </a:p>
          <a:p>
            <a:pPr algn="just"/>
            <a:r>
              <a:rPr lang="fr-FR" sz="2800" b="1" dirty="0" smtClean="0"/>
              <a:t>Réalisation </a:t>
            </a:r>
            <a:r>
              <a:rPr lang="fr-FR" sz="2800" b="1" dirty="0"/>
              <a:t>du Programme à l'horizon 2030 pour le D</a:t>
            </a:r>
            <a:r>
              <a:rPr lang="fr-CA" sz="2800" b="1" dirty="0"/>
              <a:t>é</a:t>
            </a:r>
            <a:r>
              <a:rPr lang="fr-FR" sz="2800" b="1" dirty="0" err="1"/>
              <a:t>veloppement</a:t>
            </a:r>
            <a:r>
              <a:rPr lang="fr-FR" sz="2800" b="1" dirty="0"/>
              <a:t> durable</a:t>
            </a:r>
          </a:p>
          <a:p>
            <a:pPr algn="just"/>
            <a:endParaRPr lang="fr-FR" sz="28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9" name="TextBox 13"/>
          <p:cNvSpPr txBox="1"/>
          <p:nvPr/>
        </p:nvSpPr>
        <p:spPr>
          <a:xfrm>
            <a:off x="323528" y="2708920"/>
            <a:ext cx="2304256" cy="2123658"/>
          </a:xfrm>
          <a:prstGeom prst="rect">
            <a:avLst/>
          </a:prstGeom>
          <a:noFill/>
        </p:spPr>
        <p:txBody>
          <a:bodyPr wrap="square" rtlCol="0">
            <a:spAutoFit/>
          </a:bodyPr>
          <a:lstStyle/>
          <a:p>
            <a:r>
              <a:rPr lang="fr-FR" sz="2400" b="1" dirty="0" smtClean="0">
                <a:solidFill>
                  <a:schemeClr val="bg1">
                    <a:lumMod val="85000"/>
                  </a:schemeClr>
                </a:solidFill>
              </a:rPr>
              <a:t>17</a:t>
            </a:r>
            <a:r>
              <a:rPr lang="fr-FR" sz="2400" dirty="0" smtClean="0">
                <a:solidFill>
                  <a:schemeClr val="bg1">
                    <a:lumMod val="85000"/>
                  </a:schemeClr>
                </a:solidFill>
              </a:rPr>
              <a:t> objectifs</a:t>
            </a:r>
          </a:p>
          <a:p>
            <a:r>
              <a:rPr lang="fr-FR" sz="2400" b="1" dirty="0" smtClean="0">
                <a:solidFill>
                  <a:schemeClr val="bg1">
                    <a:lumMod val="85000"/>
                  </a:schemeClr>
                </a:solidFill>
              </a:rPr>
              <a:t>169</a:t>
            </a:r>
            <a:r>
              <a:rPr lang="fr-FR" sz="2400" dirty="0" smtClean="0">
                <a:solidFill>
                  <a:schemeClr val="bg1">
                    <a:lumMod val="85000"/>
                  </a:schemeClr>
                </a:solidFill>
              </a:rPr>
              <a:t> cibles</a:t>
            </a:r>
          </a:p>
          <a:p>
            <a:r>
              <a:rPr lang="fr-FR" sz="2400" b="1" dirty="0" smtClean="0">
                <a:solidFill>
                  <a:srgbClr val="0070C0"/>
                </a:solidFill>
              </a:rPr>
              <a:t>241</a:t>
            </a:r>
            <a:r>
              <a:rPr lang="fr-FR" sz="2400" dirty="0" smtClean="0"/>
              <a:t> indicateurs</a:t>
            </a:r>
          </a:p>
          <a:p>
            <a:pPr marL="342900" indent="-342900">
              <a:buFont typeface="Arial" panose="020B0604020202020204" pitchFamily="34" charset="0"/>
              <a:buChar char="•"/>
            </a:pPr>
            <a:r>
              <a:rPr lang="fr-FR" sz="2000" b="1" dirty="0" smtClean="0">
                <a:solidFill>
                  <a:srgbClr val="0070C0"/>
                </a:solidFill>
              </a:rPr>
              <a:t>21</a:t>
            </a:r>
            <a:r>
              <a:rPr lang="fr-FR" sz="2000" dirty="0" smtClean="0"/>
              <a:t> indicateurs relèvent du mandat de la FAO</a:t>
            </a:r>
          </a:p>
        </p:txBody>
      </p:sp>
      <p:pic>
        <p:nvPicPr>
          <p:cNvPr id="10" name="Picture 2"/>
          <p:cNvPicPr>
            <a:picLocks noChangeAspect="1"/>
          </p:cNvPicPr>
          <p:nvPr/>
        </p:nvPicPr>
        <p:blipFill>
          <a:blip r:embed="rId6"/>
          <a:stretch>
            <a:fillRect/>
          </a:stretch>
        </p:blipFill>
        <p:spPr>
          <a:xfrm>
            <a:off x="2339752" y="2708920"/>
            <a:ext cx="6696075" cy="3171825"/>
          </a:xfrm>
          <a:prstGeom prst="rect">
            <a:avLst/>
          </a:prstGeom>
        </p:spPr>
      </p:pic>
      <p:sp>
        <p:nvSpPr>
          <p:cNvPr id="2" name="Rectangle 1"/>
          <p:cNvSpPr/>
          <p:nvPr/>
        </p:nvSpPr>
        <p:spPr>
          <a:xfrm>
            <a:off x="3516553" y="6261947"/>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16502311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2. Contribution des bilans alimentaires aux ODD</a:t>
            </a:r>
          </a:p>
        </p:txBody>
      </p:sp>
      <p:sp>
        <p:nvSpPr>
          <p:cNvPr id="3" name="Rectangle 2"/>
          <p:cNvSpPr/>
          <p:nvPr/>
        </p:nvSpPr>
        <p:spPr>
          <a:xfrm>
            <a:off x="857538" y="2572039"/>
            <a:ext cx="2562333" cy="720080"/>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6">
                    <a:lumMod val="75000"/>
                  </a:schemeClr>
                </a:solidFill>
              </a:rPr>
              <a:t>DEA</a:t>
            </a:r>
          </a:p>
          <a:p>
            <a:pPr algn="ctr"/>
            <a:r>
              <a:rPr lang="fr-FR" sz="1600" b="1" i="1" dirty="0" smtClean="0">
                <a:solidFill>
                  <a:schemeClr val="accent6">
                    <a:lumMod val="75000"/>
                  </a:schemeClr>
                </a:solidFill>
              </a:rPr>
              <a:t>(Disponibilité énergétique alimentaire)</a:t>
            </a:r>
            <a:endParaRPr lang="en-US" sz="1600" b="1" i="1" dirty="0">
              <a:solidFill>
                <a:schemeClr val="accent6">
                  <a:lumMod val="75000"/>
                </a:schemeClr>
              </a:solidFill>
            </a:endParaRPr>
          </a:p>
        </p:txBody>
      </p:sp>
      <p:sp>
        <p:nvSpPr>
          <p:cNvPr id="29" name="Rectangle 28"/>
          <p:cNvSpPr/>
          <p:nvPr/>
        </p:nvSpPr>
        <p:spPr>
          <a:xfrm>
            <a:off x="539552" y="3592528"/>
            <a:ext cx="3600400" cy="2572776"/>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accent6">
                  <a:lumMod val="75000"/>
                </a:schemeClr>
              </a:solidFill>
            </a:endParaRPr>
          </a:p>
          <a:p>
            <a:pPr algn="ctr"/>
            <a:r>
              <a:rPr lang="fr-FR" b="1" dirty="0" smtClean="0">
                <a:solidFill>
                  <a:schemeClr val="accent6">
                    <a:lumMod val="75000"/>
                  </a:schemeClr>
                </a:solidFill>
              </a:rPr>
              <a:t>INDICATEUR  2.1.1</a:t>
            </a:r>
            <a:endParaRPr lang="en-US" b="1" dirty="0">
              <a:solidFill>
                <a:schemeClr val="accent6">
                  <a:lumMod val="75000"/>
                </a:schemeClr>
              </a:solidFill>
            </a:endParaRPr>
          </a:p>
          <a:p>
            <a:pPr algn="ctr"/>
            <a:r>
              <a:rPr lang="fr-FR" dirty="0">
                <a:solidFill>
                  <a:schemeClr val="accent6">
                    <a:lumMod val="75000"/>
                  </a:schemeClr>
                </a:solidFill>
              </a:rPr>
              <a:t>Prévalence de la sous-alimentation</a:t>
            </a:r>
            <a:r>
              <a:rPr lang="fr-FR" b="1" dirty="0">
                <a:solidFill>
                  <a:schemeClr val="accent6">
                    <a:lumMod val="75000"/>
                  </a:schemeClr>
                </a:solidFill>
              </a:rPr>
              <a:t> (PSA)</a:t>
            </a:r>
            <a:endParaRPr lang="en-US" dirty="0">
              <a:solidFill>
                <a:schemeClr val="accent6">
                  <a:lumMod val="75000"/>
                </a:schemeClr>
              </a:solidFill>
            </a:endParaRPr>
          </a:p>
          <a:p>
            <a:pPr algn="ctr"/>
            <a:endParaRPr lang="en-US" sz="1000" b="1" dirty="0" smtClean="0">
              <a:solidFill>
                <a:schemeClr val="accent6">
                  <a:lumMod val="75000"/>
                </a:schemeClr>
              </a:solidFill>
            </a:endParaRPr>
          </a:p>
          <a:p>
            <a:pPr algn="ctr"/>
            <a:r>
              <a:rPr lang="fr-FR" b="1" dirty="0" smtClean="0">
                <a:solidFill>
                  <a:schemeClr val="accent6">
                    <a:lumMod val="75000"/>
                  </a:schemeClr>
                </a:solidFill>
              </a:rPr>
              <a:t>ODD 2 CIBLE 1</a:t>
            </a:r>
          </a:p>
          <a:p>
            <a:pPr algn="ctr"/>
            <a:r>
              <a:rPr lang="fr-FR" sz="1400" i="1" dirty="0" smtClean="0">
                <a:solidFill>
                  <a:schemeClr val="accent6">
                    <a:lumMod val="75000"/>
                  </a:schemeClr>
                </a:solidFill>
              </a:rPr>
              <a:t>« D’ici à 2030, éliminer la faim et faire en sorte que chacun, en particulier les pauvres et les personnes en situation vulnérable, y compris les nourrissons, ait accès tout au long de l’année à une alimentation saine, nutritive et suffisante »</a:t>
            </a:r>
            <a:r>
              <a:rPr lang="fr-FR" sz="1400" i="1" dirty="0">
                <a:solidFill>
                  <a:schemeClr val="accent6">
                    <a:lumMod val="75000"/>
                  </a:schemeClr>
                </a:solidFill>
              </a:rPr>
              <a:t/>
            </a:r>
            <a:br>
              <a:rPr lang="fr-FR" sz="1400" i="1" dirty="0">
                <a:solidFill>
                  <a:schemeClr val="accent6">
                    <a:lumMod val="75000"/>
                  </a:schemeClr>
                </a:solidFill>
              </a:rPr>
            </a:br>
            <a:endParaRPr lang="en-US" sz="1400" i="1" dirty="0">
              <a:solidFill>
                <a:schemeClr val="accent6">
                  <a:lumMod val="75000"/>
                </a:schemeClr>
              </a:solidFill>
            </a:endParaRPr>
          </a:p>
        </p:txBody>
      </p:sp>
      <p:sp>
        <p:nvSpPr>
          <p:cNvPr id="30" name="Rectangle 29"/>
          <p:cNvSpPr/>
          <p:nvPr/>
        </p:nvSpPr>
        <p:spPr>
          <a:xfrm>
            <a:off x="6084168" y="2572039"/>
            <a:ext cx="2258994" cy="720080"/>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6">
                    <a:lumMod val="75000"/>
                  </a:schemeClr>
                </a:solidFill>
              </a:rPr>
              <a:t>Pertes après récolte</a:t>
            </a:r>
          </a:p>
        </p:txBody>
      </p:sp>
      <p:sp>
        <p:nvSpPr>
          <p:cNvPr id="33" name="Rectangle 32"/>
          <p:cNvSpPr/>
          <p:nvPr/>
        </p:nvSpPr>
        <p:spPr>
          <a:xfrm>
            <a:off x="4499992" y="3592528"/>
            <a:ext cx="4248472" cy="2572776"/>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accent6">
                    <a:lumMod val="75000"/>
                  </a:schemeClr>
                </a:solidFill>
              </a:rPr>
              <a:t>INDICATEUR 12.3.1</a:t>
            </a:r>
          </a:p>
          <a:p>
            <a:pPr algn="ctr"/>
            <a:r>
              <a:rPr lang="fr-FR" sz="1600" dirty="0">
                <a:solidFill>
                  <a:schemeClr val="accent6">
                    <a:lumMod val="75000"/>
                  </a:schemeClr>
                </a:solidFill>
              </a:rPr>
              <a:t>Indice relatif aux pertes alimentaires mondiales</a:t>
            </a:r>
          </a:p>
          <a:p>
            <a:pPr algn="ctr"/>
            <a:endParaRPr lang="en-US" sz="1000" b="1" dirty="0" smtClean="0">
              <a:solidFill>
                <a:schemeClr val="accent6">
                  <a:lumMod val="75000"/>
                </a:schemeClr>
              </a:solidFill>
            </a:endParaRPr>
          </a:p>
          <a:p>
            <a:pPr algn="ctr"/>
            <a:r>
              <a:rPr lang="fr-FR" b="1" dirty="0" smtClean="0">
                <a:solidFill>
                  <a:schemeClr val="accent6">
                    <a:lumMod val="75000"/>
                  </a:schemeClr>
                </a:solidFill>
              </a:rPr>
              <a:t>ODD 12 CIBLE 3</a:t>
            </a:r>
          </a:p>
          <a:p>
            <a:pPr algn="ctr"/>
            <a:r>
              <a:rPr lang="fr-FR" sz="1400" i="1" dirty="0">
                <a:solidFill>
                  <a:schemeClr val="accent6">
                    <a:lumMod val="75000"/>
                  </a:schemeClr>
                </a:solidFill>
              </a:rPr>
              <a:t>« D’ici à 2030, réduire de moitié à l’échelle mondiale le volume de déchets alimentaires par habitant au niveau de la distribution comme de la consommation et réduire les pertes de produits alimentaires tout au long des chaînes de production et d’approvisionnement, y compris les pertes après récolte »</a:t>
            </a:r>
            <a:br>
              <a:rPr lang="fr-FR" sz="1400" i="1" dirty="0">
                <a:solidFill>
                  <a:schemeClr val="accent6">
                    <a:lumMod val="75000"/>
                  </a:schemeClr>
                </a:solidFill>
              </a:rPr>
            </a:br>
            <a:endParaRPr lang="en-US" sz="1400" i="1" dirty="0">
              <a:solidFill>
                <a:schemeClr val="accent6">
                  <a:lumMod val="75000"/>
                </a:schemeClr>
              </a:solidFill>
            </a:endParaRPr>
          </a:p>
        </p:txBody>
      </p:sp>
      <p:sp>
        <p:nvSpPr>
          <p:cNvPr id="5" name="Down Arrow 4"/>
          <p:cNvSpPr/>
          <p:nvPr/>
        </p:nvSpPr>
        <p:spPr>
          <a:xfrm>
            <a:off x="1699004" y="3286906"/>
            <a:ext cx="576064" cy="300409"/>
          </a:xfrm>
          <a:prstGeom prst="down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own Arrow 43"/>
          <p:cNvSpPr/>
          <p:nvPr/>
        </p:nvSpPr>
        <p:spPr>
          <a:xfrm>
            <a:off x="6925633" y="3288798"/>
            <a:ext cx="576064" cy="300409"/>
          </a:xfrm>
          <a:prstGeom prst="down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Hexagon 45"/>
          <p:cNvSpPr/>
          <p:nvPr/>
        </p:nvSpPr>
        <p:spPr>
          <a:xfrm rot="5400000">
            <a:off x="3761715" y="1593586"/>
            <a:ext cx="1693333" cy="1473200"/>
          </a:xfrm>
          <a:prstGeom prst="hexagon">
            <a:avLst>
              <a:gd name="adj" fmla="val 25000"/>
              <a:gd name="vf" fmla="val 115470"/>
            </a:avLst>
          </a:prstGeom>
          <a:solidFill>
            <a:schemeClr val="accent2">
              <a:lumMod val="60000"/>
              <a:lumOff val="4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sp>
      <p:sp>
        <p:nvSpPr>
          <p:cNvPr id="7" name="Rectangle 6"/>
          <p:cNvSpPr/>
          <p:nvPr/>
        </p:nvSpPr>
        <p:spPr>
          <a:xfrm>
            <a:off x="3936159" y="1868521"/>
            <a:ext cx="1344444" cy="923330"/>
          </a:xfrm>
          <a:prstGeom prst="rect">
            <a:avLst/>
          </a:prstGeom>
        </p:spPr>
        <p:txBody>
          <a:bodyPr wrap="square">
            <a:spAutoFit/>
          </a:bodyPr>
          <a:lstStyle/>
          <a:p>
            <a:pPr algn="ctr"/>
            <a:r>
              <a:rPr lang="fr-FR" b="1" dirty="0">
                <a:solidFill>
                  <a:srgbClr val="0070C0"/>
                </a:solidFill>
              </a:rPr>
              <a:t>Bilan alimentaire</a:t>
            </a:r>
          </a:p>
        </p:txBody>
      </p:sp>
      <p:sp>
        <p:nvSpPr>
          <p:cNvPr id="21" name="Bent-Up Arrow 20"/>
          <p:cNvSpPr/>
          <p:nvPr/>
        </p:nvSpPr>
        <p:spPr>
          <a:xfrm rot="10800000">
            <a:off x="1910694" y="2271630"/>
            <a:ext cx="1961085" cy="30040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Bent-Up Arrow 47"/>
          <p:cNvSpPr/>
          <p:nvPr/>
        </p:nvSpPr>
        <p:spPr>
          <a:xfrm rot="10800000" flipH="1">
            <a:off x="5344981" y="2257242"/>
            <a:ext cx="1924384" cy="30040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62667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3170099"/>
          </a:xfrm>
          <a:prstGeom prst="rect">
            <a:avLst/>
          </a:prstGeom>
        </p:spPr>
        <p:txBody>
          <a:bodyPr wrap="square">
            <a:spAutoFit/>
          </a:bodyPr>
          <a:lstStyle/>
          <a:p>
            <a:pPr algn="ctr"/>
            <a:r>
              <a:rPr lang="fr-FR" sz="3200" b="1" i="1" dirty="0" smtClean="0">
                <a:solidFill>
                  <a:srgbClr val="FF0000"/>
                </a:solidFill>
                <a:latin typeface="Myriad Pro" panose="020B0503030403020204" pitchFamily="34" charset="0"/>
              </a:rPr>
              <a:t>I.	</a:t>
            </a:r>
            <a:r>
              <a:rPr lang="fr-FR" sz="2400" b="1" dirty="0">
                <a:solidFill>
                  <a:srgbClr val="FF0000"/>
                </a:solidFill>
                <a:latin typeface="Meiryo" pitchFamily="34" charset="-128"/>
                <a:ea typeface="Meiryo" pitchFamily="34" charset="-128"/>
              </a:rPr>
              <a:t>Rôle des données administratives dans l’élaboration des bilans alimentaires</a:t>
            </a:r>
          </a:p>
          <a:p>
            <a:pPr algn="ctr"/>
            <a:endParaRPr lang="fr-FR" sz="2400" b="1" i="1" dirty="0">
              <a:solidFill>
                <a:srgbClr val="FF0000"/>
              </a:solidFill>
              <a:latin typeface="Myriad Pro" panose="020B0503030403020204" pitchFamily="34" charset="0"/>
            </a:endParaRPr>
          </a:p>
          <a:p>
            <a:pPr marL="457200" indent="-457200" algn="just">
              <a:buFont typeface="Wingdings" pitchFamily="2" charset="2"/>
              <a:buChar char="q"/>
            </a:pPr>
            <a:r>
              <a:rPr lang="fr-FR" sz="2400" b="1" dirty="0" smtClean="0">
                <a:solidFill>
                  <a:schemeClr val="accent1">
                    <a:lumMod val="75000"/>
                  </a:schemeClr>
                </a:solidFill>
                <a:latin typeface="Meiryo" pitchFamily="34" charset="-128"/>
                <a:ea typeface="Meiryo" pitchFamily="34" charset="-128"/>
              </a:rPr>
              <a:t>Définition </a:t>
            </a:r>
            <a:r>
              <a:rPr lang="fr-FR" sz="2400" b="1" dirty="0">
                <a:solidFill>
                  <a:schemeClr val="accent1">
                    <a:lumMod val="75000"/>
                  </a:schemeClr>
                </a:solidFill>
                <a:latin typeface="Meiryo" pitchFamily="34" charset="-128"/>
                <a:ea typeface="Meiryo" pitchFamily="34" charset="-128"/>
              </a:rPr>
              <a:t>des CDU et des bilans alimentaires</a:t>
            </a:r>
          </a:p>
          <a:p>
            <a:r>
              <a:rPr lang="fr-FR" sz="2400" b="1" i="1" dirty="0" smtClean="0">
                <a:solidFill>
                  <a:srgbClr val="1F497D"/>
                </a:solidFill>
                <a:latin typeface="Myriad Pro" panose="020B0503030403020204" pitchFamily="34" charset="0"/>
              </a:rPr>
              <a:t> </a:t>
            </a:r>
            <a:r>
              <a:rPr lang="fr-FR" sz="2400" dirty="0"/>
              <a:t>Le </a:t>
            </a:r>
            <a:r>
              <a:rPr lang="fr-FR" sz="2400" b="1" dirty="0"/>
              <a:t>bilan alimentaire</a:t>
            </a:r>
            <a:r>
              <a:rPr lang="fr-FR" sz="2400" dirty="0"/>
              <a:t> est un cadre statistique/comptable national qui présente un tableau complet des disponibilités alimentaires d'un pays au cours d'une période de référence donnée</a:t>
            </a:r>
            <a:r>
              <a:rPr lang="fr-FR" sz="2400" dirty="0" smtClean="0"/>
              <a:t>.</a:t>
            </a:r>
          </a:p>
          <a:p>
            <a:endParaRPr lang="en-US" altLang="en-US" sz="2400" dirty="0"/>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
        <p:nvSpPr>
          <p:cNvPr id="2" name="Rectangle 1"/>
          <p:cNvSpPr/>
          <p:nvPr/>
        </p:nvSpPr>
        <p:spPr>
          <a:xfrm>
            <a:off x="3357900" y="6261947"/>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13223250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fr-FR" dirty="0"/>
          </a:p>
        </p:txBody>
      </p:sp>
      <p:sp>
        <p:nvSpPr>
          <p:cNvPr id="3" name="Content Placeholder 2"/>
          <p:cNvSpPr>
            <a:spLocks noGrp="1"/>
          </p:cNvSpPr>
          <p:nvPr>
            <p:ph idx="1"/>
          </p:nvPr>
        </p:nvSpPr>
        <p:spPr>
          <a:xfrm>
            <a:off x="323528" y="908720"/>
            <a:ext cx="8496944" cy="4968552"/>
          </a:xfrm>
        </p:spPr>
        <p:txBody>
          <a:bodyPr>
            <a:noAutofit/>
          </a:bodyPr>
          <a:lstStyle/>
          <a:p>
            <a:pPr marL="0" indent="0">
              <a:buNone/>
            </a:pPr>
            <a:endParaRPr lang="en-US" altLang="en-US" sz="2600" dirty="0"/>
          </a:p>
        </p:txBody>
      </p:sp>
      <p:sp>
        <p:nvSpPr>
          <p:cNvPr id="5" name="Rectangle 4"/>
          <p:cNvSpPr/>
          <p:nvPr/>
        </p:nvSpPr>
        <p:spPr>
          <a:xfrm>
            <a:off x="971600" y="1484784"/>
            <a:ext cx="7272808" cy="1073657"/>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100" b="1" dirty="0" smtClean="0">
                <a:solidFill>
                  <a:schemeClr val="accent1">
                    <a:lumMod val="75000"/>
                  </a:schemeClr>
                </a:solidFill>
                <a:latin typeface="Calibri" pitchFamily="34" charset="0"/>
              </a:rPr>
              <a:t>           </a:t>
            </a:r>
            <a:r>
              <a:rPr lang="fr-FR" sz="2400" b="1" dirty="0" smtClean="0">
                <a:solidFill>
                  <a:schemeClr val="accent1">
                    <a:lumMod val="75000"/>
                  </a:schemeClr>
                </a:solidFill>
                <a:latin typeface="Calibri" pitchFamily="34" charset="0"/>
              </a:rPr>
              <a:t>DISPONIBILITÉS = UTILISATIONS</a:t>
            </a:r>
          </a:p>
          <a:p>
            <a:r>
              <a:rPr lang="fr-FR" sz="2100" i="1" dirty="0" smtClean="0">
                <a:solidFill>
                  <a:schemeClr val="tx1"/>
                </a:solidFill>
                <a:latin typeface="Calibri" pitchFamily="34" charset="0"/>
              </a:rPr>
              <a:t>          P + I - dSt </a:t>
            </a:r>
            <a:r>
              <a:rPr lang="fr-FR" sz="2100" b="1" i="1" dirty="0" smtClean="0">
                <a:solidFill>
                  <a:schemeClr val="accent1">
                    <a:lumMod val="75000"/>
                  </a:schemeClr>
                </a:solidFill>
                <a:latin typeface="Calibri" pitchFamily="34" charset="0"/>
              </a:rPr>
              <a:t>=</a:t>
            </a:r>
            <a:r>
              <a:rPr lang="fr-FR" sz="2100" i="1" dirty="0" smtClean="0">
                <a:solidFill>
                  <a:schemeClr val="tx1"/>
                </a:solidFill>
                <a:latin typeface="Calibri" pitchFamily="34" charset="0"/>
              </a:rPr>
              <a:t> X </a:t>
            </a:r>
            <a:r>
              <a:rPr lang="fr-FR" sz="2100" i="1" dirty="0" smtClean="0">
                <a:solidFill>
                  <a:schemeClr val="accent1">
                    <a:lumMod val="75000"/>
                  </a:schemeClr>
                </a:solidFill>
                <a:latin typeface="Calibri" pitchFamily="34" charset="0"/>
              </a:rPr>
              <a:t>+ </a:t>
            </a:r>
            <a:r>
              <a:rPr lang="fr-FR" sz="2100" i="1" dirty="0" err="1" smtClean="0">
                <a:solidFill>
                  <a:schemeClr val="accent1">
                    <a:lumMod val="75000"/>
                  </a:schemeClr>
                </a:solidFill>
                <a:latin typeface="Calibri" pitchFamily="34" charset="0"/>
              </a:rPr>
              <a:t>Ah</a:t>
            </a:r>
            <a:r>
              <a:rPr lang="fr-FR" sz="2100" i="1" dirty="0" smtClean="0">
                <a:solidFill>
                  <a:schemeClr val="accent1">
                    <a:lumMod val="75000"/>
                  </a:schemeClr>
                </a:solidFill>
                <a:latin typeface="Calibri" pitchFamily="34" charset="0"/>
              </a:rPr>
              <a:t> </a:t>
            </a:r>
            <a:r>
              <a:rPr lang="fr-FR" sz="2100" i="1" dirty="0" smtClean="0">
                <a:solidFill>
                  <a:schemeClr val="tx1"/>
                </a:solidFill>
                <a:latin typeface="Calibri" pitchFamily="34" charset="0"/>
              </a:rPr>
              <a:t> + Aa + Se + T + UI + Pe + URA</a:t>
            </a:r>
          </a:p>
          <a:p>
            <a:r>
              <a:rPr lang="fr-FR" sz="2100" i="1" dirty="0">
                <a:solidFill>
                  <a:schemeClr val="tx1"/>
                </a:solidFill>
                <a:latin typeface="Calibri" pitchFamily="34" charset="0"/>
              </a:rPr>
              <a:t> </a:t>
            </a:r>
            <a:r>
              <a:rPr lang="fr-FR" sz="2100" i="1" dirty="0" smtClean="0">
                <a:solidFill>
                  <a:schemeClr val="tx1"/>
                </a:solidFill>
                <a:latin typeface="Calibri" pitchFamily="34" charset="0"/>
              </a:rPr>
              <a:t>                               </a:t>
            </a:r>
            <a:r>
              <a:rPr lang="fr-FR" sz="2100" i="1" dirty="0" smtClean="0">
                <a:solidFill>
                  <a:schemeClr val="accent1">
                    <a:lumMod val="75000"/>
                  </a:schemeClr>
                </a:solidFill>
                <a:latin typeface="Calibri" pitchFamily="34" charset="0"/>
              </a:rPr>
              <a:t> </a:t>
            </a:r>
            <a:r>
              <a:rPr lang="fr-FR" sz="2100" i="1" dirty="0">
                <a:solidFill>
                  <a:schemeClr val="accent1">
                    <a:lumMod val="75000"/>
                  </a:schemeClr>
                </a:solidFill>
                <a:latin typeface="Calibri" pitchFamily="34" charset="0"/>
              </a:rPr>
              <a:t>(+ transformation alimentaire)</a:t>
            </a:r>
          </a:p>
        </p:txBody>
      </p:sp>
      <p:pic>
        <p:nvPicPr>
          <p:cNvPr id="6" name="Picture 2"/>
          <p:cNvPicPr>
            <a:picLocks noChangeAspect="1" noChangeArrowheads="1"/>
          </p:cNvPicPr>
          <p:nvPr/>
        </p:nvPicPr>
        <p:blipFill>
          <a:blip r:embed="rId3" cstate="print"/>
          <a:srcRect/>
          <a:stretch>
            <a:fillRect/>
          </a:stretch>
        </p:blipFill>
        <p:spPr bwMode="auto">
          <a:xfrm>
            <a:off x="6472279" y="4658247"/>
            <a:ext cx="2392129" cy="1579065"/>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7859366" y="4593887"/>
            <a:ext cx="169018" cy="231383"/>
          </a:xfrm>
          <a:prstGeom prst="rect">
            <a:avLst/>
          </a:prstGeom>
          <a:noFill/>
          <a:ln w="9525">
            <a:noFill/>
            <a:miter lim="800000"/>
            <a:headEnd/>
            <a:tailEnd/>
          </a:ln>
        </p:spPr>
      </p:pic>
      <p:sp>
        <p:nvSpPr>
          <p:cNvPr id="8" name="TextBox 7"/>
          <p:cNvSpPr txBox="1"/>
          <p:nvPr/>
        </p:nvSpPr>
        <p:spPr>
          <a:xfrm>
            <a:off x="740375" y="3133416"/>
            <a:ext cx="2232248" cy="2031325"/>
          </a:xfrm>
          <a:prstGeom prst="rect">
            <a:avLst/>
          </a:prstGeom>
          <a:noFill/>
        </p:spPr>
        <p:txBody>
          <a:bodyPr wrap="square" rtlCol="0">
            <a:spAutoFit/>
          </a:bodyPr>
          <a:lstStyle/>
          <a:p>
            <a:r>
              <a:rPr lang="fr-FR" b="1" dirty="0" smtClean="0"/>
              <a:t>Où :</a:t>
            </a:r>
          </a:p>
          <a:p>
            <a:r>
              <a:rPr lang="fr-FR" dirty="0" smtClean="0"/>
              <a:t>P = production</a:t>
            </a:r>
          </a:p>
          <a:p>
            <a:r>
              <a:rPr lang="fr-FR" i="1" dirty="0" smtClean="0"/>
              <a:t>I = importations</a:t>
            </a:r>
          </a:p>
          <a:p>
            <a:r>
              <a:rPr lang="fr-FR" i="1" dirty="0" smtClean="0"/>
              <a:t>dSt = </a:t>
            </a:r>
            <a:r>
              <a:rPr lang="fr-FR" dirty="0" smtClean="0"/>
              <a:t>Δ stocks</a:t>
            </a:r>
          </a:p>
          <a:p>
            <a:r>
              <a:rPr lang="fr-FR" i="1" dirty="0" smtClean="0"/>
              <a:t>X</a:t>
            </a:r>
            <a:r>
              <a:rPr lang="fr-FR" dirty="0" smtClean="0"/>
              <a:t> = exportations</a:t>
            </a:r>
          </a:p>
          <a:p>
            <a:r>
              <a:rPr lang="fr-FR" i="1" dirty="0" smtClean="0"/>
              <a:t>Ah = alimentation humaine</a:t>
            </a:r>
          </a:p>
        </p:txBody>
      </p:sp>
      <p:sp>
        <p:nvSpPr>
          <p:cNvPr id="9" name="TextBox 8"/>
          <p:cNvSpPr txBox="1"/>
          <p:nvPr/>
        </p:nvSpPr>
        <p:spPr>
          <a:xfrm>
            <a:off x="3543910" y="2856418"/>
            <a:ext cx="3050030" cy="2585323"/>
          </a:xfrm>
          <a:prstGeom prst="rect">
            <a:avLst/>
          </a:prstGeom>
          <a:noFill/>
        </p:spPr>
        <p:txBody>
          <a:bodyPr wrap="square" rtlCol="0">
            <a:spAutoFit/>
          </a:bodyPr>
          <a:lstStyle/>
          <a:p>
            <a:r>
              <a:rPr lang="fr-FR" i="1" dirty="0"/>
              <a:t>Aa = alimentation </a:t>
            </a:r>
            <a:r>
              <a:rPr lang="fr-FR" i="1" dirty="0" smtClean="0"/>
              <a:t>animale</a:t>
            </a:r>
          </a:p>
          <a:p>
            <a:r>
              <a:rPr lang="fr-FR" i="1" dirty="0" smtClean="0"/>
              <a:t>Se = semences</a:t>
            </a:r>
          </a:p>
          <a:p>
            <a:r>
              <a:rPr lang="fr-FR" i="1" dirty="0" smtClean="0"/>
              <a:t>T = alimentation pour les touristes</a:t>
            </a:r>
          </a:p>
          <a:p>
            <a:r>
              <a:rPr lang="fr-FR" i="1" dirty="0" smtClean="0"/>
              <a:t>UI = usage industriel</a:t>
            </a:r>
          </a:p>
          <a:p>
            <a:r>
              <a:rPr lang="fr-FR" i="1" dirty="0" smtClean="0"/>
              <a:t>Pe = perte</a:t>
            </a:r>
          </a:p>
          <a:p>
            <a:r>
              <a:rPr lang="fr-FR" i="1" dirty="0" smtClean="0"/>
              <a:t>URA = utilisations résiduelles et autres usages</a:t>
            </a:r>
            <a:endParaRPr lang="en-US" b="1" dirty="0" smtClean="0"/>
          </a:p>
          <a:p>
            <a:endParaRPr lang="fr-FR" dirty="0"/>
          </a:p>
        </p:txBody>
      </p:sp>
      <p:sp>
        <p:nvSpPr>
          <p:cNvPr id="4" name="Rectangle 3"/>
          <p:cNvSpPr/>
          <p:nvPr/>
        </p:nvSpPr>
        <p:spPr>
          <a:xfrm>
            <a:off x="3131840" y="6237312"/>
            <a:ext cx="2398925" cy="369332"/>
          </a:xfrm>
          <a:prstGeom prst="rect">
            <a:avLst/>
          </a:prstGeom>
        </p:spPr>
        <p:txBody>
          <a:bodyPr wrap="none">
            <a:spAutoFit/>
          </a:bodyPr>
          <a:lstStyle/>
          <a:p>
            <a:pPr algn="ctr"/>
            <a:r>
              <a:rPr lang="en-GB" b="1" i="1" dirty="0" err="1">
                <a:solidFill>
                  <a:srgbClr val="1F497D"/>
                </a:solidFill>
                <a:latin typeface="Myriad Pro" pitchFamily="34" charset="0"/>
              </a:rPr>
              <a:t>Lomé</a:t>
            </a:r>
            <a:r>
              <a:rPr lang="en-GB" b="1" i="1" dirty="0">
                <a:solidFill>
                  <a:srgbClr val="1F497D"/>
                </a:solidFill>
                <a:latin typeface="Myriad Pro" pitchFamily="34" charset="0"/>
              </a:rPr>
              <a:t> 9-11 Mai 2017 </a:t>
            </a:r>
            <a:endParaRPr lang="fr-FR" b="1" i="1" dirty="0">
              <a:solidFill>
                <a:srgbClr val="1F497D"/>
              </a:solidFill>
              <a:latin typeface="Myriad Pro" pitchFamily="34" charset="0"/>
            </a:endParaRPr>
          </a:p>
        </p:txBody>
      </p:sp>
    </p:spTree>
    <p:extLst>
      <p:ext uri="{BB962C8B-B14F-4D97-AF65-F5344CB8AC3E}">
        <p14:creationId xmlns:p14="http://schemas.microsoft.com/office/powerpoint/2010/main" val="315261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a:p>
            <a:pPr algn="ctr"/>
            <a:r>
              <a:rPr lang="en-GB" sz="1600" b="1" i="1" dirty="0" err="1" smtClean="0">
                <a:solidFill>
                  <a:srgbClr val="1F497D"/>
                </a:solidFill>
                <a:latin typeface="Myriad Pro" pitchFamily="34" charset="0"/>
              </a:rPr>
              <a:t>Lomé</a:t>
            </a:r>
            <a:r>
              <a:rPr lang="en-GB" sz="1600" b="1" i="1" dirty="0" smtClean="0">
                <a:solidFill>
                  <a:srgbClr val="1F497D"/>
                </a:solidFill>
                <a:latin typeface="Myriad Pro" pitchFamily="34" charset="0"/>
              </a:rPr>
              <a:t> 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pic>
        <p:nvPicPr>
          <p:cNvPr id="52" name="Picture 5"/>
          <p:cNvPicPr>
            <a:picLocks noChangeAspect="1" noChangeArrowheads="1"/>
          </p:cNvPicPr>
          <p:nvPr/>
        </p:nvPicPr>
        <p:blipFill>
          <a:blip r:embed="rId4" cstate="print"/>
          <a:srcRect/>
          <a:stretch>
            <a:fillRect/>
          </a:stretch>
        </p:blipFill>
        <p:spPr bwMode="auto">
          <a:xfrm>
            <a:off x="6629400" y="4950664"/>
            <a:ext cx="2617469" cy="1162050"/>
          </a:xfrm>
          <a:prstGeom prst="rect">
            <a:avLst/>
          </a:prstGeom>
          <a:noFill/>
          <a:ln w="25400" cap="flat" cmpd="sng">
            <a:noFill/>
            <a:prstDash val="solid"/>
            <a:miter lim="800000"/>
            <a:headEnd type="none" w="med" len="med"/>
            <a:tailEnd type="none" w="med" len="med"/>
          </a:ln>
          <a:effectLst/>
        </p:spPr>
      </p:pic>
      <p:sp>
        <p:nvSpPr>
          <p:cNvPr id="3" name="Rectangle 2"/>
          <p:cNvSpPr/>
          <p:nvPr/>
        </p:nvSpPr>
        <p:spPr>
          <a:xfrm>
            <a:off x="539552" y="1203133"/>
            <a:ext cx="8352928" cy="4524315"/>
          </a:xfrm>
          <a:prstGeom prst="rect">
            <a:avLst/>
          </a:prstGeom>
        </p:spPr>
        <p:txBody>
          <a:bodyPr wrap="square">
            <a:spAutoFit/>
          </a:bodyPr>
          <a:lstStyle/>
          <a:p>
            <a:pPr algn="ctr"/>
            <a:r>
              <a:rPr lang="fr-FR" sz="2400" b="1" i="1" dirty="0">
                <a:solidFill>
                  <a:srgbClr val="FF0000"/>
                </a:solidFill>
                <a:latin typeface="Myriad Pro" panose="020B0503030403020204" pitchFamily="34" charset="0"/>
              </a:rPr>
              <a:t>D</a:t>
            </a:r>
            <a:r>
              <a:rPr lang="fr-FR" sz="2400" b="1" i="1" dirty="0" smtClean="0">
                <a:solidFill>
                  <a:srgbClr val="FF0000"/>
                </a:solidFill>
                <a:latin typeface="Myriad Pro" panose="020B0503030403020204" pitchFamily="34" charset="0"/>
              </a:rPr>
              <a:t>onnées administratives </a:t>
            </a:r>
            <a:endParaRPr lang="fr-FR" sz="2400" b="1" i="1" dirty="0" smtClean="0">
              <a:solidFill>
                <a:srgbClr val="1F497D"/>
              </a:solidFill>
              <a:latin typeface="Myriad Pro" panose="020B0503030403020204" pitchFamily="34" charset="0"/>
            </a:endParaRPr>
          </a:p>
          <a:p>
            <a:pPr algn="just"/>
            <a:endParaRPr lang="fr-FR" sz="2400" b="1" i="1" dirty="0">
              <a:solidFill>
                <a:srgbClr val="1F497D"/>
              </a:solidFill>
              <a:latin typeface="Myriad Pro" panose="020B0503030403020204" pitchFamily="34" charset="0"/>
            </a:endParaRPr>
          </a:p>
          <a:p>
            <a:pPr marL="800100" lvl="1" indent="-342900">
              <a:buFont typeface="Wingdings" pitchFamily="2" charset="2"/>
              <a:buChar char="q"/>
            </a:pPr>
            <a:r>
              <a:rPr lang="fr-FR" sz="2400" b="1" i="1" dirty="0" smtClean="0">
                <a:solidFill>
                  <a:srgbClr val="1F497D"/>
                </a:solidFill>
                <a:latin typeface="Myriad Pro" panose="020B0503030403020204" pitchFamily="34" charset="0"/>
              </a:rPr>
              <a:t>Commerce extérieur</a:t>
            </a:r>
          </a:p>
          <a:p>
            <a:pPr marL="1257300" lvl="2" indent="-342900">
              <a:buFont typeface="Wingdings" pitchFamily="2" charset="2"/>
              <a:buChar char="q"/>
            </a:pPr>
            <a:r>
              <a:rPr lang="fr-FR" sz="2400" b="1" i="1" dirty="0" smtClean="0">
                <a:solidFill>
                  <a:srgbClr val="1F497D"/>
                </a:solidFill>
                <a:latin typeface="Myriad Pro" panose="020B0503030403020204" pitchFamily="34" charset="0"/>
              </a:rPr>
              <a:t>Importations</a:t>
            </a:r>
          </a:p>
          <a:p>
            <a:pPr marL="1257300" lvl="2" indent="-342900">
              <a:buFont typeface="Wingdings" pitchFamily="2" charset="2"/>
              <a:buChar char="q"/>
            </a:pPr>
            <a:r>
              <a:rPr lang="fr-FR" sz="2400" b="1" i="1" dirty="0" smtClean="0">
                <a:solidFill>
                  <a:srgbClr val="1F497D"/>
                </a:solidFill>
                <a:latin typeface="Myriad Pro" panose="020B0503030403020204" pitchFamily="34" charset="0"/>
              </a:rPr>
              <a:t>Exportations</a:t>
            </a:r>
          </a:p>
          <a:p>
            <a:pPr marL="1257300" lvl="2" indent="-342900">
              <a:buFont typeface="Wingdings" pitchFamily="2" charset="2"/>
              <a:buChar char="q"/>
            </a:pPr>
            <a:endParaRPr lang="fr-FR" sz="2400" b="1" i="1" dirty="0" smtClean="0">
              <a:solidFill>
                <a:srgbClr val="1F497D"/>
              </a:solidFill>
              <a:latin typeface="Myriad Pro" panose="020B0503030403020204" pitchFamily="34" charset="0"/>
            </a:endParaRPr>
          </a:p>
          <a:p>
            <a:pPr marL="800100" lvl="1" indent="-342900">
              <a:buFont typeface="Wingdings" pitchFamily="2" charset="2"/>
              <a:buChar char="q"/>
            </a:pPr>
            <a:r>
              <a:rPr lang="fr-FR" sz="2400" b="1" i="1" dirty="0">
                <a:solidFill>
                  <a:srgbClr val="1F497D"/>
                </a:solidFill>
                <a:latin typeface="Myriad Pro" panose="020B0503030403020204" pitchFamily="34" charset="0"/>
              </a:rPr>
              <a:t>Variations de stocks</a:t>
            </a:r>
          </a:p>
          <a:p>
            <a:pPr marL="800100" lvl="1" indent="-342900">
              <a:buFont typeface="Wingdings" pitchFamily="2" charset="2"/>
              <a:buChar char="q"/>
            </a:pPr>
            <a:endParaRPr lang="fr-FR" sz="2400" b="1" i="1" dirty="0" smtClean="0">
              <a:solidFill>
                <a:srgbClr val="1F497D"/>
              </a:solidFill>
              <a:latin typeface="Myriad Pro" panose="020B0503030403020204" pitchFamily="34" charset="0"/>
            </a:endParaRPr>
          </a:p>
          <a:p>
            <a:pPr marL="800100" lvl="1" indent="-342900">
              <a:buFont typeface="Wingdings" pitchFamily="2" charset="2"/>
              <a:buChar char="q"/>
            </a:pPr>
            <a:r>
              <a:rPr lang="fr-FR" sz="2400" b="1" i="1" dirty="0" smtClean="0">
                <a:solidFill>
                  <a:srgbClr val="1F497D"/>
                </a:solidFill>
                <a:latin typeface="Myriad Pro" panose="020B0503030403020204" pitchFamily="34" charset="0"/>
              </a:rPr>
              <a:t>Données auprès des associations professionnelles (semenciers, tourisme, …)</a:t>
            </a:r>
            <a:endParaRPr lang="fr-FR" sz="2400" b="1" i="1" dirty="0">
              <a:solidFill>
                <a:srgbClr val="1F497D"/>
              </a:solidFill>
              <a:latin typeface="Myriad Pro" panose="020B0503030403020204" pitchFamily="34" charset="0"/>
            </a:endParaRPr>
          </a:p>
          <a:p>
            <a:pPr marL="800100" lvl="1" indent="-342900">
              <a:buFont typeface="Wingdings" pitchFamily="2" charset="2"/>
              <a:buChar char="q"/>
            </a:pPr>
            <a:endParaRPr lang="fr-FR" sz="2400" b="1" i="1" dirty="0">
              <a:solidFill>
                <a:srgbClr val="1F497D"/>
              </a:solidFill>
              <a:latin typeface="Myriad Pro" panose="020B0503030403020204" pitchFamily="34" charset="0"/>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6516761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Rectangle 15"/>
          <p:cNvSpPr>
            <a:spLocks noChangeArrowheads="1"/>
          </p:cNvSpPr>
          <p:nvPr/>
        </p:nvSpPr>
        <p:spPr bwMode="auto">
          <a:xfrm>
            <a:off x="7315201" y="2590800"/>
            <a:ext cx="184731" cy="369332"/>
          </a:xfrm>
          <a:prstGeom prst="rect">
            <a:avLst/>
          </a:prstGeom>
          <a:noFill/>
          <a:ln w="9525">
            <a:noFill/>
            <a:miter lim="800000"/>
            <a:headEnd/>
            <a:tailEnd/>
          </a:ln>
        </p:spPr>
        <p:txBody>
          <a:bodyPr wrap="none">
            <a:spAutoFit/>
          </a:bodyPr>
          <a:lstStyle/>
          <a:p>
            <a:endParaRPr lang="fr-FR">
              <a:solidFill>
                <a:prstClr val="black"/>
              </a:solidFill>
            </a:endParaRPr>
          </a:p>
        </p:txBody>
      </p:sp>
      <p:sp>
        <p:nvSpPr>
          <p:cNvPr id="42" name="Rectangle 41"/>
          <p:cNvSpPr/>
          <p:nvPr/>
        </p:nvSpPr>
        <p:spPr bwMode="auto">
          <a:xfrm>
            <a:off x="0" y="6035225"/>
            <a:ext cx="9144000" cy="822776"/>
          </a:xfrm>
          <a:prstGeom prst="rect">
            <a:avLst/>
          </a:prstGeom>
          <a:solidFill>
            <a:srgbClr val="E1EB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fr-FR" sz="1600" b="1" i="1" dirty="0" smtClean="0">
              <a:solidFill>
                <a:srgbClr val="1F497D"/>
              </a:solidFill>
              <a:latin typeface="Myriad Pro" pitchFamily="34" charset="0"/>
            </a:endParaRPr>
          </a:p>
          <a:p>
            <a:pPr algn="ctr"/>
            <a:r>
              <a:rPr lang="en-GB" sz="1600" b="1" i="1" dirty="0" err="1">
                <a:solidFill>
                  <a:srgbClr val="1F497D"/>
                </a:solidFill>
                <a:latin typeface="Myriad Pro" pitchFamily="34" charset="0"/>
              </a:rPr>
              <a:t>Lomé</a:t>
            </a:r>
            <a:r>
              <a:rPr lang="en-GB" sz="1600" b="1" i="1" dirty="0">
                <a:solidFill>
                  <a:srgbClr val="1F497D"/>
                </a:solidFill>
                <a:latin typeface="Myriad Pro" pitchFamily="34" charset="0"/>
              </a:rPr>
              <a:t> 9-11 Mai 2017 </a:t>
            </a:r>
            <a:endParaRPr lang="fr-FR" sz="1600" b="1" i="1" dirty="0">
              <a:solidFill>
                <a:srgbClr val="1F497D"/>
              </a:solidFill>
              <a:latin typeface="Myriad Pro" pitchFamily="34" charset="0"/>
            </a:endParaRPr>
          </a:p>
        </p:txBody>
      </p:sp>
      <p:sp>
        <p:nvSpPr>
          <p:cNvPr id="50" name="Line 9"/>
          <p:cNvSpPr>
            <a:spLocks noChangeShapeType="1"/>
          </p:cNvSpPr>
          <p:nvPr/>
        </p:nvSpPr>
        <p:spPr bwMode="auto">
          <a:xfrm flipH="1" flipV="1">
            <a:off x="86400" y="6035225"/>
            <a:ext cx="6543000" cy="45992"/>
          </a:xfrm>
          <a:prstGeom prst="line">
            <a:avLst/>
          </a:prstGeom>
          <a:noFill/>
          <a:ln w="25400">
            <a:solidFill>
              <a:srgbClr val="003399"/>
            </a:solidFill>
            <a:round/>
            <a:headEnd/>
            <a:tailEnd/>
          </a:ln>
        </p:spPr>
        <p:txBody>
          <a:bodyPr wrap="none" anchor="ctr"/>
          <a:lstStyle/>
          <a:p>
            <a:endParaRPr lang="fr-FR">
              <a:solidFill>
                <a:prstClr val="black"/>
              </a:solidFill>
            </a:endParaRPr>
          </a:p>
        </p:txBody>
      </p:sp>
      <p:sp>
        <p:nvSpPr>
          <p:cNvPr id="3" name="Rectangle 2"/>
          <p:cNvSpPr/>
          <p:nvPr/>
        </p:nvSpPr>
        <p:spPr>
          <a:xfrm>
            <a:off x="539552" y="1203133"/>
            <a:ext cx="8352928" cy="6494085"/>
          </a:xfrm>
          <a:prstGeom prst="rect">
            <a:avLst/>
          </a:prstGeom>
        </p:spPr>
        <p:txBody>
          <a:bodyPr wrap="square">
            <a:spAutoFit/>
          </a:bodyPr>
          <a:lstStyle/>
          <a:p>
            <a:r>
              <a:rPr lang="fr-FR" sz="3200" b="1" i="1" dirty="0" smtClean="0">
                <a:solidFill>
                  <a:srgbClr val="FF0000"/>
                </a:solidFill>
                <a:latin typeface="Myriad Pro" panose="020B0503030403020204" pitchFamily="34" charset="0"/>
              </a:rPr>
              <a:t>II.	</a:t>
            </a:r>
            <a:r>
              <a:rPr lang="fr-FR" sz="2400" b="1" i="1" dirty="0">
                <a:solidFill>
                  <a:srgbClr val="FF0000"/>
                </a:solidFill>
                <a:latin typeface="Myriad Pro" panose="020B0503030403020204" pitchFamily="34" charset="0"/>
              </a:rPr>
              <a:t>Utilisation des données géo référencées dans la construction de base de sondage principale pour les enquêtes agricoles</a:t>
            </a:r>
          </a:p>
          <a:p>
            <a:pPr marL="800100" lvl="1" indent="-342900">
              <a:buFont typeface="Wingdings" pitchFamily="2" charset="2"/>
              <a:buChar char="q"/>
            </a:pPr>
            <a:endParaRPr lang="fr-FR" sz="2400" b="1" i="1" dirty="0" smtClean="0">
              <a:solidFill>
                <a:srgbClr val="1F497D"/>
              </a:solidFill>
              <a:latin typeface="Myriad Pro" panose="020B0503030403020204" pitchFamily="34" charset="0"/>
            </a:endParaRPr>
          </a:p>
          <a:p>
            <a:pPr marL="800100" lvl="1" indent="-342900">
              <a:buFont typeface="Wingdings" pitchFamily="2" charset="2"/>
              <a:buChar char="q"/>
            </a:pPr>
            <a:r>
              <a:rPr lang="fr-CA" sz="2400" dirty="0" smtClean="0"/>
              <a:t>Création </a:t>
            </a:r>
            <a:r>
              <a:rPr lang="fr-CA" sz="2400" dirty="0"/>
              <a:t>d’une base aréolaire </a:t>
            </a:r>
            <a:r>
              <a:rPr lang="fr-CA" sz="2400" dirty="0" smtClean="0"/>
              <a:t>réduit </a:t>
            </a:r>
            <a:r>
              <a:rPr lang="fr-CA" sz="2400" dirty="0"/>
              <a:t>les coûts associés à l’utilisation d’une base de sondage liste qui nécessite une mise à jour régulière coûteuse et exigeante</a:t>
            </a:r>
            <a:r>
              <a:rPr lang="fr-CA" sz="2400" dirty="0" smtClean="0"/>
              <a:t>.</a:t>
            </a:r>
          </a:p>
          <a:p>
            <a:pPr marL="800100" lvl="1" indent="-342900">
              <a:buFont typeface="Wingdings" pitchFamily="2" charset="2"/>
              <a:buChar char="q"/>
            </a:pPr>
            <a:endParaRPr lang="fr-FR" sz="2400" dirty="0"/>
          </a:p>
          <a:p>
            <a:pPr marL="800100" lvl="1" indent="-342900">
              <a:buFont typeface="Wingdings" pitchFamily="2" charset="2"/>
              <a:buChar char="q"/>
            </a:pPr>
            <a:r>
              <a:rPr lang="fr-CA" sz="2400" dirty="0"/>
              <a:t>Permettre un échantillonnage efficace pour des estimations par département (variable de stratification). </a:t>
            </a:r>
            <a:r>
              <a:rPr lang="fr-CA" sz="2400" dirty="0" smtClean="0"/>
              <a:t>(ex : </a:t>
            </a:r>
            <a:r>
              <a:rPr lang="fr-CA" sz="2400" dirty="0"/>
              <a:t>le territoire de la Côte d’Ivoire est divisé en 110 départements, représentant chacun des domaines d’intérêt pour les statistiques agricoles et </a:t>
            </a:r>
            <a:r>
              <a:rPr lang="fr-CA" sz="2400" dirty="0" smtClean="0"/>
              <a:t>rurales)</a:t>
            </a:r>
            <a:endParaRPr lang="fr-FR" sz="2400" dirty="0"/>
          </a:p>
          <a:p>
            <a:pPr marL="800100" lvl="1" indent="-342900">
              <a:buFont typeface="Wingdings" pitchFamily="2" charset="2"/>
              <a:buChar char="q"/>
            </a:pPr>
            <a:endParaRPr lang="fr-FR" sz="2400" dirty="0"/>
          </a:p>
          <a:p>
            <a:pPr marL="800100" lvl="1" indent="-342900">
              <a:buFont typeface="Wingdings" pitchFamily="2" charset="2"/>
              <a:buChar char="q"/>
            </a:pPr>
            <a:endParaRPr lang="fr-FR" sz="2400" b="1" i="1" dirty="0" smtClean="0">
              <a:solidFill>
                <a:srgbClr val="1F497D"/>
              </a:solidFill>
              <a:latin typeface="Myriad Pro" panose="020B0503030403020204" pitchFamily="34" charset="0"/>
            </a:endParaRPr>
          </a:p>
          <a:p>
            <a:pPr marL="800100" lvl="1" indent="-342900">
              <a:buFont typeface="Wingdings" pitchFamily="2" charset="2"/>
              <a:buChar char="q"/>
            </a:pPr>
            <a:endParaRPr lang="fr-FR" sz="2400" b="1" i="1" dirty="0">
              <a:solidFill>
                <a:srgbClr val="1F497D"/>
              </a:solidFill>
              <a:latin typeface="Myriad Pro" panose="020B0503030403020204" pitchFamily="34" charset="0"/>
            </a:endParaRPr>
          </a:p>
          <a:p>
            <a:pPr algn="just"/>
            <a:endParaRPr lang="fr-FR" sz="2400" b="1" i="1" dirty="0">
              <a:solidFill>
                <a:srgbClr val="1F497D"/>
              </a:solidFill>
              <a:latin typeface="Myriad Pro" panose="020B0503030403020204" pitchFamily="34" charset="0"/>
            </a:endParaRPr>
          </a:p>
        </p:txBody>
      </p:sp>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1875" y="188640"/>
            <a:ext cx="2000250" cy="657225"/>
          </a:xfrm>
          <a:prstGeom prst="rect">
            <a:avLst/>
          </a:prstGeom>
        </p:spPr>
      </p:pic>
    </p:spTree>
    <p:extLst>
      <p:ext uri="{BB962C8B-B14F-4D97-AF65-F5344CB8AC3E}">
        <p14:creationId xmlns:p14="http://schemas.microsoft.com/office/powerpoint/2010/main" val="3204397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526</TotalTime>
  <Words>501</Words>
  <Application>Microsoft Office PowerPoint</Application>
  <PresentationFormat>Affichage à l'écran (4:3)</PresentationFormat>
  <Paragraphs>168</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Présentation PowerPoint</vt:lpstr>
      <vt:lpstr>2. Contribution des bilans alimentaires aux ODD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Madior Fall</dc:creator>
  <cp:lastModifiedBy>MFALL</cp:lastModifiedBy>
  <cp:revision>115</cp:revision>
  <dcterms:created xsi:type="dcterms:W3CDTF">2017-11-22T10:10:43Z</dcterms:created>
  <dcterms:modified xsi:type="dcterms:W3CDTF">2018-05-10T07:12:30Z</dcterms:modified>
</cp:coreProperties>
</file>