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2"/>
  </p:notesMasterIdLst>
  <p:sldIdLst>
    <p:sldId id="272" r:id="rId2"/>
    <p:sldId id="257" r:id="rId3"/>
    <p:sldId id="258" r:id="rId4"/>
    <p:sldId id="260" r:id="rId5"/>
    <p:sldId id="267" r:id="rId6"/>
    <p:sldId id="261" r:id="rId7"/>
    <p:sldId id="262" r:id="rId8"/>
    <p:sldId id="263" r:id="rId9"/>
    <p:sldId id="269" r:id="rId10"/>
    <p:sldId id="277" r:id="rId11"/>
    <p:sldId id="278" r:id="rId12"/>
    <p:sldId id="279" r:id="rId13"/>
    <p:sldId id="280" r:id="rId14"/>
    <p:sldId id="282" r:id="rId15"/>
    <p:sldId id="281" r:id="rId16"/>
    <p:sldId id="259" r:id="rId17"/>
    <p:sldId id="264" r:id="rId18"/>
    <p:sldId id="265" r:id="rId19"/>
    <p:sldId id="266" r:id="rId20"/>
    <p:sldId id="283"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28"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46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E2D881-6EEE-41A2-B251-FA0A8860180A}" type="datetimeFigureOut">
              <a:rPr lang="en-US" smtClean="0"/>
              <a:pPr/>
              <a:t>5/8/2018</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447C8B5-3B45-4DCB-82AF-A36C7D039D95}"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endParaRPr lang="en-ZA"/>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endParaRPr lang="en-ZA"/>
          </a:p>
        </p:txBody>
      </p:sp>
      <p:sp>
        <p:nvSpPr>
          <p:cNvPr id="4" name="Espace réservé de la date 3"/>
          <p:cNvSpPr>
            <a:spLocks noGrp="1"/>
          </p:cNvSpPr>
          <p:nvPr>
            <p:ph type="dt" sz="half" idx="10"/>
          </p:nvPr>
        </p:nvSpPr>
        <p:spPr/>
        <p:txBody>
          <a:bodyPr/>
          <a:lstStyle/>
          <a:p>
            <a:fld id="{AF7B869C-0A3D-45EC-8DE6-8EF5946DB3E3}" type="datetime1">
              <a:rPr lang="en-US" smtClean="0"/>
              <a:pPr/>
              <a:t>5/8/2018</a:t>
            </a:fld>
            <a:endParaRPr lang="en-ZA"/>
          </a:p>
        </p:txBody>
      </p:sp>
      <p:sp>
        <p:nvSpPr>
          <p:cNvPr id="5" name="Espace réservé du pied de page 4"/>
          <p:cNvSpPr>
            <a:spLocks noGrp="1"/>
          </p:cNvSpPr>
          <p:nvPr>
            <p:ph type="ftr" sz="quarter" idx="11"/>
          </p:nvPr>
        </p:nvSpPr>
        <p:spPr/>
        <p:txBody>
          <a:bodyPr/>
          <a:lstStyle/>
          <a:p>
            <a:endParaRPr lang="en-ZA"/>
          </a:p>
        </p:txBody>
      </p:sp>
      <p:sp>
        <p:nvSpPr>
          <p:cNvPr id="6" name="Espace réservé du numéro de diapositive 5"/>
          <p:cNvSpPr>
            <a:spLocks noGrp="1"/>
          </p:cNvSpPr>
          <p:nvPr>
            <p:ph type="sldNum" sz="quarter" idx="12"/>
          </p:nvPr>
        </p:nvSpPr>
        <p:spPr/>
        <p:txBody>
          <a:bodyPr/>
          <a:lstStyle/>
          <a:p>
            <a:fld id="{05771265-8CDE-414E-8782-D73367FD2277}" type="slidenum">
              <a:rPr lang="en-ZA" smtClean="0"/>
              <a:pPr/>
              <a:t>‹N°›</a:t>
            </a:fld>
            <a:endParaRPr lang="en-ZA"/>
          </a:p>
        </p:txBody>
      </p:sp>
    </p:spTree>
  </p:cSld>
  <p:clrMapOvr>
    <a:masterClrMapping/>
  </p:clrMapOvr>
  <p:transition>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en-ZA"/>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ZA"/>
          </a:p>
        </p:txBody>
      </p:sp>
      <p:sp>
        <p:nvSpPr>
          <p:cNvPr id="4" name="Espace réservé de la date 3"/>
          <p:cNvSpPr>
            <a:spLocks noGrp="1"/>
          </p:cNvSpPr>
          <p:nvPr>
            <p:ph type="dt" sz="half" idx="10"/>
          </p:nvPr>
        </p:nvSpPr>
        <p:spPr/>
        <p:txBody>
          <a:bodyPr/>
          <a:lstStyle/>
          <a:p>
            <a:fld id="{7A74BF30-0639-4C3B-83FE-4425B6DB9F4E}" type="datetime1">
              <a:rPr lang="en-US" smtClean="0"/>
              <a:pPr/>
              <a:t>5/8/2018</a:t>
            </a:fld>
            <a:endParaRPr lang="en-ZA"/>
          </a:p>
        </p:txBody>
      </p:sp>
      <p:sp>
        <p:nvSpPr>
          <p:cNvPr id="5" name="Espace réservé du pied de page 4"/>
          <p:cNvSpPr>
            <a:spLocks noGrp="1"/>
          </p:cNvSpPr>
          <p:nvPr>
            <p:ph type="ftr" sz="quarter" idx="11"/>
          </p:nvPr>
        </p:nvSpPr>
        <p:spPr/>
        <p:txBody>
          <a:bodyPr/>
          <a:lstStyle/>
          <a:p>
            <a:endParaRPr lang="en-ZA"/>
          </a:p>
        </p:txBody>
      </p:sp>
      <p:sp>
        <p:nvSpPr>
          <p:cNvPr id="6" name="Espace réservé du numéro de diapositive 5"/>
          <p:cNvSpPr>
            <a:spLocks noGrp="1"/>
          </p:cNvSpPr>
          <p:nvPr>
            <p:ph type="sldNum" sz="quarter" idx="12"/>
          </p:nvPr>
        </p:nvSpPr>
        <p:spPr/>
        <p:txBody>
          <a:bodyPr/>
          <a:lstStyle/>
          <a:p>
            <a:fld id="{05771265-8CDE-414E-8782-D73367FD2277}" type="slidenum">
              <a:rPr lang="en-ZA" smtClean="0"/>
              <a:pPr/>
              <a:t>‹N°›</a:t>
            </a:fld>
            <a:endParaRPr lang="en-ZA"/>
          </a:p>
        </p:txBody>
      </p:sp>
    </p:spTree>
  </p:cSld>
  <p:clrMapOvr>
    <a:masterClrMapping/>
  </p:clrMapOvr>
  <p:transition>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endParaRPr lang="en-ZA"/>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ZA"/>
          </a:p>
        </p:txBody>
      </p:sp>
      <p:sp>
        <p:nvSpPr>
          <p:cNvPr id="4" name="Espace réservé de la date 3"/>
          <p:cNvSpPr>
            <a:spLocks noGrp="1"/>
          </p:cNvSpPr>
          <p:nvPr>
            <p:ph type="dt" sz="half" idx="10"/>
          </p:nvPr>
        </p:nvSpPr>
        <p:spPr/>
        <p:txBody>
          <a:bodyPr/>
          <a:lstStyle/>
          <a:p>
            <a:fld id="{40F31120-E97A-415E-B388-34477F3601C3}" type="datetime1">
              <a:rPr lang="en-US" smtClean="0"/>
              <a:pPr/>
              <a:t>5/8/2018</a:t>
            </a:fld>
            <a:endParaRPr lang="en-ZA"/>
          </a:p>
        </p:txBody>
      </p:sp>
      <p:sp>
        <p:nvSpPr>
          <p:cNvPr id="5" name="Espace réservé du pied de page 4"/>
          <p:cNvSpPr>
            <a:spLocks noGrp="1"/>
          </p:cNvSpPr>
          <p:nvPr>
            <p:ph type="ftr" sz="quarter" idx="11"/>
          </p:nvPr>
        </p:nvSpPr>
        <p:spPr/>
        <p:txBody>
          <a:bodyPr/>
          <a:lstStyle/>
          <a:p>
            <a:endParaRPr lang="en-ZA"/>
          </a:p>
        </p:txBody>
      </p:sp>
      <p:sp>
        <p:nvSpPr>
          <p:cNvPr id="6" name="Espace réservé du numéro de diapositive 5"/>
          <p:cNvSpPr>
            <a:spLocks noGrp="1"/>
          </p:cNvSpPr>
          <p:nvPr>
            <p:ph type="sldNum" sz="quarter" idx="12"/>
          </p:nvPr>
        </p:nvSpPr>
        <p:spPr/>
        <p:txBody>
          <a:bodyPr/>
          <a:lstStyle/>
          <a:p>
            <a:fld id="{05771265-8CDE-414E-8782-D73367FD2277}" type="slidenum">
              <a:rPr lang="en-ZA" smtClean="0"/>
              <a:pPr/>
              <a:t>‹N°›</a:t>
            </a:fld>
            <a:endParaRPr lang="en-ZA"/>
          </a:p>
        </p:txBody>
      </p:sp>
    </p:spTree>
  </p:cSld>
  <p:clrMapOvr>
    <a:masterClrMapping/>
  </p:clrMapOvr>
  <p:transition>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en-ZA"/>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ZA"/>
          </a:p>
        </p:txBody>
      </p:sp>
      <p:sp>
        <p:nvSpPr>
          <p:cNvPr id="4" name="Espace réservé de la date 3"/>
          <p:cNvSpPr>
            <a:spLocks noGrp="1"/>
          </p:cNvSpPr>
          <p:nvPr>
            <p:ph type="dt" sz="half" idx="10"/>
          </p:nvPr>
        </p:nvSpPr>
        <p:spPr/>
        <p:txBody>
          <a:bodyPr/>
          <a:lstStyle/>
          <a:p>
            <a:fld id="{D0B45C1F-C420-4898-B3E1-48754F0C3596}" type="datetime1">
              <a:rPr lang="en-US" smtClean="0"/>
              <a:pPr/>
              <a:t>5/8/2018</a:t>
            </a:fld>
            <a:endParaRPr lang="en-ZA"/>
          </a:p>
        </p:txBody>
      </p:sp>
      <p:sp>
        <p:nvSpPr>
          <p:cNvPr id="5" name="Espace réservé du pied de page 4"/>
          <p:cNvSpPr>
            <a:spLocks noGrp="1"/>
          </p:cNvSpPr>
          <p:nvPr>
            <p:ph type="ftr" sz="quarter" idx="11"/>
          </p:nvPr>
        </p:nvSpPr>
        <p:spPr/>
        <p:txBody>
          <a:bodyPr/>
          <a:lstStyle/>
          <a:p>
            <a:endParaRPr lang="en-ZA"/>
          </a:p>
        </p:txBody>
      </p:sp>
      <p:sp>
        <p:nvSpPr>
          <p:cNvPr id="6" name="Espace réservé du numéro de diapositive 5"/>
          <p:cNvSpPr>
            <a:spLocks noGrp="1"/>
          </p:cNvSpPr>
          <p:nvPr>
            <p:ph type="sldNum" sz="quarter" idx="12"/>
          </p:nvPr>
        </p:nvSpPr>
        <p:spPr/>
        <p:txBody>
          <a:bodyPr/>
          <a:lstStyle/>
          <a:p>
            <a:fld id="{05771265-8CDE-414E-8782-D73367FD2277}" type="slidenum">
              <a:rPr lang="en-ZA" smtClean="0"/>
              <a:pPr/>
              <a:t>‹N°›</a:t>
            </a:fld>
            <a:endParaRPr lang="en-ZA"/>
          </a:p>
        </p:txBody>
      </p:sp>
    </p:spTree>
  </p:cSld>
  <p:clrMapOvr>
    <a:masterClrMapping/>
  </p:clrMapOvr>
  <p:transition>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endParaRPr lang="en-Z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4C35DEA5-58C9-4B56-8A4C-33193F1C1EDB}" type="datetime1">
              <a:rPr lang="en-US" smtClean="0"/>
              <a:pPr/>
              <a:t>5/8/2018</a:t>
            </a:fld>
            <a:endParaRPr lang="en-ZA"/>
          </a:p>
        </p:txBody>
      </p:sp>
      <p:sp>
        <p:nvSpPr>
          <p:cNvPr id="5" name="Espace réservé du pied de page 4"/>
          <p:cNvSpPr>
            <a:spLocks noGrp="1"/>
          </p:cNvSpPr>
          <p:nvPr>
            <p:ph type="ftr" sz="quarter" idx="11"/>
          </p:nvPr>
        </p:nvSpPr>
        <p:spPr/>
        <p:txBody>
          <a:bodyPr/>
          <a:lstStyle/>
          <a:p>
            <a:endParaRPr lang="en-ZA"/>
          </a:p>
        </p:txBody>
      </p:sp>
      <p:sp>
        <p:nvSpPr>
          <p:cNvPr id="6" name="Espace réservé du numéro de diapositive 5"/>
          <p:cNvSpPr>
            <a:spLocks noGrp="1"/>
          </p:cNvSpPr>
          <p:nvPr>
            <p:ph type="sldNum" sz="quarter" idx="12"/>
          </p:nvPr>
        </p:nvSpPr>
        <p:spPr/>
        <p:txBody>
          <a:bodyPr/>
          <a:lstStyle/>
          <a:p>
            <a:fld id="{05771265-8CDE-414E-8782-D73367FD2277}" type="slidenum">
              <a:rPr lang="en-ZA" smtClean="0"/>
              <a:pPr/>
              <a:t>‹N°›</a:t>
            </a:fld>
            <a:endParaRPr lang="en-ZA"/>
          </a:p>
        </p:txBody>
      </p:sp>
    </p:spTree>
  </p:cSld>
  <p:clrMapOvr>
    <a:masterClrMapping/>
  </p:clrMapOvr>
  <p:transition>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en-ZA"/>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ZA"/>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ZA"/>
          </a:p>
        </p:txBody>
      </p:sp>
      <p:sp>
        <p:nvSpPr>
          <p:cNvPr id="5" name="Espace réservé de la date 4"/>
          <p:cNvSpPr>
            <a:spLocks noGrp="1"/>
          </p:cNvSpPr>
          <p:nvPr>
            <p:ph type="dt" sz="half" idx="10"/>
          </p:nvPr>
        </p:nvSpPr>
        <p:spPr/>
        <p:txBody>
          <a:bodyPr/>
          <a:lstStyle/>
          <a:p>
            <a:fld id="{24604DC6-245C-473B-A74C-540E2A5ADFA9}" type="datetime1">
              <a:rPr lang="en-US" smtClean="0"/>
              <a:pPr/>
              <a:t>5/8/2018</a:t>
            </a:fld>
            <a:endParaRPr lang="en-ZA"/>
          </a:p>
        </p:txBody>
      </p:sp>
      <p:sp>
        <p:nvSpPr>
          <p:cNvPr id="6" name="Espace réservé du pied de page 5"/>
          <p:cNvSpPr>
            <a:spLocks noGrp="1"/>
          </p:cNvSpPr>
          <p:nvPr>
            <p:ph type="ftr" sz="quarter" idx="11"/>
          </p:nvPr>
        </p:nvSpPr>
        <p:spPr/>
        <p:txBody>
          <a:bodyPr/>
          <a:lstStyle/>
          <a:p>
            <a:endParaRPr lang="en-ZA"/>
          </a:p>
        </p:txBody>
      </p:sp>
      <p:sp>
        <p:nvSpPr>
          <p:cNvPr id="7" name="Espace réservé du numéro de diapositive 6"/>
          <p:cNvSpPr>
            <a:spLocks noGrp="1"/>
          </p:cNvSpPr>
          <p:nvPr>
            <p:ph type="sldNum" sz="quarter" idx="12"/>
          </p:nvPr>
        </p:nvSpPr>
        <p:spPr/>
        <p:txBody>
          <a:bodyPr/>
          <a:lstStyle/>
          <a:p>
            <a:fld id="{05771265-8CDE-414E-8782-D73367FD2277}" type="slidenum">
              <a:rPr lang="en-ZA" smtClean="0"/>
              <a:pPr/>
              <a:t>‹N°›</a:t>
            </a:fld>
            <a:endParaRPr lang="en-ZA"/>
          </a:p>
        </p:txBody>
      </p:sp>
    </p:spTree>
  </p:cSld>
  <p:clrMapOvr>
    <a:masterClrMapping/>
  </p:clrMapOvr>
  <p:transition>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endParaRPr lang="en-Z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Z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ZA"/>
          </a:p>
        </p:txBody>
      </p:sp>
      <p:sp>
        <p:nvSpPr>
          <p:cNvPr id="7" name="Espace réservé de la date 6"/>
          <p:cNvSpPr>
            <a:spLocks noGrp="1"/>
          </p:cNvSpPr>
          <p:nvPr>
            <p:ph type="dt" sz="half" idx="10"/>
          </p:nvPr>
        </p:nvSpPr>
        <p:spPr/>
        <p:txBody>
          <a:bodyPr/>
          <a:lstStyle/>
          <a:p>
            <a:fld id="{57CD37AF-D506-4FD7-82B1-ADC108EE921A}" type="datetime1">
              <a:rPr lang="en-US" smtClean="0"/>
              <a:pPr/>
              <a:t>5/8/2018</a:t>
            </a:fld>
            <a:endParaRPr lang="en-ZA"/>
          </a:p>
        </p:txBody>
      </p:sp>
      <p:sp>
        <p:nvSpPr>
          <p:cNvPr id="8" name="Espace réservé du pied de page 7"/>
          <p:cNvSpPr>
            <a:spLocks noGrp="1"/>
          </p:cNvSpPr>
          <p:nvPr>
            <p:ph type="ftr" sz="quarter" idx="11"/>
          </p:nvPr>
        </p:nvSpPr>
        <p:spPr/>
        <p:txBody>
          <a:bodyPr/>
          <a:lstStyle/>
          <a:p>
            <a:endParaRPr lang="en-ZA"/>
          </a:p>
        </p:txBody>
      </p:sp>
      <p:sp>
        <p:nvSpPr>
          <p:cNvPr id="9" name="Espace réservé du numéro de diapositive 8"/>
          <p:cNvSpPr>
            <a:spLocks noGrp="1"/>
          </p:cNvSpPr>
          <p:nvPr>
            <p:ph type="sldNum" sz="quarter" idx="12"/>
          </p:nvPr>
        </p:nvSpPr>
        <p:spPr/>
        <p:txBody>
          <a:bodyPr/>
          <a:lstStyle/>
          <a:p>
            <a:fld id="{05771265-8CDE-414E-8782-D73367FD2277}" type="slidenum">
              <a:rPr lang="en-ZA" smtClean="0"/>
              <a:pPr/>
              <a:t>‹N°›</a:t>
            </a:fld>
            <a:endParaRPr lang="en-ZA"/>
          </a:p>
        </p:txBody>
      </p:sp>
    </p:spTree>
  </p:cSld>
  <p:clrMapOvr>
    <a:masterClrMapping/>
  </p:clrMapOvr>
  <p:transition>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en-ZA"/>
          </a:p>
        </p:txBody>
      </p:sp>
      <p:sp>
        <p:nvSpPr>
          <p:cNvPr id="3" name="Espace réservé de la date 2"/>
          <p:cNvSpPr>
            <a:spLocks noGrp="1"/>
          </p:cNvSpPr>
          <p:nvPr>
            <p:ph type="dt" sz="half" idx="10"/>
          </p:nvPr>
        </p:nvSpPr>
        <p:spPr/>
        <p:txBody>
          <a:bodyPr/>
          <a:lstStyle/>
          <a:p>
            <a:fld id="{8C6A7F87-5170-4F23-A24C-F39125ADD85A}" type="datetime1">
              <a:rPr lang="en-US" smtClean="0"/>
              <a:pPr/>
              <a:t>5/8/2018</a:t>
            </a:fld>
            <a:endParaRPr lang="en-ZA"/>
          </a:p>
        </p:txBody>
      </p:sp>
      <p:sp>
        <p:nvSpPr>
          <p:cNvPr id="4" name="Espace réservé du pied de page 3"/>
          <p:cNvSpPr>
            <a:spLocks noGrp="1"/>
          </p:cNvSpPr>
          <p:nvPr>
            <p:ph type="ftr" sz="quarter" idx="11"/>
          </p:nvPr>
        </p:nvSpPr>
        <p:spPr/>
        <p:txBody>
          <a:bodyPr/>
          <a:lstStyle/>
          <a:p>
            <a:endParaRPr lang="en-ZA"/>
          </a:p>
        </p:txBody>
      </p:sp>
      <p:sp>
        <p:nvSpPr>
          <p:cNvPr id="5" name="Espace réservé du numéro de diapositive 4"/>
          <p:cNvSpPr>
            <a:spLocks noGrp="1"/>
          </p:cNvSpPr>
          <p:nvPr>
            <p:ph type="sldNum" sz="quarter" idx="12"/>
          </p:nvPr>
        </p:nvSpPr>
        <p:spPr/>
        <p:txBody>
          <a:bodyPr/>
          <a:lstStyle/>
          <a:p>
            <a:fld id="{05771265-8CDE-414E-8782-D73367FD2277}" type="slidenum">
              <a:rPr lang="en-ZA" smtClean="0"/>
              <a:pPr/>
              <a:t>‹N°›</a:t>
            </a:fld>
            <a:endParaRPr lang="en-ZA"/>
          </a:p>
        </p:txBody>
      </p:sp>
    </p:spTree>
  </p:cSld>
  <p:clrMapOvr>
    <a:masterClrMapping/>
  </p:clrMapOvr>
  <p:transition>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A3C28D2-80CC-4C29-AE14-039F91F5F262}" type="datetime1">
              <a:rPr lang="en-US" smtClean="0"/>
              <a:pPr/>
              <a:t>5/8/2018</a:t>
            </a:fld>
            <a:endParaRPr lang="en-ZA"/>
          </a:p>
        </p:txBody>
      </p:sp>
      <p:sp>
        <p:nvSpPr>
          <p:cNvPr id="3" name="Espace réservé du pied de page 2"/>
          <p:cNvSpPr>
            <a:spLocks noGrp="1"/>
          </p:cNvSpPr>
          <p:nvPr>
            <p:ph type="ftr" sz="quarter" idx="11"/>
          </p:nvPr>
        </p:nvSpPr>
        <p:spPr/>
        <p:txBody>
          <a:bodyPr/>
          <a:lstStyle/>
          <a:p>
            <a:endParaRPr lang="en-ZA"/>
          </a:p>
        </p:txBody>
      </p:sp>
      <p:sp>
        <p:nvSpPr>
          <p:cNvPr id="4" name="Espace réservé du numéro de diapositive 3"/>
          <p:cNvSpPr>
            <a:spLocks noGrp="1"/>
          </p:cNvSpPr>
          <p:nvPr>
            <p:ph type="sldNum" sz="quarter" idx="12"/>
          </p:nvPr>
        </p:nvSpPr>
        <p:spPr/>
        <p:txBody>
          <a:bodyPr/>
          <a:lstStyle/>
          <a:p>
            <a:fld id="{05771265-8CDE-414E-8782-D73367FD2277}" type="slidenum">
              <a:rPr lang="en-ZA" smtClean="0"/>
              <a:pPr/>
              <a:t>‹N°›</a:t>
            </a:fld>
            <a:endParaRPr lang="en-ZA"/>
          </a:p>
        </p:txBody>
      </p:sp>
    </p:spTree>
  </p:cSld>
  <p:clrMapOvr>
    <a:masterClrMapping/>
  </p:clrMapOvr>
  <p:transition>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endParaRPr lang="en-Z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Z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04D58970-7C2D-4D4E-BDFA-DA505B5D76BA}" type="datetime1">
              <a:rPr lang="en-US" smtClean="0"/>
              <a:pPr/>
              <a:t>5/8/2018</a:t>
            </a:fld>
            <a:endParaRPr lang="en-ZA"/>
          </a:p>
        </p:txBody>
      </p:sp>
      <p:sp>
        <p:nvSpPr>
          <p:cNvPr id="6" name="Espace réservé du pied de page 5"/>
          <p:cNvSpPr>
            <a:spLocks noGrp="1"/>
          </p:cNvSpPr>
          <p:nvPr>
            <p:ph type="ftr" sz="quarter" idx="11"/>
          </p:nvPr>
        </p:nvSpPr>
        <p:spPr/>
        <p:txBody>
          <a:bodyPr/>
          <a:lstStyle/>
          <a:p>
            <a:endParaRPr lang="en-ZA"/>
          </a:p>
        </p:txBody>
      </p:sp>
      <p:sp>
        <p:nvSpPr>
          <p:cNvPr id="7" name="Espace réservé du numéro de diapositive 6"/>
          <p:cNvSpPr>
            <a:spLocks noGrp="1"/>
          </p:cNvSpPr>
          <p:nvPr>
            <p:ph type="sldNum" sz="quarter" idx="12"/>
          </p:nvPr>
        </p:nvSpPr>
        <p:spPr/>
        <p:txBody>
          <a:bodyPr/>
          <a:lstStyle/>
          <a:p>
            <a:fld id="{05771265-8CDE-414E-8782-D73367FD2277}" type="slidenum">
              <a:rPr lang="en-ZA" smtClean="0"/>
              <a:pPr/>
              <a:t>‹N°›</a:t>
            </a:fld>
            <a:endParaRPr lang="en-ZA"/>
          </a:p>
        </p:txBody>
      </p:sp>
    </p:spTree>
  </p:cSld>
  <p:clrMapOvr>
    <a:masterClrMapping/>
  </p:clrMapOvr>
  <p:transition>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endParaRPr lang="en-ZA"/>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7A644736-A65C-4778-A028-E488093E7E3B}" type="datetime1">
              <a:rPr lang="en-US" smtClean="0"/>
              <a:pPr/>
              <a:t>5/8/2018</a:t>
            </a:fld>
            <a:endParaRPr lang="en-ZA"/>
          </a:p>
        </p:txBody>
      </p:sp>
      <p:sp>
        <p:nvSpPr>
          <p:cNvPr id="6" name="Espace réservé du pied de page 5"/>
          <p:cNvSpPr>
            <a:spLocks noGrp="1"/>
          </p:cNvSpPr>
          <p:nvPr>
            <p:ph type="ftr" sz="quarter" idx="11"/>
          </p:nvPr>
        </p:nvSpPr>
        <p:spPr/>
        <p:txBody>
          <a:bodyPr/>
          <a:lstStyle/>
          <a:p>
            <a:endParaRPr lang="en-ZA"/>
          </a:p>
        </p:txBody>
      </p:sp>
      <p:sp>
        <p:nvSpPr>
          <p:cNvPr id="7" name="Espace réservé du numéro de diapositive 6"/>
          <p:cNvSpPr>
            <a:spLocks noGrp="1"/>
          </p:cNvSpPr>
          <p:nvPr>
            <p:ph type="sldNum" sz="quarter" idx="12"/>
          </p:nvPr>
        </p:nvSpPr>
        <p:spPr/>
        <p:txBody>
          <a:bodyPr/>
          <a:lstStyle/>
          <a:p>
            <a:fld id="{05771265-8CDE-414E-8782-D73367FD2277}" type="slidenum">
              <a:rPr lang="en-ZA" smtClean="0"/>
              <a:pPr/>
              <a:t>‹N°›</a:t>
            </a:fld>
            <a:endParaRPr lang="en-ZA"/>
          </a:p>
        </p:txBody>
      </p:sp>
    </p:spTree>
  </p:cSld>
  <p:clrMapOvr>
    <a:masterClrMapping/>
  </p:clrMapOvr>
  <p:transition>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pour modifier le style du titre</a:t>
            </a:r>
            <a:endParaRPr lang="en-ZA"/>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ZA"/>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8D1D47-896A-4ADA-ACEC-4D05B3A01030}" type="datetime1">
              <a:rPr lang="en-US" smtClean="0"/>
              <a:pPr/>
              <a:t>5/8/2018</a:t>
            </a:fld>
            <a:endParaRPr lang="en-ZA"/>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771265-8CDE-414E-8782-D73367FD2277}" type="slidenum">
              <a:rPr lang="en-ZA" smtClean="0"/>
              <a:pPr/>
              <a:t>‹N°›</a:t>
            </a:fld>
            <a:endParaRPr lang="en-Z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wedg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2" descr="http://www.statistiques.developpement-durable.gouv.fr/fileadmin/documents/Sujets_transversaux/Developpement_durable/Indicateurs_ODD_2016/image-odd-2015-2030.jpg">
            <a:extLst>
              <a:ext uri="{FF2B5EF4-FFF2-40B4-BE49-F238E27FC236}">
                <a16:creationId xmlns:a16="http://schemas.microsoft.com/office/drawing/2014/main" id="{4A86F390-C625-4080-AA40-C50DDD6FF35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49" y="2776674"/>
            <a:ext cx="8943975" cy="3620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re 1">
            <a:extLst>
              <a:ext uri="{FF2B5EF4-FFF2-40B4-BE49-F238E27FC236}">
                <a16:creationId xmlns:a16="http://schemas.microsoft.com/office/drawing/2014/main" id="{E48DA4DE-9974-46F3-BC01-E5E9FAF03D87}"/>
              </a:ext>
            </a:extLst>
          </p:cNvPr>
          <p:cNvSpPr>
            <a:spLocks noGrp="1"/>
          </p:cNvSpPr>
          <p:nvPr>
            <p:ph type="ctrTitle"/>
          </p:nvPr>
        </p:nvSpPr>
        <p:spPr>
          <a:xfrm>
            <a:off x="0" y="6718"/>
            <a:ext cx="9144000" cy="1368822"/>
          </a:xfrm>
          <a:solidFill>
            <a:schemeClr val="accent2">
              <a:lumMod val="60000"/>
              <a:lumOff val="40000"/>
            </a:schemeClr>
          </a:solidFill>
        </p:spPr>
        <p:txBody>
          <a:bodyPr>
            <a:normAutofit fontScale="90000"/>
          </a:bodyPr>
          <a:lstStyle/>
          <a:p>
            <a:pPr algn="ctr"/>
            <a:r>
              <a:rPr lang="fr-FR" dirty="0">
                <a:latin typeface="Garamond" panose="02020404030301010803" pitchFamily="18" charset="0"/>
              </a:rPr>
              <a:t>Les initiatives des Ecoles de statistique africaine</a:t>
            </a:r>
          </a:p>
        </p:txBody>
      </p:sp>
      <p:sp>
        <p:nvSpPr>
          <p:cNvPr id="3" name="Rectangle 2">
            <a:extLst>
              <a:ext uri="{FF2B5EF4-FFF2-40B4-BE49-F238E27FC236}">
                <a16:creationId xmlns:a16="http://schemas.microsoft.com/office/drawing/2014/main" id="{7258D599-0501-474C-A882-19F51E2CE281}"/>
              </a:ext>
            </a:extLst>
          </p:cNvPr>
          <p:cNvSpPr/>
          <p:nvPr/>
        </p:nvSpPr>
        <p:spPr>
          <a:xfrm>
            <a:off x="16449" y="6385145"/>
            <a:ext cx="9144000" cy="4631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350" dirty="0"/>
              <a:t>LOME, du 9 au 11 mai 2018</a:t>
            </a:r>
          </a:p>
        </p:txBody>
      </p:sp>
      <p:sp>
        <p:nvSpPr>
          <p:cNvPr id="5" name="Rectangle 4">
            <a:extLst>
              <a:ext uri="{FF2B5EF4-FFF2-40B4-BE49-F238E27FC236}">
                <a16:creationId xmlns:a16="http://schemas.microsoft.com/office/drawing/2014/main" id="{FD651DF2-1E6C-48AA-8915-17B4D2D0C64A}"/>
              </a:ext>
            </a:extLst>
          </p:cNvPr>
          <p:cNvSpPr/>
          <p:nvPr/>
        </p:nvSpPr>
        <p:spPr>
          <a:xfrm>
            <a:off x="16449" y="1375540"/>
            <a:ext cx="9127551" cy="16214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solidFill>
                  <a:schemeClr val="tx1"/>
                </a:solidFill>
              </a:rPr>
              <a:t>Séminaire régional sur l’intégration des sources administratives, des données non traditionnelles et des données </a:t>
            </a:r>
            <a:r>
              <a:rPr lang="fr-FR" sz="2400" b="1" dirty="0" err="1">
                <a:solidFill>
                  <a:schemeClr val="tx1"/>
                </a:solidFill>
              </a:rPr>
              <a:t>géo-spatiales</a:t>
            </a:r>
            <a:endParaRPr lang="fr-FR" sz="2400" b="1" dirty="0">
              <a:solidFill>
                <a:schemeClr val="tx1"/>
              </a:solidFill>
            </a:endParaRPr>
          </a:p>
          <a:p>
            <a:pPr algn="ctr"/>
            <a:r>
              <a:rPr lang="fr-FR" sz="2400" b="1" dirty="0">
                <a:solidFill>
                  <a:schemeClr val="tx1"/>
                </a:solidFill>
              </a:rPr>
              <a:t>FASSASSI Raïmi (ENSEA Abidjan)</a:t>
            </a:r>
          </a:p>
          <a:p>
            <a:pPr algn="ctr"/>
            <a:r>
              <a:rPr lang="fr-FR" sz="2400" b="1" dirty="0">
                <a:solidFill>
                  <a:schemeClr val="tx1"/>
                </a:solidFill>
              </a:rPr>
              <a:t>NGBANZA Jeannot (ISSEA Yaoundé)</a:t>
            </a:r>
          </a:p>
        </p:txBody>
      </p:sp>
    </p:spTree>
    <p:extLst>
      <p:ext uri="{BB962C8B-B14F-4D97-AF65-F5344CB8AC3E}">
        <p14:creationId xmlns:p14="http://schemas.microsoft.com/office/powerpoint/2010/main" val="1007887099"/>
      </p:ext>
    </p:extLst>
  </p:cSld>
  <p:clrMapOvr>
    <a:masterClrMapping/>
  </p:clrMapOvr>
  <p:transition>
    <p:wedg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076FE873-DD6F-4059-9C0F-FCA066A0FE3D}"/>
              </a:ext>
            </a:extLst>
          </p:cNvPr>
          <p:cNvSpPr>
            <a:spLocks noGrp="1"/>
          </p:cNvSpPr>
          <p:nvPr>
            <p:ph idx="1"/>
          </p:nvPr>
        </p:nvSpPr>
        <p:spPr/>
        <p:txBody>
          <a:bodyPr>
            <a:normAutofit fontScale="85000" lnSpcReduction="20000"/>
          </a:bodyPr>
          <a:lstStyle/>
          <a:p>
            <a:pPr lvl="1" algn="just"/>
            <a:r>
              <a:rPr lang="fr-FR" dirty="0"/>
              <a:t>De nouveaux  besoins en données  émergent avec de nouveaux défis</a:t>
            </a:r>
          </a:p>
          <a:p>
            <a:pPr lvl="2" algn="just"/>
            <a:r>
              <a:rPr lang="fr-FR" dirty="0"/>
              <a:t>Avec le développement économique et social</a:t>
            </a:r>
          </a:p>
          <a:p>
            <a:pPr lvl="2" algn="just"/>
            <a:r>
              <a:rPr lang="fr-FR" dirty="0"/>
              <a:t>Les nouveaux agendas (OMD à partir des année 1990, ODD,  agenda 2063 de l’UA, </a:t>
            </a:r>
            <a:r>
              <a:rPr lang="fr-FR" dirty="0" err="1"/>
              <a:t>etc</a:t>
            </a:r>
            <a:r>
              <a:rPr lang="fr-FR" dirty="0"/>
              <a:t>,)</a:t>
            </a:r>
          </a:p>
          <a:p>
            <a:pPr lvl="1" algn="just"/>
            <a:r>
              <a:rPr lang="fr-FR" dirty="0"/>
              <a:t>Les sources de données se multiplient et se diversifient</a:t>
            </a:r>
          </a:p>
          <a:p>
            <a:pPr lvl="2" algn="just"/>
            <a:r>
              <a:rPr lang="fr-FR" dirty="0"/>
              <a:t>statistiques provenant des ONG nationales</a:t>
            </a:r>
          </a:p>
          <a:p>
            <a:pPr lvl="2" algn="just"/>
            <a:r>
              <a:rPr lang="fr-FR" dirty="0"/>
              <a:t>Statistiques provenant des ONG internationales</a:t>
            </a:r>
          </a:p>
          <a:p>
            <a:pPr lvl="1" algn="just"/>
            <a:r>
              <a:rPr lang="fr-FR" dirty="0"/>
              <a:t>Ces statistiques alimentent parfois les statistiques officielles des Etats</a:t>
            </a:r>
          </a:p>
          <a:p>
            <a:pPr lvl="1" algn="just"/>
            <a:r>
              <a:rPr lang="fr-FR" dirty="0"/>
              <a:t>Ceci peut poser problème : Les ESA tentent de résoudre les nombreuses difficultés que rencontrent les SSN dues à la faiblesse des ressources humaines</a:t>
            </a:r>
          </a:p>
          <a:p>
            <a:pPr lvl="1" algn="just"/>
            <a:endParaRPr lang="fr-FR" sz="2000" dirty="0"/>
          </a:p>
        </p:txBody>
      </p:sp>
      <p:sp>
        <p:nvSpPr>
          <p:cNvPr id="4" name="Espace réservé du numéro de diapositive 3">
            <a:extLst>
              <a:ext uri="{FF2B5EF4-FFF2-40B4-BE49-F238E27FC236}">
                <a16:creationId xmlns:a16="http://schemas.microsoft.com/office/drawing/2014/main" id="{26D0D397-F4FC-4653-A61F-B0797024E062}"/>
              </a:ext>
            </a:extLst>
          </p:cNvPr>
          <p:cNvSpPr>
            <a:spLocks noGrp="1"/>
          </p:cNvSpPr>
          <p:nvPr>
            <p:ph type="sldNum" sz="quarter" idx="12"/>
          </p:nvPr>
        </p:nvSpPr>
        <p:spPr/>
        <p:txBody>
          <a:bodyPr/>
          <a:lstStyle/>
          <a:p>
            <a:fld id="{05771265-8CDE-414E-8782-D73367FD2277}" type="slidenum">
              <a:rPr lang="en-ZA" smtClean="0"/>
              <a:pPr/>
              <a:t>10</a:t>
            </a:fld>
            <a:endParaRPr lang="en-ZA"/>
          </a:p>
        </p:txBody>
      </p:sp>
      <p:sp>
        <p:nvSpPr>
          <p:cNvPr id="5" name="Titre 1">
            <a:extLst>
              <a:ext uri="{FF2B5EF4-FFF2-40B4-BE49-F238E27FC236}">
                <a16:creationId xmlns:a16="http://schemas.microsoft.com/office/drawing/2014/main" id="{6688E610-62FF-4EDD-9A85-61DF5504FE99}"/>
              </a:ext>
            </a:extLst>
          </p:cNvPr>
          <p:cNvSpPr txBox="1">
            <a:spLocks/>
          </p:cNvSpPr>
          <p:nvPr/>
        </p:nvSpPr>
        <p:spPr>
          <a:xfrm>
            <a:off x="457200" y="274638"/>
            <a:ext cx="8229600" cy="868346"/>
          </a:xfrm>
          <a:prstGeom prst="rect">
            <a:avLst/>
          </a:prstGeom>
          <a:ln w="12700">
            <a:solidFill>
              <a:schemeClr val="tx1"/>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sz="2000" b="1">
                <a:latin typeface="Arial" pitchFamily="34" charset="0"/>
                <a:cs typeface="Arial" pitchFamily="34" charset="0"/>
              </a:rPr>
              <a:t>II- LES NOUVEAUX BESOINS EN DONNEES : DES OMD AUX ODD</a:t>
            </a:r>
            <a:endParaRPr lang="en-ZA" sz="2000" b="1" dirty="0">
              <a:latin typeface="Arial" pitchFamily="34" charset="0"/>
              <a:cs typeface="Arial" pitchFamily="34" charset="0"/>
            </a:endParaRPr>
          </a:p>
        </p:txBody>
      </p:sp>
    </p:spTree>
    <p:extLst>
      <p:ext uri="{BB962C8B-B14F-4D97-AF65-F5344CB8AC3E}">
        <p14:creationId xmlns:p14="http://schemas.microsoft.com/office/powerpoint/2010/main" val="1214719002"/>
      </p:ext>
    </p:extLst>
  </p:cSld>
  <p:clrMapOvr>
    <a:masterClrMapping/>
  </p:clrMapOvr>
  <p:transition>
    <p:wedg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E6681BAA-4EB4-4FDF-9B30-69D94141F4DE}"/>
              </a:ext>
            </a:extLst>
          </p:cNvPr>
          <p:cNvSpPr>
            <a:spLocks noGrp="1"/>
          </p:cNvSpPr>
          <p:nvPr>
            <p:ph idx="1"/>
          </p:nvPr>
        </p:nvSpPr>
        <p:spPr/>
        <p:txBody>
          <a:bodyPr>
            <a:normAutofit/>
          </a:bodyPr>
          <a:lstStyle/>
          <a:p>
            <a:pPr lvl="1" algn="just"/>
            <a:r>
              <a:rPr lang="fr-FR" sz="2400" dirty="0"/>
              <a:t>Introduction des OMD puis des ODD dans les curricula des ESA</a:t>
            </a:r>
          </a:p>
          <a:p>
            <a:pPr lvl="1" algn="just"/>
            <a:r>
              <a:rPr lang="fr-FR" sz="2400" dirty="0"/>
              <a:t>Nombreux défis méthodologiques</a:t>
            </a:r>
          </a:p>
          <a:p>
            <a:pPr lvl="1" algn="just"/>
            <a:r>
              <a:rPr lang="fr-FR" sz="2400" dirty="0"/>
              <a:t>La diversification des sources de données </a:t>
            </a:r>
          </a:p>
          <a:p>
            <a:pPr lvl="2" algn="just"/>
            <a:r>
              <a:rPr lang="fr-FR" dirty="0"/>
              <a:t>Plus grande opportunité mais…</a:t>
            </a:r>
          </a:p>
          <a:p>
            <a:pPr lvl="2" algn="just"/>
            <a:r>
              <a:rPr lang="fr-FR" dirty="0"/>
              <a:t>Nécessité d’encadrement de la production des données, etc.</a:t>
            </a:r>
          </a:p>
          <a:p>
            <a:pPr algn="just"/>
            <a:r>
              <a:rPr lang="fr-FR" sz="2400" dirty="0"/>
              <a:t>Le bilan des OMD a révélé la profondeur du problème des données nécessaires à leur suivi en Afrique</a:t>
            </a:r>
          </a:p>
          <a:p>
            <a:pPr algn="just"/>
            <a:endParaRPr lang="fr-FR" dirty="0"/>
          </a:p>
        </p:txBody>
      </p:sp>
      <p:sp>
        <p:nvSpPr>
          <p:cNvPr id="4" name="Espace réservé du numéro de diapositive 3">
            <a:extLst>
              <a:ext uri="{FF2B5EF4-FFF2-40B4-BE49-F238E27FC236}">
                <a16:creationId xmlns:a16="http://schemas.microsoft.com/office/drawing/2014/main" id="{0936F23D-EADD-4201-B351-6DFDF049B354}"/>
              </a:ext>
            </a:extLst>
          </p:cNvPr>
          <p:cNvSpPr>
            <a:spLocks noGrp="1"/>
          </p:cNvSpPr>
          <p:nvPr>
            <p:ph type="sldNum" sz="quarter" idx="12"/>
          </p:nvPr>
        </p:nvSpPr>
        <p:spPr/>
        <p:txBody>
          <a:bodyPr/>
          <a:lstStyle/>
          <a:p>
            <a:fld id="{05771265-8CDE-414E-8782-D73367FD2277}" type="slidenum">
              <a:rPr lang="en-ZA" smtClean="0"/>
              <a:pPr/>
              <a:t>11</a:t>
            </a:fld>
            <a:endParaRPr lang="en-ZA"/>
          </a:p>
        </p:txBody>
      </p:sp>
      <p:sp>
        <p:nvSpPr>
          <p:cNvPr id="5" name="Titre 1">
            <a:extLst>
              <a:ext uri="{FF2B5EF4-FFF2-40B4-BE49-F238E27FC236}">
                <a16:creationId xmlns:a16="http://schemas.microsoft.com/office/drawing/2014/main" id="{688468CE-4999-47CB-9920-A266B410A693}"/>
              </a:ext>
            </a:extLst>
          </p:cNvPr>
          <p:cNvSpPr txBox="1">
            <a:spLocks/>
          </p:cNvSpPr>
          <p:nvPr/>
        </p:nvSpPr>
        <p:spPr>
          <a:xfrm>
            <a:off x="457200" y="274638"/>
            <a:ext cx="8229600" cy="868346"/>
          </a:xfrm>
          <a:prstGeom prst="rect">
            <a:avLst/>
          </a:prstGeom>
          <a:ln w="12700">
            <a:solidFill>
              <a:schemeClr val="tx1"/>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sz="1800" b="1">
                <a:latin typeface="Arial" pitchFamily="34" charset="0"/>
                <a:cs typeface="Arial" pitchFamily="34" charset="0"/>
              </a:rPr>
              <a:t>II- LES NOUVEAUX BESOINS EN DONNEES POUR LE SUIVI DES ODD</a:t>
            </a:r>
            <a:endParaRPr lang="en-ZA" sz="1800" b="1" dirty="0">
              <a:latin typeface="Arial" pitchFamily="34" charset="0"/>
              <a:cs typeface="Arial" pitchFamily="34" charset="0"/>
            </a:endParaRPr>
          </a:p>
        </p:txBody>
      </p:sp>
    </p:spTree>
    <p:extLst>
      <p:ext uri="{BB962C8B-B14F-4D97-AF65-F5344CB8AC3E}">
        <p14:creationId xmlns:p14="http://schemas.microsoft.com/office/powerpoint/2010/main" val="1430214201"/>
      </p:ext>
    </p:extLst>
  </p:cSld>
  <p:clrMapOvr>
    <a:masterClrMapping/>
  </p:clrMapOvr>
  <p:transition>
    <p:wedg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EBBA736B-0F27-4FD7-BAF1-42225ECAACB5}"/>
              </a:ext>
            </a:extLst>
          </p:cNvPr>
          <p:cNvSpPr>
            <a:spLocks noGrp="1"/>
          </p:cNvSpPr>
          <p:nvPr>
            <p:ph idx="1"/>
          </p:nvPr>
        </p:nvSpPr>
        <p:spPr/>
        <p:txBody>
          <a:bodyPr>
            <a:normAutofit lnSpcReduction="10000"/>
          </a:bodyPr>
          <a:lstStyle/>
          <a:p>
            <a:pPr lvl="1" algn="just"/>
            <a:r>
              <a:rPr lang="fr-FR" sz="2400" dirty="0"/>
              <a:t>Les ESA réfléchissent à une meilleure organisation de la collecte des données selon les différentes sources (traditionnelles ou non)</a:t>
            </a:r>
          </a:p>
          <a:p>
            <a:pPr lvl="1" algn="just"/>
            <a:r>
              <a:rPr lang="fr-FR" sz="2400" dirty="0"/>
              <a:t>Utilisation de nouvelles techniques de collecte des données(CAPI),</a:t>
            </a:r>
          </a:p>
          <a:p>
            <a:pPr lvl="2" algn="just"/>
            <a:r>
              <a:rPr lang="fr-FR" dirty="0"/>
              <a:t>Enquêtes annuelles organisées avec les PDA</a:t>
            </a:r>
          </a:p>
          <a:p>
            <a:pPr lvl="2" algn="just"/>
            <a:r>
              <a:rPr lang="fr-FR" dirty="0"/>
              <a:t>Utilisation de différentes plateformes pour la collecte des données (logiciels)</a:t>
            </a:r>
          </a:p>
          <a:p>
            <a:pPr lvl="2" algn="just"/>
            <a:r>
              <a:rPr lang="fr-FR" dirty="0"/>
              <a:t>Transferts des données collectées via le réseau internet</a:t>
            </a:r>
          </a:p>
          <a:p>
            <a:pPr lvl="2" algn="just"/>
            <a:r>
              <a:rPr lang="fr-FR" dirty="0"/>
              <a:t>Analyse des donnée en temps réel,</a:t>
            </a:r>
          </a:p>
          <a:p>
            <a:pPr lvl="2" algn="just"/>
            <a:r>
              <a:rPr lang="fr-FR" dirty="0"/>
              <a:t>Etc.</a:t>
            </a:r>
          </a:p>
          <a:p>
            <a:pPr lvl="1" algn="just"/>
            <a:endParaRPr lang="fr-FR" sz="1800" dirty="0"/>
          </a:p>
          <a:p>
            <a:pPr algn="just"/>
            <a:endParaRPr lang="fr-FR" sz="3600" dirty="0"/>
          </a:p>
        </p:txBody>
      </p:sp>
      <p:sp>
        <p:nvSpPr>
          <p:cNvPr id="4" name="Espace réservé du numéro de diapositive 3">
            <a:extLst>
              <a:ext uri="{FF2B5EF4-FFF2-40B4-BE49-F238E27FC236}">
                <a16:creationId xmlns:a16="http://schemas.microsoft.com/office/drawing/2014/main" id="{9163B4B9-C454-4DAB-9AF4-DAB90881F1AC}"/>
              </a:ext>
            </a:extLst>
          </p:cNvPr>
          <p:cNvSpPr>
            <a:spLocks noGrp="1"/>
          </p:cNvSpPr>
          <p:nvPr>
            <p:ph type="sldNum" sz="quarter" idx="12"/>
          </p:nvPr>
        </p:nvSpPr>
        <p:spPr/>
        <p:txBody>
          <a:bodyPr/>
          <a:lstStyle/>
          <a:p>
            <a:fld id="{05771265-8CDE-414E-8782-D73367FD2277}" type="slidenum">
              <a:rPr lang="en-ZA" smtClean="0"/>
              <a:pPr/>
              <a:t>12</a:t>
            </a:fld>
            <a:endParaRPr lang="en-ZA"/>
          </a:p>
        </p:txBody>
      </p:sp>
      <p:sp>
        <p:nvSpPr>
          <p:cNvPr id="5" name="Titre 1">
            <a:extLst>
              <a:ext uri="{FF2B5EF4-FFF2-40B4-BE49-F238E27FC236}">
                <a16:creationId xmlns:a16="http://schemas.microsoft.com/office/drawing/2014/main" id="{FF980814-5C9C-40DB-BAFA-F47307C88809}"/>
              </a:ext>
            </a:extLst>
          </p:cNvPr>
          <p:cNvSpPr txBox="1">
            <a:spLocks/>
          </p:cNvSpPr>
          <p:nvPr/>
        </p:nvSpPr>
        <p:spPr>
          <a:xfrm>
            <a:off x="457200" y="274638"/>
            <a:ext cx="8229600" cy="868346"/>
          </a:xfrm>
          <a:prstGeom prst="rect">
            <a:avLst/>
          </a:prstGeom>
          <a:ln w="12700">
            <a:solidFill>
              <a:schemeClr val="tx1"/>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sz="1800" b="1">
                <a:latin typeface="Arial" pitchFamily="34" charset="0"/>
                <a:cs typeface="Arial" pitchFamily="34" charset="0"/>
              </a:rPr>
              <a:t>II- LES NOUVEAUX BESOINS EN DONNEES POUR LE SUIVI DES ODD</a:t>
            </a:r>
            <a:endParaRPr lang="en-ZA" sz="1800" b="1" dirty="0">
              <a:latin typeface="Arial" pitchFamily="34" charset="0"/>
              <a:cs typeface="Arial" pitchFamily="34" charset="0"/>
            </a:endParaRPr>
          </a:p>
        </p:txBody>
      </p:sp>
    </p:spTree>
    <p:extLst>
      <p:ext uri="{BB962C8B-B14F-4D97-AF65-F5344CB8AC3E}">
        <p14:creationId xmlns:p14="http://schemas.microsoft.com/office/powerpoint/2010/main" val="1206115360"/>
      </p:ext>
    </p:extLst>
  </p:cSld>
  <p:clrMapOvr>
    <a:masterClrMapping/>
  </p:clrMapOvr>
  <p:transition>
    <p:wedg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A6CAFA2-BD18-46A3-8D0E-03BB6E550EB7}"/>
              </a:ext>
            </a:extLst>
          </p:cNvPr>
          <p:cNvSpPr>
            <a:spLocks noGrp="1"/>
          </p:cNvSpPr>
          <p:nvPr>
            <p:ph idx="1"/>
          </p:nvPr>
        </p:nvSpPr>
        <p:spPr/>
        <p:txBody>
          <a:bodyPr>
            <a:normAutofit/>
          </a:bodyPr>
          <a:lstStyle/>
          <a:p>
            <a:pPr lvl="1" algn="just"/>
            <a:r>
              <a:rPr lang="fr-FR" sz="3200" dirty="0"/>
              <a:t>Réflexion (groupe de travail) sur l’amélioration des techniques de collecte de l’information statistique </a:t>
            </a:r>
          </a:p>
          <a:p>
            <a:pPr lvl="1" algn="just"/>
            <a:r>
              <a:rPr lang="fr-FR" sz="3200" dirty="0"/>
              <a:t>Réflexion sur les sources non traditionnelles de données </a:t>
            </a:r>
          </a:p>
          <a:p>
            <a:pPr lvl="1" algn="just"/>
            <a:r>
              <a:rPr lang="fr-FR" sz="3200" dirty="0"/>
              <a:t>Réflexion sur les méthodologies nouvelles pour alimenter les ODD</a:t>
            </a:r>
          </a:p>
          <a:p>
            <a:pPr algn="just"/>
            <a:endParaRPr lang="fr-FR" dirty="0"/>
          </a:p>
        </p:txBody>
      </p:sp>
      <p:sp>
        <p:nvSpPr>
          <p:cNvPr id="4" name="Espace réservé du numéro de diapositive 3">
            <a:extLst>
              <a:ext uri="{FF2B5EF4-FFF2-40B4-BE49-F238E27FC236}">
                <a16:creationId xmlns:a16="http://schemas.microsoft.com/office/drawing/2014/main" id="{5625C197-9F1B-4036-81AC-B6B6A9BEEECD}"/>
              </a:ext>
            </a:extLst>
          </p:cNvPr>
          <p:cNvSpPr>
            <a:spLocks noGrp="1"/>
          </p:cNvSpPr>
          <p:nvPr>
            <p:ph type="sldNum" sz="quarter" idx="12"/>
          </p:nvPr>
        </p:nvSpPr>
        <p:spPr/>
        <p:txBody>
          <a:bodyPr/>
          <a:lstStyle/>
          <a:p>
            <a:fld id="{05771265-8CDE-414E-8782-D73367FD2277}" type="slidenum">
              <a:rPr lang="en-ZA" smtClean="0"/>
              <a:pPr/>
              <a:t>13</a:t>
            </a:fld>
            <a:endParaRPr lang="en-ZA"/>
          </a:p>
        </p:txBody>
      </p:sp>
      <p:sp>
        <p:nvSpPr>
          <p:cNvPr id="5" name="Titre 1">
            <a:extLst>
              <a:ext uri="{FF2B5EF4-FFF2-40B4-BE49-F238E27FC236}">
                <a16:creationId xmlns:a16="http://schemas.microsoft.com/office/drawing/2014/main" id="{C8DD6389-9A43-413D-90F8-6F860FB1B4AB}"/>
              </a:ext>
            </a:extLst>
          </p:cNvPr>
          <p:cNvSpPr>
            <a:spLocks noGrp="1"/>
          </p:cNvSpPr>
          <p:nvPr>
            <p:ph type="title"/>
          </p:nvPr>
        </p:nvSpPr>
        <p:spPr>
          <a:ln w="12700">
            <a:solidFill>
              <a:schemeClr val="tx1"/>
            </a:solidFill>
          </a:ln>
        </p:spPr>
        <p:txBody>
          <a:bodyPr>
            <a:normAutofit/>
          </a:bodyPr>
          <a:lstStyle/>
          <a:p>
            <a:r>
              <a:rPr lang="fr-FR" sz="1800" b="1" dirty="0">
                <a:latin typeface="Arial" pitchFamily="34" charset="0"/>
                <a:cs typeface="Arial" pitchFamily="34" charset="0"/>
              </a:rPr>
              <a:t>II- LES NOUVEAUX BESOINS EN DONNEES POUR LE SUIVI DES ODD</a:t>
            </a:r>
            <a:endParaRPr lang="en-ZA" sz="1800" b="1" dirty="0">
              <a:latin typeface="Arial" pitchFamily="34" charset="0"/>
              <a:cs typeface="Arial" pitchFamily="34" charset="0"/>
            </a:endParaRPr>
          </a:p>
        </p:txBody>
      </p:sp>
    </p:spTree>
    <p:extLst>
      <p:ext uri="{BB962C8B-B14F-4D97-AF65-F5344CB8AC3E}">
        <p14:creationId xmlns:p14="http://schemas.microsoft.com/office/powerpoint/2010/main" val="2686128643"/>
      </p:ext>
    </p:extLst>
  </p:cSld>
  <p:clrMapOvr>
    <a:masterClrMapping/>
  </p:clrMapOvr>
  <p:transition>
    <p:wedg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A6CAFA2-BD18-46A3-8D0E-03BB6E550EB7}"/>
              </a:ext>
            </a:extLst>
          </p:cNvPr>
          <p:cNvSpPr>
            <a:spLocks noGrp="1"/>
          </p:cNvSpPr>
          <p:nvPr>
            <p:ph idx="1"/>
          </p:nvPr>
        </p:nvSpPr>
        <p:spPr/>
        <p:txBody>
          <a:bodyPr>
            <a:normAutofit lnSpcReduction="10000"/>
          </a:bodyPr>
          <a:lstStyle/>
          <a:p>
            <a:pPr lvl="1" algn="just"/>
            <a:r>
              <a:rPr lang="fr-FR" sz="3200" dirty="0"/>
              <a:t>Création de bases de données et d’observatoires avec le Système d’Information Géographique</a:t>
            </a:r>
          </a:p>
          <a:p>
            <a:pPr lvl="1" algn="just"/>
            <a:r>
              <a:rPr lang="fr-FR" sz="3200" dirty="0"/>
              <a:t>Introduction des données de masse dans la formation initiale et continue ( du Data </a:t>
            </a:r>
            <a:r>
              <a:rPr lang="fr-FR" sz="3200" dirty="0" err="1"/>
              <a:t>mining</a:t>
            </a:r>
            <a:r>
              <a:rPr lang="fr-FR" sz="3200" dirty="0"/>
              <a:t> au Big data)</a:t>
            </a:r>
          </a:p>
          <a:p>
            <a:pPr lvl="1" algn="just"/>
            <a:r>
              <a:rPr lang="fr-FR" sz="3200" dirty="0"/>
              <a:t>Un master a été créé en partenariat avec l’Institut Polytechnique Félix Houphouët-Boigny </a:t>
            </a:r>
          </a:p>
          <a:p>
            <a:pPr algn="just"/>
            <a:endParaRPr lang="fr-FR" dirty="0"/>
          </a:p>
        </p:txBody>
      </p:sp>
      <p:sp>
        <p:nvSpPr>
          <p:cNvPr id="4" name="Espace réservé du numéro de diapositive 3">
            <a:extLst>
              <a:ext uri="{FF2B5EF4-FFF2-40B4-BE49-F238E27FC236}">
                <a16:creationId xmlns:a16="http://schemas.microsoft.com/office/drawing/2014/main" id="{5625C197-9F1B-4036-81AC-B6B6A9BEEECD}"/>
              </a:ext>
            </a:extLst>
          </p:cNvPr>
          <p:cNvSpPr>
            <a:spLocks noGrp="1"/>
          </p:cNvSpPr>
          <p:nvPr>
            <p:ph type="sldNum" sz="quarter" idx="12"/>
          </p:nvPr>
        </p:nvSpPr>
        <p:spPr/>
        <p:txBody>
          <a:bodyPr/>
          <a:lstStyle/>
          <a:p>
            <a:fld id="{05771265-8CDE-414E-8782-D73367FD2277}" type="slidenum">
              <a:rPr lang="en-ZA" smtClean="0"/>
              <a:pPr/>
              <a:t>14</a:t>
            </a:fld>
            <a:endParaRPr lang="en-ZA"/>
          </a:p>
        </p:txBody>
      </p:sp>
      <p:sp>
        <p:nvSpPr>
          <p:cNvPr id="5" name="Titre 1">
            <a:extLst>
              <a:ext uri="{FF2B5EF4-FFF2-40B4-BE49-F238E27FC236}">
                <a16:creationId xmlns:a16="http://schemas.microsoft.com/office/drawing/2014/main" id="{C8DD6389-9A43-413D-90F8-6F860FB1B4AB}"/>
              </a:ext>
            </a:extLst>
          </p:cNvPr>
          <p:cNvSpPr>
            <a:spLocks noGrp="1"/>
          </p:cNvSpPr>
          <p:nvPr>
            <p:ph type="title"/>
          </p:nvPr>
        </p:nvSpPr>
        <p:spPr>
          <a:ln w="12700">
            <a:solidFill>
              <a:schemeClr val="tx1"/>
            </a:solidFill>
          </a:ln>
        </p:spPr>
        <p:txBody>
          <a:bodyPr>
            <a:normAutofit/>
          </a:bodyPr>
          <a:lstStyle/>
          <a:p>
            <a:r>
              <a:rPr lang="fr-FR" sz="1800" b="1" dirty="0">
                <a:latin typeface="Arial" pitchFamily="34" charset="0"/>
                <a:cs typeface="Arial" pitchFamily="34" charset="0"/>
              </a:rPr>
              <a:t>II- LES NOUVEAUX BESOINS EN DONNEES POUR LE SUIVI DES ODD</a:t>
            </a:r>
            <a:endParaRPr lang="en-ZA" sz="1800" b="1" dirty="0">
              <a:latin typeface="Arial" pitchFamily="34" charset="0"/>
              <a:cs typeface="Arial" pitchFamily="34" charset="0"/>
            </a:endParaRPr>
          </a:p>
        </p:txBody>
      </p:sp>
    </p:spTree>
    <p:extLst>
      <p:ext uri="{BB962C8B-B14F-4D97-AF65-F5344CB8AC3E}">
        <p14:creationId xmlns:p14="http://schemas.microsoft.com/office/powerpoint/2010/main" val="220300919"/>
      </p:ext>
    </p:extLst>
  </p:cSld>
  <p:clrMapOvr>
    <a:masterClrMapping/>
  </p:clrMapOvr>
  <p:transition>
    <p:wedg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6DE96E19-E9AA-43F3-925E-B4AFD38C3488}"/>
              </a:ext>
            </a:extLst>
          </p:cNvPr>
          <p:cNvSpPr>
            <a:spLocks noGrp="1"/>
          </p:cNvSpPr>
          <p:nvPr>
            <p:ph idx="1"/>
          </p:nvPr>
        </p:nvSpPr>
        <p:spPr/>
        <p:txBody>
          <a:bodyPr>
            <a:normAutofit/>
          </a:bodyPr>
          <a:lstStyle/>
          <a:p>
            <a:pPr lvl="1" algn="just"/>
            <a:r>
              <a:rPr lang="fr-FR" sz="2400" dirty="0"/>
              <a:t>Un défi important pour les ESA est leur apport dans la définition et la mesure des indicateurs de la catégorie 3 des ODD (mode de calcul et données à trouver)</a:t>
            </a:r>
          </a:p>
          <a:p>
            <a:pPr lvl="1" algn="just"/>
            <a:r>
              <a:rPr lang="fr-FR" sz="2400" dirty="0"/>
              <a:t>Dans les ESA, les étudiants sont mis à profit pour mener la réflexion sur les ODD pour mieux approfondir les sources traditionnelles et mieux cerner les sources non traditionnelles </a:t>
            </a:r>
          </a:p>
          <a:p>
            <a:pPr lvl="1" algn="just"/>
            <a:r>
              <a:rPr lang="fr-FR" sz="2400" dirty="0"/>
              <a:t>Mais il est nécessaire de modernisation les SSN et de mieux définir leur cadre de fonctionnement</a:t>
            </a:r>
          </a:p>
          <a:p>
            <a:pPr lvl="1" algn="just"/>
            <a:endParaRPr lang="fr-FR" dirty="0"/>
          </a:p>
          <a:p>
            <a:pPr algn="just"/>
            <a:endParaRPr lang="fr-FR" dirty="0"/>
          </a:p>
        </p:txBody>
      </p:sp>
      <p:sp>
        <p:nvSpPr>
          <p:cNvPr id="4" name="Espace réservé du numéro de diapositive 3">
            <a:extLst>
              <a:ext uri="{FF2B5EF4-FFF2-40B4-BE49-F238E27FC236}">
                <a16:creationId xmlns:a16="http://schemas.microsoft.com/office/drawing/2014/main" id="{A8B14AB0-9465-4CFD-8518-B484CFE1828E}"/>
              </a:ext>
            </a:extLst>
          </p:cNvPr>
          <p:cNvSpPr>
            <a:spLocks noGrp="1"/>
          </p:cNvSpPr>
          <p:nvPr>
            <p:ph type="sldNum" sz="quarter" idx="12"/>
          </p:nvPr>
        </p:nvSpPr>
        <p:spPr/>
        <p:txBody>
          <a:bodyPr/>
          <a:lstStyle/>
          <a:p>
            <a:fld id="{05771265-8CDE-414E-8782-D73367FD2277}" type="slidenum">
              <a:rPr lang="en-ZA" smtClean="0"/>
              <a:pPr/>
              <a:t>15</a:t>
            </a:fld>
            <a:endParaRPr lang="en-ZA"/>
          </a:p>
        </p:txBody>
      </p:sp>
      <p:sp>
        <p:nvSpPr>
          <p:cNvPr id="5" name="Titre 1">
            <a:extLst>
              <a:ext uri="{FF2B5EF4-FFF2-40B4-BE49-F238E27FC236}">
                <a16:creationId xmlns:a16="http://schemas.microsoft.com/office/drawing/2014/main" id="{7095E7B2-F3E7-47E5-A79F-A2EF0D5C201D}"/>
              </a:ext>
            </a:extLst>
          </p:cNvPr>
          <p:cNvSpPr>
            <a:spLocks noGrp="1"/>
          </p:cNvSpPr>
          <p:nvPr>
            <p:ph type="title"/>
          </p:nvPr>
        </p:nvSpPr>
        <p:spPr>
          <a:ln w="12700">
            <a:solidFill>
              <a:schemeClr val="tx1"/>
            </a:solidFill>
          </a:ln>
        </p:spPr>
        <p:txBody>
          <a:bodyPr>
            <a:normAutofit/>
          </a:bodyPr>
          <a:lstStyle/>
          <a:p>
            <a:r>
              <a:rPr lang="fr-FR" sz="1800" b="1" dirty="0">
                <a:latin typeface="Arial" pitchFamily="34" charset="0"/>
                <a:cs typeface="Arial" pitchFamily="34" charset="0"/>
              </a:rPr>
              <a:t>II- LES NOUVEAUX BESOINS EN DONNEES POUR LE SUIVI DES ODD</a:t>
            </a:r>
            <a:endParaRPr lang="en-ZA" sz="1800" b="1" dirty="0">
              <a:latin typeface="Arial" pitchFamily="34" charset="0"/>
              <a:cs typeface="Arial" pitchFamily="34" charset="0"/>
            </a:endParaRPr>
          </a:p>
        </p:txBody>
      </p:sp>
    </p:spTree>
    <p:extLst>
      <p:ext uri="{BB962C8B-B14F-4D97-AF65-F5344CB8AC3E}">
        <p14:creationId xmlns:p14="http://schemas.microsoft.com/office/powerpoint/2010/main" val="4204664809"/>
      </p:ext>
    </p:extLst>
  </p:cSld>
  <p:clrMapOvr>
    <a:masterClrMapping/>
  </p:clrMapOvr>
  <p:transition>
    <p:wedg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68346"/>
          </a:xfrm>
          <a:ln w="28575">
            <a:solidFill>
              <a:schemeClr val="tx1"/>
            </a:solidFill>
          </a:ln>
        </p:spPr>
        <p:txBody>
          <a:bodyPr>
            <a:normAutofit fontScale="90000"/>
          </a:bodyPr>
          <a:lstStyle/>
          <a:p>
            <a:r>
              <a:rPr lang="fr-FR" sz="2800" b="1" dirty="0"/>
              <a:t>Perspectives : Evolution des ESA pour s’adapter aux nouveaux besoins</a:t>
            </a:r>
            <a:endParaRPr lang="en-ZA" sz="2800" dirty="0"/>
          </a:p>
        </p:txBody>
      </p:sp>
      <p:sp>
        <p:nvSpPr>
          <p:cNvPr id="3" name="Espace réservé du contenu 2"/>
          <p:cNvSpPr>
            <a:spLocks noGrp="1"/>
          </p:cNvSpPr>
          <p:nvPr>
            <p:ph idx="1"/>
          </p:nvPr>
        </p:nvSpPr>
        <p:spPr>
          <a:xfrm>
            <a:off x="457200" y="1357298"/>
            <a:ext cx="8229600" cy="4768865"/>
          </a:xfrm>
        </p:spPr>
        <p:txBody>
          <a:bodyPr>
            <a:normAutofit/>
          </a:bodyPr>
          <a:lstStyle/>
          <a:p>
            <a:pPr algn="just">
              <a:buNone/>
            </a:pPr>
            <a:r>
              <a:rPr lang="fr-FR" sz="2800" dirty="0"/>
              <a:t>Les ESA ont pris conscience très tôt de la nécessité de disposer d’informations fiables, de bonne qualité, pertinentes, pour mieux appréhender les problèmes qui sont posés dans nos pays.</a:t>
            </a:r>
          </a:p>
          <a:p>
            <a:pPr algn="just">
              <a:buNone/>
            </a:pPr>
            <a:endParaRPr lang="fr-FR" sz="2800" dirty="0"/>
          </a:p>
          <a:p>
            <a:pPr algn="just">
              <a:buNone/>
            </a:pPr>
            <a:r>
              <a:rPr lang="fr-FR" sz="2800" dirty="0"/>
              <a:t>Pour cela, les ESA doivent constituer un maillon important  du processus des Systèmes Statistiques Nationaux.</a:t>
            </a:r>
            <a:endParaRPr lang="en-ZA" sz="2800" dirty="0"/>
          </a:p>
        </p:txBody>
      </p:sp>
      <p:sp>
        <p:nvSpPr>
          <p:cNvPr id="4" name="Espace réservé du numéro de diapositive 3"/>
          <p:cNvSpPr>
            <a:spLocks noGrp="1"/>
          </p:cNvSpPr>
          <p:nvPr>
            <p:ph type="sldNum" sz="quarter" idx="12"/>
          </p:nvPr>
        </p:nvSpPr>
        <p:spPr/>
        <p:txBody>
          <a:bodyPr/>
          <a:lstStyle/>
          <a:p>
            <a:fld id="{05771265-8CDE-414E-8782-D73367FD2277}" type="slidenum">
              <a:rPr lang="en-ZA" smtClean="0"/>
              <a:pPr/>
              <a:t>16</a:t>
            </a:fld>
            <a:endParaRPr lang="en-ZA"/>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68346"/>
          </a:xfrm>
          <a:ln w="28575">
            <a:solidFill>
              <a:schemeClr val="tx1"/>
            </a:solidFill>
          </a:ln>
        </p:spPr>
        <p:txBody>
          <a:bodyPr>
            <a:normAutofit fontScale="90000"/>
          </a:bodyPr>
          <a:lstStyle/>
          <a:p>
            <a:r>
              <a:rPr lang="fr-FR" sz="2800" b="1" dirty="0"/>
              <a:t>Perspectives : Evolution des ESA pour s’adapter aux nouveaux besoins</a:t>
            </a:r>
            <a:endParaRPr lang="en-ZA" sz="2800" dirty="0"/>
          </a:p>
        </p:txBody>
      </p:sp>
      <p:sp>
        <p:nvSpPr>
          <p:cNvPr id="3" name="Espace réservé du contenu 2"/>
          <p:cNvSpPr>
            <a:spLocks noGrp="1"/>
          </p:cNvSpPr>
          <p:nvPr>
            <p:ph idx="1"/>
          </p:nvPr>
        </p:nvSpPr>
        <p:spPr>
          <a:xfrm>
            <a:off x="457200" y="1357298"/>
            <a:ext cx="8229600" cy="4768865"/>
          </a:xfrm>
        </p:spPr>
        <p:txBody>
          <a:bodyPr>
            <a:normAutofit/>
          </a:bodyPr>
          <a:lstStyle/>
          <a:p>
            <a:pPr marL="514350" lvl="1" indent="-514350" algn="just">
              <a:buFont typeface="+mj-lt"/>
              <a:buAutoNum type="arabicPeriod"/>
            </a:pPr>
            <a:r>
              <a:rPr lang="fr-FR" b="1" dirty="0"/>
              <a:t>Rôles plus accrus des ESA en matière de conception méthodologique</a:t>
            </a:r>
          </a:p>
          <a:p>
            <a:pPr marL="514350" lvl="1" indent="-514350" algn="just">
              <a:buFont typeface="Wingdings" pitchFamily="2" charset="2"/>
              <a:buChar char="Ø"/>
            </a:pPr>
            <a:r>
              <a:rPr lang="fr-FR" dirty="0"/>
              <a:t>Les ODD créent des besoins nouveaux en termes de collecte, de traitement et d’analyse de données.</a:t>
            </a:r>
          </a:p>
          <a:p>
            <a:pPr marL="514350" lvl="1" indent="-514350" algn="just">
              <a:buFont typeface="Wingdings" pitchFamily="2" charset="2"/>
              <a:buChar char="Ø"/>
            </a:pPr>
            <a:r>
              <a:rPr lang="fr-FR" dirty="0"/>
              <a:t>Ce qui implique la mise en place de nouvelles méthodologies</a:t>
            </a:r>
          </a:p>
          <a:p>
            <a:pPr marL="514350" lvl="1" indent="-514350" algn="just">
              <a:buFont typeface="Wingdings" pitchFamily="2" charset="2"/>
              <a:buChar char="Ø"/>
            </a:pPr>
            <a:r>
              <a:rPr lang="fr-FR" dirty="0"/>
              <a:t>Les ESA doivent être associées afin de les intégrer dans les curricula de formation de manière à ce que les futurs statisticiens soient déjà sensibilisés sur les problèmes méthodologiques</a:t>
            </a:r>
          </a:p>
          <a:p>
            <a:pPr marL="514350" lvl="1" indent="-514350" algn="just">
              <a:buNone/>
            </a:pPr>
            <a:endParaRPr lang="fr-FR" dirty="0"/>
          </a:p>
          <a:p>
            <a:pPr algn="just">
              <a:buNone/>
            </a:pPr>
            <a:endParaRPr lang="en-ZA" sz="2800" dirty="0"/>
          </a:p>
        </p:txBody>
      </p:sp>
      <p:sp>
        <p:nvSpPr>
          <p:cNvPr id="4" name="Espace réservé du numéro de diapositive 3"/>
          <p:cNvSpPr>
            <a:spLocks noGrp="1"/>
          </p:cNvSpPr>
          <p:nvPr>
            <p:ph type="sldNum" sz="quarter" idx="12"/>
          </p:nvPr>
        </p:nvSpPr>
        <p:spPr/>
        <p:txBody>
          <a:bodyPr/>
          <a:lstStyle/>
          <a:p>
            <a:fld id="{05771265-8CDE-414E-8782-D73367FD2277}" type="slidenum">
              <a:rPr lang="en-ZA" smtClean="0"/>
              <a:pPr/>
              <a:t>17</a:t>
            </a:fld>
            <a:endParaRPr lang="en-ZA"/>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68346"/>
          </a:xfrm>
          <a:ln w="28575">
            <a:solidFill>
              <a:schemeClr val="tx1"/>
            </a:solidFill>
          </a:ln>
        </p:spPr>
        <p:txBody>
          <a:bodyPr>
            <a:normAutofit fontScale="90000"/>
          </a:bodyPr>
          <a:lstStyle/>
          <a:p>
            <a:r>
              <a:rPr lang="fr-FR" sz="2800" b="1" dirty="0"/>
              <a:t>Perspectives : Evolution des ESA pour s’adapter aux nouveaux besoins</a:t>
            </a:r>
            <a:endParaRPr lang="en-ZA" sz="2800" dirty="0"/>
          </a:p>
        </p:txBody>
      </p:sp>
      <p:sp>
        <p:nvSpPr>
          <p:cNvPr id="3" name="Espace réservé du contenu 2"/>
          <p:cNvSpPr>
            <a:spLocks noGrp="1"/>
          </p:cNvSpPr>
          <p:nvPr>
            <p:ph idx="1"/>
          </p:nvPr>
        </p:nvSpPr>
        <p:spPr>
          <a:xfrm>
            <a:off x="457200" y="1357298"/>
            <a:ext cx="8229600" cy="4768865"/>
          </a:xfrm>
        </p:spPr>
        <p:txBody>
          <a:bodyPr>
            <a:normAutofit/>
          </a:bodyPr>
          <a:lstStyle/>
          <a:p>
            <a:pPr marL="971550" lvl="1" indent="-514350">
              <a:buFont typeface="+mj-lt"/>
              <a:buAutoNum type="arabicPeriod" startAt="2"/>
            </a:pPr>
            <a:r>
              <a:rPr lang="fr-FR" b="1" dirty="0"/>
              <a:t>ESA en tant qu’interface entre producteurs et utilisateurs des données (renforcement des capacités)</a:t>
            </a:r>
          </a:p>
          <a:p>
            <a:pPr marL="514350" lvl="1" indent="-514350" algn="just">
              <a:buFont typeface="Wingdings" pitchFamily="2" charset="2"/>
              <a:buChar char="Ø"/>
            </a:pPr>
            <a:r>
              <a:rPr lang="fr-FR" dirty="0"/>
              <a:t>Les ESA doivent jouer un rôle important dans le domaine de la statistique publique </a:t>
            </a:r>
          </a:p>
          <a:p>
            <a:pPr marL="514350" lvl="1" indent="-514350" algn="just">
              <a:buFont typeface="Wingdings" pitchFamily="2" charset="2"/>
              <a:buChar char="Ø"/>
            </a:pPr>
            <a:r>
              <a:rPr lang="fr-FR" dirty="0"/>
              <a:t>Formations plus ciblées et adaptées aux besoins des services impliqués dans la production de données</a:t>
            </a:r>
          </a:p>
          <a:p>
            <a:pPr marL="514350" lvl="1" indent="-514350" algn="just">
              <a:buFont typeface="Wingdings" pitchFamily="2" charset="2"/>
              <a:buChar char="Ø"/>
            </a:pPr>
            <a:r>
              <a:rPr lang="fr-FR" dirty="0"/>
              <a:t>Utilisation des nouvelles technique de collecte, de traitement, de diffusion et d’archivage</a:t>
            </a:r>
          </a:p>
          <a:p>
            <a:pPr marL="514350" lvl="1" indent="-514350" algn="just">
              <a:buNone/>
            </a:pPr>
            <a:endParaRPr lang="fr-FR" dirty="0"/>
          </a:p>
          <a:p>
            <a:pPr algn="just">
              <a:buNone/>
            </a:pPr>
            <a:endParaRPr lang="en-ZA" sz="2800" dirty="0"/>
          </a:p>
        </p:txBody>
      </p:sp>
      <p:sp>
        <p:nvSpPr>
          <p:cNvPr id="4" name="Espace réservé du numéro de diapositive 3"/>
          <p:cNvSpPr>
            <a:spLocks noGrp="1"/>
          </p:cNvSpPr>
          <p:nvPr>
            <p:ph type="sldNum" sz="quarter" idx="12"/>
          </p:nvPr>
        </p:nvSpPr>
        <p:spPr/>
        <p:txBody>
          <a:bodyPr/>
          <a:lstStyle/>
          <a:p>
            <a:fld id="{05771265-8CDE-414E-8782-D73367FD2277}" type="slidenum">
              <a:rPr lang="en-ZA" smtClean="0"/>
              <a:pPr/>
              <a:t>18</a:t>
            </a:fld>
            <a:endParaRPr lang="en-ZA"/>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68346"/>
          </a:xfrm>
          <a:ln w="28575">
            <a:solidFill>
              <a:schemeClr val="tx1"/>
            </a:solidFill>
          </a:ln>
        </p:spPr>
        <p:txBody>
          <a:bodyPr>
            <a:normAutofit fontScale="90000"/>
          </a:bodyPr>
          <a:lstStyle/>
          <a:p>
            <a:r>
              <a:rPr lang="fr-FR" sz="2800" b="1" dirty="0"/>
              <a:t>Perspectives : Evolution des ESA pour s’adapter aux nouveaux besoins</a:t>
            </a:r>
            <a:endParaRPr lang="en-ZA" sz="2800" dirty="0"/>
          </a:p>
        </p:txBody>
      </p:sp>
      <p:sp>
        <p:nvSpPr>
          <p:cNvPr id="3" name="Espace réservé du contenu 2"/>
          <p:cNvSpPr>
            <a:spLocks noGrp="1"/>
          </p:cNvSpPr>
          <p:nvPr>
            <p:ph idx="1"/>
          </p:nvPr>
        </p:nvSpPr>
        <p:spPr>
          <a:xfrm>
            <a:off x="457200" y="1357298"/>
            <a:ext cx="8229600" cy="4768865"/>
          </a:xfrm>
        </p:spPr>
        <p:txBody>
          <a:bodyPr>
            <a:normAutofit/>
          </a:bodyPr>
          <a:lstStyle/>
          <a:p>
            <a:pPr marL="971550" lvl="1" indent="-514350">
              <a:buFont typeface="+mj-lt"/>
              <a:buAutoNum type="arabicPeriod" startAt="3"/>
            </a:pPr>
            <a:r>
              <a:rPr lang="fr-FR" b="1" dirty="0"/>
              <a:t>Partenariats plus denses et formels avec les PTF et autres parties prenantes</a:t>
            </a:r>
          </a:p>
          <a:p>
            <a:pPr marL="514350" lvl="1" indent="-514350" algn="just">
              <a:buFont typeface="Wingdings" pitchFamily="2" charset="2"/>
              <a:buChar char="Ø"/>
            </a:pPr>
            <a:r>
              <a:rPr lang="fr-FR" dirty="0"/>
              <a:t>Développement d’observatoires</a:t>
            </a:r>
          </a:p>
          <a:p>
            <a:pPr marL="514350" lvl="1" indent="-514350" algn="just">
              <a:buFont typeface="Wingdings" pitchFamily="2" charset="2"/>
              <a:buChar char="Ø"/>
            </a:pPr>
            <a:r>
              <a:rPr lang="fr-FR" dirty="0"/>
              <a:t>Développement des activités de recherche</a:t>
            </a:r>
          </a:p>
          <a:p>
            <a:pPr marL="514350" lvl="1" indent="-514350" algn="just">
              <a:buNone/>
            </a:pPr>
            <a:endParaRPr lang="fr-FR" dirty="0"/>
          </a:p>
          <a:p>
            <a:pPr algn="just">
              <a:buNone/>
            </a:pPr>
            <a:endParaRPr lang="en-ZA" sz="2800" dirty="0"/>
          </a:p>
        </p:txBody>
      </p:sp>
      <p:sp>
        <p:nvSpPr>
          <p:cNvPr id="4" name="Espace réservé du numéro de diapositive 3"/>
          <p:cNvSpPr>
            <a:spLocks noGrp="1"/>
          </p:cNvSpPr>
          <p:nvPr>
            <p:ph type="sldNum" sz="quarter" idx="12"/>
          </p:nvPr>
        </p:nvSpPr>
        <p:spPr/>
        <p:txBody>
          <a:bodyPr/>
          <a:lstStyle/>
          <a:p>
            <a:fld id="{05771265-8CDE-414E-8782-D73367FD2277}" type="slidenum">
              <a:rPr lang="en-ZA" smtClean="0"/>
              <a:pPr/>
              <a:t>19</a:t>
            </a:fld>
            <a:endParaRPr lang="en-ZA"/>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457200" y="274638"/>
            <a:ext cx="8229600" cy="654032"/>
          </a:xfrm>
        </p:spPr>
        <p:txBody>
          <a:bodyPr>
            <a:normAutofit/>
          </a:bodyPr>
          <a:lstStyle/>
          <a:p>
            <a:r>
              <a:rPr lang="fr-FR" sz="3200" dirty="0"/>
              <a:t>Plan de présentation</a:t>
            </a:r>
            <a:endParaRPr lang="en-ZA" sz="3200" dirty="0"/>
          </a:p>
        </p:txBody>
      </p:sp>
      <p:sp>
        <p:nvSpPr>
          <p:cNvPr id="5" name="Espace réservé du contenu 4"/>
          <p:cNvSpPr>
            <a:spLocks noGrp="1"/>
          </p:cNvSpPr>
          <p:nvPr>
            <p:ph idx="1"/>
          </p:nvPr>
        </p:nvSpPr>
        <p:spPr>
          <a:xfrm>
            <a:off x="457200" y="1071546"/>
            <a:ext cx="8229600" cy="5054617"/>
          </a:xfrm>
        </p:spPr>
        <p:txBody>
          <a:bodyPr>
            <a:normAutofit fontScale="85000" lnSpcReduction="10000"/>
          </a:bodyPr>
          <a:lstStyle/>
          <a:p>
            <a:pPr marL="514350" indent="-514350">
              <a:buFont typeface="+mj-lt"/>
              <a:buAutoNum type="romanUcPeriod"/>
            </a:pPr>
            <a:r>
              <a:rPr lang="fr-FR" sz="2400" b="1" dirty="0"/>
              <a:t>Présentation du Réseau des Ecoles Africaines de Statistique (RESA) :</a:t>
            </a:r>
          </a:p>
          <a:p>
            <a:pPr lvl="1"/>
            <a:r>
              <a:rPr lang="fr-FR" sz="2000" dirty="0"/>
              <a:t>Les activités : Formation initiale, Formation continue, Recherche Appliquée</a:t>
            </a:r>
          </a:p>
          <a:p>
            <a:pPr marL="514350" indent="-514350">
              <a:buFont typeface="+mj-lt"/>
              <a:buAutoNum type="romanUcPeriod"/>
            </a:pPr>
            <a:r>
              <a:rPr lang="fr-FR" sz="2400" b="1" dirty="0"/>
              <a:t>Les nouveaux besoins en données pour le suivi des ODD :</a:t>
            </a:r>
            <a:r>
              <a:rPr lang="fr-FR" sz="2400" dirty="0"/>
              <a:t> </a:t>
            </a:r>
          </a:p>
          <a:p>
            <a:pPr lvl="1"/>
            <a:r>
              <a:rPr lang="fr-FR" sz="2000" dirty="0"/>
              <a:t>Introduction des ODD dans les ESA et les enjeux des nouvelles sources de données pour leur suivi</a:t>
            </a:r>
          </a:p>
          <a:p>
            <a:pPr lvl="1"/>
            <a:r>
              <a:rPr lang="fr-FR" sz="2000" dirty="0"/>
              <a:t>Prise en compte des différentes sources de données dans le cursus des ESA : Enquêtes statistiques annuelles,  utilisation des nouvelles techniques de collecte des données(CAPI), Création de bases de données et d’observatoires avec le SIG, Introduction des données de masse dans la formation initiale et continue ( du Data mining au Big data).</a:t>
            </a:r>
          </a:p>
          <a:p>
            <a:pPr marL="514350" indent="-514350">
              <a:buFont typeface="+mj-lt"/>
              <a:buAutoNum type="romanUcPeriod"/>
            </a:pPr>
            <a:r>
              <a:rPr lang="fr-FR" sz="2400" b="1" dirty="0"/>
              <a:t>Perspectives : Evolution des ESA pour s’adapter aux nouveaux besoins</a:t>
            </a:r>
            <a:r>
              <a:rPr lang="fr-FR" sz="2400" dirty="0"/>
              <a:t>: </a:t>
            </a:r>
          </a:p>
          <a:p>
            <a:pPr lvl="1"/>
            <a:r>
              <a:rPr lang="fr-FR" sz="2000" dirty="0"/>
              <a:t>Rôles plus accrus des ESA en matière de conception méthodologique</a:t>
            </a:r>
          </a:p>
          <a:p>
            <a:pPr lvl="1"/>
            <a:r>
              <a:rPr lang="fr-FR" sz="2000" dirty="0"/>
              <a:t>ESA en tant qu’interface entre producteurs et utilisateurs des données (renforcement des capacités)</a:t>
            </a:r>
          </a:p>
          <a:p>
            <a:pPr lvl="1"/>
            <a:r>
              <a:rPr lang="fr-FR" sz="2000" dirty="0"/>
              <a:t>Partenariats plus denses et formels avec les PTF et autres parties prenantes</a:t>
            </a:r>
          </a:p>
          <a:p>
            <a:pPr lvl="1"/>
            <a:endParaRPr lang="en-ZA" sz="2000" dirty="0"/>
          </a:p>
        </p:txBody>
      </p:sp>
      <p:sp>
        <p:nvSpPr>
          <p:cNvPr id="6" name="Espace réservé du numéro de diapositive 5"/>
          <p:cNvSpPr>
            <a:spLocks noGrp="1"/>
          </p:cNvSpPr>
          <p:nvPr>
            <p:ph type="sldNum" sz="quarter" idx="12"/>
          </p:nvPr>
        </p:nvSpPr>
        <p:spPr/>
        <p:txBody>
          <a:bodyPr/>
          <a:lstStyle/>
          <a:p>
            <a:fld id="{05771265-8CDE-414E-8782-D73367FD2277}" type="slidenum">
              <a:rPr lang="en-ZA" smtClean="0"/>
              <a:pPr/>
              <a:t>2</a:t>
            </a:fld>
            <a:endParaRPr lang="en-ZA"/>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2000"/>
                                        <p:tgtEl>
                                          <p:spTgt spid="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fade">
                                      <p:cBhvr>
                                        <p:cTn id="15" dur="2000"/>
                                        <p:tgtEl>
                                          <p:spTgt spid="5">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
                                            <p:txEl>
                                              <p:pRg st="3" end="3"/>
                                            </p:txEl>
                                          </p:spTgt>
                                        </p:tgtEl>
                                        <p:attrNameLst>
                                          <p:attrName>style.visibility</p:attrName>
                                        </p:attrNameLst>
                                      </p:cBhvr>
                                      <p:to>
                                        <p:strVal val="visible"/>
                                      </p:to>
                                    </p:set>
                                    <p:animEffect transition="in" filter="fade">
                                      <p:cBhvr>
                                        <p:cTn id="18" dur="2000"/>
                                        <p:tgtEl>
                                          <p:spTgt spid="5">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Effect transition="in" filter="fade">
                                      <p:cBhvr>
                                        <p:cTn id="21" dur="2000"/>
                                        <p:tgtEl>
                                          <p:spTgt spid="5">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5">
                                            <p:txEl>
                                              <p:pRg st="5" end="5"/>
                                            </p:txEl>
                                          </p:spTgt>
                                        </p:tgtEl>
                                        <p:attrNameLst>
                                          <p:attrName>style.visibility</p:attrName>
                                        </p:attrNameLst>
                                      </p:cBhvr>
                                      <p:to>
                                        <p:strVal val="visible"/>
                                      </p:to>
                                    </p:set>
                                    <p:animEffect transition="in" filter="fade">
                                      <p:cBhvr>
                                        <p:cTn id="26" dur="2000"/>
                                        <p:tgtEl>
                                          <p:spTgt spid="5">
                                            <p:txEl>
                                              <p:pRg st="5" end="5"/>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5">
                                            <p:txEl>
                                              <p:pRg st="6" end="6"/>
                                            </p:txEl>
                                          </p:spTgt>
                                        </p:tgtEl>
                                        <p:attrNameLst>
                                          <p:attrName>style.visibility</p:attrName>
                                        </p:attrNameLst>
                                      </p:cBhvr>
                                      <p:to>
                                        <p:strVal val="visible"/>
                                      </p:to>
                                    </p:set>
                                    <p:animEffect transition="in" filter="fade">
                                      <p:cBhvr>
                                        <p:cTn id="29" dur="2000"/>
                                        <p:tgtEl>
                                          <p:spTgt spid="5">
                                            <p:txEl>
                                              <p:pRg st="6" end="6"/>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5">
                                            <p:txEl>
                                              <p:pRg st="7" end="7"/>
                                            </p:txEl>
                                          </p:spTgt>
                                        </p:tgtEl>
                                        <p:attrNameLst>
                                          <p:attrName>style.visibility</p:attrName>
                                        </p:attrNameLst>
                                      </p:cBhvr>
                                      <p:to>
                                        <p:strVal val="visible"/>
                                      </p:to>
                                    </p:set>
                                    <p:animEffect transition="in" filter="fade">
                                      <p:cBhvr>
                                        <p:cTn id="32" dur="2000"/>
                                        <p:tgtEl>
                                          <p:spTgt spid="5">
                                            <p:txEl>
                                              <p:pRg st="7" end="7"/>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5">
                                            <p:txEl>
                                              <p:pRg st="8" end="8"/>
                                            </p:txEl>
                                          </p:spTgt>
                                        </p:tgtEl>
                                        <p:attrNameLst>
                                          <p:attrName>style.visibility</p:attrName>
                                        </p:attrNameLst>
                                      </p:cBhvr>
                                      <p:to>
                                        <p:strVal val="visible"/>
                                      </p:to>
                                    </p:set>
                                    <p:animEffect transition="in" filter="fade">
                                      <p:cBhvr>
                                        <p:cTn id="35" dur="20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357298"/>
            <a:ext cx="8229600" cy="4768865"/>
          </a:xfrm>
        </p:spPr>
        <p:txBody>
          <a:bodyPr>
            <a:normAutofit/>
          </a:bodyPr>
          <a:lstStyle/>
          <a:p>
            <a:pPr marL="514350" lvl="1" indent="-514350" algn="ctr">
              <a:buNone/>
            </a:pPr>
            <a:endParaRPr lang="fr-FR" dirty="0"/>
          </a:p>
          <a:p>
            <a:pPr marL="514350" lvl="1" indent="-514350" algn="ctr">
              <a:buNone/>
            </a:pPr>
            <a:endParaRPr lang="fr-FR" dirty="0"/>
          </a:p>
          <a:p>
            <a:pPr marL="514350" lvl="1" indent="-514350" algn="ctr">
              <a:buNone/>
            </a:pPr>
            <a:endParaRPr lang="fr-FR" dirty="0"/>
          </a:p>
          <a:p>
            <a:pPr marL="514350" lvl="1" indent="-514350" algn="ctr">
              <a:buNone/>
            </a:pPr>
            <a:r>
              <a:rPr lang="fr-FR" dirty="0">
                <a:latin typeface="Arial Black" pitchFamily="34" charset="0"/>
                <a:cs typeface="Arial" pitchFamily="34" charset="0"/>
              </a:rPr>
              <a:t>MERCI DE VOTRE AIMABLE ATTENTION</a:t>
            </a:r>
          </a:p>
          <a:p>
            <a:pPr marL="514350" lvl="1" indent="-514350" algn="ctr">
              <a:buNone/>
            </a:pPr>
            <a:endParaRPr lang="fr-FR" dirty="0"/>
          </a:p>
          <a:p>
            <a:pPr algn="just">
              <a:buNone/>
            </a:pPr>
            <a:endParaRPr lang="en-ZA" sz="2800" dirty="0"/>
          </a:p>
        </p:txBody>
      </p:sp>
      <p:sp>
        <p:nvSpPr>
          <p:cNvPr id="4" name="Espace réservé du numéro de diapositive 3"/>
          <p:cNvSpPr>
            <a:spLocks noGrp="1"/>
          </p:cNvSpPr>
          <p:nvPr>
            <p:ph type="sldNum" sz="quarter" idx="12"/>
          </p:nvPr>
        </p:nvSpPr>
        <p:spPr/>
        <p:txBody>
          <a:bodyPr/>
          <a:lstStyle/>
          <a:p>
            <a:fld id="{05771265-8CDE-414E-8782-D73367FD2277}" type="slidenum">
              <a:rPr lang="en-ZA" smtClean="0"/>
              <a:pPr/>
              <a:t>20</a:t>
            </a:fld>
            <a:endParaRPr lang="en-ZA"/>
          </a:p>
        </p:txBody>
      </p:sp>
    </p:spTree>
  </p:cSld>
  <p:clrMapOvr>
    <a:masterClrMapping/>
  </p:clrMapOvr>
  <p:transition>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68346"/>
          </a:xfrm>
          <a:ln w="12700">
            <a:solidFill>
              <a:schemeClr val="tx1"/>
            </a:solidFill>
          </a:ln>
        </p:spPr>
        <p:txBody>
          <a:bodyPr>
            <a:normAutofit/>
          </a:bodyPr>
          <a:lstStyle/>
          <a:p>
            <a:r>
              <a:rPr lang="fr-FR" sz="2000" b="1" dirty="0">
                <a:latin typeface="Arial" pitchFamily="34" charset="0"/>
                <a:cs typeface="Arial" pitchFamily="34" charset="0"/>
              </a:rPr>
              <a:t>I- LE RESEAU DES ECOLES AFRICAINES DE STATISTIQUE </a:t>
            </a:r>
            <a:endParaRPr lang="en-ZA" sz="2000" b="1" dirty="0">
              <a:latin typeface="Arial" pitchFamily="34" charset="0"/>
              <a:cs typeface="Arial" pitchFamily="34" charset="0"/>
            </a:endParaRPr>
          </a:p>
        </p:txBody>
      </p:sp>
      <p:sp>
        <p:nvSpPr>
          <p:cNvPr id="3" name="Espace réservé du contenu 2"/>
          <p:cNvSpPr>
            <a:spLocks noGrp="1"/>
          </p:cNvSpPr>
          <p:nvPr>
            <p:ph idx="1"/>
          </p:nvPr>
        </p:nvSpPr>
        <p:spPr>
          <a:xfrm>
            <a:off x="457200" y="1285860"/>
            <a:ext cx="8229600" cy="4840303"/>
          </a:xfrm>
        </p:spPr>
        <p:txBody>
          <a:bodyPr>
            <a:normAutofit/>
          </a:bodyPr>
          <a:lstStyle/>
          <a:p>
            <a:pPr algn="just">
              <a:buNone/>
            </a:pPr>
            <a:r>
              <a:rPr lang="fr-FR" sz="2400" b="1" dirty="0"/>
              <a:t>Le Réseau des Ecoles Africaines de Statistique (RESA) comprend trois Ecoles</a:t>
            </a:r>
            <a:r>
              <a:rPr lang="fr-FR" sz="2400" dirty="0"/>
              <a:t>:</a:t>
            </a:r>
          </a:p>
          <a:p>
            <a:pPr algn="just">
              <a:buFont typeface="Wingdings" pitchFamily="2" charset="2"/>
              <a:buChar char="Ø"/>
            </a:pPr>
            <a:r>
              <a:rPr lang="fr-FR" sz="2400" dirty="0"/>
              <a:t>École Nationale Supérieure de Statistique et d’Économie Appliquée (ENSEA) d’Abidjan en Côte d’Ivoire,</a:t>
            </a:r>
          </a:p>
          <a:p>
            <a:pPr algn="just">
              <a:buFont typeface="Wingdings" pitchFamily="2" charset="2"/>
              <a:buChar char="Ø"/>
            </a:pPr>
            <a:r>
              <a:rPr lang="fr-FR" sz="2400" dirty="0"/>
              <a:t>École Nationale de Statistique et de l’Analyse Économique (ENSAE) de Dakar au Sénégal et,</a:t>
            </a:r>
          </a:p>
          <a:p>
            <a:pPr algn="just">
              <a:buFont typeface="Wingdings" pitchFamily="2" charset="2"/>
              <a:buChar char="Ø"/>
            </a:pPr>
            <a:r>
              <a:rPr lang="fr-FR" sz="2400" dirty="0"/>
              <a:t>Institut Sous-régional de Statistique et d’Économie Appliquée (ISSEA) de Yaoundé au Cameroun.</a:t>
            </a:r>
          </a:p>
          <a:p>
            <a:pPr algn="just">
              <a:buFont typeface="Wingdings" pitchFamily="2" charset="2"/>
              <a:buChar char="Ø"/>
            </a:pPr>
            <a:endParaRPr lang="fr-FR" sz="2400" dirty="0"/>
          </a:p>
          <a:p>
            <a:pPr algn="just">
              <a:buNone/>
            </a:pPr>
            <a:r>
              <a:rPr lang="fr-FR" sz="2400" dirty="0"/>
              <a:t>Ces trois Ecoles sont celles qui couvrent l’espace francophone en Afrique, pour la formation des cadres Statisticiens.</a:t>
            </a:r>
            <a:endParaRPr lang="en-ZA" sz="2400" dirty="0"/>
          </a:p>
        </p:txBody>
      </p:sp>
      <p:sp>
        <p:nvSpPr>
          <p:cNvPr id="4" name="Espace réservé du numéro de diapositive 3"/>
          <p:cNvSpPr>
            <a:spLocks noGrp="1"/>
          </p:cNvSpPr>
          <p:nvPr>
            <p:ph type="sldNum" sz="quarter" idx="12"/>
          </p:nvPr>
        </p:nvSpPr>
        <p:spPr/>
        <p:txBody>
          <a:bodyPr/>
          <a:lstStyle/>
          <a:p>
            <a:fld id="{05771265-8CDE-414E-8782-D73367FD2277}" type="slidenum">
              <a:rPr lang="en-ZA" smtClean="0"/>
              <a:pPr/>
              <a:t>3</a:t>
            </a:fld>
            <a:endParaRPr lang="en-ZA"/>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68346"/>
          </a:xfrm>
          <a:ln w="12700">
            <a:solidFill>
              <a:schemeClr val="tx1"/>
            </a:solidFill>
          </a:ln>
        </p:spPr>
        <p:txBody>
          <a:bodyPr>
            <a:normAutofit/>
          </a:bodyPr>
          <a:lstStyle/>
          <a:p>
            <a:r>
              <a:rPr lang="fr-FR" sz="2000" b="1" dirty="0">
                <a:latin typeface="Arial" pitchFamily="34" charset="0"/>
                <a:cs typeface="Arial" pitchFamily="34" charset="0"/>
              </a:rPr>
              <a:t>LE RESEAU DES ECOLES AFRICAINES DE STATISTIQUE </a:t>
            </a:r>
            <a:endParaRPr lang="en-ZA" sz="2000" b="1" dirty="0">
              <a:latin typeface="Arial" pitchFamily="34" charset="0"/>
              <a:cs typeface="Arial" pitchFamily="34" charset="0"/>
            </a:endParaRPr>
          </a:p>
        </p:txBody>
      </p:sp>
      <p:sp>
        <p:nvSpPr>
          <p:cNvPr id="3" name="Espace réservé du contenu 2"/>
          <p:cNvSpPr>
            <a:spLocks noGrp="1"/>
          </p:cNvSpPr>
          <p:nvPr>
            <p:ph idx="1"/>
          </p:nvPr>
        </p:nvSpPr>
        <p:spPr>
          <a:xfrm>
            <a:off x="457200" y="1285860"/>
            <a:ext cx="8229600" cy="4840303"/>
          </a:xfrm>
        </p:spPr>
        <p:txBody>
          <a:bodyPr>
            <a:normAutofit lnSpcReduction="10000"/>
          </a:bodyPr>
          <a:lstStyle/>
          <a:p>
            <a:pPr algn="just">
              <a:buNone/>
            </a:pPr>
            <a:r>
              <a:rPr lang="fr-FR" sz="2400" dirty="0"/>
              <a:t>Les Écoles du RESA se sont fixées comme missions :</a:t>
            </a:r>
          </a:p>
          <a:p>
            <a:pPr marL="457200" indent="-457200" algn="just">
              <a:buFont typeface="+mj-lt"/>
              <a:buAutoNum type="arabicPeriod"/>
            </a:pPr>
            <a:r>
              <a:rPr lang="fr-FR" sz="2400" b="1" dirty="0"/>
              <a:t>La formation initiale diplômant dans les filières suivantes</a:t>
            </a:r>
            <a:r>
              <a:rPr lang="fr-FR" sz="2400" dirty="0"/>
              <a:t>:</a:t>
            </a:r>
          </a:p>
          <a:p>
            <a:pPr marL="857250" lvl="1" indent="-457200" algn="just">
              <a:buFont typeface="+mj-lt"/>
              <a:buAutoNum type="alphaLcParenR"/>
            </a:pPr>
            <a:r>
              <a:rPr lang="fr-FR" sz="2000" b="1" dirty="0"/>
              <a:t>Ingénieur Statisticien Economiste </a:t>
            </a:r>
            <a:r>
              <a:rPr lang="fr-FR" sz="2000" dirty="0"/>
              <a:t>: 3 années de formation après la licence en mathématique ou en économie</a:t>
            </a:r>
          </a:p>
          <a:p>
            <a:pPr marL="857250" lvl="1" indent="-457200" algn="just">
              <a:buFont typeface="+mj-lt"/>
              <a:buAutoNum type="alphaLcParenR"/>
            </a:pPr>
            <a:r>
              <a:rPr lang="fr-FR" sz="2000" b="1" dirty="0"/>
              <a:t>Ingénieur des Travaux Statistiques </a:t>
            </a:r>
            <a:r>
              <a:rPr lang="fr-FR" sz="2000" dirty="0"/>
              <a:t>: 2 années de formation après un niveau de Bac + 2 en mathématique ou économie (pour l’ENSEA) ou 4 années de formation après le Bac (pour l’ENSAE ou l’ISSEA).</a:t>
            </a:r>
          </a:p>
          <a:p>
            <a:pPr marL="857250" lvl="1" indent="-457200" algn="just">
              <a:buNone/>
            </a:pPr>
            <a:r>
              <a:rPr lang="fr-FR" sz="2000" dirty="0"/>
              <a:t>L’entrée dans ces deux filières de formation se fait par voie de concours commun organisé jusqu'à présent avec l’aide du Centre d’Appui aux Ecoles de Statistique Africaines (Cellule de coopération à l’INSEE France)</a:t>
            </a:r>
          </a:p>
          <a:p>
            <a:pPr marL="857250" lvl="1" indent="-457200" algn="just">
              <a:buFont typeface="+mj-lt"/>
              <a:buAutoNum type="alphaLcParenR" startAt="3"/>
            </a:pPr>
            <a:r>
              <a:rPr lang="fr-FR" sz="2000" b="1" dirty="0"/>
              <a:t> </a:t>
            </a:r>
            <a:r>
              <a:rPr lang="fr-FR" sz="2000" dirty="0"/>
              <a:t>En outre, les Ecoles et certains Etats organisent la formation de cadres moyens : </a:t>
            </a:r>
            <a:r>
              <a:rPr lang="fr-FR" sz="2000" b="1" dirty="0"/>
              <a:t>Techniciens Supérieurs ou Adjoints Techniques </a:t>
            </a:r>
            <a:r>
              <a:rPr lang="fr-FR" sz="2000" dirty="0"/>
              <a:t>(2 ans de formation après le Bac) et </a:t>
            </a:r>
            <a:r>
              <a:rPr lang="fr-FR" sz="2000" b="1" dirty="0"/>
              <a:t>Agents Techniques </a:t>
            </a:r>
            <a:r>
              <a:rPr lang="fr-FR" sz="2000" dirty="0"/>
              <a:t>(1 an de formation)</a:t>
            </a:r>
          </a:p>
        </p:txBody>
      </p:sp>
      <p:sp>
        <p:nvSpPr>
          <p:cNvPr id="4" name="Espace réservé du numéro de diapositive 3"/>
          <p:cNvSpPr>
            <a:spLocks noGrp="1"/>
          </p:cNvSpPr>
          <p:nvPr>
            <p:ph type="sldNum" sz="quarter" idx="12"/>
          </p:nvPr>
        </p:nvSpPr>
        <p:spPr/>
        <p:txBody>
          <a:bodyPr/>
          <a:lstStyle/>
          <a:p>
            <a:fld id="{05771265-8CDE-414E-8782-D73367FD2277}" type="slidenum">
              <a:rPr lang="en-ZA" smtClean="0"/>
              <a:pPr/>
              <a:t>4</a:t>
            </a:fld>
            <a:endParaRPr lang="en-ZA"/>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20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20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68346"/>
          </a:xfrm>
          <a:ln w="12700">
            <a:solidFill>
              <a:schemeClr val="tx1"/>
            </a:solidFill>
          </a:ln>
        </p:spPr>
        <p:txBody>
          <a:bodyPr>
            <a:normAutofit/>
          </a:bodyPr>
          <a:lstStyle/>
          <a:p>
            <a:r>
              <a:rPr lang="fr-FR" sz="2000" b="1" dirty="0">
                <a:latin typeface="Arial" pitchFamily="34" charset="0"/>
                <a:cs typeface="Arial" pitchFamily="34" charset="0"/>
              </a:rPr>
              <a:t>LE RESEAU DES ECOLES AFRICAINES DE STATISTIQUE </a:t>
            </a:r>
            <a:endParaRPr lang="en-ZA" sz="2000" b="1" dirty="0">
              <a:latin typeface="Arial" pitchFamily="34" charset="0"/>
              <a:cs typeface="Arial" pitchFamily="34" charset="0"/>
            </a:endParaRPr>
          </a:p>
        </p:txBody>
      </p:sp>
      <p:sp>
        <p:nvSpPr>
          <p:cNvPr id="3" name="Espace réservé du contenu 2"/>
          <p:cNvSpPr>
            <a:spLocks noGrp="1"/>
          </p:cNvSpPr>
          <p:nvPr>
            <p:ph idx="1"/>
          </p:nvPr>
        </p:nvSpPr>
        <p:spPr>
          <a:xfrm>
            <a:off x="457200" y="1285860"/>
            <a:ext cx="8229600" cy="4840303"/>
          </a:xfrm>
        </p:spPr>
        <p:txBody>
          <a:bodyPr>
            <a:normAutofit/>
          </a:bodyPr>
          <a:lstStyle/>
          <a:p>
            <a:pPr algn="just">
              <a:buNone/>
            </a:pPr>
            <a:r>
              <a:rPr lang="fr-FR" sz="2800" dirty="0"/>
              <a:t>Depuis septembre 2017, création d’un Master professionnel en statistique agricole : </a:t>
            </a:r>
          </a:p>
          <a:p>
            <a:pPr algn="just">
              <a:buNone/>
            </a:pPr>
            <a:r>
              <a:rPr lang="fr-FR" sz="2800" dirty="0"/>
              <a:t>Master regroupe des statisticiens, des agronomes et des économistes et spécialistes du développement rural.</a:t>
            </a:r>
          </a:p>
        </p:txBody>
      </p:sp>
      <p:sp>
        <p:nvSpPr>
          <p:cNvPr id="4" name="Espace réservé du numéro de diapositive 3"/>
          <p:cNvSpPr>
            <a:spLocks noGrp="1"/>
          </p:cNvSpPr>
          <p:nvPr>
            <p:ph type="sldNum" sz="quarter" idx="12"/>
          </p:nvPr>
        </p:nvSpPr>
        <p:spPr/>
        <p:txBody>
          <a:bodyPr/>
          <a:lstStyle/>
          <a:p>
            <a:fld id="{05771265-8CDE-414E-8782-D73367FD2277}" type="slidenum">
              <a:rPr lang="en-ZA" smtClean="0"/>
              <a:pPr/>
              <a:t>5</a:t>
            </a:fld>
            <a:endParaRPr lang="en-ZA"/>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68346"/>
          </a:xfrm>
          <a:ln w="12700">
            <a:solidFill>
              <a:schemeClr val="tx1"/>
            </a:solidFill>
          </a:ln>
        </p:spPr>
        <p:txBody>
          <a:bodyPr>
            <a:normAutofit/>
          </a:bodyPr>
          <a:lstStyle/>
          <a:p>
            <a:r>
              <a:rPr lang="fr-FR" sz="2000" b="1" dirty="0">
                <a:latin typeface="Arial" pitchFamily="34" charset="0"/>
                <a:cs typeface="Arial" pitchFamily="34" charset="0"/>
              </a:rPr>
              <a:t>LE RESEAU DES ECOLES AFRICAINES DE STATISTIQUE </a:t>
            </a:r>
            <a:endParaRPr lang="en-ZA" sz="2000" b="1" dirty="0">
              <a:latin typeface="Arial" pitchFamily="34" charset="0"/>
              <a:cs typeface="Arial" pitchFamily="34" charset="0"/>
            </a:endParaRPr>
          </a:p>
        </p:txBody>
      </p:sp>
      <p:sp>
        <p:nvSpPr>
          <p:cNvPr id="3" name="Espace réservé du contenu 2"/>
          <p:cNvSpPr>
            <a:spLocks noGrp="1"/>
          </p:cNvSpPr>
          <p:nvPr>
            <p:ph idx="1"/>
          </p:nvPr>
        </p:nvSpPr>
        <p:spPr>
          <a:xfrm>
            <a:off x="457200" y="1285860"/>
            <a:ext cx="8229600" cy="4840303"/>
          </a:xfrm>
        </p:spPr>
        <p:txBody>
          <a:bodyPr>
            <a:normAutofit/>
          </a:bodyPr>
          <a:lstStyle/>
          <a:p>
            <a:pPr marL="457200" indent="-457200" algn="just">
              <a:buFont typeface="+mj-lt"/>
              <a:buAutoNum type="arabicParenR" startAt="2"/>
            </a:pPr>
            <a:r>
              <a:rPr lang="fr-FR" sz="2400" b="1" dirty="0"/>
              <a:t>Formation continue ou recyclage</a:t>
            </a:r>
          </a:p>
          <a:p>
            <a:pPr marL="457200" indent="-457200" algn="just">
              <a:buNone/>
            </a:pPr>
            <a:endParaRPr lang="fr-FR" sz="2400" dirty="0"/>
          </a:p>
          <a:p>
            <a:pPr marL="457200" indent="-457200" algn="just">
              <a:buNone/>
            </a:pPr>
            <a:r>
              <a:rPr lang="fr-FR" sz="2400" dirty="0"/>
              <a:t>Cette mission a pour but de renforcer les capacités des organisations qui expriment le besoin de production de données mais qui n’ont pas les compétences disponibles en matière de traitement, d’analyse et de publication de données statistiques</a:t>
            </a:r>
          </a:p>
          <a:p>
            <a:pPr marL="457200" indent="-457200" algn="just">
              <a:buNone/>
            </a:pPr>
            <a:r>
              <a:rPr lang="fr-FR" sz="2400" dirty="0"/>
              <a:t>Elle concerne aussi des statisticiens qui ont besoin de se recycler pour s’adapter aux évolutions dans le domaine de la statistique.</a:t>
            </a:r>
          </a:p>
        </p:txBody>
      </p:sp>
      <p:sp>
        <p:nvSpPr>
          <p:cNvPr id="4" name="Espace réservé du numéro de diapositive 3"/>
          <p:cNvSpPr>
            <a:spLocks noGrp="1"/>
          </p:cNvSpPr>
          <p:nvPr>
            <p:ph type="sldNum" sz="quarter" idx="12"/>
          </p:nvPr>
        </p:nvSpPr>
        <p:spPr/>
        <p:txBody>
          <a:bodyPr/>
          <a:lstStyle/>
          <a:p>
            <a:fld id="{05771265-8CDE-414E-8782-D73367FD2277}" type="slidenum">
              <a:rPr lang="en-ZA" smtClean="0"/>
              <a:pPr/>
              <a:t>6</a:t>
            </a:fld>
            <a:endParaRPr lang="en-ZA"/>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68346"/>
          </a:xfrm>
          <a:ln w="12700">
            <a:solidFill>
              <a:schemeClr val="tx1"/>
            </a:solidFill>
          </a:ln>
        </p:spPr>
        <p:txBody>
          <a:bodyPr>
            <a:normAutofit/>
          </a:bodyPr>
          <a:lstStyle/>
          <a:p>
            <a:r>
              <a:rPr lang="fr-FR" sz="2000" b="1" dirty="0">
                <a:latin typeface="Arial" pitchFamily="34" charset="0"/>
                <a:cs typeface="Arial" pitchFamily="34" charset="0"/>
              </a:rPr>
              <a:t>LE RESEAU DES ECOLES AFRICAINES DE STATISTIQUE </a:t>
            </a:r>
            <a:endParaRPr lang="en-ZA" sz="2000" b="1" dirty="0">
              <a:latin typeface="Arial" pitchFamily="34" charset="0"/>
              <a:cs typeface="Arial" pitchFamily="34" charset="0"/>
            </a:endParaRPr>
          </a:p>
        </p:txBody>
      </p:sp>
      <p:sp>
        <p:nvSpPr>
          <p:cNvPr id="3" name="Espace réservé du contenu 2"/>
          <p:cNvSpPr>
            <a:spLocks noGrp="1"/>
          </p:cNvSpPr>
          <p:nvPr>
            <p:ph idx="1"/>
          </p:nvPr>
        </p:nvSpPr>
        <p:spPr>
          <a:xfrm>
            <a:off x="457200" y="1285860"/>
            <a:ext cx="8229600" cy="4840303"/>
          </a:xfrm>
        </p:spPr>
        <p:txBody>
          <a:bodyPr>
            <a:normAutofit/>
          </a:bodyPr>
          <a:lstStyle/>
          <a:p>
            <a:pPr marL="457200" indent="-457200" algn="just">
              <a:buFont typeface="+mj-lt"/>
              <a:buAutoNum type="arabicParenR" startAt="3"/>
            </a:pPr>
            <a:r>
              <a:rPr lang="fr-FR" sz="2400" b="1" dirty="0"/>
              <a:t>La recherche appliquée</a:t>
            </a:r>
          </a:p>
          <a:p>
            <a:pPr marL="457200" indent="-457200" algn="just">
              <a:buNone/>
            </a:pPr>
            <a:r>
              <a:rPr lang="fr-FR" sz="2400" dirty="0"/>
              <a:t>Les Ecoles réalisent, avec certains partenaires (administrations publiques, organismes privés, organismes internationaux) des Etudes réelles initiées par ces derniers, et touchant différents secteurs de la vie économique et sociale.</a:t>
            </a:r>
          </a:p>
          <a:p>
            <a:pPr marL="457200" indent="-457200" algn="just">
              <a:buNone/>
            </a:pPr>
            <a:r>
              <a:rPr lang="fr-FR" sz="2400" dirty="0"/>
              <a:t>Les Ecoles initient elles-mêmes des recherches sur le terrain.</a:t>
            </a:r>
          </a:p>
          <a:p>
            <a:pPr marL="457200" indent="-457200" algn="just">
              <a:buNone/>
            </a:pPr>
            <a:r>
              <a:rPr lang="fr-FR" sz="2400" dirty="0"/>
              <a:t>Un accent particulier est mis, tout au long de nos cursus de formation, sur la chaîne de production de données :</a:t>
            </a:r>
          </a:p>
          <a:p>
            <a:pPr marL="1257300" lvl="2" indent="-457200" algn="just"/>
            <a:r>
              <a:rPr lang="fr-FR" dirty="0"/>
              <a:t>Techniques de collecte</a:t>
            </a:r>
          </a:p>
          <a:p>
            <a:pPr marL="1257300" lvl="2" indent="-457200" algn="just"/>
            <a:r>
              <a:rPr lang="fr-FR" dirty="0"/>
              <a:t>Outils de traitement et d’analyse statistique</a:t>
            </a:r>
          </a:p>
          <a:p>
            <a:pPr marL="1257300" lvl="2" indent="-457200" algn="just"/>
            <a:r>
              <a:rPr lang="fr-FR" dirty="0"/>
              <a:t>Diffusion et archivage.</a:t>
            </a:r>
          </a:p>
        </p:txBody>
      </p:sp>
      <p:sp>
        <p:nvSpPr>
          <p:cNvPr id="4" name="Espace réservé du numéro de diapositive 3"/>
          <p:cNvSpPr>
            <a:spLocks noGrp="1"/>
          </p:cNvSpPr>
          <p:nvPr>
            <p:ph type="sldNum" sz="quarter" idx="12"/>
          </p:nvPr>
        </p:nvSpPr>
        <p:spPr/>
        <p:txBody>
          <a:bodyPr/>
          <a:lstStyle/>
          <a:p>
            <a:fld id="{05771265-8CDE-414E-8782-D73367FD2277}" type="slidenum">
              <a:rPr lang="en-ZA" smtClean="0"/>
              <a:pPr/>
              <a:t>7</a:t>
            </a:fld>
            <a:endParaRPr lang="en-ZA"/>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2000"/>
                                        <p:tgtEl>
                                          <p:spTgt spid="3">
                                            <p:txEl>
                                              <p:pRg st="4" end="4"/>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2000"/>
                                        <p:tgtEl>
                                          <p:spTgt spid="3">
                                            <p:txEl>
                                              <p:pRg st="5" end="5"/>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68346"/>
          </a:xfrm>
          <a:ln w="12700">
            <a:solidFill>
              <a:schemeClr val="tx1"/>
            </a:solidFill>
          </a:ln>
        </p:spPr>
        <p:txBody>
          <a:bodyPr>
            <a:normAutofit/>
          </a:bodyPr>
          <a:lstStyle/>
          <a:p>
            <a:r>
              <a:rPr lang="fr-FR" sz="2000" b="1" dirty="0">
                <a:latin typeface="Arial" pitchFamily="34" charset="0"/>
                <a:cs typeface="Arial" pitchFamily="34" charset="0"/>
              </a:rPr>
              <a:t>LE RESEAU DES ECOLES AFRICAINES DE STATISTIQUE </a:t>
            </a:r>
            <a:endParaRPr lang="en-ZA" sz="2000" b="1" dirty="0">
              <a:latin typeface="Arial" pitchFamily="34" charset="0"/>
              <a:cs typeface="Arial" pitchFamily="34" charset="0"/>
            </a:endParaRPr>
          </a:p>
        </p:txBody>
      </p:sp>
      <p:sp>
        <p:nvSpPr>
          <p:cNvPr id="3" name="Espace réservé du contenu 2"/>
          <p:cNvSpPr>
            <a:spLocks noGrp="1"/>
          </p:cNvSpPr>
          <p:nvPr>
            <p:ph idx="1"/>
          </p:nvPr>
        </p:nvSpPr>
        <p:spPr>
          <a:xfrm>
            <a:off x="457200" y="1285860"/>
            <a:ext cx="8229600" cy="4840303"/>
          </a:xfrm>
        </p:spPr>
        <p:txBody>
          <a:bodyPr>
            <a:normAutofit/>
          </a:bodyPr>
          <a:lstStyle/>
          <a:p>
            <a:pPr marL="457200" indent="-457200" algn="just">
              <a:buNone/>
            </a:pPr>
            <a:r>
              <a:rPr lang="fr-FR" sz="2400" b="1" dirty="0"/>
              <a:t>Les trois missions principales des ESA permettent ainsi de </a:t>
            </a:r>
            <a:r>
              <a:rPr lang="fr-FR" sz="2400" dirty="0"/>
              <a:t>:</a:t>
            </a:r>
          </a:p>
          <a:p>
            <a:pPr marL="457200" indent="-457200" algn="just">
              <a:lnSpc>
                <a:spcPct val="150000"/>
              </a:lnSpc>
              <a:buFont typeface="Wingdings" pitchFamily="2" charset="2"/>
              <a:buChar char="Ø"/>
            </a:pPr>
            <a:r>
              <a:rPr lang="fr-FR" sz="2400" dirty="0"/>
              <a:t>Disposer de cadres compétents et opérationnels prêts à prendre en charge l’organisation d’un appareil statistique </a:t>
            </a:r>
          </a:p>
          <a:p>
            <a:pPr marL="457200" indent="-457200" algn="just">
              <a:lnSpc>
                <a:spcPct val="150000"/>
              </a:lnSpc>
              <a:buFont typeface="Wingdings" pitchFamily="2" charset="2"/>
              <a:buChar char="Ø"/>
            </a:pPr>
            <a:r>
              <a:rPr lang="fr-FR" sz="2400" dirty="0"/>
              <a:t>Établir de bons partenariats pour répondre aux besoins en informations dans des domaines divers et variés</a:t>
            </a:r>
          </a:p>
          <a:p>
            <a:pPr marL="457200" indent="-457200" algn="just">
              <a:lnSpc>
                <a:spcPct val="150000"/>
              </a:lnSpc>
              <a:buFont typeface="Wingdings" pitchFamily="2" charset="2"/>
              <a:buChar char="Ø"/>
            </a:pPr>
            <a:r>
              <a:rPr lang="fr-FR" sz="2400" dirty="0"/>
              <a:t>Aider à la mise en place d’outils d’aide à la décision.</a:t>
            </a:r>
          </a:p>
        </p:txBody>
      </p:sp>
      <p:sp>
        <p:nvSpPr>
          <p:cNvPr id="4" name="Espace réservé du numéro de diapositive 3"/>
          <p:cNvSpPr>
            <a:spLocks noGrp="1"/>
          </p:cNvSpPr>
          <p:nvPr>
            <p:ph type="sldNum" sz="quarter" idx="12"/>
          </p:nvPr>
        </p:nvSpPr>
        <p:spPr/>
        <p:txBody>
          <a:bodyPr/>
          <a:lstStyle/>
          <a:p>
            <a:fld id="{05771265-8CDE-414E-8782-D73367FD2277}" type="slidenum">
              <a:rPr lang="en-ZA" smtClean="0"/>
              <a:pPr/>
              <a:t>8</a:t>
            </a:fld>
            <a:endParaRPr lang="en-ZA"/>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68346"/>
          </a:xfrm>
          <a:ln w="12700">
            <a:solidFill>
              <a:schemeClr val="tx1"/>
            </a:solidFill>
          </a:ln>
        </p:spPr>
        <p:txBody>
          <a:bodyPr>
            <a:normAutofit/>
          </a:bodyPr>
          <a:lstStyle/>
          <a:p>
            <a:r>
              <a:rPr lang="fr-FR" sz="1800" b="1" dirty="0">
                <a:latin typeface="Arial" pitchFamily="34" charset="0"/>
                <a:cs typeface="Arial" pitchFamily="34" charset="0"/>
              </a:rPr>
              <a:t>II- LES NOUVEAUX BESOINS EN DONNEES POUR LE SUIVI DES ODD</a:t>
            </a:r>
            <a:endParaRPr lang="en-ZA" sz="1800" b="1" dirty="0">
              <a:latin typeface="Arial" pitchFamily="34" charset="0"/>
              <a:cs typeface="Arial" pitchFamily="34" charset="0"/>
            </a:endParaRPr>
          </a:p>
        </p:txBody>
      </p:sp>
      <p:sp>
        <p:nvSpPr>
          <p:cNvPr id="3" name="Espace réservé du contenu 2"/>
          <p:cNvSpPr>
            <a:spLocks noGrp="1"/>
          </p:cNvSpPr>
          <p:nvPr>
            <p:ph idx="1"/>
          </p:nvPr>
        </p:nvSpPr>
        <p:spPr>
          <a:xfrm>
            <a:off x="457200" y="1285860"/>
            <a:ext cx="8229600" cy="4840303"/>
          </a:xfrm>
        </p:spPr>
        <p:txBody>
          <a:bodyPr>
            <a:normAutofit/>
          </a:bodyPr>
          <a:lstStyle/>
          <a:p>
            <a:pPr lvl="1" algn="just"/>
            <a:r>
              <a:rPr lang="fr-FR" dirty="0"/>
              <a:t>Les ESA forment leurs élèves pour la collecte et l’analyse  des données traditionnelles provenant essentiellement de 3 sources:</a:t>
            </a:r>
          </a:p>
          <a:p>
            <a:pPr lvl="1" algn="just"/>
            <a:r>
              <a:rPr lang="fr-FR" dirty="0"/>
              <a:t>Les recensements </a:t>
            </a:r>
          </a:p>
          <a:p>
            <a:pPr lvl="1" algn="just"/>
            <a:r>
              <a:rPr lang="fr-FR" dirty="0"/>
              <a:t>Les enquêtes par sondage (sur des thèmes spécifiques)</a:t>
            </a:r>
          </a:p>
          <a:p>
            <a:pPr lvl="1" algn="just"/>
            <a:r>
              <a:rPr lang="fr-FR" dirty="0"/>
              <a:t>Les sources administratives</a:t>
            </a:r>
          </a:p>
          <a:p>
            <a:pPr lvl="2" algn="just"/>
            <a:r>
              <a:rPr lang="fr-FR" sz="2800" dirty="0"/>
              <a:t>Publiques: les statistiques sectorielles</a:t>
            </a:r>
          </a:p>
          <a:p>
            <a:pPr lvl="2" algn="just"/>
            <a:r>
              <a:rPr lang="fr-FR" sz="2800" dirty="0"/>
              <a:t>Privées : les statistiques sur les entreprises </a:t>
            </a:r>
          </a:p>
        </p:txBody>
      </p:sp>
      <p:sp>
        <p:nvSpPr>
          <p:cNvPr id="4" name="Espace réservé du numéro de diapositive 3"/>
          <p:cNvSpPr>
            <a:spLocks noGrp="1"/>
          </p:cNvSpPr>
          <p:nvPr>
            <p:ph type="sldNum" sz="quarter" idx="12"/>
          </p:nvPr>
        </p:nvSpPr>
        <p:spPr/>
        <p:txBody>
          <a:bodyPr/>
          <a:lstStyle/>
          <a:p>
            <a:fld id="{05771265-8CDE-414E-8782-D73367FD2277}" type="slidenum">
              <a:rPr lang="en-ZA" smtClean="0"/>
              <a:pPr/>
              <a:t>9</a:t>
            </a:fld>
            <a:endParaRPr lang="en-ZA"/>
          </a:p>
        </p:txBody>
      </p:sp>
    </p:spTree>
    <p:extLst>
      <p:ext uri="{BB962C8B-B14F-4D97-AF65-F5344CB8AC3E}">
        <p14:creationId xmlns:p14="http://schemas.microsoft.com/office/powerpoint/2010/main" val="2233856351"/>
      </p:ext>
    </p:extLst>
  </p:cSld>
  <p:clrMapOvr>
    <a:masterClrMapping/>
  </p:clrMapOvr>
  <p:transition>
    <p:wedge/>
  </p:transition>
</p:sld>
</file>

<file path=ppt/theme/theme1.xml><?xml version="1.0" encoding="utf-8"?>
<a:theme xmlns:a="http://schemas.openxmlformats.org/drawingml/2006/main" name="Thème Office">
  <a:themeElements>
    <a:clrScheme name="Civi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e">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1039</TotalTime>
  <Words>1447</Words>
  <Application>Microsoft Office PowerPoint</Application>
  <PresentationFormat>Affichage à l'écran (4:3)</PresentationFormat>
  <Paragraphs>134</Paragraphs>
  <Slides>20</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20</vt:i4>
      </vt:variant>
    </vt:vector>
  </HeadingPairs>
  <TitlesOfParts>
    <vt:vector size="26" baseType="lpstr">
      <vt:lpstr>Arial</vt:lpstr>
      <vt:lpstr>Arial Black</vt:lpstr>
      <vt:lpstr>Calibri</vt:lpstr>
      <vt:lpstr>Garamond</vt:lpstr>
      <vt:lpstr>Wingdings</vt:lpstr>
      <vt:lpstr>Thème Office</vt:lpstr>
      <vt:lpstr>Les initiatives des Ecoles de statistique africaine</vt:lpstr>
      <vt:lpstr>Plan de présentation</vt:lpstr>
      <vt:lpstr>I- LE RESEAU DES ECOLES AFRICAINES DE STATISTIQUE </vt:lpstr>
      <vt:lpstr>LE RESEAU DES ECOLES AFRICAINES DE STATISTIQUE </vt:lpstr>
      <vt:lpstr>LE RESEAU DES ECOLES AFRICAINES DE STATISTIQUE </vt:lpstr>
      <vt:lpstr>LE RESEAU DES ECOLES AFRICAINES DE STATISTIQUE </vt:lpstr>
      <vt:lpstr>LE RESEAU DES ECOLES AFRICAINES DE STATISTIQUE </vt:lpstr>
      <vt:lpstr>LE RESEAU DES ECOLES AFRICAINES DE STATISTIQUE </vt:lpstr>
      <vt:lpstr>II- LES NOUVEAUX BESOINS EN DONNEES POUR LE SUIVI DES ODD</vt:lpstr>
      <vt:lpstr>Présentation PowerPoint</vt:lpstr>
      <vt:lpstr>Présentation PowerPoint</vt:lpstr>
      <vt:lpstr>Présentation PowerPoint</vt:lpstr>
      <vt:lpstr>II- LES NOUVEAUX BESOINS EN DONNEES POUR LE SUIVI DES ODD</vt:lpstr>
      <vt:lpstr>II- LES NOUVEAUX BESOINS EN DONNEES POUR LE SUIVI DES ODD</vt:lpstr>
      <vt:lpstr>II- LES NOUVEAUX BESOINS EN DONNEES POUR LE SUIVI DES ODD</vt:lpstr>
      <vt:lpstr>Perspectives : Evolution des ESA pour s’adapter aux nouveaux besoins</vt:lpstr>
      <vt:lpstr>Perspectives : Evolution des ESA pour s’adapter aux nouveaux besoins</vt:lpstr>
      <vt:lpstr>Perspectives : Evolution des ESA pour s’adapter aux nouveaux besoins</vt:lpstr>
      <vt:lpstr>Perspectives : Evolution des ESA pour s’adapter aux nouveaux besoins</vt:lpstr>
      <vt:lpstr>Présentation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INITIATIVE DES ECOLES AFRICAINES DE STATISTIQUE</dc:title>
  <dc:creator>ngbanza</dc:creator>
  <cp:lastModifiedBy>FASSASSI Raïmi</cp:lastModifiedBy>
  <cp:revision>112</cp:revision>
  <dcterms:created xsi:type="dcterms:W3CDTF">2018-05-01T08:27:11Z</dcterms:created>
  <dcterms:modified xsi:type="dcterms:W3CDTF">2018-05-08T21:36:11Z</dcterms:modified>
</cp:coreProperties>
</file>