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80" r:id="rId3"/>
    <p:sldId id="272" r:id="rId4"/>
    <p:sldId id="284" r:id="rId5"/>
    <p:sldId id="283" r:id="rId6"/>
    <p:sldId id="270" r:id="rId7"/>
    <p:sldId id="271" r:id="rId8"/>
    <p:sldId id="282" r:id="rId9"/>
    <p:sldId id="273" r:id="rId10"/>
    <p:sldId id="274" r:id="rId11"/>
    <p:sldId id="277" r:id="rId12"/>
    <p:sldId id="278" r:id="rId13"/>
    <p:sldId id="258" r:id="rId14"/>
    <p:sldId id="279" r:id="rId15"/>
    <p:sldId id="281" r:id="rId16"/>
    <p:sldId id="268" r:id="rId17"/>
  </p:sldIdLst>
  <p:sldSz cx="12192000" cy="6858000"/>
  <p:notesSz cx="6985000" cy="9283700"/>
  <p:custDataLst>
    <p:tags r:id="rId1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830" autoAdjust="0"/>
  </p:normalViewPr>
  <p:slideViewPr>
    <p:cSldViewPr snapToGrid="0">
      <p:cViewPr varScale="1">
        <p:scale>
          <a:sx n="81" d="100"/>
          <a:sy n="81" d="100"/>
        </p:scale>
        <p:origin x="9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FCC0F9-328C-409C-A27F-FB2D1FB37E3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949D5789-71DB-4267-822D-0CA3C4C6A399}">
      <dgm:prSet phldrT="[Texte]" custT="1"/>
      <dgm:spPr>
        <a:solidFill>
          <a:schemeClr val="tx2">
            <a:lumMod val="75000"/>
          </a:schemeClr>
        </a:solidFill>
      </dgm:spPr>
      <dgm:t>
        <a:bodyPr/>
        <a:lstStyle/>
        <a:p>
          <a:r>
            <a:rPr lang="en-GB" sz="2000" b="1" dirty="0"/>
            <a:t>OS1: </a:t>
          </a:r>
          <a:r>
            <a:rPr lang="fr-FR" sz="2000" b="1" dirty="0"/>
            <a:t>Produire des statistiques de qualité pour l’Afrique</a:t>
          </a:r>
          <a:endParaRPr lang="fr-FR" sz="2000" dirty="0"/>
        </a:p>
      </dgm:t>
    </dgm:pt>
    <dgm:pt modelId="{3DBA392F-8CA3-41E6-B8FD-1867BAA6082B}" type="parTrans" cxnId="{EF7A7DEB-E9C3-471F-8962-C02D5508FF69}">
      <dgm:prSet/>
      <dgm:spPr/>
      <dgm:t>
        <a:bodyPr/>
        <a:lstStyle/>
        <a:p>
          <a:endParaRPr lang="fr-FR" sz="1800"/>
        </a:p>
      </dgm:t>
    </dgm:pt>
    <dgm:pt modelId="{ED365233-597B-4792-A57C-6F85351BC798}" type="sibTrans" cxnId="{EF7A7DEB-E9C3-471F-8962-C02D5508FF69}">
      <dgm:prSet/>
      <dgm:spPr/>
      <dgm:t>
        <a:bodyPr/>
        <a:lstStyle/>
        <a:p>
          <a:endParaRPr lang="fr-FR" sz="1800"/>
        </a:p>
      </dgm:t>
    </dgm:pt>
    <dgm:pt modelId="{EBF29EF4-AE83-4CAB-A83D-EF91543585C6}">
      <dgm:prSet phldrT="[Texte]" custT="1"/>
      <dgm:spPr>
        <a:solidFill>
          <a:schemeClr val="tx2">
            <a:lumMod val="40000"/>
            <a:lumOff val="60000"/>
            <a:alpha val="90000"/>
          </a:schemeClr>
        </a:solidFill>
      </dgm:spPr>
      <dgm:t>
        <a:bodyPr/>
        <a:lstStyle/>
        <a:p>
          <a:r>
            <a:rPr lang="en-GB" sz="1800" b="1" dirty="0"/>
            <a:t>OS1.1: </a:t>
          </a:r>
          <a:r>
            <a:rPr lang="fr-FR" sz="1800" b="1" dirty="0"/>
            <a:t>Élargir la base de l’information</a:t>
          </a:r>
          <a:endParaRPr lang="fr-FR" sz="1800" dirty="0"/>
        </a:p>
      </dgm:t>
    </dgm:pt>
    <dgm:pt modelId="{0F16046C-6D2C-454E-8A38-EBB97BC6CB38}" type="parTrans" cxnId="{CB83CB88-CB25-4178-92F3-15CA0A47F6AB}">
      <dgm:prSet/>
      <dgm:spPr/>
      <dgm:t>
        <a:bodyPr/>
        <a:lstStyle/>
        <a:p>
          <a:endParaRPr lang="fr-FR" sz="1800"/>
        </a:p>
      </dgm:t>
    </dgm:pt>
    <dgm:pt modelId="{447CA221-1C5D-4CFF-8336-D084438925E7}" type="sibTrans" cxnId="{CB83CB88-CB25-4178-92F3-15CA0A47F6AB}">
      <dgm:prSet/>
      <dgm:spPr/>
      <dgm:t>
        <a:bodyPr/>
        <a:lstStyle/>
        <a:p>
          <a:endParaRPr lang="fr-FR" sz="1800"/>
        </a:p>
      </dgm:t>
    </dgm:pt>
    <dgm:pt modelId="{E7AEAB44-2519-4B79-ACCB-59247AA48DE4}">
      <dgm:prSet phldrT="[Texte]" custT="1"/>
      <dgm:spPr>
        <a:solidFill>
          <a:schemeClr val="tx2">
            <a:lumMod val="40000"/>
            <a:lumOff val="60000"/>
            <a:alpha val="90000"/>
          </a:schemeClr>
        </a:solidFill>
      </dgm:spPr>
      <dgm:t>
        <a:bodyPr/>
        <a:lstStyle/>
        <a:p>
          <a:r>
            <a:rPr lang="en-GB" sz="1800" b="1" dirty="0"/>
            <a:t>OS1.2: </a:t>
          </a:r>
          <a:r>
            <a:rPr lang="fr-FR" sz="1800" b="1" dirty="0"/>
            <a:t>Transformer les statistiques existantes pour en assurer la comparabilité</a:t>
          </a:r>
          <a:endParaRPr lang="fr-FR" sz="1800" dirty="0"/>
        </a:p>
      </dgm:t>
    </dgm:pt>
    <dgm:pt modelId="{729A7790-F088-4891-AD7C-B7AA9656B7F7}" type="parTrans" cxnId="{E87DB09D-BA8D-42E9-8C6F-F3DC1356E175}">
      <dgm:prSet/>
      <dgm:spPr/>
      <dgm:t>
        <a:bodyPr/>
        <a:lstStyle/>
        <a:p>
          <a:endParaRPr lang="fr-FR" sz="1800"/>
        </a:p>
      </dgm:t>
    </dgm:pt>
    <dgm:pt modelId="{7FBBEF7D-4DE3-4251-8F53-566A422872D4}" type="sibTrans" cxnId="{E87DB09D-BA8D-42E9-8C6F-F3DC1356E175}">
      <dgm:prSet/>
      <dgm:spPr/>
      <dgm:t>
        <a:bodyPr/>
        <a:lstStyle/>
        <a:p>
          <a:endParaRPr lang="fr-FR" sz="1800"/>
        </a:p>
      </dgm:t>
    </dgm:pt>
    <dgm:pt modelId="{ECF63883-37FF-4A13-B034-C1091E202E29}">
      <dgm:prSet phldrT="[Texte]" custT="1"/>
      <dgm:spPr>
        <a:solidFill>
          <a:schemeClr val="accent1">
            <a:lumMod val="75000"/>
          </a:schemeClr>
        </a:solidFill>
      </dgm:spPr>
      <dgm:t>
        <a:bodyPr/>
        <a:lstStyle/>
        <a:p>
          <a:r>
            <a:rPr lang="fr-FR" sz="2000" b="1" dirty="0"/>
            <a:t>OS2:</a:t>
          </a:r>
          <a:r>
            <a:rPr lang="en-GB" sz="2000" b="1" dirty="0"/>
            <a:t> </a:t>
          </a:r>
          <a:r>
            <a:rPr lang="fr-FR" sz="2000" b="1" dirty="0"/>
            <a:t>Coordonner la production de statistiques de qualité pour l’Afrique</a:t>
          </a:r>
        </a:p>
      </dgm:t>
    </dgm:pt>
    <dgm:pt modelId="{48DE2D9D-6667-46FC-94CD-FEC53120AED3}" type="parTrans" cxnId="{0810C209-D676-47D9-B00D-97A82A01EEE3}">
      <dgm:prSet/>
      <dgm:spPr/>
      <dgm:t>
        <a:bodyPr/>
        <a:lstStyle/>
        <a:p>
          <a:endParaRPr lang="fr-FR" sz="1800"/>
        </a:p>
      </dgm:t>
    </dgm:pt>
    <dgm:pt modelId="{441BD287-B016-4CB6-B905-465BC5F8CF48}" type="sibTrans" cxnId="{0810C209-D676-47D9-B00D-97A82A01EEE3}">
      <dgm:prSet/>
      <dgm:spPr/>
      <dgm:t>
        <a:bodyPr/>
        <a:lstStyle/>
        <a:p>
          <a:endParaRPr lang="fr-FR" sz="1800"/>
        </a:p>
      </dgm:t>
    </dgm:pt>
    <dgm:pt modelId="{36760690-D059-4317-B792-DDC9507EF403}">
      <dgm:prSet phldrT="[Texte]" custT="1"/>
      <dgm:spPr>
        <a:solidFill>
          <a:schemeClr val="accent2">
            <a:lumMod val="60000"/>
            <a:lumOff val="40000"/>
            <a:alpha val="90000"/>
          </a:schemeClr>
        </a:solidFill>
      </dgm:spPr>
      <dgm:t>
        <a:bodyPr/>
        <a:lstStyle/>
        <a:p>
          <a:pPr>
            <a:spcAft>
              <a:spcPts val="0"/>
            </a:spcAft>
          </a:pPr>
          <a:r>
            <a:rPr lang="en-GB" sz="1800" b="1" dirty="0"/>
            <a:t>OS2.1: </a:t>
          </a:r>
          <a:r>
            <a:rPr lang="fr-FR" sz="1800" b="1" dirty="0"/>
            <a:t>Renforcer la coopération entre les différentes institutions du Système statistique africain</a:t>
          </a:r>
          <a:endParaRPr lang="fr-FR" sz="1800" dirty="0"/>
        </a:p>
      </dgm:t>
    </dgm:pt>
    <dgm:pt modelId="{528A9D87-D23C-48A0-84F2-4BF389B07A10}" type="parTrans" cxnId="{3BCDE7D1-3FEF-427E-BE1F-66A283B390D5}">
      <dgm:prSet/>
      <dgm:spPr/>
      <dgm:t>
        <a:bodyPr/>
        <a:lstStyle/>
        <a:p>
          <a:endParaRPr lang="fr-FR" sz="1800"/>
        </a:p>
      </dgm:t>
    </dgm:pt>
    <dgm:pt modelId="{13192AAF-64A3-435A-AFF4-B8A9FAACF33E}" type="sibTrans" cxnId="{3BCDE7D1-3FEF-427E-BE1F-66A283B390D5}">
      <dgm:prSet/>
      <dgm:spPr/>
      <dgm:t>
        <a:bodyPr/>
        <a:lstStyle/>
        <a:p>
          <a:endParaRPr lang="fr-FR" sz="1800"/>
        </a:p>
      </dgm:t>
    </dgm:pt>
    <dgm:pt modelId="{3AF8B1D3-E3D8-40E6-977E-4AF012BAFA89}">
      <dgm:prSet phldrT="[Texte]" custT="1"/>
      <dgm:spPr>
        <a:solidFill>
          <a:schemeClr val="accent2">
            <a:lumMod val="60000"/>
            <a:lumOff val="40000"/>
            <a:alpha val="90000"/>
          </a:schemeClr>
        </a:solidFill>
      </dgm:spPr>
      <dgm:t>
        <a:bodyPr/>
        <a:lstStyle/>
        <a:p>
          <a:pPr>
            <a:spcAft>
              <a:spcPts val="0"/>
            </a:spcAft>
          </a:pPr>
          <a:r>
            <a:rPr lang="en-GB" sz="1800" b="1" dirty="0"/>
            <a:t>OS2.2: </a:t>
          </a:r>
          <a:r>
            <a:rPr lang="fr-FR" sz="1800" b="1" dirty="0"/>
            <a:t>Mettre en place un mécanisme efficace de coordination </a:t>
          </a:r>
          <a:endParaRPr lang="fr-FR" sz="1800" dirty="0"/>
        </a:p>
      </dgm:t>
    </dgm:pt>
    <dgm:pt modelId="{C3C460F2-4547-420E-887F-93F05D043E66}" type="parTrans" cxnId="{18F1DDF1-49B2-4C87-9447-211B4A9567DA}">
      <dgm:prSet/>
      <dgm:spPr/>
      <dgm:t>
        <a:bodyPr/>
        <a:lstStyle/>
        <a:p>
          <a:endParaRPr lang="fr-FR" sz="1800"/>
        </a:p>
      </dgm:t>
    </dgm:pt>
    <dgm:pt modelId="{7940CFDE-98FF-46AC-B58F-ED88EF0BB764}" type="sibTrans" cxnId="{18F1DDF1-49B2-4C87-9447-211B4A9567DA}">
      <dgm:prSet/>
      <dgm:spPr/>
      <dgm:t>
        <a:bodyPr/>
        <a:lstStyle/>
        <a:p>
          <a:endParaRPr lang="fr-FR" sz="1800"/>
        </a:p>
      </dgm:t>
    </dgm:pt>
    <dgm:pt modelId="{2B759A96-D31A-4B2D-96F8-045268188FFF}">
      <dgm:prSet phldrT="[Texte]" custT="1"/>
      <dgm:spPr>
        <a:solidFill>
          <a:schemeClr val="tx2">
            <a:lumMod val="75000"/>
          </a:schemeClr>
        </a:solidFill>
      </dgm:spPr>
      <dgm:t>
        <a:bodyPr/>
        <a:lstStyle/>
        <a:p>
          <a:r>
            <a:rPr lang="en-GB" sz="2000" b="1" dirty="0"/>
            <a:t>OS3: </a:t>
          </a:r>
          <a:r>
            <a:rPr lang="fr-FR" sz="2000" b="1" dirty="0"/>
            <a:t>Renforcer durablement les capacités institutionnelles du système statistique africain</a:t>
          </a:r>
        </a:p>
      </dgm:t>
    </dgm:pt>
    <dgm:pt modelId="{F0248D06-E726-4930-B658-F59FA7795583}" type="parTrans" cxnId="{A90569B0-27A2-424F-9960-A12502F0E8B2}">
      <dgm:prSet/>
      <dgm:spPr/>
      <dgm:t>
        <a:bodyPr/>
        <a:lstStyle/>
        <a:p>
          <a:endParaRPr lang="fr-FR" sz="1800"/>
        </a:p>
      </dgm:t>
    </dgm:pt>
    <dgm:pt modelId="{5A78708C-86A9-4C87-90BE-8067C1EB844A}" type="sibTrans" cxnId="{A90569B0-27A2-424F-9960-A12502F0E8B2}">
      <dgm:prSet/>
      <dgm:spPr/>
      <dgm:t>
        <a:bodyPr/>
        <a:lstStyle/>
        <a:p>
          <a:endParaRPr lang="fr-FR" sz="1800"/>
        </a:p>
      </dgm:t>
    </dgm:pt>
    <dgm:pt modelId="{F7908846-11C8-430D-A112-C35A8CA59B40}">
      <dgm:prSet phldrT="[Texte]" custT="1"/>
      <dgm:spPr>
        <a:solidFill>
          <a:schemeClr val="tx2">
            <a:lumMod val="40000"/>
            <a:lumOff val="60000"/>
            <a:alpha val="90000"/>
          </a:schemeClr>
        </a:solidFill>
      </dgm:spPr>
      <dgm:t>
        <a:bodyPr/>
        <a:lstStyle/>
        <a:p>
          <a:pPr>
            <a:spcAft>
              <a:spcPts val="0"/>
            </a:spcAft>
          </a:pPr>
          <a:r>
            <a:rPr lang="en-US" sz="1800" b="1" dirty="0"/>
            <a:t>OS3.1: </a:t>
          </a:r>
          <a:r>
            <a:rPr lang="fr-FR" sz="1800" b="1" dirty="0"/>
            <a:t>Procéder à la réforme et au renforcement des systèmes statistiques nationaux</a:t>
          </a:r>
          <a:endParaRPr lang="fr-FR" sz="1800" dirty="0"/>
        </a:p>
      </dgm:t>
    </dgm:pt>
    <dgm:pt modelId="{9DB7F410-3486-4991-A520-936E22FB1B6A}" type="parTrans" cxnId="{AB170A3C-2770-4F55-BE46-B4A248DE2183}">
      <dgm:prSet/>
      <dgm:spPr/>
      <dgm:t>
        <a:bodyPr/>
        <a:lstStyle/>
        <a:p>
          <a:endParaRPr lang="fr-FR" sz="1800"/>
        </a:p>
      </dgm:t>
    </dgm:pt>
    <dgm:pt modelId="{F1BA4348-08D0-4FB2-9B40-AAD8965A5017}" type="sibTrans" cxnId="{AB170A3C-2770-4F55-BE46-B4A248DE2183}">
      <dgm:prSet/>
      <dgm:spPr/>
      <dgm:t>
        <a:bodyPr/>
        <a:lstStyle/>
        <a:p>
          <a:endParaRPr lang="fr-FR" sz="1800"/>
        </a:p>
      </dgm:t>
    </dgm:pt>
    <dgm:pt modelId="{AF265C8C-2B7E-4283-B6E8-5DD061C96DF2}">
      <dgm:prSet phldrT="[Texte]" custT="1"/>
      <dgm:spPr>
        <a:solidFill>
          <a:schemeClr val="tx2">
            <a:lumMod val="40000"/>
            <a:lumOff val="60000"/>
            <a:alpha val="90000"/>
          </a:schemeClr>
        </a:solidFill>
      </dgm:spPr>
      <dgm:t>
        <a:bodyPr/>
        <a:lstStyle/>
        <a:p>
          <a:pPr>
            <a:spcAft>
              <a:spcPts val="0"/>
            </a:spcAft>
          </a:pPr>
          <a:r>
            <a:rPr lang="en-GB" sz="1800" b="1" dirty="0"/>
            <a:t>OS3.2: </a:t>
          </a:r>
          <a:r>
            <a:rPr lang="fr-FR" sz="1800" b="1" dirty="0"/>
            <a:t>Développer des capacités statistiques durables </a:t>
          </a:r>
          <a:endParaRPr lang="fr-FR" sz="1800" dirty="0"/>
        </a:p>
      </dgm:t>
    </dgm:pt>
    <dgm:pt modelId="{ACE66B80-F14E-4B19-97EC-8A5BF2677FC3}" type="parTrans" cxnId="{71D06B4C-A3EA-409D-AD0D-2649C7BD5A12}">
      <dgm:prSet/>
      <dgm:spPr/>
      <dgm:t>
        <a:bodyPr/>
        <a:lstStyle/>
        <a:p>
          <a:endParaRPr lang="fr-FR" sz="1800"/>
        </a:p>
      </dgm:t>
    </dgm:pt>
    <dgm:pt modelId="{AD85F925-AF89-41A1-8C94-5151EBBEA7CE}" type="sibTrans" cxnId="{71D06B4C-A3EA-409D-AD0D-2649C7BD5A12}">
      <dgm:prSet/>
      <dgm:spPr/>
      <dgm:t>
        <a:bodyPr/>
        <a:lstStyle/>
        <a:p>
          <a:endParaRPr lang="fr-FR" sz="1800"/>
        </a:p>
      </dgm:t>
    </dgm:pt>
    <dgm:pt modelId="{1BA35C8B-FB5D-4AE8-AB91-FBC49EB45275}">
      <dgm:prSet phldrT="[Texte]" custT="1"/>
      <dgm:spPr>
        <a:solidFill>
          <a:schemeClr val="tx2">
            <a:lumMod val="40000"/>
            <a:lumOff val="60000"/>
            <a:alpha val="90000"/>
          </a:schemeClr>
        </a:solidFill>
      </dgm:spPr>
      <dgm:t>
        <a:bodyPr/>
        <a:lstStyle/>
        <a:p>
          <a:r>
            <a:rPr lang="en-GB" sz="1800" b="1" dirty="0"/>
            <a:t>OS1.3: </a:t>
          </a:r>
          <a:r>
            <a:rPr lang="fr-FR" sz="1800" b="1" dirty="0"/>
            <a:t>Harmoniser les normes et méthodes de production des statistiques</a:t>
          </a:r>
          <a:endParaRPr lang="fr-FR" sz="1800" dirty="0"/>
        </a:p>
      </dgm:t>
    </dgm:pt>
    <dgm:pt modelId="{F11FB542-A49B-41CB-9574-871C01C4BDED}" type="parTrans" cxnId="{D40C4D29-A656-46FC-AE8A-DA109DEA0893}">
      <dgm:prSet/>
      <dgm:spPr/>
      <dgm:t>
        <a:bodyPr/>
        <a:lstStyle/>
        <a:p>
          <a:endParaRPr lang="fr-FR" sz="1800"/>
        </a:p>
      </dgm:t>
    </dgm:pt>
    <dgm:pt modelId="{18C89275-68F5-4D68-B87B-FD5D3485F95D}" type="sibTrans" cxnId="{D40C4D29-A656-46FC-AE8A-DA109DEA0893}">
      <dgm:prSet/>
      <dgm:spPr/>
      <dgm:t>
        <a:bodyPr/>
        <a:lstStyle/>
        <a:p>
          <a:endParaRPr lang="fr-FR" sz="1800"/>
        </a:p>
      </dgm:t>
    </dgm:pt>
    <dgm:pt modelId="{6356BA70-55D9-476E-AC96-6D55F243FBE2}">
      <dgm:prSet phldrT="[Texte]" custT="1"/>
      <dgm:spPr>
        <a:solidFill>
          <a:schemeClr val="tx2">
            <a:lumMod val="40000"/>
            <a:lumOff val="60000"/>
            <a:alpha val="90000"/>
          </a:schemeClr>
        </a:solidFill>
      </dgm:spPr>
      <dgm:t>
        <a:bodyPr/>
        <a:lstStyle/>
        <a:p>
          <a:pPr>
            <a:spcAft>
              <a:spcPts val="0"/>
            </a:spcAft>
          </a:pPr>
          <a:r>
            <a:rPr lang="en-GB" sz="1800" b="1" dirty="0"/>
            <a:t>OS3.3: </a:t>
          </a:r>
          <a:r>
            <a:rPr lang="fr-FR" sz="1800" b="1" dirty="0"/>
            <a:t>Mettre en place un environnement technologique efficace</a:t>
          </a:r>
          <a:endParaRPr lang="fr-FR" sz="1800" dirty="0"/>
        </a:p>
      </dgm:t>
    </dgm:pt>
    <dgm:pt modelId="{2D215B0D-587E-4700-8F4C-A1DA01D40E2B}" type="parTrans" cxnId="{5DBB0BA2-1ECE-4A0B-A49C-158E5B2569EE}">
      <dgm:prSet/>
      <dgm:spPr/>
      <dgm:t>
        <a:bodyPr/>
        <a:lstStyle/>
        <a:p>
          <a:endParaRPr lang="fr-FR" sz="1800"/>
        </a:p>
      </dgm:t>
    </dgm:pt>
    <dgm:pt modelId="{DEDE0BD9-2799-43BE-8A6B-B52266B1B903}" type="sibTrans" cxnId="{5DBB0BA2-1ECE-4A0B-A49C-158E5B2569EE}">
      <dgm:prSet/>
      <dgm:spPr/>
      <dgm:t>
        <a:bodyPr/>
        <a:lstStyle/>
        <a:p>
          <a:endParaRPr lang="fr-FR" sz="1800"/>
        </a:p>
      </dgm:t>
    </dgm:pt>
    <dgm:pt modelId="{D6910EC7-95E8-47BB-A7F3-FB39C049F18B}">
      <dgm:prSet phldrT="[Texte]" custT="1"/>
      <dgm:spPr>
        <a:solidFill>
          <a:schemeClr val="accent2">
            <a:lumMod val="60000"/>
            <a:lumOff val="40000"/>
            <a:alpha val="90000"/>
          </a:schemeClr>
        </a:solidFill>
      </dgm:spPr>
      <dgm:t>
        <a:bodyPr/>
        <a:lstStyle/>
        <a:p>
          <a:r>
            <a:rPr lang="en-GB" sz="1800" b="1" dirty="0"/>
            <a:t>OS4.1: </a:t>
          </a:r>
          <a:r>
            <a:rPr lang="fr-FR" sz="1800" b="1" dirty="0"/>
            <a:t>Prendre des décisions fondées sur des faits grâce à l’utilisation accrue des statistiques</a:t>
          </a:r>
          <a:endParaRPr lang="fr-FR" sz="1800" dirty="0"/>
        </a:p>
      </dgm:t>
    </dgm:pt>
    <dgm:pt modelId="{B59EC8EB-AFB7-4803-8FE8-81083F5781BF}" type="parTrans" cxnId="{2FE66EEB-AAE3-4B67-AA5B-615CAFD73662}">
      <dgm:prSet/>
      <dgm:spPr/>
      <dgm:t>
        <a:bodyPr/>
        <a:lstStyle/>
        <a:p>
          <a:endParaRPr lang="fr-FR" sz="1800"/>
        </a:p>
      </dgm:t>
    </dgm:pt>
    <dgm:pt modelId="{3B3A191A-6CC4-419F-A15B-F2447F4FC1F1}" type="sibTrans" cxnId="{2FE66EEB-AAE3-4B67-AA5B-615CAFD73662}">
      <dgm:prSet/>
      <dgm:spPr/>
      <dgm:t>
        <a:bodyPr/>
        <a:lstStyle/>
        <a:p>
          <a:endParaRPr lang="fr-FR" sz="1800"/>
        </a:p>
      </dgm:t>
    </dgm:pt>
    <dgm:pt modelId="{F258134C-47D9-4E59-83D2-FCABE783DB0F}">
      <dgm:prSet phldrT="[Texte]" custT="1"/>
      <dgm:spPr>
        <a:solidFill>
          <a:schemeClr val="accent1">
            <a:lumMod val="75000"/>
          </a:schemeClr>
        </a:solidFill>
      </dgm:spPr>
      <dgm:t>
        <a:bodyPr/>
        <a:lstStyle/>
        <a:p>
          <a:r>
            <a:rPr lang="en-GB" sz="2000" b="1" dirty="0"/>
            <a:t>OS4: </a:t>
          </a:r>
          <a:r>
            <a:rPr lang="fr-FR" sz="2000" b="1" dirty="0"/>
            <a:t>Promouvoir une culture de politiques et de prise de décisions de qualité </a:t>
          </a:r>
        </a:p>
      </dgm:t>
    </dgm:pt>
    <dgm:pt modelId="{9FBFA481-CD72-408C-ABF9-D06AB663466A}" type="parTrans" cxnId="{EA84B5D6-046E-43B9-A9E4-69E1324DC7F9}">
      <dgm:prSet/>
      <dgm:spPr/>
      <dgm:t>
        <a:bodyPr/>
        <a:lstStyle/>
        <a:p>
          <a:endParaRPr lang="fr-FR" sz="1800"/>
        </a:p>
      </dgm:t>
    </dgm:pt>
    <dgm:pt modelId="{11298A1E-D8BE-4EB0-9B8F-21C74B1B6761}" type="sibTrans" cxnId="{EA84B5D6-046E-43B9-A9E4-69E1324DC7F9}">
      <dgm:prSet/>
      <dgm:spPr/>
      <dgm:t>
        <a:bodyPr/>
        <a:lstStyle/>
        <a:p>
          <a:endParaRPr lang="fr-FR" sz="1800"/>
        </a:p>
      </dgm:t>
    </dgm:pt>
    <dgm:pt modelId="{7F7ECFA3-9073-43BF-823D-63299DEE74C0}">
      <dgm:prSet phldrT="[Texte]" custT="1"/>
      <dgm:spPr>
        <a:solidFill>
          <a:schemeClr val="accent2">
            <a:lumMod val="60000"/>
            <a:lumOff val="40000"/>
            <a:alpha val="90000"/>
          </a:schemeClr>
        </a:solidFill>
      </dgm:spPr>
      <dgm:t>
        <a:bodyPr/>
        <a:lstStyle/>
        <a:p>
          <a:r>
            <a:rPr lang="en-GB" sz="1800" b="1" dirty="0"/>
            <a:t>OS4.2: </a:t>
          </a:r>
          <a:r>
            <a:rPr lang="fr-FR" sz="1800" b="1" dirty="0"/>
            <a:t>Améliorer la communication de l’information statistique</a:t>
          </a:r>
          <a:r>
            <a:rPr lang="fr-FR" sz="1800" b="1" i="1" dirty="0"/>
            <a:t>. </a:t>
          </a:r>
          <a:endParaRPr lang="fr-FR" sz="1800" dirty="0"/>
        </a:p>
      </dgm:t>
    </dgm:pt>
    <dgm:pt modelId="{5DD85F41-3D92-4681-ABEB-332A216AE80F}" type="parTrans" cxnId="{D798B38F-65D5-4451-AFCE-560C1DAC568C}">
      <dgm:prSet/>
      <dgm:spPr/>
      <dgm:t>
        <a:bodyPr/>
        <a:lstStyle/>
        <a:p>
          <a:endParaRPr lang="fr-FR" sz="1800"/>
        </a:p>
      </dgm:t>
    </dgm:pt>
    <dgm:pt modelId="{E7992D30-03B5-427E-8F1C-7201C05E5EAE}" type="sibTrans" cxnId="{D798B38F-65D5-4451-AFCE-560C1DAC568C}">
      <dgm:prSet/>
      <dgm:spPr/>
      <dgm:t>
        <a:bodyPr/>
        <a:lstStyle/>
        <a:p>
          <a:endParaRPr lang="fr-FR" sz="1800"/>
        </a:p>
      </dgm:t>
    </dgm:pt>
    <dgm:pt modelId="{53F8DA26-2B2F-41C1-85C4-B997F768F0F8}">
      <dgm:prSet phldrT="[Texte]" custT="1"/>
      <dgm:spPr>
        <a:solidFill>
          <a:schemeClr val="accent2">
            <a:lumMod val="60000"/>
            <a:lumOff val="40000"/>
            <a:alpha val="90000"/>
          </a:schemeClr>
        </a:solidFill>
      </dgm:spPr>
      <dgm:t>
        <a:bodyPr/>
        <a:lstStyle/>
        <a:p>
          <a:pPr>
            <a:spcAft>
              <a:spcPts val="0"/>
            </a:spcAft>
          </a:pPr>
          <a:r>
            <a:rPr lang="en-GB" sz="1800" b="1" dirty="0"/>
            <a:t>OS2.3: </a:t>
          </a:r>
          <a:r>
            <a:rPr lang="fr-FR" sz="1800" b="1" dirty="0"/>
            <a:t>Définir les priorités statistiques pour la mise en œuvre du processus d’intégration </a:t>
          </a:r>
          <a:endParaRPr lang="fr-FR" sz="1800" dirty="0"/>
        </a:p>
      </dgm:t>
    </dgm:pt>
    <dgm:pt modelId="{EF7926FA-CCB7-479F-B47F-80D8A81E4860}" type="parTrans" cxnId="{AEA90D92-B227-4268-8432-B96EEE21D053}">
      <dgm:prSet/>
      <dgm:spPr/>
      <dgm:t>
        <a:bodyPr/>
        <a:lstStyle/>
        <a:p>
          <a:endParaRPr lang="en-US" sz="1800"/>
        </a:p>
      </dgm:t>
    </dgm:pt>
    <dgm:pt modelId="{3A69EC48-7525-4DCA-8AB8-F342841754A8}" type="sibTrans" cxnId="{AEA90D92-B227-4268-8432-B96EEE21D053}">
      <dgm:prSet/>
      <dgm:spPr/>
      <dgm:t>
        <a:bodyPr/>
        <a:lstStyle/>
        <a:p>
          <a:endParaRPr lang="en-US" sz="1800"/>
        </a:p>
      </dgm:t>
    </dgm:pt>
    <dgm:pt modelId="{74F649EE-2661-49EB-9E61-96BF21AEFAC1}" type="pres">
      <dgm:prSet presAssocID="{8DFCC0F9-328C-409C-A27F-FB2D1FB37E35}" presName="Name0" presStyleCnt="0">
        <dgm:presLayoutVars>
          <dgm:dir/>
          <dgm:animLvl val="lvl"/>
          <dgm:resizeHandles val="exact"/>
        </dgm:presLayoutVars>
      </dgm:prSet>
      <dgm:spPr/>
    </dgm:pt>
    <dgm:pt modelId="{70C1E7FA-6395-45B5-B00C-C7F73D9D47C7}" type="pres">
      <dgm:prSet presAssocID="{949D5789-71DB-4267-822D-0CA3C4C6A399}" presName="linNode" presStyleCnt="0"/>
      <dgm:spPr/>
    </dgm:pt>
    <dgm:pt modelId="{1E233B8B-3FA3-4994-A3C3-BBBA3EDD31BF}" type="pres">
      <dgm:prSet presAssocID="{949D5789-71DB-4267-822D-0CA3C4C6A399}" presName="parentText" presStyleLbl="node1" presStyleIdx="0" presStyleCnt="4" custScaleX="80722" custLinFactNeighborX="-15397" custLinFactNeighborY="769">
        <dgm:presLayoutVars>
          <dgm:chMax val="1"/>
          <dgm:bulletEnabled val="1"/>
        </dgm:presLayoutVars>
      </dgm:prSet>
      <dgm:spPr/>
    </dgm:pt>
    <dgm:pt modelId="{41BEDE86-C4C8-4AA1-8CB2-F9C109478367}" type="pres">
      <dgm:prSet presAssocID="{949D5789-71DB-4267-822D-0CA3C4C6A399}" presName="descendantText" presStyleLbl="alignAccFollowNode1" presStyleIdx="0" presStyleCnt="4" custScaleX="123888" custScaleY="124031" custLinFactNeighborX="-539" custLinFactNeighborY="-3931">
        <dgm:presLayoutVars>
          <dgm:bulletEnabled val="1"/>
        </dgm:presLayoutVars>
      </dgm:prSet>
      <dgm:spPr/>
    </dgm:pt>
    <dgm:pt modelId="{55B87DC5-09E8-4B2D-9049-7797E1EB2527}" type="pres">
      <dgm:prSet presAssocID="{ED365233-597B-4792-A57C-6F85351BC798}" presName="sp" presStyleCnt="0"/>
      <dgm:spPr/>
    </dgm:pt>
    <dgm:pt modelId="{254C213A-F350-44EA-926E-B3ABBFF6057D}" type="pres">
      <dgm:prSet presAssocID="{ECF63883-37FF-4A13-B034-C1091E202E29}" presName="linNode" presStyleCnt="0"/>
      <dgm:spPr/>
    </dgm:pt>
    <dgm:pt modelId="{3EADBFED-291C-44A3-A01B-CCC5F0811D72}" type="pres">
      <dgm:prSet presAssocID="{ECF63883-37FF-4A13-B034-C1091E202E29}" presName="parentText" presStyleLbl="node1" presStyleIdx="1" presStyleCnt="4" custScaleX="80722" custScaleY="120512" custLinFactNeighborX="-15427" custLinFactNeighborY="769">
        <dgm:presLayoutVars>
          <dgm:chMax val="1"/>
          <dgm:bulletEnabled val="1"/>
        </dgm:presLayoutVars>
      </dgm:prSet>
      <dgm:spPr/>
    </dgm:pt>
    <dgm:pt modelId="{E77139ED-B4E7-4BF1-A348-D1FCA5BD0CD9}" type="pres">
      <dgm:prSet presAssocID="{ECF63883-37FF-4A13-B034-C1091E202E29}" presName="descendantText" presStyleLbl="alignAccFollowNode1" presStyleIdx="1" presStyleCnt="4" custScaleX="125428" custScaleY="136114" custLinFactNeighborX="-1036" custLinFactNeighborY="-3931">
        <dgm:presLayoutVars>
          <dgm:bulletEnabled val="1"/>
        </dgm:presLayoutVars>
      </dgm:prSet>
      <dgm:spPr/>
    </dgm:pt>
    <dgm:pt modelId="{8EE7BC61-9901-4E07-ACA9-7468DFF48E0E}" type="pres">
      <dgm:prSet presAssocID="{441BD287-B016-4CB6-B905-465BC5F8CF48}" presName="sp" presStyleCnt="0"/>
      <dgm:spPr/>
    </dgm:pt>
    <dgm:pt modelId="{CC5BB736-FFB0-499B-AC35-D2D05840CF77}" type="pres">
      <dgm:prSet presAssocID="{2B759A96-D31A-4B2D-96F8-045268188FFF}" presName="linNode" presStyleCnt="0"/>
      <dgm:spPr/>
    </dgm:pt>
    <dgm:pt modelId="{3EF65F33-FA4C-43B7-95F7-BB441B4F2BED}" type="pres">
      <dgm:prSet presAssocID="{2B759A96-D31A-4B2D-96F8-045268188FFF}" presName="parentText" presStyleLbl="node1" presStyleIdx="2" presStyleCnt="4" custScaleX="91049" custScaleY="130521" custLinFactNeighborX="-15412" custLinFactNeighborY="769">
        <dgm:presLayoutVars>
          <dgm:chMax val="1"/>
          <dgm:bulletEnabled val="1"/>
        </dgm:presLayoutVars>
      </dgm:prSet>
      <dgm:spPr/>
    </dgm:pt>
    <dgm:pt modelId="{354F59B5-2A29-4B2D-8442-0EC90DA01ECA}" type="pres">
      <dgm:prSet presAssocID="{2B759A96-D31A-4B2D-96F8-045268188FFF}" presName="descendantText" presStyleLbl="alignAccFollowNode1" presStyleIdx="2" presStyleCnt="4" custScaleX="145768" custScaleY="167752" custLinFactNeighborX="13871" custLinFactNeighborY="-3931">
        <dgm:presLayoutVars>
          <dgm:bulletEnabled val="1"/>
        </dgm:presLayoutVars>
      </dgm:prSet>
      <dgm:spPr/>
    </dgm:pt>
    <dgm:pt modelId="{155A2955-949B-4D9C-A5ED-D32FBB4980E1}" type="pres">
      <dgm:prSet presAssocID="{5A78708C-86A9-4C87-90BE-8067C1EB844A}" presName="sp" presStyleCnt="0"/>
      <dgm:spPr/>
    </dgm:pt>
    <dgm:pt modelId="{40F3C508-2788-4971-9307-32F9F6D84E54}" type="pres">
      <dgm:prSet presAssocID="{F258134C-47D9-4E59-83D2-FCABE783DB0F}" presName="linNode" presStyleCnt="0"/>
      <dgm:spPr/>
    </dgm:pt>
    <dgm:pt modelId="{5224DA5E-58B9-4C17-9A72-DF053AADC230}" type="pres">
      <dgm:prSet presAssocID="{F258134C-47D9-4E59-83D2-FCABE783DB0F}" presName="parentText" presStyleLbl="node1" presStyleIdx="3" presStyleCnt="4" custScaleX="80643" custScaleY="114291" custLinFactNeighborX="-15412" custLinFactNeighborY="769">
        <dgm:presLayoutVars>
          <dgm:chMax val="1"/>
          <dgm:bulletEnabled val="1"/>
        </dgm:presLayoutVars>
      </dgm:prSet>
      <dgm:spPr/>
    </dgm:pt>
    <dgm:pt modelId="{31FC7647-3CE2-474A-A484-292A7BE5C65B}" type="pres">
      <dgm:prSet presAssocID="{F258134C-47D9-4E59-83D2-FCABE783DB0F}" presName="descendantText" presStyleLbl="alignAccFollowNode1" presStyleIdx="3" presStyleCnt="4" custScaleX="133991" custScaleY="131398" custLinFactNeighborX="-353" custLinFactNeighborY="3896">
        <dgm:presLayoutVars>
          <dgm:bulletEnabled val="1"/>
        </dgm:presLayoutVars>
      </dgm:prSet>
      <dgm:spPr/>
    </dgm:pt>
  </dgm:ptLst>
  <dgm:cxnLst>
    <dgm:cxn modelId="{18F1DDF1-49B2-4C87-9447-211B4A9567DA}" srcId="{ECF63883-37FF-4A13-B034-C1091E202E29}" destId="{3AF8B1D3-E3D8-40E6-977E-4AF012BAFA89}" srcOrd="1" destOrd="0" parTransId="{C3C460F2-4547-420E-887F-93F05D043E66}" sibTransId="{7940CFDE-98FF-46AC-B58F-ED88EF0BB764}"/>
    <dgm:cxn modelId="{1DA56F98-58B5-4A84-BD78-35C67F89701E}" type="presOf" srcId="{F258134C-47D9-4E59-83D2-FCABE783DB0F}" destId="{5224DA5E-58B9-4C17-9A72-DF053AADC230}" srcOrd="0" destOrd="0" presId="urn:microsoft.com/office/officeart/2005/8/layout/vList5"/>
    <dgm:cxn modelId="{2FE66EEB-AAE3-4B67-AA5B-615CAFD73662}" srcId="{F258134C-47D9-4E59-83D2-FCABE783DB0F}" destId="{D6910EC7-95E8-47BB-A7F3-FB39C049F18B}" srcOrd="0" destOrd="0" parTransId="{B59EC8EB-AFB7-4803-8FE8-81083F5781BF}" sibTransId="{3B3A191A-6CC4-419F-A15B-F2447F4FC1F1}"/>
    <dgm:cxn modelId="{00E8FE69-24E3-43CB-8786-99A4DDFD7682}" type="presOf" srcId="{D6910EC7-95E8-47BB-A7F3-FB39C049F18B}" destId="{31FC7647-3CE2-474A-A484-292A7BE5C65B}" srcOrd="0" destOrd="0" presId="urn:microsoft.com/office/officeart/2005/8/layout/vList5"/>
    <dgm:cxn modelId="{8A216A80-0F6C-44B3-AA68-2F77E32F9B63}" type="presOf" srcId="{6356BA70-55D9-476E-AC96-6D55F243FBE2}" destId="{354F59B5-2A29-4B2D-8442-0EC90DA01ECA}" srcOrd="0" destOrd="2" presId="urn:microsoft.com/office/officeart/2005/8/layout/vList5"/>
    <dgm:cxn modelId="{AEA90D92-B227-4268-8432-B96EEE21D053}" srcId="{ECF63883-37FF-4A13-B034-C1091E202E29}" destId="{53F8DA26-2B2F-41C1-85C4-B997F768F0F8}" srcOrd="2" destOrd="0" parTransId="{EF7926FA-CCB7-479F-B47F-80D8A81E4860}" sibTransId="{3A69EC48-7525-4DCA-8AB8-F342841754A8}"/>
    <dgm:cxn modelId="{CB83CB88-CB25-4178-92F3-15CA0A47F6AB}" srcId="{949D5789-71DB-4267-822D-0CA3C4C6A399}" destId="{EBF29EF4-AE83-4CAB-A83D-EF91543585C6}" srcOrd="0" destOrd="0" parTransId="{0F16046C-6D2C-454E-8A38-EBB97BC6CB38}" sibTransId="{447CA221-1C5D-4CFF-8336-D084438925E7}"/>
    <dgm:cxn modelId="{45B8054B-FA52-4C6B-92D7-0B9D9FA037D7}" type="presOf" srcId="{36760690-D059-4317-B792-DDC9507EF403}" destId="{E77139ED-B4E7-4BF1-A348-D1FCA5BD0CD9}" srcOrd="0" destOrd="0" presId="urn:microsoft.com/office/officeart/2005/8/layout/vList5"/>
    <dgm:cxn modelId="{F4199602-F596-4544-9AA6-072CE6F127A7}" type="presOf" srcId="{8DFCC0F9-328C-409C-A27F-FB2D1FB37E35}" destId="{74F649EE-2661-49EB-9E61-96BF21AEFAC1}" srcOrd="0" destOrd="0" presId="urn:microsoft.com/office/officeart/2005/8/layout/vList5"/>
    <dgm:cxn modelId="{A90569B0-27A2-424F-9960-A12502F0E8B2}" srcId="{8DFCC0F9-328C-409C-A27F-FB2D1FB37E35}" destId="{2B759A96-D31A-4B2D-96F8-045268188FFF}" srcOrd="2" destOrd="0" parTransId="{F0248D06-E726-4930-B658-F59FA7795583}" sibTransId="{5A78708C-86A9-4C87-90BE-8067C1EB844A}"/>
    <dgm:cxn modelId="{EA84B5D6-046E-43B9-A9E4-69E1324DC7F9}" srcId="{8DFCC0F9-328C-409C-A27F-FB2D1FB37E35}" destId="{F258134C-47D9-4E59-83D2-FCABE783DB0F}" srcOrd="3" destOrd="0" parTransId="{9FBFA481-CD72-408C-ABF9-D06AB663466A}" sibTransId="{11298A1E-D8BE-4EB0-9B8F-21C74B1B6761}"/>
    <dgm:cxn modelId="{83F94286-C205-487A-90FF-3C6826EF1F38}" type="presOf" srcId="{949D5789-71DB-4267-822D-0CA3C4C6A399}" destId="{1E233B8B-3FA3-4994-A3C3-BBBA3EDD31BF}" srcOrd="0" destOrd="0" presId="urn:microsoft.com/office/officeart/2005/8/layout/vList5"/>
    <dgm:cxn modelId="{EF7A7DEB-E9C3-471F-8962-C02D5508FF69}" srcId="{8DFCC0F9-328C-409C-A27F-FB2D1FB37E35}" destId="{949D5789-71DB-4267-822D-0CA3C4C6A399}" srcOrd="0" destOrd="0" parTransId="{3DBA392F-8CA3-41E6-B8FD-1867BAA6082B}" sibTransId="{ED365233-597B-4792-A57C-6F85351BC798}"/>
    <dgm:cxn modelId="{9BAFE7F9-259C-4A5E-9936-C114AC9536BA}" type="presOf" srcId="{53F8DA26-2B2F-41C1-85C4-B997F768F0F8}" destId="{E77139ED-B4E7-4BF1-A348-D1FCA5BD0CD9}" srcOrd="0" destOrd="2" presId="urn:microsoft.com/office/officeart/2005/8/layout/vList5"/>
    <dgm:cxn modelId="{A5DC72EB-AED9-48BB-9DFC-D9669526E717}" type="presOf" srcId="{E7AEAB44-2519-4B79-ACCB-59247AA48DE4}" destId="{41BEDE86-C4C8-4AA1-8CB2-F9C109478367}" srcOrd="0" destOrd="1" presId="urn:microsoft.com/office/officeart/2005/8/layout/vList5"/>
    <dgm:cxn modelId="{B2958058-4508-41B8-ACDD-25335643ADFF}" type="presOf" srcId="{ECF63883-37FF-4A13-B034-C1091E202E29}" destId="{3EADBFED-291C-44A3-A01B-CCC5F0811D72}" srcOrd="0" destOrd="0" presId="urn:microsoft.com/office/officeart/2005/8/layout/vList5"/>
    <dgm:cxn modelId="{09490E6F-8E88-4EC8-89F4-9DD540B216F6}" type="presOf" srcId="{EBF29EF4-AE83-4CAB-A83D-EF91543585C6}" destId="{41BEDE86-C4C8-4AA1-8CB2-F9C109478367}" srcOrd="0" destOrd="0" presId="urn:microsoft.com/office/officeart/2005/8/layout/vList5"/>
    <dgm:cxn modelId="{D798B38F-65D5-4451-AFCE-560C1DAC568C}" srcId="{F258134C-47D9-4E59-83D2-FCABE783DB0F}" destId="{7F7ECFA3-9073-43BF-823D-63299DEE74C0}" srcOrd="1" destOrd="0" parTransId="{5DD85F41-3D92-4681-ABEB-332A216AE80F}" sibTransId="{E7992D30-03B5-427E-8F1C-7201C05E5EAE}"/>
    <dgm:cxn modelId="{7CBB6A50-796F-4D5B-BBE6-404855F3B5A9}" type="presOf" srcId="{2B759A96-D31A-4B2D-96F8-045268188FFF}" destId="{3EF65F33-FA4C-43B7-95F7-BB441B4F2BED}" srcOrd="0" destOrd="0" presId="urn:microsoft.com/office/officeart/2005/8/layout/vList5"/>
    <dgm:cxn modelId="{AB170A3C-2770-4F55-BE46-B4A248DE2183}" srcId="{2B759A96-D31A-4B2D-96F8-045268188FFF}" destId="{F7908846-11C8-430D-A112-C35A8CA59B40}" srcOrd="0" destOrd="0" parTransId="{9DB7F410-3486-4991-A520-936E22FB1B6A}" sibTransId="{F1BA4348-08D0-4FB2-9B40-AAD8965A5017}"/>
    <dgm:cxn modelId="{F552A73D-929B-4F3F-8455-511192B41016}" type="presOf" srcId="{AF265C8C-2B7E-4283-B6E8-5DD061C96DF2}" destId="{354F59B5-2A29-4B2D-8442-0EC90DA01ECA}" srcOrd="0" destOrd="1" presId="urn:microsoft.com/office/officeart/2005/8/layout/vList5"/>
    <dgm:cxn modelId="{E87DB09D-BA8D-42E9-8C6F-F3DC1356E175}" srcId="{949D5789-71DB-4267-822D-0CA3C4C6A399}" destId="{E7AEAB44-2519-4B79-ACCB-59247AA48DE4}" srcOrd="1" destOrd="0" parTransId="{729A7790-F088-4891-AD7C-B7AA9656B7F7}" sibTransId="{7FBBEF7D-4DE3-4251-8F53-566A422872D4}"/>
    <dgm:cxn modelId="{4ACA88E9-469C-4B9F-9E02-9C90CBC5F1D7}" type="presOf" srcId="{3AF8B1D3-E3D8-40E6-977E-4AF012BAFA89}" destId="{E77139ED-B4E7-4BF1-A348-D1FCA5BD0CD9}" srcOrd="0" destOrd="1" presId="urn:microsoft.com/office/officeart/2005/8/layout/vList5"/>
    <dgm:cxn modelId="{9828EBAE-3D5C-4C32-B893-502403F3F2D7}" type="presOf" srcId="{1BA35C8B-FB5D-4AE8-AB91-FBC49EB45275}" destId="{41BEDE86-C4C8-4AA1-8CB2-F9C109478367}" srcOrd="0" destOrd="2" presId="urn:microsoft.com/office/officeart/2005/8/layout/vList5"/>
    <dgm:cxn modelId="{E4A13495-AE5B-4D4A-9400-FD2825AEA60D}" type="presOf" srcId="{F7908846-11C8-430D-A112-C35A8CA59B40}" destId="{354F59B5-2A29-4B2D-8442-0EC90DA01ECA}" srcOrd="0" destOrd="0" presId="urn:microsoft.com/office/officeart/2005/8/layout/vList5"/>
    <dgm:cxn modelId="{3BCDE7D1-3FEF-427E-BE1F-66A283B390D5}" srcId="{ECF63883-37FF-4A13-B034-C1091E202E29}" destId="{36760690-D059-4317-B792-DDC9507EF403}" srcOrd="0" destOrd="0" parTransId="{528A9D87-D23C-48A0-84F2-4BF389B07A10}" sibTransId="{13192AAF-64A3-435A-AFF4-B8A9FAACF33E}"/>
    <dgm:cxn modelId="{0FCA9109-6D00-433B-A406-9EB64718B200}" type="presOf" srcId="{7F7ECFA3-9073-43BF-823D-63299DEE74C0}" destId="{31FC7647-3CE2-474A-A484-292A7BE5C65B}" srcOrd="0" destOrd="1" presId="urn:microsoft.com/office/officeart/2005/8/layout/vList5"/>
    <dgm:cxn modelId="{5DBB0BA2-1ECE-4A0B-A49C-158E5B2569EE}" srcId="{2B759A96-D31A-4B2D-96F8-045268188FFF}" destId="{6356BA70-55D9-476E-AC96-6D55F243FBE2}" srcOrd="2" destOrd="0" parTransId="{2D215B0D-587E-4700-8F4C-A1DA01D40E2B}" sibTransId="{DEDE0BD9-2799-43BE-8A6B-B52266B1B903}"/>
    <dgm:cxn modelId="{0810C209-D676-47D9-B00D-97A82A01EEE3}" srcId="{8DFCC0F9-328C-409C-A27F-FB2D1FB37E35}" destId="{ECF63883-37FF-4A13-B034-C1091E202E29}" srcOrd="1" destOrd="0" parTransId="{48DE2D9D-6667-46FC-94CD-FEC53120AED3}" sibTransId="{441BD287-B016-4CB6-B905-465BC5F8CF48}"/>
    <dgm:cxn modelId="{D40C4D29-A656-46FC-AE8A-DA109DEA0893}" srcId="{949D5789-71DB-4267-822D-0CA3C4C6A399}" destId="{1BA35C8B-FB5D-4AE8-AB91-FBC49EB45275}" srcOrd="2" destOrd="0" parTransId="{F11FB542-A49B-41CB-9574-871C01C4BDED}" sibTransId="{18C89275-68F5-4D68-B87B-FD5D3485F95D}"/>
    <dgm:cxn modelId="{71D06B4C-A3EA-409D-AD0D-2649C7BD5A12}" srcId="{2B759A96-D31A-4B2D-96F8-045268188FFF}" destId="{AF265C8C-2B7E-4283-B6E8-5DD061C96DF2}" srcOrd="1" destOrd="0" parTransId="{ACE66B80-F14E-4B19-97EC-8A5BF2677FC3}" sibTransId="{AD85F925-AF89-41A1-8C94-5151EBBEA7CE}"/>
    <dgm:cxn modelId="{862C7978-46A7-480F-8A7E-A9F8423F8D59}" type="presParOf" srcId="{74F649EE-2661-49EB-9E61-96BF21AEFAC1}" destId="{70C1E7FA-6395-45B5-B00C-C7F73D9D47C7}" srcOrd="0" destOrd="0" presId="urn:microsoft.com/office/officeart/2005/8/layout/vList5"/>
    <dgm:cxn modelId="{DDCC8A97-622E-4208-8EB4-2294E14F4A22}" type="presParOf" srcId="{70C1E7FA-6395-45B5-B00C-C7F73D9D47C7}" destId="{1E233B8B-3FA3-4994-A3C3-BBBA3EDD31BF}" srcOrd="0" destOrd="0" presId="urn:microsoft.com/office/officeart/2005/8/layout/vList5"/>
    <dgm:cxn modelId="{C276188E-2B37-49A3-A490-8271B4B1C80C}" type="presParOf" srcId="{70C1E7FA-6395-45B5-B00C-C7F73D9D47C7}" destId="{41BEDE86-C4C8-4AA1-8CB2-F9C109478367}" srcOrd="1" destOrd="0" presId="urn:microsoft.com/office/officeart/2005/8/layout/vList5"/>
    <dgm:cxn modelId="{31A695C4-5B4B-406B-B4EF-053B73DA4E4B}" type="presParOf" srcId="{74F649EE-2661-49EB-9E61-96BF21AEFAC1}" destId="{55B87DC5-09E8-4B2D-9049-7797E1EB2527}" srcOrd="1" destOrd="0" presId="urn:microsoft.com/office/officeart/2005/8/layout/vList5"/>
    <dgm:cxn modelId="{0EF622DA-664B-41B9-A02A-EFDA247FCE02}" type="presParOf" srcId="{74F649EE-2661-49EB-9E61-96BF21AEFAC1}" destId="{254C213A-F350-44EA-926E-B3ABBFF6057D}" srcOrd="2" destOrd="0" presId="urn:microsoft.com/office/officeart/2005/8/layout/vList5"/>
    <dgm:cxn modelId="{9BB47D82-67AA-43F6-9365-AC51317EC7C9}" type="presParOf" srcId="{254C213A-F350-44EA-926E-B3ABBFF6057D}" destId="{3EADBFED-291C-44A3-A01B-CCC5F0811D72}" srcOrd="0" destOrd="0" presId="urn:microsoft.com/office/officeart/2005/8/layout/vList5"/>
    <dgm:cxn modelId="{C576BCAE-677F-4B1D-B1B2-D3CD6270AD49}" type="presParOf" srcId="{254C213A-F350-44EA-926E-B3ABBFF6057D}" destId="{E77139ED-B4E7-4BF1-A348-D1FCA5BD0CD9}" srcOrd="1" destOrd="0" presId="urn:microsoft.com/office/officeart/2005/8/layout/vList5"/>
    <dgm:cxn modelId="{3AC18A3D-8986-4F70-88D7-061998C22378}" type="presParOf" srcId="{74F649EE-2661-49EB-9E61-96BF21AEFAC1}" destId="{8EE7BC61-9901-4E07-ACA9-7468DFF48E0E}" srcOrd="3" destOrd="0" presId="urn:microsoft.com/office/officeart/2005/8/layout/vList5"/>
    <dgm:cxn modelId="{0335390C-90D4-4DDF-BDB2-A69FE4F23F0C}" type="presParOf" srcId="{74F649EE-2661-49EB-9E61-96BF21AEFAC1}" destId="{CC5BB736-FFB0-499B-AC35-D2D05840CF77}" srcOrd="4" destOrd="0" presId="urn:microsoft.com/office/officeart/2005/8/layout/vList5"/>
    <dgm:cxn modelId="{780BC6BD-3BB3-4079-B79E-E6D8E506515E}" type="presParOf" srcId="{CC5BB736-FFB0-499B-AC35-D2D05840CF77}" destId="{3EF65F33-FA4C-43B7-95F7-BB441B4F2BED}" srcOrd="0" destOrd="0" presId="urn:microsoft.com/office/officeart/2005/8/layout/vList5"/>
    <dgm:cxn modelId="{20F12E95-731A-4458-B163-F15B2F1AD3C8}" type="presParOf" srcId="{CC5BB736-FFB0-499B-AC35-D2D05840CF77}" destId="{354F59B5-2A29-4B2D-8442-0EC90DA01ECA}" srcOrd="1" destOrd="0" presId="urn:microsoft.com/office/officeart/2005/8/layout/vList5"/>
    <dgm:cxn modelId="{2BA52B30-06DF-4049-8730-9BAF144B46FC}" type="presParOf" srcId="{74F649EE-2661-49EB-9E61-96BF21AEFAC1}" destId="{155A2955-949B-4D9C-A5ED-D32FBB4980E1}" srcOrd="5" destOrd="0" presId="urn:microsoft.com/office/officeart/2005/8/layout/vList5"/>
    <dgm:cxn modelId="{FEF390C6-F35A-48DB-87EC-4457C251E407}" type="presParOf" srcId="{74F649EE-2661-49EB-9E61-96BF21AEFAC1}" destId="{40F3C508-2788-4971-9307-32F9F6D84E54}" srcOrd="6" destOrd="0" presId="urn:microsoft.com/office/officeart/2005/8/layout/vList5"/>
    <dgm:cxn modelId="{EF97B68E-D72C-49CC-824B-F2F8DF928074}" type="presParOf" srcId="{40F3C508-2788-4971-9307-32F9F6D84E54}" destId="{5224DA5E-58B9-4C17-9A72-DF053AADC230}" srcOrd="0" destOrd="0" presId="urn:microsoft.com/office/officeart/2005/8/layout/vList5"/>
    <dgm:cxn modelId="{737B01DB-001D-4646-9FE2-50D091733BFD}" type="presParOf" srcId="{40F3C508-2788-4971-9307-32F9F6D84E54}" destId="{31FC7647-3CE2-474A-A484-292A7BE5C65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BEDE86-C4C8-4AA1-8CB2-F9C109478367}">
      <dsp:nvSpPr>
        <dsp:cNvPr id="0" name=""/>
        <dsp:cNvSpPr/>
      </dsp:nvSpPr>
      <dsp:spPr>
        <a:xfrm rot="5400000">
          <a:off x="6989734" y="-3798115"/>
          <a:ext cx="1168702" cy="8764932"/>
        </a:xfrm>
        <a:prstGeom prst="round2SameRect">
          <a:avLst/>
        </a:prstGeom>
        <a:solidFill>
          <a:schemeClr val="tx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b="1" kern="1200" dirty="0"/>
            <a:t>OS1.1: </a:t>
          </a:r>
          <a:r>
            <a:rPr lang="fr-FR" sz="1800" b="1" kern="1200" dirty="0"/>
            <a:t>Élargir la base de l’information</a:t>
          </a:r>
          <a:endParaRPr lang="fr-FR" sz="1800" kern="1200" dirty="0"/>
        </a:p>
        <a:p>
          <a:pPr marL="171450" lvl="1" indent="-171450" algn="l" defTabSz="800100">
            <a:lnSpc>
              <a:spcPct val="90000"/>
            </a:lnSpc>
            <a:spcBef>
              <a:spcPct val="0"/>
            </a:spcBef>
            <a:spcAft>
              <a:spcPct val="15000"/>
            </a:spcAft>
            <a:buChar char="•"/>
          </a:pPr>
          <a:r>
            <a:rPr lang="en-GB" sz="1800" b="1" kern="1200" dirty="0"/>
            <a:t>OS1.2: </a:t>
          </a:r>
          <a:r>
            <a:rPr lang="fr-FR" sz="1800" b="1" kern="1200" dirty="0"/>
            <a:t>Transformer les statistiques existantes pour en assurer la comparabilité</a:t>
          </a:r>
          <a:endParaRPr lang="fr-FR" sz="1800" kern="1200" dirty="0"/>
        </a:p>
        <a:p>
          <a:pPr marL="171450" lvl="1" indent="-171450" algn="l" defTabSz="800100">
            <a:lnSpc>
              <a:spcPct val="90000"/>
            </a:lnSpc>
            <a:spcBef>
              <a:spcPct val="0"/>
            </a:spcBef>
            <a:spcAft>
              <a:spcPct val="15000"/>
            </a:spcAft>
            <a:buChar char="•"/>
          </a:pPr>
          <a:r>
            <a:rPr lang="en-GB" sz="1800" b="1" kern="1200" dirty="0"/>
            <a:t>OS1.3: </a:t>
          </a:r>
          <a:r>
            <a:rPr lang="fr-FR" sz="1800" b="1" kern="1200" dirty="0"/>
            <a:t>Harmoniser les normes et méthodes de production des statistiques</a:t>
          </a:r>
          <a:endParaRPr lang="fr-FR" sz="1800" kern="1200" dirty="0"/>
        </a:p>
      </dsp:txBody>
      <dsp:txXfrm rot="-5400000">
        <a:off x="3191620" y="57050"/>
        <a:ext cx="8707881" cy="1054600"/>
      </dsp:txXfrm>
    </dsp:sp>
    <dsp:sp modelId="{1E233B8B-3FA3-4994-A3C3-BBBA3EDD31BF}">
      <dsp:nvSpPr>
        <dsp:cNvPr id="0" name=""/>
        <dsp:cNvSpPr/>
      </dsp:nvSpPr>
      <dsp:spPr>
        <a:xfrm>
          <a:off x="0" y="9977"/>
          <a:ext cx="3212430" cy="1177832"/>
        </a:xfrm>
        <a:prstGeom prst="round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b="1" kern="1200" dirty="0"/>
            <a:t>OS1: </a:t>
          </a:r>
          <a:r>
            <a:rPr lang="fr-FR" sz="2000" b="1" kern="1200" dirty="0"/>
            <a:t>Produire des statistiques de qualité pour l’Afrique</a:t>
          </a:r>
          <a:endParaRPr lang="fr-FR" sz="2000" kern="1200" dirty="0"/>
        </a:p>
      </dsp:txBody>
      <dsp:txXfrm>
        <a:off x="57497" y="67474"/>
        <a:ext cx="3097436" cy="1062838"/>
      </dsp:txXfrm>
    </dsp:sp>
    <dsp:sp modelId="{E77139ED-B4E7-4BF1-A348-D1FCA5BD0CD9}">
      <dsp:nvSpPr>
        <dsp:cNvPr id="0" name=""/>
        <dsp:cNvSpPr/>
      </dsp:nvSpPr>
      <dsp:spPr>
        <a:xfrm rot="5400000">
          <a:off x="6895046" y="-2484367"/>
          <a:ext cx="1282556" cy="8789372"/>
        </a:xfrm>
        <a:prstGeom prst="round2SameRect">
          <a:avLst/>
        </a:prstGeom>
        <a:solidFill>
          <a:schemeClr val="accent2">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ts val="0"/>
            </a:spcAft>
            <a:buChar char="•"/>
          </a:pPr>
          <a:r>
            <a:rPr lang="en-GB" sz="1800" b="1" kern="1200" dirty="0"/>
            <a:t>OS2.1: </a:t>
          </a:r>
          <a:r>
            <a:rPr lang="fr-FR" sz="1800" b="1" kern="1200" dirty="0"/>
            <a:t>Renforcer la coopération entre les différentes institutions du Système statistique africain</a:t>
          </a:r>
          <a:endParaRPr lang="fr-FR" sz="1800" kern="1200" dirty="0"/>
        </a:p>
        <a:p>
          <a:pPr marL="171450" lvl="1" indent="-171450" algn="l" defTabSz="800100">
            <a:lnSpc>
              <a:spcPct val="90000"/>
            </a:lnSpc>
            <a:spcBef>
              <a:spcPct val="0"/>
            </a:spcBef>
            <a:spcAft>
              <a:spcPts val="0"/>
            </a:spcAft>
            <a:buChar char="•"/>
          </a:pPr>
          <a:r>
            <a:rPr lang="en-GB" sz="1800" b="1" kern="1200" dirty="0"/>
            <a:t>OS2.2: </a:t>
          </a:r>
          <a:r>
            <a:rPr lang="fr-FR" sz="1800" b="1" kern="1200" dirty="0"/>
            <a:t>Mettre en place un mécanisme efficace de coordination </a:t>
          </a:r>
          <a:endParaRPr lang="fr-FR" sz="1800" kern="1200" dirty="0"/>
        </a:p>
        <a:p>
          <a:pPr marL="171450" lvl="1" indent="-171450" algn="l" defTabSz="800100">
            <a:lnSpc>
              <a:spcPct val="90000"/>
            </a:lnSpc>
            <a:spcBef>
              <a:spcPct val="0"/>
            </a:spcBef>
            <a:spcAft>
              <a:spcPts val="0"/>
            </a:spcAft>
            <a:buChar char="•"/>
          </a:pPr>
          <a:r>
            <a:rPr lang="en-GB" sz="1800" b="1" kern="1200" dirty="0"/>
            <a:t>OS2.3: </a:t>
          </a:r>
          <a:r>
            <a:rPr lang="fr-FR" sz="1800" b="1" kern="1200" dirty="0"/>
            <a:t>Définir les priorités statistiques pour la mise en œuvre du processus d’intégration </a:t>
          </a:r>
          <a:endParaRPr lang="fr-FR" sz="1800" kern="1200" dirty="0"/>
        </a:p>
      </dsp:txBody>
      <dsp:txXfrm rot="-5400000">
        <a:off x="3141639" y="1331649"/>
        <a:ext cx="8726763" cy="1157338"/>
      </dsp:txXfrm>
    </dsp:sp>
    <dsp:sp modelId="{3EADBFED-291C-44A3-A01B-CCC5F0811D72}">
      <dsp:nvSpPr>
        <dsp:cNvPr id="0" name=""/>
        <dsp:cNvSpPr/>
      </dsp:nvSpPr>
      <dsp:spPr>
        <a:xfrm>
          <a:off x="0" y="1246701"/>
          <a:ext cx="3181836" cy="1419430"/>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b="1" kern="1200" dirty="0"/>
            <a:t>OS2:</a:t>
          </a:r>
          <a:r>
            <a:rPr lang="en-GB" sz="2000" b="1" kern="1200" dirty="0"/>
            <a:t> </a:t>
          </a:r>
          <a:r>
            <a:rPr lang="fr-FR" sz="2000" b="1" kern="1200" dirty="0"/>
            <a:t>Coordonner la production de statistiques de qualité pour l’Afrique</a:t>
          </a:r>
        </a:p>
      </dsp:txBody>
      <dsp:txXfrm>
        <a:off x="69291" y="1315992"/>
        <a:ext cx="3043254" cy="1280848"/>
      </dsp:txXfrm>
    </dsp:sp>
    <dsp:sp modelId="{354F59B5-2A29-4B2D-8442-0EC90DA01ECA}">
      <dsp:nvSpPr>
        <dsp:cNvPr id="0" name=""/>
        <dsp:cNvSpPr/>
      </dsp:nvSpPr>
      <dsp:spPr>
        <a:xfrm rot="5400000">
          <a:off x="6757569" y="-961474"/>
          <a:ext cx="1580670" cy="8861469"/>
        </a:xfrm>
        <a:prstGeom prst="round2SameRect">
          <a:avLst/>
        </a:prstGeom>
        <a:solidFill>
          <a:schemeClr val="tx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ts val="0"/>
            </a:spcAft>
            <a:buChar char="•"/>
          </a:pPr>
          <a:r>
            <a:rPr lang="en-US" sz="1800" b="1" kern="1200" dirty="0"/>
            <a:t>OS3.1: </a:t>
          </a:r>
          <a:r>
            <a:rPr lang="fr-FR" sz="1800" b="1" kern="1200" dirty="0"/>
            <a:t>Procéder à la réforme et au renforcement des systèmes statistiques nationaux</a:t>
          </a:r>
          <a:endParaRPr lang="fr-FR" sz="1800" kern="1200" dirty="0"/>
        </a:p>
        <a:p>
          <a:pPr marL="171450" lvl="1" indent="-171450" algn="l" defTabSz="800100">
            <a:lnSpc>
              <a:spcPct val="90000"/>
            </a:lnSpc>
            <a:spcBef>
              <a:spcPct val="0"/>
            </a:spcBef>
            <a:spcAft>
              <a:spcPts val="0"/>
            </a:spcAft>
            <a:buChar char="•"/>
          </a:pPr>
          <a:r>
            <a:rPr lang="en-GB" sz="1800" b="1" kern="1200" dirty="0"/>
            <a:t>OS3.2: </a:t>
          </a:r>
          <a:r>
            <a:rPr lang="fr-FR" sz="1800" b="1" kern="1200" dirty="0"/>
            <a:t>Développer des capacités statistiques durables </a:t>
          </a:r>
          <a:endParaRPr lang="fr-FR" sz="1800" kern="1200" dirty="0"/>
        </a:p>
        <a:p>
          <a:pPr marL="171450" lvl="1" indent="-171450" algn="l" defTabSz="800100">
            <a:lnSpc>
              <a:spcPct val="90000"/>
            </a:lnSpc>
            <a:spcBef>
              <a:spcPct val="0"/>
            </a:spcBef>
            <a:spcAft>
              <a:spcPts val="0"/>
            </a:spcAft>
            <a:buChar char="•"/>
          </a:pPr>
          <a:r>
            <a:rPr lang="en-GB" sz="1800" b="1" kern="1200" dirty="0"/>
            <a:t>OS3.3: </a:t>
          </a:r>
          <a:r>
            <a:rPr lang="fr-FR" sz="1800" b="1" kern="1200" dirty="0"/>
            <a:t>Mettre en place un environnement technologique efficace</a:t>
          </a:r>
          <a:endParaRPr lang="fr-FR" sz="1800" kern="1200" dirty="0"/>
        </a:p>
      </dsp:txBody>
      <dsp:txXfrm rot="-5400000">
        <a:off x="3117170" y="2756087"/>
        <a:ext cx="8784307" cy="1426346"/>
      </dsp:txXfrm>
    </dsp:sp>
    <dsp:sp modelId="{3EF65F33-FA4C-43B7-95F7-BB441B4F2BED}">
      <dsp:nvSpPr>
        <dsp:cNvPr id="0" name=""/>
        <dsp:cNvSpPr/>
      </dsp:nvSpPr>
      <dsp:spPr>
        <a:xfrm>
          <a:off x="0" y="2746699"/>
          <a:ext cx="3113445" cy="1537319"/>
        </a:xfrm>
        <a:prstGeom prst="round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b="1" kern="1200" dirty="0"/>
            <a:t>OS3: </a:t>
          </a:r>
          <a:r>
            <a:rPr lang="fr-FR" sz="2000" b="1" kern="1200" dirty="0"/>
            <a:t>Renforcer durablement les capacités institutionnelles du système statistique africain</a:t>
          </a:r>
        </a:p>
      </dsp:txBody>
      <dsp:txXfrm>
        <a:off x="75046" y="2821745"/>
        <a:ext cx="2963353" cy="1387227"/>
      </dsp:txXfrm>
    </dsp:sp>
    <dsp:sp modelId="{31FC7647-3CE2-474A-A484-292A7BE5C65B}">
      <dsp:nvSpPr>
        <dsp:cNvPr id="0" name=""/>
        <dsp:cNvSpPr/>
      </dsp:nvSpPr>
      <dsp:spPr>
        <a:xfrm rot="5400000">
          <a:off x="6871634" y="591296"/>
          <a:ext cx="1238119" cy="8948041"/>
        </a:xfrm>
        <a:prstGeom prst="round2SameRect">
          <a:avLst/>
        </a:prstGeom>
        <a:solidFill>
          <a:schemeClr val="accent2">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b="1" kern="1200" dirty="0"/>
            <a:t>OS4.1: </a:t>
          </a:r>
          <a:r>
            <a:rPr lang="fr-FR" sz="1800" b="1" kern="1200" dirty="0"/>
            <a:t>Prendre des décisions fondées sur des faits grâce à l’utilisation accrue des statistiques</a:t>
          </a:r>
          <a:endParaRPr lang="fr-FR" sz="1800" kern="1200" dirty="0"/>
        </a:p>
        <a:p>
          <a:pPr marL="171450" lvl="1" indent="-171450" algn="l" defTabSz="800100">
            <a:lnSpc>
              <a:spcPct val="90000"/>
            </a:lnSpc>
            <a:spcBef>
              <a:spcPct val="0"/>
            </a:spcBef>
            <a:spcAft>
              <a:spcPct val="15000"/>
            </a:spcAft>
            <a:buChar char="•"/>
          </a:pPr>
          <a:r>
            <a:rPr lang="en-GB" sz="1800" b="1" kern="1200" dirty="0"/>
            <a:t>OS4.2: </a:t>
          </a:r>
          <a:r>
            <a:rPr lang="fr-FR" sz="1800" b="1" kern="1200" dirty="0"/>
            <a:t>Améliorer la communication de l’information statistique</a:t>
          </a:r>
          <a:r>
            <a:rPr lang="fr-FR" sz="1800" b="1" i="1" kern="1200" dirty="0"/>
            <a:t>. </a:t>
          </a:r>
          <a:endParaRPr lang="fr-FR" sz="1800" kern="1200" dirty="0"/>
        </a:p>
      </dsp:txBody>
      <dsp:txXfrm rot="-5400000">
        <a:off x="3016673" y="4506697"/>
        <a:ext cx="8887601" cy="1117239"/>
      </dsp:txXfrm>
    </dsp:sp>
    <dsp:sp modelId="{5224DA5E-58B9-4C17-9A72-DF053AADC230}">
      <dsp:nvSpPr>
        <dsp:cNvPr id="0" name=""/>
        <dsp:cNvSpPr/>
      </dsp:nvSpPr>
      <dsp:spPr>
        <a:xfrm>
          <a:off x="0" y="4356447"/>
          <a:ext cx="3029295" cy="1346157"/>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b="1" kern="1200" dirty="0"/>
            <a:t>OS4: </a:t>
          </a:r>
          <a:r>
            <a:rPr lang="fr-FR" sz="2000" b="1" kern="1200" dirty="0"/>
            <a:t>Promouvoir une culture de politiques et de prise de décisions de qualité </a:t>
          </a:r>
        </a:p>
      </dsp:txBody>
      <dsp:txXfrm>
        <a:off x="65714" y="4422161"/>
        <a:ext cx="2897867" cy="12147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fr-FR"/>
          </a:p>
        </p:txBody>
      </p:sp>
      <p:sp>
        <p:nvSpPr>
          <p:cNvPr id="3" name="Espace réservé de la date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41F25CC3-B68E-4BA0-8705-BC0BBBC0F90A}" type="datetimeFigureOut">
              <a:rPr lang="fr-FR" smtClean="0"/>
              <a:t>09/05/2018</a:t>
            </a:fld>
            <a:endParaRPr lang="fr-FR"/>
          </a:p>
        </p:txBody>
      </p:sp>
      <p:sp>
        <p:nvSpPr>
          <p:cNvPr id="4" name="Espace réservé de l'image des diapositives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fr-FR"/>
          </a:p>
        </p:txBody>
      </p:sp>
      <p:sp>
        <p:nvSpPr>
          <p:cNvPr id="5" name="Espace réservé des commentaires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4E62729F-DA70-40BC-A120-C01924836D6A}" type="slidenum">
              <a:rPr lang="fr-FR" smtClean="0"/>
              <a:t>‹#›</a:t>
            </a:fld>
            <a:endParaRPr lang="fr-FR"/>
          </a:p>
        </p:txBody>
      </p:sp>
    </p:spTree>
    <p:extLst>
      <p:ext uri="{BB962C8B-B14F-4D97-AF65-F5344CB8AC3E}">
        <p14:creationId xmlns:p14="http://schemas.microsoft.com/office/powerpoint/2010/main" val="330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29579">
              <a:defRPr/>
            </a:pPr>
            <a:r>
              <a:rPr lang="en-GB" dirty="0"/>
              <a:t>Statistics produced in Africa do not always meet user needs. Often they fail to be produced and disseminated in a timely manner. Moreover they sometimes neglect to take into consideration current and topical events, or to take on board the specificities of the African environment. So it is not unusual to find that their methodologies do not reflect African realities and that they are not always comparable between countries, etc.</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4E62729F-DA70-40BC-A120-C01924836D6A}" type="slidenum">
              <a:rPr lang="fr-FR" smtClean="0"/>
              <a:t>5</a:t>
            </a:fld>
            <a:endParaRPr lang="fr-FR"/>
          </a:p>
        </p:txBody>
      </p:sp>
    </p:spTree>
    <p:extLst>
      <p:ext uri="{BB962C8B-B14F-4D97-AF65-F5344CB8AC3E}">
        <p14:creationId xmlns:p14="http://schemas.microsoft.com/office/powerpoint/2010/main" val="280644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62729F-DA70-40BC-A120-C01924836D6A}" type="slidenum">
              <a:rPr lang="fr-FR" smtClean="0"/>
              <a:t>8</a:t>
            </a:fld>
            <a:endParaRPr lang="fr-FR"/>
          </a:p>
        </p:txBody>
      </p:sp>
    </p:spTree>
    <p:extLst>
      <p:ext uri="{BB962C8B-B14F-4D97-AF65-F5344CB8AC3E}">
        <p14:creationId xmlns:p14="http://schemas.microsoft.com/office/powerpoint/2010/main" val="3698256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SO1.1 is to </a:t>
            </a:r>
            <a:r>
              <a:rPr lang="en-GB" dirty="0"/>
              <a:t>broaden the existing statistical information base to cover all areas of integration and development, notably political, economic, social and cultural domains, as well as the adaptation of statistical changes to the structure of economies</a:t>
            </a:r>
            <a:endParaRPr lang="en-US" dirty="0"/>
          </a:p>
        </p:txBody>
      </p:sp>
      <p:sp>
        <p:nvSpPr>
          <p:cNvPr id="4" name="Slide Number Placeholder 3"/>
          <p:cNvSpPr>
            <a:spLocks noGrp="1"/>
          </p:cNvSpPr>
          <p:nvPr>
            <p:ph type="sldNum" sz="quarter" idx="10"/>
          </p:nvPr>
        </p:nvSpPr>
        <p:spPr/>
        <p:txBody>
          <a:bodyPr/>
          <a:lstStyle/>
          <a:p>
            <a:fld id="{4E62729F-DA70-40BC-A120-C01924836D6A}" type="slidenum">
              <a:rPr lang="fr-FR" smtClean="0"/>
              <a:t>12</a:t>
            </a:fld>
            <a:endParaRPr lang="fr-FR"/>
          </a:p>
        </p:txBody>
      </p:sp>
    </p:spTree>
    <p:extLst>
      <p:ext uri="{BB962C8B-B14F-4D97-AF65-F5344CB8AC3E}">
        <p14:creationId xmlns:p14="http://schemas.microsoft.com/office/powerpoint/2010/main" val="3811690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62729F-DA70-40BC-A120-C01924836D6A}" type="slidenum">
              <a:rPr lang="fr-FR" smtClean="0"/>
              <a:t>13</a:t>
            </a:fld>
            <a:endParaRPr lang="fr-FR"/>
          </a:p>
        </p:txBody>
      </p:sp>
    </p:spTree>
    <p:extLst>
      <p:ext uri="{BB962C8B-B14F-4D97-AF65-F5344CB8AC3E}">
        <p14:creationId xmlns:p14="http://schemas.microsoft.com/office/powerpoint/2010/main" val="273332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62729F-DA70-40BC-A120-C01924836D6A}" type="slidenum">
              <a:rPr lang="fr-FR" smtClean="0"/>
              <a:t>14</a:t>
            </a:fld>
            <a:endParaRPr lang="fr-FR"/>
          </a:p>
        </p:txBody>
      </p:sp>
    </p:spTree>
    <p:extLst>
      <p:ext uri="{BB962C8B-B14F-4D97-AF65-F5344CB8AC3E}">
        <p14:creationId xmlns:p14="http://schemas.microsoft.com/office/powerpoint/2010/main" val="1400200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798738871"/>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4073694283"/>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9D7B9E61-EFEB-4363-B6E5-2EE35D98C54D}" type="datetimeFigureOut">
              <a:rPr lang="fr-FR" smtClean="0"/>
              <a:t>09/05/2018</a:t>
            </a:fld>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597C455-1EE8-4127-80D0-D37F7DC0CAD7}" type="slidenum">
              <a:rPr lang="fr-FR" smtClean="0"/>
              <a:t>‹#›</a:t>
            </a:fld>
            <a:endParaRPr lang="fr-FR"/>
          </a:p>
        </p:txBody>
      </p:sp>
    </p:spTree>
    <p:extLst>
      <p:ext uri="{BB962C8B-B14F-4D97-AF65-F5344CB8AC3E}">
        <p14:creationId xmlns:p14="http://schemas.microsoft.com/office/powerpoint/2010/main" val="2777209705"/>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043243715"/>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a:t>Modifiez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3986184546"/>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a:t>Modifiez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3910649346"/>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178640350"/>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025181"/>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689913645"/>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1552120178"/>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2843523271"/>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a:t>Modifiez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382723901"/>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4022468759"/>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1415773855"/>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a:t>Modifiez le style du titre</a:t>
            </a:r>
            <a:endParaRPr lang="en-GB"/>
          </a:p>
        </p:txBody>
      </p:sp>
      <p:sp>
        <p:nvSpPr>
          <p:cNvPr id="3" name="Marcador de Posição de Conteúdo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Rectangle 6"/>
          <p:cNvSpPr>
            <a:spLocks noGrp="1"/>
          </p:cNvSpPr>
          <p:nvPr>
            <p:ph type="sldNum" sz="quarter" idx="10"/>
          </p:nvPr>
        </p:nvSpPr>
        <p:spPr>
          <a:xfrm>
            <a:off x="11224685" y="6376988"/>
            <a:ext cx="357716" cy="279400"/>
          </a:xfrm>
          <a:prstGeom prst="rect">
            <a:avLst/>
          </a:prstGeom>
        </p:spPr>
        <p:txBody>
          <a:bodyPr/>
          <a:lstStyle>
            <a:lvl1pPr>
              <a:defRPr/>
            </a:lvl1pPr>
          </a:lstStyle>
          <a:p>
            <a:fld id="{1597C455-1EE8-4127-80D0-D37F7DC0CAD7}" type="slidenum">
              <a:rPr lang="fr-FR" smtClean="0"/>
              <a:t>‹#›</a:t>
            </a:fld>
            <a:endParaRPr lang="fr-FR"/>
          </a:p>
        </p:txBody>
      </p:sp>
    </p:spTree>
    <p:extLst>
      <p:ext uri="{BB962C8B-B14F-4D97-AF65-F5344CB8AC3E}">
        <p14:creationId xmlns:p14="http://schemas.microsoft.com/office/powerpoint/2010/main" val="2436664790"/>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9D7B9E61-EFEB-4363-B6E5-2EE35D98C54D}" type="datetimeFigureOut">
              <a:rPr lang="fr-FR" smtClean="0"/>
              <a:t>09/05/2018</a:t>
            </a:fld>
            <a:endParaRPr lang="fr-FR"/>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1597C455-1EE8-4127-80D0-D37F7DC0CAD7}" type="slidenum">
              <a:rPr lang="fr-FR" smtClean="0"/>
              <a:t>‹#›</a:t>
            </a:fld>
            <a:endParaRPr lang="fr-FR"/>
          </a:p>
        </p:txBody>
      </p:sp>
    </p:spTree>
    <p:extLst>
      <p:ext uri="{BB962C8B-B14F-4D97-AF65-F5344CB8AC3E}">
        <p14:creationId xmlns:p14="http://schemas.microsoft.com/office/powerpoint/2010/main" val="3397362901"/>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fr-FR"/>
              <a:t>Modifiez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722938390"/>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992889504"/>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1013310"/>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2961742395"/>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2110257672"/>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2975702801"/>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extLst>
      <p:ext uri="{BB962C8B-B14F-4D97-AF65-F5344CB8AC3E}">
        <p14:creationId xmlns:p14="http://schemas.microsoft.com/office/powerpoint/2010/main" val="49917369"/>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fr-FR"/>
              <a:t>Modifiez le style du titre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3"/>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124100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fr-FR"/>
              <a:t>Modifiez le style du titre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4"/>
          <a:stretch>
            <a:fillRect/>
          </a:stretch>
        </p:blipFill>
        <p:spPr>
          <a:xfrm>
            <a:off x="37201" y="6440808"/>
            <a:ext cx="3789891" cy="328149"/>
          </a:xfrm>
          <a:prstGeom prst="rect">
            <a:avLst/>
          </a:prstGeom>
        </p:spPr>
      </p:pic>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363930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5" name="Titre 4"/>
          <p:cNvSpPr>
            <a:spLocks noGrp="1"/>
          </p:cNvSpPr>
          <p:nvPr>
            <p:ph type="ctrTitle"/>
          </p:nvPr>
        </p:nvSpPr>
        <p:spPr>
          <a:xfrm>
            <a:off x="2030681" y="207390"/>
            <a:ext cx="10122194" cy="1777902"/>
          </a:xfrm>
        </p:spPr>
        <p:txBody>
          <a:bodyPr/>
          <a:lstStyle/>
          <a:p>
            <a:r>
              <a:rPr lang="fr-FR" sz="2300" dirty="0">
                <a:solidFill>
                  <a:schemeClr val="bg1"/>
                </a:solidFill>
                <a:latin typeface="Arial" panose="020B0604020202020204" pitchFamily="34" charset="0"/>
                <a:cs typeface="Arial" panose="020B0604020202020204" pitchFamily="34" charset="0"/>
              </a:rPr>
              <a:t>Atelier sous régional sur l'intégration des données administratives, des données de masse et des informations </a:t>
            </a:r>
            <a:r>
              <a:rPr lang="fr-FR" sz="2300" dirty="0" err="1">
                <a:solidFill>
                  <a:schemeClr val="bg1"/>
                </a:solidFill>
                <a:latin typeface="Arial" panose="020B0604020202020204" pitchFamily="34" charset="0"/>
                <a:cs typeface="Arial" panose="020B0604020202020204" pitchFamily="34" charset="0"/>
              </a:rPr>
              <a:t>géospatiales</a:t>
            </a:r>
            <a:r>
              <a:rPr lang="fr-FR" sz="2300" dirty="0">
                <a:solidFill>
                  <a:schemeClr val="bg1"/>
                </a:solidFill>
                <a:latin typeface="Arial" panose="020B0604020202020204" pitchFamily="34" charset="0"/>
                <a:cs typeface="Arial" panose="020B0604020202020204" pitchFamily="34" charset="0"/>
              </a:rPr>
              <a:t> pour la compilation des indicateurs des ODD pour les pays africains francophones</a:t>
            </a:r>
            <a:br>
              <a:rPr lang="fr-FR" sz="2300" dirty="0">
                <a:solidFill>
                  <a:schemeClr val="bg1"/>
                </a:solidFill>
                <a:latin typeface="Arial" panose="020B0604020202020204" pitchFamily="34" charset="0"/>
                <a:cs typeface="Arial" panose="020B0604020202020204" pitchFamily="34" charset="0"/>
              </a:rPr>
            </a:br>
            <a:r>
              <a:rPr lang="en-US" sz="2300" dirty="0">
                <a:solidFill>
                  <a:schemeClr val="bg1"/>
                </a:solidFill>
                <a:latin typeface="Arial" panose="020B0604020202020204" pitchFamily="34" charset="0"/>
                <a:cs typeface="Arial" panose="020B0604020202020204" pitchFamily="34" charset="0"/>
              </a:rPr>
              <a:t> </a:t>
            </a:r>
            <a:br>
              <a:rPr lang="fr-FR" sz="2300" dirty="0">
                <a:solidFill>
                  <a:schemeClr val="bg1"/>
                </a:solidFill>
                <a:latin typeface="Arial" panose="020B0604020202020204" pitchFamily="34" charset="0"/>
                <a:cs typeface="Arial" panose="020B0604020202020204" pitchFamily="34" charset="0"/>
              </a:rPr>
            </a:br>
            <a:r>
              <a:rPr lang="fr-FR" sz="2300" dirty="0">
                <a:solidFill>
                  <a:srgbClr val="FFFF00"/>
                </a:solidFill>
                <a:latin typeface="Arial" panose="020B0604020202020204" pitchFamily="34" charset="0"/>
                <a:cs typeface="Arial" panose="020B0604020202020204" pitchFamily="34" charset="0"/>
              </a:rPr>
              <a:t>9 au 11 mai 2018 - Hôtel Saint </a:t>
            </a:r>
            <a:r>
              <a:rPr lang="fr-FR" sz="2300" dirty="0" err="1">
                <a:solidFill>
                  <a:srgbClr val="FFFF00"/>
                </a:solidFill>
                <a:latin typeface="Arial" panose="020B0604020202020204" pitchFamily="34" charset="0"/>
                <a:cs typeface="Arial" panose="020B0604020202020204" pitchFamily="34" charset="0"/>
              </a:rPr>
              <a:t>Manick</a:t>
            </a:r>
            <a:r>
              <a:rPr lang="fr-FR" sz="2300">
                <a:solidFill>
                  <a:srgbClr val="FFFF00"/>
                </a:solidFill>
                <a:latin typeface="Arial" panose="020B0604020202020204" pitchFamily="34" charset="0"/>
                <a:cs typeface="Arial" panose="020B0604020202020204" pitchFamily="34" charset="0"/>
              </a:rPr>
              <a:t> – Lomé, Togo</a:t>
            </a:r>
            <a:endParaRPr lang="fr-FR" sz="2300" dirty="0">
              <a:solidFill>
                <a:srgbClr val="FFFF00"/>
              </a:solidFill>
              <a:latin typeface="Arial" panose="020B0604020202020204" pitchFamily="34" charset="0"/>
              <a:cs typeface="Arial" panose="020B0604020202020204" pitchFamily="34" charset="0"/>
            </a:endParaRPr>
          </a:p>
        </p:txBody>
      </p:sp>
      <p:sp>
        <p:nvSpPr>
          <p:cNvPr id="6" name="Sous-titre 5"/>
          <p:cNvSpPr>
            <a:spLocks noGrp="1"/>
          </p:cNvSpPr>
          <p:nvPr>
            <p:ph type="subTitle" idx="1"/>
          </p:nvPr>
        </p:nvSpPr>
        <p:spPr>
          <a:xfrm>
            <a:off x="4502721" y="2787463"/>
            <a:ext cx="7689807" cy="2582830"/>
          </a:xfrm>
        </p:spPr>
        <p:txBody>
          <a:bodyPr/>
          <a:lstStyle/>
          <a:p>
            <a:r>
              <a:rPr lang="fr-FR" sz="3200" b="1" dirty="0">
                <a:solidFill>
                  <a:schemeClr val="bg1"/>
                </a:solidFill>
                <a:latin typeface="Arial Narrow" panose="020B0606020202030204" pitchFamily="34" charset="0"/>
                <a:ea typeface="+mj-ea"/>
              </a:rPr>
              <a:t>Intégration des sources de données non traditionnelles, des données administratives et des informations </a:t>
            </a:r>
            <a:r>
              <a:rPr lang="fr-FR" sz="3200" b="1" dirty="0" err="1">
                <a:solidFill>
                  <a:schemeClr val="bg1"/>
                </a:solidFill>
                <a:latin typeface="Arial Narrow" panose="020B0606020202030204" pitchFamily="34" charset="0"/>
                <a:ea typeface="+mj-ea"/>
              </a:rPr>
              <a:t>géospatiales</a:t>
            </a:r>
            <a:r>
              <a:rPr lang="fr-FR" sz="3200" b="1" dirty="0">
                <a:solidFill>
                  <a:schemeClr val="bg1"/>
                </a:solidFill>
                <a:latin typeface="Arial Narrow" panose="020B0606020202030204" pitchFamily="34" charset="0"/>
                <a:ea typeface="+mj-ea"/>
              </a:rPr>
              <a:t> pour la production de statistiques officielles en Afrique à travers la </a:t>
            </a:r>
            <a:r>
              <a:rPr lang="fr-FR" sz="3200" b="1" dirty="0" err="1">
                <a:solidFill>
                  <a:schemeClr val="bg1"/>
                </a:solidFill>
                <a:latin typeface="Arial Narrow" panose="020B0606020202030204" pitchFamily="34" charset="0"/>
                <a:ea typeface="+mj-ea"/>
              </a:rPr>
              <a:t>SHaSA</a:t>
            </a:r>
            <a:endParaRPr lang="en-US" sz="3200" b="1" dirty="0">
              <a:solidFill>
                <a:schemeClr val="bg1"/>
              </a:solidFill>
              <a:latin typeface="Arial Narrow" panose="020B0606020202030204" pitchFamily="34" charset="0"/>
              <a:ea typeface="+mj-ea"/>
            </a:endParaRPr>
          </a:p>
        </p:txBody>
      </p:sp>
      <p:sp>
        <p:nvSpPr>
          <p:cNvPr id="9" name="AutoShape 8"/>
          <p:cNvSpPr>
            <a:spLocks/>
          </p:cNvSpPr>
          <p:nvPr/>
        </p:nvSpPr>
        <p:spPr bwMode="auto">
          <a:xfrm>
            <a:off x="772096" y="3275012"/>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0" name="AutoShape 9"/>
          <p:cNvSpPr>
            <a:spLocks/>
          </p:cNvSpPr>
          <p:nvPr/>
        </p:nvSpPr>
        <p:spPr bwMode="auto">
          <a:xfrm>
            <a:off x="1113408" y="3890962"/>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1" name="AutoShape 10"/>
          <p:cNvSpPr>
            <a:spLocks/>
          </p:cNvSpPr>
          <p:nvPr/>
        </p:nvSpPr>
        <p:spPr bwMode="auto">
          <a:xfrm>
            <a:off x="1275334" y="4568825"/>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2" name="AutoShape 11"/>
          <p:cNvSpPr>
            <a:spLocks/>
          </p:cNvSpPr>
          <p:nvPr/>
        </p:nvSpPr>
        <p:spPr bwMode="auto">
          <a:xfrm>
            <a:off x="1275334" y="5254625"/>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3" name="AutoShape 12"/>
          <p:cNvSpPr>
            <a:spLocks/>
          </p:cNvSpPr>
          <p:nvPr/>
        </p:nvSpPr>
        <p:spPr bwMode="auto">
          <a:xfrm>
            <a:off x="1519809" y="5924550"/>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4" name="AutoShape 13"/>
          <p:cNvSpPr>
            <a:spLocks/>
          </p:cNvSpPr>
          <p:nvPr/>
        </p:nvSpPr>
        <p:spPr bwMode="auto">
          <a:xfrm>
            <a:off x="0" y="1586"/>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5" name="AutoShape 14"/>
          <p:cNvSpPr>
            <a:spLocks/>
          </p:cNvSpPr>
          <p:nvPr/>
        </p:nvSpPr>
        <p:spPr bwMode="auto">
          <a:xfrm>
            <a:off x="1627759" y="6548437"/>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6" name="AutoShape 15"/>
          <p:cNvSpPr>
            <a:spLocks/>
          </p:cNvSpPr>
          <p:nvPr/>
        </p:nvSpPr>
        <p:spPr bwMode="auto">
          <a:xfrm>
            <a:off x="0" y="574675"/>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7" name="AutoShape 16"/>
          <p:cNvSpPr>
            <a:spLocks/>
          </p:cNvSpPr>
          <p:nvPr/>
        </p:nvSpPr>
        <p:spPr bwMode="auto">
          <a:xfrm>
            <a:off x="0" y="1239836"/>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8" name="AutoShape 17"/>
          <p:cNvSpPr>
            <a:spLocks/>
          </p:cNvSpPr>
          <p:nvPr/>
        </p:nvSpPr>
        <p:spPr bwMode="auto">
          <a:xfrm>
            <a:off x="1" y="1873225"/>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9" name="AutoShape 18"/>
          <p:cNvSpPr>
            <a:spLocks/>
          </p:cNvSpPr>
          <p:nvPr/>
        </p:nvSpPr>
        <p:spPr bwMode="auto">
          <a:xfrm>
            <a:off x="1" y="2601912"/>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0" name="ZoneTexte 19"/>
          <p:cNvSpPr txBox="1"/>
          <p:nvPr/>
        </p:nvSpPr>
        <p:spPr>
          <a:xfrm>
            <a:off x="3805808" y="5533379"/>
            <a:ext cx="8036537" cy="461665"/>
          </a:xfrm>
          <a:prstGeom prst="rect">
            <a:avLst/>
          </a:prstGeom>
          <a:noFill/>
        </p:spPr>
        <p:txBody>
          <a:bodyPr wrap="square" rtlCol="0">
            <a:spAutoFit/>
          </a:bodyPr>
          <a:lstStyle/>
          <a:p>
            <a:pPr algn="ctr"/>
            <a:r>
              <a:rPr lang="fr-FR" sz="2400" b="1" i="1" dirty="0">
                <a:solidFill>
                  <a:schemeClr val="bg1"/>
                </a:solidFill>
                <a:latin typeface="Arial Narrow" panose="020B0606020202030204" pitchFamily="34" charset="0"/>
              </a:rPr>
              <a:t>Oumar </a:t>
            </a:r>
            <a:r>
              <a:rPr lang="fr-FR" sz="2400" b="1" i="1" dirty="0" err="1">
                <a:solidFill>
                  <a:schemeClr val="bg1"/>
                </a:solidFill>
                <a:latin typeface="Arial Narrow" panose="020B0606020202030204" pitchFamily="34" charset="0"/>
              </a:rPr>
              <a:t>Sarr</a:t>
            </a:r>
            <a:r>
              <a:rPr lang="fr-FR" sz="2400" b="1" i="1" dirty="0">
                <a:solidFill>
                  <a:schemeClr val="bg1"/>
                </a:solidFill>
                <a:latin typeface="Arial Narrow" panose="020B0606020202030204" pitchFamily="34" charset="0"/>
              </a:rPr>
              <a:t>, CEA</a:t>
            </a:r>
            <a:endParaRPr lang="en-US" sz="2400" b="1"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663280432"/>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Groupes techniques spécialisés</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457003495"/>
              </p:ext>
            </p:extLst>
          </p:nvPr>
        </p:nvGraphicFramePr>
        <p:xfrm>
          <a:off x="187234" y="1013382"/>
          <a:ext cx="11804071" cy="5195455"/>
        </p:xfrm>
        <a:graphic>
          <a:graphicData uri="http://schemas.openxmlformats.org/drawingml/2006/table">
            <a:tbl>
              <a:tblPr firstRow="1" firstCol="1" bandRow="1" bandCol="1">
                <a:tableStyleId>{5C22544A-7EE6-4342-B048-85BDC9FD1C3A}</a:tableStyleId>
              </a:tblPr>
              <a:tblGrid>
                <a:gridCol w="870040">
                  <a:extLst>
                    <a:ext uri="{9D8B030D-6E8A-4147-A177-3AD203B41FA5}">
                      <a16:colId xmlns:a16="http://schemas.microsoft.com/office/drawing/2014/main" val="1714502360"/>
                    </a:ext>
                  </a:extLst>
                </a:gridCol>
                <a:gridCol w="7769957">
                  <a:extLst>
                    <a:ext uri="{9D8B030D-6E8A-4147-A177-3AD203B41FA5}">
                      <a16:colId xmlns:a16="http://schemas.microsoft.com/office/drawing/2014/main" val="2803280042"/>
                    </a:ext>
                  </a:extLst>
                </a:gridCol>
                <a:gridCol w="3164074">
                  <a:extLst>
                    <a:ext uri="{9D8B030D-6E8A-4147-A177-3AD203B41FA5}">
                      <a16:colId xmlns:a16="http://schemas.microsoft.com/office/drawing/2014/main" val="1810633904"/>
                    </a:ext>
                  </a:extLst>
                </a:gridCol>
              </a:tblGrid>
              <a:tr h="259781">
                <a:tc>
                  <a:txBody>
                    <a:bodyPr/>
                    <a:lstStyle/>
                    <a:p>
                      <a:pPr marL="0" marR="0" algn="ctr">
                        <a:spcBef>
                          <a:spcPts val="0"/>
                        </a:spcBef>
                        <a:spcAft>
                          <a:spcPts val="0"/>
                        </a:spcAft>
                      </a:pPr>
                      <a:r>
                        <a:rPr lang="en-GB" sz="2200" dirty="0">
                          <a:effectLst/>
                        </a:rPr>
                        <a:t>No</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GB" sz="2200" dirty="0">
                          <a:effectLst/>
                        </a:rPr>
                        <a:t>GTS</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GB" sz="2200" dirty="0" err="1">
                          <a:effectLst/>
                        </a:rPr>
                        <a:t>Secrétariat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238149831"/>
                  </a:ext>
                </a:extLst>
              </a:tr>
              <a:tr h="194836">
                <a:tc>
                  <a:txBody>
                    <a:bodyPr/>
                    <a:lstStyle/>
                    <a:p>
                      <a:pPr marL="0" marR="0" algn="just">
                        <a:spcBef>
                          <a:spcPts val="0"/>
                        </a:spcBef>
                        <a:spcAft>
                          <a:spcPts val="0"/>
                        </a:spcAft>
                      </a:pPr>
                      <a:r>
                        <a:rPr lang="en-GB" sz="2200">
                          <a:effectLst/>
                        </a:rPr>
                        <a:t>01</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GTS-GPS (</a:t>
                      </a:r>
                      <a:r>
                        <a:rPr lang="en-GB" sz="2200" dirty="0" err="1">
                          <a:effectLst/>
                        </a:rPr>
                        <a:t>Gouvernance</a:t>
                      </a:r>
                      <a:r>
                        <a:rPr lang="en-GB" sz="2200" dirty="0">
                          <a:effectLst/>
                        </a:rPr>
                        <a:t>, </a:t>
                      </a:r>
                      <a:r>
                        <a:rPr lang="en-GB" sz="2200" dirty="0" err="1">
                          <a:effectLst/>
                        </a:rPr>
                        <a:t>Paix</a:t>
                      </a:r>
                      <a:r>
                        <a:rPr lang="en-GB" sz="2200" dirty="0">
                          <a:effectLst/>
                        </a:rPr>
                        <a:t> et </a:t>
                      </a:r>
                      <a:r>
                        <a:rPr lang="en-GB" sz="2200" dirty="0" err="1">
                          <a:effectLst/>
                        </a:rPr>
                        <a:t>Sécurité</a:t>
                      </a:r>
                      <a:r>
                        <a:rPr lang="en-GB" sz="2200" dirty="0">
                          <a:effectLst/>
                        </a:rPr>
                        <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CUA/BAD</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6289604"/>
                  </a:ext>
                </a:extLst>
              </a:tr>
              <a:tr h="259781">
                <a:tc>
                  <a:txBody>
                    <a:bodyPr/>
                    <a:lstStyle/>
                    <a:p>
                      <a:pPr marL="0" marR="0" algn="just">
                        <a:spcBef>
                          <a:spcPts val="0"/>
                        </a:spcBef>
                        <a:spcAft>
                          <a:spcPts val="0"/>
                        </a:spcAft>
                      </a:pPr>
                      <a:r>
                        <a:rPr lang="en-GB" sz="2200">
                          <a:effectLst/>
                        </a:rPr>
                        <a:t>02</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GTS-SE. </a:t>
                      </a:r>
                      <a:r>
                        <a:rPr lang="en-GB" sz="2200" dirty="0" err="1">
                          <a:effectLst/>
                        </a:rPr>
                        <a:t>Secteur</a:t>
                      </a:r>
                      <a:r>
                        <a:rPr lang="en-GB" sz="2200" dirty="0">
                          <a:effectLst/>
                        </a:rPr>
                        <a:t> </a:t>
                      </a:r>
                      <a:r>
                        <a:rPr lang="en-GB" sz="2200" dirty="0" err="1">
                          <a:effectLst/>
                        </a:rPr>
                        <a:t>Extérieur</a:t>
                      </a:r>
                      <a:r>
                        <a:rPr lang="en-GB" sz="2200" dirty="0">
                          <a:effectLst/>
                        </a:rPr>
                        <a:t> (Commerce </a:t>
                      </a:r>
                      <a:r>
                        <a:rPr lang="en-GB" sz="2200" dirty="0" err="1">
                          <a:effectLst/>
                        </a:rPr>
                        <a:t>extérieur</a:t>
                      </a:r>
                      <a:r>
                        <a:rPr lang="en-GB" sz="2200" dirty="0">
                          <a:effectLst/>
                        </a:rPr>
                        <a:t> et Balance de </a:t>
                      </a:r>
                      <a:r>
                        <a:rPr lang="en-GB" sz="2200" dirty="0" err="1">
                          <a:effectLst/>
                        </a:rPr>
                        <a:t>Paiements</a:t>
                      </a:r>
                      <a:r>
                        <a:rPr lang="en-GB" sz="2200" dirty="0">
                          <a:effectLst/>
                        </a:rPr>
                        <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CUA/BAD</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6676851"/>
                  </a:ext>
                </a:extLst>
              </a:tr>
              <a:tr h="194836">
                <a:tc>
                  <a:txBody>
                    <a:bodyPr/>
                    <a:lstStyle/>
                    <a:p>
                      <a:pPr marL="0" marR="0" algn="just">
                        <a:spcBef>
                          <a:spcPts val="0"/>
                        </a:spcBef>
                        <a:spcAft>
                          <a:spcPts val="0"/>
                        </a:spcAft>
                      </a:pPr>
                      <a:r>
                        <a:rPr lang="en-GB" sz="2200">
                          <a:effectLst/>
                        </a:rPr>
                        <a:t>03</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GTS-MF (</a:t>
                      </a:r>
                      <a:r>
                        <a:rPr lang="en-GB" sz="2200" dirty="0" err="1">
                          <a:effectLst/>
                        </a:rPr>
                        <a:t>Monnaie</a:t>
                      </a:r>
                      <a:r>
                        <a:rPr lang="en-GB" sz="2200" dirty="0">
                          <a:effectLst/>
                        </a:rPr>
                        <a:t> et Finance)</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AABC</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4706470"/>
                  </a:ext>
                </a:extLst>
              </a:tr>
              <a:tr h="684415">
                <a:tc>
                  <a:txBody>
                    <a:bodyPr/>
                    <a:lstStyle/>
                    <a:p>
                      <a:pPr marL="0" marR="0" algn="just">
                        <a:spcBef>
                          <a:spcPts val="0"/>
                        </a:spcBef>
                        <a:spcAft>
                          <a:spcPts val="0"/>
                        </a:spcAft>
                      </a:pPr>
                      <a:r>
                        <a:rPr lang="en-GB" sz="2200">
                          <a:effectLst/>
                        </a:rPr>
                        <a:t>04</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GTS-CN &amp; IP (AGNA) (</a:t>
                      </a:r>
                      <a:r>
                        <a:rPr lang="en-GB" sz="2200" dirty="0" err="1">
                          <a:effectLst/>
                        </a:rPr>
                        <a:t>Comptes</a:t>
                      </a:r>
                      <a:r>
                        <a:rPr lang="en-GB" sz="2200" dirty="0">
                          <a:effectLst/>
                        </a:rPr>
                        <a:t> </a:t>
                      </a:r>
                      <a:r>
                        <a:rPr lang="en-GB" sz="2200" dirty="0" err="1">
                          <a:effectLst/>
                        </a:rPr>
                        <a:t>Nationaux</a:t>
                      </a:r>
                      <a:r>
                        <a:rPr lang="en-GB" sz="2200" dirty="0">
                          <a:effectLst/>
                        </a:rPr>
                        <a:t> et </a:t>
                      </a:r>
                      <a:r>
                        <a:rPr lang="en-GB" sz="2200" dirty="0" err="1">
                          <a:effectLst/>
                        </a:rPr>
                        <a:t>Statistiques</a:t>
                      </a:r>
                      <a:r>
                        <a:rPr lang="en-GB" sz="2200" baseline="0" dirty="0">
                          <a:effectLst/>
                        </a:rPr>
                        <a:t> des prix</a:t>
                      </a:r>
                      <a:r>
                        <a:rPr lang="en-GB" sz="2200" dirty="0">
                          <a:effectLst/>
                        </a:rPr>
                        <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CEA/BAD/CUA</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033495"/>
                  </a:ext>
                </a:extLst>
              </a:tr>
              <a:tr h="259781">
                <a:tc>
                  <a:txBody>
                    <a:bodyPr/>
                    <a:lstStyle/>
                    <a:p>
                      <a:pPr marL="0" marR="0" algn="just">
                        <a:spcBef>
                          <a:spcPts val="0"/>
                        </a:spcBef>
                        <a:spcAft>
                          <a:spcPts val="0"/>
                        </a:spcAft>
                      </a:pPr>
                      <a:r>
                        <a:rPr lang="en-GB" sz="2200">
                          <a:effectLst/>
                        </a:rPr>
                        <a:t>05</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fr-FR" sz="2200" dirty="0">
                          <a:effectLst/>
                        </a:rPr>
                        <a:t>GTS-II&amp;T. (Infrastructure, Industries &amp; Tourisme)</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BAD/NEPAD</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206729"/>
                  </a:ext>
                </a:extLst>
              </a:tr>
              <a:tr h="259781">
                <a:tc>
                  <a:txBody>
                    <a:bodyPr/>
                    <a:lstStyle/>
                    <a:p>
                      <a:pPr marL="0" marR="0" algn="just">
                        <a:spcBef>
                          <a:spcPts val="0"/>
                        </a:spcBef>
                        <a:spcAft>
                          <a:spcPts val="0"/>
                        </a:spcAft>
                      </a:pPr>
                      <a:r>
                        <a:rPr lang="en-GB" sz="2200">
                          <a:effectLst/>
                        </a:rPr>
                        <a:t>06</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GTS-FP, SP&amp;I. (Finance </a:t>
                      </a:r>
                      <a:r>
                        <a:rPr lang="en-GB" sz="2200" dirty="0" err="1">
                          <a:effectLst/>
                        </a:rPr>
                        <a:t>Publique</a:t>
                      </a:r>
                      <a:r>
                        <a:rPr lang="en-GB" sz="2200" dirty="0">
                          <a:effectLst/>
                        </a:rPr>
                        <a:t>, </a:t>
                      </a:r>
                      <a:r>
                        <a:rPr lang="en-GB" sz="2200" dirty="0" err="1">
                          <a:effectLst/>
                        </a:rPr>
                        <a:t>Secteur</a:t>
                      </a:r>
                      <a:r>
                        <a:rPr lang="en-GB" sz="2200" dirty="0">
                          <a:effectLst/>
                        </a:rPr>
                        <a:t> </a:t>
                      </a:r>
                      <a:r>
                        <a:rPr lang="en-GB" sz="2200" dirty="0" err="1">
                          <a:effectLst/>
                        </a:rPr>
                        <a:t>Privé</a:t>
                      </a:r>
                      <a:r>
                        <a:rPr lang="en-GB" sz="2200" dirty="0">
                          <a:effectLst/>
                        </a:rPr>
                        <a:t> &amp; </a:t>
                      </a:r>
                      <a:r>
                        <a:rPr lang="en-GB" sz="2200" dirty="0" err="1">
                          <a:effectLst/>
                        </a:rPr>
                        <a:t>Investissement</a:t>
                      </a:r>
                      <a:r>
                        <a:rPr lang="en-GB" sz="2200" dirty="0">
                          <a:effectLst/>
                        </a:rPr>
                        <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BAD</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884451"/>
                  </a:ext>
                </a:extLst>
              </a:tr>
              <a:tr h="487680">
                <a:tc>
                  <a:txBody>
                    <a:bodyPr/>
                    <a:lstStyle/>
                    <a:p>
                      <a:pPr marL="0" marR="0" algn="just">
                        <a:spcBef>
                          <a:spcPts val="0"/>
                        </a:spcBef>
                        <a:spcAft>
                          <a:spcPts val="0"/>
                        </a:spcAft>
                      </a:pPr>
                      <a:r>
                        <a:rPr lang="en-GB" sz="2200">
                          <a:effectLst/>
                        </a:rPr>
                        <a:t>07</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GTS-STE. (Science, </a:t>
                      </a:r>
                      <a:r>
                        <a:rPr lang="en-GB" sz="2200" dirty="0" err="1">
                          <a:effectLst/>
                        </a:rPr>
                        <a:t>Technologie</a:t>
                      </a:r>
                      <a:r>
                        <a:rPr lang="en-GB" sz="2200" dirty="0">
                          <a:effectLst/>
                        </a:rPr>
                        <a:t> &amp; Education) </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CUA/FARC/NEPAD</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17681"/>
                  </a:ext>
                </a:extLst>
              </a:tr>
              <a:tr h="454617">
                <a:tc>
                  <a:txBody>
                    <a:bodyPr/>
                    <a:lstStyle/>
                    <a:p>
                      <a:pPr marL="0" marR="0" algn="just">
                        <a:spcBef>
                          <a:spcPts val="0"/>
                        </a:spcBef>
                        <a:spcAft>
                          <a:spcPts val="0"/>
                        </a:spcAft>
                      </a:pPr>
                      <a:r>
                        <a:rPr lang="en-GB" sz="2200">
                          <a:effectLst/>
                        </a:rPr>
                        <a:t>08</a:t>
                      </a:r>
                      <a:endParaRPr lang="en-US" sz="2200">
                        <a:effectLst/>
                      </a:endParaRPr>
                    </a:p>
                    <a:p>
                      <a:pPr marL="0" marR="0" algn="just">
                        <a:spcBef>
                          <a:spcPts val="0"/>
                        </a:spcBef>
                        <a:spcAft>
                          <a:spcPts val="0"/>
                        </a:spcAft>
                      </a:pPr>
                      <a:r>
                        <a:rPr lang="en-GB" sz="2200">
                          <a:effectLst/>
                        </a:rPr>
                        <a:t> </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200" dirty="0">
                          <a:effectLst/>
                        </a:rPr>
                        <a:t>GTS-</a:t>
                      </a:r>
                      <a:r>
                        <a:rPr lang="en-GB" sz="2200" dirty="0" err="1">
                          <a:effectLst/>
                        </a:rPr>
                        <a:t>So.</a:t>
                      </a:r>
                      <a:r>
                        <a:rPr lang="en-GB" sz="2200" dirty="0">
                          <a:effectLst/>
                        </a:rPr>
                        <a:t> </a:t>
                      </a:r>
                      <a:r>
                        <a:rPr lang="en-GB" sz="2200" dirty="0" err="1">
                          <a:effectLst/>
                        </a:rPr>
                        <a:t>Démographie</a:t>
                      </a:r>
                      <a:r>
                        <a:rPr lang="en-GB" sz="2200" dirty="0">
                          <a:effectLst/>
                        </a:rPr>
                        <a:t>, Migration, Santé, </a:t>
                      </a:r>
                      <a:r>
                        <a:rPr lang="en-GB" sz="2200" dirty="0" err="1">
                          <a:effectLst/>
                        </a:rPr>
                        <a:t>Développement</a:t>
                      </a:r>
                      <a:r>
                        <a:rPr lang="en-GB" sz="2200" dirty="0">
                          <a:effectLst/>
                        </a:rPr>
                        <a:t> </a:t>
                      </a:r>
                      <a:r>
                        <a:rPr lang="en-GB" sz="2200" dirty="0" err="1">
                          <a:effectLst/>
                        </a:rPr>
                        <a:t>humain</a:t>
                      </a:r>
                      <a:r>
                        <a:rPr lang="en-GB" sz="2200" dirty="0">
                          <a:effectLst/>
                        </a:rPr>
                        <a:t>, Protection </a:t>
                      </a:r>
                      <a:r>
                        <a:rPr lang="en-GB" sz="2200" dirty="0" err="1">
                          <a:effectLst/>
                        </a:rPr>
                        <a:t>Sociale</a:t>
                      </a:r>
                      <a:r>
                        <a:rPr lang="en-GB" sz="2200" dirty="0">
                          <a:effectLst/>
                        </a:rPr>
                        <a:t> &amp; Genre</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CEA/CUA</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871769"/>
                  </a:ext>
                </a:extLst>
              </a:tr>
              <a:tr h="324727">
                <a:tc>
                  <a:txBody>
                    <a:bodyPr/>
                    <a:lstStyle/>
                    <a:p>
                      <a:pPr marL="0" marR="0" algn="just">
                        <a:spcBef>
                          <a:spcPts val="0"/>
                        </a:spcBef>
                        <a:spcAft>
                          <a:spcPts val="0"/>
                        </a:spcAft>
                      </a:pPr>
                      <a:r>
                        <a:rPr lang="en-GB" sz="2200">
                          <a:effectLst/>
                        </a:rPr>
                        <a:t>09</a:t>
                      </a:r>
                      <a:endParaRPr lang="en-US" sz="220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fr-FR" sz="2200" dirty="0">
                          <a:effectLst/>
                        </a:rPr>
                        <a:t>GTS-Env. (Agriculture, Environnement, Ressources Naturelles &amp; Changement Climatique)</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200" dirty="0">
                          <a:effectLst/>
                        </a:rPr>
                        <a:t>BAD/CUA</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805861"/>
                  </a:ext>
                </a:extLst>
              </a:tr>
            </a:tbl>
          </a:graphicData>
        </a:graphic>
      </p:graphicFrame>
    </p:spTree>
    <p:extLst>
      <p:ext uri="{BB962C8B-B14F-4D97-AF65-F5344CB8AC3E}">
        <p14:creationId xmlns:p14="http://schemas.microsoft.com/office/powerpoint/2010/main" val="574815531"/>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1238611586"/>
              </p:ext>
            </p:extLst>
          </p:nvPr>
        </p:nvGraphicFramePr>
        <p:xfrm>
          <a:off x="149629" y="1832191"/>
          <a:ext cx="11912138" cy="4023360"/>
        </p:xfrm>
        <a:graphic>
          <a:graphicData uri="http://schemas.openxmlformats.org/drawingml/2006/table">
            <a:tbl>
              <a:tblPr firstRow="1" firstCol="1" bandRow="1" bandCol="1">
                <a:tableStyleId>{5C22544A-7EE6-4342-B048-85BDC9FD1C3A}</a:tableStyleId>
              </a:tblPr>
              <a:tblGrid>
                <a:gridCol w="781396">
                  <a:extLst>
                    <a:ext uri="{9D8B030D-6E8A-4147-A177-3AD203B41FA5}">
                      <a16:colId xmlns:a16="http://schemas.microsoft.com/office/drawing/2014/main" val="2835186707"/>
                    </a:ext>
                  </a:extLst>
                </a:gridCol>
                <a:gridCol w="8030095">
                  <a:extLst>
                    <a:ext uri="{9D8B030D-6E8A-4147-A177-3AD203B41FA5}">
                      <a16:colId xmlns:a16="http://schemas.microsoft.com/office/drawing/2014/main" val="1145713365"/>
                    </a:ext>
                  </a:extLst>
                </a:gridCol>
                <a:gridCol w="3100647">
                  <a:extLst>
                    <a:ext uri="{9D8B030D-6E8A-4147-A177-3AD203B41FA5}">
                      <a16:colId xmlns:a16="http://schemas.microsoft.com/office/drawing/2014/main" val="3645357185"/>
                    </a:ext>
                  </a:extLst>
                </a:gridCol>
              </a:tblGrid>
              <a:tr h="291206">
                <a:tc>
                  <a:txBody>
                    <a:bodyPr/>
                    <a:lstStyle/>
                    <a:p>
                      <a:pPr marL="0" marR="0" algn="l">
                        <a:spcBef>
                          <a:spcPts val="0"/>
                        </a:spcBef>
                        <a:spcAft>
                          <a:spcPts val="0"/>
                        </a:spcAft>
                      </a:pPr>
                      <a:r>
                        <a:rPr lang="en-GB" sz="2200" dirty="0">
                          <a:effectLst/>
                        </a:rPr>
                        <a:t>No</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ctr">
                        <a:spcBef>
                          <a:spcPts val="0"/>
                        </a:spcBef>
                        <a:spcAft>
                          <a:spcPts val="0"/>
                        </a:spcAft>
                      </a:pPr>
                      <a:r>
                        <a:rPr lang="en-GB" sz="2200" dirty="0">
                          <a:effectLst/>
                        </a:rPr>
                        <a:t>GTS</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ctr">
                        <a:spcBef>
                          <a:spcPts val="0"/>
                        </a:spcBef>
                        <a:spcAft>
                          <a:spcPts val="0"/>
                        </a:spcAft>
                      </a:pPr>
                      <a:r>
                        <a:rPr lang="en-GB" sz="2200" dirty="0" err="1">
                          <a:effectLst/>
                        </a:rPr>
                        <a:t>Secrétariat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1888457873"/>
                  </a:ext>
                </a:extLst>
              </a:tr>
              <a:tr h="291206">
                <a:tc>
                  <a:txBody>
                    <a:bodyPr/>
                    <a:lstStyle/>
                    <a:p>
                      <a:pPr marL="0" marR="0" algn="just">
                        <a:spcBef>
                          <a:spcPts val="0"/>
                        </a:spcBef>
                        <a:spcAft>
                          <a:spcPts val="0"/>
                        </a:spcAft>
                      </a:pPr>
                      <a:r>
                        <a:rPr lang="en-GB" sz="2200" dirty="0">
                          <a:effectLst/>
                        </a:rPr>
                        <a:t>10</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GTS-RC (AGROST). Formation </a:t>
                      </a:r>
                      <a:r>
                        <a:rPr lang="en-GB" sz="2200" dirty="0" err="1">
                          <a:effectLst/>
                        </a:rPr>
                        <a:t>Statistique</a:t>
                      </a:r>
                      <a:r>
                        <a:rPr lang="en-GB" sz="2200" dirty="0">
                          <a:effectLst/>
                        </a:rPr>
                        <a:t> et </a:t>
                      </a:r>
                      <a:r>
                        <a:rPr lang="en-GB" sz="2200" dirty="0" err="1">
                          <a:effectLst/>
                        </a:rPr>
                        <a:t>Renforcement</a:t>
                      </a:r>
                      <a:r>
                        <a:rPr lang="en-GB" sz="2200" dirty="0">
                          <a:effectLst/>
                        </a:rPr>
                        <a:t> des </a:t>
                      </a:r>
                      <a:r>
                        <a:rPr lang="en-GB" sz="2200" dirty="0" err="1">
                          <a:effectLst/>
                        </a:rPr>
                        <a:t>capacités</a:t>
                      </a:r>
                      <a:r>
                        <a:rPr lang="en-GB" sz="2200" dirty="0">
                          <a:effectLst/>
                        </a:rPr>
                        <a:t> </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CEA/FARC/CUA</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1882173909"/>
                  </a:ext>
                </a:extLst>
              </a:tr>
              <a:tr h="291206">
                <a:tc>
                  <a:txBody>
                    <a:bodyPr/>
                    <a:lstStyle/>
                    <a:p>
                      <a:pPr marL="0" marR="0" algn="just">
                        <a:spcBef>
                          <a:spcPts val="0"/>
                        </a:spcBef>
                        <a:spcAft>
                          <a:spcPts val="0"/>
                        </a:spcAft>
                      </a:pPr>
                      <a:r>
                        <a:rPr lang="en-GB" sz="2200">
                          <a:effectLst/>
                        </a:rPr>
                        <a:t>11</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GTS-</a:t>
                      </a:r>
                      <a:r>
                        <a:rPr lang="en-GB" sz="2200" dirty="0" err="1">
                          <a:effectLst/>
                        </a:rPr>
                        <a:t>Emploi</a:t>
                      </a:r>
                      <a:r>
                        <a:rPr lang="en-GB" sz="2200" dirty="0">
                          <a:effectLst/>
                        </a:rPr>
                        <a:t> et </a:t>
                      </a:r>
                      <a:r>
                        <a:rPr lang="en-GB" sz="2200" dirty="0" err="1">
                          <a:effectLst/>
                        </a:rPr>
                        <a:t>Secteur</a:t>
                      </a:r>
                      <a:r>
                        <a:rPr lang="en-GB" sz="2200" dirty="0">
                          <a:effectLst/>
                        </a:rPr>
                        <a:t> </a:t>
                      </a:r>
                      <a:r>
                        <a:rPr lang="en-GB" sz="2200" dirty="0" err="1">
                          <a:effectLst/>
                        </a:rPr>
                        <a:t>Informel</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CUA/BAD/AFRISTAT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2900331979"/>
                  </a:ext>
                </a:extLst>
              </a:tr>
              <a:tr h="291206">
                <a:tc>
                  <a:txBody>
                    <a:bodyPr/>
                    <a:lstStyle/>
                    <a:p>
                      <a:pPr marL="0" marR="0" algn="just">
                        <a:spcBef>
                          <a:spcPts val="0"/>
                        </a:spcBef>
                        <a:spcAft>
                          <a:spcPts val="0"/>
                        </a:spcAft>
                      </a:pPr>
                      <a:r>
                        <a:rPr lang="en-GB" sz="2200">
                          <a:effectLst/>
                        </a:rPr>
                        <a:t>12</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GTS-Classification</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CEA/ AFRISTAT</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2168053853"/>
                  </a:ext>
                </a:extLst>
              </a:tr>
              <a:tr h="291206">
                <a:tc>
                  <a:txBody>
                    <a:bodyPr/>
                    <a:lstStyle/>
                    <a:p>
                      <a:pPr marL="0" marR="0" algn="just">
                        <a:spcBef>
                          <a:spcPts val="0"/>
                        </a:spcBef>
                        <a:spcAft>
                          <a:spcPts val="0"/>
                        </a:spcAft>
                      </a:pPr>
                      <a:r>
                        <a:rPr lang="en-GB" sz="2200">
                          <a:effectLst/>
                        </a:rPr>
                        <a:t>13</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GTS-</a:t>
                      </a:r>
                      <a:r>
                        <a:rPr lang="en-GB" sz="2200" dirty="0" err="1">
                          <a:effectLst/>
                        </a:rPr>
                        <a:t>Statistiques</a:t>
                      </a:r>
                      <a:r>
                        <a:rPr lang="en-GB" sz="2200" dirty="0">
                          <a:effectLst/>
                        </a:rPr>
                        <a:t> sur </a:t>
                      </a:r>
                      <a:r>
                        <a:rPr lang="en-GB" sz="2200" dirty="0" err="1">
                          <a:effectLst/>
                        </a:rPr>
                        <a:t>l’Etat</a:t>
                      </a:r>
                      <a:r>
                        <a:rPr lang="en-GB" sz="2200" dirty="0">
                          <a:effectLst/>
                        </a:rPr>
                        <a:t> civil</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CEA/CUA</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1105153204"/>
                  </a:ext>
                </a:extLst>
              </a:tr>
              <a:tr h="291206">
                <a:tc>
                  <a:txBody>
                    <a:bodyPr/>
                    <a:lstStyle/>
                    <a:p>
                      <a:pPr marL="0" marR="0" algn="just">
                        <a:spcBef>
                          <a:spcPts val="0"/>
                        </a:spcBef>
                        <a:spcAft>
                          <a:spcPts val="0"/>
                        </a:spcAft>
                      </a:pPr>
                      <a:r>
                        <a:rPr lang="en-GB" sz="2200">
                          <a:effectLst/>
                        </a:rPr>
                        <a:t>14</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GTS-</a:t>
                      </a:r>
                      <a:r>
                        <a:rPr lang="en-GB" sz="2200" dirty="0" err="1">
                          <a:effectLst/>
                        </a:rPr>
                        <a:t>Développement</a:t>
                      </a:r>
                      <a:r>
                        <a:rPr lang="en-GB" sz="2200" dirty="0">
                          <a:effectLst/>
                        </a:rPr>
                        <a:t> durable</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CUA/BAD/CEA</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2210228742"/>
                  </a:ext>
                </a:extLst>
              </a:tr>
              <a:tr h="291206">
                <a:tc>
                  <a:txBody>
                    <a:bodyPr/>
                    <a:lstStyle/>
                    <a:p>
                      <a:pPr marL="0" marR="0" algn="just">
                        <a:spcBef>
                          <a:spcPts val="0"/>
                        </a:spcBef>
                        <a:spcAft>
                          <a:spcPts val="0"/>
                        </a:spcAft>
                      </a:pPr>
                      <a:r>
                        <a:rPr lang="en-GB" sz="2200">
                          <a:effectLst/>
                        </a:rPr>
                        <a:t>15</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GTS-TIC pour la Production </a:t>
                      </a:r>
                      <a:r>
                        <a:rPr lang="en-GB" sz="2200" dirty="0" err="1">
                          <a:effectLst/>
                        </a:rPr>
                        <a:t>Statistique</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BAD/CUA</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1772217858"/>
                  </a:ext>
                </a:extLst>
              </a:tr>
              <a:tr h="291206">
                <a:tc>
                  <a:txBody>
                    <a:bodyPr/>
                    <a:lstStyle/>
                    <a:p>
                      <a:pPr marL="0" marR="0" algn="just">
                        <a:spcBef>
                          <a:spcPts val="0"/>
                        </a:spcBef>
                        <a:spcAft>
                          <a:spcPts val="0"/>
                        </a:spcAft>
                      </a:pPr>
                      <a:r>
                        <a:rPr lang="en-GB" sz="2200">
                          <a:effectLst/>
                        </a:rPr>
                        <a:t>16</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GTS-Mobilisation de </a:t>
                      </a:r>
                      <a:r>
                        <a:rPr lang="en-GB" sz="2200" dirty="0" err="1">
                          <a:effectLst/>
                        </a:rPr>
                        <a:t>l’engagement</a:t>
                      </a:r>
                      <a:r>
                        <a:rPr lang="en-GB" sz="2200" dirty="0">
                          <a:effectLst/>
                        </a:rPr>
                        <a:t> </a:t>
                      </a:r>
                      <a:r>
                        <a:rPr lang="en-GB" sz="2200" dirty="0" err="1">
                          <a:effectLst/>
                        </a:rPr>
                        <a:t>politique</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CUA/BAD</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3537826161"/>
                  </a:ext>
                </a:extLst>
              </a:tr>
              <a:tr h="291206">
                <a:tc>
                  <a:txBody>
                    <a:bodyPr/>
                    <a:lstStyle/>
                    <a:p>
                      <a:pPr marL="0" marR="0" algn="just">
                        <a:spcBef>
                          <a:spcPts val="0"/>
                        </a:spcBef>
                        <a:spcAft>
                          <a:spcPts val="0"/>
                        </a:spcAft>
                      </a:pPr>
                      <a:r>
                        <a:rPr lang="en-GB" sz="2200">
                          <a:effectLst/>
                        </a:rPr>
                        <a:t>17</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GTS-Questions </a:t>
                      </a:r>
                      <a:r>
                        <a:rPr lang="en-GB" sz="2200" dirty="0" err="1">
                          <a:effectLst/>
                        </a:rPr>
                        <a:t>statistiques</a:t>
                      </a:r>
                      <a:r>
                        <a:rPr lang="en-GB" sz="2200" dirty="0">
                          <a:effectLst/>
                        </a:rPr>
                        <a:t> </a:t>
                      </a:r>
                      <a:r>
                        <a:rPr lang="en-GB" sz="2200" dirty="0" err="1">
                          <a:effectLst/>
                        </a:rPr>
                        <a:t>émergentes</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BAD/CEA/FARC</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3389171075"/>
                  </a:ext>
                </a:extLst>
              </a:tr>
              <a:tr h="483676">
                <a:tc>
                  <a:txBody>
                    <a:bodyPr/>
                    <a:lstStyle/>
                    <a:p>
                      <a:pPr marL="0" marR="0" algn="just">
                        <a:spcBef>
                          <a:spcPts val="0"/>
                        </a:spcBef>
                        <a:spcAft>
                          <a:spcPts val="0"/>
                        </a:spcAft>
                      </a:pPr>
                      <a:r>
                        <a:rPr lang="en-GB" sz="2200">
                          <a:effectLst/>
                        </a:rPr>
                        <a:t>18</a:t>
                      </a:r>
                      <a:endParaRPr lang="en-US" sz="220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spcBef>
                          <a:spcPts val="0"/>
                        </a:spcBef>
                        <a:spcAft>
                          <a:spcPts val="0"/>
                        </a:spcAft>
                      </a:pPr>
                      <a:r>
                        <a:rPr lang="en-GB" sz="2200" dirty="0">
                          <a:effectLst/>
                        </a:rPr>
                        <a:t>GTS-</a:t>
                      </a:r>
                      <a:r>
                        <a:rPr lang="en-GB" sz="2200" dirty="0" err="1">
                          <a:effectLst/>
                        </a:rPr>
                        <a:t>Stratégies</a:t>
                      </a:r>
                      <a:r>
                        <a:rPr lang="en-GB" sz="2200" dirty="0">
                          <a:effectLst/>
                        </a:rPr>
                        <a:t> </a:t>
                      </a:r>
                      <a:r>
                        <a:rPr lang="en-GB" sz="2200" dirty="0" err="1">
                          <a:effectLst/>
                        </a:rPr>
                        <a:t>Nationales</a:t>
                      </a:r>
                      <a:r>
                        <a:rPr lang="en-GB" sz="2200" baseline="0" dirty="0">
                          <a:effectLst/>
                        </a:rPr>
                        <a:t> pour le </a:t>
                      </a:r>
                      <a:r>
                        <a:rPr lang="en-GB" sz="2200" dirty="0" err="1">
                          <a:effectLst/>
                        </a:rPr>
                        <a:t>Développement</a:t>
                      </a:r>
                      <a:r>
                        <a:rPr lang="en-GB" sz="2200" dirty="0">
                          <a:effectLst/>
                        </a:rPr>
                        <a:t> de la </a:t>
                      </a:r>
                      <a:r>
                        <a:rPr lang="en-GB" sz="2200" dirty="0" err="1">
                          <a:effectLst/>
                        </a:rPr>
                        <a:t>Statistique</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tc>
                  <a:txBody>
                    <a:bodyPr/>
                    <a:lstStyle/>
                    <a:p>
                      <a:pPr marL="0" marR="0" algn="just">
                        <a:spcBef>
                          <a:spcPts val="0"/>
                        </a:spcBef>
                        <a:spcAft>
                          <a:spcPts val="0"/>
                        </a:spcAft>
                      </a:pPr>
                      <a:r>
                        <a:rPr lang="en-GB" sz="2200" dirty="0">
                          <a:effectLst/>
                        </a:rPr>
                        <a:t>CUA/BAD/CEA</a:t>
                      </a:r>
                      <a:endParaRPr lang="en-US" sz="2200" dirty="0">
                        <a:effectLst/>
                        <a:latin typeface="Times New Roman" panose="02020603050405020304" pitchFamily="18" charset="0"/>
                        <a:ea typeface="Times New Roman" panose="02020603050405020304" pitchFamily="18" charset="0"/>
                      </a:endParaRPr>
                    </a:p>
                  </a:txBody>
                  <a:tcPr marL="29225" marR="29225" marT="0" marB="0" anchor="ctr"/>
                </a:tc>
                <a:extLst>
                  <a:ext uri="{0D108BD9-81ED-4DB2-BD59-A6C34878D82A}">
                    <a16:rowId xmlns:a16="http://schemas.microsoft.com/office/drawing/2014/main" val="3487512746"/>
                  </a:ext>
                </a:extLst>
              </a:tr>
            </a:tbl>
          </a:graphicData>
        </a:graphic>
      </p:graphicFrame>
      <p:sp>
        <p:nvSpPr>
          <p:cNvPr id="6" name="Title 1"/>
          <p:cNvSpPr>
            <a:spLocks noGrp="1"/>
          </p:cNvSpPr>
          <p:nvPr>
            <p:ph type="title"/>
          </p:nvPr>
        </p:nvSpPr>
        <p:spPr>
          <a:xfrm>
            <a:off x="312303" y="56700"/>
            <a:ext cx="11553935" cy="492443"/>
          </a:xfrm>
        </p:spPr>
        <p:txBody>
          <a:bodyPr/>
          <a:lstStyle/>
          <a:p>
            <a:r>
              <a:rPr lang="fr-FR" dirty="0"/>
              <a:t>Groupes techniques spécialisés</a:t>
            </a:r>
            <a:endParaRPr lang="en-US" dirty="0"/>
          </a:p>
        </p:txBody>
      </p:sp>
    </p:spTree>
    <p:extLst>
      <p:ext uri="{BB962C8B-B14F-4D97-AF65-F5344CB8AC3E}">
        <p14:creationId xmlns:p14="http://schemas.microsoft.com/office/powerpoint/2010/main" val="3269360335"/>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2303" y="56700"/>
            <a:ext cx="11553935" cy="984885"/>
          </a:xfrm>
        </p:spPr>
        <p:txBody>
          <a:bodyPr/>
          <a:lstStyle/>
          <a:p>
            <a:r>
              <a:rPr lang="fr-FR" b="1" dirty="0"/>
              <a:t>Données Administratives et Données Non-traditionnelles dans la </a:t>
            </a:r>
            <a:r>
              <a:rPr lang="fr-FR" b="1" dirty="0" err="1"/>
              <a:t>SHaSA</a:t>
            </a:r>
            <a:endParaRPr lang="fr-FR" b="1" dirty="0"/>
          </a:p>
        </p:txBody>
      </p:sp>
      <p:sp>
        <p:nvSpPr>
          <p:cNvPr id="3" name="Espace réservé du contenu 2"/>
          <p:cNvSpPr>
            <a:spLocks noGrp="1"/>
          </p:cNvSpPr>
          <p:nvPr>
            <p:ph sz="quarter" idx="10"/>
          </p:nvPr>
        </p:nvSpPr>
        <p:spPr>
          <a:xfrm>
            <a:off x="276759" y="1024191"/>
            <a:ext cx="11589479" cy="5235208"/>
          </a:xfrm>
        </p:spPr>
        <p:txBody>
          <a:bodyPr>
            <a:normAutofit fontScale="92500" lnSpcReduction="10000"/>
          </a:bodyPr>
          <a:lstStyle/>
          <a:p>
            <a:pPr marL="0" indent="0">
              <a:spcBef>
                <a:spcPts val="0"/>
              </a:spcBef>
              <a:spcAft>
                <a:spcPts val="900"/>
              </a:spcAft>
              <a:buClr>
                <a:srgbClr val="0000FF"/>
              </a:buClr>
              <a:buNone/>
              <a:defRPr/>
            </a:pPr>
            <a:r>
              <a:rPr lang="en-US" dirty="0" err="1"/>
              <a:t>Quatre</a:t>
            </a:r>
            <a:r>
              <a:rPr lang="en-US" dirty="0"/>
              <a:t> </a:t>
            </a:r>
            <a:r>
              <a:rPr lang="en-US" dirty="0" err="1"/>
              <a:t>parmi</a:t>
            </a:r>
            <a:r>
              <a:rPr lang="en-US" dirty="0"/>
              <a:t> les </a:t>
            </a:r>
            <a:r>
              <a:rPr lang="en-US" dirty="0" err="1"/>
              <a:t>onze</a:t>
            </a:r>
            <a:r>
              <a:rPr lang="en-US" dirty="0"/>
              <a:t> des </a:t>
            </a:r>
            <a:r>
              <a:rPr lang="en-US" dirty="0" err="1"/>
              <a:t>objectifs</a:t>
            </a:r>
            <a:r>
              <a:rPr lang="en-US" dirty="0"/>
              <a:t> </a:t>
            </a:r>
            <a:r>
              <a:rPr lang="en-US" dirty="0" err="1"/>
              <a:t>stratégiques</a:t>
            </a:r>
            <a:r>
              <a:rPr lang="en-US" dirty="0"/>
              <a:t> (OS1.1, OS1.2, OS1.3, OS3.1) </a:t>
            </a:r>
            <a:r>
              <a:rPr lang="en-US" dirty="0" err="1"/>
              <a:t>visent</a:t>
            </a:r>
            <a:r>
              <a:rPr lang="en-US" dirty="0"/>
              <a:t> les </a:t>
            </a:r>
            <a:r>
              <a:rPr lang="en-US" dirty="0" err="1"/>
              <a:t>données</a:t>
            </a:r>
            <a:r>
              <a:rPr lang="en-US" dirty="0"/>
              <a:t> non-</a:t>
            </a:r>
            <a:r>
              <a:rPr lang="en-US" dirty="0" err="1"/>
              <a:t>traditionnelles</a:t>
            </a:r>
            <a:r>
              <a:rPr lang="en-US" dirty="0"/>
              <a:t> </a:t>
            </a:r>
            <a:r>
              <a:rPr lang="en-US" dirty="0" err="1"/>
              <a:t>dans</a:t>
            </a:r>
            <a:r>
              <a:rPr lang="en-US" dirty="0"/>
              <a:t> les </a:t>
            </a:r>
            <a:r>
              <a:rPr lang="en-US" dirty="0" err="1"/>
              <a:t>statistiques</a:t>
            </a:r>
            <a:r>
              <a:rPr lang="en-US" dirty="0"/>
              <a:t> </a:t>
            </a:r>
            <a:r>
              <a:rPr lang="en-US" dirty="0" err="1"/>
              <a:t>officielles</a:t>
            </a:r>
            <a:endParaRPr lang="en-US" dirty="0">
              <a:solidFill>
                <a:srgbClr val="FF0000"/>
              </a:solidFill>
            </a:endParaRPr>
          </a:p>
          <a:p>
            <a:pPr marL="0" indent="0">
              <a:spcBef>
                <a:spcPts val="0"/>
              </a:spcBef>
              <a:spcAft>
                <a:spcPts val="900"/>
              </a:spcAft>
              <a:buClr>
                <a:srgbClr val="0000FF"/>
              </a:buClr>
              <a:buNone/>
              <a:defRPr/>
            </a:pPr>
            <a:r>
              <a:rPr lang="en-GB" dirty="0">
                <a:solidFill>
                  <a:srgbClr val="FF0000"/>
                </a:solidFill>
              </a:rPr>
              <a:t>OS1.1:</a:t>
            </a:r>
            <a:r>
              <a:rPr lang="en-GB" dirty="0"/>
              <a:t> </a:t>
            </a:r>
            <a:r>
              <a:rPr lang="fr-FR" dirty="0"/>
              <a:t>Élargir la base de l’information</a:t>
            </a:r>
            <a:r>
              <a:rPr lang="en-GB" i="1" dirty="0"/>
              <a:t>:</a:t>
            </a:r>
            <a:r>
              <a:rPr lang="en-GB" dirty="0"/>
              <a:t> </a:t>
            </a:r>
            <a:r>
              <a:rPr lang="en-GB" dirty="0" err="1"/>
              <a:t>vise</a:t>
            </a:r>
            <a:r>
              <a:rPr lang="en-GB" dirty="0"/>
              <a:t> à </a:t>
            </a:r>
            <a:r>
              <a:rPr lang="en-GB" dirty="0" err="1"/>
              <a:t>élargir</a:t>
            </a:r>
            <a:r>
              <a:rPr lang="en-GB" dirty="0"/>
              <a:t> la base de </a:t>
            </a:r>
            <a:r>
              <a:rPr lang="en-GB" dirty="0" err="1"/>
              <a:t>l’information</a:t>
            </a:r>
            <a:r>
              <a:rPr lang="en-GB" dirty="0"/>
              <a:t> </a:t>
            </a:r>
            <a:r>
              <a:rPr lang="en-GB" dirty="0" err="1"/>
              <a:t>statistique</a:t>
            </a:r>
            <a:r>
              <a:rPr lang="en-GB" dirty="0"/>
              <a:t> </a:t>
            </a:r>
            <a:r>
              <a:rPr lang="en-GB" dirty="0" err="1"/>
              <a:t>actuelle</a:t>
            </a:r>
            <a:r>
              <a:rPr lang="en-GB" dirty="0"/>
              <a:t> pour </a:t>
            </a:r>
            <a:r>
              <a:rPr lang="en-GB" dirty="0" err="1"/>
              <a:t>couvrir</a:t>
            </a:r>
            <a:r>
              <a:rPr lang="en-GB" dirty="0"/>
              <a:t> </a:t>
            </a:r>
            <a:r>
              <a:rPr lang="en-GB" dirty="0" err="1"/>
              <a:t>tous</a:t>
            </a:r>
            <a:r>
              <a:rPr lang="en-GB" dirty="0"/>
              <a:t> les </a:t>
            </a:r>
            <a:r>
              <a:rPr lang="en-GB" dirty="0" err="1"/>
              <a:t>domaines</a:t>
            </a:r>
            <a:r>
              <a:rPr lang="en-GB" dirty="0"/>
              <a:t> de </a:t>
            </a:r>
            <a:r>
              <a:rPr lang="en-GB" dirty="0" err="1"/>
              <a:t>l’intégration</a:t>
            </a:r>
            <a:r>
              <a:rPr lang="en-GB" dirty="0"/>
              <a:t> et du </a:t>
            </a:r>
            <a:r>
              <a:rPr lang="en-GB" dirty="0" err="1"/>
              <a:t>développement</a:t>
            </a:r>
            <a:r>
              <a:rPr lang="en-GB" dirty="0"/>
              <a:t> de </a:t>
            </a:r>
            <a:r>
              <a:rPr lang="en-GB" dirty="0" err="1"/>
              <a:t>l’Afrique</a:t>
            </a:r>
            <a:endParaRPr lang="en-GB" dirty="0"/>
          </a:p>
          <a:p>
            <a:pPr marL="631825" indent="0">
              <a:spcBef>
                <a:spcPts val="0"/>
              </a:spcBef>
              <a:spcAft>
                <a:spcPts val="900"/>
              </a:spcAft>
              <a:buClr>
                <a:srgbClr val="0000FF"/>
              </a:buClr>
              <a:buNone/>
              <a:defRPr/>
            </a:pPr>
            <a:r>
              <a:rPr lang="en-GB" i="1" dirty="0">
                <a:sym typeface="Wingdings" panose="05000000000000000000" pitchFamily="2" charset="2"/>
              </a:rPr>
              <a:t> </a:t>
            </a:r>
            <a:r>
              <a:rPr lang="en-GB" i="1" dirty="0" err="1">
                <a:sym typeface="Wingdings" panose="05000000000000000000" pitchFamily="2" charset="2"/>
              </a:rPr>
              <a:t>Améliorer</a:t>
            </a:r>
            <a:r>
              <a:rPr lang="en-GB" i="1" dirty="0">
                <a:sym typeface="Wingdings" panose="05000000000000000000" pitchFamily="2" charset="2"/>
              </a:rPr>
              <a:t> les </a:t>
            </a:r>
            <a:r>
              <a:rPr lang="en-GB" i="1" dirty="0" err="1">
                <a:sym typeface="Wingdings" panose="05000000000000000000" pitchFamily="2" charset="2"/>
              </a:rPr>
              <a:t>données</a:t>
            </a:r>
            <a:r>
              <a:rPr lang="en-GB" i="1" dirty="0">
                <a:sym typeface="Wingdings" panose="05000000000000000000" pitchFamily="2" charset="2"/>
              </a:rPr>
              <a:t> </a:t>
            </a:r>
            <a:r>
              <a:rPr lang="en-GB" i="1" dirty="0" err="1">
                <a:sym typeface="Wingdings" panose="05000000000000000000" pitchFamily="2" charset="2"/>
              </a:rPr>
              <a:t>administratives</a:t>
            </a:r>
            <a:r>
              <a:rPr lang="en-GB" i="1" dirty="0">
                <a:sym typeface="Wingdings" panose="05000000000000000000" pitchFamily="2" charset="2"/>
              </a:rPr>
              <a:t> et </a:t>
            </a:r>
            <a:r>
              <a:rPr lang="en-GB" i="1" dirty="0" err="1">
                <a:sym typeface="Wingdings" panose="05000000000000000000" pitchFamily="2" charset="2"/>
              </a:rPr>
              <a:t>prendre</a:t>
            </a:r>
            <a:r>
              <a:rPr lang="en-GB" i="1" dirty="0">
                <a:sym typeface="Wingdings" panose="05000000000000000000" pitchFamily="2" charset="2"/>
              </a:rPr>
              <a:t> </a:t>
            </a:r>
            <a:r>
              <a:rPr lang="en-GB" i="1" dirty="0" err="1"/>
              <a:t>avantage</a:t>
            </a:r>
            <a:r>
              <a:rPr lang="en-GB" i="1" dirty="0"/>
              <a:t> des </a:t>
            </a:r>
            <a:r>
              <a:rPr lang="en-GB" i="1" dirty="0" err="1"/>
              <a:t>nouvelles</a:t>
            </a:r>
            <a:r>
              <a:rPr lang="en-GB" i="1" dirty="0"/>
              <a:t> et </a:t>
            </a:r>
            <a:r>
              <a:rPr lang="en-GB" i="1" dirty="0" err="1"/>
              <a:t>innovatives</a:t>
            </a:r>
            <a:r>
              <a:rPr lang="en-GB" i="1" dirty="0"/>
              <a:t> sources de </a:t>
            </a:r>
            <a:r>
              <a:rPr lang="en-GB" i="1" dirty="0" err="1"/>
              <a:t>données</a:t>
            </a:r>
            <a:r>
              <a:rPr lang="en-GB" i="1" dirty="0"/>
              <a:t> pour </a:t>
            </a:r>
            <a:r>
              <a:rPr lang="en-GB" i="1" dirty="0" err="1"/>
              <a:t>compléter</a:t>
            </a:r>
            <a:r>
              <a:rPr lang="en-GB" i="1" dirty="0"/>
              <a:t> les gap de </a:t>
            </a:r>
            <a:r>
              <a:rPr lang="en-GB" i="1" dirty="0" err="1"/>
              <a:t>données</a:t>
            </a:r>
            <a:r>
              <a:rPr lang="en-GB" i="1" dirty="0"/>
              <a:t> et </a:t>
            </a:r>
            <a:r>
              <a:rPr lang="en-GB" i="1" dirty="0" err="1"/>
              <a:t>répondre</a:t>
            </a:r>
            <a:r>
              <a:rPr lang="en-GB" i="1" dirty="0"/>
              <a:t> aux </a:t>
            </a:r>
            <a:r>
              <a:rPr lang="en-GB" i="1" dirty="0" err="1"/>
              <a:t>demandes</a:t>
            </a:r>
            <a:r>
              <a:rPr lang="en-GB" i="1" dirty="0"/>
              <a:t> </a:t>
            </a:r>
            <a:r>
              <a:rPr lang="en-GB" i="1" dirty="0" err="1"/>
              <a:t>dans</a:t>
            </a:r>
            <a:r>
              <a:rPr lang="en-GB" i="1" dirty="0"/>
              <a:t> les nouveaux </a:t>
            </a:r>
            <a:r>
              <a:rPr lang="en-GB" i="1" dirty="0" err="1"/>
              <a:t>domaines</a:t>
            </a:r>
            <a:endParaRPr lang="en-GB" i="1" dirty="0"/>
          </a:p>
          <a:p>
            <a:pPr marL="0" indent="0">
              <a:spcBef>
                <a:spcPts val="0"/>
              </a:spcBef>
              <a:spcAft>
                <a:spcPts val="900"/>
              </a:spcAft>
              <a:buClr>
                <a:srgbClr val="0000FF"/>
              </a:buClr>
              <a:buNone/>
              <a:defRPr/>
            </a:pPr>
            <a:r>
              <a:rPr lang="en-GB" dirty="0">
                <a:solidFill>
                  <a:srgbClr val="FF0000"/>
                </a:solidFill>
              </a:rPr>
              <a:t>OS1.2:</a:t>
            </a:r>
            <a:r>
              <a:rPr lang="en-GB" dirty="0"/>
              <a:t> </a:t>
            </a:r>
            <a:r>
              <a:rPr lang="fr-FR" dirty="0"/>
              <a:t>Transformer les statistiques existantes pour en assurer la comparabilité</a:t>
            </a:r>
            <a:r>
              <a:rPr lang="en-US" dirty="0"/>
              <a:t>: </a:t>
            </a:r>
          </a:p>
          <a:p>
            <a:pPr marL="573088" indent="0">
              <a:spcBef>
                <a:spcPts val="0"/>
              </a:spcBef>
              <a:spcAft>
                <a:spcPts val="900"/>
              </a:spcAft>
              <a:buClr>
                <a:srgbClr val="0000FF"/>
              </a:buClr>
              <a:buNone/>
              <a:defRPr/>
            </a:pPr>
            <a:r>
              <a:rPr lang="en-US" i="1" dirty="0">
                <a:sym typeface="Wingdings" panose="05000000000000000000" pitchFamily="2" charset="2"/>
              </a:rPr>
              <a:t> </a:t>
            </a:r>
            <a:r>
              <a:rPr lang="en-US" i="1" dirty="0" err="1">
                <a:sym typeface="Wingdings" panose="05000000000000000000" pitchFamily="2" charset="2"/>
              </a:rPr>
              <a:t>Améliorer</a:t>
            </a:r>
            <a:r>
              <a:rPr lang="en-US" i="1" dirty="0">
                <a:sym typeface="Wingdings" panose="05000000000000000000" pitchFamily="2" charset="2"/>
              </a:rPr>
              <a:t> les </a:t>
            </a:r>
            <a:r>
              <a:rPr lang="en-US" i="1" dirty="0" err="1">
                <a:sym typeface="Wingdings" panose="05000000000000000000" pitchFamily="2" charset="2"/>
              </a:rPr>
              <a:t>données</a:t>
            </a:r>
            <a:r>
              <a:rPr lang="en-US" i="1" dirty="0">
                <a:sym typeface="Wingdings" panose="05000000000000000000" pitchFamily="2" charset="2"/>
              </a:rPr>
              <a:t> </a:t>
            </a:r>
            <a:r>
              <a:rPr lang="en-US" i="1" dirty="0" err="1">
                <a:sym typeface="Wingdings" panose="05000000000000000000" pitchFamily="2" charset="2"/>
              </a:rPr>
              <a:t>administratives</a:t>
            </a:r>
            <a:r>
              <a:rPr lang="en-US" i="1" dirty="0">
                <a:sym typeface="Wingdings" panose="05000000000000000000" pitchFamily="2" charset="2"/>
              </a:rPr>
              <a:t> pour </a:t>
            </a:r>
            <a:r>
              <a:rPr lang="en-US" i="1" dirty="0" err="1">
                <a:sym typeface="Wingdings" panose="05000000000000000000" pitchFamily="2" charset="2"/>
              </a:rPr>
              <a:t>en</a:t>
            </a:r>
            <a:r>
              <a:rPr lang="en-US" i="1" dirty="0">
                <a:sym typeface="Wingdings" panose="05000000000000000000" pitchFamily="2" charset="2"/>
              </a:rPr>
              <a:t> assurer la </a:t>
            </a:r>
            <a:r>
              <a:rPr lang="en-US" i="1" dirty="0" err="1">
                <a:sym typeface="Wingdings" panose="05000000000000000000" pitchFamily="2" charset="2"/>
              </a:rPr>
              <a:t>comparabilité</a:t>
            </a:r>
            <a:endParaRPr lang="en-US" i="1" dirty="0"/>
          </a:p>
        </p:txBody>
      </p:sp>
    </p:spTree>
    <p:extLst>
      <p:ext uri="{BB962C8B-B14F-4D97-AF65-F5344CB8AC3E}">
        <p14:creationId xmlns:p14="http://schemas.microsoft.com/office/powerpoint/2010/main" val="3364503346"/>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0"/>
          </p:nvPr>
        </p:nvSpPr>
        <p:spPr>
          <a:xfrm>
            <a:off x="131975" y="1124550"/>
            <a:ext cx="11896627" cy="5191409"/>
          </a:xfrm>
        </p:spPr>
        <p:txBody>
          <a:bodyPr>
            <a:normAutofit/>
          </a:bodyPr>
          <a:lstStyle/>
          <a:p>
            <a:pPr marL="0" indent="0">
              <a:spcBef>
                <a:spcPts val="0"/>
              </a:spcBef>
              <a:spcAft>
                <a:spcPts val="900"/>
              </a:spcAft>
              <a:buClr>
                <a:srgbClr val="0000FF"/>
              </a:buClr>
              <a:buNone/>
              <a:defRPr/>
            </a:pPr>
            <a:r>
              <a:rPr lang="en-GB" dirty="0">
                <a:solidFill>
                  <a:srgbClr val="FF0000"/>
                </a:solidFill>
              </a:rPr>
              <a:t>OS1.3:</a:t>
            </a:r>
            <a:r>
              <a:rPr lang="en-GB" dirty="0"/>
              <a:t> </a:t>
            </a:r>
            <a:r>
              <a:rPr lang="fr-FR" dirty="0"/>
              <a:t>Harmoniser les normes et méthodes de production des statistiques</a:t>
            </a:r>
            <a:r>
              <a:rPr lang="en-GB" sz="2600" i="1" dirty="0"/>
              <a:t>:</a:t>
            </a:r>
            <a:r>
              <a:rPr lang="en-GB" sz="2600" dirty="0"/>
              <a:t> </a:t>
            </a:r>
          </a:p>
          <a:p>
            <a:pPr marL="631825" indent="0">
              <a:spcBef>
                <a:spcPts val="0"/>
              </a:spcBef>
              <a:spcAft>
                <a:spcPts val="900"/>
              </a:spcAft>
              <a:buClr>
                <a:srgbClr val="0000FF"/>
              </a:buClr>
              <a:buNone/>
              <a:defRPr/>
            </a:pPr>
            <a:r>
              <a:rPr lang="en-GB" sz="2600" i="1" dirty="0">
                <a:sym typeface="Wingdings" panose="05000000000000000000" pitchFamily="2" charset="2"/>
              </a:rPr>
              <a:t> </a:t>
            </a:r>
            <a:r>
              <a:rPr lang="en-GB" sz="2600" i="1" dirty="0" err="1">
                <a:sym typeface="Wingdings" panose="05000000000000000000" pitchFamily="2" charset="2"/>
              </a:rPr>
              <a:t>Appliquer</a:t>
            </a:r>
            <a:r>
              <a:rPr lang="en-GB" sz="2600" i="1" dirty="0">
                <a:sym typeface="Wingdings" panose="05000000000000000000" pitchFamily="2" charset="2"/>
              </a:rPr>
              <a:t> les </a:t>
            </a:r>
            <a:r>
              <a:rPr lang="en-GB" sz="2600" i="1" dirty="0" err="1">
                <a:sym typeface="Wingdings" panose="05000000000000000000" pitchFamily="2" charset="2"/>
              </a:rPr>
              <a:t>normes</a:t>
            </a:r>
            <a:r>
              <a:rPr lang="en-GB" sz="2600" i="1" dirty="0">
                <a:sym typeface="Wingdings" panose="05000000000000000000" pitchFamily="2" charset="2"/>
              </a:rPr>
              <a:t> </a:t>
            </a:r>
            <a:r>
              <a:rPr lang="en-GB" sz="2600" i="1" dirty="0" err="1">
                <a:sym typeface="Wingdings" panose="05000000000000000000" pitchFamily="2" charset="2"/>
              </a:rPr>
              <a:t>aggrées</a:t>
            </a:r>
            <a:r>
              <a:rPr lang="en-GB" sz="2600" i="1" dirty="0">
                <a:sym typeface="Wingdings" panose="05000000000000000000" pitchFamily="2" charset="2"/>
              </a:rPr>
              <a:t> sur les </a:t>
            </a:r>
            <a:r>
              <a:rPr lang="en-GB" sz="2600" i="1" dirty="0" err="1">
                <a:sym typeface="Wingdings" panose="05000000000000000000" pitchFamily="2" charset="2"/>
              </a:rPr>
              <a:t>données</a:t>
            </a:r>
            <a:r>
              <a:rPr lang="en-GB" sz="2600" i="1" dirty="0">
                <a:sym typeface="Wingdings" panose="05000000000000000000" pitchFamily="2" charset="2"/>
              </a:rPr>
              <a:t> </a:t>
            </a:r>
            <a:r>
              <a:rPr lang="en-GB" sz="2600" i="1" dirty="0" err="1">
                <a:sym typeface="Wingdings" panose="05000000000000000000" pitchFamily="2" charset="2"/>
              </a:rPr>
              <a:t>administratives</a:t>
            </a:r>
            <a:r>
              <a:rPr lang="en-GB" sz="2600" i="1" dirty="0">
                <a:sym typeface="Wingdings" panose="05000000000000000000" pitchFamily="2" charset="2"/>
              </a:rPr>
              <a:t> et non-</a:t>
            </a:r>
            <a:r>
              <a:rPr lang="en-GB" sz="2600" i="1" dirty="0" err="1">
                <a:sym typeface="Wingdings" panose="05000000000000000000" pitchFamily="2" charset="2"/>
              </a:rPr>
              <a:t>traditionnelles</a:t>
            </a:r>
            <a:endParaRPr lang="en-GB" sz="2600" i="1" dirty="0">
              <a:sym typeface="Wingdings" panose="05000000000000000000" pitchFamily="2" charset="2"/>
            </a:endParaRPr>
          </a:p>
          <a:p>
            <a:pPr marL="0" indent="0">
              <a:spcBef>
                <a:spcPts val="0"/>
              </a:spcBef>
              <a:spcAft>
                <a:spcPts val="900"/>
              </a:spcAft>
              <a:buClr>
                <a:srgbClr val="0000FF"/>
              </a:buClr>
              <a:buNone/>
              <a:defRPr/>
            </a:pPr>
            <a:r>
              <a:rPr lang="en-US" sz="2600" dirty="0">
                <a:solidFill>
                  <a:srgbClr val="FF0000"/>
                </a:solidFill>
              </a:rPr>
              <a:t>OS3.1:</a:t>
            </a:r>
            <a:r>
              <a:rPr lang="en-US" sz="2600" dirty="0"/>
              <a:t> </a:t>
            </a:r>
            <a:r>
              <a:rPr lang="fr-FR" sz="2600" dirty="0"/>
              <a:t>Procéder à la réforme et au renforcement des systèmes statistiques nationaux</a:t>
            </a:r>
            <a:r>
              <a:rPr lang="en-US" sz="2600" dirty="0"/>
              <a:t>: </a:t>
            </a:r>
            <a:r>
              <a:rPr lang="en-GB" sz="2600" dirty="0"/>
              <a:t>adoption de </a:t>
            </a:r>
            <a:r>
              <a:rPr lang="en-GB" sz="2600" dirty="0" err="1"/>
              <a:t>lois</a:t>
            </a:r>
            <a:r>
              <a:rPr lang="en-GB" sz="2600" dirty="0"/>
              <a:t> </a:t>
            </a:r>
            <a:r>
              <a:rPr lang="en-GB" sz="2600" dirty="0" err="1"/>
              <a:t>statistiques</a:t>
            </a:r>
            <a:r>
              <a:rPr lang="en-GB" sz="2600" dirty="0"/>
              <a:t> et des cadres </a:t>
            </a:r>
            <a:r>
              <a:rPr lang="en-GB" sz="2600" dirty="0" err="1"/>
              <a:t>réglementaires</a:t>
            </a:r>
            <a:r>
              <a:rPr lang="en-GB" sz="2600" dirty="0"/>
              <a:t> </a:t>
            </a:r>
            <a:r>
              <a:rPr lang="en-GB" sz="2600" dirty="0" err="1"/>
              <a:t>en</a:t>
            </a:r>
            <a:r>
              <a:rPr lang="en-GB" sz="2600" dirty="0"/>
              <a:t> </a:t>
            </a:r>
            <a:r>
              <a:rPr lang="en-GB" sz="2600" dirty="0" err="1"/>
              <a:t>conformité</a:t>
            </a:r>
            <a:r>
              <a:rPr lang="en-GB" sz="2600" dirty="0"/>
              <a:t> avec la </a:t>
            </a:r>
            <a:r>
              <a:rPr lang="en-GB" sz="2600" dirty="0" err="1"/>
              <a:t>Charte</a:t>
            </a:r>
            <a:r>
              <a:rPr lang="en-GB" sz="2600" dirty="0"/>
              <a:t> </a:t>
            </a:r>
            <a:r>
              <a:rPr lang="en-GB" sz="2600" dirty="0" err="1"/>
              <a:t>Africaine</a:t>
            </a:r>
            <a:r>
              <a:rPr lang="en-GB" sz="2600" dirty="0"/>
              <a:t> de la </a:t>
            </a:r>
            <a:r>
              <a:rPr lang="en-GB" sz="2600" dirty="0" err="1"/>
              <a:t>Statistique</a:t>
            </a:r>
            <a:r>
              <a:rPr lang="en-GB" sz="2600" dirty="0"/>
              <a:t>; </a:t>
            </a:r>
            <a:r>
              <a:rPr lang="en-GB" sz="2600" dirty="0" err="1"/>
              <a:t>développement</a:t>
            </a:r>
            <a:r>
              <a:rPr lang="en-GB" sz="2600" dirty="0"/>
              <a:t> et </a:t>
            </a:r>
            <a:r>
              <a:rPr lang="en-GB" sz="2600" dirty="0" err="1"/>
              <a:t>mise</a:t>
            </a:r>
            <a:r>
              <a:rPr lang="en-GB" sz="2600" dirty="0"/>
              <a:t> </a:t>
            </a:r>
            <a:r>
              <a:rPr lang="en-GB" sz="2600" dirty="0" err="1"/>
              <a:t>en</a:t>
            </a:r>
            <a:r>
              <a:rPr lang="en-GB" sz="2600" dirty="0"/>
              <a:t> oeuvre de SNDS; organisation de revues des pairs; </a:t>
            </a:r>
            <a:r>
              <a:rPr lang="en-GB" sz="2600" dirty="0" err="1"/>
              <a:t>établissement</a:t>
            </a:r>
            <a:r>
              <a:rPr lang="en-GB" sz="2600" dirty="0"/>
              <a:t> de </a:t>
            </a:r>
            <a:r>
              <a:rPr lang="en-GB" sz="2600" dirty="0" err="1"/>
              <a:t>financement</a:t>
            </a:r>
            <a:r>
              <a:rPr lang="en-GB" sz="2600" dirty="0"/>
              <a:t> </a:t>
            </a:r>
            <a:r>
              <a:rPr lang="en-GB" sz="2600" dirty="0" err="1"/>
              <a:t>adéquat</a:t>
            </a:r>
            <a:r>
              <a:rPr lang="en-GB" sz="2600" dirty="0"/>
              <a:t> et durable des </a:t>
            </a:r>
            <a:r>
              <a:rPr lang="en-GB" sz="2600" dirty="0" err="1"/>
              <a:t>activités</a:t>
            </a:r>
            <a:r>
              <a:rPr lang="en-GB" sz="2600" dirty="0"/>
              <a:t> </a:t>
            </a:r>
            <a:r>
              <a:rPr lang="en-GB" sz="2600" dirty="0" err="1"/>
              <a:t>statistiques</a:t>
            </a:r>
            <a:r>
              <a:rPr lang="en-GB" sz="2600" dirty="0"/>
              <a:t>, etc.</a:t>
            </a:r>
          </a:p>
          <a:p>
            <a:pPr marL="573088" indent="0">
              <a:spcBef>
                <a:spcPts val="0"/>
              </a:spcBef>
              <a:spcAft>
                <a:spcPts val="900"/>
              </a:spcAft>
              <a:buClr>
                <a:srgbClr val="0000FF"/>
              </a:buClr>
              <a:buNone/>
              <a:defRPr/>
            </a:pPr>
            <a:r>
              <a:rPr lang="en-US" sz="2600" i="1" dirty="0">
                <a:sym typeface="Wingdings" panose="05000000000000000000" pitchFamily="2" charset="2"/>
              </a:rPr>
              <a:t> </a:t>
            </a:r>
            <a:r>
              <a:rPr lang="en-US" sz="2600" i="1" dirty="0" err="1">
                <a:sym typeface="Wingdings" panose="05000000000000000000" pitchFamily="2" charset="2"/>
              </a:rPr>
              <a:t>Apprêter</a:t>
            </a:r>
            <a:r>
              <a:rPr lang="en-US" sz="2600" i="1" dirty="0">
                <a:sym typeface="Wingdings" panose="05000000000000000000" pitchFamily="2" charset="2"/>
              </a:rPr>
              <a:t> des cadres </a:t>
            </a:r>
            <a:r>
              <a:rPr lang="en-US" sz="2600" i="1" dirty="0" err="1">
                <a:sym typeface="Wingdings" panose="05000000000000000000" pitchFamily="2" charset="2"/>
              </a:rPr>
              <a:t>réglementaires</a:t>
            </a:r>
            <a:r>
              <a:rPr lang="en-US" sz="2600" i="1" dirty="0">
                <a:sym typeface="Wingdings" panose="05000000000000000000" pitchFamily="2" charset="2"/>
              </a:rPr>
              <a:t> pour </a:t>
            </a:r>
            <a:r>
              <a:rPr lang="en-US" sz="2600" i="1" dirty="0" err="1">
                <a:sym typeface="Wingdings" panose="05000000000000000000" pitchFamily="2" charset="2"/>
              </a:rPr>
              <a:t>améliorer</a:t>
            </a:r>
            <a:r>
              <a:rPr lang="en-US" sz="2600" i="1" dirty="0">
                <a:sym typeface="Wingdings" panose="05000000000000000000" pitchFamily="2" charset="2"/>
              </a:rPr>
              <a:t> </a:t>
            </a:r>
            <a:r>
              <a:rPr lang="en-US" sz="2600" i="1" dirty="0" err="1">
                <a:sym typeface="Wingdings" panose="05000000000000000000" pitchFamily="2" charset="2"/>
              </a:rPr>
              <a:t>l’utilisation</a:t>
            </a:r>
            <a:r>
              <a:rPr lang="en-US" sz="2600" i="1" dirty="0">
                <a:sym typeface="Wingdings" panose="05000000000000000000" pitchFamily="2" charset="2"/>
              </a:rPr>
              <a:t> des </a:t>
            </a:r>
            <a:r>
              <a:rPr lang="en-US" sz="2600" i="1" dirty="0" err="1">
                <a:sym typeface="Wingdings" panose="05000000000000000000" pitchFamily="2" charset="2"/>
              </a:rPr>
              <a:t>données</a:t>
            </a:r>
            <a:r>
              <a:rPr lang="en-US" sz="2600" i="1" dirty="0">
                <a:sym typeface="Wingdings" panose="05000000000000000000" pitchFamily="2" charset="2"/>
              </a:rPr>
              <a:t> </a:t>
            </a:r>
            <a:r>
              <a:rPr lang="en-US" sz="2600" i="1" dirty="0" err="1">
                <a:sym typeface="Wingdings" panose="05000000000000000000" pitchFamily="2" charset="2"/>
              </a:rPr>
              <a:t>administratives</a:t>
            </a:r>
            <a:r>
              <a:rPr lang="en-US" sz="2600" i="1" dirty="0">
                <a:sym typeface="Wingdings" panose="05000000000000000000" pitchFamily="2" charset="2"/>
              </a:rPr>
              <a:t> et non-</a:t>
            </a:r>
            <a:r>
              <a:rPr lang="en-US" sz="2600" i="1" dirty="0" err="1">
                <a:sym typeface="Wingdings" panose="05000000000000000000" pitchFamily="2" charset="2"/>
              </a:rPr>
              <a:t>traditionnelles</a:t>
            </a:r>
            <a:r>
              <a:rPr lang="en-US" sz="2600" i="1" dirty="0">
                <a:sym typeface="Wingdings" panose="05000000000000000000" pitchFamily="2" charset="2"/>
              </a:rPr>
              <a:t> </a:t>
            </a:r>
            <a:r>
              <a:rPr lang="en-US" sz="2600" i="1" dirty="0" err="1">
                <a:sym typeface="Wingdings" panose="05000000000000000000" pitchFamily="2" charset="2"/>
              </a:rPr>
              <a:t>dans</a:t>
            </a:r>
            <a:r>
              <a:rPr lang="en-US" sz="2600" i="1" dirty="0">
                <a:sym typeface="Wingdings" panose="05000000000000000000" pitchFamily="2" charset="2"/>
              </a:rPr>
              <a:t> les </a:t>
            </a:r>
            <a:r>
              <a:rPr lang="en-US" sz="2600" i="1" dirty="0" err="1">
                <a:sym typeface="Wingdings" panose="05000000000000000000" pitchFamily="2" charset="2"/>
              </a:rPr>
              <a:t>statistiques</a:t>
            </a:r>
            <a:r>
              <a:rPr lang="en-US" sz="2600" i="1" dirty="0">
                <a:sym typeface="Wingdings" panose="05000000000000000000" pitchFamily="2" charset="2"/>
              </a:rPr>
              <a:t> </a:t>
            </a:r>
            <a:r>
              <a:rPr lang="en-US" sz="2600" i="1" dirty="0" err="1">
                <a:sym typeface="Wingdings" panose="05000000000000000000" pitchFamily="2" charset="2"/>
              </a:rPr>
              <a:t>officielles</a:t>
            </a:r>
            <a:endParaRPr lang="en-US" sz="2600" i="1" dirty="0"/>
          </a:p>
        </p:txBody>
      </p:sp>
      <p:sp>
        <p:nvSpPr>
          <p:cNvPr id="5" name="Titre 1"/>
          <p:cNvSpPr>
            <a:spLocks noGrp="1"/>
          </p:cNvSpPr>
          <p:nvPr>
            <p:ph type="title"/>
          </p:nvPr>
        </p:nvSpPr>
        <p:spPr>
          <a:xfrm>
            <a:off x="312303" y="56700"/>
            <a:ext cx="11553935" cy="984885"/>
          </a:xfrm>
        </p:spPr>
        <p:txBody>
          <a:bodyPr/>
          <a:lstStyle/>
          <a:p>
            <a:r>
              <a:rPr lang="fr-FR" b="1" dirty="0"/>
              <a:t>Données Administratives et Données Non-traditionnelles dans la </a:t>
            </a:r>
            <a:r>
              <a:rPr lang="fr-FR" b="1" dirty="0" err="1"/>
              <a:t>SHaSA</a:t>
            </a:r>
            <a:r>
              <a:rPr lang="fr-FR" b="1" dirty="0"/>
              <a:t> (Suite)</a:t>
            </a:r>
          </a:p>
        </p:txBody>
      </p:sp>
    </p:spTree>
    <p:extLst>
      <p:ext uri="{BB962C8B-B14F-4D97-AF65-F5344CB8AC3E}">
        <p14:creationId xmlns:p14="http://schemas.microsoft.com/office/powerpoint/2010/main" val="817556121"/>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0"/>
          </p:nvPr>
        </p:nvSpPr>
        <p:spPr>
          <a:xfrm>
            <a:off x="276759" y="1124551"/>
            <a:ext cx="11589479" cy="3494583"/>
          </a:xfrm>
        </p:spPr>
        <p:txBody>
          <a:bodyPr>
            <a:normAutofit/>
          </a:bodyPr>
          <a:lstStyle/>
          <a:p>
            <a:pPr marL="0" indent="0">
              <a:spcBef>
                <a:spcPts val="0"/>
              </a:spcBef>
              <a:spcAft>
                <a:spcPts val="900"/>
              </a:spcAft>
              <a:buClr>
                <a:srgbClr val="0000FF"/>
              </a:buClr>
              <a:buNone/>
              <a:defRPr/>
            </a:pPr>
            <a:endParaRPr lang="en-US" i="1" dirty="0"/>
          </a:p>
          <a:p>
            <a:pPr marL="0" indent="0">
              <a:spcBef>
                <a:spcPts val="0"/>
              </a:spcBef>
              <a:spcAft>
                <a:spcPts val="900"/>
              </a:spcAft>
              <a:buClr>
                <a:srgbClr val="0000FF"/>
              </a:buClr>
              <a:buNone/>
              <a:defRPr/>
            </a:pPr>
            <a:r>
              <a:rPr lang="en-US" i="1" dirty="0"/>
              <a:t>GTS 13: </a:t>
            </a:r>
            <a:r>
              <a:rPr lang="en-GB" i="1" dirty="0" err="1"/>
              <a:t>Statistiques</a:t>
            </a:r>
            <a:r>
              <a:rPr lang="en-GB" i="1" dirty="0"/>
              <a:t> </a:t>
            </a:r>
            <a:r>
              <a:rPr lang="en-GB" i="1" dirty="0" err="1"/>
              <a:t>d’Etat</a:t>
            </a:r>
            <a:r>
              <a:rPr lang="en-GB" i="1" dirty="0"/>
              <a:t> civil</a:t>
            </a:r>
            <a:endParaRPr lang="en-US" i="1" dirty="0"/>
          </a:p>
          <a:p>
            <a:pPr marL="0" indent="0">
              <a:spcBef>
                <a:spcPts val="0"/>
              </a:spcBef>
              <a:spcAft>
                <a:spcPts val="900"/>
              </a:spcAft>
              <a:buClr>
                <a:srgbClr val="0000FF"/>
              </a:buClr>
              <a:buNone/>
              <a:defRPr/>
            </a:pPr>
            <a:endParaRPr lang="en-US" i="1" dirty="0"/>
          </a:p>
          <a:p>
            <a:pPr marL="0" indent="0">
              <a:spcBef>
                <a:spcPts val="0"/>
              </a:spcBef>
              <a:spcAft>
                <a:spcPts val="900"/>
              </a:spcAft>
              <a:buClr>
                <a:srgbClr val="0000FF"/>
              </a:buClr>
              <a:buNone/>
              <a:defRPr/>
            </a:pPr>
            <a:r>
              <a:rPr lang="en-US" i="1" dirty="0"/>
              <a:t>GTS 17: Questions </a:t>
            </a:r>
            <a:r>
              <a:rPr lang="en-US" i="1" dirty="0" err="1"/>
              <a:t>statistiques</a:t>
            </a:r>
            <a:r>
              <a:rPr lang="en-US" i="1" dirty="0"/>
              <a:t> </a:t>
            </a:r>
            <a:r>
              <a:rPr lang="en-US" i="1" dirty="0" err="1"/>
              <a:t>émergentes</a:t>
            </a:r>
            <a:endParaRPr lang="en-GB" i="1" dirty="0"/>
          </a:p>
          <a:p>
            <a:pPr marL="0" indent="0">
              <a:spcBef>
                <a:spcPts val="0"/>
              </a:spcBef>
              <a:spcAft>
                <a:spcPts val="900"/>
              </a:spcAft>
              <a:buClr>
                <a:srgbClr val="0000FF"/>
              </a:buClr>
              <a:buNone/>
              <a:defRPr/>
            </a:pPr>
            <a:endParaRPr lang="en-GB" i="1" dirty="0"/>
          </a:p>
          <a:p>
            <a:pPr marL="0" indent="0">
              <a:spcBef>
                <a:spcPts val="0"/>
              </a:spcBef>
              <a:spcAft>
                <a:spcPts val="900"/>
              </a:spcAft>
              <a:buClr>
                <a:srgbClr val="0000FF"/>
              </a:buClr>
              <a:buNone/>
              <a:defRPr/>
            </a:pPr>
            <a:r>
              <a:rPr lang="en-GB" i="1" dirty="0"/>
              <a:t>GTS 18: SNDS </a:t>
            </a:r>
            <a:endParaRPr lang="en-US" i="1" dirty="0"/>
          </a:p>
        </p:txBody>
      </p:sp>
      <p:sp>
        <p:nvSpPr>
          <p:cNvPr id="5" name="Titre 1"/>
          <p:cNvSpPr>
            <a:spLocks noGrp="1"/>
          </p:cNvSpPr>
          <p:nvPr>
            <p:ph type="title"/>
          </p:nvPr>
        </p:nvSpPr>
        <p:spPr>
          <a:xfrm>
            <a:off x="312303" y="56700"/>
            <a:ext cx="11553935" cy="984885"/>
          </a:xfrm>
        </p:spPr>
        <p:txBody>
          <a:bodyPr/>
          <a:lstStyle/>
          <a:p>
            <a:r>
              <a:rPr lang="fr-FR" b="1" dirty="0"/>
              <a:t>Données Administratives et Données Non-traditionnelles dans la </a:t>
            </a:r>
            <a:r>
              <a:rPr lang="fr-FR" b="1" dirty="0" err="1"/>
              <a:t>SHaSA</a:t>
            </a:r>
            <a:r>
              <a:rPr lang="fr-FR" b="1" dirty="0"/>
              <a:t> (Suite)</a:t>
            </a:r>
          </a:p>
        </p:txBody>
      </p:sp>
    </p:spTree>
    <p:extLst>
      <p:ext uri="{BB962C8B-B14F-4D97-AF65-F5344CB8AC3E}">
        <p14:creationId xmlns:p14="http://schemas.microsoft.com/office/powerpoint/2010/main" val="696200593"/>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1850" y="3639145"/>
            <a:ext cx="10515600" cy="923330"/>
          </a:xfrm>
        </p:spPr>
        <p:txBody>
          <a:bodyPr/>
          <a:lstStyle/>
          <a:p>
            <a:r>
              <a:rPr lang="fr-FR" b="1" dirty="0"/>
              <a:t>Merci</a:t>
            </a:r>
          </a:p>
        </p:txBody>
      </p:sp>
      <p:sp>
        <p:nvSpPr>
          <p:cNvPr id="3" name="Espace réservé du texte 2"/>
          <p:cNvSpPr>
            <a:spLocks noGrp="1"/>
          </p:cNvSpPr>
          <p:nvPr>
            <p:ph type="body" idx="1"/>
          </p:nvPr>
        </p:nvSpPr>
        <p:spPr/>
        <p:txBody>
          <a:bodyPr>
            <a:normAutofit fontScale="77500" lnSpcReduction="20000"/>
          </a:bodyPr>
          <a:lstStyle/>
          <a:p>
            <a:pPr>
              <a:spcBef>
                <a:spcPts val="0"/>
              </a:spcBef>
            </a:pPr>
            <a:r>
              <a:rPr lang="fr-FR" altLang="en-US" dirty="0">
                <a:latin typeface="Helv"/>
              </a:rPr>
              <a:t>Pour des questions et des commentaires </a:t>
            </a:r>
            <a:r>
              <a:rPr lang="en-GB" altLang="en-US" dirty="0">
                <a:latin typeface="Helv"/>
              </a:rPr>
              <a:t>:</a:t>
            </a:r>
          </a:p>
          <a:p>
            <a:pPr>
              <a:spcBef>
                <a:spcPts val="0"/>
              </a:spcBef>
            </a:pPr>
            <a:r>
              <a:rPr lang="fr-FR" dirty="0"/>
              <a:t>Oumar </a:t>
            </a:r>
            <a:r>
              <a:rPr lang="fr-FR" dirty="0" err="1"/>
              <a:t>Sarr</a:t>
            </a:r>
            <a:endParaRPr lang="fr-FR" dirty="0"/>
          </a:p>
          <a:p>
            <a:pPr>
              <a:spcBef>
                <a:spcPts val="0"/>
              </a:spcBef>
            </a:pPr>
            <a:r>
              <a:rPr lang="fr-FR" dirty="0"/>
              <a:t>Centre Africain pour la Statistique</a:t>
            </a:r>
          </a:p>
          <a:p>
            <a:pPr>
              <a:spcBef>
                <a:spcPts val="0"/>
              </a:spcBef>
            </a:pPr>
            <a:r>
              <a:rPr lang="fr-FR" dirty="0"/>
              <a:t>Commission Economique pour l’Afrique</a:t>
            </a:r>
          </a:p>
          <a:p>
            <a:pPr>
              <a:spcBef>
                <a:spcPts val="0"/>
              </a:spcBef>
            </a:pPr>
            <a:r>
              <a:rPr lang="fr-FR" dirty="0"/>
              <a:t>sarro@un.org</a:t>
            </a:r>
          </a:p>
        </p:txBody>
      </p:sp>
      <p:pic>
        <p:nvPicPr>
          <p:cNvPr id="4" name="Picture 8" descr="pasted-image.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18100" y="1171575"/>
            <a:ext cx="2563813" cy="2663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pic>
      <p:pic>
        <p:nvPicPr>
          <p:cNvPr id="5" name="Picture 9"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700" y="2174875"/>
            <a:ext cx="2106613" cy="911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pic>
    </p:spTree>
    <p:extLst>
      <p:ext uri="{BB962C8B-B14F-4D97-AF65-F5344CB8AC3E}">
        <p14:creationId xmlns:p14="http://schemas.microsoft.com/office/powerpoint/2010/main" val="1085309896"/>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sz="quarter" idx="10"/>
          </p:nvPr>
        </p:nvSpPr>
        <p:spPr/>
        <p:txBody>
          <a:bodyPr>
            <a:normAutofit lnSpcReduction="10000"/>
          </a:bodyPr>
          <a:lstStyle/>
          <a:p>
            <a:r>
              <a:rPr lang="en-US" dirty="0" err="1"/>
              <a:t>Défis</a:t>
            </a:r>
            <a:r>
              <a:rPr lang="en-US" dirty="0"/>
              <a:t> des </a:t>
            </a:r>
            <a:r>
              <a:rPr lang="en-US" dirty="0" err="1"/>
              <a:t>Systèmes</a:t>
            </a:r>
            <a:r>
              <a:rPr lang="en-US" dirty="0"/>
              <a:t> </a:t>
            </a:r>
            <a:r>
              <a:rPr lang="en-US" dirty="0" err="1"/>
              <a:t>Statistiques</a:t>
            </a:r>
            <a:r>
              <a:rPr lang="en-US" dirty="0"/>
              <a:t> </a:t>
            </a:r>
            <a:r>
              <a:rPr lang="en-US" dirty="0" err="1"/>
              <a:t>Africains</a:t>
            </a:r>
            <a:r>
              <a:rPr lang="en-US" dirty="0"/>
              <a:t> </a:t>
            </a:r>
          </a:p>
          <a:p>
            <a:pPr lvl="1"/>
            <a:r>
              <a:rPr lang="en-US" sz="2800" dirty="0" err="1"/>
              <a:t>Faiblesses</a:t>
            </a:r>
            <a:r>
              <a:rPr lang="en-US" sz="2800" dirty="0"/>
              <a:t> </a:t>
            </a:r>
            <a:r>
              <a:rPr lang="en-US" sz="2800" dirty="0" err="1"/>
              <a:t>institutionnelles</a:t>
            </a:r>
            <a:r>
              <a:rPr lang="en-US" sz="2800" dirty="0"/>
              <a:t>: </a:t>
            </a:r>
          </a:p>
          <a:p>
            <a:pPr lvl="2"/>
            <a:r>
              <a:rPr lang="en-US" sz="2400" dirty="0" err="1"/>
              <a:t>Financement</a:t>
            </a:r>
            <a:r>
              <a:rPr lang="en-US" sz="2400" dirty="0"/>
              <a:t> </a:t>
            </a:r>
            <a:r>
              <a:rPr lang="en-US" sz="2400" dirty="0" err="1"/>
              <a:t>inad</a:t>
            </a:r>
            <a:r>
              <a:rPr lang="fr-FR" sz="2400" dirty="0"/>
              <a:t>é</a:t>
            </a:r>
            <a:r>
              <a:rPr lang="en-US" sz="2400" dirty="0" err="1"/>
              <a:t>quat</a:t>
            </a:r>
            <a:r>
              <a:rPr lang="en-US" sz="2400" dirty="0"/>
              <a:t>;</a:t>
            </a:r>
          </a:p>
          <a:p>
            <a:pPr lvl="2"/>
            <a:r>
              <a:rPr lang="en-GB" sz="2400" dirty="0" err="1"/>
              <a:t>Ressources</a:t>
            </a:r>
            <a:r>
              <a:rPr lang="en-GB" sz="2400" dirty="0"/>
              <a:t> </a:t>
            </a:r>
            <a:r>
              <a:rPr lang="en-GB" sz="2400" dirty="0" err="1"/>
              <a:t>humaines</a:t>
            </a:r>
            <a:r>
              <a:rPr lang="en-GB" sz="2400" dirty="0"/>
              <a:t> </a:t>
            </a:r>
            <a:r>
              <a:rPr lang="en-GB" sz="2400" dirty="0" err="1"/>
              <a:t>insuffisantes</a:t>
            </a:r>
            <a:r>
              <a:rPr lang="en-GB" sz="2400" dirty="0"/>
              <a:t>;</a:t>
            </a:r>
            <a:endParaRPr lang="en-US" sz="2400" dirty="0"/>
          </a:p>
          <a:p>
            <a:pPr lvl="2"/>
            <a:r>
              <a:rPr lang="fr-FR" sz="2400" dirty="0"/>
              <a:t>Soutien politique insuffisant à la statistique ;</a:t>
            </a:r>
          </a:p>
          <a:p>
            <a:pPr lvl="2"/>
            <a:r>
              <a:rPr lang="fr-FR" sz="2400" dirty="0"/>
              <a:t>Utilisation insuffisante </a:t>
            </a:r>
            <a:r>
              <a:rPr lang="en-US" sz="2400" dirty="0"/>
              <a:t>des </a:t>
            </a:r>
            <a:r>
              <a:rPr lang="en-US" sz="2400" dirty="0" err="1"/>
              <a:t>statistiques</a:t>
            </a:r>
            <a:r>
              <a:rPr lang="en-US" sz="2400" dirty="0"/>
              <a:t> par</a:t>
            </a:r>
            <a:r>
              <a:rPr lang="fr-FR" sz="2400" dirty="0"/>
              <a:t> les politiques </a:t>
            </a:r>
            <a:r>
              <a:rPr lang="en-US" sz="2400" dirty="0" err="1"/>
              <a:t>dans</a:t>
            </a:r>
            <a:r>
              <a:rPr lang="en-US" sz="2400" dirty="0"/>
              <a:t> la </a:t>
            </a:r>
            <a:r>
              <a:rPr lang="en-US" sz="2400" dirty="0" err="1"/>
              <a:t>prise</a:t>
            </a:r>
            <a:r>
              <a:rPr lang="en-US" sz="2400" dirty="0"/>
              <a:t> de d</a:t>
            </a:r>
            <a:r>
              <a:rPr lang="fr-FR" sz="2400" dirty="0"/>
              <a:t>e</a:t>
            </a:r>
            <a:r>
              <a:rPr lang="en-US" sz="2400" dirty="0" err="1"/>
              <a:t>cisions</a:t>
            </a:r>
            <a:r>
              <a:rPr lang="en-US" sz="2400" dirty="0"/>
              <a:t>;</a:t>
            </a:r>
          </a:p>
          <a:p>
            <a:pPr lvl="2"/>
            <a:r>
              <a:rPr lang="fr-FR" sz="2400" dirty="0"/>
              <a:t>Faible niveau d’appréciation de la valeur et de l’importance de la statistique par l’ensemble de la société; </a:t>
            </a:r>
            <a:endParaRPr lang="en-US" sz="2400" dirty="0"/>
          </a:p>
          <a:p>
            <a:pPr lvl="2"/>
            <a:r>
              <a:rPr lang="en-US" sz="2400" dirty="0" err="1"/>
              <a:t>Capacité</a:t>
            </a:r>
            <a:r>
              <a:rPr lang="en-US" sz="2400" dirty="0"/>
              <a:t> </a:t>
            </a:r>
            <a:r>
              <a:rPr lang="en-US" sz="2400" dirty="0" err="1"/>
              <a:t>institutionnelle</a:t>
            </a:r>
            <a:r>
              <a:rPr lang="en-US" sz="2400" dirty="0"/>
              <a:t> </a:t>
            </a:r>
            <a:r>
              <a:rPr lang="fr-FR" sz="2400" dirty="0"/>
              <a:t>insuffisante </a:t>
            </a:r>
            <a:r>
              <a:rPr lang="en-US" sz="2400" dirty="0"/>
              <a:t>au sein des structures </a:t>
            </a:r>
            <a:r>
              <a:rPr lang="en-US" sz="2400" dirty="0" err="1"/>
              <a:t>statistiques</a:t>
            </a:r>
            <a:r>
              <a:rPr lang="en-US" sz="2400" dirty="0"/>
              <a:t> </a:t>
            </a:r>
            <a:r>
              <a:rPr lang="en-US" sz="2400" dirty="0" err="1"/>
              <a:t>elles-mêmes</a:t>
            </a:r>
            <a:r>
              <a:rPr lang="en-US" sz="2400" dirty="0"/>
              <a:t> </a:t>
            </a:r>
            <a:r>
              <a:rPr lang="fr-FR" sz="2400" dirty="0"/>
              <a:t>(bureaucratie, gestion de la performance et de la responsabilité, </a:t>
            </a:r>
            <a:r>
              <a:rPr lang="en-US" sz="2400" dirty="0"/>
              <a:t>management, </a:t>
            </a:r>
            <a:r>
              <a:rPr lang="fr-FR" sz="2400" dirty="0"/>
              <a:t>etc.) ;</a:t>
            </a:r>
            <a:endParaRPr lang="en-US" sz="2400" dirty="0"/>
          </a:p>
          <a:p>
            <a:pPr lvl="2"/>
            <a:r>
              <a:rPr lang="fr-FR" sz="2400" dirty="0"/>
              <a:t>Coordination, collaboration, réseautage et partage d’informations inadéquats.</a:t>
            </a:r>
            <a:endParaRPr lang="en-US" sz="2400" dirty="0"/>
          </a:p>
        </p:txBody>
      </p:sp>
    </p:spTree>
    <p:extLst>
      <p:ext uri="{BB962C8B-B14F-4D97-AF65-F5344CB8AC3E}">
        <p14:creationId xmlns:p14="http://schemas.microsoft.com/office/powerpoint/2010/main" val="2433666958"/>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sz="quarter" idx="10"/>
          </p:nvPr>
        </p:nvSpPr>
        <p:spPr/>
        <p:txBody>
          <a:bodyPr>
            <a:normAutofit/>
          </a:bodyPr>
          <a:lstStyle/>
          <a:p>
            <a:r>
              <a:rPr lang="en-US" sz="3200" dirty="0" err="1"/>
              <a:t>Défis</a:t>
            </a:r>
            <a:r>
              <a:rPr lang="en-US" sz="3200" dirty="0"/>
              <a:t> des </a:t>
            </a:r>
            <a:r>
              <a:rPr lang="en-US" sz="3200" dirty="0" err="1"/>
              <a:t>Systèmes</a:t>
            </a:r>
            <a:r>
              <a:rPr lang="en-US" sz="3200" dirty="0"/>
              <a:t> </a:t>
            </a:r>
            <a:r>
              <a:rPr lang="en-US" sz="3200" dirty="0" err="1"/>
              <a:t>Statistiques</a:t>
            </a:r>
            <a:r>
              <a:rPr lang="en-US" sz="3200" dirty="0"/>
              <a:t> </a:t>
            </a:r>
            <a:r>
              <a:rPr lang="en-US" sz="3200" dirty="0" err="1"/>
              <a:t>Africains</a:t>
            </a:r>
            <a:r>
              <a:rPr lang="en-US" sz="3200" dirty="0"/>
              <a:t> </a:t>
            </a:r>
          </a:p>
          <a:p>
            <a:pPr lvl="1"/>
            <a:r>
              <a:rPr lang="en-US" sz="2800" dirty="0" err="1"/>
              <a:t>Faiblesses</a:t>
            </a:r>
            <a:r>
              <a:rPr lang="en-US" sz="2800" dirty="0"/>
              <a:t> </a:t>
            </a:r>
            <a:r>
              <a:rPr lang="en-US" sz="2800" dirty="0" err="1"/>
              <a:t>organisationnelles</a:t>
            </a:r>
            <a:r>
              <a:rPr lang="en-US" sz="2800" dirty="0"/>
              <a:t>:</a:t>
            </a:r>
          </a:p>
          <a:p>
            <a:pPr lvl="2">
              <a:spcBef>
                <a:spcPts val="1200"/>
              </a:spcBef>
            </a:pPr>
            <a:r>
              <a:rPr lang="en-US" sz="2400" dirty="0" err="1"/>
              <a:t>Qualité</a:t>
            </a:r>
            <a:r>
              <a:rPr lang="en-US" sz="2400" dirty="0"/>
              <a:t> et </a:t>
            </a:r>
            <a:r>
              <a:rPr lang="en-US" sz="2400" dirty="0" err="1"/>
              <a:t>gestion</a:t>
            </a:r>
            <a:r>
              <a:rPr lang="en-US" sz="2400" dirty="0"/>
              <a:t> des </a:t>
            </a:r>
            <a:r>
              <a:rPr lang="en-US" sz="2400" dirty="0" err="1"/>
              <a:t>données</a:t>
            </a:r>
            <a:r>
              <a:rPr lang="en-US" sz="2400" dirty="0"/>
              <a:t> </a:t>
            </a:r>
            <a:r>
              <a:rPr lang="en-US" sz="2400" dirty="0" err="1"/>
              <a:t>peu</a:t>
            </a:r>
            <a:r>
              <a:rPr lang="en-US" sz="2400" dirty="0"/>
              <a:t> </a:t>
            </a:r>
            <a:r>
              <a:rPr lang="en-US" sz="2400" dirty="0" err="1"/>
              <a:t>satisfaisantes</a:t>
            </a:r>
            <a:r>
              <a:rPr lang="en-US" sz="2400" dirty="0"/>
              <a:t>;</a:t>
            </a:r>
          </a:p>
          <a:p>
            <a:pPr lvl="2">
              <a:spcBef>
                <a:spcPts val="1200"/>
              </a:spcBef>
            </a:pPr>
            <a:r>
              <a:rPr lang="en-US" sz="2400" dirty="0" err="1"/>
              <a:t>Faiblesses</a:t>
            </a:r>
            <a:r>
              <a:rPr lang="en-US" sz="2400" dirty="0"/>
              <a:t> </a:t>
            </a:r>
            <a:r>
              <a:rPr lang="en-US" sz="2400" dirty="0" err="1"/>
              <a:t>dans</a:t>
            </a:r>
            <a:r>
              <a:rPr lang="en-US" sz="2400" dirty="0"/>
              <a:t> </a:t>
            </a:r>
            <a:r>
              <a:rPr lang="en-US" sz="2400" dirty="0" err="1"/>
              <a:t>l’analyse</a:t>
            </a:r>
            <a:r>
              <a:rPr lang="en-US" sz="2400" dirty="0"/>
              <a:t> des </a:t>
            </a:r>
            <a:r>
              <a:rPr lang="en-US" sz="2400" dirty="0" err="1"/>
              <a:t>données</a:t>
            </a:r>
            <a:r>
              <a:rPr lang="en-US" sz="2400" dirty="0"/>
              <a:t>;</a:t>
            </a:r>
          </a:p>
          <a:p>
            <a:pPr lvl="2">
              <a:spcBef>
                <a:spcPts val="1200"/>
              </a:spcBef>
            </a:pPr>
            <a:r>
              <a:rPr lang="en-US" sz="2400" dirty="0" err="1"/>
              <a:t>Déficience</a:t>
            </a:r>
            <a:r>
              <a:rPr lang="en-US" sz="2400" dirty="0"/>
              <a:t> de la diffusion et de </a:t>
            </a:r>
            <a:r>
              <a:rPr lang="en-US" sz="2400" dirty="0" err="1"/>
              <a:t>l’accès</a:t>
            </a:r>
            <a:r>
              <a:rPr lang="en-US" sz="2400" dirty="0"/>
              <a:t> aux </a:t>
            </a:r>
            <a:r>
              <a:rPr lang="en-US" sz="2400" dirty="0" err="1"/>
              <a:t>informations</a:t>
            </a:r>
            <a:r>
              <a:rPr lang="en-US" sz="2400" dirty="0"/>
              <a:t> </a:t>
            </a:r>
            <a:r>
              <a:rPr lang="en-US" sz="2400" dirty="0" err="1"/>
              <a:t>produites</a:t>
            </a:r>
            <a:endParaRPr lang="en-US" sz="2400" dirty="0"/>
          </a:p>
        </p:txBody>
      </p:sp>
    </p:spTree>
    <p:extLst>
      <p:ext uri="{BB962C8B-B14F-4D97-AF65-F5344CB8AC3E}">
        <p14:creationId xmlns:p14="http://schemas.microsoft.com/office/powerpoint/2010/main" val="256142358"/>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sz="quarter" idx="10"/>
          </p:nvPr>
        </p:nvSpPr>
        <p:spPr/>
        <p:txBody>
          <a:bodyPr>
            <a:normAutofit/>
          </a:bodyPr>
          <a:lstStyle/>
          <a:p>
            <a:r>
              <a:rPr lang="fr-FR" dirty="0"/>
              <a:t>Opportunités</a:t>
            </a:r>
          </a:p>
          <a:p>
            <a:pPr lvl="1">
              <a:spcBef>
                <a:spcPts val="2400"/>
              </a:spcBef>
            </a:pPr>
            <a:r>
              <a:rPr lang="fr-FR" dirty="0"/>
              <a:t>ODD</a:t>
            </a:r>
          </a:p>
          <a:p>
            <a:pPr lvl="1">
              <a:spcBef>
                <a:spcPts val="2400"/>
              </a:spcBef>
            </a:pPr>
            <a:r>
              <a:rPr lang="fr-FR" dirty="0"/>
              <a:t>Agenda 2063</a:t>
            </a:r>
            <a:r>
              <a:rPr lang="fr-FR" dirty="0">
                <a:sym typeface="Wingdings" panose="05000000000000000000" pitchFamily="2" charset="2"/>
              </a:rPr>
              <a:t> Besoin impératif pour des données c</a:t>
            </a:r>
            <a:r>
              <a:rPr lang="en-US" dirty="0" err="1"/>
              <a:t>omparatives</a:t>
            </a:r>
            <a:r>
              <a:rPr lang="en-US" dirty="0"/>
              <a:t> pour le </a:t>
            </a:r>
            <a:r>
              <a:rPr lang="en-US" dirty="0" err="1"/>
              <a:t>processus</a:t>
            </a:r>
            <a:r>
              <a:rPr lang="en-US" dirty="0"/>
              <a:t> </a:t>
            </a:r>
            <a:r>
              <a:rPr lang="en-US" dirty="0" err="1"/>
              <a:t>d’intégration</a:t>
            </a:r>
            <a:r>
              <a:rPr lang="en-US" dirty="0"/>
              <a:t> et la </a:t>
            </a:r>
            <a:r>
              <a:rPr lang="en-US" dirty="0" err="1"/>
              <a:t>mesure</a:t>
            </a:r>
            <a:r>
              <a:rPr lang="en-US" dirty="0"/>
              <a:t> du </a:t>
            </a:r>
            <a:r>
              <a:rPr lang="en-US" dirty="0" err="1"/>
              <a:t>développement</a:t>
            </a:r>
            <a:endParaRPr lang="fr-FR" dirty="0"/>
          </a:p>
          <a:p>
            <a:pPr lvl="1">
              <a:spcBef>
                <a:spcPts val="2400"/>
              </a:spcBef>
            </a:pPr>
            <a:r>
              <a:rPr lang="fr-FR" dirty="0"/>
              <a:t>Révolution des données</a:t>
            </a:r>
          </a:p>
          <a:p>
            <a:pPr lvl="1">
              <a:spcBef>
                <a:spcPts val="2400"/>
              </a:spcBef>
            </a:pPr>
            <a:r>
              <a:rPr lang="en-US" dirty="0"/>
              <a:t>Emergence de </a:t>
            </a:r>
            <a:r>
              <a:rPr lang="en-US" dirty="0" err="1"/>
              <a:t>nouvelles</a:t>
            </a:r>
            <a:r>
              <a:rPr lang="en-US" dirty="0"/>
              <a:t> sources de </a:t>
            </a:r>
            <a:r>
              <a:rPr lang="en-US" dirty="0" err="1"/>
              <a:t>données</a:t>
            </a:r>
            <a:endParaRPr lang="en-US" dirty="0"/>
          </a:p>
          <a:p>
            <a:pPr lvl="1">
              <a:spcBef>
                <a:spcPts val="2400"/>
              </a:spcBef>
            </a:pPr>
            <a:r>
              <a:rPr lang="en-US" dirty="0"/>
              <a:t>Reconnaissance accrue du </a:t>
            </a:r>
            <a:r>
              <a:rPr lang="en-US" dirty="0" err="1"/>
              <a:t>besoin</a:t>
            </a:r>
            <a:r>
              <a:rPr lang="en-US" dirty="0"/>
              <a:t> </a:t>
            </a:r>
            <a:r>
              <a:rPr lang="en-US" dirty="0" err="1"/>
              <a:t>d’intégration</a:t>
            </a:r>
            <a:r>
              <a:rPr lang="en-US" dirty="0"/>
              <a:t> entre les </a:t>
            </a:r>
            <a:r>
              <a:rPr lang="en-US" dirty="0" err="1"/>
              <a:t>informations</a:t>
            </a:r>
            <a:r>
              <a:rPr lang="en-US" dirty="0"/>
              <a:t> </a:t>
            </a:r>
            <a:r>
              <a:rPr lang="en-US" dirty="0" err="1"/>
              <a:t>géospatiales</a:t>
            </a:r>
            <a:r>
              <a:rPr lang="en-US" dirty="0"/>
              <a:t> et </a:t>
            </a:r>
            <a:r>
              <a:rPr lang="en-US" dirty="0" err="1"/>
              <a:t>statistiques</a:t>
            </a:r>
            <a:endParaRPr lang="en-US" dirty="0"/>
          </a:p>
        </p:txBody>
      </p:sp>
    </p:spTree>
    <p:extLst>
      <p:ext uri="{BB962C8B-B14F-4D97-AF65-F5344CB8AC3E}">
        <p14:creationId xmlns:p14="http://schemas.microsoft.com/office/powerpoint/2010/main" val="289694609"/>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2303" y="56700"/>
            <a:ext cx="11553935" cy="984885"/>
          </a:xfrm>
        </p:spPr>
        <p:txBody>
          <a:bodyPr/>
          <a:lstStyle/>
          <a:p>
            <a:r>
              <a:rPr lang="fr-FR" dirty="0"/>
              <a:t>Pourquoi la </a:t>
            </a:r>
            <a:r>
              <a:rPr lang="fr-FR" dirty="0" err="1"/>
              <a:t>Strat</a:t>
            </a:r>
            <a:r>
              <a:rPr lang="en-GB" dirty="0"/>
              <a:t>é</a:t>
            </a:r>
            <a:r>
              <a:rPr lang="fr-FR" dirty="0" err="1"/>
              <a:t>gie</a:t>
            </a:r>
            <a:r>
              <a:rPr lang="fr-FR" dirty="0"/>
              <a:t> d’Harmonisation de la Statistique en Afrique (</a:t>
            </a:r>
            <a:r>
              <a:rPr lang="fr-FR" dirty="0" err="1"/>
              <a:t>SHaSA</a:t>
            </a:r>
            <a:r>
              <a:rPr lang="fr-FR" dirty="0"/>
              <a:t>)?</a:t>
            </a:r>
          </a:p>
        </p:txBody>
      </p:sp>
      <p:sp>
        <p:nvSpPr>
          <p:cNvPr id="3" name="Espace réservé du contenu 2"/>
          <p:cNvSpPr>
            <a:spLocks noGrp="1"/>
          </p:cNvSpPr>
          <p:nvPr>
            <p:ph sz="quarter" idx="10"/>
          </p:nvPr>
        </p:nvSpPr>
        <p:spPr>
          <a:xfrm>
            <a:off x="275951" y="1520042"/>
            <a:ext cx="11589479" cy="4766461"/>
          </a:xfrm>
        </p:spPr>
        <p:txBody>
          <a:bodyPr/>
          <a:lstStyle/>
          <a:p>
            <a:r>
              <a:rPr lang="en-GB" dirty="0"/>
              <a:t>Pour :</a:t>
            </a:r>
          </a:p>
          <a:p>
            <a:pPr lvl="1"/>
            <a:r>
              <a:rPr lang="en-GB" dirty="0" err="1"/>
              <a:t>S’attaquer</a:t>
            </a:r>
            <a:r>
              <a:rPr lang="en-GB" dirty="0"/>
              <a:t> aux </a:t>
            </a:r>
            <a:r>
              <a:rPr lang="en-GB" dirty="0" err="1"/>
              <a:t>défis</a:t>
            </a:r>
            <a:r>
              <a:rPr lang="en-GB" dirty="0"/>
              <a:t> </a:t>
            </a:r>
            <a:r>
              <a:rPr lang="en-GB" dirty="0" err="1"/>
              <a:t>rencontrés</a:t>
            </a:r>
            <a:r>
              <a:rPr lang="en-GB" dirty="0"/>
              <a:t> par le SSA </a:t>
            </a:r>
            <a:r>
              <a:rPr lang="en-GB" dirty="0" err="1"/>
              <a:t>afin</a:t>
            </a:r>
            <a:r>
              <a:rPr lang="en-GB" dirty="0"/>
              <a:t> de </a:t>
            </a:r>
            <a:r>
              <a:rPr lang="en-GB" dirty="0" err="1"/>
              <a:t>soutenir</a:t>
            </a:r>
            <a:r>
              <a:rPr lang="en-GB" dirty="0"/>
              <a:t> le programme </a:t>
            </a:r>
            <a:r>
              <a:rPr lang="en-GB" dirty="0" err="1"/>
              <a:t>d’intégration</a:t>
            </a:r>
            <a:r>
              <a:rPr lang="en-GB" dirty="0"/>
              <a:t> </a:t>
            </a:r>
            <a:r>
              <a:rPr lang="en-GB" dirty="0" err="1"/>
              <a:t>africaine</a:t>
            </a:r>
            <a:r>
              <a:rPr lang="en-GB" dirty="0"/>
              <a:t> </a:t>
            </a:r>
            <a:r>
              <a:rPr lang="en-GB" dirty="0" err="1"/>
              <a:t>ainsi</a:t>
            </a:r>
            <a:r>
              <a:rPr lang="en-GB" dirty="0"/>
              <a:t> que les agendas </a:t>
            </a:r>
            <a:r>
              <a:rPr lang="en-GB" dirty="0" err="1"/>
              <a:t>nationaux</a:t>
            </a:r>
            <a:r>
              <a:rPr lang="en-GB" dirty="0"/>
              <a:t>, sous-</a:t>
            </a:r>
            <a:r>
              <a:rPr lang="en-GB" dirty="0" err="1"/>
              <a:t>régionaux</a:t>
            </a:r>
            <a:r>
              <a:rPr lang="en-GB" dirty="0"/>
              <a:t>, </a:t>
            </a:r>
            <a:r>
              <a:rPr lang="en-GB" dirty="0" err="1"/>
              <a:t>continentaux</a:t>
            </a:r>
            <a:r>
              <a:rPr lang="en-GB" dirty="0"/>
              <a:t> et </a:t>
            </a:r>
            <a:r>
              <a:rPr lang="en-GB" dirty="0" err="1"/>
              <a:t>internationaux</a:t>
            </a:r>
            <a:endParaRPr lang="fr-FR" dirty="0"/>
          </a:p>
          <a:p>
            <a:pPr lvl="1">
              <a:spcBef>
                <a:spcPts val="2400"/>
              </a:spcBef>
            </a:pPr>
            <a:r>
              <a:rPr lang="en-GB" dirty="0" err="1"/>
              <a:t>Fournir</a:t>
            </a:r>
            <a:r>
              <a:rPr lang="en-GB" dirty="0"/>
              <a:t> aux </a:t>
            </a:r>
            <a:r>
              <a:rPr lang="en-GB" dirty="0" err="1"/>
              <a:t>utilisateurs</a:t>
            </a:r>
            <a:r>
              <a:rPr lang="en-GB" dirty="0"/>
              <a:t> des </a:t>
            </a:r>
            <a:r>
              <a:rPr lang="en-GB" dirty="0" err="1"/>
              <a:t>informations</a:t>
            </a:r>
            <a:r>
              <a:rPr lang="en-GB" dirty="0"/>
              <a:t> de </a:t>
            </a:r>
            <a:r>
              <a:rPr lang="en-GB" dirty="0" err="1"/>
              <a:t>qualité</a:t>
            </a:r>
            <a:r>
              <a:rPr lang="en-GB" dirty="0"/>
              <a:t> </a:t>
            </a:r>
            <a:r>
              <a:rPr lang="en-GB" dirty="0" err="1"/>
              <a:t>harmonisées</a:t>
            </a:r>
            <a:r>
              <a:rPr lang="en-GB" dirty="0"/>
              <a:t> </a:t>
            </a:r>
            <a:r>
              <a:rPr lang="en-GB" dirty="0" err="1"/>
              <a:t>dans</a:t>
            </a:r>
            <a:r>
              <a:rPr lang="en-GB" dirty="0"/>
              <a:t> </a:t>
            </a:r>
            <a:r>
              <a:rPr lang="en-GB" dirty="0" err="1"/>
              <a:t>tous</a:t>
            </a:r>
            <a:r>
              <a:rPr lang="en-GB" dirty="0"/>
              <a:t> les </a:t>
            </a:r>
            <a:r>
              <a:rPr lang="en-GB" dirty="0" err="1"/>
              <a:t>domaines</a:t>
            </a:r>
            <a:r>
              <a:rPr lang="en-GB" dirty="0"/>
              <a:t> de </a:t>
            </a:r>
            <a:r>
              <a:rPr lang="en-GB" dirty="0" err="1"/>
              <a:t>l’intégration</a:t>
            </a:r>
            <a:r>
              <a:rPr lang="en-GB" dirty="0"/>
              <a:t> pour </a:t>
            </a:r>
            <a:r>
              <a:rPr lang="en-GB" dirty="0" err="1"/>
              <a:t>une</a:t>
            </a:r>
            <a:r>
              <a:rPr lang="en-GB" dirty="0"/>
              <a:t> </a:t>
            </a:r>
            <a:r>
              <a:rPr lang="en-GB" dirty="0" err="1"/>
              <a:t>meilleure</a:t>
            </a:r>
            <a:r>
              <a:rPr lang="en-GB" dirty="0"/>
              <a:t> conception et un </a:t>
            </a:r>
            <a:r>
              <a:rPr lang="en-GB" dirty="0" err="1"/>
              <a:t>suivi</a:t>
            </a:r>
            <a:r>
              <a:rPr lang="en-GB" dirty="0"/>
              <a:t> plus </a:t>
            </a:r>
            <a:r>
              <a:rPr lang="en-GB" dirty="0" err="1"/>
              <a:t>efficace</a:t>
            </a:r>
            <a:r>
              <a:rPr lang="en-GB" dirty="0"/>
              <a:t> de </a:t>
            </a:r>
            <a:r>
              <a:rPr lang="en-GB" dirty="0" err="1"/>
              <a:t>l’intégration</a:t>
            </a:r>
            <a:r>
              <a:rPr lang="en-GB" dirty="0"/>
              <a:t> et du </a:t>
            </a:r>
            <a:r>
              <a:rPr lang="en-GB" dirty="0" err="1"/>
              <a:t>développement</a:t>
            </a:r>
            <a:r>
              <a:rPr lang="en-GB" dirty="0"/>
              <a:t> au regard des </a:t>
            </a:r>
            <a:r>
              <a:rPr lang="en-GB" dirty="0" err="1"/>
              <a:t>délais</a:t>
            </a:r>
            <a:r>
              <a:rPr lang="en-GB" dirty="0"/>
              <a:t> des </a:t>
            </a:r>
            <a:r>
              <a:rPr lang="en-GB" dirty="0" err="1"/>
              <a:t>différents</a:t>
            </a:r>
            <a:r>
              <a:rPr lang="en-GB" dirty="0"/>
              <a:t> agendas.</a:t>
            </a:r>
          </a:p>
        </p:txBody>
      </p:sp>
    </p:spTree>
    <p:extLst>
      <p:ext uri="{BB962C8B-B14F-4D97-AF65-F5344CB8AC3E}">
        <p14:creationId xmlns:p14="http://schemas.microsoft.com/office/powerpoint/2010/main" val="213092122"/>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Qu’est-ce-que la </a:t>
            </a:r>
            <a:r>
              <a:rPr lang="fr-FR" dirty="0" err="1"/>
              <a:t>SHaSA</a:t>
            </a:r>
            <a:r>
              <a:rPr lang="fr-FR" dirty="0"/>
              <a:t>?</a:t>
            </a:r>
          </a:p>
        </p:txBody>
      </p:sp>
      <p:sp>
        <p:nvSpPr>
          <p:cNvPr id="3" name="Espace réservé du contenu 2"/>
          <p:cNvSpPr>
            <a:spLocks noGrp="1"/>
          </p:cNvSpPr>
          <p:nvPr>
            <p:ph sz="quarter" idx="10"/>
          </p:nvPr>
        </p:nvSpPr>
        <p:spPr/>
        <p:txBody>
          <a:bodyPr>
            <a:normAutofit/>
          </a:bodyPr>
          <a:lstStyle/>
          <a:p>
            <a:r>
              <a:rPr lang="fr-FR" b="1" dirty="0">
                <a:solidFill>
                  <a:srgbClr val="FF0000"/>
                </a:solidFill>
              </a:rPr>
              <a:t>Vision</a:t>
            </a:r>
            <a:r>
              <a:rPr lang="fr-FR" dirty="0">
                <a:solidFill>
                  <a:srgbClr val="FF0000"/>
                </a:solidFill>
              </a:rPr>
              <a:t>:</a:t>
            </a:r>
            <a:r>
              <a:rPr lang="fr-FR" dirty="0"/>
              <a:t> “</a:t>
            </a:r>
            <a:r>
              <a:rPr lang="en-GB" dirty="0"/>
              <a:t>un </a:t>
            </a:r>
            <a:r>
              <a:rPr lang="en-GB" dirty="0" err="1"/>
              <a:t>système</a:t>
            </a:r>
            <a:r>
              <a:rPr lang="en-GB" dirty="0"/>
              <a:t> </a:t>
            </a:r>
            <a:r>
              <a:rPr lang="en-GB" dirty="0" err="1"/>
              <a:t>statistique</a:t>
            </a:r>
            <a:r>
              <a:rPr lang="en-GB" dirty="0"/>
              <a:t> performant qui </a:t>
            </a:r>
            <a:r>
              <a:rPr lang="en-GB" dirty="0" err="1"/>
              <a:t>génère</a:t>
            </a:r>
            <a:r>
              <a:rPr lang="en-GB" dirty="0"/>
              <a:t> des </a:t>
            </a:r>
            <a:r>
              <a:rPr lang="en-GB" dirty="0" err="1"/>
              <a:t>informations</a:t>
            </a:r>
            <a:r>
              <a:rPr lang="en-GB" dirty="0"/>
              <a:t> </a:t>
            </a:r>
            <a:r>
              <a:rPr lang="en-GB" dirty="0" err="1"/>
              <a:t>statistiques</a:t>
            </a:r>
            <a:r>
              <a:rPr lang="en-GB" dirty="0"/>
              <a:t> </a:t>
            </a:r>
            <a:r>
              <a:rPr lang="en-GB" dirty="0" err="1"/>
              <a:t>fiables</a:t>
            </a:r>
            <a:r>
              <a:rPr lang="en-GB" dirty="0"/>
              <a:t>, </a:t>
            </a:r>
            <a:r>
              <a:rPr lang="en-GB" dirty="0" err="1"/>
              <a:t>harmonisées</a:t>
            </a:r>
            <a:r>
              <a:rPr lang="en-GB" dirty="0"/>
              <a:t>, </a:t>
            </a:r>
            <a:r>
              <a:rPr lang="en-GB" dirty="0" err="1"/>
              <a:t>disponibles</a:t>
            </a:r>
            <a:r>
              <a:rPr lang="en-GB" dirty="0"/>
              <a:t> à temps, </a:t>
            </a:r>
            <a:r>
              <a:rPr lang="en-GB" dirty="0" err="1"/>
              <a:t>couvrant</a:t>
            </a:r>
            <a:r>
              <a:rPr lang="en-GB" dirty="0"/>
              <a:t> </a:t>
            </a:r>
            <a:r>
              <a:rPr lang="en-GB" dirty="0" err="1"/>
              <a:t>toutes</a:t>
            </a:r>
            <a:r>
              <a:rPr lang="en-GB" dirty="0"/>
              <a:t> les dimensions du </a:t>
            </a:r>
            <a:r>
              <a:rPr lang="en-GB" dirty="0" err="1"/>
              <a:t>développement</a:t>
            </a:r>
            <a:r>
              <a:rPr lang="en-GB" dirty="0"/>
              <a:t> et de </a:t>
            </a:r>
            <a:r>
              <a:rPr lang="en-GB" dirty="0" err="1"/>
              <a:t>l’intégration</a:t>
            </a:r>
            <a:r>
              <a:rPr lang="en-GB" dirty="0"/>
              <a:t> </a:t>
            </a:r>
            <a:r>
              <a:rPr lang="en-GB" dirty="0" err="1"/>
              <a:t>politique</a:t>
            </a:r>
            <a:r>
              <a:rPr lang="en-GB" dirty="0"/>
              <a:t>, </a:t>
            </a:r>
            <a:r>
              <a:rPr lang="en-GB" dirty="0" err="1"/>
              <a:t>économique</a:t>
            </a:r>
            <a:r>
              <a:rPr lang="en-GB" dirty="0"/>
              <a:t>, </a:t>
            </a:r>
            <a:r>
              <a:rPr lang="en-GB" dirty="0" err="1"/>
              <a:t>sociale</a:t>
            </a:r>
            <a:r>
              <a:rPr lang="en-GB" dirty="0"/>
              <a:t>, </a:t>
            </a:r>
            <a:r>
              <a:rPr lang="en-GB" dirty="0" err="1"/>
              <a:t>environnementale</a:t>
            </a:r>
            <a:r>
              <a:rPr lang="en-GB" dirty="0"/>
              <a:t> et </a:t>
            </a:r>
            <a:r>
              <a:rPr lang="en-GB" dirty="0" err="1"/>
              <a:t>culturelle</a:t>
            </a:r>
            <a:r>
              <a:rPr lang="en-GB" dirty="0"/>
              <a:t> de </a:t>
            </a:r>
            <a:r>
              <a:rPr lang="en-GB" dirty="0" err="1"/>
              <a:t>l’Afrique</a:t>
            </a:r>
            <a:r>
              <a:rPr lang="en-GB" dirty="0"/>
              <a:t>“</a:t>
            </a:r>
          </a:p>
          <a:p>
            <a:pPr>
              <a:spcBef>
                <a:spcPts val="1800"/>
              </a:spcBef>
            </a:pPr>
            <a:r>
              <a:rPr lang="en-GB" b="1" dirty="0" err="1"/>
              <a:t>Résultats</a:t>
            </a:r>
            <a:r>
              <a:rPr lang="en-GB" b="1" dirty="0"/>
              <a:t> </a:t>
            </a:r>
            <a:r>
              <a:rPr lang="en-GB" b="1" dirty="0" err="1"/>
              <a:t>attendus</a:t>
            </a:r>
            <a:r>
              <a:rPr lang="en-GB" dirty="0"/>
              <a:t>: </a:t>
            </a:r>
          </a:p>
          <a:p>
            <a:pPr marL="971550" lvl="1" indent="-514350">
              <a:buFont typeface="+mj-lt"/>
              <a:buAutoNum type="romanLcPeriod"/>
            </a:pPr>
            <a:r>
              <a:rPr lang="en-US" dirty="0"/>
              <a:t>Adoption des standards </a:t>
            </a:r>
            <a:r>
              <a:rPr lang="en-US" dirty="0" err="1"/>
              <a:t>internationaux</a:t>
            </a:r>
            <a:r>
              <a:rPr lang="en-US" dirty="0"/>
              <a:t> </a:t>
            </a:r>
            <a:r>
              <a:rPr lang="en-US" dirty="0" err="1"/>
              <a:t>adaptés</a:t>
            </a:r>
            <a:r>
              <a:rPr lang="en-US" dirty="0"/>
              <a:t> aux </a:t>
            </a:r>
            <a:r>
              <a:rPr lang="en-US" dirty="0" err="1"/>
              <a:t>réalités</a:t>
            </a:r>
            <a:r>
              <a:rPr lang="en-US" dirty="0"/>
              <a:t> </a:t>
            </a:r>
            <a:r>
              <a:rPr lang="en-US" dirty="0" err="1"/>
              <a:t>africaines</a:t>
            </a:r>
            <a:r>
              <a:rPr lang="en-US" dirty="0"/>
              <a:t> ; </a:t>
            </a:r>
          </a:p>
          <a:p>
            <a:pPr marL="971550" lvl="1" indent="-514350">
              <a:buFont typeface="+mj-lt"/>
              <a:buAutoNum type="romanLcPeriod"/>
            </a:pPr>
            <a:r>
              <a:rPr lang="en-US" dirty="0" err="1"/>
              <a:t>Meilleure</a:t>
            </a:r>
            <a:r>
              <a:rPr lang="en-US" dirty="0"/>
              <a:t> coordination des efforts de </a:t>
            </a:r>
            <a:r>
              <a:rPr lang="en-US" dirty="0" err="1"/>
              <a:t>développement</a:t>
            </a:r>
            <a:r>
              <a:rPr lang="en-US" dirty="0"/>
              <a:t> et </a:t>
            </a:r>
            <a:r>
              <a:rPr lang="en-US" dirty="0" err="1"/>
              <a:t>une</a:t>
            </a:r>
            <a:r>
              <a:rPr lang="en-US" dirty="0"/>
              <a:t> production </a:t>
            </a:r>
            <a:r>
              <a:rPr lang="en-US" dirty="0" err="1"/>
              <a:t>soutenue</a:t>
            </a:r>
            <a:r>
              <a:rPr lang="en-US" dirty="0"/>
              <a:t> </a:t>
            </a:r>
            <a:r>
              <a:rPr lang="en-US" dirty="0" err="1"/>
              <a:t>d’une</a:t>
            </a:r>
            <a:r>
              <a:rPr lang="en-US" dirty="0"/>
              <a:t> </a:t>
            </a:r>
            <a:r>
              <a:rPr lang="en-US" dirty="0" err="1"/>
              <a:t>vaste</a:t>
            </a:r>
            <a:r>
              <a:rPr lang="en-US" dirty="0"/>
              <a:t> </a:t>
            </a:r>
            <a:r>
              <a:rPr lang="en-US" dirty="0" err="1"/>
              <a:t>gamme</a:t>
            </a:r>
            <a:r>
              <a:rPr lang="en-US" dirty="0"/>
              <a:t> de </a:t>
            </a:r>
            <a:r>
              <a:rPr lang="en-US" dirty="0" err="1"/>
              <a:t>statistiques</a:t>
            </a:r>
            <a:r>
              <a:rPr lang="en-US" dirty="0"/>
              <a:t> </a:t>
            </a:r>
            <a:r>
              <a:rPr lang="en-US" dirty="0" err="1"/>
              <a:t>harmonisées</a:t>
            </a:r>
            <a:r>
              <a:rPr lang="en-US" dirty="0"/>
              <a:t> pour </a:t>
            </a:r>
            <a:r>
              <a:rPr lang="en-US" dirty="0" err="1"/>
              <a:t>étayer</a:t>
            </a:r>
            <a:r>
              <a:rPr lang="en-US" dirty="0"/>
              <a:t> les </a:t>
            </a:r>
            <a:r>
              <a:rPr lang="en-US" dirty="0" err="1"/>
              <a:t>prises</a:t>
            </a:r>
            <a:r>
              <a:rPr lang="en-US" dirty="0"/>
              <a:t> de </a:t>
            </a:r>
            <a:r>
              <a:rPr lang="en-US" dirty="0" err="1"/>
              <a:t>décisions</a:t>
            </a:r>
            <a:r>
              <a:rPr lang="en-US" dirty="0"/>
              <a:t> </a:t>
            </a:r>
            <a:r>
              <a:rPr lang="en-US" dirty="0" err="1"/>
              <a:t>politiques</a:t>
            </a:r>
            <a:r>
              <a:rPr lang="en-US" dirty="0"/>
              <a:t> et </a:t>
            </a:r>
            <a:r>
              <a:rPr lang="en-US" dirty="0" err="1"/>
              <a:t>mesurer</a:t>
            </a:r>
            <a:r>
              <a:rPr lang="en-US" dirty="0"/>
              <a:t> les </a:t>
            </a:r>
            <a:r>
              <a:rPr lang="en-US" dirty="0" err="1"/>
              <a:t>progr</a:t>
            </a:r>
            <a:r>
              <a:rPr lang="en-GB" dirty="0"/>
              <a:t>è</a:t>
            </a:r>
            <a:r>
              <a:rPr lang="en-US" dirty="0"/>
              <a:t>s </a:t>
            </a:r>
            <a:r>
              <a:rPr lang="en-US" dirty="0" err="1"/>
              <a:t>accomplis</a:t>
            </a:r>
            <a:r>
              <a:rPr lang="en-US" dirty="0"/>
              <a:t> </a:t>
            </a:r>
            <a:r>
              <a:rPr lang="en-US" dirty="0" err="1"/>
              <a:t>dans</a:t>
            </a:r>
            <a:r>
              <a:rPr lang="en-US" dirty="0"/>
              <a:t> la </a:t>
            </a:r>
            <a:r>
              <a:rPr lang="en-US" dirty="0" err="1"/>
              <a:t>mise</a:t>
            </a:r>
            <a:r>
              <a:rPr lang="en-US" dirty="0"/>
              <a:t> </a:t>
            </a:r>
            <a:r>
              <a:rPr lang="en-US" dirty="0" err="1"/>
              <a:t>en</a:t>
            </a:r>
            <a:r>
              <a:rPr lang="en-US" dirty="0"/>
              <a:t> oeuvre des agendas</a:t>
            </a:r>
            <a:endParaRPr lang="fr-FR" dirty="0">
              <a:solidFill>
                <a:srgbClr val="FF0000"/>
              </a:solidFill>
            </a:endParaRPr>
          </a:p>
        </p:txBody>
      </p:sp>
    </p:spTree>
    <p:extLst>
      <p:ext uri="{BB962C8B-B14F-4D97-AF65-F5344CB8AC3E}">
        <p14:creationId xmlns:p14="http://schemas.microsoft.com/office/powerpoint/2010/main" val="3123487487"/>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1409" y="1527142"/>
            <a:ext cx="7909089" cy="2564091"/>
          </a:xfrm>
          <a:prstGeom prst="rect">
            <a:avLst/>
          </a:prstGeom>
          <a:noFill/>
          <a:ln w="76200">
            <a:solidFill>
              <a:schemeClr val="accent1"/>
            </a:solidFill>
          </a:ln>
          <a:effectLst/>
          <a:scene3d>
            <a:camera prst="isometricOffAxis1Right"/>
            <a:lightRig rig="threePt" dir="t"/>
          </a:scene3d>
        </p:spPr>
        <p:txBody>
          <a:bodyPr wrap="square" lIns="0" tIns="0" rIns="0" bIns="0" rtlCol="0">
            <a:noAutofit/>
          </a:bodyPr>
          <a:lstStyle/>
          <a:p>
            <a:pPr algn="ctr"/>
            <a:r>
              <a:rPr lang="fr-FR" sz="4400" b="1" dirty="0">
                <a:solidFill>
                  <a:schemeClr val="tx2">
                    <a:lumMod val="75000"/>
                  </a:schemeClr>
                </a:solidFill>
              </a:rPr>
              <a:t>La </a:t>
            </a:r>
            <a:r>
              <a:rPr lang="fr-FR" sz="4400" b="1" dirty="0" err="1">
                <a:solidFill>
                  <a:schemeClr val="tx2">
                    <a:lumMod val="75000"/>
                  </a:schemeClr>
                </a:solidFill>
              </a:rPr>
              <a:t>SHaSA</a:t>
            </a:r>
            <a:r>
              <a:rPr lang="fr-FR" sz="4400" b="1" dirty="0">
                <a:solidFill>
                  <a:schemeClr val="tx2">
                    <a:lumMod val="75000"/>
                  </a:schemeClr>
                </a:solidFill>
              </a:rPr>
              <a:t> II est structurée</a:t>
            </a:r>
          </a:p>
          <a:p>
            <a:pPr algn="ctr"/>
            <a:r>
              <a:rPr lang="fr-FR" sz="4400" b="1" dirty="0">
                <a:solidFill>
                  <a:schemeClr val="tx2">
                    <a:lumMod val="75000"/>
                  </a:schemeClr>
                </a:solidFill>
              </a:rPr>
              <a:t>en</a:t>
            </a:r>
          </a:p>
          <a:p>
            <a:pPr algn="ctr"/>
            <a:r>
              <a:rPr lang="fr-FR" sz="4400" b="1" dirty="0">
                <a:solidFill>
                  <a:schemeClr val="tx2">
                    <a:lumMod val="75000"/>
                  </a:schemeClr>
                </a:solidFill>
              </a:rPr>
              <a:t>Quatre objectifs stratégiques</a:t>
            </a:r>
          </a:p>
        </p:txBody>
      </p:sp>
    </p:spTree>
    <p:extLst>
      <p:ext uri="{BB962C8B-B14F-4D97-AF65-F5344CB8AC3E}">
        <p14:creationId xmlns:p14="http://schemas.microsoft.com/office/powerpoint/2010/main" val="1468090953"/>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2303" y="56700"/>
            <a:ext cx="11553935" cy="492443"/>
          </a:xfrm>
        </p:spPr>
        <p:txBody>
          <a:bodyPr/>
          <a:lstStyle/>
          <a:p>
            <a:r>
              <a:rPr lang="en-GB" b="1" dirty="0" err="1"/>
              <a:t>Objectifs</a:t>
            </a:r>
            <a:r>
              <a:rPr lang="en-GB" b="1" dirty="0"/>
              <a:t> </a:t>
            </a:r>
            <a:r>
              <a:rPr lang="en-GB" b="1" dirty="0" err="1"/>
              <a:t>stratégiques</a:t>
            </a:r>
            <a:r>
              <a:rPr lang="en-GB" b="1" dirty="0"/>
              <a:t> de la </a:t>
            </a:r>
            <a:r>
              <a:rPr lang="en-GB" b="1" dirty="0" err="1"/>
              <a:t>SHaSA</a:t>
            </a:r>
            <a:r>
              <a:rPr lang="en-GB" b="1" dirty="0"/>
              <a:t> II</a:t>
            </a:r>
            <a:endParaRPr lang="fr-FR" dirty="0"/>
          </a:p>
        </p:txBody>
      </p:sp>
      <p:graphicFrame>
        <p:nvGraphicFramePr>
          <p:cNvPr id="5" name="Espace réservé du contenu 4"/>
          <p:cNvGraphicFramePr>
            <a:graphicFrameLocks noGrp="1"/>
          </p:cNvGraphicFramePr>
          <p:nvPr>
            <p:ph sz="quarter" idx="10"/>
            <p:extLst>
              <p:ext uri="{D42A27DB-BD31-4B8C-83A1-F6EECF244321}">
                <p14:modId xmlns:p14="http://schemas.microsoft.com/office/powerpoint/2010/main" val="1418361825"/>
              </p:ext>
            </p:extLst>
          </p:nvPr>
        </p:nvGraphicFramePr>
        <p:xfrm>
          <a:off x="74815" y="688769"/>
          <a:ext cx="11978640" cy="5702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1134353"/>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err="1"/>
              <a:t>Mise</a:t>
            </a:r>
            <a:r>
              <a:rPr lang="en-US" b="1" dirty="0"/>
              <a:t> </a:t>
            </a:r>
            <a:r>
              <a:rPr lang="en-US" b="1" dirty="0" err="1"/>
              <a:t>en</a:t>
            </a:r>
            <a:r>
              <a:rPr lang="en-US" b="1" dirty="0"/>
              <a:t> oeuvre de la </a:t>
            </a:r>
            <a:r>
              <a:rPr lang="en-US" b="1" dirty="0" err="1"/>
              <a:t>SHaSA</a:t>
            </a:r>
            <a:r>
              <a:rPr lang="en-US" b="1" dirty="0"/>
              <a:t> II</a:t>
            </a:r>
            <a:endParaRPr lang="fr-FR" dirty="0"/>
          </a:p>
        </p:txBody>
      </p:sp>
      <p:sp>
        <p:nvSpPr>
          <p:cNvPr id="3" name="Espace réservé du contenu 2"/>
          <p:cNvSpPr>
            <a:spLocks noGrp="1"/>
          </p:cNvSpPr>
          <p:nvPr>
            <p:ph sz="quarter" idx="10"/>
          </p:nvPr>
        </p:nvSpPr>
        <p:spPr>
          <a:xfrm>
            <a:off x="275951" y="985653"/>
            <a:ext cx="11589479" cy="5023262"/>
          </a:xfrm>
        </p:spPr>
        <p:txBody>
          <a:bodyPr/>
          <a:lstStyle/>
          <a:p>
            <a:r>
              <a:rPr lang="fr-FR" dirty="0"/>
              <a:t>Groupes techniques spécialisés</a:t>
            </a:r>
          </a:p>
          <a:p>
            <a:pPr lvl="1"/>
            <a:r>
              <a:rPr lang="en-US" dirty="0" err="1"/>
              <a:t>préparent</a:t>
            </a:r>
            <a:r>
              <a:rPr lang="en-US" dirty="0"/>
              <a:t> et </a:t>
            </a:r>
            <a:r>
              <a:rPr lang="en-US" dirty="0" err="1"/>
              <a:t>mettent</a:t>
            </a:r>
            <a:r>
              <a:rPr lang="en-US" dirty="0"/>
              <a:t> </a:t>
            </a:r>
            <a:r>
              <a:rPr lang="en-US" dirty="0" err="1"/>
              <a:t>en</a:t>
            </a:r>
            <a:r>
              <a:rPr lang="en-US" dirty="0"/>
              <a:t> oeuvre des plans </a:t>
            </a:r>
            <a:r>
              <a:rPr lang="en-US" dirty="0" err="1"/>
              <a:t>d’action</a:t>
            </a:r>
            <a:r>
              <a:rPr lang="en-US" dirty="0"/>
              <a:t> </a:t>
            </a:r>
            <a:r>
              <a:rPr lang="en-US" dirty="0" err="1"/>
              <a:t>sectoriels</a:t>
            </a:r>
            <a:r>
              <a:rPr lang="en-US" dirty="0"/>
              <a:t> pour </a:t>
            </a:r>
            <a:r>
              <a:rPr lang="en-US" dirty="0" err="1"/>
              <a:t>une</a:t>
            </a:r>
            <a:r>
              <a:rPr lang="en-US" dirty="0"/>
              <a:t> </a:t>
            </a:r>
            <a:r>
              <a:rPr lang="en-US" dirty="0" err="1"/>
              <a:t>harmonisation</a:t>
            </a:r>
            <a:r>
              <a:rPr lang="en-US" dirty="0"/>
              <a:t> </a:t>
            </a:r>
            <a:r>
              <a:rPr lang="en-US" dirty="0" err="1"/>
              <a:t>statistique</a:t>
            </a:r>
            <a:endParaRPr lang="en-US" dirty="0"/>
          </a:p>
          <a:p>
            <a:pPr lvl="1"/>
            <a:r>
              <a:rPr lang="en-US" dirty="0" err="1"/>
              <a:t>Développent</a:t>
            </a:r>
            <a:r>
              <a:rPr lang="en-US" dirty="0"/>
              <a:t> et/</a:t>
            </a:r>
            <a:r>
              <a:rPr lang="en-US" dirty="0" err="1"/>
              <a:t>ou</a:t>
            </a:r>
            <a:r>
              <a:rPr lang="en-US" dirty="0"/>
              <a:t> </a:t>
            </a:r>
            <a:r>
              <a:rPr lang="en-US" dirty="0" err="1"/>
              <a:t>adaptent</a:t>
            </a:r>
            <a:r>
              <a:rPr lang="en-US" dirty="0"/>
              <a:t> des </a:t>
            </a:r>
            <a:r>
              <a:rPr lang="en-US" dirty="0" err="1"/>
              <a:t>normes</a:t>
            </a:r>
            <a:r>
              <a:rPr lang="en-US" dirty="0"/>
              <a:t> </a:t>
            </a:r>
            <a:r>
              <a:rPr lang="en-US" dirty="0" err="1"/>
              <a:t>internationales</a:t>
            </a:r>
            <a:r>
              <a:rPr lang="en-US" dirty="0"/>
              <a:t> </a:t>
            </a:r>
            <a:r>
              <a:rPr lang="en-US" dirty="0" err="1"/>
              <a:t>ainsi</a:t>
            </a:r>
            <a:r>
              <a:rPr lang="en-US" dirty="0"/>
              <a:t> que des </a:t>
            </a:r>
            <a:r>
              <a:rPr lang="en-US" dirty="0" err="1"/>
              <a:t>méthodologies</a:t>
            </a:r>
            <a:r>
              <a:rPr lang="en-US" dirty="0"/>
              <a:t> </a:t>
            </a:r>
            <a:r>
              <a:rPr lang="en-US" dirty="0" err="1"/>
              <a:t>dans</a:t>
            </a:r>
            <a:r>
              <a:rPr lang="en-US" dirty="0"/>
              <a:t> </a:t>
            </a:r>
            <a:r>
              <a:rPr lang="en-US" dirty="0" err="1"/>
              <a:t>leurs</a:t>
            </a:r>
            <a:r>
              <a:rPr lang="en-US" dirty="0"/>
              <a:t> </a:t>
            </a:r>
            <a:r>
              <a:rPr lang="en-US" dirty="0" err="1"/>
              <a:t>domaines</a:t>
            </a:r>
            <a:r>
              <a:rPr lang="en-US" dirty="0"/>
              <a:t> </a:t>
            </a:r>
            <a:r>
              <a:rPr lang="en-US" dirty="0" err="1"/>
              <a:t>respectifs</a:t>
            </a:r>
            <a:endParaRPr lang="fr-FR" dirty="0"/>
          </a:p>
          <a:p>
            <a:pPr>
              <a:spcBef>
                <a:spcPts val="1800"/>
              </a:spcBef>
            </a:pPr>
            <a:r>
              <a:rPr lang="fr-FR" dirty="0"/>
              <a:t>Pays leaders ou champion</a:t>
            </a:r>
          </a:p>
          <a:p>
            <a:pPr>
              <a:spcBef>
                <a:spcPts val="1800"/>
              </a:spcBef>
            </a:pPr>
            <a:r>
              <a:rPr lang="fr-FR" dirty="0"/>
              <a:t>Rôle important des parties prenantes (</a:t>
            </a:r>
            <a:r>
              <a:rPr lang="fr-FR" dirty="0" err="1"/>
              <a:t>StatAfrica</a:t>
            </a:r>
            <a:r>
              <a:rPr lang="fr-FR" dirty="0"/>
              <a:t>, Centres de formation statistique, etc.)</a:t>
            </a:r>
          </a:p>
          <a:p>
            <a:pPr>
              <a:spcBef>
                <a:spcPts val="1800"/>
              </a:spcBef>
            </a:pPr>
            <a:r>
              <a:rPr lang="fr-FR" dirty="0"/>
              <a:t>Partenariat</a:t>
            </a:r>
          </a:p>
        </p:txBody>
      </p:sp>
    </p:spTree>
    <p:extLst>
      <p:ext uri="{BB962C8B-B14F-4D97-AF65-F5344CB8AC3E}">
        <p14:creationId xmlns:p14="http://schemas.microsoft.com/office/powerpoint/2010/main" val="3340881943"/>
      </p:ext>
    </p:extLst>
  </p:cSld>
  <p:clrMapOvr>
    <a:masterClrMapping/>
  </p:clrMapOvr>
  <mc:AlternateContent xmlns:mc="http://schemas.openxmlformats.org/markup-compatibility/2006">
    <mc:Choice xmlns:p14="http://schemas.microsoft.com/office/powerpoint/2010/main" Requires="p14">
      <p:transition spd="slow" p14:dur="2500">
        <p14:honeycomb/>
      </p:transition>
    </mc:Choice>
    <mc:Fallback>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e718ef20-224b-4bfc-b3bb-5da498bc1d66"/>
</p:tagLst>
</file>

<file path=ppt/theme/theme1.xml><?xml version="1.0" encoding="utf-8"?>
<a:theme xmlns:a="http://schemas.openxmlformats.org/drawingml/2006/main" name="1_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Session1-ECA-Leandre" id="{FC23ACA2-E671-46E5-8F30-F5B28099A474}" vid="{D1DF299D-6A75-4387-A2DC-29232AC86708}"/>
    </a:ext>
  </a:extLst>
</a:theme>
</file>

<file path=ppt/theme/theme2.xml><?xml version="1.0" encoding="utf-8"?>
<a:theme xmlns:a="http://schemas.openxmlformats.org/drawingml/2006/main" name="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Session1-ECA-Leandre" id="{FC23ACA2-E671-46E5-8F30-F5B28099A474}" vid="{C9A239FC-51E6-4C2A-B6AB-7F500514B09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Template>
  <TotalTime>969</TotalTime>
  <Words>1205</Words>
  <Application>Microsoft Office PowerPoint</Application>
  <PresentationFormat>Widescreen</PresentationFormat>
  <Paragraphs>155</Paragraphs>
  <Slides>15</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Helv</vt:lpstr>
      <vt:lpstr>Lucida Grande</vt:lpstr>
      <vt:lpstr>ＭＳ Ｐゴシック</vt:lpstr>
      <vt:lpstr>Arial</vt:lpstr>
      <vt:lpstr>Arial Narrow</vt:lpstr>
      <vt:lpstr>Calibri</vt:lpstr>
      <vt:lpstr>Times New Roman</vt:lpstr>
      <vt:lpstr>Wingdings</vt:lpstr>
      <vt:lpstr>1_WDF-ACS Theme</vt:lpstr>
      <vt:lpstr>WDF-ACS Theme</vt:lpstr>
      <vt:lpstr>Atelier sous régional sur l'intégration des données administratives, des données de masse et des informations géospatiales pour la compilation des indicateurs des ODD pour les pays africains francophones   9 au 11 mai 2018 - Hôtel Saint Manick – Lomé, Togo</vt:lpstr>
      <vt:lpstr>Introduction</vt:lpstr>
      <vt:lpstr>Introduction</vt:lpstr>
      <vt:lpstr>Introduction</vt:lpstr>
      <vt:lpstr>Pourquoi la Stratégie d’Harmonisation de la Statistique en Afrique (SHaSA)?</vt:lpstr>
      <vt:lpstr>Qu’est-ce-que la SHaSA?</vt:lpstr>
      <vt:lpstr>PowerPoint Presentation</vt:lpstr>
      <vt:lpstr>Objectifs stratégiques de la SHaSA II</vt:lpstr>
      <vt:lpstr>Mise en oeuvre de la SHaSA II</vt:lpstr>
      <vt:lpstr>Groupes techniques spécialisés</vt:lpstr>
      <vt:lpstr>Groupes techniques spécialisés</vt:lpstr>
      <vt:lpstr>Données Administratives et Données Non-traditionnelles dans la SHaSA</vt:lpstr>
      <vt:lpstr>Données Administratives et Données Non-traditionnelles dans la SHaSA (Suite)</vt:lpstr>
      <vt:lpstr>Données Administratives et Données Non-traditionnelles dans la SHaSA (Suite)</vt:lpstr>
      <vt:lpstr>Merci</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leandre</dc:creator>
  <cp:lastModifiedBy>Oumar Sarr</cp:lastModifiedBy>
  <cp:revision>135</cp:revision>
  <cp:lastPrinted>2018-05-07T12:34:37Z</cp:lastPrinted>
  <dcterms:created xsi:type="dcterms:W3CDTF">2018-04-20T18:13:32Z</dcterms:created>
  <dcterms:modified xsi:type="dcterms:W3CDTF">2018-05-09T09:23:36Z</dcterms:modified>
</cp:coreProperties>
</file>