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81" r:id="rId2"/>
    <p:sldId id="301" r:id="rId3"/>
    <p:sldId id="302" r:id="rId4"/>
    <p:sldId id="289" r:id="rId5"/>
    <p:sldId id="311" r:id="rId6"/>
    <p:sldId id="315" r:id="rId7"/>
    <p:sldId id="314" r:id="rId8"/>
    <p:sldId id="313" r:id="rId9"/>
    <p:sldId id="304" r:id="rId10"/>
    <p:sldId id="307" r:id="rId11"/>
    <p:sldId id="305" r:id="rId12"/>
    <p:sldId id="308" r:id="rId13"/>
    <p:sldId id="310" r:id="rId14"/>
    <p:sldId id="309" r:id="rId15"/>
    <p:sldId id="31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784"/>
    <a:srgbClr val="6C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79541" autoAdjust="0"/>
  </p:normalViewPr>
  <p:slideViewPr>
    <p:cSldViewPr snapToGrid="0">
      <p:cViewPr varScale="1">
        <p:scale>
          <a:sx n="56" d="100"/>
          <a:sy n="56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wandji\Desktop\Lome%20workshop\Bo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635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635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635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c:spPr>
          </c:dPt>
          <c:cat>
            <c:strRef>
              <c:f>Sheet1!$B$5:$B$20</c:f>
              <c:strCache>
                <c:ptCount val="16"/>
                <c:pt idx="0">
                  <c:v>1968</c:v>
                </c:pt>
                <c:pt idx="1">
                  <c:v>1994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2004</c:v>
                </c:pt>
                <c:pt idx="6">
                  <c:v>2007</c:v>
                </c:pt>
                <c:pt idx="7">
                  <c:v>2009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Sheet1!$D$5:$D$20</c:f>
              <c:numCache>
                <c:formatCode>###0</c:formatCode>
                <c:ptCount val="16"/>
                <c:pt idx="1">
                  <c:v>2</c:v>
                </c:pt>
                <c:pt idx="3">
                  <c:v>2</c:v>
                </c:pt>
                <c:pt idx="1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34353504"/>
        <c:axId val="234352328"/>
      </c:barChart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Sheet1!$B$5:$B$20</c:f>
              <c:strCache>
                <c:ptCount val="16"/>
                <c:pt idx="0">
                  <c:v>1968</c:v>
                </c:pt>
                <c:pt idx="1">
                  <c:v>1994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2004</c:v>
                </c:pt>
                <c:pt idx="6">
                  <c:v>2007</c:v>
                </c:pt>
                <c:pt idx="7">
                  <c:v>2009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Sheet1!$C$5:$C$20</c:f>
              <c:numCache>
                <c:formatCode>###0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353504"/>
        <c:axId val="234352328"/>
      </c:lineChart>
      <c:catAx>
        <c:axId val="2343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352328"/>
        <c:crosses val="autoZero"/>
        <c:auto val="1"/>
        <c:lblAlgn val="ctr"/>
        <c:lblOffset val="100"/>
        <c:noMultiLvlLbl val="0"/>
      </c:catAx>
      <c:valAx>
        <c:axId val="234352328"/>
        <c:scaling>
          <c:orientation val="minMax"/>
        </c:scaling>
        <c:delete val="1"/>
        <c:axPos val="l"/>
        <c:numFmt formatCode="###0" sourceLinked="1"/>
        <c:majorTickMark val="none"/>
        <c:minorTickMark val="none"/>
        <c:tickLblPos val="nextTo"/>
        <c:crossAx val="23435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0F234-53FA-41CD-91F9-23BFC1A2C32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1F62-6871-4B22-86AD-847A0210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1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Quel est le pays en train de réviser sa loi statistique</a:t>
            </a:r>
            <a:r>
              <a:rPr lang="en-US" dirty="0" smtClean="0"/>
              <a:t>?</a:t>
            </a:r>
            <a:r>
              <a:rPr lang="en-US" baseline="0" dirty="0" smtClean="0"/>
              <a:t> Est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Bénin</a:t>
            </a:r>
            <a:r>
              <a:rPr lang="en-US" baseline="0" dirty="0" smtClean="0"/>
              <a:t>?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234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41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Bullet</a:t>
            </a:r>
            <a:r>
              <a:rPr lang="fr-FR" baseline="0" dirty="0" smtClean="0"/>
              <a:t> 1, qu’en est-il des deux autres pays?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35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Parler des besoins en logiciels adéquats</a:t>
            </a:r>
            <a:r>
              <a:rPr lang="fr-FR" baseline="0" dirty="0" smtClean="0"/>
              <a:t> pour traiter les données de masse comme exemple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187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Parler des besoins en logiciels adéquats</a:t>
            </a:r>
            <a:r>
              <a:rPr lang="fr-FR" baseline="0" dirty="0" smtClean="0"/>
              <a:t> pour traiter les données de masse comme exemple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3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4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0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9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7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9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3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8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9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AA3A-8B63-4F78-8A95-045B23DE7DC6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6268425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92489" y="6311900"/>
            <a:ext cx="4676037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-9818" y="-103236"/>
            <a:ext cx="12201818" cy="6361622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 dirty="0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>
            <a:off x="11136822" y="134633"/>
            <a:ext cx="755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3077" name="Rectangle 4" descr="image2.png"/>
          <p:cNvSpPr>
            <a:spLocks/>
          </p:cNvSpPr>
          <p:nvPr/>
        </p:nvSpPr>
        <p:spPr bwMode="auto">
          <a:xfrm>
            <a:off x="10476625" y="92440"/>
            <a:ext cx="573087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grpSp>
        <p:nvGrpSpPr>
          <p:cNvPr id="2" name="Group 1"/>
          <p:cNvGrpSpPr/>
          <p:nvPr/>
        </p:nvGrpSpPr>
        <p:grpSpPr>
          <a:xfrm>
            <a:off x="-9818" y="132732"/>
            <a:ext cx="4307695" cy="6061587"/>
            <a:chOff x="447374" y="0"/>
            <a:chExt cx="4619626" cy="6856414"/>
          </a:xfrm>
        </p:grpSpPr>
        <p:sp>
          <p:nvSpPr>
            <p:cNvPr id="3081" name="AutoShape 8"/>
            <p:cNvSpPr>
              <a:spLocks/>
            </p:cNvSpPr>
            <p:nvPr/>
          </p:nvSpPr>
          <p:spPr bwMode="auto">
            <a:xfrm>
              <a:off x="1110950" y="3273426"/>
              <a:ext cx="3730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155" y="0"/>
                  </a:moveTo>
                  <a:lnTo>
                    <a:pt x="1445" y="0"/>
                  </a:lnTo>
                  <a:lnTo>
                    <a:pt x="1185" y="172"/>
                  </a:lnTo>
                  <a:lnTo>
                    <a:pt x="941" y="669"/>
                  </a:lnTo>
                  <a:lnTo>
                    <a:pt x="716" y="1460"/>
                  </a:lnTo>
                  <a:lnTo>
                    <a:pt x="514" y="2514"/>
                  </a:lnTo>
                  <a:lnTo>
                    <a:pt x="340" y="3803"/>
                  </a:lnTo>
                  <a:lnTo>
                    <a:pt x="197" y="5295"/>
                  </a:lnTo>
                  <a:lnTo>
                    <a:pt x="90" y="6961"/>
                  </a:lnTo>
                  <a:lnTo>
                    <a:pt x="23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23" y="12830"/>
                  </a:lnTo>
                  <a:lnTo>
                    <a:pt x="90" y="14639"/>
                  </a:lnTo>
                  <a:lnTo>
                    <a:pt x="197" y="16304"/>
                  </a:lnTo>
                  <a:lnTo>
                    <a:pt x="340" y="17797"/>
                  </a:lnTo>
                  <a:lnTo>
                    <a:pt x="514" y="19085"/>
                  </a:lnTo>
                  <a:lnTo>
                    <a:pt x="716" y="20140"/>
                  </a:lnTo>
                  <a:lnTo>
                    <a:pt x="941" y="20931"/>
                  </a:lnTo>
                  <a:lnTo>
                    <a:pt x="1185" y="21428"/>
                  </a:lnTo>
                  <a:lnTo>
                    <a:pt x="1445" y="21600"/>
                  </a:lnTo>
                  <a:lnTo>
                    <a:pt x="20155" y="21600"/>
                  </a:lnTo>
                  <a:lnTo>
                    <a:pt x="20415" y="21428"/>
                  </a:lnTo>
                  <a:lnTo>
                    <a:pt x="20659" y="20931"/>
                  </a:lnTo>
                  <a:lnTo>
                    <a:pt x="20884" y="20140"/>
                  </a:lnTo>
                  <a:lnTo>
                    <a:pt x="21086" y="19085"/>
                  </a:lnTo>
                  <a:lnTo>
                    <a:pt x="21260" y="17797"/>
                  </a:lnTo>
                  <a:lnTo>
                    <a:pt x="21403" y="16304"/>
                  </a:lnTo>
                  <a:lnTo>
                    <a:pt x="21510" y="14639"/>
                  </a:lnTo>
                  <a:lnTo>
                    <a:pt x="21577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7" y="8770"/>
                  </a:lnTo>
                  <a:lnTo>
                    <a:pt x="21510" y="6961"/>
                  </a:lnTo>
                  <a:lnTo>
                    <a:pt x="21403" y="5295"/>
                  </a:lnTo>
                  <a:lnTo>
                    <a:pt x="21260" y="3803"/>
                  </a:lnTo>
                  <a:lnTo>
                    <a:pt x="21086" y="2514"/>
                  </a:lnTo>
                  <a:lnTo>
                    <a:pt x="20884" y="1460"/>
                  </a:lnTo>
                  <a:lnTo>
                    <a:pt x="20659" y="669"/>
                  </a:lnTo>
                  <a:lnTo>
                    <a:pt x="20415" y="172"/>
                  </a:lnTo>
                  <a:lnTo>
                    <a:pt x="20155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2" name="AutoShape 9"/>
            <p:cNvSpPr>
              <a:spLocks/>
            </p:cNvSpPr>
            <p:nvPr/>
          </p:nvSpPr>
          <p:spPr bwMode="auto">
            <a:xfrm>
              <a:off x="1452262" y="3889376"/>
              <a:ext cx="2692400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597" y="0"/>
                  </a:moveTo>
                  <a:lnTo>
                    <a:pt x="2003" y="0"/>
                  </a:lnTo>
                  <a:lnTo>
                    <a:pt x="1643" y="172"/>
                  </a:lnTo>
                  <a:lnTo>
                    <a:pt x="1304" y="669"/>
                  </a:lnTo>
                  <a:lnTo>
                    <a:pt x="992" y="1460"/>
                  </a:lnTo>
                  <a:lnTo>
                    <a:pt x="713" y="2514"/>
                  </a:lnTo>
                  <a:lnTo>
                    <a:pt x="471" y="3803"/>
                  </a:lnTo>
                  <a:lnTo>
                    <a:pt x="274" y="5295"/>
                  </a:lnTo>
                  <a:lnTo>
                    <a:pt x="125" y="6961"/>
                  </a:lnTo>
                  <a:lnTo>
                    <a:pt x="32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2" y="12830"/>
                  </a:lnTo>
                  <a:lnTo>
                    <a:pt x="125" y="14639"/>
                  </a:lnTo>
                  <a:lnTo>
                    <a:pt x="274" y="16304"/>
                  </a:lnTo>
                  <a:lnTo>
                    <a:pt x="471" y="17797"/>
                  </a:lnTo>
                  <a:lnTo>
                    <a:pt x="713" y="19085"/>
                  </a:lnTo>
                  <a:lnTo>
                    <a:pt x="992" y="20140"/>
                  </a:lnTo>
                  <a:lnTo>
                    <a:pt x="1304" y="20931"/>
                  </a:lnTo>
                  <a:lnTo>
                    <a:pt x="1643" y="21428"/>
                  </a:lnTo>
                  <a:lnTo>
                    <a:pt x="2003" y="21600"/>
                  </a:lnTo>
                  <a:lnTo>
                    <a:pt x="19597" y="21600"/>
                  </a:lnTo>
                  <a:lnTo>
                    <a:pt x="19957" y="21428"/>
                  </a:lnTo>
                  <a:lnTo>
                    <a:pt x="20296" y="20931"/>
                  </a:lnTo>
                  <a:lnTo>
                    <a:pt x="20608" y="20140"/>
                  </a:lnTo>
                  <a:lnTo>
                    <a:pt x="20887" y="19085"/>
                  </a:lnTo>
                  <a:lnTo>
                    <a:pt x="21129" y="17797"/>
                  </a:lnTo>
                  <a:lnTo>
                    <a:pt x="21327" y="16304"/>
                  </a:lnTo>
                  <a:lnTo>
                    <a:pt x="21475" y="14639"/>
                  </a:lnTo>
                  <a:lnTo>
                    <a:pt x="21568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68" y="8770"/>
                  </a:lnTo>
                  <a:lnTo>
                    <a:pt x="21475" y="6961"/>
                  </a:lnTo>
                  <a:lnTo>
                    <a:pt x="21327" y="5295"/>
                  </a:lnTo>
                  <a:lnTo>
                    <a:pt x="21129" y="3803"/>
                  </a:lnTo>
                  <a:lnTo>
                    <a:pt x="20887" y="2514"/>
                  </a:lnTo>
                  <a:lnTo>
                    <a:pt x="20608" y="1460"/>
                  </a:lnTo>
                  <a:lnTo>
                    <a:pt x="20296" y="669"/>
                  </a:lnTo>
                  <a:lnTo>
                    <a:pt x="19957" y="172"/>
                  </a:lnTo>
                  <a:lnTo>
                    <a:pt x="19597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3" name="AutoShape 10"/>
            <p:cNvSpPr>
              <a:spLocks/>
            </p:cNvSpPr>
            <p:nvPr/>
          </p:nvSpPr>
          <p:spPr bwMode="auto">
            <a:xfrm>
              <a:off x="1614188" y="4567239"/>
              <a:ext cx="280828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681" y="0"/>
                  </a:moveTo>
                  <a:lnTo>
                    <a:pt x="1919" y="0"/>
                  </a:lnTo>
                  <a:lnTo>
                    <a:pt x="1574" y="172"/>
                  </a:lnTo>
                  <a:lnTo>
                    <a:pt x="1250" y="669"/>
                  </a:lnTo>
                  <a:lnTo>
                    <a:pt x="951" y="1460"/>
                  </a:lnTo>
                  <a:lnTo>
                    <a:pt x="683" y="2514"/>
                  </a:lnTo>
                  <a:lnTo>
                    <a:pt x="451" y="3803"/>
                  </a:lnTo>
                  <a:lnTo>
                    <a:pt x="262" y="5295"/>
                  </a:lnTo>
                  <a:lnTo>
                    <a:pt x="120" y="6961"/>
                  </a:lnTo>
                  <a:lnTo>
                    <a:pt x="3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1" y="12830"/>
                  </a:lnTo>
                  <a:lnTo>
                    <a:pt x="120" y="14639"/>
                  </a:lnTo>
                  <a:lnTo>
                    <a:pt x="262" y="16304"/>
                  </a:lnTo>
                  <a:lnTo>
                    <a:pt x="451" y="17797"/>
                  </a:lnTo>
                  <a:lnTo>
                    <a:pt x="683" y="19085"/>
                  </a:lnTo>
                  <a:lnTo>
                    <a:pt x="951" y="20140"/>
                  </a:lnTo>
                  <a:lnTo>
                    <a:pt x="1250" y="20931"/>
                  </a:lnTo>
                  <a:lnTo>
                    <a:pt x="1574" y="21428"/>
                  </a:lnTo>
                  <a:lnTo>
                    <a:pt x="1919" y="21600"/>
                  </a:lnTo>
                  <a:lnTo>
                    <a:pt x="19681" y="21600"/>
                  </a:lnTo>
                  <a:lnTo>
                    <a:pt x="20026" y="21420"/>
                  </a:lnTo>
                  <a:lnTo>
                    <a:pt x="20350" y="20904"/>
                  </a:lnTo>
                  <a:lnTo>
                    <a:pt x="20649" y="20084"/>
                  </a:lnTo>
                  <a:lnTo>
                    <a:pt x="20917" y="18995"/>
                  </a:lnTo>
                  <a:lnTo>
                    <a:pt x="21149" y="17671"/>
                  </a:lnTo>
                  <a:lnTo>
                    <a:pt x="21338" y="16144"/>
                  </a:lnTo>
                  <a:lnTo>
                    <a:pt x="21480" y="14450"/>
                  </a:lnTo>
                  <a:lnTo>
                    <a:pt x="21569" y="12621"/>
                  </a:lnTo>
                  <a:lnTo>
                    <a:pt x="21600" y="10692"/>
                  </a:lnTo>
                  <a:lnTo>
                    <a:pt x="21569" y="8770"/>
                  </a:lnTo>
                  <a:lnTo>
                    <a:pt x="21480" y="6961"/>
                  </a:lnTo>
                  <a:lnTo>
                    <a:pt x="21338" y="5295"/>
                  </a:lnTo>
                  <a:lnTo>
                    <a:pt x="21149" y="3803"/>
                  </a:lnTo>
                  <a:lnTo>
                    <a:pt x="20917" y="2514"/>
                  </a:lnTo>
                  <a:lnTo>
                    <a:pt x="20649" y="1460"/>
                  </a:lnTo>
                  <a:lnTo>
                    <a:pt x="20350" y="669"/>
                  </a:lnTo>
                  <a:lnTo>
                    <a:pt x="20026" y="172"/>
                  </a:lnTo>
                  <a:lnTo>
                    <a:pt x="19681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4" name="AutoShape 11"/>
            <p:cNvSpPr>
              <a:spLocks/>
            </p:cNvSpPr>
            <p:nvPr/>
          </p:nvSpPr>
          <p:spPr bwMode="auto">
            <a:xfrm>
              <a:off x="1614188" y="5253039"/>
              <a:ext cx="214153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083" y="0"/>
                  </a:moveTo>
                  <a:lnTo>
                    <a:pt x="2517" y="0"/>
                  </a:lnTo>
                  <a:lnTo>
                    <a:pt x="2065" y="172"/>
                  </a:lnTo>
                  <a:lnTo>
                    <a:pt x="1639" y="669"/>
                  </a:lnTo>
                  <a:lnTo>
                    <a:pt x="1247" y="1460"/>
                  </a:lnTo>
                  <a:lnTo>
                    <a:pt x="895" y="2514"/>
                  </a:lnTo>
                  <a:lnTo>
                    <a:pt x="592" y="3803"/>
                  </a:lnTo>
                  <a:lnTo>
                    <a:pt x="344" y="5295"/>
                  </a:lnTo>
                  <a:lnTo>
                    <a:pt x="157" y="6961"/>
                  </a:lnTo>
                  <a:lnTo>
                    <a:pt x="4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41" y="12830"/>
                  </a:lnTo>
                  <a:lnTo>
                    <a:pt x="157" y="14639"/>
                  </a:lnTo>
                  <a:lnTo>
                    <a:pt x="344" y="16304"/>
                  </a:lnTo>
                  <a:lnTo>
                    <a:pt x="592" y="17797"/>
                  </a:lnTo>
                  <a:lnTo>
                    <a:pt x="895" y="19085"/>
                  </a:lnTo>
                  <a:lnTo>
                    <a:pt x="1247" y="20140"/>
                  </a:lnTo>
                  <a:lnTo>
                    <a:pt x="1639" y="20931"/>
                  </a:lnTo>
                  <a:lnTo>
                    <a:pt x="2065" y="21428"/>
                  </a:lnTo>
                  <a:lnTo>
                    <a:pt x="2517" y="21600"/>
                  </a:lnTo>
                  <a:lnTo>
                    <a:pt x="19083" y="21600"/>
                  </a:lnTo>
                  <a:lnTo>
                    <a:pt x="19535" y="21428"/>
                  </a:lnTo>
                  <a:lnTo>
                    <a:pt x="19961" y="20931"/>
                  </a:lnTo>
                  <a:lnTo>
                    <a:pt x="20353" y="20140"/>
                  </a:lnTo>
                  <a:lnTo>
                    <a:pt x="20705" y="19085"/>
                  </a:lnTo>
                  <a:lnTo>
                    <a:pt x="21008" y="17797"/>
                  </a:lnTo>
                  <a:lnTo>
                    <a:pt x="21256" y="16304"/>
                  </a:lnTo>
                  <a:lnTo>
                    <a:pt x="21443" y="14639"/>
                  </a:lnTo>
                  <a:lnTo>
                    <a:pt x="21559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59" y="8770"/>
                  </a:lnTo>
                  <a:lnTo>
                    <a:pt x="21443" y="6961"/>
                  </a:lnTo>
                  <a:lnTo>
                    <a:pt x="21256" y="5295"/>
                  </a:lnTo>
                  <a:lnTo>
                    <a:pt x="21008" y="3803"/>
                  </a:lnTo>
                  <a:lnTo>
                    <a:pt x="20705" y="2514"/>
                  </a:lnTo>
                  <a:lnTo>
                    <a:pt x="20353" y="1460"/>
                  </a:lnTo>
                  <a:lnTo>
                    <a:pt x="19961" y="669"/>
                  </a:lnTo>
                  <a:lnTo>
                    <a:pt x="19535" y="172"/>
                  </a:lnTo>
                  <a:lnTo>
                    <a:pt x="1908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5" name="AutoShape 12"/>
            <p:cNvSpPr>
              <a:spLocks/>
            </p:cNvSpPr>
            <p:nvPr/>
          </p:nvSpPr>
          <p:spPr bwMode="auto">
            <a:xfrm>
              <a:off x="1858663" y="5922964"/>
              <a:ext cx="147637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948" y="0"/>
                  </a:moveTo>
                  <a:lnTo>
                    <a:pt x="3652" y="0"/>
                  </a:lnTo>
                  <a:lnTo>
                    <a:pt x="2996" y="172"/>
                  </a:lnTo>
                  <a:lnTo>
                    <a:pt x="2378" y="669"/>
                  </a:lnTo>
                  <a:lnTo>
                    <a:pt x="1809" y="1460"/>
                  </a:lnTo>
                  <a:lnTo>
                    <a:pt x="1299" y="2514"/>
                  </a:lnTo>
                  <a:lnTo>
                    <a:pt x="859" y="3803"/>
                  </a:lnTo>
                  <a:lnTo>
                    <a:pt x="499" y="5295"/>
                  </a:lnTo>
                  <a:lnTo>
                    <a:pt x="228" y="6961"/>
                  </a:lnTo>
                  <a:lnTo>
                    <a:pt x="59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59" y="12830"/>
                  </a:lnTo>
                  <a:lnTo>
                    <a:pt x="228" y="14639"/>
                  </a:lnTo>
                  <a:lnTo>
                    <a:pt x="499" y="16304"/>
                  </a:lnTo>
                  <a:lnTo>
                    <a:pt x="859" y="17797"/>
                  </a:lnTo>
                  <a:lnTo>
                    <a:pt x="1299" y="19085"/>
                  </a:lnTo>
                  <a:lnTo>
                    <a:pt x="1809" y="20140"/>
                  </a:lnTo>
                  <a:lnTo>
                    <a:pt x="2378" y="20931"/>
                  </a:lnTo>
                  <a:lnTo>
                    <a:pt x="2996" y="21428"/>
                  </a:lnTo>
                  <a:lnTo>
                    <a:pt x="3652" y="21600"/>
                  </a:lnTo>
                  <a:lnTo>
                    <a:pt x="17948" y="21600"/>
                  </a:lnTo>
                  <a:lnTo>
                    <a:pt x="18605" y="21428"/>
                  </a:lnTo>
                  <a:lnTo>
                    <a:pt x="19222" y="20931"/>
                  </a:lnTo>
                  <a:lnTo>
                    <a:pt x="19791" y="20140"/>
                  </a:lnTo>
                  <a:lnTo>
                    <a:pt x="20301" y="19085"/>
                  </a:lnTo>
                  <a:lnTo>
                    <a:pt x="20741" y="17797"/>
                  </a:lnTo>
                  <a:lnTo>
                    <a:pt x="21101" y="16304"/>
                  </a:lnTo>
                  <a:lnTo>
                    <a:pt x="21372" y="14639"/>
                  </a:lnTo>
                  <a:lnTo>
                    <a:pt x="21541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1" y="8770"/>
                  </a:lnTo>
                  <a:lnTo>
                    <a:pt x="21372" y="6961"/>
                  </a:lnTo>
                  <a:lnTo>
                    <a:pt x="21101" y="5295"/>
                  </a:lnTo>
                  <a:lnTo>
                    <a:pt x="20741" y="3803"/>
                  </a:lnTo>
                  <a:lnTo>
                    <a:pt x="20301" y="2514"/>
                  </a:lnTo>
                  <a:lnTo>
                    <a:pt x="19791" y="1460"/>
                  </a:lnTo>
                  <a:lnTo>
                    <a:pt x="19222" y="669"/>
                  </a:lnTo>
                  <a:lnTo>
                    <a:pt x="18605" y="172"/>
                  </a:lnTo>
                  <a:lnTo>
                    <a:pt x="1794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6" name="AutoShape 13"/>
            <p:cNvSpPr>
              <a:spLocks/>
            </p:cNvSpPr>
            <p:nvPr/>
          </p:nvSpPr>
          <p:spPr bwMode="auto">
            <a:xfrm>
              <a:off x="447374" y="0"/>
              <a:ext cx="1004888" cy="4968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87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6243" y="21600"/>
                  </a:lnTo>
                  <a:lnTo>
                    <a:pt x="17206" y="21423"/>
                  </a:lnTo>
                  <a:lnTo>
                    <a:pt x="18112" y="20914"/>
                  </a:lnTo>
                  <a:lnTo>
                    <a:pt x="18947" y="20103"/>
                  </a:lnTo>
                  <a:lnTo>
                    <a:pt x="19694" y="19021"/>
                  </a:lnTo>
                  <a:lnTo>
                    <a:pt x="20340" y="17700"/>
                  </a:lnTo>
                  <a:lnTo>
                    <a:pt x="20869" y="16169"/>
                  </a:lnTo>
                  <a:lnTo>
                    <a:pt x="21265" y="14461"/>
                  </a:lnTo>
                  <a:lnTo>
                    <a:pt x="21514" y="12606"/>
                  </a:lnTo>
                  <a:lnTo>
                    <a:pt x="21600" y="10635"/>
                  </a:lnTo>
                  <a:lnTo>
                    <a:pt x="21600" y="10413"/>
                  </a:lnTo>
                  <a:lnTo>
                    <a:pt x="21514" y="8442"/>
                  </a:lnTo>
                  <a:lnTo>
                    <a:pt x="21265" y="6587"/>
                  </a:lnTo>
                  <a:lnTo>
                    <a:pt x="20869" y="4879"/>
                  </a:lnTo>
                  <a:lnTo>
                    <a:pt x="20340" y="3349"/>
                  </a:lnTo>
                  <a:lnTo>
                    <a:pt x="19694" y="2027"/>
                  </a:lnTo>
                  <a:lnTo>
                    <a:pt x="18947" y="945"/>
                  </a:lnTo>
                  <a:lnTo>
                    <a:pt x="18112" y="134"/>
                  </a:lnTo>
                  <a:lnTo>
                    <a:pt x="1787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7" name="AutoShape 14"/>
            <p:cNvSpPr>
              <a:spLocks/>
            </p:cNvSpPr>
            <p:nvPr/>
          </p:nvSpPr>
          <p:spPr bwMode="auto">
            <a:xfrm>
              <a:off x="1966613" y="6546851"/>
              <a:ext cx="790575" cy="30956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782" y="0"/>
                  </a:moveTo>
                  <a:lnTo>
                    <a:pt x="6817" y="0"/>
                  </a:lnTo>
                  <a:lnTo>
                    <a:pt x="5592" y="283"/>
                  </a:lnTo>
                  <a:lnTo>
                    <a:pt x="4439" y="1100"/>
                  </a:lnTo>
                  <a:lnTo>
                    <a:pt x="3377" y="2401"/>
                  </a:lnTo>
                  <a:lnTo>
                    <a:pt x="2425" y="4137"/>
                  </a:lnTo>
                  <a:lnTo>
                    <a:pt x="1603" y="6257"/>
                  </a:lnTo>
                  <a:lnTo>
                    <a:pt x="931" y="8712"/>
                  </a:lnTo>
                  <a:lnTo>
                    <a:pt x="426" y="11452"/>
                  </a:lnTo>
                  <a:lnTo>
                    <a:pt x="110" y="14428"/>
                  </a:lnTo>
                  <a:lnTo>
                    <a:pt x="0" y="17590"/>
                  </a:lnTo>
                  <a:lnTo>
                    <a:pt x="0" y="17946"/>
                  </a:lnTo>
                  <a:lnTo>
                    <a:pt x="110" y="21108"/>
                  </a:lnTo>
                  <a:lnTo>
                    <a:pt x="162" y="21600"/>
                  </a:lnTo>
                  <a:lnTo>
                    <a:pt x="21438" y="21600"/>
                  </a:lnTo>
                  <a:lnTo>
                    <a:pt x="21490" y="21108"/>
                  </a:lnTo>
                  <a:lnTo>
                    <a:pt x="21600" y="17946"/>
                  </a:lnTo>
                  <a:lnTo>
                    <a:pt x="21600" y="17590"/>
                  </a:lnTo>
                  <a:lnTo>
                    <a:pt x="21490" y="14428"/>
                  </a:lnTo>
                  <a:lnTo>
                    <a:pt x="21173" y="11452"/>
                  </a:lnTo>
                  <a:lnTo>
                    <a:pt x="20669" y="8712"/>
                  </a:lnTo>
                  <a:lnTo>
                    <a:pt x="19997" y="6257"/>
                  </a:lnTo>
                  <a:lnTo>
                    <a:pt x="19175" y="4137"/>
                  </a:lnTo>
                  <a:lnTo>
                    <a:pt x="18223" y="2401"/>
                  </a:lnTo>
                  <a:lnTo>
                    <a:pt x="17161" y="1100"/>
                  </a:lnTo>
                  <a:lnTo>
                    <a:pt x="16008" y="283"/>
                  </a:lnTo>
                  <a:lnTo>
                    <a:pt x="1478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8" name="AutoShape 15"/>
            <p:cNvSpPr>
              <a:spLocks/>
            </p:cNvSpPr>
            <p:nvPr/>
          </p:nvSpPr>
          <p:spPr bwMode="auto">
            <a:xfrm>
              <a:off x="447374" y="573089"/>
              <a:ext cx="1536700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09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093" y="21600"/>
                  </a:lnTo>
                  <a:lnTo>
                    <a:pt x="18724" y="21428"/>
                  </a:lnTo>
                  <a:lnTo>
                    <a:pt x="19317" y="20931"/>
                  </a:lnTo>
                  <a:lnTo>
                    <a:pt x="19863" y="20140"/>
                  </a:lnTo>
                  <a:lnTo>
                    <a:pt x="20353" y="19085"/>
                  </a:lnTo>
                  <a:lnTo>
                    <a:pt x="20775" y="17797"/>
                  </a:lnTo>
                  <a:lnTo>
                    <a:pt x="21121" y="16304"/>
                  </a:lnTo>
                  <a:lnTo>
                    <a:pt x="21381" y="14639"/>
                  </a:lnTo>
                  <a:lnTo>
                    <a:pt x="21544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4" y="8770"/>
                  </a:lnTo>
                  <a:lnTo>
                    <a:pt x="21381" y="6961"/>
                  </a:lnTo>
                  <a:lnTo>
                    <a:pt x="21121" y="5295"/>
                  </a:lnTo>
                  <a:lnTo>
                    <a:pt x="20775" y="3803"/>
                  </a:lnTo>
                  <a:lnTo>
                    <a:pt x="20353" y="2514"/>
                  </a:lnTo>
                  <a:lnTo>
                    <a:pt x="19863" y="1460"/>
                  </a:lnTo>
                  <a:lnTo>
                    <a:pt x="19317" y="669"/>
                  </a:lnTo>
                  <a:lnTo>
                    <a:pt x="18724" y="172"/>
                  </a:lnTo>
                  <a:lnTo>
                    <a:pt x="1809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9" name="AutoShape 16"/>
            <p:cNvSpPr>
              <a:spLocks/>
            </p:cNvSpPr>
            <p:nvPr/>
          </p:nvSpPr>
          <p:spPr bwMode="auto">
            <a:xfrm>
              <a:off x="447374" y="1238250"/>
              <a:ext cx="3067050" cy="5095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842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842" y="21600"/>
                  </a:lnTo>
                  <a:lnTo>
                    <a:pt x="20158" y="21428"/>
                  </a:lnTo>
                  <a:lnTo>
                    <a:pt x="20456" y="20931"/>
                  </a:lnTo>
                  <a:lnTo>
                    <a:pt x="20729" y="20140"/>
                  </a:lnTo>
                  <a:lnTo>
                    <a:pt x="20975" y="19085"/>
                  </a:lnTo>
                  <a:lnTo>
                    <a:pt x="21187" y="17797"/>
                  </a:lnTo>
                  <a:lnTo>
                    <a:pt x="21360" y="16304"/>
                  </a:lnTo>
                  <a:lnTo>
                    <a:pt x="21490" y="14639"/>
                  </a:lnTo>
                  <a:lnTo>
                    <a:pt x="21572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2" y="8770"/>
                  </a:lnTo>
                  <a:lnTo>
                    <a:pt x="21490" y="6961"/>
                  </a:lnTo>
                  <a:lnTo>
                    <a:pt x="21360" y="5295"/>
                  </a:lnTo>
                  <a:lnTo>
                    <a:pt x="21187" y="3803"/>
                  </a:lnTo>
                  <a:lnTo>
                    <a:pt x="20975" y="2514"/>
                  </a:lnTo>
                  <a:lnTo>
                    <a:pt x="20729" y="1460"/>
                  </a:lnTo>
                  <a:lnTo>
                    <a:pt x="20456" y="669"/>
                  </a:lnTo>
                  <a:lnTo>
                    <a:pt x="20158" y="172"/>
                  </a:lnTo>
                  <a:lnTo>
                    <a:pt x="1984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90" name="AutoShape 17"/>
            <p:cNvSpPr>
              <a:spLocks/>
            </p:cNvSpPr>
            <p:nvPr/>
          </p:nvSpPr>
          <p:spPr bwMode="auto">
            <a:xfrm>
              <a:off x="447375" y="1916114"/>
              <a:ext cx="3432175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03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030" y="21600"/>
                  </a:lnTo>
                  <a:lnTo>
                    <a:pt x="20312" y="21428"/>
                  </a:lnTo>
                  <a:lnTo>
                    <a:pt x="20578" y="20931"/>
                  </a:lnTo>
                  <a:lnTo>
                    <a:pt x="20822" y="20140"/>
                  </a:lnTo>
                  <a:lnTo>
                    <a:pt x="21041" y="19085"/>
                  </a:lnTo>
                  <a:lnTo>
                    <a:pt x="21231" y="17797"/>
                  </a:lnTo>
                  <a:lnTo>
                    <a:pt x="21386" y="16304"/>
                  </a:lnTo>
                  <a:lnTo>
                    <a:pt x="21502" y="14639"/>
                  </a:lnTo>
                  <a:lnTo>
                    <a:pt x="21575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5" y="8770"/>
                  </a:lnTo>
                  <a:lnTo>
                    <a:pt x="21502" y="6961"/>
                  </a:lnTo>
                  <a:lnTo>
                    <a:pt x="21386" y="5295"/>
                  </a:lnTo>
                  <a:lnTo>
                    <a:pt x="21231" y="3803"/>
                  </a:lnTo>
                  <a:lnTo>
                    <a:pt x="21041" y="2514"/>
                  </a:lnTo>
                  <a:lnTo>
                    <a:pt x="20822" y="1460"/>
                  </a:lnTo>
                  <a:lnTo>
                    <a:pt x="20578" y="669"/>
                  </a:lnTo>
                  <a:lnTo>
                    <a:pt x="20312" y="172"/>
                  </a:lnTo>
                  <a:lnTo>
                    <a:pt x="20030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91" name="AutoShape 18"/>
            <p:cNvSpPr>
              <a:spLocks/>
            </p:cNvSpPr>
            <p:nvPr/>
          </p:nvSpPr>
          <p:spPr bwMode="auto">
            <a:xfrm>
              <a:off x="447375" y="2600326"/>
              <a:ext cx="4619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59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433" y="21600"/>
                  </a:lnTo>
                  <a:lnTo>
                    <a:pt x="20643" y="21428"/>
                  </a:lnTo>
                  <a:lnTo>
                    <a:pt x="20840" y="20931"/>
                  </a:lnTo>
                  <a:lnTo>
                    <a:pt x="21022" y="20140"/>
                  </a:lnTo>
                  <a:lnTo>
                    <a:pt x="21185" y="19085"/>
                  </a:lnTo>
                  <a:lnTo>
                    <a:pt x="21326" y="17797"/>
                  </a:lnTo>
                  <a:lnTo>
                    <a:pt x="21441" y="16304"/>
                  </a:lnTo>
                  <a:lnTo>
                    <a:pt x="21527" y="14639"/>
                  </a:lnTo>
                  <a:lnTo>
                    <a:pt x="21581" y="12830"/>
                  </a:lnTo>
                  <a:lnTo>
                    <a:pt x="21600" y="10908"/>
                  </a:lnTo>
                  <a:lnTo>
                    <a:pt x="21600" y="9184"/>
                  </a:lnTo>
                  <a:lnTo>
                    <a:pt x="21574" y="7078"/>
                  </a:lnTo>
                  <a:lnTo>
                    <a:pt x="21498" y="5145"/>
                  </a:lnTo>
                  <a:lnTo>
                    <a:pt x="21380" y="3440"/>
                  </a:lnTo>
                  <a:lnTo>
                    <a:pt x="21225" y="2018"/>
                  </a:lnTo>
                  <a:lnTo>
                    <a:pt x="21039" y="933"/>
                  </a:lnTo>
                  <a:lnTo>
                    <a:pt x="20828" y="243"/>
                  </a:lnTo>
                  <a:lnTo>
                    <a:pt x="2059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</p:grpSp>
      <p:sp>
        <p:nvSpPr>
          <p:cNvPr id="3092" name="Rectangle 19"/>
          <p:cNvSpPr>
            <a:spLocks/>
          </p:cNvSpPr>
          <p:nvPr/>
        </p:nvSpPr>
        <p:spPr bwMode="auto">
          <a:xfrm>
            <a:off x="4961352" y="5015136"/>
            <a:ext cx="40385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indent="0" algn="ctr"/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</a:rPr>
              <a:t>Léandre Ngogang</a:t>
            </a:r>
          </a:p>
          <a:p>
            <a:pPr indent="0" algn="ctr"/>
            <a:r>
              <a:rPr lang="fr-FR" sz="2000" b="1" i="1" dirty="0" smtClean="0">
                <a:solidFill>
                  <a:schemeClr val="bg1">
                    <a:lumMod val="95000"/>
                  </a:schemeClr>
                </a:solidFill>
              </a:rPr>
              <a:t>Centre Africain pour la Statistique</a:t>
            </a:r>
            <a:endParaRPr lang="en-US" sz="20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93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fr-FR" dirty="0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>
          <a:xfrm>
            <a:off x="1398978" y="223313"/>
            <a:ext cx="9573549" cy="116601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fr-FR" sz="2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Atelier sous régional sur l'intégration des données administratives, des données de masse et des informations géo spatiales pour la compilation des indicateurs des ODD pour les pays africains francophones</a:t>
            </a:r>
            <a:br>
              <a:rPr lang="fr-FR" sz="2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Du 9 au 11 mai </a:t>
            </a:r>
            <a:r>
              <a:rPr lang="fr-FR" sz="2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2018,  </a:t>
            </a:r>
            <a:r>
              <a:rPr lang="fr-FR" sz="2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Lomé au Togo</a:t>
            </a:r>
          </a:p>
        </p:txBody>
      </p:sp>
      <p:sp>
        <p:nvSpPr>
          <p:cNvPr id="3079" name="Rectangle 6"/>
          <p:cNvSpPr>
            <a:spLocks/>
          </p:cNvSpPr>
          <p:nvPr/>
        </p:nvSpPr>
        <p:spPr bwMode="auto">
          <a:xfrm>
            <a:off x="3437818" y="2370893"/>
            <a:ext cx="859685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lvl="0" algn="ctr"/>
            <a:r>
              <a:rPr lang="en-US" sz="3100" b="1" kern="0" dirty="0" smtClean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Cadre </a:t>
            </a:r>
            <a:r>
              <a:rPr lang="en-US" sz="3100" b="1" kern="0" dirty="0" err="1" smtClean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institutionnel</a:t>
            </a:r>
            <a:r>
              <a:rPr lang="en-US" sz="3100" b="1" kern="0" dirty="0" smtClean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et </a:t>
            </a:r>
            <a:r>
              <a:rPr lang="en-US" sz="3100" b="1" kern="0" dirty="0" err="1" smtClean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gestion</a:t>
            </a:r>
            <a:r>
              <a:rPr lang="en-US" sz="3100" b="1" kern="0" dirty="0" smtClean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des </a:t>
            </a:r>
            <a:r>
              <a:rPr lang="en-US" sz="3100" b="1" kern="0" dirty="0" err="1" smtClean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ressources</a:t>
            </a:r>
            <a:r>
              <a:rPr lang="en-US" sz="3100" b="1" kern="0" dirty="0" smtClean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des SSN</a:t>
            </a:r>
          </a:p>
          <a:p>
            <a:pPr lvl="0" algn="ctr"/>
            <a:endParaRPr lang="fr-FR" sz="3100" b="1" kern="0" dirty="0">
              <a:solidFill>
                <a:schemeClr val="bg1"/>
              </a:solidFill>
              <a:latin typeface="Calibri Light" panose="020F0302020204030204" pitchFamily="34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2400" b="1" kern="0" dirty="0" err="1" smtClean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Analyse</a:t>
            </a:r>
            <a:r>
              <a:rPr lang="en-US" sz="2400" b="1" kern="0" dirty="0" smtClean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des </a:t>
            </a:r>
            <a:r>
              <a:rPr lang="en-US" sz="2400" b="1" kern="0" dirty="0" err="1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résultats</a:t>
            </a:r>
            <a:r>
              <a:rPr lang="en-US" sz="24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de </a:t>
            </a:r>
            <a:r>
              <a:rPr lang="en-US" sz="2400" b="1" kern="0" dirty="0" err="1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l’enquête</a:t>
            </a:r>
            <a:r>
              <a:rPr lang="en-US" sz="24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d’auto</a:t>
            </a:r>
            <a:r>
              <a:rPr lang="en-US" sz="24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-</a:t>
            </a:r>
            <a:r>
              <a:rPr lang="en-US" sz="2400" b="1" kern="0" dirty="0" err="1" smtClean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évaluation</a:t>
            </a:r>
            <a:endParaRPr lang="en-US" sz="2400" b="1" kern="0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6480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solidFill>
                  <a:schemeClr val="accent1">
                    <a:lumMod val="50000"/>
                  </a:schemeClr>
                </a:solidFill>
                <a:cs typeface="Arial"/>
              </a:rPr>
              <a:t>Loi </a:t>
            </a:r>
            <a:r>
              <a:rPr lang="fr-FR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statistique, contenu et couverture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</a:t>
            </a:r>
            <a:r>
              <a:rPr lang="fr-FR" dirty="0" smtClean="0"/>
              <a:t>existe </a:t>
            </a:r>
            <a:r>
              <a:rPr lang="fr-FR" dirty="0"/>
              <a:t>un organisme consultatif d'utilisateurs </a:t>
            </a:r>
            <a:r>
              <a:rPr lang="fr-FR" dirty="0" smtClean="0"/>
              <a:t>(Ex:  </a:t>
            </a:r>
            <a:r>
              <a:rPr lang="fr-FR" dirty="0"/>
              <a:t>le Conseil de la statistique) représentant d'importants groupes d'utilisateurs à l'intérieur et à l'extérieur du gouvernement et de l’administration </a:t>
            </a:r>
            <a:r>
              <a:rPr lang="fr-FR" dirty="0" smtClean="0"/>
              <a:t>dans </a:t>
            </a:r>
            <a:r>
              <a:rPr lang="fr-FR" b="1" dirty="0" smtClean="0"/>
              <a:t>14 pays </a:t>
            </a:r>
            <a:r>
              <a:rPr lang="fr-FR" dirty="0" smtClean="0"/>
              <a:t>sur 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Accès aux données administratives</a:t>
            </a:r>
            <a:endParaRPr lang="en-US" b="1" cap="all" dirty="0">
              <a:solidFill>
                <a:schemeClr val="accent1">
                  <a:lumMod val="50000"/>
                </a:schemeClr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16 pays </a:t>
            </a:r>
            <a:r>
              <a:rPr lang="fr-FR" dirty="0" smtClean="0"/>
              <a:t>sur 18 on </a:t>
            </a:r>
            <a:r>
              <a:rPr lang="fr-FR" dirty="0"/>
              <a:t>affirmés que </a:t>
            </a:r>
            <a:r>
              <a:rPr lang="fr-FR" dirty="0" smtClean="0"/>
              <a:t>l'INS est </a:t>
            </a:r>
            <a:r>
              <a:rPr lang="fr-FR" dirty="0"/>
              <a:t>autorisé par la loi à utiliser gratuitement des données administratives à des fins </a:t>
            </a:r>
            <a:r>
              <a:rPr lang="fr-FR" dirty="0" smtClean="0"/>
              <a:t>statistiques</a:t>
            </a:r>
          </a:p>
          <a:p>
            <a:endParaRPr lang="fr-FR" dirty="0" smtClean="0"/>
          </a:p>
          <a:p>
            <a:r>
              <a:rPr lang="fr-FR" dirty="0" smtClean="0"/>
              <a:t>Dans </a:t>
            </a:r>
            <a:r>
              <a:rPr lang="fr-FR" b="1" dirty="0" smtClean="0"/>
              <a:t>15 de </a:t>
            </a:r>
            <a:r>
              <a:rPr lang="fr-FR" b="1" dirty="0"/>
              <a:t>ces pays</a:t>
            </a:r>
            <a:r>
              <a:rPr lang="fr-FR" dirty="0"/>
              <a:t> les ministères et les agences </a:t>
            </a:r>
            <a:r>
              <a:rPr lang="fr-FR" dirty="0" smtClean="0"/>
              <a:t>sont autorisés </a:t>
            </a:r>
            <a:r>
              <a:rPr lang="fr-FR" dirty="0"/>
              <a:t>à fournir des données administratives à </a:t>
            </a:r>
            <a:r>
              <a:rPr lang="fr-FR" dirty="0" smtClean="0"/>
              <a:t>l‘INS </a:t>
            </a:r>
            <a:r>
              <a:rPr lang="fr-FR" dirty="0"/>
              <a:t>à des fins </a:t>
            </a:r>
            <a:r>
              <a:rPr lang="fr-FR" dirty="0" smtClean="0"/>
              <a:t>statistiques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Infrastructure du SSN</a:t>
            </a:r>
            <a:endParaRPr lang="en-US" b="1" cap="all" dirty="0">
              <a:solidFill>
                <a:schemeClr val="accent1">
                  <a:lumMod val="50000"/>
                </a:schemeClr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L'infrastructure informatique et les logiciels de production statistique </a:t>
            </a:r>
            <a:r>
              <a:rPr lang="fr-FR" b="1" dirty="0" smtClean="0">
                <a:solidFill>
                  <a:srgbClr val="FF0000"/>
                </a:solidFill>
              </a:rPr>
              <a:t>ne sont </a:t>
            </a:r>
            <a:r>
              <a:rPr lang="fr-FR" dirty="0"/>
              <a:t>régulièrement </a:t>
            </a:r>
            <a:r>
              <a:rPr lang="fr-FR" b="1" dirty="0" smtClean="0">
                <a:solidFill>
                  <a:srgbClr val="FF0000"/>
                </a:solidFill>
              </a:rPr>
              <a:t>pas</a:t>
            </a:r>
            <a:r>
              <a:rPr lang="fr-FR" dirty="0" smtClean="0"/>
              <a:t> mis </a:t>
            </a:r>
            <a:r>
              <a:rPr lang="fr-FR" dirty="0"/>
              <a:t>à jour pour répondre aux besoins statistiques actuels et </a:t>
            </a:r>
            <a:r>
              <a:rPr lang="fr-FR" dirty="0" smtClean="0"/>
              <a:t>futurs dans </a:t>
            </a:r>
            <a:r>
              <a:rPr lang="fr-FR" b="1" dirty="0">
                <a:solidFill>
                  <a:srgbClr val="FF0000"/>
                </a:solidFill>
              </a:rPr>
              <a:t>6</a:t>
            </a:r>
            <a:r>
              <a:rPr lang="fr-FR" b="1" dirty="0" smtClean="0">
                <a:solidFill>
                  <a:srgbClr val="FF0000"/>
                </a:solidFill>
              </a:rPr>
              <a:t> pays </a:t>
            </a:r>
            <a:r>
              <a:rPr lang="fr-FR" dirty="0" smtClean="0"/>
              <a:t>sur 18</a:t>
            </a:r>
          </a:p>
          <a:p>
            <a:endParaRPr lang="fr-FR" b="1" dirty="0" smtClean="0"/>
          </a:p>
          <a:p>
            <a:r>
              <a:rPr lang="fr-FR" dirty="0" smtClean="0"/>
              <a:t>Il n’existe </a:t>
            </a:r>
            <a:r>
              <a:rPr lang="fr-FR" b="1" dirty="0" smtClean="0">
                <a:solidFill>
                  <a:srgbClr val="FF0000"/>
                </a:solidFill>
              </a:rPr>
              <a:t>pas</a:t>
            </a:r>
            <a:r>
              <a:rPr lang="fr-FR" dirty="0" smtClean="0"/>
              <a:t> d’unités </a:t>
            </a:r>
            <a:r>
              <a:rPr lang="fr-FR" dirty="0"/>
              <a:t>informatiques et méthodologiques ou de recherche centralisées au sein de l'INS permettant de mutualiser les ressources et les investissements </a:t>
            </a:r>
            <a:r>
              <a:rPr lang="fr-FR" dirty="0" smtClean="0"/>
              <a:t>dans </a:t>
            </a:r>
            <a:r>
              <a:rPr lang="fr-FR" b="1" dirty="0" smtClean="0">
                <a:solidFill>
                  <a:srgbClr val="FF0000"/>
                </a:solidFill>
              </a:rPr>
              <a:t>5 pays </a:t>
            </a:r>
            <a:r>
              <a:rPr lang="fr-FR" dirty="0" smtClean="0"/>
              <a:t>sur 18</a:t>
            </a:r>
          </a:p>
        </p:txBody>
      </p:sp>
    </p:spTree>
    <p:extLst>
      <p:ext uri="{BB962C8B-B14F-4D97-AF65-F5344CB8AC3E}">
        <p14:creationId xmlns:p14="http://schemas.microsoft.com/office/powerpoint/2010/main" val="3349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solidFill>
                  <a:schemeClr val="accent1">
                    <a:lumMod val="50000"/>
                  </a:schemeClr>
                </a:solidFill>
                <a:cs typeface="Arial"/>
              </a:rPr>
              <a:t>Infrastructure du SSN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Il n’existe </a:t>
            </a:r>
            <a:r>
              <a:rPr lang="fr-FR" b="1" dirty="0">
                <a:solidFill>
                  <a:srgbClr val="FF0000"/>
                </a:solidFill>
              </a:rPr>
              <a:t>pas</a:t>
            </a:r>
            <a:r>
              <a:rPr lang="fr-FR" dirty="0"/>
              <a:t> d’unités informatiques et méthodologiques ou de recherche centralisées au sein de l'INS permettant d'identifier le potentiel d'innovation ou de </a:t>
            </a:r>
            <a:r>
              <a:rPr lang="fr-FR" dirty="0" smtClean="0"/>
              <a:t>modernisation dans </a:t>
            </a:r>
            <a:r>
              <a:rPr lang="fr-FR" b="1" dirty="0" smtClean="0">
                <a:solidFill>
                  <a:srgbClr val="FF0000"/>
                </a:solidFill>
              </a:rPr>
              <a:t>8 </a:t>
            </a:r>
            <a:r>
              <a:rPr lang="fr-FR" b="1" dirty="0">
                <a:solidFill>
                  <a:srgbClr val="FF0000"/>
                </a:solidFill>
              </a:rPr>
              <a:t>pays</a:t>
            </a:r>
            <a:r>
              <a:rPr lang="fr-FR" dirty="0"/>
              <a:t> sur </a:t>
            </a:r>
            <a:r>
              <a:rPr lang="fr-FR" dirty="0" smtClean="0"/>
              <a:t>18</a:t>
            </a:r>
          </a:p>
          <a:p>
            <a:endParaRPr lang="fr-FR" dirty="0" smtClean="0"/>
          </a:p>
          <a:p>
            <a:r>
              <a:rPr lang="fr-FR" dirty="0"/>
              <a:t>Il n’existe </a:t>
            </a:r>
            <a:r>
              <a:rPr lang="fr-FR" b="1" dirty="0">
                <a:solidFill>
                  <a:srgbClr val="FF0000"/>
                </a:solidFill>
              </a:rPr>
              <a:t>pas</a:t>
            </a:r>
            <a:r>
              <a:rPr lang="fr-FR" dirty="0"/>
              <a:t> d’unités informatiques et méthodologiques ou de recherche centralisées au sein de l'INS qui fournissent des services similaires à d'autres producteurs de statistiques </a:t>
            </a:r>
            <a:r>
              <a:rPr lang="fr-FR" dirty="0" smtClean="0"/>
              <a:t>officielles dans </a:t>
            </a:r>
            <a:r>
              <a:rPr lang="fr-FR" b="1" dirty="0" smtClean="0">
                <a:solidFill>
                  <a:srgbClr val="FF0000"/>
                </a:solidFill>
              </a:rPr>
              <a:t>5 pays </a:t>
            </a:r>
            <a:r>
              <a:rPr lang="fr-FR" dirty="0"/>
              <a:t>sur </a:t>
            </a:r>
            <a:r>
              <a:rPr lang="fr-FR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solidFill>
                  <a:schemeClr val="accent1">
                    <a:lumMod val="50000"/>
                  </a:schemeClr>
                </a:solidFill>
                <a:cs typeface="Arial"/>
              </a:rPr>
              <a:t>Ressources et 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compétences du personnel </a:t>
            </a:r>
            <a:r>
              <a:rPr lang="fr-FR" dirty="0" smtClean="0"/>
              <a:t>sont </a:t>
            </a:r>
            <a:r>
              <a:rPr lang="fr-FR" dirty="0"/>
              <a:t>régulièrement mises à </a:t>
            </a:r>
            <a:r>
              <a:rPr lang="fr-FR" dirty="0" smtClean="0"/>
              <a:t>jour sur les </a:t>
            </a:r>
            <a:r>
              <a:rPr lang="fr-FR" dirty="0"/>
              <a:t>nouvelles technologies, les nouveaux outils et les méthodologies </a:t>
            </a:r>
            <a:r>
              <a:rPr lang="fr-FR" dirty="0" smtClean="0"/>
              <a:t>nouvelles dans </a:t>
            </a:r>
            <a:r>
              <a:rPr lang="fr-FR" b="1" dirty="0" smtClean="0">
                <a:solidFill>
                  <a:srgbClr val="FF0000"/>
                </a:solidFill>
              </a:rPr>
              <a:t>seulement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14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INS</a:t>
            </a:r>
            <a:r>
              <a:rPr lang="fr-FR" dirty="0" smtClean="0"/>
              <a:t>  sur 18</a:t>
            </a:r>
          </a:p>
          <a:p>
            <a:endParaRPr lang="fr-FR" dirty="0" smtClean="0"/>
          </a:p>
          <a:p>
            <a:r>
              <a:rPr lang="fr-FR" dirty="0"/>
              <a:t>Il </a:t>
            </a:r>
            <a:r>
              <a:rPr lang="fr-FR" dirty="0" smtClean="0"/>
              <a:t>existe </a:t>
            </a:r>
            <a:r>
              <a:rPr lang="fr-FR" dirty="0"/>
              <a:t>une infrastructure technique </a:t>
            </a:r>
            <a:r>
              <a:rPr lang="fr-FR" dirty="0" smtClean="0"/>
              <a:t>pour la vérification croisée des données et un partage </a:t>
            </a:r>
            <a:r>
              <a:rPr lang="fr-FR" dirty="0"/>
              <a:t>efficace et sécurisé des données entre l'INS et les autres membres du </a:t>
            </a:r>
            <a:r>
              <a:rPr lang="fr-FR" dirty="0" smtClean="0"/>
              <a:t>SSN dans </a:t>
            </a:r>
            <a:r>
              <a:rPr lang="fr-FR" b="1" dirty="0" smtClean="0">
                <a:solidFill>
                  <a:srgbClr val="FF0000"/>
                </a:solidFill>
              </a:rPr>
              <a:t>seulement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3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pays</a:t>
            </a:r>
            <a:r>
              <a:rPr lang="fr-FR" dirty="0" smtClean="0"/>
              <a:t> sur 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3639145"/>
            <a:ext cx="10515600" cy="92333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Merci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altLang="en-US" dirty="0" smtClean="0">
                <a:solidFill>
                  <a:schemeClr val="bg1"/>
                </a:solidFill>
                <a:latin typeface="Helv"/>
              </a:rPr>
              <a:t>Pour les questions et </a:t>
            </a:r>
            <a:r>
              <a:rPr lang="en-GB" altLang="en-US" dirty="0" err="1" smtClean="0">
                <a:solidFill>
                  <a:schemeClr val="bg1"/>
                </a:solidFill>
                <a:latin typeface="Helv"/>
              </a:rPr>
              <a:t>commentaires</a:t>
            </a:r>
            <a:r>
              <a:rPr lang="en-GB" altLang="en-US" dirty="0" smtClean="0">
                <a:solidFill>
                  <a:schemeClr val="bg1"/>
                </a:solidFill>
                <a:latin typeface="Helv"/>
              </a:rPr>
              <a:t>:</a:t>
            </a:r>
            <a:endParaRPr lang="en-GB" altLang="en-US" dirty="0">
              <a:solidFill>
                <a:schemeClr val="bg1"/>
              </a:solidFill>
              <a:latin typeface="Helv"/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Léandre </a:t>
            </a:r>
            <a:r>
              <a:rPr lang="fr-FR" dirty="0" err="1">
                <a:solidFill>
                  <a:schemeClr val="bg1"/>
                </a:solidFill>
              </a:rPr>
              <a:t>Ngogang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Centre </a:t>
            </a:r>
            <a:r>
              <a:rPr lang="fr-FR" dirty="0" smtClean="0">
                <a:solidFill>
                  <a:schemeClr val="bg1"/>
                </a:solidFill>
              </a:rPr>
              <a:t>Africain pour la Statistique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Commission </a:t>
            </a:r>
            <a:r>
              <a:rPr lang="fr-FR" dirty="0" smtClean="0">
                <a:solidFill>
                  <a:schemeClr val="bg1"/>
                </a:solidFill>
              </a:rPr>
              <a:t>Economique pour l’Afrique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ngogangwandji@un.org</a:t>
            </a:r>
          </a:p>
        </p:txBody>
      </p:sp>
      <p:pic>
        <p:nvPicPr>
          <p:cNvPr id="5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6" name="Picture 9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4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Introduction</a:t>
            </a:r>
            <a:endParaRPr lang="en-US" sz="3600" b="1" cap="all" dirty="0">
              <a:solidFill>
                <a:schemeClr val="accent1">
                  <a:lumMod val="50000"/>
                </a:schemeClr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1954"/>
          </a:xfrm>
        </p:spPr>
        <p:txBody>
          <a:bodyPr>
            <a:normAutofit/>
          </a:bodyPr>
          <a:lstStyle/>
          <a:p>
            <a:r>
              <a:rPr lang="fr-FR" sz="2400" dirty="0"/>
              <a:t>Questionnaire d'auto-évaluation et </a:t>
            </a:r>
            <a:r>
              <a:rPr lang="fr-FR" sz="2400" dirty="0" smtClean="0"/>
              <a:t>d’orientation envoyé aux pays ayant confirmé leur participation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759200"/>
              </p:ext>
            </p:extLst>
          </p:nvPr>
        </p:nvGraphicFramePr>
        <p:xfrm>
          <a:off x="6852151" y="-53226"/>
          <a:ext cx="5339849" cy="691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Acrobat Document" r:id="rId4" imgW="5829103" imgH="7543564" progId="AcroExch.Document.7">
                  <p:embed/>
                </p:oleObj>
              </mc:Choice>
              <mc:Fallback>
                <p:oleObj name="Acrobat Document" r:id="rId4" imgW="5829103" imgH="7543564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2151" y="-53226"/>
                        <a:ext cx="5339849" cy="6911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672431"/>
            <a:ext cx="10515600" cy="2068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18  </a:t>
            </a:r>
            <a:r>
              <a:rPr lang="en-US" sz="2400" dirty="0" err="1" smtClean="0"/>
              <a:t>réponses</a:t>
            </a:r>
            <a:r>
              <a:rPr lang="en-US" sz="2400" dirty="0" smtClean="0"/>
              <a:t> </a:t>
            </a:r>
            <a:r>
              <a:rPr lang="en-US" sz="2400" dirty="0" err="1" smtClean="0"/>
              <a:t>reçues</a:t>
            </a:r>
            <a:r>
              <a:rPr lang="en-US" sz="2400" dirty="0" smtClean="0"/>
              <a:t> (ALGÉRIE, BENIN, BURKINA FASO, BURUNDI, CAMEROUN, CAP VERT, UNION DES COMORES, COTE D’IVOIRE, DJIBOUTI, GUINÉE ÉQUATORIALE, GUINÉE-BISSAU, MADAGASCAR, MAROC, NIGER, RÉPUBLIQUE CENTRAFRICAINE, SENEGAL, TCHAD, TOGO)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093363"/>
            <a:ext cx="10515600" cy="2551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Questionnaire composé de 5 sections: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Cadre </a:t>
            </a:r>
            <a:r>
              <a:rPr lang="en-US" sz="2200" dirty="0" err="1" smtClean="0"/>
              <a:t>institutionnel</a:t>
            </a:r>
            <a:endParaRPr lang="en-US" sz="2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 smtClean="0"/>
              <a:t>Ressources</a:t>
            </a:r>
            <a:r>
              <a:rPr lang="en-US" sz="2200" dirty="0" smtClean="0"/>
              <a:t> et </a:t>
            </a:r>
            <a:r>
              <a:rPr lang="en-US" sz="2200" dirty="0" err="1" smtClean="0"/>
              <a:t>gestion</a:t>
            </a:r>
            <a:endParaRPr lang="en-US" sz="2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fr-FR" sz="2200" dirty="0" smtClean="0"/>
              <a:t>Données de sources administratives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200" dirty="0" smtClean="0"/>
              <a:t>Données de masse (</a:t>
            </a:r>
            <a:r>
              <a:rPr lang="fr-FR" sz="2200" dirty="0" err="1" smtClean="0"/>
              <a:t>Big</a:t>
            </a:r>
            <a:r>
              <a:rPr lang="fr-FR" sz="2200" dirty="0" smtClean="0"/>
              <a:t> data)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200" dirty="0" smtClean="0"/>
              <a:t>Intégration des informations statistiques et géo spatiales</a:t>
            </a:r>
            <a:endParaRPr lang="en-US" sz="22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0"/>
            <a:ext cx="5317853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3458" y="125053"/>
            <a:ext cx="5317853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6667" y="250106"/>
            <a:ext cx="5317853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6667" y="306303"/>
            <a:ext cx="5741658" cy="45223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84146" y="493507"/>
            <a:ext cx="6046525" cy="43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0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Contenu de la présentation</a:t>
            </a:r>
            <a:endParaRPr lang="en-US" sz="3600" b="1" cap="all" dirty="0">
              <a:solidFill>
                <a:schemeClr val="accent1">
                  <a:lumMod val="50000"/>
                </a:schemeClr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Aperçu sommaire des standards en matière de loi statistique et de gestion des ressources du SSN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résultats de l’enquête d'auto-évaluation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Perspectives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8457"/>
            <a:ext cx="10515600" cy="423398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L’objet </a:t>
            </a:r>
            <a:r>
              <a:rPr lang="fr-FR" dirty="0" smtClean="0"/>
              <a:t>de la loi statistique est </a:t>
            </a:r>
            <a:r>
              <a:rPr lang="fr-FR" dirty="0"/>
              <a:t>de fournir une solide référence pour mettre en place les bases juridiques nécessaires au fonctionnement </a:t>
            </a:r>
            <a:r>
              <a:rPr lang="fr-FR" dirty="0" smtClean="0"/>
              <a:t>d’un SSN, à </a:t>
            </a:r>
            <a:r>
              <a:rPr lang="fr-FR" dirty="0"/>
              <a:t>la </a:t>
            </a:r>
            <a:r>
              <a:rPr lang="fr-FR" dirty="0" smtClean="0"/>
              <a:t>production, la diffusion et l’utilisation des </a:t>
            </a:r>
            <a:r>
              <a:rPr lang="fr-FR" dirty="0"/>
              <a:t>statistiques </a:t>
            </a:r>
            <a:r>
              <a:rPr lang="fr-FR" dirty="0" smtClean="0"/>
              <a:t>officielles</a:t>
            </a:r>
            <a:endParaRPr lang="fr-FR" dirty="0" smtClean="0"/>
          </a:p>
          <a:p>
            <a:pPr algn="just"/>
            <a:r>
              <a:rPr lang="en-US" dirty="0" smtClean="0"/>
              <a:t> La </a:t>
            </a:r>
            <a:r>
              <a:rPr lang="en-US" dirty="0" err="1" smtClean="0"/>
              <a:t>loi</a:t>
            </a:r>
            <a:r>
              <a:rPr lang="en-US" dirty="0" smtClean="0"/>
              <a:t> </a:t>
            </a:r>
            <a:r>
              <a:rPr lang="en-US" dirty="0" err="1" smtClean="0"/>
              <a:t>statistique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moderne</a:t>
            </a:r>
            <a:r>
              <a:rPr lang="en-US" dirty="0" smtClean="0"/>
              <a:t> et à jour pour </a:t>
            </a:r>
            <a:r>
              <a:rPr lang="en-US" dirty="0" err="1" smtClean="0"/>
              <a:t>répondre</a:t>
            </a:r>
            <a:r>
              <a:rPr lang="en-US" dirty="0" smtClean="0"/>
              <a:t> </a:t>
            </a:r>
            <a:r>
              <a:rPr lang="en-US" dirty="0" err="1" smtClean="0"/>
              <a:t>adéquatement</a:t>
            </a:r>
            <a:r>
              <a:rPr lang="en-US" dirty="0" smtClean="0"/>
              <a:t> au </a:t>
            </a:r>
            <a:r>
              <a:rPr lang="en-US" dirty="0" err="1" smtClean="0"/>
              <a:t>besoins</a:t>
            </a:r>
            <a:r>
              <a:rPr lang="en-US" dirty="0" smtClean="0"/>
              <a:t> </a:t>
            </a:r>
            <a:r>
              <a:rPr lang="en-US" dirty="0" err="1" smtClean="0"/>
              <a:t>statistiques</a:t>
            </a:r>
            <a:r>
              <a:rPr lang="en-US" dirty="0" smtClean="0"/>
              <a:t> courants et </a:t>
            </a:r>
            <a:r>
              <a:rPr lang="en-US" dirty="0" err="1" smtClean="0"/>
              <a:t>futurs</a:t>
            </a:r>
            <a:endParaRPr lang="en-US" dirty="0" smtClean="0"/>
          </a:p>
          <a:p>
            <a:pPr algn="just"/>
            <a:r>
              <a:rPr lang="fr-FR" dirty="0" smtClean="0"/>
              <a:t>La loi </a:t>
            </a:r>
            <a:r>
              <a:rPr lang="fr-FR" dirty="0"/>
              <a:t>devrait </a:t>
            </a:r>
            <a:r>
              <a:rPr lang="fr-FR" dirty="0" smtClean="0"/>
              <a:t>s’appliquer </a:t>
            </a:r>
            <a:r>
              <a:rPr lang="fr-FR" dirty="0"/>
              <a:t>à </a:t>
            </a:r>
            <a:r>
              <a:rPr lang="fr-FR" dirty="0">
                <a:solidFill>
                  <a:srgbClr val="C00000"/>
                </a:solidFill>
              </a:rPr>
              <a:t>toutes</a:t>
            </a:r>
            <a:r>
              <a:rPr lang="fr-FR" dirty="0"/>
              <a:t> les données utilisées dans la production </a:t>
            </a:r>
            <a:r>
              <a:rPr lang="fr-FR" dirty="0" smtClean="0"/>
              <a:t>des </a:t>
            </a:r>
            <a:r>
              <a:rPr lang="fr-FR" dirty="0"/>
              <a:t>statistiques </a:t>
            </a:r>
            <a:r>
              <a:rPr lang="fr-FR" dirty="0" smtClean="0"/>
              <a:t>officielles et à </a:t>
            </a:r>
            <a:r>
              <a:rPr lang="fr-FR" dirty="0" smtClean="0">
                <a:solidFill>
                  <a:srgbClr val="C00000"/>
                </a:solidFill>
              </a:rPr>
              <a:t>tous</a:t>
            </a:r>
            <a:r>
              <a:rPr lang="fr-FR" dirty="0" smtClean="0"/>
              <a:t> les producteurs des statistiques officielles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1. </a:t>
            </a:r>
            <a:r>
              <a:rPr lang="en-US" b="1" cap="all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Aperçu</a:t>
            </a:r>
            <a:r>
              <a:rPr lang="en-US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</a:t>
            </a:r>
            <a:r>
              <a:rPr lang="en-US" b="1" cap="all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sommaire</a:t>
            </a:r>
            <a:r>
              <a:rPr lang="en-US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des </a:t>
            </a:r>
            <a:r>
              <a:rPr lang="en-US" b="1" cap="all" dirty="0" smtClean="0">
                <a:solidFill>
                  <a:schemeClr val="accent1">
                    <a:lumMod val="50000"/>
                  </a:schemeClr>
                </a:solidFill>
                <a:cs typeface="Arial"/>
              </a:rPr>
              <a:t>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1. </a:t>
            </a:r>
            <a:r>
              <a:rPr lang="en-US" b="1" cap="all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Aperçu</a:t>
            </a:r>
            <a:r>
              <a:rPr lang="en-US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</a:t>
            </a:r>
            <a:r>
              <a:rPr lang="en-US" b="1" cap="all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sommaire</a:t>
            </a:r>
            <a:r>
              <a:rPr lang="en-US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des </a:t>
            </a:r>
            <a:r>
              <a:rPr lang="en-US" b="1" cap="all" dirty="0" smtClean="0">
                <a:solidFill>
                  <a:schemeClr val="accent1">
                    <a:lumMod val="50000"/>
                  </a:schemeClr>
                </a:solidFill>
                <a:cs typeface="Arial"/>
              </a:rPr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loi doit </a:t>
            </a:r>
            <a:r>
              <a:rPr lang="fr-FR" dirty="0" smtClean="0"/>
              <a:t>souligner le rôle et les spécificités de l’INS</a:t>
            </a:r>
          </a:p>
          <a:p>
            <a:r>
              <a:rPr lang="fr-FR" dirty="0" smtClean="0"/>
              <a:t>Elle doit consacrer l’accès gratuit aux données administratives à des fins statistiques selon un calendrier défini</a:t>
            </a:r>
          </a:p>
          <a:p>
            <a:r>
              <a:rPr lang="fr-FR" dirty="0"/>
              <a:t>Elle doit </a:t>
            </a:r>
            <a:r>
              <a:rPr lang="fr-FR" dirty="0" smtClean="0"/>
              <a:t>consacrer un organe </a:t>
            </a:r>
            <a:r>
              <a:rPr lang="fr-FR" dirty="0"/>
              <a:t>consultatif chargé de donner des avis sur les priorités stratégiques et les besoins des utilisateurs au statisticien en </a:t>
            </a:r>
            <a:r>
              <a:rPr lang="fr-FR" dirty="0" smtClean="0"/>
              <a:t>chef (DG de l’INS), </a:t>
            </a:r>
            <a:r>
              <a:rPr lang="fr-FR" dirty="0"/>
              <a:t>à </a:t>
            </a:r>
            <a:r>
              <a:rPr lang="fr-FR" dirty="0" smtClean="0"/>
              <a:t>l’INS </a:t>
            </a:r>
            <a:r>
              <a:rPr lang="fr-FR" dirty="0"/>
              <a:t>ainsi qu’à l’ensemble du </a:t>
            </a:r>
            <a:r>
              <a:rPr lang="fr-FR" dirty="0" smtClean="0"/>
              <a:t>SSN et au gouvernement</a:t>
            </a:r>
          </a:p>
          <a:p>
            <a:r>
              <a:rPr lang="fr-FR" dirty="0"/>
              <a:t>Le SSN doit disposer d’une infrastructure et des ressources adéquates, permanemment mises à jour, pour répondre efficacement aux demandes </a:t>
            </a:r>
            <a:r>
              <a:rPr lang="fr-FR" dirty="0" smtClean="0"/>
              <a:t>et aux </a:t>
            </a:r>
            <a:r>
              <a:rPr lang="fr-FR" dirty="0"/>
              <a:t>besoins </a:t>
            </a:r>
            <a:r>
              <a:rPr lang="fr-FR" dirty="0" smtClean="0"/>
              <a:t>statistiques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R</a:t>
            </a:r>
            <a:r>
              <a:rPr lang="fr-FR" b="1" dirty="0" smtClean="0"/>
              <a:t>ésultats de l’enquête d’auto-évaluation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7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Loi statistique, contenu et couverture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Tous les 18 pays ont une loi statistique</a:t>
            </a:r>
          </a:p>
          <a:p>
            <a:r>
              <a:rPr lang="fr-FR" dirty="0" smtClean="0"/>
              <a:t>6 ont eu à réviser la loi statistique respectivement en 2011, 2012, 2015, 2016, 2017 et 2018</a:t>
            </a:r>
          </a:p>
          <a:p>
            <a:r>
              <a:rPr lang="fr-FR" dirty="0" smtClean="0"/>
              <a:t>Un pays est en train de réviser sa loi statistique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4"/>
            <a:ext cx="10515600" cy="1325563"/>
          </a:xfrm>
        </p:spPr>
        <p:txBody>
          <a:bodyPr/>
          <a:lstStyle/>
          <a:p>
            <a:r>
              <a:rPr lang="fr-FR" b="1" dirty="0" smtClean="0"/>
              <a:t>Année de la loi statistique courante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838066"/>
              </p:ext>
            </p:extLst>
          </p:nvPr>
        </p:nvGraphicFramePr>
        <p:xfrm>
          <a:off x="1483742" y="1531279"/>
          <a:ext cx="9540815" cy="4645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457580" y="1825625"/>
            <a:ext cx="1817394" cy="2573847"/>
            <a:chOff x="5772150" y="1540316"/>
            <a:chExt cx="1817394" cy="2616879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5772150" y="1540316"/>
              <a:ext cx="1817394" cy="67956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3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1994</a:t>
              </a:r>
              <a:r>
                <a:rPr lang="en-US" sz="13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1300" dirty="0" err="1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Principes</a:t>
              </a:r>
              <a:r>
                <a:rPr lang="en-US" sz="1300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300" dirty="0" err="1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fondamentaux</a:t>
              </a:r>
              <a:r>
                <a:rPr lang="en-US" sz="1300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 de la </a:t>
              </a:r>
              <a:r>
                <a:rPr lang="en-US" sz="1300" dirty="0" err="1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statistique</a:t>
              </a:r>
              <a:r>
                <a:rPr lang="en-US" sz="1300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300" dirty="0" err="1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officielle</a:t>
              </a:r>
              <a:endParaRPr lang="en-US" sz="1300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781800" y="2219883"/>
              <a:ext cx="338" cy="193731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542358" y="1079665"/>
            <a:ext cx="1817396" cy="2636432"/>
            <a:chOff x="2542358" y="1079665"/>
            <a:chExt cx="1817396" cy="2636432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542358" y="1079665"/>
              <a:ext cx="1817396" cy="67956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2000</a:t>
              </a:r>
              <a:r>
                <a:rPr lang="en-US" sz="13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1300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Charte</a:t>
              </a:r>
              <a:r>
                <a:rPr lang="en-US" sz="13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300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Africaine</a:t>
              </a:r>
              <a:r>
                <a:rPr lang="en-US" sz="13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 de la </a:t>
              </a:r>
              <a:r>
                <a:rPr lang="en-US" sz="1300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Statistique</a:t>
              </a:r>
              <a:endParaRPr lang="en-US" sz="1300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635656" y="1778785"/>
              <a:ext cx="144" cy="193731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248514" y="1974811"/>
            <a:ext cx="1089398" cy="2272293"/>
            <a:chOff x="8248514" y="1974811"/>
            <a:chExt cx="1089398" cy="2272293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8248514" y="1974811"/>
              <a:ext cx="1089398" cy="33498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2015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13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ODD</a:t>
              </a:r>
              <a:endParaRPr lang="en-US" sz="1300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822031" y="2309792"/>
              <a:ext cx="144" cy="193731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7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solidFill>
                  <a:schemeClr val="accent1">
                    <a:lumMod val="50000"/>
                  </a:schemeClr>
                </a:solidFill>
                <a:cs typeface="Arial"/>
              </a:rPr>
              <a:t>Loi </a:t>
            </a:r>
            <a:r>
              <a:rPr lang="fr-FR" b="1" cap="all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statistique, contenu et couverture</a:t>
            </a:r>
            <a:endParaRPr lang="en-US" b="1" cap="all" dirty="0">
              <a:solidFill>
                <a:schemeClr val="accent1">
                  <a:lumMod val="50000"/>
                </a:schemeClr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</a:t>
            </a:r>
            <a:r>
              <a:rPr lang="fr-FR" b="1" dirty="0" smtClean="0"/>
              <a:t>13 pays </a:t>
            </a:r>
            <a:r>
              <a:rPr lang="fr-FR" dirty="0" smtClean="0"/>
              <a:t>sur 18,</a:t>
            </a:r>
            <a:r>
              <a:rPr lang="fr-FR" b="1" dirty="0" smtClean="0"/>
              <a:t> </a:t>
            </a:r>
            <a:r>
              <a:rPr lang="fr-FR" dirty="0" smtClean="0"/>
              <a:t>la </a:t>
            </a:r>
            <a:r>
              <a:rPr lang="fr-FR" dirty="0"/>
              <a:t>loi statistique </a:t>
            </a:r>
            <a:r>
              <a:rPr lang="fr-FR" dirty="0" smtClean="0"/>
              <a:t>réglemente </a:t>
            </a:r>
            <a:r>
              <a:rPr lang="fr-FR" b="1" dirty="0" smtClean="0"/>
              <a:t>toutes</a:t>
            </a:r>
            <a:r>
              <a:rPr lang="fr-FR" dirty="0" smtClean="0"/>
              <a:t> les </a:t>
            </a:r>
            <a:r>
              <a:rPr lang="fr-FR" dirty="0"/>
              <a:t>activités statistiques menées par </a:t>
            </a:r>
            <a:r>
              <a:rPr lang="fr-FR" b="1" dirty="0"/>
              <a:t>tous</a:t>
            </a:r>
            <a:r>
              <a:rPr lang="fr-FR" dirty="0"/>
              <a:t> les producteurs des statistiques </a:t>
            </a:r>
            <a:r>
              <a:rPr lang="fr-FR" dirty="0" smtClean="0"/>
              <a:t>officielles</a:t>
            </a:r>
          </a:p>
          <a:p>
            <a:r>
              <a:rPr lang="fr-FR" dirty="0" smtClean="0"/>
              <a:t>Dans </a:t>
            </a:r>
            <a:r>
              <a:rPr lang="fr-FR" b="1" dirty="0" smtClean="0"/>
              <a:t>5 pays</a:t>
            </a:r>
            <a:r>
              <a:rPr lang="fr-FR" dirty="0" smtClean="0"/>
              <a:t> sur 18, la </a:t>
            </a:r>
            <a:r>
              <a:rPr lang="fr-FR" dirty="0"/>
              <a:t>loi statistique </a:t>
            </a:r>
            <a:r>
              <a:rPr lang="fr-FR" dirty="0" smtClean="0"/>
              <a:t>réglemente les </a:t>
            </a:r>
            <a:r>
              <a:rPr lang="fr-FR" dirty="0"/>
              <a:t>activités statistiques menées par </a:t>
            </a:r>
            <a:r>
              <a:rPr lang="fr-FR" dirty="0" smtClean="0"/>
              <a:t>l’INS et </a:t>
            </a:r>
            <a:r>
              <a:rPr lang="fr-FR" b="1" dirty="0" smtClean="0">
                <a:solidFill>
                  <a:srgbClr val="FF0000"/>
                </a:solidFill>
              </a:rPr>
              <a:t>seulement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quelques </a:t>
            </a:r>
            <a:r>
              <a:rPr lang="fr-FR" dirty="0"/>
              <a:t>producteurs des statistiques </a:t>
            </a:r>
            <a:r>
              <a:rPr lang="fr-FR" dirty="0" smtClean="0"/>
              <a:t>officielles</a:t>
            </a:r>
          </a:p>
          <a:p>
            <a:r>
              <a:rPr lang="fr-FR" dirty="0" smtClean="0"/>
              <a:t>Le rôle de l’INS n’est pas spécifié dans la loi statistique d’un pays (loi datant de 2013)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847</Words>
  <Application>Microsoft Office PowerPoint</Application>
  <PresentationFormat>Widescreen</PresentationFormat>
  <Paragraphs>78</Paragraphs>
  <Slides>15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DengXian Light</vt:lpstr>
      <vt:lpstr>Helv</vt:lpstr>
      <vt:lpstr>Helvetica</vt:lpstr>
      <vt:lpstr>Times New Roman</vt:lpstr>
      <vt:lpstr>Office Theme</vt:lpstr>
      <vt:lpstr>Acrobat Document</vt:lpstr>
      <vt:lpstr>Atelier sous régional sur l'intégration des données administratives, des données de masse et des informations géo spatiales pour la compilation des indicateurs des ODD pour les pays africains francophones Du 9 au 11 mai 2018,  Lomé au Togo</vt:lpstr>
      <vt:lpstr>Introduction</vt:lpstr>
      <vt:lpstr>Contenu de la présentation</vt:lpstr>
      <vt:lpstr>1. Aperçu sommaire des Standards</vt:lpstr>
      <vt:lpstr>1. Aperçu sommaire des Standards</vt:lpstr>
      <vt:lpstr>Résultats de l’enquête d’auto-évaluation</vt:lpstr>
      <vt:lpstr>Loi statistique, contenu et couverture</vt:lpstr>
      <vt:lpstr>Année de la loi statistique courante</vt:lpstr>
      <vt:lpstr>Loi statistique, contenu et couverture</vt:lpstr>
      <vt:lpstr>Loi statistique, contenu et couverture</vt:lpstr>
      <vt:lpstr>Accès aux données administratives</vt:lpstr>
      <vt:lpstr>Infrastructure du SSN</vt:lpstr>
      <vt:lpstr>Infrastructure du SSN</vt:lpstr>
      <vt:lpstr>Ressources et gestion</vt:lpstr>
      <vt:lpstr>Merci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data: Adding value by matching access with privacy and security</dc:title>
  <dc:creator>Molla Hunegnaw</dc:creator>
  <cp:lastModifiedBy>Léandre NGOGANG WANDJI</cp:lastModifiedBy>
  <cp:revision>199</cp:revision>
  <dcterms:created xsi:type="dcterms:W3CDTF">2017-02-24T07:02:11Z</dcterms:created>
  <dcterms:modified xsi:type="dcterms:W3CDTF">2018-05-09T09:46:37Z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