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0" r:id="rId1"/>
    <p:sldMasterId id="2147484283" r:id="rId2"/>
  </p:sldMasterIdLst>
  <p:notesMasterIdLst>
    <p:notesMasterId r:id="rId18"/>
  </p:notesMasterIdLst>
  <p:handoutMasterIdLst>
    <p:handoutMasterId r:id="rId19"/>
  </p:handoutMasterIdLst>
  <p:sldIdLst>
    <p:sldId id="370" r:id="rId3"/>
    <p:sldId id="454" r:id="rId4"/>
    <p:sldId id="478" r:id="rId5"/>
    <p:sldId id="530" r:id="rId6"/>
    <p:sldId id="517" r:id="rId7"/>
    <p:sldId id="524" r:id="rId8"/>
    <p:sldId id="525" r:id="rId9"/>
    <p:sldId id="529" r:id="rId10"/>
    <p:sldId id="527" r:id="rId11"/>
    <p:sldId id="526" r:id="rId12"/>
    <p:sldId id="531" r:id="rId13"/>
    <p:sldId id="501" r:id="rId14"/>
    <p:sldId id="522" r:id="rId15"/>
    <p:sldId id="523" r:id="rId16"/>
    <p:sldId id="483" r:id="rId17"/>
  </p:sldIdLst>
  <p:sldSz cx="9144000" cy="6858000" type="screen4x3"/>
  <p:notesSz cx="6735763" cy="9799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47A5EDB-8C34-4B24-8E67-A98413C62598}">
          <p14:sldIdLst>
            <p14:sldId id="370"/>
            <p14:sldId id="454"/>
            <p14:sldId id="478"/>
            <p14:sldId id="530"/>
            <p14:sldId id="517"/>
            <p14:sldId id="524"/>
            <p14:sldId id="525"/>
            <p14:sldId id="529"/>
            <p14:sldId id="527"/>
            <p14:sldId id="526"/>
            <p14:sldId id="531"/>
            <p14:sldId id="501"/>
            <p14:sldId id="522"/>
            <p14:sldId id="523"/>
          </p14:sldIdLst>
        </p14:section>
        <p14:section name="Section sans titre" id="{4EA6E5D1-EE74-49D8-AA3F-C58731674DC9}">
          <p14:sldIdLst>
            <p14:sldId id="48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0F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8" autoAdjust="0"/>
    <p:restoredTop sz="94659" autoAdjust="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06758-06E0-4366-8300-65CB8DDB5584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79C9E303-4927-4554-8F4A-ADB7D62C9946}">
      <dgm:prSet phldrT="[Texte]" custT="1"/>
      <dgm:spPr/>
      <dgm:t>
        <a:bodyPr/>
        <a:lstStyle/>
        <a:p>
          <a:pPr marL="174625" indent="0"/>
          <a:r>
            <a:rPr lang="fr-FR" sz="2200" dirty="0" smtClean="0"/>
            <a:t>Programmation des activités par le </a:t>
          </a:r>
          <a:r>
            <a:rPr lang="fr-FR" sz="2200" dirty="0" smtClean="0">
              <a:solidFill>
                <a:srgbClr val="0070C0"/>
              </a:solidFill>
            </a:rPr>
            <a:t>CRESMIC</a:t>
          </a:r>
        </a:p>
        <a:p>
          <a:pPr marL="174625" indent="0"/>
          <a:r>
            <a:rPr lang="fr-FR" sz="1200" dirty="0" smtClean="0"/>
            <a:t>(Cadre de référence et support méthodologique minimum commun, AFRISTAT 2016)</a:t>
          </a:r>
          <a:endParaRPr lang="fr-FR" sz="1200" dirty="0"/>
        </a:p>
      </dgm:t>
    </dgm:pt>
    <dgm:pt modelId="{DDDD6699-4C41-44FC-BCA1-F76F7C2D90AD}" type="parTrans" cxnId="{CDF4B24C-A700-47E9-BD58-30E828CFA46A}">
      <dgm:prSet/>
      <dgm:spPr/>
      <dgm:t>
        <a:bodyPr/>
        <a:lstStyle/>
        <a:p>
          <a:endParaRPr lang="fr-FR"/>
        </a:p>
      </dgm:t>
    </dgm:pt>
    <dgm:pt modelId="{ACB64A41-C630-448D-809C-3842C11CF3AA}" type="sibTrans" cxnId="{CDF4B24C-A700-47E9-BD58-30E828CFA46A}">
      <dgm:prSet/>
      <dgm:spPr/>
      <dgm:t>
        <a:bodyPr/>
        <a:lstStyle/>
        <a:p>
          <a:endParaRPr lang="fr-FR"/>
        </a:p>
      </dgm:t>
    </dgm:pt>
    <dgm:pt modelId="{FC480C77-2A6F-45AE-93E4-991A9D1FABA7}">
      <dgm:prSet phldrT="[Texte]" custT="1"/>
      <dgm:spPr/>
      <dgm:t>
        <a:bodyPr/>
        <a:lstStyle/>
        <a:p>
          <a:r>
            <a:rPr lang="fr-FR" sz="2400" dirty="0" smtClean="0"/>
            <a:t>SNDS 1 : 2009-2013</a:t>
          </a:r>
          <a:endParaRPr lang="fr-FR" sz="2400" b="1" dirty="0"/>
        </a:p>
      </dgm:t>
    </dgm:pt>
    <dgm:pt modelId="{8D0285D1-C941-415A-8595-B442371DA2ED}" type="parTrans" cxnId="{8AA43722-3050-4884-BC36-237D0FB75F2D}">
      <dgm:prSet/>
      <dgm:spPr/>
      <dgm:t>
        <a:bodyPr/>
        <a:lstStyle/>
        <a:p>
          <a:endParaRPr lang="fr-FR"/>
        </a:p>
      </dgm:t>
    </dgm:pt>
    <dgm:pt modelId="{418AE61E-F545-428C-BDE3-DBFA4EC2A63C}" type="sibTrans" cxnId="{8AA43722-3050-4884-BC36-237D0FB75F2D}">
      <dgm:prSet/>
      <dgm:spPr/>
      <dgm:t>
        <a:bodyPr/>
        <a:lstStyle/>
        <a:p>
          <a:endParaRPr lang="fr-FR"/>
        </a:p>
      </dgm:t>
    </dgm:pt>
    <dgm:pt modelId="{6BF89712-ACA2-40C9-89F7-8178AD36E891}">
      <dgm:prSet phldrT="[Texte]" custT="1"/>
      <dgm:spPr/>
      <dgm:t>
        <a:bodyPr/>
        <a:lstStyle/>
        <a:p>
          <a:r>
            <a:rPr lang="fr-FR" sz="2400" dirty="0" smtClean="0"/>
            <a:t>SNDS 2 : 2015-2020</a:t>
          </a:r>
        </a:p>
        <a:p>
          <a:r>
            <a:rPr lang="fr-FR" sz="2000" b="0" dirty="0" smtClean="0">
              <a:solidFill>
                <a:srgbClr val="002060"/>
              </a:solidFill>
            </a:rPr>
            <a:t>Aligner sur le DSCE</a:t>
          </a:r>
        </a:p>
        <a:p>
          <a:r>
            <a:rPr lang="fr-FR" sz="1400" b="0" dirty="0" smtClean="0">
              <a:solidFill>
                <a:srgbClr val="002060"/>
              </a:solidFill>
            </a:rPr>
            <a:t>(Document de Stratégie pour la Croissance et l’Emploi)</a:t>
          </a:r>
          <a:endParaRPr lang="fr-FR" sz="1400" b="0" dirty="0">
            <a:solidFill>
              <a:srgbClr val="002060"/>
            </a:solidFill>
          </a:endParaRPr>
        </a:p>
      </dgm:t>
    </dgm:pt>
    <dgm:pt modelId="{068FEF3D-4FCD-43D9-B840-A782E09B6444}" type="parTrans" cxnId="{4D5A87A4-05F7-4447-8AD0-FA624346D666}">
      <dgm:prSet/>
      <dgm:spPr/>
      <dgm:t>
        <a:bodyPr/>
        <a:lstStyle/>
        <a:p>
          <a:endParaRPr lang="fr-FR"/>
        </a:p>
      </dgm:t>
    </dgm:pt>
    <dgm:pt modelId="{E6217889-9EA6-4343-B2A0-D77C94883CEA}" type="sibTrans" cxnId="{4D5A87A4-05F7-4447-8AD0-FA624346D666}">
      <dgm:prSet/>
      <dgm:spPr/>
      <dgm:t>
        <a:bodyPr/>
        <a:lstStyle/>
        <a:p>
          <a:endParaRPr lang="fr-FR"/>
        </a:p>
      </dgm:t>
    </dgm:pt>
    <dgm:pt modelId="{7DD65075-D3BB-4B14-8919-D2CF2CB96F89}" type="pres">
      <dgm:prSet presAssocID="{94A06758-06E0-4366-8300-65CB8DDB558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F4423F6-25BB-44A7-A0CB-5B4F8FFD0565}" type="pres">
      <dgm:prSet presAssocID="{94A06758-06E0-4366-8300-65CB8DDB5584}" presName="dummyMaxCanvas" presStyleCnt="0">
        <dgm:presLayoutVars/>
      </dgm:prSet>
      <dgm:spPr/>
    </dgm:pt>
    <dgm:pt modelId="{D6062BFF-CCCB-4613-8BAE-897824907733}" type="pres">
      <dgm:prSet presAssocID="{94A06758-06E0-4366-8300-65CB8DDB5584}" presName="ThreeNodes_1" presStyleLbl="node1" presStyleIdx="0" presStyleCnt="3" custScaleX="1106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531363-5D73-444D-9606-591E15A1EBC1}" type="pres">
      <dgm:prSet presAssocID="{94A06758-06E0-4366-8300-65CB8DDB558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DB047F-C349-40D4-AECB-7889F77732A8}" type="pres">
      <dgm:prSet presAssocID="{94A06758-06E0-4366-8300-65CB8DDB558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8E0FD4-379D-42F0-876C-D77CC1945B9A}" type="pres">
      <dgm:prSet presAssocID="{94A06758-06E0-4366-8300-65CB8DDB558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479CBF-72A9-4028-AFA6-0CBFDFC48842}" type="pres">
      <dgm:prSet presAssocID="{94A06758-06E0-4366-8300-65CB8DDB558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80B682-C827-4B86-905C-0770824CAD5D}" type="pres">
      <dgm:prSet presAssocID="{94A06758-06E0-4366-8300-65CB8DDB558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0EDCCF-99D7-41A1-8D49-AFA37F684B48}" type="pres">
      <dgm:prSet presAssocID="{94A06758-06E0-4366-8300-65CB8DDB558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360B08-66AC-4A43-9FEC-29C9D868003C}" type="pres">
      <dgm:prSet presAssocID="{94A06758-06E0-4366-8300-65CB8DDB558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50DE3B-3EE2-477C-BC74-2AE898E4F702}" type="presOf" srcId="{6BF89712-ACA2-40C9-89F7-8178AD36E891}" destId="{6EDB047F-C349-40D4-AECB-7889F77732A8}" srcOrd="0" destOrd="0" presId="urn:microsoft.com/office/officeart/2005/8/layout/vProcess5"/>
    <dgm:cxn modelId="{CDF4B24C-A700-47E9-BD58-30E828CFA46A}" srcId="{94A06758-06E0-4366-8300-65CB8DDB5584}" destId="{79C9E303-4927-4554-8F4A-ADB7D62C9946}" srcOrd="0" destOrd="0" parTransId="{DDDD6699-4C41-44FC-BCA1-F76F7C2D90AD}" sibTransId="{ACB64A41-C630-448D-809C-3842C11CF3AA}"/>
    <dgm:cxn modelId="{B3E82E28-6F66-44EA-9B1C-E1F843D50C16}" type="presOf" srcId="{79C9E303-4927-4554-8F4A-ADB7D62C9946}" destId="{6E80B682-C827-4B86-905C-0770824CAD5D}" srcOrd="1" destOrd="0" presId="urn:microsoft.com/office/officeart/2005/8/layout/vProcess5"/>
    <dgm:cxn modelId="{48AC7E0F-A9FC-40DA-A813-DF8A53F3CCB5}" type="presOf" srcId="{79C9E303-4927-4554-8F4A-ADB7D62C9946}" destId="{D6062BFF-CCCB-4613-8BAE-897824907733}" srcOrd="0" destOrd="0" presId="urn:microsoft.com/office/officeart/2005/8/layout/vProcess5"/>
    <dgm:cxn modelId="{0DF613C4-1FC1-4C3F-9023-A4DB01E7C5BA}" type="presOf" srcId="{94A06758-06E0-4366-8300-65CB8DDB5584}" destId="{7DD65075-D3BB-4B14-8919-D2CF2CB96F89}" srcOrd="0" destOrd="0" presId="urn:microsoft.com/office/officeart/2005/8/layout/vProcess5"/>
    <dgm:cxn modelId="{86ADDC90-C6D4-4536-875A-BBEDF06AC90D}" type="presOf" srcId="{FC480C77-2A6F-45AE-93E4-991A9D1FABA7}" destId="{990EDCCF-99D7-41A1-8D49-AFA37F684B48}" srcOrd="1" destOrd="0" presId="urn:microsoft.com/office/officeart/2005/8/layout/vProcess5"/>
    <dgm:cxn modelId="{FB2972F4-7EA3-40B2-B6B1-0E221A0C3E56}" type="presOf" srcId="{6BF89712-ACA2-40C9-89F7-8178AD36E891}" destId="{83360B08-66AC-4A43-9FEC-29C9D868003C}" srcOrd="1" destOrd="0" presId="urn:microsoft.com/office/officeart/2005/8/layout/vProcess5"/>
    <dgm:cxn modelId="{4D5A87A4-05F7-4447-8AD0-FA624346D666}" srcId="{94A06758-06E0-4366-8300-65CB8DDB5584}" destId="{6BF89712-ACA2-40C9-89F7-8178AD36E891}" srcOrd="2" destOrd="0" parTransId="{068FEF3D-4FCD-43D9-B840-A782E09B6444}" sibTransId="{E6217889-9EA6-4343-B2A0-D77C94883CEA}"/>
    <dgm:cxn modelId="{BF547F10-19B3-49CB-AB2D-048340199D5D}" type="presOf" srcId="{FC480C77-2A6F-45AE-93E4-991A9D1FABA7}" destId="{E7531363-5D73-444D-9606-591E15A1EBC1}" srcOrd="0" destOrd="0" presId="urn:microsoft.com/office/officeart/2005/8/layout/vProcess5"/>
    <dgm:cxn modelId="{8AA43722-3050-4884-BC36-237D0FB75F2D}" srcId="{94A06758-06E0-4366-8300-65CB8DDB5584}" destId="{FC480C77-2A6F-45AE-93E4-991A9D1FABA7}" srcOrd="1" destOrd="0" parTransId="{8D0285D1-C941-415A-8595-B442371DA2ED}" sibTransId="{418AE61E-F545-428C-BDE3-DBFA4EC2A63C}"/>
    <dgm:cxn modelId="{F40048C7-793B-4343-BC3C-6369CE1F9F4F}" type="presOf" srcId="{418AE61E-F545-428C-BDE3-DBFA4EC2A63C}" destId="{E1479CBF-72A9-4028-AFA6-0CBFDFC48842}" srcOrd="0" destOrd="0" presId="urn:microsoft.com/office/officeart/2005/8/layout/vProcess5"/>
    <dgm:cxn modelId="{4F5B10A7-AF30-4A3A-804B-CE8FED1E2137}" type="presOf" srcId="{ACB64A41-C630-448D-809C-3842C11CF3AA}" destId="{1D8E0FD4-379D-42F0-876C-D77CC1945B9A}" srcOrd="0" destOrd="0" presId="urn:microsoft.com/office/officeart/2005/8/layout/vProcess5"/>
    <dgm:cxn modelId="{0ED51B94-1174-42B0-993C-F3673C4D043E}" type="presParOf" srcId="{7DD65075-D3BB-4B14-8919-D2CF2CB96F89}" destId="{DF4423F6-25BB-44A7-A0CB-5B4F8FFD0565}" srcOrd="0" destOrd="0" presId="urn:microsoft.com/office/officeart/2005/8/layout/vProcess5"/>
    <dgm:cxn modelId="{D9CB33E6-B0F9-433D-97CC-167AA0856C43}" type="presParOf" srcId="{7DD65075-D3BB-4B14-8919-D2CF2CB96F89}" destId="{D6062BFF-CCCB-4613-8BAE-897824907733}" srcOrd="1" destOrd="0" presId="urn:microsoft.com/office/officeart/2005/8/layout/vProcess5"/>
    <dgm:cxn modelId="{4CA388E1-9A9A-4E38-8AEA-5BF564109ABC}" type="presParOf" srcId="{7DD65075-D3BB-4B14-8919-D2CF2CB96F89}" destId="{E7531363-5D73-444D-9606-591E15A1EBC1}" srcOrd="2" destOrd="0" presId="urn:microsoft.com/office/officeart/2005/8/layout/vProcess5"/>
    <dgm:cxn modelId="{719C1BEF-1E0B-4BD2-B959-9B973598A8A8}" type="presParOf" srcId="{7DD65075-D3BB-4B14-8919-D2CF2CB96F89}" destId="{6EDB047F-C349-40D4-AECB-7889F77732A8}" srcOrd="3" destOrd="0" presId="urn:microsoft.com/office/officeart/2005/8/layout/vProcess5"/>
    <dgm:cxn modelId="{4D0D4B23-8BA5-452C-A4BF-E8D1B2F8A609}" type="presParOf" srcId="{7DD65075-D3BB-4B14-8919-D2CF2CB96F89}" destId="{1D8E0FD4-379D-42F0-876C-D77CC1945B9A}" srcOrd="4" destOrd="0" presId="urn:microsoft.com/office/officeart/2005/8/layout/vProcess5"/>
    <dgm:cxn modelId="{8A45AB70-679D-4E54-8693-C827E4A37F2D}" type="presParOf" srcId="{7DD65075-D3BB-4B14-8919-D2CF2CB96F89}" destId="{E1479CBF-72A9-4028-AFA6-0CBFDFC48842}" srcOrd="5" destOrd="0" presId="urn:microsoft.com/office/officeart/2005/8/layout/vProcess5"/>
    <dgm:cxn modelId="{86F1F03D-BEF4-428A-B017-EDB60D2741DD}" type="presParOf" srcId="{7DD65075-D3BB-4B14-8919-D2CF2CB96F89}" destId="{6E80B682-C827-4B86-905C-0770824CAD5D}" srcOrd="6" destOrd="0" presId="urn:microsoft.com/office/officeart/2005/8/layout/vProcess5"/>
    <dgm:cxn modelId="{380CFFA7-88F2-418F-8110-20EC5B2BAE7A}" type="presParOf" srcId="{7DD65075-D3BB-4B14-8919-D2CF2CB96F89}" destId="{990EDCCF-99D7-41A1-8D49-AFA37F684B48}" srcOrd="7" destOrd="0" presId="urn:microsoft.com/office/officeart/2005/8/layout/vProcess5"/>
    <dgm:cxn modelId="{5B65EEAA-7261-41DD-86F4-9FAECDEF97E5}" type="presParOf" srcId="{7DD65075-D3BB-4B14-8919-D2CF2CB96F89}" destId="{83360B08-66AC-4A43-9FEC-29C9D868003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C5BE9A-C453-4AE3-AFF0-A0DB777045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EC2E7323-195F-4CAC-B905-61BCD55E2E75}">
      <dgm:prSet phldrT="[Text]" custT="1"/>
      <dgm:spPr>
        <a:solidFill>
          <a:schemeClr val="accent4"/>
        </a:solidFill>
      </dgm:spPr>
      <dgm:t>
        <a:bodyPr/>
        <a:lstStyle/>
        <a:p>
          <a:r>
            <a:rPr lang="fr-FR" sz="1100" b="1" noProof="0" dirty="0" smtClean="0">
              <a:solidFill>
                <a:schemeClr val="bg2">
                  <a:lumMod val="20000"/>
                  <a:lumOff val="80000"/>
                </a:schemeClr>
              </a:solidFill>
            </a:rPr>
            <a:t>Planification et programmation</a:t>
          </a:r>
          <a:endParaRPr lang="tr-TR" sz="1100" b="1" noProof="0" dirty="0" smtClean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899120E7-4403-4885-B49B-8DD34BF98D4D}" type="parTrans" cxnId="{88C8323F-8938-4020-9F8B-6F246FCEC516}">
      <dgm:prSet/>
      <dgm:spPr/>
      <dgm:t>
        <a:bodyPr/>
        <a:lstStyle/>
        <a:p>
          <a:endParaRPr lang="en-GB"/>
        </a:p>
      </dgm:t>
    </dgm:pt>
    <dgm:pt modelId="{5DADA6D7-7B17-4521-BFF5-36337125CB21}" type="sibTrans" cxnId="{88C8323F-8938-4020-9F8B-6F246FCEC516}">
      <dgm:prSet/>
      <dgm:spPr/>
      <dgm:t>
        <a:bodyPr/>
        <a:lstStyle/>
        <a:p>
          <a:endParaRPr lang="en-GB" noProof="0"/>
        </a:p>
      </dgm:t>
    </dgm:pt>
    <dgm:pt modelId="{5E15476F-D41E-46C4-8A54-7AD83E1D0FA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FR" sz="1100" b="1" dirty="0" smtClean="0">
              <a:solidFill>
                <a:srgbClr val="002060"/>
              </a:solidFill>
              <a:ea typeface="Cambria Math" pitchFamily="18" charset="0"/>
            </a:rPr>
            <a:t>Acquisition et distribution des équipements informatiques</a:t>
          </a:r>
          <a:endParaRPr lang="en-GB" sz="1100" b="1" noProof="0" dirty="0">
            <a:solidFill>
              <a:srgbClr val="002060"/>
            </a:solidFill>
          </a:endParaRPr>
        </a:p>
      </dgm:t>
    </dgm:pt>
    <dgm:pt modelId="{DF5A7283-D136-455E-AE34-3EB279761661}" type="parTrans" cxnId="{7DE565C1-FA16-42D3-8FAA-626E167605B7}">
      <dgm:prSet/>
      <dgm:spPr/>
      <dgm:t>
        <a:bodyPr/>
        <a:lstStyle/>
        <a:p>
          <a:endParaRPr lang="en-GB"/>
        </a:p>
      </dgm:t>
    </dgm:pt>
    <dgm:pt modelId="{3D3F62AF-EEF6-4B68-8EFF-EFF1F052BDF6}" type="sibTrans" cxnId="{7DE565C1-FA16-42D3-8FAA-626E167605B7}">
      <dgm:prSet/>
      <dgm:spPr/>
      <dgm:t>
        <a:bodyPr/>
        <a:lstStyle/>
        <a:p>
          <a:endParaRPr lang="en-GB" noProof="0"/>
        </a:p>
      </dgm:t>
    </dgm:pt>
    <dgm:pt modelId="{2A4C788E-2A0A-4312-BD12-5DEDA2A452E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100" b="1" dirty="0" smtClean="0">
              <a:solidFill>
                <a:srgbClr val="FFFF00"/>
              </a:solidFill>
              <a:ea typeface="Cambria Math" pitchFamily="18" charset="0"/>
            </a:rPr>
            <a:t>Formation des sectoriels en techniques statistiques de base (ISSEA de Yaoundé)</a:t>
          </a:r>
          <a:endParaRPr lang="en-GB" sz="1100" b="1" noProof="0" dirty="0">
            <a:solidFill>
              <a:srgbClr val="FFFF00"/>
            </a:solidFill>
          </a:endParaRPr>
        </a:p>
      </dgm:t>
    </dgm:pt>
    <dgm:pt modelId="{18578D3E-5991-40CA-8246-E223030D3A79}" type="parTrans" cxnId="{FEA7AF5D-65D7-473E-8F48-C8FC4C587376}">
      <dgm:prSet/>
      <dgm:spPr/>
      <dgm:t>
        <a:bodyPr/>
        <a:lstStyle/>
        <a:p>
          <a:endParaRPr lang="en-GB"/>
        </a:p>
      </dgm:t>
    </dgm:pt>
    <dgm:pt modelId="{2DC81416-1675-4D21-B292-15553E16220A}" type="sibTrans" cxnId="{FEA7AF5D-65D7-473E-8F48-C8FC4C587376}">
      <dgm:prSet/>
      <dgm:spPr/>
      <dgm:t>
        <a:bodyPr/>
        <a:lstStyle/>
        <a:p>
          <a:endParaRPr lang="en-GB" noProof="0"/>
        </a:p>
      </dgm:t>
    </dgm:pt>
    <dgm:pt modelId="{798D055A-7EA5-423E-A465-100A434571F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000" b="1" dirty="0" smtClean="0">
              <a:solidFill>
                <a:srgbClr val="FFFF00"/>
              </a:solidFill>
              <a:ea typeface="Cambria Math" pitchFamily="18" charset="0"/>
            </a:rPr>
            <a:t>Conception et accompagnement dans la mise en place des SIS</a:t>
          </a:r>
          <a:endParaRPr lang="en-GB" sz="1000" b="1" noProof="0" dirty="0">
            <a:solidFill>
              <a:srgbClr val="FFFF00"/>
            </a:solidFill>
          </a:endParaRPr>
        </a:p>
      </dgm:t>
    </dgm:pt>
    <dgm:pt modelId="{AABF4D57-0BD0-48C5-B71F-0EF4EA4888A1}" type="parTrans" cxnId="{C9E1BC9F-C6FA-41AB-ADE3-E342DC9FB9FA}">
      <dgm:prSet/>
      <dgm:spPr/>
      <dgm:t>
        <a:bodyPr/>
        <a:lstStyle/>
        <a:p>
          <a:endParaRPr lang="en-GB"/>
        </a:p>
      </dgm:t>
    </dgm:pt>
    <dgm:pt modelId="{A35381A5-0339-4A21-AAAE-E3B9F35023EE}" type="sibTrans" cxnId="{C9E1BC9F-C6FA-41AB-ADE3-E342DC9FB9FA}">
      <dgm:prSet/>
      <dgm:spPr/>
      <dgm:t>
        <a:bodyPr/>
        <a:lstStyle/>
        <a:p>
          <a:endParaRPr lang="en-GB" noProof="0"/>
        </a:p>
      </dgm:t>
    </dgm:pt>
    <dgm:pt modelId="{6592C10E-3A8A-4B6C-8CB7-B00882EB3823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sz="1100" b="1" dirty="0" smtClean="0">
              <a:solidFill>
                <a:srgbClr val="FFFF00"/>
              </a:solidFill>
              <a:ea typeface="Cambria Math" pitchFamily="18" charset="0"/>
            </a:rPr>
            <a:t>Accompagnement dans la Production des annuaires statistiques</a:t>
          </a:r>
          <a:endParaRPr lang="en-GB" sz="1100" b="1" noProof="0" dirty="0">
            <a:solidFill>
              <a:srgbClr val="FFFF00"/>
            </a:solidFill>
          </a:endParaRPr>
        </a:p>
      </dgm:t>
    </dgm:pt>
    <dgm:pt modelId="{AE2E1202-C6B3-4B4B-B3ED-B7DFCC945B8A}" type="parTrans" cxnId="{C8322197-4DA3-4AF1-8520-95F776078818}">
      <dgm:prSet/>
      <dgm:spPr/>
      <dgm:t>
        <a:bodyPr/>
        <a:lstStyle/>
        <a:p>
          <a:endParaRPr lang="en-GB"/>
        </a:p>
      </dgm:t>
    </dgm:pt>
    <dgm:pt modelId="{A0E18368-4D6C-499D-A2B1-451062F378B7}" type="sibTrans" cxnId="{C8322197-4DA3-4AF1-8520-95F776078818}">
      <dgm:prSet/>
      <dgm:spPr/>
      <dgm:t>
        <a:bodyPr/>
        <a:lstStyle/>
        <a:p>
          <a:endParaRPr lang="en-GB" noProof="0"/>
        </a:p>
      </dgm:t>
    </dgm:pt>
    <dgm:pt modelId="{284D874C-CA53-4BD6-8724-D291B7A105C4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fr-FR" noProof="0" dirty="0" smtClean="0">
              <a:solidFill>
                <a:srgbClr val="FFFF00"/>
              </a:solidFill>
            </a:rPr>
            <a:t>Annuaire statistique de l’administration sectorielle</a:t>
          </a:r>
        </a:p>
        <a:p>
          <a:r>
            <a:rPr lang="fr-FR" noProof="0" dirty="0" smtClean="0">
              <a:solidFill>
                <a:srgbClr val="FFFF00"/>
              </a:solidFill>
            </a:rPr>
            <a:t>+++</a:t>
          </a:r>
        </a:p>
      </dgm:t>
    </dgm:pt>
    <dgm:pt modelId="{10177E63-8B47-4DF9-97E9-9538E0819D87}" type="parTrans" cxnId="{FCEA173D-4CCE-4BD1-83B9-92264F7CBCE1}">
      <dgm:prSet/>
      <dgm:spPr/>
      <dgm:t>
        <a:bodyPr/>
        <a:lstStyle/>
        <a:p>
          <a:endParaRPr lang="en-GB"/>
        </a:p>
      </dgm:t>
    </dgm:pt>
    <dgm:pt modelId="{60BAF4E1-9975-4243-B691-664F16A74ABA}" type="sibTrans" cxnId="{FCEA173D-4CCE-4BD1-83B9-92264F7CBCE1}">
      <dgm:prSet/>
      <dgm:spPr/>
      <dgm:t>
        <a:bodyPr/>
        <a:lstStyle/>
        <a:p>
          <a:endParaRPr lang="en-GB"/>
        </a:p>
      </dgm:t>
    </dgm:pt>
    <dgm:pt modelId="{78CF114E-9256-47A2-8184-3DB01132E91D}" type="pres">
      <dgm:prSet presAssocID="{B5C5BE9A-C453-4AE3-AFF0-A0DB7770451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16C259-5918-4ECB-BECE-40357145EF44}" type="pres">
      <dgm:prSet presAssocID="{B5C5BE9A-C453-4AE3-AFF0-A0DB7770451C}" presName="arrow" presStyleLbl="bgShp" presStyleIdx="0" presStyleCnt="1"/>
      <dgm:spPr/>
      <dgm:t>
        <a:bodyPr/>
        <a:lstStyle/>
        <a:p>
          <a:endParaRPr lang="fr-FR"/>
        </a:p>
      </dgm:t>
    </dgm:pt>
    <dgm:pt modelId="{A79E625A-A718-4595-9A41-E8F5E83C3E8E}" type="pres">
      <dgm:prSet presAssocID="{B5C5BE9A-C453-4AE3-AFF0-A0DB7770451C}" presName="linearProcess" presStyleCnt="0"/>
      <dgm:spPr/>
    </dgm:pt>
    <dgm:pt modelId="{83489A20-CBF7-408C-9088-87BD5D3D9009}" type="pres">
      <dgm:prSet presAssocID="{EC2E7323-195F-4CAC-B905-61BCD55E2E7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5B72F4-37A0-426D-AB4C-D49F1E370ADE}" type="pres">
      <dgm:prSet presAssocID="{5DADA6D7-7B17-4521-BFF5-36337125CB21}" presName="sibTrans" presStyleCnt="0"/>
      <dgm:spPr/>
    </dgm:pt>
    <dgm:pt modelId="{F58C1F2A-B3F3-429C-A147-B55188956D7D}" type="pres">
      <dgm:prSet presAssocID="{5E15476F-D41E-46C4-8A54-7AD83E1D0FA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0C7EFA-AC9F-454E-8815-79F8DFE23159}" type="pres">
      <dgm:prSet presAssocID="{3D3F62AF-EEF6-4B68-8EFF-EFF1F052BDF6}" presName="sibTrans" presStyleCnt="0"/>
      <dgm:spPr/>
    </dgm:pt>
    <dgm:pt modelId="{C78852B1-B0A7-407D-83C1-645ACBEC6F1E}" type="pres">
      <dgm:prSet presAssocID="{2A4C788E-2A0A-4312-BD12-5DEDA2A452E8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E80D52-4249-4311-AA46-B65E50C51819}" type="pres">
      <dgm:prSet presAssocID="{2DC81416-1675-4D21-B292-15553E16220A}" presName="sibTrans" presStyleCnt="0"/>
      <dgm:spPr/>
    </dgm:pt>
    <dgm:pt modelId="{1D0069A6-6F66-434E-99F8-2036D577D510}" type="pres">
      <dgm:prSet presAssocID="{798D055A-7EA5-423E-A465-100A434571FF}" presName="textNode" presStyleLbl="node1" presStyleIdx="3" presStyleCnt="6" custScaleX="1148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937923-212C-4F5A-9C3C-AEBB8924CAC2}" type="pres">
      <dgm:prSet presAssocID="{A35381A5-0339-4A21-AAAE-E3B9F35023EE}" presName="sibTrans" presStyleCnt="0"/>
      <dgm:spPr/>
    </dgm:pt>
    <dgm:pt modelId="{C8D8359A-7438-45E0-8FA5-14FC3D02AC57}" type="pres">
      <dgm:prSet presAssocID="{6592C10E-3A8A-4B6C-8CB7-B00882EB3823}" presName="textNode" presStyleLbl="node1" presStyleIdx="4" presStyleCnt="6" custScaleX="1180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2D7CEF-416F-4762-8A42-C198BF32860D}" type="pres">
      <dgm:prSet presAssocID="{A0E18368-4D6C-499D-A2B1-451062F378B7}" presName="sibTrans" presStyleCnt="0"/>
      <dgm:spPr/>
    </dgm:pt>
    <dgm:pt modelId="{009BB661-180C-4E49-8928-D092CF0FD245}" type="pres">
      <dgm:prSet presAssocID="{284D874C-CA53-4BD6-8724-D291B7A105C4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4B15408-A50A-45CB-B32D-6D1BE18BDFAD}" type="presOf" srcId="{2A4C788E-2A0A-4312-BD12-5DEDA2A452E8}" destId="{C78852B1-B0A7-407D-83C1-645ACBEC6F1E}" srcOrd="0" destOrd="0" presId="urn:microsoft.com/office/officeart/2005/8/layout/hProcess9"/>
    <dgm:cxn modelId="{13AC9BFF-5336-4A87-8F28-7E4EE6C6DDFE}" type="presOf" srcId="{6592C10E-3A8A-4B6C-8CB7-B00882EB3823}" destId="{C8D8359A-7438-45E0-8FA5-14FC3D02AC57}" srcOrd="0" destOrd="0" presId="urn:microsoft.com/office/officeart/2005/8/layout/hProcess9"/>
    <dgm:cxn modelId="{FCEA173D-4CCE-4BD1-83B9-92264F7CBCE1}" srcId="{B5C5BE9A-C453-4AE3-AFF0-A0DB7770451C}" destId="{284D874C-CA53-4BD6-8724-D291B7A105C4}" srcOrd="5" destOrd="0" parTransId="{10177E63-8B47-4DF9-97E9-9538E0819D87}" sibTransId="{60BAF4E1-9975-4243-B691-664F16A74ABA}"/>
    <dgm:cxn modelId="{1B29E2AA-74CD-4639-8CD5-3D40EB86378A}" type="presOf" srcId="{5E15476F-D41E-46C4-8A54-7AD83E1D0FAB}" destId="{F58C1F2A-B3F3-429C-A147-B55188956D7D}" srcOrd="0" destOrd="0" presId="urn:microsoft.com/office/officeart/2005/8/layout/hProcess9"/>
    <dgm:cxn modelId="{FEA7AF5D-65D7-473E-8F48-C8FC4C587376}" srcId="{B5C5BE9A-C453-4AE3-AFF0-A0DB7770451C}" destId="{2A4C788E-2A0A-4312-BD12-5DEDA2A452E8}" srcOrd="2" destOrd="0" parTransId="{18578D3E-5991-40CA-8246-E223030D3A79}" sibTransId="{2DC81416-1675-4D21-B292-15553E16220A}"/>
    <dgm:cxn modelId="{8BB644C1-3794-4417-B9F0-83C4492A372A}" type="presOf" srcId="{EC2E7323-195F-4CAC-B905-61BCD55E2E75}" destId="{83489A20-CBF7-408C-9088-87BD5D3D9009}" srcOrd="0" destOrd="0" presId="urn:microsoft.com/office/officeart/2005/8/layout/hProcess9"/>
    <dgm:cxn modelId="{C8322197-4DA3-4AF1-8520-95F776078818}" srcId="{B5C5BE9A-C453-4AE3-AFF0-A0DB7770451C}" destId="{6592C10E-3A8A-4B6C-8CB7-B00882EB3823}" srcOrd="4" destOrd="0" parTransId="{AE2E1202-C6B3-4B4B-B3ED-B7DFCC945B8A}" sibTransId="{A0E18368-4D6C-499D-A2B1-451062F378B7}"/>
    <dgm:cxn modelId="{88C8323F-8938-4020-9F8B-6F246FCEC516}" srcId="{B5C5BE9A-C453-4AE3-AFF0-A0DB7770451C}" destId="{EC2E7323-195F-4CAC-B905-61BCD55E2E75}" srcOrd="0" destOrd="0" parTransId="{899120E7-4403-4885-B49B-8DD34BF98D4D}" sibTransId="{5DADA6D7-7B17-4521-BFF5-36337125CB21}"/>
    <dgm:cxn modelId="{C9E1BC9F-C6FA-41AB-ADE3-E342DC9FB9FA}" srcId="{B5C5BE9A-C453-4AE3-AFF0-A0DB7770451C}" destId="{798D055A-7EA5-423E-A465-100A434571FF}" srcOrd="3" destOrd="0" parTransId="{AABF4D57-0BD0-48C5-B71F-0EF4EA4888A1}" sibTransId="{A35381A5-0339-4A21-AAAE-E3B9F35023EE}"/>
    <dgm:cxn modelId="{FAEBB776-BADA-4695-A605-BBF816345061}" type="presOf" srcId="{284D874C-CA53-4BD6-8724-D291B7A105C4}" destId="{009BB661-180C-4E49-8928-D092CF0FD245}" srcOrd="0" destOrd="0" presId="urn:microsoft.com/office/officeart/2005/8/layout/hProcess9"/>
    <dgm:cxn modelId="{7DE565C1-FA16-42D3-8FAA-626E167605B7}" srcId="{B5C5BE9A-C453-4AE3-AFF0-A0DB7770451C}" destId="{5E15476F-D41E-46C4-8A54-7AD83E1D0FAB}" srcOrd="1" destOrd="0" parTransId="{DF5A7283-D136-455E-AE34-3EB279761661}" sibTransId="{3D3F62AF-EEF6-4B68-8EFF-EFF1F052BDF6}"/>
    <dgm:cxn modelId="{DC83D368-AD06-4ECB-BDA8-7A2A22D42486}" type="presOf" srcId="{B5C5BE9A-C453-4AE3-AFF0-A0DB7770451C}" destId="{78CF114E-9256-47A2-8184-3DB01132E91D}" srcOrd="0" destOrd="0" presId="urn:microsoft.com/office/officeart/2005/8/layout/hProcess9"/>
    <dgm:cxn modelId="{69196A59-787F-40E6-803D-A12CE081AABD}" type="presOf" srcId="{798D055A-7EA5-423E-A465-100A434571FF}" destId="{1D0069A6-6F66-434E-99F8-2036D577D510}" srcOrd="0" destOrd="0" presId="urn:microsoft.com/office/officeart/2005/8/layout/hProcess9"/>
    <dgm:cxn modelId="{068B3217-0B7C-47DD-9207-899211F0FC33}" type="presParOf" srcId="{78CF114E-9256-47A2-8184-3DB01132E91D}" destId="{BA16C259-5918-4ECB-BECE-40357145EF44}" srcOrd="0" destOrd="0" presId="urn:microsoft.com/office/officeart/2005/8/layout/hProcess9"/>
    <dgm:cxn modelId="{3B4BE610-5C6E-411E-B434-A42101B53CD0}" type="presParOf" srcId="{78CF114E-9256-47A2-8184-3DB01132E91D}" destId="{A79E625A-A718-4595-9A41-E8F5E83C3E8E}" srcOrd="1" destOrd="0" presId="urn:microsoft.com/office/officeart/2005/8/layout/hProcess9"/>
    <dgm:cxn modelId="{A52D97CC-56B0-4A1C-8EBB-DDF0CE1FCF58}" type="presParOf" srcId="{A79E625A-A718-4595-9A41-E8F5E83C3E8E}" destId="{83489A20-CBF7-408C-9088-87BD5D3D9009}" srcOrd="0" destOrd="0" presId="urn:microsoft.com/office/officeart/2005/8/layout/hProcess9"/>
    <dgm:cxn modelId="{66BD6587-D0A4-4C81-8AA9-A7CC82B53F7B}" type="presParOf" srcId="{A79E625A-A718-4595-9A41-E8F5E83C3E8E}" destId="{585B72F4-37A0-426D-AB4C-D49F1E370ADE}" srcOrd="1" destOrd="0" presId="urn:microsoft.com/office/officeart/2005/8/layout/hProcess9"/>
    <dgm:cxn modelId="{8B0DB2A1-E580-4B4B-BEAF-997DC8AA52AF}" type="presParOf" srcId="{A79E625A-A718-4595-9A41-E8F5E83C3E8E}" destId="{F58C1F2A-B3F3-429C-A147-B55188956D7D}" srcOrd="2" destOrd="0" presId="urn:microsoft.com/office/officeart/2005/8/layout/hProcess9"/>
    <dgm:cxn modelId="{B2027586-4B5A-4D97-A0EB-EC2805436660}" type="presParOf" srcId="{A79E625A-A718-4595-9A41-E8F5E83C3E8E}" destId="{180C7EFA-AC9F-454E-8815-79F8DFE23159}" srcOrd="3" destOrd="0" presId="urn:microsoft.com/office/officeart/2005/8/layout/hProcess9"/>
    <dgm:cxn modelId="{95CB0C13-D43B-44FE-BB4C-3F35FE66A166}" type="presParOf" srcId="{A79E625A-A718-4595-9A41-E8F5E83C3E8E}" destId="{C78852B1-B0A7-407D-83C1-645ACBEC6F1E}" srcOrd="4" destOrd="0" presId="urn:microsoft.com/office/officeart/2005/8/layout/hProcess9"/>
    <dgm:cxn modelId="{65FE639B-328E-4A1D-9DC7-6B2FFBD163A6}" type="presParOf" srcId="{A79E625A-A718-4595-9A41-E8F5E83C3E8E}" destId="{2AE80D52-4249-4311-AA46-B65E50C51819}" srcOrd="5" destOrd="0" presId="urn:microsoft.com/office/officeart/2005/8/layout/hProcess9"/>
    <dgm:cxn modelId="{EFE8FF70-F04C-4570-A98F-FEDE7EBED974}" type="presParOf" srcId="{A79E625A-A718-4595-9A41-E8F5E83C3E8E}" destId="{1D0069A6-6F66-434E-99F8-2036D577D510}" srcOrd="6" destOrd="0" presId="urn:microsoft.com/office/officeart/2005/8/layout/hProcess9"/>
    <dgm:cxn modelId="{F5DE3E94-3351-42F8-ADB0-241A7065FBDD}" type="presParOf" srcId="{A79E625A-A718-4595-9A41-E8F5E83C3E8E}" destId="{D1937923-212C-4F5A-9C3C-AEBB8924CAC2}" srcOrd="7" destOrd="0" presId="urn:microsoft.com/office/officeart/2005/8/layout/hProcess9"/>
    <dgm:cxn modelId="{1B884040-6AB7-4428-ADD1-00CE4231F940}" type="presParOf" srcId="{A79E625A-A718-4595-9A41-E8F5E83C3E8E}" destId="{C8D8359A-7438-45E0-8FA5-14FC3D02AC57}" srcOrd="8" destOrd="0" presId="urn:microsoft.com/office/officeart/2005/8/layout/hProcess9"/>
    <dgm:cxn modelId="{9AF2A0CF-7492-4B0C-B776-683B07821678}" type="presParOf" srcId="{A79E625A-A718-4595-9A41-E8F5E83C3E8E}" destId="{E12D7CEF-416F-4762-8A42-C198BF32860D}" srcOrd="9" destOrd="0" presId="urn:microsoft.com/office/officeart/2005/8/layout/hProcess9"/>
    <dgm:cxn modelId="{1F8D8572-9EC5-4532-A9AF-5AB30A38B78E}" type="presParOf" srcId="{A79E625A-A718-4595-9A41-E8F5E83C3E8E}" destId="{009BB661-180C-4E49-8928-D092CF0FD24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62BFF-CCCB-4613-8BAE-897824907733}">
      <dsp:nvSpPr>
        <dsp:cNvPr id="0" name=""/>
        <dsp:cNvSpPr/>
      </dsp:nvSpPr>
      <dsp:spPr>
        <a:xfrm>
          <a:off x="-185908" y="0"/>
          <a:ext cx="7747164" cy="11736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4625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Programmation des activités par le </a:t>
          </a:r>
          <a:r>
            <a:rPr lang="fr-FR" sz="2200" kern="1200" dirty="0" smtClean="0">
              <a:solidFill>
                <a:srgbClr val="0070C0"/>
              </a:solidFill>
            </a:rPr>
            <a:t>CRESMIC</a:t>
          </a:r>
        </a:p>
        <a:p>
          <a:pPr marL="174625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(Cadre de référence et support méthodologique minimum commun, AFRISTAT 2016)</a:t>
          </a:r>
          <a:endParaRPr lang="fr-FR" sz="1200" kern="1200" dirty="0"/>
        </a:p>
      </dsp:txBody>
      <dsp:txXfrm>
        <a:off x="-151534" y="34374"/>
        <a:ext cx="6353566" cy="1104873"/>
      </dsp:txXfrm>
    </dsp:sp>
    <dsp:sp modelId="{E7531363-5D73-444D-9606-591E15A1EBC1}">
      <dsp:nvSpPr>
        <dsp:cNvPr id="0" name=""/>
        <dsp:cNvSpPr/>
      </dsp:nvSpPr>
      <dsp:spPr>
        <a:xfrm>
          <a:off x="803867" y="1369224"/>
          <a:ext cx="7003529" cy="11736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SNDS 1 : 2009-2013</a:t>
          </a:r>
          <a:endParaRPr lang="fr-FR" sz="2400" b="1" kern="1200" dirty="0"/>
        </a:p>
      </dsp:txBody>
      <dsp:txXfrm>
        <a:off x="838241" y="1403598"/>
        <a:ext cx="5553969" cy="1104873"/>
      </dsp:txXfrm>
    </dsp:sp>
    <dsp:sp modelId="{6EDB047F-C349-40D4-AECB-7889F77732A8}">
      <dsp:nvSpPr>
        <dsp:cNvPr id="0" name=""/>
        <dsp:cNvSpPr/>
      </dsp:nvSpPr>
      <dsp:spPr>
        <a:xfrm>
          <a:off x="1421825" y="2738449"/>
          <a:ext cx="7003529" cy="11736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SNDS 2 : 2015-2020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dirty="0" smtClean="0">
              <a:solidFill>
                <a:srgbClr val="002060"/>
              </a:solidFill>
            </a:rPr>
            <a:t>Aligner sur le DSCE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kern="1200" dirty="0" smtClean="0">
              <a:solidFill>
                <a:srgbClr val="002060"/>
              </a:solidFill>
            </a:rPr>
            <a:t>(Document de Stratégie pour la Croissance et l’Emploi)</a:t>
          </a:r>
          <a:endParaRPr lang="fr-FR" sz="1400" b="0" kern="1200" dirty="0">
            <a:solidFill>
              <a:srgbClr val="002060"/>
            </a:solidFill>
          </a:endParaRPr>
        </a:p>
      </dsp:txBody>
      <dsp:txXfrm>
        <a:off x="1456199" y="2772823"/>
        <a:ext cx="5553969" cy="1104873"/>
      </dsp:txXfrm>
    </dsp:sp>
    <dsp:sp modelId="{1D8E0FD4-379D-42F0-876C-D77CC1945B9A}">
      <dsp:nvSpPr>
        <dsp:cNvPr id="0" name=""/>
        <dsp:cNvSpPr/>
      </dsp:nvSpPr>
      <dsp:spPr>
        <a:xfrm>
          <a:off x="6426584" y="889996"/>
          <a:ext cx="762853" cy="7628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6598226" y="889996"/>
        <a:ext cx="419569" cy="574047"/>
      </dsp:txXfrm>
    </dsp:sp>
    <dsp:sp modelId="{E1479CBF-72A9-4028-AFA6-0CBFDFC48842}">
      <dsp:nvSpPr>
        <dsp:cNvPr id="0" name=""/>
        <dsp:cNvSpPr/>
      </dsp:nvSpPr>
      <dsp:spPr>
        <a:xfrm>
          <a:off x="7044543" y="2251396"/>
          <a:ext cx="762853" cy="7628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7216185" y="2251396"/>
        <a:ext cx="419569" cy="574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6C259-5918-4ECB-BECE-40357145EF44}">
      <dsp:nvSpPr>
        <dsp:cNvPr id="0" name=""/>
        <dsp:cNvSpPr/>
      </dsp:nvSpPr>
      <dsp:spPr>
        <a:xfrm>
          <a:off x="610267" y="0"/>
          <a:ext cx="6916368" cy="44611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89A20-CBF7-408C-9088-87BD5D3D9009}">
      <dsp:nvSpPr>
        <dsp:cNvPr id="0" name=""/>
        <dsp:cNvSpPr/>
      </dsp:nvSpPr>
      <dsp:spPr>
        <a:xfrm>
          <a:off x="4015" y="1338341"/>
          <a:ext cx="1235633" cy="178445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</a:rPr>
            <a:t>Planification et programmation</a:t>
          </a:r>
          <a:endParaRPr lang="tr-TR" sz="1100" b="1" kern="1200" noProof="0" dirty="0" smtClean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64334" y="1398660"/>
        <a:ext cx="1114995" cy="1663816"/>
      </dsp:txXfrm>
    </dsp:sp>
    <dsp:sp modelId="{F58C1F2A-B3F3-429C-A147-B55188956D7D}">
      <dsp:nvSpPr>
        <dsp:cNvPr id="0" name=""/>
        <dsp:cNvSpPr/>
      </dsp:nvSpPr>
      <dsp:spPr>
        <a:xfrm>
          <a:off x="1301430" y="1338341"/>
          <a:ext cx="1235633" cy="1784454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>
              <a:solidFill>
                <a:srgbClr val="002060"/>
              </a:solidFill>
              <a:ea typeface="Cambria Math" pitchFamily="18" charset="0"/>
            </a:rPr>
            <a:t>Acquisition et distribution des équipements informatiques</a:t>
          </a:r>
          <a:endParaRPr lang="en-GB" sz="1100" b="1" kern="1200" noProof="0" dirty="0">
            <a:solidFill>
              <a:srgbClr val="002060"/>
            </a:solidFill>
          </a:endParaRPr>
        </a:p>
      </dsp:txBody>
      <dsp:txXfrm>
        <a:off x="1361749" y="1398660"/>
        <a:ext cx="1114995" cy="1663816"/>
      </dsp:txXfrm>
    </dsp:sp>
    <dsp:sp modelId="{C78852B1-B0A7-407D-83C1-645ACBEC6F1E}">
      <dsp:nvSpPr>
        <dsp:cNvPr id="0" name=""/>
        <dsp:cNvSpPr/>
      </dsp:nvSpPr>
      <dsp:spPr>
        <a:xfrm>
          <a:off x="2598845" y="1338341"/>
          <a:ext cx="1235633" cy="178445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>
              <a:solidFill>
                <a:srgbClr val="FFFF00"/>
              </a:solidFill>
              <a:ea typeface="Cambria Math" pitchFamily="18" charset="0"/>
            </a:rPr>
            <a:t>Formation des sectoriels en techniques statistiques de base (ISSEA de Yaoundé)</a:t>
          </a:r>
          <a:endParaRPr lang="en-GB" sz="1100" b="1" kern="1200" noProof="0" dirty="0">
            <a:solidFill>
              <a:srgbClr val="FFFF00"/>
            </a:solidFill>
          </a:endParaRPr>
        </a:p>
      </dsp:txBody>
      <dsp:txXfrm>
        <a:off x="2659164" y="1398660"/>
        <a:ext cx="1114995" cy="1663816"/>
      </dsp:txXfrm>
    </dsp:sp>
    <dsp:sp modelId="{1D0069A6-6F66-434E-99F8-2036D577D510}">
      <dsp:nvSpPr>
        <dsp:cNvPr id="0" name=""/>
        <dsp:cNvSpPr/>
      </dsp:nvSpPr>
      <dsp:spPr>
        <a:xfrm>
          <a:off x="3896260" y="1338341"/>
          <a:ext cx="1419372" cy="178445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rgbClr val="FFFF00"/>
              </a:solidFill>
              <a:ea typeface="Cambria Math" pitchFamily="18" charset="0"/>
            </a:rPr>
            <a:t>Conception et accompagnement dans la mise en place des SIS</a:t>
          </a:r>
          <a:endParaRPr lang="en-GB" sz="1000" b="1" kern="1200" noProof="0" dirty="0">
            <a:solidFill>
              <a:srgbClr val="FFFF00"/>
            </a:solidFill>
          </a:endParaRPr>
        </a:p>
      </dsp:txBody>
      <dsp:txXfrm>
        <a:off x="3965548" y="1407629"/>
        <a:ext cx="1280796" cy="1645878"/>
      </dsp:txXfrm>
    </dsp:sp>
    <dsp:sp modelId="{C8D8359A-7438-45E0-8FA5-14FC3D02AC57}">
      <dsp:nvSpPr>
        <dsp:cNvPr id="0" name=""/>
        <dsp:cNvSpPr/>
      </dsp:nvSpPr>
      <dsp:spPr>
        <a:xfrm>
          <a:off x="5377414" y="1338341"/>
          <a:ext cx="1458059" cy="1784454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>
              <a:solidFill>
                <a:srgbClr val="FFFF00"/>
              </a:solidFill>
              <a:ea typeface="Cambria Math" pitchFamily="18" charset="0"/>
            </a:rPr>
            <a:t>Accompagnement dans la Production des annuaires statistiques</a:t>
          </a:r>
          <a:endParaRPr lang="en-GB" sz="1100" b="1" kern="1200" noProof="0" dirty="0">
            <a:solidFill>
              <a:srgbClr val="FFFF00"/>
            </a:solidFill>
          </a:endParaRPr>
        </a:p>
      </dsp:txBody>
      <dsp:txXfrm>
        <a:off x="5448591" y="1409518"/>
        <a:ext cx="1315705" cy="1642100"/>
      </dsp:txXfrm>
    </dsp:sp>
    <dsp:sp modelId="{009BB661-180C-4E49-8928-D092CF0FD245}">
      <dsp:nvSpPr>
        <dsp:cNvPr id="0" name=""/>
        <dsp:cNvSpPr/>
      </dsp:nvSpPr>
      <dsp:spPr>
        <a:xfrm>
          <a:off x="6897255" y="1338341"/>
          <a:ext cx="1235633" cy="178445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noProof="0" dirty="0" smtClean="0">
              <a:solidFill>
                <a:srgbClr val="FFFF00"/>
              </a:solidFill>
            </a:rPr>
            <a:t>Annuaire statistique de l’administration sectorielle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noProof="0" dirty="0" smtClean="0">
              <a:solidFill>
                <a:srgbClr val="FFFF00"/>
              </a:solidFill>
            </a:rPr>
            <a:t>+++</a:t>
          </a:r>
        </a:p>
      </dsp:txBody>
      <dsp:txXfrm>
        <a:off x="6957574" y="1398660"/>
        <a:ext cx="1114995" cy="1663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19413" cy="49053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3"/>
            <a:ext cx="2919412" cy="49053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56C6A125-E106-4C24-AC5D-5DA768B9CCF6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9307515"/>
            <a:ext cx="2919413" cy="49053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07515"/>
            <a:ext cx="2919412" cy="49053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D7D3FFAA-760B-4182-9003-783904172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06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18830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8" tIns="45339" rIns="90678" bIns="4533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7" y="3"/>
            <a:ext cx="2918830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8" tIns="45339" rIns="90678" bIns="453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3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54830"/>
            <a:ext cx="5388610" cy="44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8" tIns="45339" rIns="90678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07955"/>
            <a:ext cx="2918830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8" tIns="45339" rIns="90678" bIns="4533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7" y="9307955"/>
            <a:ext cx="2918830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8" tIns="45339" rIns="90678" bIns="453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4076A0-E024-483C-8CA4-A1B3A8601E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83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30E1FC-D680-4A07-A54D-BD2D9EC30849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13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14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E92FE-6A56-4D6B-9808-BDB4653B52B7}" type="slidenum">
              <a:rPr lang="fr-FR" smtClean="0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07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CE496-0A4C-4729-AA7D-C7E3977BDA39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857625"/>
            <a:ext cx="6400800" cy="1766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ED3E-3D25-48D1-9CFE-D03084ADB92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7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F5C53-A174-4704-BCE1-2110605D2C2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A30-48A6-444D-8411-CC353DE9100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6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A79F8-47D1-4C65-AD7A-7F873D617AE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857625"/>
            <a:ext cx="6400800" cy="1766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ED3E-3D25-48D1-9CFE-D03084ADB92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9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18DF-94D4-43A0-A4C8-ED106A0878B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96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CB70-E1CE-48AD-AF07-67CAE4F380D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87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4B3E-F726-4313-AAA2-268AA32C295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99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E97D-4D5D-49E2-9080-F30694CAA71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19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72440-3D3C-49C1-A408-BB16C6289B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65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E6257-DFEB-4D0A-9DB2-B0510808F93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6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18DF-94D4-43A0-A4C8-ED106A0878B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04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2F0F-22FD-49A9-995B-6339A4E2889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82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96FF9-BE61-46DE-AC9C-3F332875012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24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F5C53-A174-4704-BCE1-2110605D2C2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03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A30-48A6-444D-8411-CC353DE9100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00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A79F8-47D1-4C65-AD7A-7F873D617AE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2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CB70-E1CE-48AD-AF07-67CAE4F380D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5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4B3E-F726-4313-AAA2-268AA32C295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E97D-4D5D-49E2-9080-F30694CAA71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5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72440-3D3C-49C1-A408-BB16C6289B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8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E6257-DFEB-4D0A-9DB2-B0510808F93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2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2F0F-22FD-49A9-995B-6339A4E2889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4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96FF9-BE61-46DE-AC9C-3F332875012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1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9F7B1B55-E3DE-44FF-AC3A-7801F17CF2B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71406" y="228600"/>
            <a:ext cx="8975725" cy="6415110"/>
            <a:chOff x="106" y="144"/>
            <a:chExt cx="5558" cy="3840"/>
          </a:xfrm>
          <a:solidFill>
            <a:schemeClr val="tx2"/>
          </a:solidFill>
        </p:grpSpPr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grp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grp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2" name="AutoShape 3"/>
          <p:cNvSpPr>
            <a:spLocks noChangeArrowheads="1"/>
          </p:cNvSpPr>
          <p:nvPr userDrawn="1"/>
        </p:nvSpPr>
        <p:spPr bwMode="white">
          <a:xfrm>
            <a:off x="214313" y="357188"/>
            <a:ext cx="8643937" cy="6143625"/>
          </a:xfrm>
          <a:prstGeom prst="roundRect">
            <a:avLst>
              <a:gd name="adj" fmla="val 12255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0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  <p:sldLayoutId id="214748428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Ambroise ABANDA Tél: 77 60 45 26 E-mail: abanda_ambroise@yahgoo.fr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9F7B1B55-E3DE-44FF-AC3A-7801F17CF2B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71406" y="228600"/>
            <a:ext cx="8975725" cy="6415110"/>
            <a:chOff x="106" y="144"/>
            <a:chExt cx="5558" cy="3840"/>
          </a:xfrm>
          <a:solidFill>
            <a:schemeClr val="tx2"/>
          </a:solidFill>
        </p:grpSpPr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grp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grp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2" name="AutoShape 3"/>
          <p:cNvSpPr>
            <a:spLocks noChangeArrowheads="1"/>
          </p:cNvSpPr>
          <p:nvPr userDrawn="1"/>
        </p:nvSpPr>
        <p:spPr bwMode="white">
          <a:xfrm>
            <a:off x="214313" y="357188"/>
            <a:ext cx="8643937" cy="6143625"/>
          </a:xfrm>
          <a:prstGeom prst="roundRect">
            <a:avLst>
              <a:gd name="adj" fmla="val 12255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8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  <p:sldLayoutId id="214748429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521269" cy="1800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1400" b="1" i="0" dirty="0" smtClean="0"/>
              <a:t>Atelier </a:t>
            </a:r>
            <a:r>
              <a:rPr lang="fr-FR" sz="1400" b="1" i="0" dirty="0"/>
              <a:t>sous régional sur l'intégration des données administratives, des données de masse et des informations géo spatiales pour la compilation des indicateurs des ODD pour les pays africains francophones</a:t>
            </a:r>
            <a:r>
              <a:rPr lang="fr-FR" sz="2000" b="1" i="0" dirty="0" smtClean="0"/>
              <a:t/>
            </a:r>
            <a:br>
              <a:rPr lang="fr-FR" sz="2000" b="1" i="0" dirty="0" smtClean="0"/>
            </a:br>
            <a:r>
              <a:rPr lang="fr-FR" sz="1050" b="1" i="0" dirty="0" smtClean="0"/>
              <a:t/>
            </a:r>
            <a:br>
              <a:rPr lang="fr-FR" sz="1050" b="1" i="0" dirty="0" smtClean="0"/>
            </a:br>
            <a:r>
              <a:rPr lang="fr-FR" sz="1400" b="1" i="0" dirty="0" smtClean="0">
                <a:solidFill>
                  <a:srgbClr val="002060"/>
                </a:solidFill>
              </a:rPr>
              <a:t>Lomé, 9-11 mai 2018</a:t>
            </a:r>
            <a:endParaRPr lang="fr-FR" sz="1400" b="1" i="0" dirty="0">
              <a:solidFill>
                <a:srgbClr val="002060"/>
              </a:solidFill>
              <a:latin typeface="Goudy Old Styl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43608" y="2276872"/>
            <a:ext cx="6840760" cy="1224136"/>
          </a:xfrm>
          <a:prstGeom prst="roundRect">
            <a:avLst>
              <a:gd name="adj" fmla="val 34031"/>
            </a:avLst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Aft>
                <a:spcPts val="1200"/>
              </a:spcAft>
            </a:pPr>
            <a:r>
              <a:rPr lang="fr-FR" sz="2000" b="1" dirty="0" smtClean="0">
                <a:solidFill>
                  <a:srgbClr val="FFC000"/>
                </a:solidFill>
              </a:rPr>
              <a:t>Mise </a:t>
            </a:r>
            <a:r>
              <a:rPr lang="fr-FR" sz="2000" b="1" dirty="0">
                <a:solidFill>
                  <a:srgbClr val="FFC000"/>
                </a:solidFill>
              </a:rPr>
              <a:t>à niveau de </a:t>
            </a:r>
            <a:r>
              <a:rPr lang="fr-FR" sz="2000" b="1" dirty="0" smtClean="0">
                <a:solidFill>
                  <a:srgbClr val="FFC000"/>
                </a:solidFill>
              </a:rPr>
              <a:t>la </a:t>
            </a:r>
            <a:r>
              <a:rPr lang="fr-FR" sz="2000" b="1" dirty="0">
                <a:solidFill>
                  <a:srgbClr val="FFC000"/>
                </a:solidFill>
              </a:rPr>
              <a:t>production sectorielle à travers la SNDS au Cameroun</a:t>
            </a:r>
          </a:p>
        </p:txBody>
      </p:sp>
      <p:sp>
        <p:nvSpPr>
          <p:cNvPr id="11" name="Sous-titre 6"/>
          <p:cNvSpPr>
            <a:spLocks noGrp="1"/>
          </p:cNvSpPr>
          <p:nvPr>
            <p:ph type="subTitle" idx="1"/>
          </p:nvPr>
        </p:nvSpPr>
        <p:spPr>
          <a:xfrm>
            <a:off x="1547664" y="4293098"/>
            <a:ext cx="600075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1600" b="1" i="0" u="sng" dirty="0" smtClean="0">
                <a:solidFill>
                  <a:srgbClr val="002060"/>
                </a:solidFill>
                <a:latin typeface="Agency FB" pitchFamily="34" charset="0"/>
                <a:cs typeface="Arial" pitchFamily="34" charset="0"/>
              </a:rPr>
              <a:t>Présenté par </a:t>
            </a:r>
            <a:r>
              <a:rPr lang="fr-FR" sz="1600" b="1" i="0" dirty="0" smtClean="0">
                <a:solidFill>
                  <a:srgbClr val="002060"/>
                </a:solidFill>
                <a:latin typeface="Agency FB" pitchFamily="34" charset="0"/>
                <a:cs typeface="Arial" pitchFamily="34" charset="0"/>
              </a:rPr>
              <a:t>:  Ambroise ABANDA,</a:t>
            </a:r>
          </a:p>
          <a:p>
            <a:pPr marL="719138" algn="ctr">
              <a:lnSpc>
                <a:spcPct val="80000"/>
              </a:lnSpc>
              <a:buNone/>
            </a:pPr>
            <a:r>
              <a:rPr lang="fr-FR" sz="1400" b="1" i="0" dirty="0" smtClean="0">
                <a:solidFill>
                  <a:srgbClr val="002060"/>
                </a:solidFill>
                <a:latin typeface="Goudy Old Style" pitchFamily="18" charset="0"/>
              </a:rPr>
              <a:t>Chef de Division de la Coordination statistique et de la Diffusion</a:t>
            </a:r>
          </a:p>
          <a:p>
            <a:pPr algn="ctr">
              <a:lnSpc>
                <a:spcPct val="80000"/>
              </a:lnSpc>
              <a:buNone/>
            </a:pPr>
            <a:r>
              <a:rPr lang="fr-FR" sz="1400" b="1" dirty="0" smtClean="0">
                <a:solidFill>
                  <a:srgbClr val="002060"/>
                </a:solidFill>
                <a:latin typeface="Goudy Old Style" pitchFamily="18" charset="0"/>
              </a:rPr>
              <a:t>Institut National de la Statistique du Cameroun</a:t>
            </a:r>
            <a:endParaRPr lang="fr-FR" sz="1400" b="1" i="0" dirty="0" smtClean="0">
              <a:solidFill>
                <a:srgbClr val="002060"/>
              </a:solidFill>
              <a:latin typeface="Goudy Old Style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fr-FR" sz="1400" i="0" dirty="0" smtClean="0">
                <a:latin typeface="Goudy Old Style" pitchFamily="18" charset="0"/>
              </a:rPr>
              <a:t>E-mail : </a:t>
            </a:r>
            <a:r>
              <a:rPr lang="fr-FR" sz="1400" i="0" dirty="0" err="1" smtClean="0">
                <a:latin typeface="Goudy Old Style" pitchFamily="18" charset="0"/>
              </a:rPr>
              <a:t>abanda_ambroise</a:t>
            </a:r>
            <a:r>
              <a:rPr lang="fr-FR" sz="1400" i="0" dirty="0" smtClean="0">
                <a:latin typeface="Goudy Old Style" pitchFamily="18" charset="0"/>
              </a:rPr>
              <a:t> @yahoo.fr</a:t>
            </a:r>
            <a:endParaRPr lang="fr-FR" sz="1400" i="0" dirty="0"/>
          </a:p>
        </p:txBody>
      </p:sp>
      <p:pic>
        <p:nvPicPr>
          <p:cNvPr id="12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8"/>
          <a:stretch>
            <a:fillRect/>
          </a:stretch>
        </p:blipFill>
        <p:spPr bwMode="auto">
          <a:xfrm>
            <a:off x="1445630" y="4077072"/>
            <a:ext cx="1081088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79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556792"/>
            <a:ext cx="7200800" cy="504056"/>
          </a:xfrm>
        </p:spPr>
        <p:txBody>
          <a:bodyPr/>
          <a:lstStyle/>
          <a:p>
            <a:pPr marL="0" lvl="1" indent="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None/>
            </a:pPr>
            <a:r>
              <a:rPr lang="fr-FR" sz="1800" dirty="0"/>
              <a:t>Valeur </a:t>
            </a:r>
            <a:r>
              <a:rPr lang="fr-FR" sz="1800" dirty="0" smtClean="0"/>
              <a:t>des </a:t>
            </a:r>
            <a:r>
              <a:rPr lang="fr-FR" sz="1800" dirty="0"/>
              <a:t>dimensions et </a:t>
            </a:r>
            <a:r>
              <a:rPr lang="fr-FR" sz="1800" dirty="0" smtClean="0"/>
              <a:t>sous-dimensions en 2015</a:t>
            </a:r>
            <a:endParaRPr lang="fr-FR" sz="18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936615"/>
              </p:ext>
            </p:extLst>
          </p:nvPr>
        </p:nvGraphicFramePr>
        <p:xfrm>
          <a:off x="1043608" y="2060848"/>
          <a:ext cx="7200799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2507861"/>
                <a:gridCol w="2943454"/>
                <a:gridCol w="957397"/>
                <a:gridCol w="792087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 New Roman"/>
                        </a:rPr>
                        <a:t>Dimension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 New Roman"/>
                        </a:rPr>
                        <a:t>Sous dimension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+mn-lt"/>
                          <a:ea typeface="Times New Roman"/>
                        </a:rPr>
                        <a:t>Valeur de l’indice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733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+mn-lt"/>
                          <a:ea typeface="Times New Roman"/>
                        </a:rPr>
                        <a:t>Gouvernance du système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Cadre juridique et institutionnel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+mn-lt"/>
                          <a:ea typeface="Times New Roman"/>
                        </a:rPr>
                        <a:t>0,59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 New Roman"/>
                        </a:rPr>
                        <a:t>Coordination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 New Roman"/>
                        </a:rPr>
                        <a:t>Ressources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+mn-lt"/>
                          <a:ea typeface="Times New Roman"/>
                        </a:rPr>
                        <a:t>Volume de la Production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+mn-lt"/>
                          <a:ea typeface="Times New Roman"/>
                        </a:rPr>
                        <a:t>0,77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18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 New Roman"/>
                        </a:rPr>
                        <a:t>Qualité des données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Assurance d’intégrité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+mn-lt"/>
                          <a:ea typeface="Times New Roman"/>
                        </a:rPr>
                        <a:t>0,52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Rigueur méthodologique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8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Exactitude et fiabilité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9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Utilité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 New Roman"/>
                        </a:rPr>
                        <a:t>0,36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8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Accessibilité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  <a:ea typeface="Times New Roman"/>
                        </a:rPr>
                        <a:t>0,37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277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i="1">
                          <a:effectLst/>
                          <a:latin typeface="+mn-lt"/>
                          <a:ea typeface="Times New Roman"/>
                        </a:rPr>
                        <a:t>INDS</a:t>
                      </a:r>
                      <a:endParaRPr lang="fr-F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+mn-lt"/>
                          <a:ea typeface="Times New Roman"/>
                        </a:rPr>
                        <a:t>0,63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51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6912768" cy="4176464"/>
          </a:xfrm>
        </p:spPr>
        <p:txBody>
          <a:bodyPr/>
          <a:lstStyle/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Couverture de la production étendue à de nouveaux thèmes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TIC et télécommunications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Sous secteur des routes rurales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Sous secteur Environnement (Atlas des statistiques de l’environnement)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Etc.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endParaRPr lang="fr-FR" sz="20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  <p:pic>
        <p:nvPicPr>
          <p:cNvPr id="5" name="Image 4"/>
          <p:cNvPicPr/>
          <p:nvPr/>
        </p:nvPicPr>
        <p:blipFill rotWithShape="1">
          <a:blip r:embed="rId3"/>
          <a:srcRect l="43653" t="11176" r="26914" b="4706"/>
          <a:stretch/>
        </p:blipFill>
        <p:spPr bwMode="auto">
          <a:xfrm rot="4100066">
            <a:off x="3097781" y="3307564"/>
            <a:ext cx="2413321" cy="3025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826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072494" cy="10382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400" dirty="0" smtClean="0">
                <a:latin typeface="Arial Black" pitchFamily="34" charset="0"/>
              </a:rPr>
              <a:t>3. </a:t>
            </a:r>
            <a:r>
              <a:rPr lang="fr-FR" sz="2400" dirty="0">
                <a:latin typeface="Arial Black" pitchFamily="34" charset="0"/>
              </a:rPr>
              <a:t>Principales difficultés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204864"/>
            <a:ext cx="6552728" cy="3600400"/>
          </a:xfrm>
        </p:spPr>
        <p:txBody>
          <a:bodyPr/>
          <a:lstStyle/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ea typeface="Calibri" pitchFamily="34" charset="0"/>
                <a:cs typeface="Arial" pitchFamily="34" charset="0"/>
              </a:rPr>
              <a:t>Forte mobilité </a:t>
            </a:r>
            <a:r>
              <a:rPr lang="fr-FR" sz="2000" dirty="0">
                <a:ea typeface="Calibri" pitchFamily="34" charset="0"/>
                <a:cs typeface="Arial" pitchFamily="34" charset="0"/>
              </a:rPr>
              <a:t>des </a:t>
            </a:r>
            <a:r>
              <a:rPr lang="fr-FR" sz="2000" dirty="0" smtClean="0">
                <a:ea typeface="Calibri" pitchFamily="34" charset="0"/>
                <a:cs typeface="Arial" pitchFamily="34" charset="0"/>
              </a:rPr>
              <a:t>cadres :</a:t>
            </a:r>
          </a:p>
          <a:p>
            <a:pPr marL="1077913" lvl="2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fr-FR" sz="1600" dirty="0" smtClean="0">
                <a:ea typeface="Calibri" pitchFamily="34" charset="0"/>
                <a:cs typeface="Arial" pitchFamily="34" charset="0"/>
              </a:rPr>
              <a:t>Pérennisation difficile du processus pour certains secteurs</a:t>
            </a:r>
          </a:p>
          <a:p>
            <a:pPr marL="1077913" lvl="2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fr-FR" sz="1600" dirty="0" smtClean="0">
                <a:ea typeface="Calibri" pitchFamily="34" charset="0"/>
                <a:cs typeface="Arial" pitchFamily="34" charset="0"/>
              </a:rPr>
              <a:t>Insuffisante </a:t>
            </a:r>
            <a:r>
              <a:rPr lang="fr-FR" sz="1600" dirty="0">
                <a:ea typeface="Calibri" pitchFamily="34" charset="0"/>
                <a:cs typeface="Arial" pitchFamily="34" charset="0"/>
              </a:rPr>
              <a:t>appropriation des SNDS par les </a:t>
            </a:r>
            <a:r>
              <a:rPr lang="fr-FR" sz="1600" dirty="0" smtClean="0">
                <a:ea typeface="Calibri" pitchFamily="34" charset="0"/>
                <a:cs typeface="Arial" pitchFamily="34" charset="0"/>
              </a:rPr>
              <a:t>sectoriels</a:t>
            </a:r>
            <a:endParaRPr lang="fr-FR" sz="1600" dirty="0">
              <a:ea typeface="Calibri" pitchFamily="34" charset="0"/>
              <a:cs typeface="Arial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Indisponibilité des 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informations sur le financements des activités retenues dans la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SNDS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  <a:cs typeface="Arial" pitchFamily="34" charset="0"/>
              </a:rPr>
              <a:t>Faibles capacités de management (maturation et budgétisation) par les sectoriels</a:t>
            </a:r>
          </a:p>
          <a:p>
            <a:pPr marL="1077913" lvl="2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fr-FR" sz="1600" dirty="0">
                <a:ea typeface="Calibri" pitchFamily="34" charset="0"/>
                <a:cs typeface="Arial" pitchFamily="34" charset="0"/>
              </a:rPr>
              <a:t>Faible financement de l’activité statistique sectorielle</a:t>
            </a:r>
          </a:p>
          <a:p>
            <a:pPr marL="0" lvl="1" indent="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None/>
            </a:pPr>
            <a:endParaRPr lang="fr-FR" sz="2000" dirty="0" smtClean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9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984172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400" dirty="0" smtClean="0">
                <a:latin typeface="Arial Black" pitchFamily="34" charset="0"/>
              </a:rPr>
              <a:t>4. Quelques perspectives</a:t>
            </a:r>
            <a:endParaRPr lang="fr-FR" sz="2400" dirty="0">
              <a:latin typeface="Arial Black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848872" cy="4032448"/>
          </a:xfrm>
        </p:spPr>
        <p:txBody>
          <a:bodyPr/>
          <a:lstStyle/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2060"/>
                </a:solidFill>
                <a:ea typeface="Cambria Math" pitchFamily="18" charset="0"/>
              </a:rPr>
              <a:t>Révision </a:t>
            </a:r>
            <a:r>
              <a:rPr lang="fr-FR" sz="2000" dirty="0">
                <a:solidFill>
                  <a:srgbClr val="002060"/>
                </a:solidFill>
                <a:ea typeface="Cambria Math" pitchFamily="18" charset="0"/>
              </a:rPr>
              <a:t>des </a:t>
            </a:r>
            <a:r>
              <a:rPr lang="fr-FR" sz="2000" dirty="0" smtClean="0">
                <a:solidFill>
                  <a:srgbClr val="002060"/>
                </a:solidFill>
                <a:ea typeface="Cambria Math" pitchFamily="18" charset="0"/>
              </a:rPr>
              <a:t>SSN sectoriels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 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en vue d’</a:t>
            </a:r>
            <a:r>
              <a:rPr lang="fr-FR" sz="2000" u="sng" dirty="0">
                <a:solidFill>
                  <a:srgbClr val="060309"/>
                </a:solidFill>
                <a:ea typeface="Cambria Math" pitchFamily="18" charset="0"/>
              </a:rPr>
              <a:t>accompagner les agendas nationaux et internationaux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 de développement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socio-économique et </a:t>
            </a:r>
            <a:r>
              <a:rPr lang="fr-FR" sz="2000" u="sng" dirty="0" smtClean="0">
                <a:solidFill>
                  <a:srgbClr val="060309"/>
                </a:solidFill>
                <a:ea typeface="Cambria Math" pitchFamily="18" charset="0"/>
              </a:rPr>
              <a:t>intégrer la SHASA</a:t>
            </a:r>
            <a:endParaRPr lang="fr-FR" sz="2000" u="sng" dirty="0">
              <a:solidFill>
                <a:srgbClr val="060309"/>
              </a:solidFill>
              <a:ea typeface="Cambria Math" pitchFamily="18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Élaboration des </a:t>
            </a:r>
            <a:r>
              <a:rPr lang="fr-FR" sz="2000" u="sng" dirty="0" smtClean="0">
                <a:solidFill>
                  <a:srgbClr val="060309"/>
                </a:solidFill>
                <a:ea typeface="Cambria Math" pitchFamily="18" charset="0"/>
              </a:rPr>
              <a:t>stratégies sectorielles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de développement de la statistiques (SSDS)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Formation des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sectoriels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au </a:t>
            </a:r>
            <a:r>
              <a:rPr lang="fr-FR" sz="2000" u="sng" dirty="0" smtClean="0">
                <a:solidFill>
                  <a:srgbClr val="002060"/>
                </a:solidFill>
                <a:ea typeface="Cambria Math" pitchFamily="18" charset="0"/>
              </a:rPr>
              <a:t>Management d’un projet statistique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avec un accent sur la </a:t>
            </a:r>
            <a:r>
              <a:rPr lang="fr-FR" sz="2000" u="sng" dirty="0" smtClean="0">
                <a:solidFill>
                  <a:srgbClr val="002060"/>
                </a:solidFill>
                <a:ea typeface="Cambria Math" pitchFamily="18" charset="0"/>
              </a:rPr>
              <a:t>Budgétisation axée sur les résultats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8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u="sng" dirty="0" smtClean="0">
                <a:solidFill>
                  <a:srgbClr val="060309"/>
                </a:solidFill>
                <a:ea typeface="Cambria Math" pitchFamily="18" charset="0"/>
              </a:rPr>
              <a:t>Intégration </a:t>
            </a:r>
            <a:r>
              <a:rPr lang="fr-FR" sz="2000" u="sng" dirty="0">
                <a:solidFill>
                  <a:srgbClr val="060309"/>
                </a:solidFill>
                <a:ea typeface="Cambria Math" pitchFamily="18" charset="0"/>
              </a:rPr>
              <a:t>des SNDS dans </a:t>
            </a:r>
            <a:r>
              <a:rPr lang="fr-FR" sz="2000" u="sng" dirty="0" smtClean="0">
                <a:solidFill>
                  <a:srgbClr val="060309"/>
                </a:solidFill>
                <a:ea typeface="Cambria Math" pitchFamily="18" charset="0"/>
              </a:rPr>
              <a:t>la stratégie nationale </a:t>
            </a:r>
            <a:r>
              <a:rPr lang="fr-FR" sz="2000" u="sng" dirty="0">
                <a:solidFill>
                  <a:srgbClr val="060309"/>
                </a:solidFill>
                <a:ea typeface="Cambria Math" pitchFamily="18" charset="0"/>
              </a:rPr>
              <a:t>de développement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(DSCE) pour 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une meilleure prise en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charge</a:t>
            </a:r>
            <a:endParaRPr lang="fr-FR" sz="20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0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984172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400" dirty="0" smtClean="0">
                <a:latin typeface="Arial Black" pitchFamily="34" charset="0"/>
              </a:rPr>
              <a:t>4. Quelques perspectives</a:t>
            </a:r>
            <a:endParaRPr lang="fr-FR" sz="2400" dirty="0">
              <a:latin typeface="Arial Black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04856" cy="4104456"/>
          </a:xfrm>
        </p:spPr>
        <p:txBody>
          <a:bodyPr/>
          <a:lstStyle/>
          <a:p>
            <a:pPr marL="715963" indent="-285750" algn="just">
              <a:spcAft>
                <a:spcPts val="1200"/>
              </a:spcAft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fr-FR" sz="2000" u="sng" dirty="0" smtClean="0"/>
              <a:t>Actualisation des </a:t>
            </a:r>
            <a:r>
              <a:rPr lang="fr-FR" sz="2000" u="sng" dirty="0"/>
              <a:t>cahiers de charges</a:t>
            </a:r>
            <a:r>
              <a:rPr lang="fr-FR" sz="2000" dirty="0"/>
              <a:t> des </a:t>
            </a:r>
            <a:r>
              <a:rPr lang="fr-FR" sz="2000" dirty="0"/>
              <a:t>administrations </a:t>
            </a:r>
            <a:r>
              <a:rPr lang="fr-FR" sz="2000" dirty="0" smtClean="0"/>
              <a:t>sectorielles </a:t>
            </a:r>
            <a:r>
              <a:rPr lang="fr-FR" sz="2000" dirty="0" smtClean="0"/>
              <a:t>et </a:t>
            </a:r>
            <a:r>
              <a:rPr lang="fr-FR" sz="2000" dirty="0" smtClean="0"/>
              <a:t>des Agences </a:t>
            </a:r>
            <a:r>
              <a:rPr lang="fr-FR" sz="2000" dirty="0"/>
              <a:t>régionales </a:t>
            </a:r>
            <a:r>
              <a:rPr lang="fr-FR" sz="2000" dirty="0" smtClean="0"/>
              <a:t>de la Statistique</a:t>
            </a:r>
            <a:endParaRPr lang="fr-FR" sz="2000" dirty="0"/>
          </a:p>
          <a:p>
            <a:pPr marL="715963" indent="-285750" algn="just">
              <a:spcAft>
                <a:spcPts val="1200"/>
              </a:spcAft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fr-FR" sz="2000" dirty="0" smtClean="0"/>
              <a:t>Poursuite du </a:t>
            </a:r>
            <a:r>
              <a:rPr lang="fr-FR" sz="2000" u="sng" dirty="0" smtClean="0"/>
              <a:t>renforcement </a:t>
            </a:r>
            <a:r>
              <a:rPr lang="fr-FR" sz="2000" u="sng" dirty="0"/>
              <a:t>des capacités </a:t>
            </a:r>
            <a:r>
              <a:rPr lang="fr-FR" sz="2000" u="sng" dirty="0" smtClean="0"/>
              <a:t>des sectoriels </a:t>
            </a:r>
            <a:r>
              <a:rPr lang="fr-FR" sz="2000" dirty="0" smtClean="0"/>
              <a:t>et des agences régionales en </a:t>
            </a:r>
            <a:r>
              <a:rPr lang="fr-FR" sz="2000" dirty="0" smtClean="0"/>
              <a:t>RH </a:t>
            </a:r>
            <a:r>
              <a:rPr lang="fr-FR" sz="2000" dirty="0"/>
              <a:t>et </a:t>
            </a:r>
            <a:r>
              <a:rPr lang="fr-FR" sz="2000" dirty="0" smtClean="0"/>
              <a:t>matérielles</a:t>
            </a:r>
          </a:p>
          <a:p>
            <a:pPr marL="715963" lvl="1" algn="just">
              <a:spcAft>
                <a:spcPts val="1200"/>
              </a:spcAft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Amélioration de la </a:t>
            </a:r>
            <a:r>
              <a:rPr lang="fr-FR" sz="2000" u="sng" dirty="0">
                <a:solidFill>
                  <a:srgbClr val="060309"/>
                </a:solidFill>
                <a:ea typeface="Cambria Math" pitchFamily="18" charset="0"/>
              </a:rPr>
              <a:t>communication pour l’appropriation des SNDS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 par les décideurs politiques, PTF,  producteurs et  utilisateurs  en vue de créer une synergie pérenne entre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eux</a:t>
            </a:r>
            <a:endParaRPr lang="fr-FR" sz="20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158782" y="2438501"/>
            <a:ext cx="4680520" cy="9001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</a:pPr>
            <a:r>
              <a:rPr lang="en-US" sz="4800" dirty="0" smtClean="0">
                <a:solidFill>
                  <a:srgbClr val="00B050"/>
                </a:solidFill>
                <a:latin typeface="Blackadder ITC" pitchFamily="82" charset="0"/>
                <a:cs typeface="Handwriting - Dakota"/>
              </a:rPr>
              <a:t>Thank you</a:t>
            </a:r>
            <a:endParaRPr lang="en-US" sz="4800" dirty="0">
              <a:solidFill>
                <a:srgbClr val="00B050"/>
              </a:solidFill>
              <a:latin typeface="Blackadder ITC" pitchFamily="82" charset="0"/>
              <a:cs typeface="Handwriting - Dakot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9632" y="3356992"/>
            <a:ext cx="6478820" cy="1218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CA" sz="4800" b="1" dirty="0">
                <a:solidFill>
                  <a:srgbClr val="0070C0"/>
                </a:solidFill>
                <a:latin typeface="Brush Script MT" pitchFamily="66" charset="0"/>
              </a:rPr>
              <a:t>Je vous </a:t>
            </a:r>
            <a:r>
              <a:rPr lang="fr-CA" sz="4800" b="1" dirty="0" smtClean="0">
                <a:solidFill>
                  <a:srgbClr val="0070C0"/>
                </a:solidFill>
                <a:latin typeface="Brush Script MT" pitchFamily="66" charset="0"/>
              </a:rPr>
              <a:t>remercie</a:t>
            </a:r>
            <a:endParaRPr lang="en-US" sz="4800" b="1" dirty="0">
              <a:solidFill>
                <a:srgbClr val="0070C0"/>
              </a:solidFill>
              <a:latin typeface="Brush Script MT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19872" y="118625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latin typeface="+mj-lt"/>
              </a:rPr>
              <a:t>Akpé</a:t>
            </a:r>
            <a:endParaRPr lang="fr-FR" sz="4800" dirty="0"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23728" y="5033101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r-FR" sz="2000" i="0" dirty="0">
                <a:solidFill>
                  <a:srgbClr val="000000"/>
                </a:solidFill>
                <a:latin typeface="Goudy Old Style" pitchFamily="18" charset="0"/>
              </a:rPr>
              <a:t>Pour les publications, BV </a:t>
            </a:r>
            <a:r>
              <a:rPr lang="fr-FR" sz="2000" i="0" dirty="0" smtClean="0">
                <a:solidFill>
                  <a:srgbClr val="000000"/>
                </a:solidFill>
                <a:latin typeface="Goudy Old Style" pitchFamily="18" charset="0"/>
              </a:rPr>
              <a:t>consulter…</a:t>
            </a:r>
          </a:p>
          <a:p>
            <a:pPr eaLnBrk="1" hangingPunct="1">
              <a:buNone/>
            </a:pPr>
            <a:r>
              <a:rPr lang="fr-FR" sz="2000" b="1" kern="0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2000" b="1" kern="0" dirty="0" smtClean="0">
                <a:solidFill>
                  <a:srgbClr val="002060"/>
                </a:solidFill>
                <a:latin typeface="Calibri"/>
              </a:rPr>
              <a:t>    </a:t>
            </a:r>
            <a:r>
              <a:rPr lang="fr-FR" sz="2000" b="1" i="0" kern="0" dirty="0" smtClean="0">
                <a:solidFill>
                  <a:srgbClr val="002060"/>
                </a:solidFill>
                <a:latin typeface="Calibri"/>
              </a:rPr>
              <a:t>Institut National de la Statistique du Cameroun</a:t>
            </a:r>
          </a:p>
          <a:p>
            <a:pPr marL="0" lvl="1"/>
            <a:r>
              <a:rPr lang="fr-FR" b="1" i="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Site </a:t>
            </a:r>
            <a:r>
              <a:rPr lang="fr-FR" b="1" i="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fr-FR" b="1" i="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www.statistics-cameroon.org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949503"/>
            <a:ext cx="97790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09294"/>
              </p:ext>
            </p:extLst>
          </p:nvPr>
        </p:nvGraphicFramePr>
        <p:xfrm>
          <a:off x="359680" y="3880973"/>
          <a:ext cx="1799903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lip" r:id="rId5" imgW="3848100" imgH="5478463" progId="">
                  <p:embed/>
                </p:oleObj>
              </mc:Choice>
              <mc:Fallback>
                <p:oleObj name="Clip" r:id="rId5" imgW="3848100" imgH="5478463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80" y="3880973"/>
                        <a:ext cx="1799903" cy="2304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53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288  L -0.125 0.288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9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99 0.10764 C 0.23785 0.08518 0.2342 0.09444 0.2401 0.07986 C 0.24809 0.05486 0.2559 0.02708 0.25642 0.00579 C 0.25677 -0.00116 0.25573 -0.0088 0.25382 -0.01204 C 0.25347 -0.01528 0.2507 -0.01736 0.25017 -0.01736 C 0.24774 -0.01875 0.24566 -0.02107 0.24254 -0.0213 C 0.23021 -0.02199 0.21441 0.00162 0.20087 0.03217 C 0.1941 0.04977 0.1875 0.06713 0.18056 0.08426 C 0.17517 0.10023 0.17326 0.10717 0.17188 0.12014 C 0.1717 0.1213 0.17101 0.12407 0.17101 0.1243 C 0.17118 0.12523 0.17431 0.12963 0.17413 0.12986 C 0.17986 0.12893 0.18594 0.12592 0.19306 0.11551 C 0.19688 0.11065 0.2026 0.10092 0.20243 0.10046 C 0.20885 0.0875 0.21372 0.07477 0.21945 0.06042 C 0.22813 0.03333 0.23403 0.01944 0.23542 -0.00046 C 0.23611 -0.0044 0.23646 -0.01065 0.23611 -0.0132 C 0.2349 -0.02153 0.23472 -0.03033 0.23177 -0.03634 C 0.23004 -0.03912 0.22726 -0.04607 0.22708 -0.04653 C 0.22292 -0.04792 0.21927 -0.04931 0.21458 -0.05046 C 0.21233 -0.05093 0.20816 -0.04421 0.20486 -0.04283 C 0.19948 -0.03495 0.19358 -0.02546 0.18785 -0.0132 C 0.17899 0.00741 0.17118 0.02639 0.16354 0.04722 C 0.1566 0.06921 0.1434 0.10509 0.14948 0.11528 C 0.1559 0.13773 0.1816 0.1169 0.19931 0.07685 C 0.2 0.07685 0.2125 0.04005 0.21424 0.02986 C 0.22448 -0.02199 0.2184 -0.04745 0.20486 -0.06088 C 0.20226 -0.06273 0.19948 -0.06412 0.19618 -0.06343 C 0.19479 -0.06366 0.19306 -0.06065 0.19167 -0.06019 C 0.18229 -0.0544 0.17917 -0.05232 0.16892 -0.03912 C 0.1651 -0.03195 0.16163 -0.02616 0.15695 -0.01806 C 0.15538 -0.01435 0.14705 0.00509 0.14549 0.00833 C 0.14028 0.02315 0.1349 0.03842 0.13021 0.0537 C 0.12465 0.0706 0.12656 0.06713 0.12222 0.08333 C 0.11458 0.11528 0.10677 0.1463 0.11476 0.1588 C 0.12292 0.15717 0.12205 0.15903 0.13056 0.14282 C 0.13351 0.13704 0.13993 0.12454 0.13958 0.12523 C 0.14236 0.11852 0.14618 0.11227 0.14809 0.10532 C 0.16233 0.06713 0.16806 0.04259 0.17379 0.00694 C 0.17639 -0.00949 0.17795 -0.02384 0.17604 -0.03357 C 0.17431 -0.03843 0.1717 -0.04259 0.16979 -0.04537 C 0.16736 -0.04583 0.16267 -0.04722 0.16076 -0.0463 C 0.1467 -0.0375 0.13229 -0.01412 0.11875 0.01551 C 0.10695 0.04606 0.09497 0.07778 0.08802 0.10856 C 0.08559 0.11991 0.08264 0.13403 0.08438 0.1419 C 0.0849 0.14583 0.08681 0.1463 0.08802 0.14884 C 0.09028 0.15116 0.09167 0.15231 0.09445 0.15185 C 0.09566 0.15139 0.09774 0.14768 0.09965 0.14537 C 0.10156 0.14514 0.1026 0.14329 0.10399 0.14305 C 0.11927 0.12893 0.13715 0.10208 0.15104 0.06967 C 0.15486 0.05787 0.1592 0.04653 0.16285 0.03449 C 0.16667 0.02106 0.16962 -0.00116 0.17014 -0.01158 C 0.17031 -0.01505 0.16997 -0.01644 0.17014 -0.0206 C 0.16979 -0.02361 0.17101 -0.02847 0.17066 -0.03125 C 0.17049 -0.03634 0.16892 -0.04051 0.16754 -0.04491 C 0.16788 -0.04745 0.16771 -0.05 0.16632 -0.0507 C 0.16458 -0.05278 0.16076 -0.05833 0.16042 -0.05787 C 0.15278 -0.06042 0.14844 -0.0588 0.13663 -0.04745 C 0.13351 -0.04375 0.12865 -0.03565 0.125 -0.03079 C 0.12292 -0.02662 0.11476 -0.01065 0.11354 -0.00602 C 0.10833 0.00555 0.10365 0.01875 0.09896 0.03079 C 0.09514 0.04352 0.0901 0.05625 0.08646 0.06967 C 0.08403 0.07708 0.08247 0.08449 0.08038 0.09259 C 0.07361 0.11991 0.06024 0.17268 0.0684 0.1838 C 0.07101 0.18426 0.07309 0.18588 0.0757 0.18565 C 0.07917 0.18472 0.09427 0.16412 0.09531 0.16273 C 0.1066 0.1493 0.1184 0.12801 0.12934 0.1044 C 0.13767 0.08264 0.14635 0.05741 0.15 0.03565 C 0.15104 0.02824 0.1526 0.01296 0.15243 0.00694 C 0.1533 -0.01945 0.15087 -0.03495 0.14427 -0.04792 C 0.13507 -0.05278 0.13351 -0.05394 0.12257 -0.04792 C 0.11927 -0.04283 0.11441 -0.03958 0.11094 -0.03264 C 0.1033 -0.01875 0.09601 -0.00718 0.08854 0.00717 C 0.08299 0.01875 0.0776 0.03079 0.0724 0.04282 C 0.06285 0.06782 0.05764 0.08079 0.04809 0.11227 C 0.04618 0.11852 0.04271 0.13912 0.04184 0.14745 C 0.04167 0.1493 0.04236 0.1537 0.04201 0.1537 C 0.04392 0.1544 0.04566 0.15555 0.04809 0.15648 C 0.0526 0.15625 0.06597 0.14583 0.07205 0.1412 C 0.07622 0.13634 0.08108 0.1287 0.08594 0.12268 C 0.08924 0.11643 0.09132 0.11018 0.09445 0.1044 C 0.09792 0.09699 0.10017 0.08842 0.10278 0.07986 C 0.11302 0.0463 0.1158 0.0081 0.11267 -0.01065 C 0.11163 -0.0169 0.11181 -0.02523 0.10955 -0.02894 C 0.10504 -0.03357 0.10729 -0.03056 0.10295 -0.03519 C 0.1007 -0.03658 0.09948 -0.0382 0.09635 -0.03843 C 0.08837 -0.0382 0.07691 -0.01597 0.06771 0.00255 C 0.05017 0.04653 0.03177 0.10717 0.03576 0.13981 C 0.03663 0.1456 0.03889 0.14838 0.04184 0.15162 C 0.04531 0.15278 0.04844 0.14954 0.05278 0.14676 C 0.05781 0.13981 0.06146 0.13495 0.06597 0.12454 C 0.07517 0.09722 0.08212 0.07708 0.08229 0.05602 C 0.08212 0.04838 0.08229 0.03981 0.08073 0.03634 C 0.08021 0.03264 0.07813 0.02731 0.07847 0.02778 C 0.0757 0.02569 0.07396 0.02338 0.06997 0.02407 C 0.06979 0.0243 0.0691 0.02616 0.0684 0.02824 C 0.06632 0.03356 0.0632 0.04005 0.06146 0.04537 C 0.05295 0.07083 0.03906 0.1088 0.04167 0.12917 C 0.04705 0.12824 0.05521 0.1287 0.06233 0.11505 C 0.06424 0.11111 0.06684 0.10532 0.06858 0.10162 C 0.07622 0.075 0.07292 0.05347 0.06736 0.04583 C 0.06441 0.03727 0.05972 0.03634 0.05521 0.03426 C 0.04879 0.03842 0.05122 0.03773 0.04705 0.03819 C 0.04219 0.04583 0.04497 0.0412 0.03906 0.04768 C 0.03715 0.05069 0.03125 0.05926 0.02917 0.06319 C 0.02726 0.06713 0.0257 0.06944 0.02465 0.07222 C 0.02222 0.07824 0.01997 0.0838 0.0184 0.09028 C 0.0151 0.10324 0.01927 0.10555 0.01997 0.11088 " pathEditMode="relative" rAng="1517845" ptsTypes="fffffffffffffffffffffffffffffffffffffffffffffffffffffffff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000" y="-46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072494" cy="10382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400" dirty="0" smtClean="0">
                <a:latin typeface="Arial Black" pitchFamily="34" charset="0"/>
              </a:rPr>
              <a:t>Plan </a:t>
            </a:r>
            <a:r>
              <a:rPr lang="fr-FR" sz="2400" dirty="0">
                <a:latin typeface="Arial Black" pitchFamily="34" charset="0"/>
              </a:rPr>
              <a:t>de la présentation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276872"/>
            <a:ext cx="6552728" cy="3744416"/>
          </a:xfrm>
        </p:spPr>
        <p:txBody>
          <a:bodyPr/>
          <a:lstStyle/>
          <a:p>
            <a:pPr marL="457200" lvl="1" indent="-457200" algn="just" eaLnBrk="1" hangingPunct="1">
              <a:spcAft>
                <a:spcPts val="1200"/>
              </a:spcAft>
              <a:buClr>
                <a:srgbClr val="002060"/>
              </a:buClr>
              <a:buSzPct val="90000"/>
              <a:buAutoNum type="arabicPeriod"/>
            </a:pPr>
            <a:r>
              <a:rPr lang="fr-FR" sz="2200" dirty="0" smtClean="0">
                <a:solidFill>
                  <a:srgbClr val="060309"/>
                </a:solidFill>
                <a:ea typeface="Cambria Math" pitchFamily="18" charset="0"/>
              </a:rPr>
              <a:t>Contexte </a:t>
            </a:r>
            <a:r>
              <a:rPr lang="fr-FR" sz="2200" dirty="0">
                <a:solidFill>
                  <a:srgbClr val="060309"/>
                </a:solidFill>
                <a:ea typeface="Cambria Math" pitchFamily="18" charset="0"/>
              </a:rPr>
              <a:t>d’élaboration </a:t>
            </a:r>
            <a:r>
              <a:rPr lang="fr-FR" sz="2200" dirty="0" smtClean="0">
                <a:solidFill>
                  <a:srgbClr val="060309"/>
                </a:solidFill>
                <a:ea typeface="Cambria Math" pitchFamily="18" charset="0"/>
              </a:rPr>
              <a:t>de la SNDS</a:t>
            </a:r>
            <a:endParaRPr lang="fr-FR" sz="2200" dirty="0">
              <a:solidFill>
                <a:srgbClr val="060309"/>
              </a:solidFill>
              <a:ea typeface="Cambria Math" pitchFamily="18" charset="0"/>
            </a:endParaRPr>
          </a:p>
          <a:p>
            <a:pPr marL="457200" lvl="1" indent="-457200" algn="just" eaLnBrk="1" hangingPunct="1">
              <a:spcAft>
                <a:spcPts val="1200"/>
              </a:spcAft>
              <a:buClr>
                <a:srgbClr val="002060"/>
              </a:buClr>
              <a:buSzPct val="90000"/>
              <a:buFontTx/>
              <a:buAutoNum type="arabicPeriod"/>
            </a:pPr>
            <a:r>
              <a:rPr lang="fr-FR" sz="2200" dirty="0" smtClean="0">
                <a:solidFill>
                  <a:srgbClr val="060309"/>
                </a:solidFill>
                <a:ea typeface="Cambria Math" pitchFamily="18" charset="0"/>
              </a:rPr>
              <a:t>Mise </a:t>
            </a:r>
            <a:r>
              <a:rPr lang="fr-FR" sz="2200" dirty="0">
                <a:solidFill>
                  <a:srgbClr val="060309"/>
                </a:solidFill>
                <a:ea typeface="Cambria Math" pitchFamily="18" charset="0"/>
              </a:rPr>
              <a:t>en œuvre </a:t>
            </a:r>
            <a:r>
              <a:rPr lang="fr-FR" sz="2200" dirty="0" smtClean="0">
                <a:solidFill>
                  <a:srgbClr val="060309"/>
                </a:solidFill>
                <a:ea typeface="Cambria Math" pitchFamily="18" charset="0"/>
              </a:rPr>
              <a:t>de la SNDS au niveau sectoriel</a:t>
            </a:r>
            <a:endParaRPr lang="fr-FR" sz="2200" dirty="0">
              <a:solidFill>
                <a:srgbClr val="060309"/>
              </a:solidFill>
              <a:ea typeface="Cambria Math" pitchFamily="18" charset="0"/>
            </a:endParaRPr>
          </a:p>
          <a:p>
            <a:pPr marL="457200" lvl="1" indent="-457200" algn="just" eaLnBrk="1" hangingPunct="1">
              <a:spcAft>
                <a:spcPts val="1200"/>
              </a:spcAft>
              <a:buClr>
                <a:srgbClr val="002060"/>
              </a:buClr>
              <a:buSzPct val="90000"/>
              <a:buAutoNum type="arabicPeriod"/>
            </a:pPr>
            <a:r>
              <a:rPr lang="fr-FR" sz="2200" dirty="0">
                <a:solidFill>
                  <a:srgbClr val="060309"/>
                </a:solidFill>
                <a:ea typeface="Cambria Math" pitchFamily="18" charset="0"/>
              </a:rPr>
              <a:t>Principales difficultés</a:t>
            </a:r>
          </a:p>
          <a:p>
            <a:pPr marL="457200" lvl="1" indent="-457200" algn="just" eaLnBrk="1" hangingPunct="1">
              <a:spcAft>
                <a:spcPts val="1200"/>
              </a:spcAft>
              <a:buClr>
                <a:srgbClr val="002060"/>
              </a:buClr>
              <a:buSzPct val="90000"/>
              <a:buAutoNum type="arabicPeriod"/>
            </a:pPr>
            <a:r>
              <a:rPr lang="fr-FR" sz="2200" dirty="0" smtClean="0">
                <a:solidFill>
                  <a:srgbClr val="060309"/>
                </a:solidFill>
                <a:ea typeface="Cambria Math" pitchFamily="18" charset="0"/>
              </a:rPr>
              <a:t>Recommandations</a:t>
            </a:r>
            <a:endParaRPr lang="fr-FR" sz="22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4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072494" cy="10382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200" dirty="0">
                <a:latin typeface="Arial Black" pitchFamily="34" charset="0"/>
              </a:rPr>
              <a:t>1. Contexte d’élaboration de la SNDS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566651"/>
              </p:ext>
            </p:extLst>
          </p:nvPr>
        </p:nvGraphicFramePr>
        <p:xfrm>
          <a:off x="467544" y="2132856"/>
          <a:ext cx="8239447" cy="3912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29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072494" cy="1038247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61950" lvl="1" indent="-361950" algn="ctr" eaLnBrk="1" fontAlgn="auto" hangingPunct="1">
              <a:spcAft>
                <a:spcPts val="1200"/>
              </a:spcAft>
              <a:defRPr/>
            </a:pPr>
            <a:r>
              <a:rPr lang="fr-FR" sz="2200" dirty="0">
                <a:latin typeface="Arial Black" pitchFamily="34" charset="0"/>
              </a:rPr>
              <a:t>1. Contexte d’élaboration de la SNDS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916832"/>
            <a:ext cx="7344816" cy="4104456"/>
          </a:xfrm>
        </p:spPr>
        <p:txBody>
          <a:bodyPr/>
          <a:lstStyle/>
          <a:p>
            <a:pPr marL="0" lvl="1" indent="0" algn="just" eaLnBrk="1" hangingPunct="1">
              <a:spcAft>
                <a:spcPts val="1200"/>
              </a:spcAft>
              <a:buClr>
                <a:srgbClr val="002060"/>
              </a:buClr>
              <a:buSzPct val="100000"/>
              <a:buNone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Plusieurs enjeux 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et défis de la production statistique sectorielle avant la mise en œuvre de la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SNDS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/>
              <a:t>Organisation : Mise </a:t>
            </a:r>
            <a:r>
              <a:rPr lang="fr-FR" sz="2000" dirty="0"/>
              <a:t>en place des SIS dans les administrations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/>
              <a:t>Couverture géographique : Prise </a:t>
            </a:r>
            <a:r>
              <a:rPr lang="fr-FR" sz="2000" dirty="0"/>
              <a:t>en compte de la décentralisation dans production </a:t>
            </a:r>
            <a:r>
              <a:rPr lang="fr-FR" sz="2000" dirty="0" smtClean="0"/>
              <a:t>statistique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/>
              <a:t>Couverture thématique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/>
              <a:t>Qualité : Mise en place de l’assurance qualité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/>
              <a:t>Amélioration de la diffusion</a:t>
            </a:r>
          </a:p>
          <a:p>
            <a:pPr marL="342900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/>
              <a:t>Sécurisation des financements</a:t>
            </a:r>
            <a:endParaRPr lang="fr-FR" sz="2000" dirty="0"/>
          </a:p>
          <a:p>
            <a:pPr marL="342900" lvl="1" indent="-342900" algn="just" eaLnBrk="1" hangingPunct="1">
              <a:spcAft>
                <a:spcPts val="1200"/>
              </a:spcAft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fr-FR" sz="2000" dirty="0" smtClean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16832"/>
            <a:ext cx="7416824" cy="4176464"/>
          </a:xfrm>
        </p:spPr>
        <p:txBody>
          <a:bodyPr/>
          <a:lstStyle/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Élaboration d’un cahier de charges pour les administrations sectorielles</a:t>
            </a:r>
          </a:p>
          <a:p>
            <a:pPr marL="1074738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  <a:tabLst>
                <a:tab pos="352425" algn="l"/>
              </a:tabLst>
            </a:pPr>
            <a:r>
              <a:rPr lang="fr-FR" sz="1600" dirty="0" smtClean="0">
                <a:solidFill>
                  <a:srgbClr val="060309"/>
                </a:solidFill>
                <a:ea typeface="Cambria Math" pitchFamily="18" charset="0"/>
              </a:rPr>
              <a:t>Conception des SIS</a:t>
            </a:r>
          </a:p>
          <a:p>
            <a:pPr marL="1074738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  <a:tabLst>
                <a:tab pos="352425" algn="l"/>
              </a:tabLst>
            </a:pPr>
            <a:r>
              <a:rPr lang="fr-FR" sz="1600" dirty="0" smtClean="0">
                <a:solidFill>
                  <a:srgbClr val="060309"/>
                </a:solidFill>
                <a:ea typeface="Cambria Math" pitchFamily="18" charset="0"/>
              </a:rPr>
              <a:t>Élaboration du 1</a:t>
            </a:r>
            <a:r>
              <a:rPr lang="fr-FR" sz="1600" baseline="30000" dirty="0" smtClean="0">
                <a:solidFill>
                  <a:srgbClr val="060309"/>
                </a:solidFill>
                <a:ea typeface="Cambria Math" pitchFamily="18" charset="0"/>
              </a:rPr>
              <a:t>er</a:t>
            </a:r>
            <a:r>
              <a:rPr lang="fr-FR" sz="1600" dirty="0" smtClean="0">
                <a:solidFill>
                  <a:srgbClr val="060309"/>
                </a:solidFill>
                <a:ea typeface="Cambria Math" pitchFamily="18" charset="0"/>
              </a:rPr>
              <a:t> Annuaire statistique et pérennisation</a:t>
            </a:r>
          </a:p>
          <a:p>
            <a:pPr marL="1074738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  <a:tabLst>
                <a:tab pos="352425" algn="l"/>
              </a:tabLst>
            </a:pPr>
            <a:r>
              <a:rPr lang="fr-FR" sz="1600" dirty="0">
                <a:solidFill>
                  <a:srgbClr val="060309"/>
                </a:solidFill>
                <a:ea typeface="Cambria Math" pitchFamily="18" charset="0"/>
              </a:rPr>
              <a:t>Rapport d’analyse</a:t>
            </a:r>
          </a:p>
          <a:p>
            <a:pPr marL="1074738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  <a:tabLst>
                <a:tab pos="352425" algn="l"/>
              </a:tabLst>
            </a:pPr>
            <a:r>
              <a:rPr lang="fr-FR" sz="1600" dirty="0">
                <a:solidFill>
                  <a:srgbClr val="060309"/>
                </a:solidFill>
                <a:ea typeface="Cambria Math" pitchFamily="18" charset="0"/>
              </a:rPr>
              <a:t>Système d’information statistique</a:t>
            </a:r>
          </a:p>
          <a:p>
            <a:pPr marL="1074738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  <a:tabLst>
                <a:tab pos="352425" algn="l"/>
              </a:tabLst>
            </a:pPr>
            <a:r>
              <a:rPr lang="fr-FR" sz="1600" dirty="0" smtClean="0">
                <a:solidFill>
                  <a:srgbClr val="060309"/>
                </a:solidFill>
                <a:ea typeface="Cambria Math" pitchFamily="18" charset="0"/>
              </a:rPr>
              <a:t>Base de données géo référencées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Guide d’élaboration des bonnes </a:t>
            </a: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pratiques</a:t>
            </a:r>
          </a:p>
          <a:p>
            <a:pPr marL="1074738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  <a:tabLst>
                <a:tab pos="352425" algn="l"/>
              </a:tabLst>
            </a:pPr>
            <a:r>
              <a:rPr lang="fr-FR" sz="1600" dirty="0">
                <a:solidFill>
                  <a:srgbClr val="060309"/>
                </a:solidFill>
                <a:ea typeface="Cambria Math" pitchFamily="18" charset="0"/>
              </a:rPr>
              <a:t>Statistiques pertinentes et fiables</a:t>
            </a:r>
            <a:endParaRPr lang="fr-FR" sz="16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0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7416824" cy="1656184"/>
          </a:xfrm>
        </p:spPr>
        <p:txBody>
          <a:bodyPr/>
          <a:lstStyle/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Renforcement des capacités des administrations sectorielles</a:t>
            </a:r>
          </a:p>
          <a:p>
            <a:pPr marL="582613" lvl="2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endParaRPr lang="fr-FR" sz="1600" dirty="0" smtClean="0">
              <a:solidFill>
                <a:srgbClr val="060309"/>
              </a:solidFill>
              <a:ea typeface="Cambria Math" pitchFamily="18" charset="0"/>
            </a:endParaRPr>
          </a:p>
          <a:p>
            <a:pPr marL="582613" lvl="2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endParaRPr lang="fr-FR" sz="1600" dirty="0" smtClean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174757"/>
              </p:ext>
            </p:extLst>
          </p:nvPr>
        </p:nvGraphicFramePr>
        <p:xfrm>
          <a:off x="467544" y="1988840"/>
          <a:ext cx="8136904" cy="4461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Accolade ouvrante 1"/>
          <p:cNvSpPr/>
          <p:nvPr/>
        </p:nvSpPr>
        <p:spPr>
          <a:xfrm rot="16200000">
            <a:off x="4827674" y="3659085"/>
            <a:ext cx="698138" cy="4104456"/>
          </a:xfrm>
          <a:prstGeom prst="leftBrace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448551" y="606038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Trilogie d’actions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2867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2204864"/>
            <a:ext cx="6624736" cy="3312368"/>
          </a:xfrm>
        </p:spPr>
        <p:txBody>
          <a:bodyPr/>
          <a:lstStyle/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200" dirty="0">
                <a:solidFill>
                  <a:srgbClr val="060309"/>
                </a:solidFill>
                <a:ea typeface="Cambria Math" pitchFamily="18" charset="0"/>
              </a:rPr>
              <a:t>Poursuite du plaidoyer pour le financement de la statistique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200" dirty="0">
                <a:solidFill>
                  <a:srgbClr val="060309"/>
                </a:solidFill>
                <a:ea typeface="Cambria Math" pitchFamily="18" charset="0"/>
              </a:rPr>
              <a:t>Sensibilisation à l’occasion des sessions annuelles du Conseil National de la Statistique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200" dirty="0">
                <a:solidFill>
                  <a:srgbClr val="060309"/>
                </a:solidFill>
                <a:ea typeface="Cambria Math" pitchFamily="18" charset="0"/>
              </a:rPr>
              <a:t>Implication des partenaires pour le financement (UE, UNESCO, </a:t>
            </a:r>
            <a:r>
              <a:rPr lang="fr-FR" sz="2200" dirty="0" smtClean="0">
                <a:solidFill>
                  <a:srgbClr val="060309"/>
                </a:solidFill>
                <a:ea typeface="Cambria Math" pitchFamily="18" charset="0"/>
              </a:rPr>
              <a:t>PNUD, etc.)</a:t>
            </a:r>
            <a:endParaRPr lang="fr-FR" sz="22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3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060848"/>
            <a:ext cx="7560840" cy="3672408"/>
          </a:xfrm>
        </p:spPr>
        <p:txBody>
          <a:bodyPr/>
          <a:lstStyle/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60309"/>
                </a:solidFill>
                <a:ea typeface="Cambria Math" pitchFamily="18" charset="0"/>
              </a:rPr>
              <a:t>Cas de certaines </a:t>
            </a:r>
            <a:r>
              <a:rPr lang="fr-FR" sz="2000" dirty="0">
                <a:solidFill>
                  <a:srgbClr val="060309"/>
                </a:solidFill>
                <a:ea typeface="Cambria Math" pitchFamily="18" charset="0"/>
              </a:rPr>
              <a:t>administrations de souveraineté :</a:t>
            </a:r>
          </a:p>
          <a:p>
            <a:pPr marL="722313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Élaboration des stratégies ministérielles de développement de la </a:t>
            </a: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statistique : </a:t>
            </a:r>
            <a:r>
              <a:rPr lang="fr-FR" sz="1800" dirty="0" smtClean="0">
                <a:solidFill>
                  <a:srgbClr val="0070C0"/>
                </a:solidFill>
                <a:ea typeface="Cambria Math" pitchFamily="18" charset="0"/>
              </a:rPr>
              <a:t>Fonction </a:t>
            </a:r>
            <a:r>
              <a:rPr lang="fr-FR" sz="1800" dirty="0" smtClean="0">
                <a:solidFill>
                  <a:srgbClr val="0070C0"/>
                </a:solidFill>
                <a:ea typeface="Cambria Math" pitchFamily="18" charset="0"/>
              </a:rPr>
              <a:t>publique, administration du </a:t>
            </a:r>
            <a:r>
              <a:rPr lang="fr-FR" sz="1800" dirty="0" smtClean="0">
                <a:solidFill>
                  <a:srgbClr val="0070C0"/>
                </a:solidFill>
                <a:ea typeface="Cambria Math" pitchFamily="18" charset="0"/>
              </a:rPr>
              <a:t>territoire</a:t>
            </a:r>
            <a:endParaRPr lang="fr-FR" sz="1800" dirty="0" smtClean="0">
              <a:solidFill>
                <a:srgbClr val="060309"/>
              </a:solidFill>
              <a:ea typeface="Cambria Math" pitchFamily="18" charset="0"/>
            </a:endParaRPr>
          </a:p>
          <a:p>
            <a:pPr marL="722313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Production des statistique sur la chaine pénale </a:t>
            </a: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: </a:t>
            </a:r>
            <a:r>
              <a:rPr lang="fr-FR" sz="1800" dirty="0">
                <a:solidFill>
                  <a:srgbClr val="0070C0"/>
                </a:solidFill>
                <a:ea typeface="Cambria Math" pitchFamily="18" charset="0"/>
              </a:rPr>
              <a:t>Police judiciaire </a:t>
            </a:r>
            <a:r>
              <a:rPr lang="fr-FR" sz="1800" dirty="0" smtClean="0">
                <a:solidFill>
                  <a:srgbClr val="002060"/>
                </a:solidFill>
                <a:ea typeface="Cambria Math" pitchFamily="18" charset="0"/>
              </a:rPr>
              <a:t>(sûreté nationale &amp; </a:t>
            </a:r>
            <a:r>
              <a:rPr lang="fr-FR" sz="1800" dirty="0" smtClean="0">
                <a:solidFill>
                  <a:srgbClr val="002060"/>
                </a:solidFill>
                <a:ea typeface="Cambria Math" pitchFamily="18" charset="0"/>
              </a:rPr>
              <a:t>gendarmerie </a:t>
            </a:r>
            <a:r>
              <a:rPr lang="fr-FR" sz="1800" dirty="0" smtClean="0">
                <a:solidFill>
                  <a:srgbClr val="002060"/>
                </a:solidFill>
                <a:ea typeface="Cambria Math" pitchFamily="18" charset="0"/>
              </a:rPr>
              <a:t>nationale)</a:t>
            </a:r>
            <a:r>
              <a:rPr lang="fr-FR" sz="1800" dirty="0" smtClean="0">
                <a:solidFill>
                  <a:srgbClr val="0070C0"/>
                </a:solidFill>
                <a:ea typeface="Cambria Math" pitchFamily="18" charset="0"/>
              </a:rPr>
              <a:t>, Justice, Administration pénitentiaire</a:t>
            </a: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)</a:t>
            </a:r>
            <a:endParaRPr lang="fr-FR" sz="1800" dirty="0" smtClean="0">
              <a:solidFill>
                <a:srgbClr val="060309"/>
              </a:solidFill>
              <a:ea typeface="Cambria Math" pitchFamily="18" charset="0"/>
            </a:endParaRPr>
          </a:p>
          <a:p>
            <a:pPr marL="722313" lvl="1" indent="-342900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Publication de l’annuaire statistique de la Gendarmerie Nationale (</a:t>
            </a:r>
            <a:r>
              <a:rPr lang="fr-FR" sz="1800" dirty="0" smtClean="0">
                <a:solidFill>
                  <a:srgbClr val="0070C0"/>
                </a:solidFill>
                <a:ea typeface="Cambria Math" pitchFamily="18" charset="0"/>
              </a:rPr>
              <a:t>accidents de la route, …)</a:t>
            </a:r>
          </a:p>
          <a:p>
            <a:pPr marL="1069975" lvl="2" indent="0" algn="just" defTabSz="246063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None/>
            </a:pPr>
            <a:r>
              <a:rPr lang="fr-FR" sz="1800" b="1" dirty="0" smtClean="0">
                <a:solidFill>
                  <a:srgbClr val="FF0000"/>
                </a:solidFill>
                <a:ea typeface="Cambria Math" pitchFamily="18" charset="0"/>
              </a:rPr>
              <a:t>Problème :</a:t>
            </a:r>
            <a:r>
              <a:rPr lang="fr-FR" sz="1800" dirty="0" smtClean="0">
                <a:solidFill>
                  <a:srgbClr val="FF0000"/>
                </a:solidFill>
                <a:ea typeface="Cambria Math" pitchFamily="18" charset="0"/>
              </a:rPr>
              <a:t> Mobilité du personnel (Fonction publique et Gendarmerie Nationale)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2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5"/>
            <a:ext cx="8072494" cy="840155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lvl="1" indent="-457200" algn="ctr" eaLnBrk="1" hangingPunct="1">
              <a:spcAft>
                <a:spcPts val="1200"/>
              </a:spcAft>
            </a:pPr>
            <a:r>
              <a:rPr lang="fr-FR" sz="2000" dirty="0" smtClean="0">
                <a:latin typeface="Arial Black" pitchFamily="34" charset="0"/>
              </a:rPr>
              <a:t>2. Mise </a:t>
            </a:r>
            <a:r>
              <a:rPr lang="fr-FR" sz="2000" dirty="0">
                <a:latin typeface="Arial Black" pitchFamily="34" charset="0"/>
              </a:rPr>
              <a:t>en œuvre de la SNDS au niveau sectoriel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28800"/>
            <a:ext cx="6768752" cy="4680520"/>
          </a:xfrm>
        </p:spPr>
        <p:txBody>
          <a:bodyPr/>
          <a:lstStyle/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Implication croissante des sectoriels dans Suivi </a:t>
            </a: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de la mise en œuvre de la SNDS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60309"/>
                </a:solidFill>
                <a:ea typeface="Cambria Math" pitchFamily="18" charset="0"/>
              </a:rPr>
              <a:t>Négociation des conventions entre l’INS et de nombreuses administrations sectorielles pour la production des statistiques :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Ministère des Poste et télécommunications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Ministères des Travaux publics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Ministère de l’Habitat et du Développement urbain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Port autonome</a:t>
            </a:r>
          </a:p>
          <a:p>
            <a:pPr marL="1039813" lvl="3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60309"/>
                </a:solidFill>
                <a:ea typeface="Cambria Math" pitchFamily="18" charset="0"/>
              </a:rPr>
              <a:t>Etc.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02060"/>
                </a:solidFill>
                <a:ea typeface="Cambria Math" pitchFamily="18" charset="0"/>
                <a:cs typeface="Arial" pitchFamily="34" charset="0"/>
              </a:rPr>
              <a:t>Élaboration </a:t>
            </a:r>
            <a:r>
              <a:rPr lang="fr-FR" sz="1800" dirty="0">
                <a:solidFill>
                  <a:srgbClr val="002060"/>
                </a:solidFill>
                <a:ea typeface="Cambria Math" pitchFamily="18" charset="0"/>
                <a:cs typeface="Arial" pitchFamily="34" charset="0"/>
              </a:rPr>
              <a:t>en 2014 d’un Indice Nationale de Développement de la </a:t>
            </a:r>
            <a:r>
              <a:rPr lang="fr-FR" sz="1800" dirty="0" smtClean="0">
                <a:solidFill>
                  <a:srgbClr val="002060"/>
                </a:solidFill>
                <a:ea typeface="Cambria Math" pitchFamily="18" charset="0"/>
                <a:cs typeface="Arial" pitchFamily="34" charset="0"/>
              </a:rPr>
              <a:t>Statistique + Forte implication des sectoriels </a:t>
            </a:r>
            <a:endParaRPr lang="fr-FR" sz="1800" dirty="0">
              <a:solidFill>
                <a:srgbClr val="002060"/>
              </a:solidFill>
              <a:ea typeface="Cambria Math" pitchFamily="18" charset="0"/>
              <a:cs typeface="Arial" pitchFamily="34" charset="0"/>
            </a:endParaRP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r>
              <a:rPr lang="fr-FR" sz="1800" dirty="0">
                <a:solidFill>
                  <a:srgbClr val="060309"/>
                </a:solidFill>
                <a:ea typeface="Cambria Math" pitchFamily="18" charset="0"/>
              </a:rPr>
              <a:t>Implication des partenaires à travers l’assurance qualité (AFRISTAT, Paris21, </a:t>
            </a:r>
            <a:r>
              <a:rPr lang="fr-FR" sz="1800" dirty="0" err="1">
                <a:solidFill>
                  <a:srgbClr val="060309"/>
                </a:solidFill>
                <a:ea typeface="Cambria Math" pitchFamily="18" charset="0"/>
              </a:rPr>
              <a:t>StatCan</a:t>
            </a:r>
            <a:r>
              <a:rPr lang="fr-FR" sz="1800" dirty="0">
                <a:solidFill>
                  <a:srgbClr val="060309"/>
                </a:solidFill>
                <a:ea typeface="Cambria Math" pitchFamily="18" charset="0"/>
              </a:rPr>
              <a:t>)  </a:t>
            </a:r>
          </a:p>
          <a:p>
            <a:pPr marL="182563" lvl="1" indent="-182563" algn="just" eaLnBrk="1" hangingPunct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</a:pPr>
            <a:endParaRPr lang="fr-FR" sz="2000" dirty="0">
              <a:solidFill>
                <a:srgbClr val="060309"/>
              </a:solidFill>
              <a:ea typeface="Cambria Math" pitchFamily="18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9554" y="6597352"/>
            <a:ext cx="1214446" cy="214290"/>
          </a:xfrm>
        </p:spPr>
        <p:txBody>
          <a:bodyPr/>
          <a:lstStyle/>
          <a:p>
            <a:pPr>
              <a:defRPr/>
            </a:pPr>
            <a:r>
              <a:rPr lang="fr-FR" sz="1200" dirty="0" smtClean="0">
                <a:solidFill>
                  <a:srgbClr val="000000"/>
                </a:solidFill>
              </a:rPr>
              <a:t>Page </a:t>
            </a:r>
            <a:fld id="{CEBF18DF-94D4-43A0-A4C8-ED106A0878B9}" type="slidenum">
              <a:rPr lang="fr-FR" sz="1200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fr-FR" sz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6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46314</TotalTime>
  <Words>892</Words>
  <Application>Microsoft Office PowerPoint</Application>
  <PresentationFormat>Affichage à l'écran (4:3)</PresentationFormat>
  <Paragraphs>152</Paragraphs>
  <Slides>15</Slides>
  <Notes>15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Studio</vt:lpstr>
      <vt:lpstr>1_Studio</vt:lpstr>
      <vt:lpstr>Clip</vt:lpstr>
      <vt:lpstr>Atelier sous régional sur l'intégration des données administratives, des données de masse et des informations géo spatiales pour la compilation des indicateurs des ODD pour les pays africains francophones  Lomé, 9-11 mai 2018</vt:lpstr>
      <vt:lpstr>Plan de la présentation</vt:lpstr>
      <vt:lpstr>1. Contexte d’élaboration de la SNDS</vt:lpstr>
      <vt:lpstr>1. Contexte d’élaboration de la SNDS</vt:lpstr>
      <vt:lpstr>2. Mise en œuvre de la SNDS au niveau sectoriel</vt:lpstr>
      <vt:lpstr>2. Mise en œuvre de la SNDS au niveau sectoriel</vt:lpstr>
      <vt:lpstr>2. Mise en œuvre de la SNDS au niveau sectoriel</vt:lpstr>
      <vt:lpstr>2. Mise en œuvre de la SNDS au niveau sectoriel</vt:lpstr>
      <vt:lpstr>2. Mise en œuvre de la SNDS au niveau sectoriel</vt:lpstr>
      <vt:lpstr>2. Mise en œuvre de la SNDS au niveau sectoriel</vt:lpstr>
      <vt:lpstr>2. Mise en œuvre de la SNDS au niveau sectoriel</vt:lpstr>
      <vt:lpstr>3. Principales difficultés</vt:lpstr>
      <vt:lpstr>4. Quelques perspectives</vt:lpstr>
      <vt:lpstr>4. Quelques perspectives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de calcul de la contribution de la pêche dans l’écono</dc:title>
  <dc:creator>admin</dc:creator>
  <cp:lastModifiedBy>HP COMPUTER</cp:lastModifiedBy>
  <cp:revision>1574</cp:revision>
  <cp:lastPrinted>2018-04-27T10:12:50Z</cp:lastPrinted>
  <dcterms:created xsi:type="dcterms:W3CDTF">2011-09-06T13:57:32Z</dcterms:created>
  <dcterms:modified xsi:type="dcterms:W3CDTF">2018-05-07T08:38:52Z</dcterms:modified>
</cp:coreProperties>
</file>