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8" r:id="rId4"/>
    <p:sldId id="26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</p:sldIdLst>
  <p:sldSz cx="12192000" cy="6858000"/>
  <p:notesSz cx="6858000" cy="9144000"/>
  <p:custDataLst>
    <p:tags r:id="rId1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784"/>
    <a:srgbClr val="00558A"/>
    <a:srgbClr val="005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33115" y="2428193"/>
            <a:ext cx="8525773" cy="914400"/>
          </a:xfrm>
        </p:spPr>
        <p:txBody>
          <a:bodyPr rIns="0" anchor="b">
            <a:noAutofit/>
          </a:bodyPr>
          <a:lstStyle>
            <a:lvl1pPr algn="ctr">
              <a:defRPr sz="3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28800" y="3465218"/>
            <a:ext cx="8534400" cy="9144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Presenter(s)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827" y="6278095"/>
            <a:ext cx="6236620" cy="540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0" y="6231333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629006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7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>
          <a:xfrm>
            <a:off x="11224685" y="6376988"/>
            <a:ext cx="357716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7C455-1EE8-4127-80D0-D37F7DC0C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73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7B9E61-EFEB-4363-B6E5-2EE35D98C54D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97C455-1EE8-4127-80D0-D37F7DC0C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28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33115" y="2428193"/>
            <a:ext cx="8525773" cy="914400"/>
          </a:xfrm>
        </p:spPr>
        <p:txBody>
          <a:bodyPr rIns="0" anchor="b">
            <a:noAutofit/>
          </a:bodyPr>
          <a:lstStyle>
            <a:lvl1pPr algn="ctr">
              <a:defRPr sz="3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28800" y="3465218"/>
            <a:ext cx="8534400" cy="9144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Presenter(s)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827" y="6278095"/>
            <a:ext cx="6236620" cy="540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0" y="6231333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73448783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303" y="56700"/>
            <a:ext cx="11553935" cy="492443"/>
          </a:xfrm>
        </p:spPr>
        <p:txBody>
          <a:bodyPr anchor="t"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5951" y="756560"/>
            <a:ext cx="11589479" cy="5529943"/>
          </a:xfrm>
        </p:spPr>
        <p:txBody>
          <a:bodyPr/>
          <a:lstStyle>
            <a:lvl1pPr>
              <a:buClr>
                <a:schemeClr val="tx2"/>
              </a:buClr>
              <a:buSzPct val="11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0186230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687" y="56700"/>
            <a:ext cx="11299372" cy="492443"/>
          </a:xfrm>
        </p:spPr>
        <p:txBody>
          <a:bodyPr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2686" y="604060"/>
            <a:ext cx="11299372" cy="430887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i="1">
                <a:solidFill>
                  <a:schemeClr val="tx2"/>
                </a:solidFill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</a:lstStyle>
          <a:p>
            <a:pPr lvl="0"/>
            <a:r>
              <a:rPr lang="en-US" dirty="0"/>
              <a:t>Click to Edit Subtitle (optional)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442687" y="1349832"/>
            <a:ext cx="11299372" cy="4936671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66418262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6306874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69322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1" y="3060742"/>
            <a:ext cx="5486400" cy="338554"/>
          </a:xfrm>
          <a:noFill/>
        </p:spPr>
        <p:txBody>
          <a:bodyPr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Presenter(s)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750886"/>
            <a:ext cx="5486400" cy="1169551"/>
          </a:xfrm>
        </p:spPr>
        <p:txBody>
          <a:bodyPr anchor="b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en-US" sz="3800" b="1" i="0" kern="1200" cap="none" baseline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kumimoji="0" lang="en-US" dirty="0"/>
              <a:t>Click to Edit </a:t>
            </a:r>
            <a:br>
              <a:rPr kumimoji="0" lang="en-US" dirty="0"/>
            </a:br>
            <a:r>
              <a:rPr kumimoji="0" lang="en-US" dirty="0"/>
              <a:t>Section Title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7315200" y="0"/>
            <a:ext cx="4876800" cy="64280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800" baseline="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163088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6" y="1990427"/>
            <a:ext cx="10367433" cy="1477328"/>
          </a:xfrm>
        </p:spPr>
        <p:txBody>
          <a:bodyPr anchor="b"/>
          <a:lstStyle>
            <a:lvl1pPr>
              <a:spcAft>
                <a:spcPts val="0"/>
              </a:spcAft>
              <a:defRPr sz="9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BIG Word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6" y="3467757"/>
            <a:ext cx="10367433" cy="615553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>
              <a:spcAft>
                <a:spcPts val="0"/>
              </a:spcAft>
              <a:buFontTx/>
              <a:buNone/>
              <a:defRPr lang="en-US" sz="4000" b="1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Smaller word</a:t>
            </a:r>
          </a:p>
        </p:txBody>
      </p:sp>
    </p:spTree>
    <p:extLst>
      <p:ext uri="{BB962C8B-B14F-4D97-AF65-F5344CB8AC3E}">
        <p14:creationId xmlns:p14="http://schemas.microsoft.com/office/powerpoint/2010/main" val="1417622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303" y="56700"/>
            <a:ext cx="11553935" cy="492443"/>
          </a:xfrm>
        </p:spPr>
        <p:txBody>
          <a:bodyPr anchor="t"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5951" y="756560"/>
            <a:ext cx="11589479" cy="5529943"/>
          </a:xfrm>
        </p:spPr>
        <p:txBody>
          <a:bodyPr/>
          <a:lstStyle>
            <a:lvl1pPr>
              <a:buClr>
                <a:schemeClr val="tx2"/>
              </a:buClr>
              <a:buSzPct val="11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79852497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3" y="4639290"/>
            <a:ext cx="10060516" cy="461665"/>
          </a:xfrm>
        </p:spPr>
        <p:txBody>
          <a:bodyPr anchor="b"/>
          <a:lstStyle>
            <a:lvl1pPr>
              <a:spcAft>
                <a:spcPts val="0"/>
              </a:spcAft>
              <a:defRPr sz="3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3" y="5697071"/>
            <a:ext cx="10060516" cy="400110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>
              <a:spcAft>
                <a:spcPts val="0"/>
              </a:spcAft>
              <a:buFontTx/>
              <a:buNone/>
              <a:defRPr lang="en-US" sz="2600" b="0" baseline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805098274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69332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2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9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7B9E61-EFEB-4363-B6E5-2EE35D98C54D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97C455-1EE8-4127-80D0-D37F7DC0CA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22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687" y="56700"/>
            <a:ext cx="11299372" cy="492443"/>
          </a:xfrm>
        </p:spPr>
        <p:txBody>
          <a:bodyPr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2686" y="604060"/>
            <a:ext cx="11299372" cy="430887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i="1">
                <a:solidFill>
                  <a:schemeClr val="tx2"/>
                </a:solidFill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</a:lstStyle>
          <a:p>
            <a:pPr lvl="0"/>
            <a:r>
              <a:rPr lang="en-US" dirty="0"/>
              <a:t>Click to Edit Subtitle (optional)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442687" y="1349832"/>
            <a:ext cx="11299372" cy="4936671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668411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679404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69096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1" y="3060742"/>
            <a:ext cx="5486400" cy="338554"/>
          </a:xfrm>
          <a:noFill/>
        </p:spPr>
        <p:txBody>
          <a:bodyPr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Presenter(s)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750886"/>
            <a:ext cx="5486400" cy="1169551"/>
          </a:xfrm>
        </p:spPr>
        <p:txBody>
          <a:bodyPr anchor="b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en-US" sz="3800" b="1" i="0" kern="1200" cap="none" baseline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kumimoji="0" lang="en-US" dirty="0"/>
              <a:t>Click to Edit </a:t>
            </a:r>
            <a:br>
              <a:rPr kumimoji="0" lang="en-US" dirty="0"/>
            </a:br>
            <a:r>
              <a:rPr kumimoji="0" lang="en-US" dirty="0"/>
              <a:t>Section Title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7315200" y="0"/>
            <a:ext cx="4876800" cy="64280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800" baseline="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5992782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6" y="1990427"/>
            <a:ext cx="10367433" cy="1477328"/>
          </a:xfrm>
        </p:spPr>
        <p:txBody>
          <a:bodyPr anchor="b"/>
          <a:lstStyle>
            <a:lvl1pPr>
              <a:spcAft>
                <a:spcPts val="0"/>
              </a:spcAft>
              <a:defRPr sz="9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BIG Word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6" y="3467757"/>
            <a:ext cx="10367433" cy="615553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>
              <a:spcAft>
                <a:spcPts val="0"/>
              </a:spcAft>
              <a:buFontTx/>
              <a:buNone/>
              <a:defRPr lang="en-US" sz="4000" b="1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Smaller word</a:t>
            </a:r>
          </a:p>
        </p:txBody>
      </p:sp>
    </p:spTree>
    <p:extLst>
      <p:ext uri="{BB962C8B-B14F-4D97-AF65-F5344CB8AC3E}">
        <p14:creationId xmlns:p14="http://schemas.microsoft.com/office/powerpoint/2010/main" val="89562922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3" y="4639290"/>
            <a:ext cx="10060516" cy="461665"/>
          </a:xfrm>
        </p:spPr>
        <p:txBody>
          <a:bodyPr anchor="b"/>
          <a:lstStyle>
            <a:lvl1pPr>
              <a:spcAft>
                <a:spcPts val="0"/>
              </a:spcAft>
              <a:defRPr sz="3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3" y="5697071"/>
            <a:ext cx="10060516" cy="400110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>
              <a:spcAft>
                <a:spcPts val="0"/>
              </a:spcAft>
              <a:buFontTx/>
              <a:buNone/>
              <a:defRPr lang="en-US" sz="2600" b="0" baseline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8067787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69332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8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00" y="56697"/>
            <a:ext cx="12091912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" y="598715"/>
            <a:ext cx="12091912" cy="5709557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201" y="6440808"/>
            <a:ext cx="3789891" cy="32814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0" y="6308270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074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accent2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176213" indent="-176213" algn="l" defTabSz="4572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Arial"/>
        <a:buChar char="•"/>
        <a:defRPr sz="2000" b="1" kern="1200">
          <a:solidFill>
            <a:schemeClr val="tx2"/>
          </a:solidFill>
          <a:latin typeface="+mn-lt"/>
          <a:ea typeface="+mn-ea"/>
          <a:cs typeface="Arial"/>
        </a:defRPr>
      </a:lvl1pPr>
      <a:lvl2pPr marL="457200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800" b="1" kern="1200">
          <a:solidFill>
            <a:schemeClr val="tx2"/>
          </a:solidFill>
          <a:latin typeface="+mn-lt"/>
          <a:ea typeface="+mn-ea"/>
          <a:cs typeface="Arial"/>
        </a:defRPr>
      </a:lvl2pPr>
      <a:lvl3pPr marL="795528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600" b="1" kern="1200">
          <a:solidFill>
            <a:schemeClr val="tx2"/>
          </a:solidFill>
          <a:latin typeface="+mn-lt"/>
          <a:ea typeface="+mn-ea"/>
          <a:cs typeface="Arial"/>
        </a:defRPr>
      </a:lvl3pPr>
      <a:lvl4pPr marL="1216152" indent="-173736" algn="l" defTabSz="4572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400" b="1" kern="1200">
          <a:solidFill>
            <a:schemeClr val="tx1"/>
          </a:solidFill>
          <a:latin typeface="+mn-lt"/>
          <a:ea typeface="+mn-ea"/>
          <a:cs typeface="Arial"/>
        </a:defRPr>
      </a:lvl4pPr>
      <a:lvl5pPr marL="1546225" indent="-176213" algn="l" defTabSz="457200" rtl="0" eaLnBrk="1" latinLnBrk="0" hangingPunct="1">
        <a:lnSpc>
          <a:spcPts val="19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lang="en-US" sz="1400" b="1" kern="1200" dirty="0">
          <a:solidFill>
            <a:schemeClr val="tx1"/>
          </a:solidFill>
          <a:latin typeface="+mn-lt"/>
          <a:ea typeface="+mn-ea"/>
          <a:cs typeface="Arial"/>
        </a:defRPr>
      </a:lvl5pPr>
      <a:lvl6pPr marL="1773238" indent="-177800" algn="l" defTabSz="401638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tabLst>
          <a:tab pos="1484313" algn="l"/>
        </a:tabLst>
        <a:defRPr sz="1400" b="1" kern="1200">
          <a:solidFill>
            <a:schemeClr val="tx1"/>
          </a:solidFill>
          <a:latin typeface="Arial"/>
          <a:ea typeface="+mn-ea"/>
          <a:cs typeface="Arial"/>
        </a:defRPr>
      </a:lvl6pPr>
      <a:lvl7pPr marL="2062163" indent="-1762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7pPr>
      <a:lvl8pPr marL="2286000" indent="-173038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8pPr>
      <a:lvl9pPr marL="2452688" indent="-1635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00" y="56697"/>
            <a:ext cx="12091912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" y="598715"/>
            <a:ext cx="12091912" cy="5709557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201" y="6440808"/>
            <a:ext cx="3789891" cy="32814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0" y="6308270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4751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5" r:id="rId11"/>
  </p:sldLayoutIdLst>
  <p:transition spd="med">
    <p:fade/>
  </p:transition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accent2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176213" indent="-176213" algn="l" defTabSz="4572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Arial"/>
        <a:buChar char="•"/>
        <a:defRPr sz="2000" b="1" kern="1200">
          <a:solidFill>
            <a:schemeClr val="tx2"/>
          </a:solidFill>
          <a:latin typeface="+mn-lt"/>
          <a:ea typeface="+mn-ea"/>
          <a:cs typeface="Arial"/>
        </a:defRPr>
      </a:lvl1pPr>
      <a:lvl2pPr marL="457200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800" b="1" kern="1200">
          <a:solidFill>
            <a:schemeClr val="tx2"/>
          </a:solidFill>
          <a:latin typeface="+mn-lt"/>
          <a:ea typeface="+mn-ea"/>
          <a:cs typeface="Arial"/>
        </a:defRPr>
      </a:lvl2pPr>
      <a:lvl3pPr marL="795528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600" b="1" kern="1200">
          <a:solidFill>
            <a:schemeClr val="tx2"/>
          </a:solidFill>
          <a:latin typeface="+mn-lt"/>
          <a:ea typeface="+mn-ea"/>
          <a:cs typeface="Arial"/>
        </a:defRPr>
      </a:lvl3pPr>
      <a:lvl4pPr marL="1216152" indent="-173736" algn="l" defTabSz="4572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400" b="1" kern="1200">
          <a:solidFill>
            <a:schemeClr val="tx1"/>
          </a:solidFill>
          <a:latin typeface="+mn-lt"/>
          <a:ea typeface="+mn-ea"/>
          <a:cs typeface="Arial"/>
        </a:defRPr>
      </a:lvl4pPr>
      <a:lvl5pPr marL="1546225" indent="-176213" algn="l" defTabSz="457200" rtl="0" eaLnBrk="1" latinLnBrk="0" hangingPunct="1">
        <a:lnSpc>
          <a:spcPts val="19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lang="en-US" sz="1400" b="1" kern="1200" dirty="0">
          <a:solidFill>
            <a:schemeClr val="tx1"/>
          </a:solidFill>
          <a:latin typeface="+mn-lt"/>
          <a:ea typeface="+mn-ea"/>
          <a:cs typeface="Arial"/>
        </a:defRPr>
      </a:lvl5pPr>
      <a:lvl6pPr marL="1773238" indent="-177800" algn="l" defTabSz="401638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tabLst>
          <a:tab pos="1484313" algn="l"/>
        </a:tabLst>
        <a:defRPr sz="1400" b="1" kern="1200">
          <a:solidFill>
            <a:schemeClr val="tx1"/>
          </a:solidFill>
          <a:latin typeface="Arial"/>
          <a:ea typeface="+mn-ea"/>
          <a:cs typeface="Arial"/>
        </a:defRPr>
      </a:lvl6pPr>
      <a:lvl7pPr marL="2062163" indent="-1762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7pPr>
      <a:lvl8pPr marL="2286000" indent="-173038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8pPr>
      <a:lvl9pPr marL="2452688" indent="-1635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4772594" y="2999413"/>
            <a:ext cx="5016285" cy="914400"/>
          </a:xfrm>
        </p:spPr>
        <p:txBody>
          <a:bodyPr/>
          <a:lstStyle/>
          <a:p>
            <a:r>
              <a:rPr lang="fr-FR" sz="3600" b="1" dirty="0">
                <a:solidFill>
                  <a:schemeClr val="bg1"/>
                </a:solidFill>
              </a:rPr>
              <a:t>Introduction sur les grandes lignes et les objectifs de l'atelier</a:t>
            </a:r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772096" y="3275012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0" name="AutoShape 9"/>
          <p:cNvSpPr>
            <a:spLocks/>
          </p:cNvSpPr>
          <p:nvPr/>
        </p:nvSpPr>
        <p:spPr bwMode="auto">
          <a:xfrm>
            <a:off x="1113408" y="3890962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1275334" y="4568825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2" name="AutoShape 11"/>
          <p:cNvSpPr>
            <a:spLocks/>
          </p:cNvSpPr>
          <p:nvPr/>
        </p:nvSpPr>
        <p:spPr bwMode="auto">
          <a:xfrm>
            <a:off x="1275334" y="5254625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3" name="AutoShape 12"/>
          <p:cNvSpPr>
            <a:spLocks/>
          </p:cNvSpPr>
          <p:nvPr/>
        </p:nvSpPr>
        <p:spPr bwMode="auto">
          <a:xfrm>
            <a:off x="1519809" y="5924550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4" name="AutoShape 13"/>
          <p:cNvSpPr>
            <a:spLocks/>
          </p:cNvSpPr>
          <p:nvPr/>
        </p:nvSpPr>
        <p:spPr bwMode="auto">
          <a:xfrm>
            <a:off x="0" y="1586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5" name="AutoShape 14"/>
          <p:cNvSpPr>
            <a:spLocks/>
          </p:cNvSpPr>
          <p:nvPr/>
        </p:nvSpPr>
        <p:spPr bwMode="auto">
          <a:xfrm>
            <a:off x="1627759" y="6548437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6" name="AutoShape 15"/>
          <p:cNvSpPr>
            <a:spLocks/>
          </p:cNvSpPr>
          <p:nvPr/>
        </p:nvSpPr>
        <p:spPr bwMode="auto">
          <a:xfrm>
            <a:off x="0" y="574675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7" name="AutoShape 16"/>
          <p:cNvSpPr>
            <a:spLocks/>
          </p:cNvSpPr>
          <p:nvPr/>
        </p:nvSpPr>
        <p:spPr bwMode="auto">
          <a:xfrm>
            <a:off x="0" y="1239836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AutoShape 17"/>
          <p:cNvSpPr>
            <a:spLocks/>
          </p:cNvSpPr>
          <p:nvPr/>
        </p:nvSpPr>
        <p:spPr bwMode="auto">
          <a:xfrm>
            <a:off x="1" y="1873225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>
            <a:off x="1" y="260191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3805808" y="5628938"/>
            <a:ext cx="80365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solidFill>
                  <a:schemeClr val="bg1"/>
                </a:solidFill>
              </a:rPr>
              <a:t>Léandre </a:t>
            </a:r>
            <a:r>
              <a:rPr lang="fr-FR" sz="2200" dirty="0" err="1">
                <a:solidFill>
                  <a:schemeClr val="bg1"/>
                </a:solidFill>
              </a:rPr>
              <a:t>Ngogang</a:t>
            </a:r>
            <a:r>
              <a:rPr lang="fr-FR" sz="2200" dirty="0">
                <a:solidFill>
                  <a:schemeClr val="bg1"/>
                </a:solidFill>
              </a:rPr>
              <a:t>, ECA</a:t>
            </a:r>
          </a:p>
        </p:txBody>
      </p:sp>
      <p:sp>
        <p:nvSpPr>
          <p:cNvPr id="21" name="Rectangle 3"/>
          <p:cNvSpPr>
            <a:spLocks/>
          </p:cNvSpPr>
          <p:nvPr/>
        </p:nvSpPr>
        <p:spPr bwMode="auto">
          <a:xfrm>
            <a:off x="11136822" y="134633"/>
            <a:ext cx="7556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22" name="Rectangle 4" descr="image2.png"/>
          <p:cNvSpPr>
            <a:spLocks/>
          </p:cNvSpPr>
          <p:nvPr/>
        </p:nvSpPr>
        <p:spPr bwMode="auto">
          <a:xfrm>
            <a:off x="10476625" y="92440"/>
            <a:ext cx="573087" cy="477837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  <p:sp>
        <p:nvSpPr>
          <p:cNvPr id="23" name="Rectangle 5"/>
          <p:cNvSpPr txBox="1">
            <a:spLocks noChangeArrowheads="1"/>
          </p:cNvSpPr>
          <p:nvPr/>
        </p:nvSpPr>
        <p:spPr bwMode="white">
          <a:xfrm>
            <a:off x="1941098" y="1123624"/>
            <a:ext cx="9573549" cy="116601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>
            <a:lvl1pPr algn="ctr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400" b="1" kern="1200" baseline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1pPr>
          </a:lstStyle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Atelier sous régional sur l'intégration des données administratives, des données de masse et des informations géo spatiales pour la compilation des indicateurs des ODD pour les pays africains francophones</a:t>
            </a:r>
          </a:p>
          <a:p>
            <a:pPr>
              <a:spcBef>
                <a:spcPts val="1200"/>
              </a:spcBef>
            </a:pPr>
            <a:r>
              <a:rPr lang="fr-FR" sz="2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Du 9 au 11 mai 2018,  Lomé au Togo</a:t>
            </a:r>
            <a:endParaRPr lang="fr-FR" sz="2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68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Session 3: </a:t>
            </a:r>
            <a:r>
              <a:rPr lang="fr-FR" dirty="0"/>
              <a:t>Utilisation des données de masse et de données non traditionnelles dans la mise en œuvre et le suivi des ODD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275951" y="1175657"/>
            <a:ext cx="11589479" cy="5110846"/>
          </a:xfrm>
        </p:spPr>
        <p:txBody>
          <a:bodyPr/>
          <a:lstStyle/>
          <a:p>
            <a:r>
              <a:rPr lang="fr-FR" dirty="0"/>
              <a:t>Objectifs:</a:t>
            </a:r>
          </a:p>
          <a:p>
            <a:pPr lvl="1"/>
            <a:r>
              <a:rPr lang="fr-FR" dirty="0"/>
              <a:t>Explorer les </a:t>
            </a:r>
            <a:r>
              <a:rPr lang="fr-FR" dirty="0" smtClean="0"/>
              <a:t>données de masse et </a:t>
            </a:r>
            <a:r>
              <a:rPr lang="fr-FR" dirty="0"/>
              <a:t>autres sources innovantes de données qui pourraient être utilisées dans la production </a:t>
            </a:r>
            <a:r>
              <a:rPr lang="fr-FR" dirty="0" smtClean="0"/>
              <a:t>des </a:t>
            </a:r>
            <a:r>
              <a:rPr lang="fr-FR" dirty="0"/>
              <a:t>données et de statistiques sur le développement </a:t>
            </a:r>
            <a:r>
              <a:rPr lang="fr-FR" dirty="0" smtClean="0"/>
              <a:t>durable</a:t>
            </a:r>
          </a:p>
          <a:p>
            <a:pPr lvl="1"/>
            <a:endParaRPr lang="fr-FR" sz="1400" dirty="0"/>
          </a:p>
          <a:p>
            <a:pPr lvl="1"/>
            <a:r>
              <a:rPr lang="fr-FR" dirty="0"/>
              <a:t>Partager les défis, les expériences et les leçons tirées de l'utilisation </a:t>
            </a:r>
            <a:r>
              <a:rPr lang="fr-FR" dirty="0" smtClean="0"/>
              <a:t>des </a:t>
            </a:r>
            <a:r>
              <a:rPr lang="fr-FR" dirty="0"/>
              <a:t>grands volumes de données provenant des médias sociaux, de la télédétection, des opérateurs mobiles, de l'imagerie satellitaire, etc. pour la production et l'analyse </a:t>
            </a:r>
            <a:r>
              <a:rPr lang="fr-FR" dirty="0" smtClean="0"/>
              <a:t>des agendas nationaux </a:t>
            </a:r>
            <a:r>
              <a:rPr lang="fr-FR" dirty="0"/>
              <a:t>et régionaux</a:t>
            </a:r>
            <a:r>
              <a:rPr lang="fr-FR" dirty="0" smtClean="0"/>
              <a:t>.</a:t>
            </a:r>
          </a:p>
          <a:p>
            <a:pPr lvl="1"/>
            <a:endParaRPr lang="fr-FR" sz="1400" dirty="0"/>
          </a:p>
          <a:p>
            <a:pPr lvl="1"/>
            <a:r>
              <a:rPr lang="fr-FR" dirty="0"/>
              <a:t>Discuter de l'application des principes fondamentaux de la statistique officielle et de la Charte africaine de la statistique aux données d'autres sources</a:t>
            </a:r>
          </a:p>
        </p:txBody>
      </p:sp>
    </p:spTree>
    <p:extLst>
      <p:ext uri="{BB962C8B-B14F-4D97-AF65-F5344CB8AC3E}">
        <p14:creationId xmlns:p14="http://schemas.microsoft.com/office/powerpoint/2010/main" val="39501442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Session 4: </a:t>
            </a:r>
            <a:r>
              <a:rPr lang="fr-FR" dirty="0"/>
              <a:t>Systèmes d'information géo spatiale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/>
              <a:t>Objectifs:</a:t>
            </a:r>
          </a:p>
          <a:p>
            <a:pPr lvl="1"/>
            <a:r>
              <a:rPr lang="fr-FR" dirty="0"/>
              <a:t>Discuter des progrès, des défis et des opportunités dans l'intégration des systèmes d'information </a:t>
            </a:r>
            <a:r>
              <a:rPr lang="fr-FR" dirty="0" smtClean="0"/>
              <a:t>géo spatiale </a:t>
            </a:r>
            <a:r>
              <a:rPr lang="fr-FR" dirty="0"/>
              <a:t>pour améliorer la production, l'analyse et l'utilisation des indicateurs des ODD aux niveaux local, national, régional et mondial</a:t>
            </a:r>
          </a:p>
        </p:txBody>
      </p:sp>
    </p:spTree>
    <p:extLst>
      <p:ext uri="{BB962C8B-B14F-4D97-AF65-F5344CB8AC3E}">
        <p14:creationId xmlns:p14="http://schemas.microsoft.com/office/powerpoint/2010/main" val="21596837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 attendus de l'atelier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/>
              <a:t>Contribuer à une compréhension commune et améliorée des problèmes techniques et des défis liés à l'utilisation </a:t>
            </a:r>
            <a:r>
              <a:rPr lang="fr-FR" dirty="0" smtClean="0"/>
              <a:t>des </a:t>
            </a:r>
            <a:r>
              <a:rPr lang="fr-FR" dirty="0"/>
              <a:t>sources de données non traditionnelles et administratives dans la production </a:t>
            </a:r>
            <a:r>
              <a:rPr lang="fr-FR" dirty="0" smtClean="0"/>
              <a:t>des </a:t>
            </a:r>
            <a:r>
              <a:rPr lang="fr-FR" dirty="0"/>
              <a:t>statistiques pour la mise en œuvre, le suivi et </a:t>
            </a:r>
            <a:r>
              <a:rPr lang="fr-FR" dirty="0" smtClean="0"/>
              <a:t>l’évaluation de </a:t>
            </a:r>
            <a:r>
              <a:rPr lang="fr-FR" dirty="0"/>
              <a:t>l'Agenda </a:t>
            </a:r>
            <a:r>
              <a:rPr lang="fr-FR" dirty="0" smtClean="0"/>
              <a:t>2030</a:t>
            </a:r>
          </a:p>
          <a:p>
            <a:endParaRPr lang="en-GB" dirty="0"/>
          </a:p>
          <a:p>
            <a:r>
              <a:rPr lang="fr-FR" dirty="0"/>
              <a:t>Aider à clarifier comment les sources de données nouvelles et non traditionnelles peuvent être </a:t>
            </a:r>
            <a:r>
              <a:rPr lang="fr-FR" dirty="0" smtClean="0"/>
              <a:t>intégrées dans </a:t>
            </a:r>
            <a:r>
              <a:rPr lang="fr-FR" dirty="0"/>
              <a:t>les systèmes nationaux de données et de statistiques pour une prise de décision fondée sur des données probantes en temps opportun à tous les </a:t>
            </a:r>
            <a:r>
              <a:rPr lang="fr-FR" dirty="0" smtClean="0"/>
              <a:t>niveaux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9930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 attendus de l'atelier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Une </a:t>
            </a:r>
            <a:r>
              <a:rPr lang="fr-FR" dirty="0"/>
              <a:t>note résumant les principaux défis, </a:t>
            </a:r>
            <a:r>
              <a:rPr lang="fr-FR" dirty="0" smtClean="0"/>
              <a:t>les </a:t>
            </a:r>
            <a:r>
              <a:rPr lang="fr-FR" dirty="0"/>
              <a:t>exemples de cas et des suggestions sur la façon d'intégrer les sources de données dans la production de données sera </a:t>
            </a:r>
            <a:r>
              <a:rPr lang="fr-FR" dirty="0" smtClean="0"/>
              <a:t>préparée</a:t>
            </a:r>
          </a:p>
          <a:p>
            <a:endParaRPr lang="en-GB" dirty="0"/>
          </a:p>
          <a:p>
            <a:r>
              <a:rPr lang="fr-FR" dirty="0" smtClean="0"/>
              <a:t>Les </a:t>
            </a:r>
            <a:r>
              <a:rPr lang="fr-FR" dirty="0"/>
              <a:t>discussions de l'atelier informeront les missions consultatives techniques </a:t>
            </a:r>
            <a:r>
              <a:rPr lang="fr-FR" dirty="0" smtClean="0"/>
              <a:t>dans </a:t>
            </a:r>
            <a:r>
              <a:rPr lang="fr-FR" dirty="0"/>
              <a:t>les pays du projet et </a:t>
            </a:r>
            <a:r>
              <a:rPr lang="fr-FR" dirty="0" smtClean="0"/>
              <a:t>les missions de </a:t>
            </a:r>
            <a:r>
              <a:rPr lang="fr-FR" dirty="0"/>
              <a:t>développement et </a:t>
            </a:r>
            <a:r>
              <a:rPr lang="fr-FR" dirty="0" smtClean="0"/>
              <a:t>d'affinement des </a:t>
            </a:r>
            <a:r>
              <a:rPr lang="fr-FR" dirty="0"/>
              <a:t>SNDS</a:t>
            </a: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76701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6" name="Picture 9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831850" y="3639145"/>
            <a:ext cx="10515600" cy="92333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Merci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n-GB" altLang="en-US" dirty="0" smtClean="0">
                <a:solidFill>
                  <a:schemeClr val="bg1"/>
                </a:solidFill>
                <a:latin typeface="Helv"/>
              </a:rPr>
              <a:t>Pour les questions et </a:t>
            </a:r>
            <a:r>
              <a:rPr lang="en-GB" altLang="en-US" dirty="0" err="1" smtClean="0">
                <a:solidFill>
                  <a:schemeClr val="bg1"/>
                </a:solidFill>
                <a:latin typeface="Helv"/>
              </a:rPr>
              <a:t>commentaires</a:t>
            </a:r>
            <a:r>
              <a:rPr lang="en-GB" altLang="en-US" dirty="0" smtClean="0">
                <a:solidFill>
                  <a:schemeClr val="bg1"/>
                </a:solidFill>
                <a:latin typeface="Helv"/>
              </a:rPr>
              <a:t>:</a:t>
            </a:r>
            <a:endParaRPr lang="en-GB" altLang="en-US" dirty="0">
              <a:solidFill>
                <a:schemeClr val="bg1"/>
              </a:solidFill>
              <a:latin typeface="Helv"/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Léandre </a:t>
            </a:r>
            <a:r>
              <a:rPr lang="fr-FR" dirty="0" err="1">
                <a:solidFill>
                  <a:schemeClr val="bg1"/>
                </a:solidFill>
              </a:rPr>
              <a:t>Ngogang</a:t>
            </a:r>
            <a:endParaRPr lang="fr-F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Centre </a:t>
            </a:r>
            <a:r>
              <a:rPr lang="fr-FR" dirty="0" smtClean="0">
                <a:solidFill>
                  <a:schemeClr val="bg1"/>
                </a:solidFill>
              </a:rPr>
              <a:t>Africain pour la Statistique</a:t>
            </a:r>
            <a:endParaRPr lang="fr-F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Commission </a:t>
            </a:r>
            <a:r>
              <a:rPr lang="fr-FR" dirty="0" smtClean="0">
                <a:solidFill>
                  <a:schemeClr val="bg1"/>
                </a:solidFill>
              </a:rPr>
              <a:t>Economique pour l’Afrique</a:t>
            </a:r>
            <a:endParaRPr lang="fr-F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ngogangwandji@un.org</a:t>
            </a:r>
          </a:p>
        </p:txBody>
      </p:sp>
    </p:spTree>
    <p:extLst>
      <p:ext uri="{BB962C8B-B14F-4D97-AF65-F5344CB8AC3E}">
        <p14:creationId xmlns:p14="http://schemas.microsoft.com/office/powerpoint/2010/main" val="10853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programme DA10 sur les statistiques et les données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275951" y="756560"/>
            <a:ext cx="11589479" cy="571681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None/>
              <a:defRPr/>
            </a:pPr>
            <a:r>
              <a:rPr lang="fr-FR" sz="2600" dirty="0">
                <a:latin typeface="Calibri" panose="020F0502020204030204" pitchFamily="34" charset="0"/>
              </a:rPr>
              <a:t>Objectif: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None/>
              <a:defRPr/>
            </a:pPr>
            <a:r>
              <a:rPr lang="fr-FR" sz="2600" dirty="0">
                <a:latin typeface="Calibri" panose="020F0502020204030204" pitchFamily="34" charset="0"/>
              </a:rPr>
              <a:t>Renforcer la capacité statistique des pays en développement </a:t>
            </a:r>
            <a:r>
              <a:rPr lang="fr-FR" sz="2600" dirty="0" smtClean="0">
                <a:latin typeface="Calibri" panose="020F0502020204030204" pitchFamily="34" charset="0"/>
              </a:rPr>
              <a:t>pour </a:t>
            </a:r>
            <a:r>
              <a:rPr lang="fr-FR" sz="2600" dirty="0">
                <a:latin typeface="Calibri" panose="020F0502020204030204" pitchFamily="34" charset="0"/>
              </a:rPr>
              <a:t>mesurer, suivre et rendre compte des objectifs de développement durable d'une manière précise, fiable et opportune pour l'élaboration de politiques fondées sur des </a:t>
            </a:r>
            <a:r>
              <a:rPr lang="fr-FR" sz="2600" dirty="0" smtClean="0">
                <a:latin typeface="Calibri" panose="020F0502020204030204" pitchFamily="34" charset="0"/>
              </a:rPr>
              <a:t>preuves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None/>
              <a:defRPr/>
            </a:pPr>
            <a:endParaRPr lang="fr-FR" sz="2600" i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None/>
              <a:defRPr/>
            </a:pPr>
            <a:endParaRPr lang="fr-FR" sz="2600" i="1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None/>
              <a:defRPr/>
            </a:pPr>
            <a:r>
              <a:rPr lang="fr-FR" sz="2600" i="1" dirty="0">
                <a:latin typeface="Calibri" panose="020F0502020204030204" pitchFamily="34" charset="0"/>
              </a:rPr>
              <a:t>Programme </a:t>
            </a:r>
            <a:r>
              <a:rPr lang="fr-FR" sz="2600" i="1" dirty="0" smtClean="0">
                <a:latin typeface="Calibri" panose="020F0502020204030204" pitchFamily="34" charset="0"/>
              </a:rPr>
              <a:t>bâtit </a:t>
            </a:r>
            <a:r>
              <a:rPr lang="fr-FR" sz="2600" i="1" dirty="0">
                <a:latin typeface="Calibri" panose="020F0502020204030204" pitchFamily="34" charset="0"/>
              </a:rPr>
              <a:t>a</a:t>
            </a:r>
            <a:r>
              <a:rPr lang="fr-FR" sz="2600" i="1" dirty="0" smtClean="0">
                <a:latin typeface="Calibri" panose="020F0502020204030204" pitchFamily="34" charset="0"/>
              </a:rPr>
              <a:t>utour de </a:t>
            </a:r>
            <a:r>
              <a:rPr lang="fr-FR" sz="2600" i="1" dirty="0">
                <a:latin typeface="Calibri" panose="020F0502020204030204" pitchFamily="34" charset="0"/>
              </a:rPr>
              <a:t>quatre </a:t>
            </a:r>
            <a:r>
              <a:rPr lang="fr-FR" sz="2600" i="1" dirty="0" smtClean="0">
                <a:latin typeface="Calibri" panose="020F0502020204030204" pitchFamily="34" charset="0"/>
              </a:rPr>
              <a:t>piliers:</a:t>
            </a:r>
            <a:endParaRPr lang="fr-FR" sz="2600" i="1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None/>
              <a:defRPr/>
            </a:pPr>
            <a:endParaRPr lang="fr-FR" sz="2600" i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None/>
              <a:defRPr/>
            </a:pPr>
            <a:r>
              <a:rPr lang="fr-FR" sz="2600" i="1" dirty="0" smtClean="0">
                <a:latin typeface="Calibri" panose="020F0502020204030204" pitchFamily="34" charset="0"/>
              </a:rPr>
              <a:t>Pilier </a:t>
            </a:r>
            <a:r>
              <a:rPr lang="fr-FR" sz="2600" i="1" dirty="0">
                <a:latin typeface="Calibri" panose="020F0502020204030204" pitchFamily="34" charset="0"/>
              </a:rPr>
              <a:t>1: Moyens de mise en œuvre</a:t>
            </a:r>
            <a:endParaRPr lang="en-GB" altLang="en-US" sz="26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defRPr/>
            </a:pPr>
            <a:r>
              <a:rPr lang="fr-FR" sz="2600" dirty="0">
                <a:latin typeface="Calibri" panose="020F0502020204030204" pitchFamily="34" charset="0"/>
              </a:rPr>
              <a:t>Pilier transversal visant à renforcer la capacité des pays en développement à renforcer les environnements institutionnels statistiques et les processus de production dans de multiples domaines statistiques (intégration)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defRPr/>
            </a:pPr>
            <a:r>
              <a:rPr lang="fr-FR" sz="2600" dirty="0" smtClean="0">
                <a:latin typeface="Calibri" panose="020F0502020204030204" pitchFamily="34" charset="0"/>
              </a:rPr>
              <a:t>Le  présent atelier est </a:t>
            </a:r>
            <a:r>
              <a:rPr lang="fr-FR" sz="2600" dirty="0">
                <a:latin typeface="Calibri" panose="020F0502020204030204" pitchFamily="34" charset="0"/>
              </a:rPr>
              <a:t>organisé dans le cadre </a:t>
            </a:r>
            <a:r>
              <a:rPr lang="fr-FR" sz="2600" dirty="0" smtClean="0">
                <a:latin typeface="Calibri" panose="020F0502020204030204" pitchFamily="34" charset="0"/>
              </a:rPr>
              <a:t>de ce pilier</a:t>
            </a:r>
            <a:endParaRPr lang="en-GB" alt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03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programme DA10 sur les statistiques et les données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275951" y="756560"/>
            <a:ext cx="11589479" cy="571681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None/>
              <a:defRPr/>
            </a:pPr>
            <a:r>
              <a:rPr lang="fr-FR" altLang="en-US" sz="2600" dirty="0" smtClean="0">
                <a:latin typeface="Calibri" panose="020F0502020204030204" pitchFamily="34" charset="0"/>
              </a:rPr>
              <a:t>Piliers </a:t>
            </a:r>
            <a:r>
              <a:rPr lang="fr-FR" altLang="en-US" sz="2600" dirty="0">
                <a:latin typeface="Calibri" panose="020F0502020204030204" pitchFamily="34" charset="0"/>
              </a:rPr>
              <a:t>2, 3 et 4: Domaines </a:t>
            </a:r>
            <a:r>
              <a:rPr lang="fr-FR" altLang="en-US" sz="2600" dirty="0" smtClean="0">
                <a:latin typeface="Calibri" panose="020F0502020204030204" pitchFamily="34" charset="0"/>
              </a:rPr>
              <a:t>statistiques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None/>
              <a:defRPr/>
            </a:pPr>
            <a:endParaRPr lang="en-GB" altLang="en-US" sz="26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defRPr/>
            </a:pPr>
            <a:r>
              <a:rPr lang="fr-FR" altLang="en-US" sz="2600" dirty="0">
                <a:latin typeface="Calibri" panose="020F0502020204030204" pitchFamily="34" charset="0"/>
              </a:rPr>
              <a:t>Piliers sectoriels visant à renforcer les capacités des pays en développement à mesurer et suivre les indicateurs </a:t>
            </a:r>
            <a:r>
              <a:rPr lang="fr-FR" altLang="en-US" sz="2600" dirty="0" smtClean="0">
                <a:latin typeface="Calibri" panose="020F0502020204030204" pitchFamily="34" charset="0"/>
              </a:rPr>
              <a:t>des objectifs </a:t>
            </a:r>
            <a:r>
              <a:rPr lang="fr-FR" altLang="en-US" sz="2600" dirty="0">
                <a:latin typeface="Calibri" panose="020F0502020204030204" pitchFamily="34" charset="0"/>
              </a:rPr>
              <a:t>de développement durable dans les domaines de l'environnement [2], des statistiques sociales et démographiques [3] et de l'économie [4</a:t>
            </a:r>
            <a:r>
              <a:rPr lang="fr-FR" altLang="en-US" sz="2600" dirty="0" smtClean="0">
                <a:latin typeface="Calibri" panose="020F0502020204030204" pitchFamily="34" charset="0"/>
              </a:rPr>
              <a:t>]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defRPr/>
            </a:pPr>
            <a:endParaRPr lang="en-GB" altLang="en-US" sz="26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0000FF"/>
              </a:buClr>
              <a:defRPr/>
            </a:pPr>
            <a:r>
              <a:rPr lang="fr-FR" altLang="en-US" sz="2600" dirty="0">
                <a:latin typeface="Calibri" panose="020F0502020204030204" pitchFamily="34" charset="0"/>
              </a:rPr>
              <a:t>Le pilier social et démographique [3] est subdivisé en 4 composantes: </a:t>
            </a:r>
            <a:r>
              <a:rPr lang="fr-FR" altLang="en-US" sz="2600" dirty="0" smtClean="0">
                <a:latin typeface="Calibri" panose="020F0502020204030204" pitchFamily="34" charset="0"/>
              </a:rPr>
              <a:t>population </a:t>
            </a:r>
            <a:r>
              <a:rPr lang="fr-FR" altLang="en-US" sz="2600" dirty="0">
                <a:latin typeface="Calibri" panose="020F0502020204030204" pitchFamily="34" charset="0"/>
              </a:rPr>
              <a:t>et </a:t>
            </a:r>
            <a:r>
              <a:rPr lang="fr-FR" altLang="en-US" sz="2600" dirty="0" smtClean="0">
                <a:latin typeface="Calibri" panose="020F0502020204030204" pitchFamily="34" charset="0"/>
              </a:rPr>
              <a:t>statistiques </a:t>
            </a:r>
            <a:r>
              <a:rPr lang="fr-FR" altLang="en-US" sz="2600" dirty="0">
                <a:latin typeface="Calibri" panose="020F0502020204030204" pitchFamily="34" charset="0"/>
              </a:rPr>
              <a:t>démographiques; statistiques sur le genre; statistiques sur la pauvreté et l'inégalité; et </a:t>
            </a:r>
            <a:r>
              <a:rPr lang="fr-FR" altLang="en-US" sz="2600" dirty="0" smtClean="0">
                <a:latin typeface="Calibri" panose="020F0502020204030204" pitchFamily="34" charset="0"/>
              </a:rPr>
              <a:t>statistiques de la société pacifique </a:t>
            </a:r>
            <a:r>
              <a:rPr lang="fr-FR" altLang="en-US" sz="2600" dirty="0">
                <a:latin typeface="Calibri" panose="020F0502020204030204" pitchFamily="34" charset="0"/>
              </a:rPr>
              <a:t>et </a:t>
            </a:r>
            <a:r>
              <a:rPr lang="fr-FR" altLang="en-US" sz="2600" dirty="0" smtClean="0">
                <a:latin typeface="Calibri" panose="020F0502020204030204" pitchFamily="34" charset="0"/>
              </a:rPr>
              <a:t>inclusive</a:t>
            </a:r>
            <a:endParaRPr lang="en-GB" alt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439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/>
              <a:t>DA10: Activités et </a:t>
            </a:r>
            <a:r>
              <a:rPr lang="fr-FR" altLang="en-US" dirty="0" err="1" smtClean="0"/>
              <a:t>délivrables</a:t>
            </a:r>
            <a:r>
              <a:rPr lang="fr-FR" altLang="en-US" dirty="0" smtClean="0"/>
              <a:t> du </a:t>
            </a:r>
            <a:r>
              <a:rPr lang="fr-FR" altLang="en-US" dirty="0"/>
              <a:t>Pilier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en-US" sz="2600" dirty="0"/>
              <a:t>Ateliers </a:t>
            </a:r>
            <a:r>
              <a:rPr lang="fr-FR" altLang="en-US" sz="2600" dirty="0" smtClean="0"/>
              <a:t>sous régionaux</a:t>
            </a:r>
            <a:endParaRPr lang="fr-FR" altLang="en-US" sz="2600" dirty="0"/>
          </a:p>
          <a:p>
            <a:pPr lvl="1"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en-US" sz="2600" dirty="0"/>
              <a:t>Cadre </a:t>
            </a:r>
            <a:r>
              <a:rPr lang="fr-FR" altLang="en-US" sz="2600" dirty="0" smtClean="0"/>
              <a:t>des indicateurs </a:t>
            </a:r>
            <a:r>
              <a:rPr lang="fr-FR" altLang="en-US" sz="2600" dirty="0" smtClean="0"/>
              <a:t>ODD ( </a:t>
            </a:r>
            <a:r>
              <a:rPr lang="fr-FR" altLang="en-US" sz="2600" dirty="0" smtClean="0">
                <a:solidFill>
                  <a:schemeClr val="tx1"/>
                </a:solidFill>
              </a:rPr>
              <a:t>Janvier 2017 a</a:t>
            </a:r>
            <a:r>
              <a:rPr lang="fr-FR" altLang="en-US" sz="2600" dirty="0" smtClean="0">
                <a:solidFill>
                  <a:schemeClr val="tx1"/>
                </a:solidFill>
              </a:rPr>
              <a:t>u</a:t>
            </a:r>
            <a:r>
              <a:rPr lang="fr-FR" altLang="en-US" sz="2600" dirty="0" smtClean="0">
                <a:solidFill>
                  <a:schemeClr val="tx1"/>
                </a:solidFill>
              </a:rPr>
              <a:t> cap en Afrique du Sud</a:t>
            </a:r>
            <a:r>
              <a:rPr lang="fr-FR" altLang="en-US" sz="2600" dirty="0" smtClean="0"/>
              <a:t>)</a:t>
            </a:r>
            <a:endParaRPr lang="fr-FR" altLang="en-US" sz="2600" dirty="0"/>
          </a:p>
          <a:p>
            <a:pPr lvl="1"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en-US" sz="2600" dirty="0"/>
              <a:t>Environnement institutionnel </a:t>
            </a:r>
            <a:r>
              <a:rPr lang="fr-FR" altLang="en-US" sz="2600" dirty="0" smtClean="0"/>
              <a:t>robuste, </a:t>
            </a:r>
            <a:r>
              <a:rPr lang="fr-FR" altLang="en-US" sz="2600" dirty="0"/>
              <a:t>coopération, dialogue et partenariats pour la production et l'utilisation des indicateurs des </a:t>
            </a:r>
            <a:r>
              <a:rPr lang="fr-FR" altLang="en-US" sz="2600" dirty="0"/>
              <a:t>ODD ( </a:t>
            </a:r>
            <a:r>
              <a:rPr lang="fr-FR" altLang="en-US" sz="2600" dirty="0" smtClean="0">
                <a:solidFill>
                  <a:schemeClr val="tx1"/>
                </a:solidFill>
              </a:rPr>
              <a:t>Juillet 2017 à Libreville au Gabon</a:t>
            </a:r>
            <a:r>
              <a:rPr lang="fr-FR" altLang="en-US" sz="2600" dirty="0" smtClean="0"/>
              <a:t>)</a:t>
            </a:r>
            <a:endParaRPr lang="fr-FR" altLang="en-US" sz="2600" dirty="0"/>
          </a:p>
          <a:p>
            <a:pPr lvl="1"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en-US" sz="2600" dirty="0"/>
              <a:t>Désagrégation des </a:t>
            </a:r>
            <a:r>
              <a:rPr lang="fr-FR" altLang="en-US" sz="2600" dirty="0"/>
              <a:t>données ( </a:t>
            </a:r>
            <a:r>
              <a:rPr lang="fr-FR" altLang="en-US" sz="2600" dirty="0" smtClean="0">
                <a:solidFill>
                  <a:schemeClr val="tx1"/>
                </a:solidFill>
              </a:rPr>
              <a:t>Septembre et Novembre 2017 à Lilongwe au Malawi et à Mahé aux Seychelles</a:t>
            </a:r>
            <a:r>
              <a:rPr lang="fr-FR" altLang="en-US" sz="2600" dirty="0" smtClean="0"/>
              <a:t>)</a:t>
            </a:r>
            <a:endParaRPr lang="fr-FR" altLang="en-US" sz="2600" dirty="0"/>
          </a:p>
          <a:p>
            <a:pPr lvl="1"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en-US" sz="2600" dirty="0"/>
              <a:t>Intégration des données administratives, des </a:t>
            </a:r>
            <a:r>
              <a:rPr lang="fr-FR" altLang="en-US" sz="2600" dirty="0" smtClean="0"/>
              <a:t>données de masse et </a:t>
            </a:r>
            <a:r>
              <a:rPr lang="fr-FR" altLang="en-US" sz="2600" dirty="0"/>
              <a:t>des informations </a:t>
            </a:r>
            <a:r>
              <a:rPr lang="fr-FR" altLang="en-US" sz="2600" dirty="0" smtClean="0"/>
              <a:t>géo spatiales </a:t>
            </a:r>
            <a:r>
              <a:rPr lang="fr-FR" altLang="en-US" sz="2600" dirty="0"/>
              <a:t>pour la compilation des indicateurs des </a:t>
            </a:r>
            <a:r>
              <a:rPr lang="fr-FR" altLang="en-US" sz="2600" dirty="0"/>
              <a:t>ODD ( </a:t>
            </a:r>
            <a:r>
              <a:rPr lang="fr-FR" altLang="en-US" sz="2600" dirty="0" smtClean="0">
                <a:solidFill>
                  <a:schemeClr val="tx1"/>
                </a:solidFill>
              </a:rPr>
              <a:t>Avril et mai 2018 à </a:t>
            </a:r>
            <a:r>
              <a:rPr lang="fr-FR" altLang="en-US" sz="2600" dirty="0" err="1" smtClean="0">
                <a:solidFill>
                  <a:schemeClr val="tx1"/>
                </a:solidFill>
              </a:rPr>
              <a:t>Addis</a:t>
            </a:r>
            <a:r>
              <a:rPr lang="fr-FR" altLang="en-US" sz="2600" dirty="0">
                <a:solidFill>
                  <a:schemeClr val="tx1"/>
                </a:solidFill>
              </a:rPr>
              <a:t> </a:t>
            </a:r>
            <a:r>
              <a:rPr lang="fr-FR" altLang="en-US" sz="2600" dirty="0" smtClean="0">
                <a:solidFill>
                  <a:schemeClr val="tx1"/>
                </a:solidFill>
              </a:rPr>
              <a:t>en Ethiopie et Lomé au Togo</a:t>
            </a:r>
            <a:r>
              <a:rPr lang="fr-FR" altLang="en-US" sz="2600" dirty="0" smtClean="0"/>
              <a:t>)</a:t>
            </a:r>
            <a:endParaRPr lang="fr-FR" altLang="en-US" sz="2600" dirty="0"/>
          </a:p>
          <a:p>
            <a:pPr lvl="1"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en-US" sz="2600" dirty="0"/>
              <a:t>Partage et échange </a:t>
            </a:r>
            <a:r>
              <a:rPr lang="fr-FR" altLang="en-US" sz="2600" dirty="0" smtClean="0"/>
              <a:t>des </a:t>
            </a:r>
            <a:r>
              <a:rPr lang="fr-FR" altLang="en-US" sz="2600" dirty="0"/>
              <a:t>données et de </a:t>
            </a:r>
            <a:r>
              <a:rPr lang="fr-FR" altLang="en-US" sz="2600" dirty="0" smtClean="0"/>
              <a:t>métadonnées (</a:t>
            </a:r>
            <a:r>
              <a:rPr lang="fr-FR" altLang="en-US" sz="2600" dirty="0" smtClean="0">
                <a:solidFill>
                  <a:schemeClr val="tx1"/>
                </a:solidFill>
              </a:rPr>
              <a:t>à venir</a:t>
            </a:r>
            <a:r>
              <a:rPr lang="fr-FR" altLang="en-US" sz="2600" dirty="0" smtClean="0"/>
              <a:t>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225062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/>
              <a:t>DA10: Activités et </a:t>
            </a:r>
            <a:r>
              <a:rPr lang="fr-FR" altLang="en-US" dirty="0" err="1" smtClean="0"/>
              <a:t>délivrables</a:t>
            </a:r>
            <a:r>
              <a:rPr lang="fr-FR" altLang="en-US" dirty="0" smtClean="0"/>
              <a:t> du </a:t>
            </a:r>
            <a:r>
              <a:rPr lang="fr-FR" altLang="en-US" dirty="0"/>
              <a:t>Pilier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fr-FR" sz="2600" dirty="0" smtClean="0"/>
              <a:t>Evaluation de l’environnement institutionnel et des processus de production et missions de conseil et de plaidoyer dans </a:t>
            </a:r>
            <a:r>
              <a:rPr lang="fr-FR" altLang="fr-FR" sz="2600" dirty="0"/>
              <a:t>les pays cibles (8 pays)</a:t>
            </a:r>
          </a:p>
          <a:p>
            <a:pPr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fr-FR" sz="2600" dirty="0"/>
              <a:t>Ateliers nationaux dans les pays cibles</a:t>
            </a:r>
          </a:p>
          <a:p>
            <a:pPr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fr-FR" sz="2600" dirty="0" smtClean="0"/>
              <a:t>Soutien à </a:t>
            </a:r>
            <a:r>
              <a:rPr lang="fr-FR" altLang="fr-FR" sz="2600" dirty="0"/>
              <a:t>la participation des pays aux réunions du groupe d'experts </a:t>
            </a:r>
            <a:r>
              <a:rPr lang="fr-FR" altLang="fr-FR" sz="2600" dirty="0" err="1"/>
              <a:t>Big</a:t>
            </a:r>
            <a:r>
              <a:rPr lang="fr-FR" altLang="fr-FR" sz="2600" dirty="0"/>
              <a:t> Data</a:t>
            </a:r>
          </a:p>
          <a:p>
            <a:pPr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fr-FR" sz="2600" dirty="0" smtClean="0"/>
              <a:t>Création des </a:t>
            </a:r>
            <a:r>
              <a:rPr lang="fr-FR" altLang="fr-FR" sz="2600" dirty="0"/>
              <a:t>partenariats qui soutiennent le renforcement des statistiques et complètent et / ou développent les produits du programme</a:t>
            </a:r>
          </a:p>
          <a:p>
            <a:pPr>
              <a:spcBef>
                <a:spcPct val="0"/>
              </a:spcBef>
              <a:spcAft>
                <a:spcPts val="900"/>
              </a:spcAft>
              <a:buClr>
                <a:srgbClr val="0000FF"/>
              </a:buClr>
            </a:pPr>
            <a:r>
              <a:rPr lang="fr-FR" altLang="fr-FR" sz="2600" dirty="0"/>
              <a:t>Portail d'apprentissage en ligne (lignes directrices, méthodologie, outils, matériel de formation, </a:t>
            </a:r>
            <a:r>
              <a:rPr lang="fr-FR" altLang="fr-FR" sz="2600" dirty="0" smtClean="0"/>
              <a:t>cyber apprentissage, </a:t>
            </a:r>
            <a:r>
              <a:rPr lang="fr-FR" altLang="fr-FR" sz="2600" dirty="0"/>
              <a:t>études de cas, </a:t>
            </a:r>
            <a:r>
              <a:rPr lang="fr-FR" altLang="fr-FR" sz="2600" dirty="0" smtClean="0"/>
              <a:t>bonnes pratiques)</a:t>
            </a:r>
            <a:endParaRPr lang="en-GB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870856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Objectifs de l’atelier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/>
              <a:t>Discuter des problèmes et des défis concernant:</a:t>
            </a:r>
          </a:p>
          <a:p>
            <a:pPr lvl="1"/>
            <a:r>
              <a:rPr lang="fr-FR" dirty="0"/>
              <a:t>l'utilisation </a:t>
            </a:r>
            <a:r>
              <a:rPr lang="fr-FR" dirty="0" smtClean="0"/>
              <a:t>des fichiers administratifs </a:t>
            </a:r>
            <a:r>
              <a:rPr lang="fr-FR" dirty="0"/>
              <a:t>et de sources de données non traditionnelles pour la prise de décisions en temps opportun et la prestation de services au niveau local, et</a:t>
            </a:r>
          </a:p>
          <a:p>
            <a:pPr lvl="1"/>
            <a:r>
              <a:rPr lang="fr-FR" dirty="0"/>
              <a:t>l'intégration de l'information et des statistiques </a:t>
            </a:r>
            <a:r>
              <a:rPr lang="fr-FR" dirty="0" smtClean="0"/>
              <a:t>géo spatiales </a:t>
            </a:r>
            <a:r>
              <a:rPr lang="fr-FR" dirty="0"/>
              <a:t>pour une mise en œuvre efficace et efficiente des ODD</a:t>
            </a:r>
            <a:r>
              <a:rPr lang="fr-FR" dirty="0" smtClean="0"/>
              <a:t>.</a:t>
            </a:r>
          </a:p>
          <a:p>
            <a:pPr lvl="1"/>
            <a:endParaRPr lang="en-GB" dirty="0" smtClean="0"/>
          </a:p>
          <a:p>
            <a:r>
              <a:rPr lang="fr-FR" dirty="0" smtClean="0"/>
              <a:t>Aider </a:t>
            </a:r>
            <a:r>
              <a:rPr lang="fr-FR" dirty="0"/>
              <a:t>les pays et les autres institutions concernées à partager les </a:t>
            </a:r>
            <a:r>
              <a:rPr lang="fr-FR" dirty="0" smtClean="0"/>
              <a:t>bonnes pratiques </a:t>
            </a:r>
            <a:r>
              <a:rPr lang="fr-FR" dirty="0"/>
              <a:t>en matière d'utilisation </a:t>
            </a:r>
            <a:r>
              <a:rPr lang="fr-FR" dirty="0" smtClean="0"/>
              <a:t>des </a:t>
            </a:r>
            <a:r>
              <a:rPr lang="fr-FR" dirty="0"/>
              <a:t>technologies et </a:t>
            </a:r>
            <a:r>
              <a:rPr lang="fr-FR" dirty="0" smtClean="0"/>
              <a:t>des approches </a:t>
            </a:r>
            <a:r>
              <a:rPr lang="fr-FR" dirty="0"/>
              <a:t>novatrices</a:t>
            </a:r>
          </a:p>
        </p:txBody>
      </p:sp>
    </p:spTree>
    <p:extLst>
      <p:ext uri="{BB962C8B-B14F-4D97-AF65-F5344CB8AC3E}">
        <p14:creationId xmlns:p14="http://schemas.microsoft.com/office/powerpoint/2010/main" val="647142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Structure de l’atelier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/>
              <a:t>Session 1: Analyse de l'environnement</a:t>
            </a:r>
          </a:p>
          <a:p>
            <a:r>
              <a:rPr lang="fr-FR" dirty="0"/>
              <a:t>Session 2: Utilisation des données administratives pour la mise en œuvre et le suivi des progrès de l'Agenda 2030</a:t>
            </a:r>
          </a:p>
          <a:p>
            <a:r>
              <a:rPr lang="fr-FR" dirty="0"/>
              <a:t>Session 3: Utilisation </a:t>
            </a:r>
            <a:r>
              <a:rPr lang="fr-FR" dirty="0" smtClean="0"/>
              <a:t>des données de masse et de données </a:t>
            </a:r>
            <a:r>
              <a:rPr lang="fr-FR" dirty="0"/>
              <a:t>non traditionnelles dans la mise en œuvre et le suivi des ODD</a:t>
            </a:r>
          </a:p>
          <a:p>
            <a:r>
              <a:rPr lang="fr-FR" dirty="0"/>
              <a:t>Session 4: Systèmes d'information </a:t>
            </a:r>
            <a:r>
              <a:rPr lang="fr-FR" dirty="0" smtClean="0"/>
              <a:t>géo spatiale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2494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Session 1: </a:t>
            </a:r>
            <a:r>
              <a:rPr lang="fr-FR" dirty="0"/>
              <a:t>Analyse de l'environnement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Objectifs:</a:t>
            </a:r>
          </a:p>
          <a:p>
            <a:pPr lvl="1"/>
            <a:r>
              <a:rPr lang="fr-FR" dirty="0"/>
              <a:t>Pour préparer le terrain à travers des présentations de diverses institutions et d'autres parties prenantes au niveau régional et </a:t>
            </a:r>
            <a:r>
              <a:rPr lang="fr-FR" dirty="0" smtClean="0"/>
              <a:t>mondial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Mettre en évidence les défis de l'intégration des projets statistiques dans le domaine des sources de données non traditionnelles, des données administratives et des informations </a:t>
            </a:r>
            <a:r>
              <a:rPr lang="fr-FR" dirty="0" smtClean="0"/>
              <a:t>géo spatiales </a:t>
            </a:r>
            <a:r>
              <a:rPr lang="fr-FR" dirty="0"/>
              <a:t>dans les systèmes statistiques </a:t>
            </a:r>
            <a:r>
              <a:rPr lang="fr-FR" dirty="0" smtClean="0"/>
              <a:t>nationaux</a:t>
            </a:r>
          </a:p>
          <a:p>
            <a:endParaRPr lang="en-GB" dirty="0"/>
          </a:p>
          <a:p>
            <a:pPr lvl="1"/>
            <a:r>
              <a:rPr lang="fr-FR" dirty="0"/>
              <a:t>Évaluer dans quelle mesure les stratégies nationales actuelles de développement </a:t>
            </a:r>
            <a:r>
              <a:rPr lang="fr-FR" dirty="0" smtClean="0"/>
              <a:t>de la </a:t>
            </a:r>
            <a:r>
              <a:rPr lang="fr-FR" dirty="0" smtClean="0"/>
              <a:t>statistique </a:t>
            </a:r>
            <a:r>
              <a:rPr lang="fr-FR" dirty="0"/>
              <a:t>(SNDS) intègrent déjà l'utilisation </a:t>
            </a:r>
            <a:r>
              <a:rPr lang="fr-FR" dirty="0" smtClean="0"/>
              <a:t>des </a:t>
            </a:r>
            <a:r>
              <a:rPr lang="fr-FR" dirty="0"/>
              <a:t>sources de données non traditionnelles pour produire des données et des statistiques sur les ODD en temps voulu et suffisamment </a:t>
            </a:r>
            <a:r>
              <a:rPr lang="fr-FR" dirty="0" smtClean="0"/>
              <a:t>désagrégées et </a:t>
            </a:r>
            <a:r>
              <a:rPr lang="fr-FR" dirty="0"/>
              <a:t>examiner les moyens de les inclure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9694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Session 2: </a:t>
            </a:r>
            <a:r>
              <a:rPr lang="fr-FR" dirty="0"/>
              <a:t>Utilisation des données administratives pour la mise en œuvre et le suivi des progrès de l'Agenda 2030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275951" y="1248229"/>
            <a:ext cx="11589479" cy="5038274"/>
          </a:xfrm>
        </p:spPr>
        <p:txBody>
          <a:bodyPr/>
          <a:lstStyle/>
          <a:p>
            <a:r>
              <a:rPr lang="fr-FR" dirty="0"/>
              <a:t>Objectifs:</a:t>
            </a:r>
          </a:p>
          <a:p>
            <a:pPr lvl="1"/>
            <a:r>
              <a:rPr lang="fr-FR" dirty="0"/>
              <a:t>Identifier et évaluer en détail le contenu et la structure des ensembles de données administratives potentiellement </a:t>
            </a:r>
            <a:r>
              <a:rPr lang="fr-FR" dirty="0" smtClean="0"/>
              <a:t>pertinentes </a:t>
            </a:r>
            <a:r>
              <a:rPr lang="fr-FR" dirty="0"/>
              <a:t>pour la production </a:t>
            </a:r>
            <a:r>
              <a:rPr lang="fr-FR" dirty="0" smtClean="0"/>
              <a:t>des </a:t>
            </a:r>
            <a:r>
              <a:rPr lang="fr-FR" dirty="0"/>
              <a:t>données et </a:t>
            </a:r>
            <a:r>
              <a:rPr lang="fr-FR" dirty="0" smtClean="0"/>
              <a:t>des </a:t>
            </a:r>
            <a:r>
              <a:rPr lang="fr-FR" dirty="0"/>
              <a:t>statistiques sur le développement durable à différents niveaux </a:t>
            </a:r>
            <a:r>
              <a:rPr lang="fr-FR" dirty="0" smtClean="0"/>
              <a:t>d'agrégation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Discuter des défis et partager les expériences nationales et les leçons tirées de l'utilisation des registres administratifs dans les domaines de </a:t>
            </a:r>
            <a:r>
              <a:rPr lang="fr-FR" dirty="0" smtClean="0"/>
              <a:t>l’état civil</a:t>
            </a:r>
            <a:r>
              <a:rPr lang="fr-FR" dirty="0"/>
              <a:t>, </a:t>
            </a:r>
            <a:r>
              <a:rPr lang="fr-FR" dirty="0" smtClean="0"/>
              <a:t>la santé</a:t>
            </a:r>
            <a:r>
              <a:rPr lang="fr-FR" dirty="0"/>
              <a:t>, </a:t>
            </a:r>
            <a:r>
              <a:rPr lang="fr-FR" dirty="0" smtClean="0"/>
              <a:t>l’éducation</a:t>
            </a:r>
            <a:r>
              <a:rPr lang="fr-FR" dirty="0"/>
              <a:t>, </a:t>
            </a:r>
            <a:r>
              <a:rPr lang="fr-FR" dirty="0" smtClean="0"/>
              <a:t>la justice</a:t>
            </a:r>
            <a:r>
              <a:rPr lang="fr-FR" dirty="0"/>
              <a:t>, </a:t>
            </a:r>
            <a:r>
              <a:rPr lang="fr-FR" dirty="0" smtClean="0"/>
              <a:t>la sécurité </a:t>
            </a:r>
            <a:r>
              <a:rPr lang="fr-FR" dirty="0"/>
              <a:t>sociale, </a:t>
            </a:r>
            <a:r>
              <a:rPr lang="fr-FR" dirty="0" smtClean="0"/>
              <a:t>les finances </a:t>
            </a:r>
            <a:r>
              <a:rPr lang="fr-FR" dirty="0"/>
              <a:t>publiques, etc. pour la production et l'analyse des indicateurs et statistiques </a:t>
            </a:r>
            <a:r>
              <a:rPr lang="fr-FR" dirty="0" smtClean="0"/>
              <a:t>spécifiques </a:t>
            </a:r>
            <a:r>
              <a:rPr lang="fr-FR" dirty="0"/>
              <a:t>aux </a:t>
            </a:r>
            <a:r>
              <a:rPr lang="fr-FR" dirty="0" smtClean="0"/>
              <a:t>domaines des ODD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83620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af0f4df3-916f-498b-b19a-e81bc20a5700"/>
</p:tagLst>
</file>

<file path=ppt/theme/theme1.xml><?xml version="1.0" encoding="utf-8"?>
<a:theme xmlns:a="http://schemas.openxmlformats.org/drawingml/2006/main" name="WDF-ACS Theme">
  <a:themeElements>
    <a:clrScheme name="Esri Branding Colors 2013_Blue Background">
      <a:dk1>
        <a:sysClr val="windowText" lastClr="000000"/>
      </a:dk1>
      <a:lt1>
        <a:sysClr val="window" lastClr="FFFFFF"/>
      </a:lt1>
      <a:dk2>
        <a:srgbClr val="007AC2"/>
      </a:dk2>
      <a:lt2>
        <a:srgbClr val="FFFF96"/>
      </a:lt2>
      <a:accent1>
        <a:srgbClr val="35AC46"/>
      </a:accent1>
      <a:accent2>
        <a:srgbClr val="AAD04B"/>
      </a:accent2>
      <a:accent3>
        <a:srgbClr val="F89927"/>
      </a:accent3>
      <a:accent4>
        <a:srgbClr val="00B9F2"/>
      </a:accent4>
      <a:accent5>
        <a:srgbClr val="8E499B"/>
      </a:accent5>
      <a:accent6>
        <a:srgbClr val="BE9969"/>
      </a:accent6>
      <a:hlink>
        <a:srgbClr val="C9F2FF"/>
      </a:hlink>
      <a:folHlink>
        <a:srgbClr val="94E6FF"/>
      </a:folHlink>
    </a:clrScheme>
    <a:fontScheme name="Esri-Aria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 eaLnBrk="0" fontAlgn="base" hangingPunct="0">
          <a:spcBef>
            <a:spcPct val="0"/>
          </a:spcBef>
          <a:spcAft>
            <a:spcPct val="0"/>
          </a:spcAft>
          <a:defRPr sz="1400" b="1" dirty="0">
            <a:solidFill>
              <a:srgbClr val="000000"/>
            </a:solidFill>
            <a:latin typeface="Arial" charset="0"/>
            <a:ea typeface="ＭＳ Ｐゴシック" pitchFamily="16" charset="-128"/>
            <a:cs typeface="ＭＳ Ｐゴシック" pitchFamily="-97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effectLst/>
      </a:spPr>
      <a:bodyPr wrap="square" lIns="0" tIns="0" rIns="0" bIns="0" rtlCol="0">
        <a:noAutofit/>
      </a:bodyPr>
      <a:lstStyle>
        <a:defPPr algn="l" eaLnBrk="0" hangingPunct="0">
          <a:defRPr dirty="0" err="1" smtClean="0"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" id="{B5E9E839-4D9B-4B72-8CA8-25BC623A51D9}" vid="{898B1AD9-E3FC-431B-A92D-15992F2E7C38}"/>
    </a:ext>
  </a:extLst>
</a:theme>
</file>

<file path=ppt/theme/theme2.xml><?xml version="1.0" encoding="utf-8"?>
<a:theme xmlns:a="http://schemas.openxmlformats.org/drawingml/2006/main" name="1_WDF-ACS Theme">
  <a:themeElements>
    <a:clrScheme name="Esri Branding Colors 2013_Blue Background">
      <a:dk1>
        <a:sysClr val="windowText" lastClr="000000"/>
      </a:dk1>
      <a:lt1>
        <a:sysClr val="window" lastClr="FFFFFF"/>
      </a:lt1>
      <a:dk2>
        <a:srgbClr val="007AC2"/>
      </a:dk2>
      <a:lt2>
        <a:srgbClr val="FFFF96"/>
      </a:lt2>
      <a:accent1>
        <a:srgbClr val="35AC46"/>
      </a:accent1>
      <a:accent2>
        <a:srgbClr val="AAD04B"/>
      </a:accent2>
      <a:accent3>
        <a:srgbClr val="F89927"/>
      </a:accent3>
      <a:accent4>
        <a:srgbClr val="00B9F2"/>
      </a:accent4>
      <a:accent5>
        <a:srgbClr val="8E499B"/>
      </a:accent5>
      <a:accent6>
        <a:srgbClr val="BE9969"/>
      </a:accent6>
      <a:hlink>
        <a:srgbClr val="C9F2FF"/>
      </a:hlink>
      <a:folHlink>
        <a:srgbClr val="94E6FF"/>
      </a:folHlink>
    </a:clrScheme>
    <a:fontScheme name="Esri-Aria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 eaLnBrk="0" fontAlgn="base" hangingPunct="0">
          <a:spcBef>
            <a:spcPct val="0"/>
          </a:spcBef>
          <a:spcAft>
            <a:spcPct val="0"/>
          </a:spcAft>
          <a:defRPr sz="1400" b="1" dirty="0">
            <a:solidFill>
              <a:srgbClr val="000000"/>
            </a:solidFill>
            <a:latin typeface="Arial" charset="0"/>
            <a:ea typeface="ＭＳ Ｐゴシック" pitchFamily="16" charset="-128"/>
            <a:cs typeface="ＭＳ Ｐゴシック" pitchFamily="-97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effectLst/>
      </a:spPr>
      <a:bodyPr wrap="square" lIns="0" tIns="0" rIns="0" bIns="0" rtlCol="0">
        <a:noAutofit/>
      </a:bodyPr>
      <a:lstStyle>
        <a:defPPr algn="l" eaLnBrk="0" hangingPunct="0">
          <a:defRPr dirty="0" err="1" smtClean="0"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ession1-eca" id="{931699A9-9659-4D98-BEB3-ED0E61F28D6B}" vid="{FD4F5E4A-1069-46DC-BEED-6C0D70BF96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Africa first template</Template>
  <TotalTime>173</TotalTime>
  <Words>1149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Helv</vt:lpstr>
      <vt:lpstr>Lucida Grande</vt:lpstr>
      <vt:lpstr>Times New Roman</vt:lpstr>
      <vt:lpstr>Wingdings</vt:lpstr>
      <vt:lpstr>WDF-ACS Theme</vt:lpstr>
      <vt:lpstr>1_WDF-ACS Theme</vt:lpstr>
      <vt:lpstr>PowerPoint Presentation</vt:lpstr>
      <vt:lpstr>Le programme DA10 sur les statistiques et les données</vt:lpstr>
      <vt:lpstr>Le programme DA10 sur les statistiques et les données</vt:lpstr>
      <vt:lpstr>DA10: Activités et délivrables du Pilier 1</vt:lpstr>
      <vt:lpstr>DA10: Activités et délivrables du Pilier 1</vt:lpstr>
      <vt:lpstr>Objectifs de l’atelier</vt:lpstr>
      <vt:lpstr>Structure de l’atelier</vt:lpstr>
      <vt:lpstr>Session 1: Analyse de l'environnement</vt:lpstr>
      <vt:lpstr>Session 2: Utilisation des données administratives pour la mise en œuvre et le suivi des progrès de l'Agenda 2030</vt:lpstr>
      <vt:lpstr>Session 3: Utilisation des données de masse et de données non traditionnelles dans la mise en œuvre et le suivi des ODD</vt:lpstr>
      <vt:lpstr>Session 4: Systèmes d'information géo spatiale</vt:lpstr>
      <vt:lpstr>Résultats attendus de l'atelier</vt:lpstr>
      <vt:lpstr>Résultats attendus de l'atelier</vt:lpstr>
      <vt:lpstr>Merci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leandre</dc:creator>
  <cp:lastModifiedBy>Léandre NGOGANG WANDJI</cp:lastModifiedBy>
  <cp:revision>52</cp:revision>
  <dcterms:created xsi:type="dcterms:W3CDTF">2018-04-20T18:13:32Z</dcterms:created>
  <dcterms:modified xsi:type="dcterms:W3CDTF">2018-05-09T09:36:51Z</dcterms:modified>
</cp:coreProperties>
</file>