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66" r:id="rId2"/>
    <p:sldId id="667" r:id="rId3"/>
    <p:sldId id="670" r:id="rId4"/>
  </p:sldIdLst>
  <p:sldSz cx="9144000" cy="5715000" type="screen16x10"/>
  <p:notesSz cx="7010400" cy="9296400"/>
  <p:custShowLst>
    <p:custShow name="Ankara" id="0">
      <p:sldLst/>
    </p:custShow>
  </p:custShowLst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6F4FE"/>
    <a:srgbClr val="FF33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0604" autoAdjust="0"/>
  </p:normalViewPr>
  <p:slideViewPr>
    <p:cSldViewPr snapToGrid="0">
      <p:cViewPr varScale="1">
        <p:scale>
          <a:sx n="142" d="100"/>
          <a:sy n="142" d="100"/>
        </p:scale>
        <p:origin x="468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2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notesViewPr>
    <p:cSldViewPr snapToGrid="0">
      <p:cViewPr varScale="1">
        <p:scale>
          <a:sx n="89" d="100"/>
          <a:sy n="89" d="100"/>
        </p:scale>
        <p:origin x="375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Gamez" userId="203b50c6-350c-4d55-a0e4-c446d2ffb971" providerId="ADAL" clId="{B00FA65C-BE8B-4E86-9947-3CAFCBB13882}"/>
    <pc:docChg chg="addSld modSld sldOrd">
      <pc:chgData name="Gabriel Gamez" userId="203b50c6-350c-4d55-a0e4-c446d2ffb971" providerId="ADAL" clId="{B00FA65C-BE8B-4E86-9947-3CAFCBB13882}" dt="2018-05-09T01:31:58.564" v="117"/>
      <pc:docMkLst>
        <pc:docMk/>
      </pc:docMkLst>
      <pc:sldChg chg="modSp add modTransition">
        <pc:chgData name="Gabriel Gamez" userId="203b50c6-350c-4d55-a0e4-c446d2ffb971" providerId="ADAL" clId="{B00FA65C-BE8B-4E86-9947-3CAFCBB13882}" dt="2018-05-09T00:56:23.732" v="111"/>
        <pc:sldMkLst>
          <pc:docMk/>
          <pc:sldMk cId="3064618194" sldId="36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064618194" sldId="36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6:23.732" v="111"/>
          <ac:spMkLst>
            <pc:docMk/>
            <pc:sldMk cId="3064618194" sldId="36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700870395" sldId="4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9" creationId="{00000000-0000-0000-0000-000000000000}"/>
          </ac:spMkLst>
        </pc:spChg>
      </pc:sldChg>
      <pc:sldChg chg="add modTransition">
        <pc:chgData name="Gabriel Gamez" userId="203b50c6-350c-4d55-a0e4-c446d2ffb971" providerId="ADAL" clId="{B00FA65C-BE8B-4E86-9947-3CAFCBB13882}" dt="2018-05-08T22:33:37.043" v="25"/>
        <pc:sldMkLst>
          <pc:docMk/>
          <pc:sldMk cId="2236235224" sldId="401"/>
        </pc:sldMkLst>
      </pc:sldChg>
      <pc:sldChg chg="modSp add modTransition">
        <pc:chgData name="Gabriel Gamez" userId="203b50c6-350c-4d55-a0e4-c446d2ffb971" providerId="ADAL" clId="{B00FA65C-BE8B-4E86-9947-3CAFCBB13882}" dt="2018-05-09T01:02:20.603" v="112"/>
        <pc:sldMkLst>
          <pc:docMk/>
          <pc:sldMk cId="385610282" sldId="402"/>
        </pc:sldMkLst>
        <pc:spChg chg="mod">
          <ac:chgData name="Gabriel Gamez" userId="203b50c6-350c-4d55-a0e4-c446d2ffb971" providerId="ADAL" clId="{B00FA65C-BE8B-4E86-9947-3CAFCBB13882}" dt="2018-05-09T01:02:20.603" v="112"/>
          <ac:spMkLst>
            <pc:docMk/>
            <pc:sldMk cId="385610282" sldId="402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5610282" sldId="402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16:17.918" v="114"/>
        <pc:sldMkLst>
          <pc:docMk/>
          <pc:sldMk cId="652384457" sldId="403"/>
        </pc:sldMkLst>
        <pc:spChg chg="mod">
          <ac:chgData name="Gabriel Gamez" userId="203b50c6-350c-4d55-a0e4-c446d2ffb971" providerId="ADAL" clId="{B00FA65C-BE8B-4E86-9947-3CAFCBB13882}" dt="2018-05-09T01:16:17.918" v="114"/>
          <ac:spMkLst>
            <pc:docMk/>
            <pc:sldMk cId="652384457" sldId="403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652384457" sldId="403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416158339" sldId="40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859909875" sldId="4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65844249" sldId="4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5921794" sldId="40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28:18.776" v="116"/>
        <pc:sldMkLst>
          <pc:docMk/>
          <pc:sldMk cId="2636960687" sldId="408"/>
        </pc:sldMkLst>
        <pc:spChg chg="mod">
          <ac:chgData name="Gabriel Gamez" userId="203b50c6-350c-4d55-a0e4-c446d2ffb971" providerId="ADAL" clId="{B00FA65C-BE8B-4E86-9947-3CAFCBB13882}" dt="2018-05-09T01:28:18.776" v="116"/>
          <ac:spMkLst>
            <pc:docMk/>
            <pc:sldMk cId="2636960687" sldId="40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636960687" sldId="40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31:58.564" v="117"/>
        <pc:sldMkLst>
          <pc:docMk/>
          <pc:sldMk cId="243153280" sldId="409"/>
        </pc:sldMkLst>
        <pc:spChg chg="mod">
          <ac:chgData name="Gabriel Gamez" userId="203b50c6-350c-4d55-a0e4-c446d2ffb971" providerId="ADAL" clId="{B00FA65C-BE8B-4E86-9947-3CAFCBB13882}" dt="2018-05-09T01:31:58.564" v="117"/>
          <ac:spMkLst>
            <pc:docMk/>
            <pc:sldMk cId="243153280" sldId="409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43153280" sldId="409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762464713" sldId="41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9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1433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30723" creationId="{EF8AF794-CB22-40B1-BA61-4DC5B44F4E46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6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7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4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5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2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9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6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2:19.715" v="16" actId="2711"/>
          <ac:spMkLst>
            <pc:docMk/>
            <pc:sldMk cId="0" sldId="666"/>
            <ac:spMk id="4099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6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7"/>
            <ac:spMk id="6146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815871349" sldId="69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32770" creationId="{965A19A0-994E-4391-A0AE-FC14CEF341C3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405649269" sldId="691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908188176" sldId="692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15363" creationId="{38EA63EC-55A8-49E6-96EC-98973190F5E8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37890" creationId="{F090EC98-4D86-48CF-A0B0-2D382CFC9DC9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797933321" sldId="69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0" creationId="{BA6D9D1A-8471-4DAC-B4F5-6E25AD20C402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1" creationId="{5A330C64-BA80-4D3B-959D-5BF61B6874DF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343114821" sldId="69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11267" creationId="{EB1C0EC6-5399-479A-9BD1-4AF0AC55DE84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316418" creationId="{513A3743-7FFA-4DEF-89F7-610E4D1BBBD2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199785802" sldId="69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256942927" sldId="69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247849122" sldId="69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277511693" sldId="699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36866" creationId="{7542CF7E-CB51-4048-A9E0-8A9E59D998C1}"/>
          </ac:spMkLst>
        </pc:spChg>
      </pc:sldChg>
      <pc:sldChg chg="modSp ord">
        <pc:chgData name="Gabriel Gamez" userId="203b50c6-350c-4d55-a0e4-c446d2ffb971" providerId="ADAL" clId="{B00FA65C-BE8B-4E86-9947-3CAFCBB13882}" dt="2018-05-09T00:51:16.727" v="108" actId="2711"/>
        <pc:sldMkLst>
          <pc:docMk/>
          <pc:sldMk cId="369743922" sldId="7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3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9" creationId="{00000000-0000-0000-0000-000000000000}"/>
          </ac:spMkLst>
        </pc:spChg>
      </pc:sldChg>
      <pc:sldChg chg="addSp delSp 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493388695" sldId="704"/>
        </pc:sldMkLst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4" creationId="{73B1AF94-FE76-4AA8-863E-87FF593D2EFE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9" creationId="{E9122C52-2BF3-4C8D-80A4-C7CD1369C742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10" creationId="{211D36D7-6396-4A26-80B9-37957F2BFE41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493388695" sldId="704"/>
            <ac:spMk id="37890" creationId="{F090EC98-4D86-48CF-A0B0-2D382CFC9DC9}"/>
          </ac:spMkLst>
        </pc:spChg>
        <pc:picChg chg="add">
          <ac:chgData name="Gabriel Gamez" userId="203b50c6-350c-4d55-a0e4-c446d2ffb971" providerId="ADAL" clId="{B00FA65C-BE8B-4E86-9947-3CAFCBB13882}" dt="2018-05-08T19:06:15.337" v="1" actId="2711"/>
          <ac:picMkLst>
            <pc:docMk/>
            <pc:sldMk cId="493388695" sldId="704"/>
            <ac:picMk id="6" creationId="{432C74CA-F8BD-4278-9200-228D94719E05}"/>
          </ac:picMkLst>
        </pc:picChg>
        <pc:picChg chg="add del">
          <ac:chgData name="Gabriel Gamez" userId="203b50c6-350c-4d55-a0e4-c446d2ffb971" providerId="ADAL" clId="{B00FA65C-BE8B-4E86-9947-3CAFCBB13882}" dt="2018-05-08T19:22:09.228" v="6" actId="2711"/>
          <ac:picMkLst>
            <pc:docMk/>
            <pc:sldMk cId="493388695" sldId="704"/>
            <ac:picMk id="8" creationId="{5D2B3DB5-FA97-4391-A00C-79D3C75918C8}"/>
          </ac:picMkLst>
        </pc:picChg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32591384" sldId="7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32591384" sldId="7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7:49.222" v="23" actId="2711"/>
          <ac:spMkLst>
            <pc:docMk/>
            <pc:sldMk cId="132591384" sldId="705"/>
            <ac:spMk id="4099" creationId="{00000000-0000-0000-0000-000000000000}"/>
          </ac:spMkLst>
        </pc:spChg>
      </pc:sldChg>
      <pc:sldChg chg="add">
        <pc:chgData name="Gabriel Gamez" userId="203b50c6-350c-4d55-a0e4-c446d2ffb971" providerId="ADAL" clId="{B00FA65C-BE8B-4E86-9947-3CAFCBB13882}" dt="2018-05-08T19:43:32.829" v="17"/>
        <pc:sldMkLst>
          <pc:docMk/>
          <pc:sldMk cId="2199704767" sldId="705"/>
        </pc:sldMkLst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038798437" sldId="7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038798437" sldId="7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17:46.770" v="107" actId="2711"/>
          <ac:spMkLst>
            <pc:docMk/>
            <pc:sldMk cId="1038798437" sldId="706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CE62F03-4A3A-40C2-9C9D-742C13DA6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FC694CA-8625-4F1D-9B69-E4B8B460DE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B67364D7-F0F9-4352-8345-9E6F4DB933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84C134F-EAD7-4E04-B3A6-1D483D69DC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6A900DB-8F43-4BBC-904F-3BBF74ADC6D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0A0A5003-0670-41C0-BA7A-B526C0DAAA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BC19C3B-7133-4029-B50C-00D0E1C123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DE0C9C69-0272-4B93-A0B7-9DA1F931C9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7958CB0D-1E1C-47BC-B57F-0DA4DB92F1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976DCF25-6FED-4615-9D7B-8FA87C3E3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4C11A37A-9800-462C-84BA-2DAB31512C1C}" type="slidenum">
              <a:rPr lang="en-GB" altLang="fr-FR"/>
              <a:pPr>
                <a:defRPr/>
              </a:pPr>
              <a:t>‹#›</a:t>
            </a:fld>
            <a:endParaRPr lang="en-GB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90F5F-6707-417B-ADE1-E80F32AE4E9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CCB390-2E21-47B8-BF62-231B9441EA23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4FD14-2DEF-436D-BA7C-678FC1F167A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596870-0255-406B-9D86-88F02C1C185F}" type="slidenum">
              <a:rPr lang="en-US" altLang="zh-CN" b="0"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zh-CN" b="0" dirty="0">
              <a:latin typeface="Tahoma" panose="020B0604030504040204" pitchFamily="34" charset="0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F132-F3C1-4B7D-8D02-6D851D3623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55061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CA1C-6DB1-4B3B-AB72-54FE1B37C9BD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40049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E949-BE27-43B1-A228-CDB6333D3A0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1765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AA73-C727-4FB9-B637-762ED64B2EBB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98213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EEC0-A5D0-484A-A198-768BF621043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016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57CE-6DE6-4F37-97CD-9C6A312C49B9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6327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FD07-BF55-453D-818F-0536824C60B1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41491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1C786-E86A-4D73-9D52-8D4DA79D62D4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83409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F388-69AB-44C6-A7EF-22575F4E3AD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7735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3ED8-7A1A-481D-A74A-2B0FD76BF256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137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AE56-65D6-47D1-974C-B6F28DC14CA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5966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60B6-3816-45FB-9424-8965F571CE1A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622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086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4619EB5-AF5C-417B-B879-C5F70CFDBD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EC3630-13C9-4842-9153-12BD01883B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BCEC99-665B-4182-8C5F-4E7BD01544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5E000F0-AE01-4FBE-996A-02B75CDE4C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  <p:pic>
        <p:nvPicPr>
          <p:cNvPr id="1031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▫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160463"/>
            <a:ext cx="7857250" cy="30845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1600" noProof="0" dirty="0">
                <a:latin typeface="+mn-lt"/>
              </a:rPr>
              <a:t>10</a:t>
            </a:r>
            <a:r>
              <a:rPr lang="fr-CH" altLang="en-US" sz="1600" baseline="30000" noProof="0" dirty="0">
                <a:latin typeface="+mn-lt"/>
              </a:rPr>
              <a:t>ème</a:t>
            </a:r>
            <a:r>
              <a:rPr lang="fr-CH" altLang="en-US" sz="1600" noProof="0" dirty="0">
                <a:latin typeface="+mn-lt"/>
              </a:rPr>
              <a:t> tranches du Programme du Compte de Développement de l’ONU</a:t>
            </a:r>
          </a:p>
          <a:p>
            <a:pPr eaLnBrk="1" hangingPunct="1">
              <a:lnSpc>
                <a:spcPct val="9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fr-CH" altLang="en-US" sz="1600" noProof="0" dirty="0">
              <a:solidFill>
                <a:srgbClr val="0000FF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2000" b="1" noProof="0" dirty="0">
                <a:solidFill>
                  <a:srgbClr val="0000FF"/>
                </a:solidFill>
                <a:latin typeface="+mn-lt"/>
              </a:rPr>
              <a:t>Intégration des données secondaires pour les indicateurs ODD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89038" y="4513263"/>
            <a:ext cx="6865937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fr-CH" altLang="en-US" sz="1600" dirty="0"/>
              <a:t>Ouverture</a:t>
            </a:r>
          </a:p>
          <a:p>
            <a:pPr algn="ctr">
              <a:buNone/>
            </a:pPr>
            <a:r>
              <a:rPr lang="fr-CH" altLang="en-US" sz="1600" b="0" dirty="0"/>
              <a:t>Atelier sous régional pour pays africains francophones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CH" altLang="en-US" sz="1600" b="0" dirty="0"/>
              <a:t>9 – 11 mai 2018, Lomé, Togo</a:t>
            </a:r>
          </a:p>
        </p:txBody>
      </p:sp>
      <p:pic>
        <p:nvPicPr>
          <p:cNvPr id="4100" name="Picture 2" descr="Image result for disaggre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048000"/>
            <a:ext cx="145573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538163" y="973138"/>
            <a:ext cx="8229600" cy="539750"/>
          </a:xfrm>
        </p:spPr>
        <p:txBody>
          <a:bodyPr/>
          <a:lstStyle/>
          <a:p>
            <a:pPr marL="185738" eaLnBrk="1" hangingPunct="1"/>
            <a:r>
              <a:rPr lang="fr-CH" altLang="en-US" sz="2400" b="1" noProof="0" dirty="0">
                <a:latin typeface="+mn-lt"/>
              </a:rPr>
              <a:t>Indicateurs ODD: défis </a:t>
            </a:r>
            <a:r>
              <a:rPr lang="fr-CH" altLang="en-US" sz="2400" b="1" noProof="0">
                <a:latin typeface="+mn-lt"/>
              </a:rPr>
              <a:t>et opportunités</a:t>
            </a:r>
            <a:endParaRPr lang="fr-CH" altLang="en-US" sz="2400" b="1" noProof="0" dirty="0">
              <a:latin typeface="+mn-lt"/>
            </a:endParaRPr>
          </a:p>
        </p:txBody>
      </p:sp>
      <p:grpSp>
        <p:nvGrpSpPr>
          <p:cNvPr id="6147" name="Group 14"/>
          <p:cNvGrpSpPr>
            <a:grpSpLocks/>
          </p:cNvGrpSpPr>
          <p:nvPr/>
        </p:nvGrpSpPr>
        <p:grpSpPr bwMode="auto">
          <a:xfrm>
            <a:off x="588963" y="1593850"/>
            <a:ext cx="8132762" cy="3165475"/>
            <a:chOff x="589556" y="2565400"/>
            <a:chExt cx="8132674" cy="3798888"/>
          </a:xfrm>
        </p:grpSpPr>
        <p:grpSp>
          <p:nvGrpSpPr>
            <p:cNvPr id="6151" name="Group 2"/>
            <p:cNvGrpSpPr>
              <a:grpSpLocks/>
            </p:cNvGrpSpPr>
            <p:nvPr/>
          </p:nvGrpSpPr>
          <p:grpSpPr bwMode="auto">
            <a:xfrm>
              <a:off x="589556" y="2565400"/>
              <a:ext cx="1747838" cy="3798888"/>
              <a:chOff x="371831" y="2592388"/>
              <a:chExt cx="1747838" cy="3771900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F8AE849D-0EE5-4C1A-8B7A-F5D85D9D90E4}"/>
                  </a:ext>
                </a:extLst>
              </p:cNvPr>
              <p:cNvSpPr/>
              <p:nvPr/>
            </p:nvSpPr>
            <p:spPr bwMode="auto">
              <a:xfrm>
                <a:off x="371831" y="2802359"/>
                <a:ext cx="1747818" cy="3561929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defRPr/>
                </a:pPr>
                <a:r>
                  <a:rPr lang="fr-CH" altLang="en-US" sz="1200" dirty="0">
                    <a:solidFill>
                      <a:srgbClr val="000000"/>
                    </a:solidFill>
                    <a:ea typeface="Arial Unicode MS" pitchFamily="34" charset="-128"/>
                  </a:rPr>
                  <a:t> </a:t>
                </a:r>
              </a:p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buFont typeface="Wingdings" panose="05000000000000000000" pitchFamily="2" charset="2"/>
                  <a:buChar char="§"/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7" name="Round Same Side Corner Rectangle 6">
                <a:extLst>
                  <a:ext uri="{FF2B5EF4-FFF2-40B4-BE49-F238E27FC236}">
                    <a16:creationId xmlns:a16="http://schemas.microsoft.com/office/drawing/2014/main" id="{FE366260-E7E5-40EC-ACBD-F722A4622969}"/>
                  </a:ext>
                </a:extLst>
              </p:cNvPr>
              <p:cNvSpPr/>
              <p:nvPr/>
            </p:nvSpPr>
            <p:spPr bwMode="auto">
              <a:xfrm>
                <a:off x="484542" y="2592388"/>
                <a:ext cx="1523983" cy="418050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Indicateurs ODD</a:t>
                </a:r>
              </a:p>
            </p:txBody>
          </p:sp>
          <p:grpSp>
            <p:nvGrpSpPr>
              <p:cNvPr id="6190" name="Group 18"/>
              <p:cNvGrpSpPr>
                <a:grpSpLocks/>
              </p:cNvGrpSpPr>
              <p:nvPr/>
            </p:nvGrpSpPr>
            <p:grpSpPr bwMode="auto">
              <a:xfrm>
                <a:off x="455969" y="3148013"/>
                <a:ext cx="1581150" cy="898525"/>
                <a:chOff x="60309" y="1512599"/>
                <a:chExt cx="1580856" cy="990268"/>
              </a:xfrm>
            </p:grpSpPr>
            <p:sp>
              <p:nvSpPr>
                <p:cNvPr id="48" name="Rounded Rectangle 47">
                  <a:extLst>
                    <a:ext uri="{FF2B5EF4-FFF2-40B4-BE49-F238E27FC236}">
                      <a16:creationId xmlns:a16="http://schemas.microsoft.com/office/drawing/2014/main" id="{65BABBBD-FC85-45CD-89D4-6580F6ED0A86}"/>
                    </a:ext>
                  </a:extLst>
                </p:cNvPr>
                <p:cNvSpPr/>
                <p:nvPr/>
              </p:nvSpPr>
              <p:spPr>
                <a:xfrm>
                  <a:off x="60307" y="1513164"/>
                  <a:ext cx="1580839" cy="990265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9" name="Rounded Rectangle 4">
                  <a:extLst>
                    <a:ext uri="{FF2B5EF4-FFF2-40B4-BE49-F238E27FC236}">
                      <a16:creationId xmlns:a16="http://schemas.microsoft.com/office/drawing/2014/main" id="{25F6784D-B5A2-4EC5-89E4-6D83B0AD4C98}"/>
                    </a:ext>
                  </a:extLst>
                </p:cNvPr>
                <p:cNvSpPr/>
                <p:nvPr/>
              </p:nvSpPr>
              <p:spPr>
                <a:xfrm>
                  <a:off x="88876" y="1544436"/>
                  <a:ext cx="1523700" cy="92980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Couverture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&gt; 230 indicateurs</a:t>
                  </a:r>
                </a:p>
              </p:txBody>
            </p:sp>
          </p:grpSp>
          <p:grpSp>
            <p:nvGrpSpPr>
              <p:cNvPr id="6191" name="Group 19"/>
              <p:cNvGrpSpPr>
                <a:grpSpLocks/>
              </p:cNvGrpSpPr>
              <p:nvPr/>
            </p:nvGrpSpPr>
            <p:grpSpPr bwMode="auto">
              <a:xfrm>
                <a:off x="455969" y="4244975"/>
                <a:ext cx="1581150" cy="908050"/>
                <a:chOff x="60309" y="2655215"/>
                <a:chExt cx="1580856" cy="990268"/>
              </a:xfrm>
            </p:grpSpPr>
            <p:sp>
              <p:nvSpPr>
                <p:cNvPr id="46" name="Rounded Rectangle 45">
                  <a:extLst>
                    <a:ext uri="{FF2B5EF4-FFF2-40B4-BE49-F238E27FC236}">
                      <a16:creationId xmlns:a16="http://schemas.microsoft.com/office/drawing/2014/main" id="{776E48DD-E4CC-402C-A82E-830AB536C03A}"/>
                    </a:ext>
                  </a:extLst>
                </p:cNvPr>
                <p:cNvSpPr/>
                <p:nvPr/>
              </p:nvSpPr>
              <p:spPr>
                <a:xfrm>
                  <a:off x="60307" y="2655971"/>
                  <a:ext cx="1580839" cy="990191"/>
                </a:xfrm>
                <a:prstGeom prst="roundRect">
                  <a:avLst>
                    <a:gd name="adj" fmla="val 10000"/>
                  </a:avLst>
                </a:prstGeom>
                <a:ln w="38100"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7" name="Rounded Rectangle 6">
                  <a:extLst>
                    <a:ext uri="{FF2B5EF4-FFF2-40B4-BE49-F238E27FC236}">
                      <a16:creationId xmlns:a16="http://schemas.microsoft.com/office/drawing/2014/main" id="{614D0002-9329-4317-B792-E5746EA7AE22}"/>
                    </a:ext>
                  </a:extLst>
                </p:cNvPr>
                <p:cNvSpPr/>
                <p:nvPr/>
              </p:nvSpPr>
              <p:spPr>
                <a:xfrm>
                  <a:off x="88876" y="2684852"/>
                  <a:ext cx="1523700" cy="93243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Granularité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Désagrégation</a:t>
                  </a:r>
                </a:p>
              </p:txBody>
            </p:sp>
          </p:grpSp>
          <p:grpSp>
            <p:nvGrpSpPr>
              <p:cNvPr id="6192" name="Group 20"/>
              <p:cNvGrpSpPr>
                <a:grpSpLocks/>
              </p:cNvGrpSpPr>
              <p:nvPr/>
            </p:nvGrpSpPr>
            <p:grpSpPr bwMode="auto">
              <a:xfrm>
                <a:off x="455969" y="5343525"/>
                <a:ext cx="1581150" cy="863600"/>
                <a:chOff x="60309" y="3797832"/>
                <a:chExt cx="1580856" cy="990268"/>
              </a:xfrm>
            </p:grpSpPr>
            <p:sp>
              <p:nvSpPr>
                <p:cNvPr id="44" name="Rounded Rectangle 43">
                  <a:extLst>
                    <a:ext uri="{FF2B5EF4-FFF2-40B4-BE49-F238E27FC236}">
                      <a16:creationId xmlns:a16="http://schemas.microsoft.com/office/drawing/2014/main" id="{6F1D2AF9-1230-466F-98E7-6FCF477EBC6C}"/>
                    </a:ext>
                  </a:extLst>
                </p:cNvPr>
                <p:cNvSpPr/>
                <p:nvPr/>
              </p:nvSpPr>
              <p:spPr>
                <a:xfrm>
                  <a:off x="60307" y="3797012"/>
                  <a:ext cx="1580839" cy="991270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5" name="Rounded Rectangle 8">
                  <a:extLst>
                    <a:ext uri="{FF2B5EF4-FFF2-40B4-BE49-F238E27FC236}">
                      <a16:creationId xmlns:a16="http://schemas.microsoft.com/office/drawing/2014/main" id="{36E46427-094F-4404-A583-06AD304816C6}"/>
                    </a:ext>
                  </a:extLst>
                </p:cNvPr>
                <p:cNvSpPr/>
                <p:nvPr/>
              </p:nvSpPr>
              <p:spPr>
                <a:xfrm>
                  <a:off x="88876" y="3825211"/>
                  <a:ext cx="1523700" cy="93270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Qualité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Actualité</a:t>
                  </a:r>
                  <a:br>
                    <a:rPr lang="fr-CH" sz="1200" b="0" dirty="0"/>
                  </a:br>
                  <a:r>
                    <a:rPr lang="fr-CH" sz="1200" b="0" dirty="0"/>
                    <a:t>Fiabilité</a:t>
                  </a:r>
                </a:p>
              </p:txBody>
            </p:sp>
          </p:grpSp>
        </p:grpSp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2547973" y="2565400"/>
              <a:ext cx="1895475" cy="3798888"/>
              <a:chOff x="2571439" y="2592388"/>
              <a:chExt cx="1895475" cy="3771900"/>
            </a:xfrm>
          </p:grpSpPr>
          <p:sp>
            <p:nvSpPr>
              <p:cNvPr id="8" name="Rounded Rectangle 7">
                <a:extLst>
                  <a:ext uri="{FF2B5EF4-FFF2-40B4-BE49-F238E27FC236}">
                    <a16:creationId xmlns:a16="http://schemas.microsoft.com/office/drawing/2014/main" id="{584087AC-2E4E-4104-92EC-A14872465D2B}"/>
                  </a:ext>
                </a:extLst>
              </p:cNvPr>
              <p:cNvSpPr/>
              <p:nvPr/>
            </p:nvSpPr>
            <p:spPr bwMode="auto">
              <a:xfrm>
                <a:off x="2571976" y="2802359"/>
                <a:ext cx="1895454" cy="3561929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529B"/>
                  </a:buClr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i="1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buClr>
                    <a:srgbClr val="00529B"/>
                  </a:buClr>
                  <a:buFont typeface="Wingdings" panose="05000000000000000000" pitchFamily="2" charset="2"/>
                  <a:buChar char="§"/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9" name="Round Same Side Corner Rectangle 8">
                <a:extLst>
                  <a:ext uri="{FF2B5EF4-FFF2-40B4-BE49-F238E27FC236}">
                    <a16:creationId xmlns:a16="http://schemas.microsoft.com/office/drawing/2014/main" id="{2DC98B8E-9FFB-4449-A3C5-445351A0CDD6}"/>
                  </a:ext>
                </a:extLst>
              </p:cNvPr>
              <p:cNvSpPr/>
              <p:nvPr/>
            </p:nvSpPr>
            <p:spPr bwMode="auto">
              <a:xfrm>
                <a:off x="2757711" y="2592388"/>
                <a:ext cx="1523983" cy="425616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Ecosystème</a:t>
                </a:r>
              </a:p>
            </p:txBody>
          </p:sp>
          <p:grpSp>
            <p:nvGrpSpPr>
              <p:cNvPr id="6179" name="Group 27"/>
              <p:cNvGrpSpPr>
                <a:grpSpLocks/>
              </p:cNvGrpSpPr>
              <p:nvPr/>
            </p:nvGrpSpPr>
            <p:grpSpPr bwMode="auto">
              <a:xfrm>
                <a:off x="2728601" y="3148013"/>
                <a:ext cx="1581150" cy="898525"/>
                <a:chOff x="2445795" y="1512599"/>
                <a:chExt cx="1580856" cy="990268"/>
              </a:xfrm>
            </p:grpSpPr>
            <p:sp>
              <p:nvSpPr>
                <p:cNvPr id="42" name="Rounded Rectangle 41">
                  <a:extLst>
                    <a:ext uri="{FF2B5EF4-FFF2-40B4-BE49-F238E27FC236}">
                      <a16:creationId xmlns:a16="http://schemas.microsoft.com/office/drawing/2014/main" id="{6EF5D304-9C8A-4771-AE94-256A42B3EDF7}"/>
                    </a:ext>
                  </a:extLst>
                </p:cNvPr>
                <p:cNvSpPr/>
                <p:nvPr/>
              </p:nvSpPr>
              <p:spPr>
                <a:xfrm>
                  <a:off x="2446330" y="1513164"/>
                  <a:ext cx="1580838" cy="990265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3" name="Rounded Rectangle 4">
                  <a:extLst>
                    <a:ext uri="{FF2B5EF4-FFF2-40B4-BE49-F238E27FC236}">
                      <a16:creationId xmlns:a16="http://schemas.microsoft.com/office/drawing/2014/main" id="{78983A74-5877-42E1-A603-9EC645F9E1AE}"/>
                    </a:ext>
                  </a:extLst>
                </p:cNvPr>
                <p:cNvSpPr/>
                <p:nvPr/>
              </p:nvSpPr>
              <p:spPr>
                <a:xfrm>
                  <a:off x="2474899" y="1544436"/>
                  <a:ext cx="1523699" cy="92980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Transformation numérique</a:t>
                  </a:r>
                  <a:endParaRPr lang="fr-CH" sz="1200" b="0" dirty="0"/>
                </a:p>
              </p:txBody>
            </p:sp>
          </p:grpSp>
          <p:grpSp>
            <p:nvGrpSpPr>
              <p:cNvPr id="6180" name="Group 28"/>
              <p:cNvGrpSpPr>
                <a:grpSpLocks/>
              </p:cNvGrpSpPr>
              <p:nvPr/>
            </p:nvGrpSpPr>
            <p:grpSpPr bwMode="auto">
              <a:xfrm>
                <a:off x="2728601" y="4244975"/>
                <a:ext cx="1581150" cy="908050"/>
                <a:chOff x="2445795" y="2655215"/>
                <a:chExt cx="1580856" cy="990268"/>
              </a:xfrm>
            </p:grpSpPr>
            <p:sp>
              <p:nvSpPr>
                <p:cNvPr id="40" name="Rounded Rectangle 39">
                  <a:extLst>
                    <a:ext uri="{FF2B5EF4-FFF2-40B4-BE49-F238E27FC236}">
                      <a16:creationId xmlns:a16="http://schemas.microsoft.com/office/drawing/2014/main" id="{05C63723-BA37-4BD7-90A8-57A0501E80AB}"/>
                    </a:ext>
                  </a:extLst>
                </p:cNvPr>
                <p:cNvSpPr/>
                <p:nvPr/>
              </p:nvSpPr>
              <p:spPr>
                <a:xfrm>
                  <a:off x="2446330" y="2655971"/>
                  <a:ext cx="1580838" cy="990191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41" name="Rounded Rectangle 6">
                  <a:extLst>
                    <a:ext uri="{FF2B5EF4-FFF2-40B4-BE49-F238E27FC236}">
                      <a16:creationId xmlns:a16="http://schemas.microsoft.com/office/drawing/2014/main" id="{768EA033-409A-4E19-9244-213EF815B001}"/>
                    </a:ext>
                  </a:extLst>
                </p:cNvPr>
                <p:cNvSpPr/>
                <p:nvPr/>
              </p:nvSpPr>
              <p:spPr>
                <a:xfrm>
                  <a:off x="2474899" y="2684852"/>
                  <a:ext cx="1523699" cy="932430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Sources de données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«Big Data»</a:t>
                  </a:r>
                </a:p>
              </p:txBody>
            </p:sp>
          </p:grpSp>
          <p:grpSp>
            <p:nvGrpSpPr>
              <p:cNvPr id="6181" name="Group 29"/>
              <p:cNvGrpSpPr>
                <a:grpSpLocks/>
              </p:cNvGrpSpPr>
              <p:nvPr/>
            </p:nvGrpSpPr>
            <p:grpSpPr bwMode="auto">
              <a:xfrm>
                <a:off x="2728601" y="5343525"/>
                <a:ext cx="1581150" cy="863600"/>
                <a:chOff x="2445795" y="3797832"/>
                <a:chExt cx="1580856" cy="990268"/>
              </a:xfrm>
            </p:grpSpPr>
            <p:sp>
              <p:nvSpPr>
                <p:cNvPr id="38" name="Rounded Rectangle 37">
                  <a:extLst>
                    <a:ext uri="{FF2B5EF4-FFF2-40B4-BE49-F238E27FC236}">
                      <a16:creationId xmlns:a16="http://schemas.microsoft.com/office/drawing/2014/main" id="{223C4A29-02D9-4C59-834B-2612C3B91669}"/>
                    </a:ext>
                  </a:extLst>
                </p:cNvPr>
                <p:cNvSpPr/>
                <p:nvPr/>
              </p:nvSpPr>
              <p:spPr>
                <a:xfrm>
                  <a:off x="2446330" y="3797012"/>
                  <a:ext cx="1580838" cy="991270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9" name="Rounded Rectangle 8">
                  <a:extLst>
                    <a:ext uri="{FF2B5EF4-FFF2-40B4-BE49-F238E27FC236}">
                      <a16:creationId xmlns:a16="http://schemas.microsoft.com/office/drawing/2014/main" id="{5EAEB867-FBEB-47A5-BB1F-DC54EBBFB374}"/>
                    </a:ext>
                  </a:extLst>
                </p:cNvPr>
                <p:cNvSpPr/>
                <p:nvPr/>
              </p:nvSpPr>
              <p:spPr>
                <a:xfrm>
                  <a:off x="2474899" y="3825211"/>
                  <a:ext cx="1523699" cy="93270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>
                    <a:defRPr/>
                  </a:pPr>
                  <a:r>
                    <a:rPr lang="fr-CH" sz="1200" dirty="0"/>
                    <a:t>Communauté des données</a:t>
                  </a:r>
                  <a:endParaRPr lang="fr-CH" sz="1200" b="0" dirty="0"/>
                </a:p>
              </p:txBody>
            </p:sp>
          </p:grpSp>
        </p:grpSp>
        <p:grpSp>
          <p:nvGrpSpPr>
            <p:cNvPr id="6153" name="Group 4"/>
            <p:cNvGrpSpPr>
              <a:grpSpLocks/>
            </p:cNvGrpSpPr>
            <p:nvPr/>
          </p:nvGrpSpPr>
          <p:grpSpPr bwMode="auto">
            <a:xfrm>
              <a:off x="4654027" y="2565400"/>
              <a:ext cx="1957387" cy="3798888"/>
              <a:chOff x="4683541" y="2565400"/>
              <a:chExt cx="1957387" cy="3798888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77C7844E-DF38-4044-A798-BD344F83E5C2}"/>
                  </a:ext>
                </a:extLst>
              </p:cNvPr>
              <p:cNvSpPr/>
              <p:nvPr/>
            </p:nvSpPr>
            <p:spPr bwMode="auto">
              <a:xfrm>
                <a:off x="4683026" y="2805450"/>
                <a:ext cx="1957366" cy="3558838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11" name="Round Same Side Corner Rectangle 10">
                <a:extLst>
                  <a:ext uri="{FF2B5EF4-FFF2-40B4-BE49-F238E27FC236}">
                    <a16:creationId xmlns:a16="http://schemas.microsoft.com/office/drawing/2014/main" id="{9BE74F83-6FF1-44AA-8252-B15A2DF10B7C}"/>
                  </a:ext>
                </a:extLst>
              </p:cNvPr>
              <p:cNvSpPr/>
              <p:nvPr/>
            </p:nvSpPr>
            <p:spPr bwMode="auto">
              <a:xfrm>
                <a:off x="4906861" y="2565400"/>
                <a:ext cx="1523984" cy="443903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Modernisation</a:t>
                </a:r>
              </a:p>
            </p:txBody>
          </p:sp>
          <p:grpSp>
            <p:nvGrpSpPr>
              <p:cNvPr id="6168" name="Group 30"/>
              <p:cNvGrpSpPr>
                <a:grpSpLocks/>
              </p:cNvGrpSpPr>
              <p:nvPr/>
            </p:nvGrpSpPr>
            <p:grpSpPr bwMode="auto">
              <a:xfrm>
                <a:off x="4878803" y="3148013"/>
                <a:ext cx="1581150" cy="898525"/>
                <a:chOff x="4596191" y="1512599"/>
                <a:chExt cx="1580856" cy="990268"/>
              </a:xfrm>
            </p:grpSpPr>
            <p:sp>
              <p:nvSpPr>
                <p:cNvPr id="36" name="Rounded Rectangle 35">
                  <a:extLst>
                    <a:ext uri="{FF2B5EF4-FFF2-40B4-BE49-F238E27FC236}">
                      <a16:creationId xmlns:a16="http://schemas.microsoft.com/office/drawing/2014/main" id="{B0442C82-144B-4370-834C-FFBA1F98856C}"/>
                    </a:ext>
                  </a:extLst>
                </p:cNvPr>
                <p:cNvSpPr/>
                <p:nvPr/>
              </p:nvSpPr>
              <p:spPr>
                <a:xfrm>
                  <a:off x="4595674" y="1513002"/>
                  <a:ext cx="1580839" cy="988952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7" name="Rounded Rectangle 10">
                  <a:extLst>
                    <a:ext uri="{FF2B5EF4-FFF2-40B4-BE49-F238E27FC236}">
                      <a16:creationId xmlns:a16="http://schemas.microsoft.com/office/drawing/2014/main" id="{12724668-4E78-4BC8-AE33-69335FF4E238}"/>
                    </a:ext>
                  </a:extLst>
                </p:cNvPr>
                <p:cNvSpPr/>
                <p:nvPr/>
              </p:nvSpPr>
              <p:spPr>
                <a:xfrm>
                  <a:off x="4624243" y="1542398"/>
                  <a:ext cx="1523700" cy="9301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Intégration &amp; Standardisation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Interopérabilité</a:t>
                  </a:r>
                </a:p>
              </p:txBody>
            </p:sp>
          </p:grpSp>
          <p:grpSp>
            <p:nvGrpSpPr>
              <p:cNvPr id="6169" name="Group 31"/>
              <p:cNvGrpSpPr>
                <a:grpSpLocks/>
              </p:cNvGrpSpPr>
              <p:nvPr/>
            </p:nvGrpSpPr>
            <p:grpSpPr bwMode="auto">
              <a:xfrm>
                <a:off x="4878803" y="4244975"/>
                <a:ext cx="1581150" cy="908050"/>
                <a:chOff x="4596191" y="2655215"/>
                <a:chExt cx="1580856" cy="990268"/>
              </a:xfrm>
            </p:grpSpPr>
            <p:sp>
              <p:nvSpPr>
                <p:cNvPr id="34" name="Rounded Rectangle 33">
                  <a:extLst>
                    <a:ext uri="{FF2B5EF4-FFF2-40B4-BE49-F238E27FC236}">
                      <a16:creationId xmlns:a16="http://schemas.microsoft.com/office/drawing/2014/main" id="{6764F0A7-6E5D-47D1-9762-6A82D3F6E780}"/>
                    </a:ext>
                  </a:extLst>
                </p:cNvPr>
                <p:cNvSpPr/>
                <p:nvPr/>
              </p:nvSpPr>
              <p:spPr>
                <a:xfrm>
                  <a:off x="4595674" y="2656060"/>
                  <a:ext cx="1580839" cy="98896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5" name="Rounded Rectangle 12">
                  <a:extLst>
                    <a:ext uri="{FF2B5EF4-FFF2-40B4-BE49-F238E27FC236}">
                      <a16:creationId xmlns:a16="http://schemas.microsoft.com/office/drawing/2014/main" id="{3558EE25-2D2D-43B6-9E3B-D735C9C07BA4}"/>
                    </a:ext>
                  </a:extLst>
                </p:cNvPr>
                <p:cNvSpPr/>
                <p:nvPr/>
              </p:nvSpPr>
              <p:spPr>
                <a:xfrm>
                  <a:off x="4624243" y="2685148"/>
                  <a:ext cx="1523700" cy="9307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Méthodologie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Mode mixte</a:t>
                  </a:r>
                </a:p>
              </p:txBody>
            </p:sp>
          </p:grpSp>
          <p:grpSp>
            <p:nvGrpSpPr>
              <p:cNvPr id="6170" name="Group 32"/>
              <p:cNvGrpSpPr>
                <a:grpSpLocks/>
              </p:cNvGrpSpPr>
              <p:nvPr/>
            </p:nvGrpSpPr>
            <p:grpSpPr bwMode="auto">
              <a:xfrm>
                <a:off x="4878803" y="5343525"/>
                <a:ext cx="1581150" cy="863600"/>
                <a:chOff x="4596191" y="3797832"/>
                <a:chExt cx="1580856" cy="990268"/>
              </a:xfrm>
            </p:grpSpPr>
            <p:sp>
              <p:nvSpPr>
                <p:cNvPr id="32" name="Rounded Rectangle 31">
                  <a:extLst>
                    <a:ext uri="{FF2B5EF4-FFF2-40B4-BE49-F238E27FC236}">
                      <a16:creationId xmlns:a16="http://schemas.microsoft.com/office/drawing/2014/main" id="{0ED8B2D6-4F9F-4E20-B9D3-8E0DE309CC53}"/>
                    </a:ext>
                  </a:extLst>
                </p:cNvPr>
                <p:cNvSpPr/>
                <p:nvPr/>
              </p:nvSpPr>
              <p:spPr>
                <a:xfrm>
                  <a:off x="4595674" y="3797371"/>
                  <a:ext cx="1580839" cy="99180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3" name="Rounded Rectangle 14">
                  <a:extLst>
                    <a:ext uri="{FF2B5EF4-FFF2-40B4-BE49-F238E27FC236}">
                      <a16:creationId xmlns:a16="http://schemas.microsoft.com/office/drawing/2014/main" id="{5652ED4E-DB60-41CC-B7F0-ED9820D97BD8}"/>
                    </a:ext>
                  </a:extLst>
                </p:cNvPr>
                <p:cNvSpPr/>
                <p:nvPr/>
              </p:nvSpPr>
              <p:spPr>
                <a:xfrm>
                  <a:off x="4624243" y="3825771"/>
                  <a:ext cx="1523700" cy="9350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Environnement institutionnel</a:t>
                  </a:r>
                </a:p>
              </p:txBody>
            </p:sp>
          </p:grpSp>
        </p:grpSp>
        <p:grpSp>
          <p:nvGrpSpPr>
            <p:cNvPr id="6154" name="Group 13"/>
            <p:cNvGrpSpPr>
              <a:grpSpLocks/>
            </p:cNvGrpSpPr>
            <p:nvPr/>
          </p:nvGrpSpPr>
          <p:grpSpPr bwMode="auto">
            <a:xfrm>
              <a:off x="6821992" y="2565400"/>
              <a:ext cx="1900238" cy="3798888"/>
              <a:chOff x="6865537" y="2565400"/>
              <a:chExt cx="1900238" cy="3798888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DE10A6-6D73-401A-A356-E880470350C3}"/>
                  </a:ext>
                </a:extLst>
              </p:cNvPr>
              <p:cNvSpPr txBox="1"/>
              <p:nvPr/>
            </p:nvSpPr>
            <p:spPr bwMode="auto">
              <a:xfrm>
                <a:off x="6865559" y="2805450"/>
                <a:ext cx="1900216" cy="355883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CH" altLang="en-US" sz="1200" dirty="0">
                  <a:solidFill>
                    <a:srgbClr val="000000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  <a:p>
                <a:pPr eaLnBrk="1" hangingPunct="1">
                  <a:spcBef>
                    <a:spcPts val="200"/>
                  </a:spcBef>
                  <a:defRPr/>
                </a:pPr>
                <a:endParaRPr lang="fr-CH" altLang="en-US" sz="1200" dirty="0">
                  <a:solidFill>
                    <a:srgbClr val="00529B"/>
                  </a:solidFill>
                  <a:ea typeface="Arial Unicode MS" pitchFamily="34" charset="-128"/>
                </a:endParaRPr>
              </a:p>
            </p:txBody>
          </p:sp>
          <p:sp>
            <p:nvSpPr>
              <p:cNvPr id="13" name="Round Same Side Corner Rectangle 12">
                <a:extLst>
                  <a:ext uri="{FF2B5EF4-FFF2-40B4-BE49-F238E27FC236}">
                    <a16:creationId xmlns:a16="http://schemas.microsoft.com/office/drawing/2014/main" id="{620564A1-91CC-4A28-9620-5F37B7E06862}"/>
                  </a:ext>
                </a:extLst>
              </p:cNvPr>
              <p:cNvSpPr/>
              <p:nvPr/>
            </p:nvSpPr>
            <p:spPr bwMode="auto">
              <a:xfrm>
                <a:off x="7040182" y="2565400"/>
                <a:ext cx="1523983" cy="443903"/>
              </a:xfrm>
              <a:prstGeom prst="round2SameRect">
                <a:avLst/>
              </a:prstGeom>
              <a:solidFill>
                <a:srgbClr val="0F5494"/>
              </a:soli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Ressources &amp;</a:t>
                </a:r>
              </a:p>
              <a:p>
                <a:pPr algn="ctr" eaLnBrk="1" hangingPunct="1">
                  <a:defRPr/>
                </a:pPr>
                <a:r>
                  <a:rPr lang="fr-CH" sz="1200" dirty="0">
                    <a:solidFill>
                      <a:schemeClr val="bg1"/>
                    </a:solidFill>
                  </a:rPr>
                  <a:t>Aptitudes</a:t>
                </a:r>
              </a:p>
            </p:txBody>
          </p:sp>
          <p:grpSp>
            <p:nvGrpSpPr>
              <p:cNvPr id="6157" name="Group 33"/>
              <p:cNvGrpSpPr>
                <a:grpSpLocks/>
              </p:cNvGrpSpPr>
              <p:nvPr/>
            </p:nvGrpSpPr>
            <p:grpSpPr bwMode="auto">
              <a:xfrm>
                <a:off x="7011587" y="3148013"/>
                <a:ext cx="1581150" cy="898525"/>
                <a:chOff x="6729175" y="1512599"/>
                <a:chExt cx="1580856" cy="990268"/>
              </a:xfrm>
            </p:grpSpPr>
            <p:sp>
              <p:nvSpPr>
                <p:cNvPr id="30" name="Rounded Rectangle 29">
                  <a:extLst>
                    <a:ext uri="{FF2B5EF4-FFF2-40B4-BE49-F238E27FC236}">
                      <a16:creationId xmlns:a16="http://schemas.microsoft.com/office/drawing/2014/main" id="{4305095D-AB28-4428-B714-491843448845}"/>
                    </a:ext>
                  </a:extLst>
                </p:cNvPr>
                <p:cNvSpPr/>
                <p:nvPr/>
              </p:nvSpPr>
              <p:spPr>
                <a:xfrm>
                  <a:off x="6729195" y="1513002"/>
                  <a:ext cx="1580839" cy="988952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31" name="Rounded Rectangle 16">
                  <a:extLst>
                    <a:ext uri="{FF2B5EF4-FFF2-40B4-BE49-F238E27FC236}">
                      <a16:creationId xmlns:a16="http://schemas.microsoft.com/office/drawing/2014/main" id="{A846B10A-F97E-44CA-87F9-D128720363F7}"/>
                    </a:ext>
                  </a:extLst>
                </p:cNvPr>
                <p:cNvSpPr/>
                <p:nvPr/>
              </p:nvSpPr>
              <p:spPr>
                <a:xfrm>
                  <a:off x="6757764" y="1542398"/>
                  <a:ext cx="1523700" cy="9301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Infrastructure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Informatique &amp; applications</a:t>
                  </a:r>
                </a:p>
              </p:txBody>
            </p:sp>
          </p:grpSp>
          <p:grpSp>
            <p:nvGrpSpPr>
              <p:cNvPr id="6158" name="Group 34"/>
              <p:cNvGrpSpPr>
                <a:grpSpLocks/>
              </p:cNvGrpSpPr>
              <p:nvPr/>
            </p:nvGrpSpPr>
            <p:grpSpPr bwMode="auto">
              <a:xfrm>
                <a:off x="7011587" y="4244975"/>
                <a:ext cx="1581150" cy="908050"/>
                <a:chOff x="6729175" y="2655215"/>
                <a:chExt cx="1580856" cy="990268"/>
              </a:xfrm>
            </p:grpSpPr>
            <p:sp>
              <p:nvSpPr>
                <p:cNvPr id="28" name="Rounded Rectangle 27">
                  <a:extLst>
                    <a:ext uri="{FF2B5EF4-FFF2-40B4-BE49-F238E27FC236}">
                      <a16:creationId xmlns:a16="http://schemas.microsoft.com/office/drawing/2014/main" id="{526C4F3D-5B7F-4C0C-9BD4-86E7D8CADA00}"/>
                    </a:ext>
                  </a:extLst>
                </p:cNvPr>
                <p:cNvSpPr/>
                <p:nvPr/>
              </p:nvSpPr>
              <p:spPr>
                <a:xfrm>
                  <a:off x="6729195" y="2656060"/>
                  <a:ext cx="1580839" cy="98896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29" name="Rounded Rectangle 18">
                  <a:extLst>
                    <a:ext uri="{FF2B5EF4-FFF2-40B4-BE49-F238E27FC236}">
                      <a16:creationId xmlns:a16="http://schemas.microsoft.com/office/drawing/2014/main" id="{55D267AF-8C15-421F-BC43-3EAD224A1914}"/>
                    </a:ext>
                  </a:extLst>
                </p:cNvPr>
                <p:cNvSpPr/>
                <p:nvPr/>
              </p:nvSpPr>
              <p:spPr>
                <a:xfrm>
                  <a:off x="6757764" y="2685148"/>
                  <a:ext cx="1523700" cy="93079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Savoir-faire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b="0" dirty="0"/>
                    <a:t>Développement RH</a:t>
                  </a:r>
                </a:p>
              </p:txBody>
            </p:sp>
          </p:grpSp>
          <p:grpSp>
            <p:nvGrpSpPr>
              <p:cNvPr id="6159" name="Group 35"/>
              <p:cNvGrpSpPr>
                <a:grpSpLocks/>
              </p:cNvGrpSpPr>
              <p:nvPr/>
            </p:nvGrpSpPr>
            <p:grpSpPr bwMode="auto">
              <a:xfrm>
                <a:off x="7011587" y="5343525"/>
                <a:ext cx="1581150" cy="863600"/>
                <a:chOff x="6729175" y="3797832"/>
                <a:chExt cx="1580856" cy="990268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17A654D8-343D-47B9-BD99-5CEA413C931C}"/>
                    </a:ext>
                  </a:extLst>
                </p:cNvPr>
                <p:cNvSpPr/>
                <p:nvPr/>
              </p:nvSpPr>
              <p:spPr>
                <a:xfrm>
                  <a:off x="6729195" y="3797371"/>
                  <a:ext cx="1580839" cy="99180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27" name="Rounded Rectangle 20">
                  <a:extLst>
                    <a:ext uri="{FF2B5EF4-FFF2-40B4-BE49-F238E27FC236}">
                      <a16:creationId xmlns:a16="http://schemas.microsoft.com/office/drawing/2014/main" id="{EA2BBD77-E702-494E-B3B3-DA04971FE9C2}"/>
                    </a:ext>
                  </a:extLst>
                </p:cNvPr>
                <p:cNvSpPr/>
                <p:nvPr/>
              </p:nvSpPr>
              <p:spPr>
                <a:xfrm>
                  <a:off x="6757764" y="3825771"/>
                  <a:ext cx="1523700" cy="9350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38100" tIns="28575" rIns="38100" bIns="28575" spcCol="1270" anchor="ctr"/>
                <a:lstStyle/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Leadership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Coordination</a:t>
                  </a:r>
                </a:p>
                <a:p>
                  <a:pPr algn="ctr" defTabSz="666750" eaLnBrk="1" hangingPunct="1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fr-CH" sz="1200" dirty="0"/>
                    <a:t>Partenariat</a:t>
                  </a:r>
                </a:p>
              </p:txBody>
            </p:sp>
          </p:grpSp>
        </p:grpSp>
      </p:grpSp>
      <p:sp>
        <p:nvSpPr>
          <p:cNvPr id="6148" name="Rounded Rectangle 18"/>
          <p:cNvSpPr>
            <a:spLocks noChangeArrowheads="1"/>
          </p:cNvSpPr>
          <p:nvPr/>
        </p:nvSpPr>
        <p:spPr bwMode="auto">
          <a:xfrm>
            <a:off x="701675" y="4924425"/>
            <a:ext cx="1524000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Défis</a:t>
            </a:r>
          </a:p>
        </p:txBody>
      </p:sp>
      <p:sp>
        <p:nvSpPr>
          <p:cNvPr id="6149" name="Rounded Rectangle 57"/>
          <p:cNvSpPr>
            <a:spLocks noChangeArrowheads="1"/>
          </p:cNvSpPr>
          <p:nvPr/>
        </p:nvSpPr>
        <p:spPr bwMode="auto">
          <a:xfrm>
            <a:off x="2733675" y="4916488"/>
            <a:ext cx="1524000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Opportunités</a:t>
            </a:r>
          </a:p>
        </p:txBody>
      </p:sp>
      <p:sp>
        <p:nvSpPr>
          <p:cNvPr id="6150" name="Rounded Rectangle 58"/>
          <p:cNvSpPr>
            <a:spLocks noChangeArrowheads="1"/>
          </p:cNvSpPr>
          <p:nvPr/>
        </p:nvSpPr>
        <p:spPr bwMode="auto">
          <a:xfrm>
            <a:off x="4848225" y="4919663"/>
            <a:ext cx="3700463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fr-FR" sz="1200" dirty="0">
                <a:solidFill>
                  <a:srgbClr val="FF0000"/>
                </a:solidFill>
              </a:rPr>
              <a:t>Développement des capacités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090738" y="2076450"/>
            <a:ext cx="50419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800" dirty="0">
                <a:latin typeface="+mj-lt"/>
              </a:rPr>
              <a:t>Questions et commentaires: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CH" altLang="en-US" sz="1800" b="0" dirty="0">
              <a:solidFill>
                <a:srgbClr val="0082BF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800" b="0" dirty="0">
                <a:solidFill>
                  <a:srgbClr val="0082BF"/>
                </a:solidFill>
                <a:latin typeface="+mj-lt"/>
              </a:rPr>
              <a:t>Gabriel Gamez | Conseiller interrégional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200" b="0" dirty="0">
                <a:solidFill>
                  <a:srgbClr val="4F4F4F"/>
                </a:solidFill>
                <a:latin typeface="+mj-lt"/>
              </a:rPr>
              <a:t>Division de la statistique des Nations Unies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200" b="0" dirty="0">
                <a:solidFill>
                  <a:srgbClr val="4F4F4F"/>
                </a:solidFill>
                <a:latin typeface="+mj-lt"/>
              </a:rPr>
              <a:t>Département des affaires économiques et sociales | Nations Unies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200" b="0" dirty="0">
                <a:solidFill>
                  <a:srgbClr val="4F4F4F"/>
                </a:solidFill>
                <a:latin typeface="+mj-lt"/>
              </a:rPr>
              <a:t>2 UN Plaza | Bureau DC2-1676 | New-York, NY 10017, EU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200" b="0" dirty="0">
                <a:solidFill>
                  <a:srgbClr val="4F4F4F"/>
                </a:solidFill>
                <a:latin typeface="+mj-lt"/>
              </a:rPr>
              <a:t>Email: gamezg@un.org | Tél: +1-917-367-5443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CH" altLang="en-US" sz="18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CH" altLang="en-US" sz="18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en-US" sz="1800" b="0" dirty="0">
                <a:solidFill>
                  <a:srgbClr val="4F4F4F"/>
                </a:solidFill>
                <a:latin typeface="Helv"/>
              </a:rPr>
              <a:t> </a:t>
            </a:r>
            <a:endParaRPr lang="fr-CH" altLang="en-US" sz="18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113" y="3797300"/>
            <a:ext cx="4152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8df09040-fe1c-4280-9a45-e9f95e8314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43628</TotalTime>
  <Words>144</Words>
  <Application>Microsoft Office PowerPoint</Application>
  <PresentationFormat>On-screen Show (16:10)</PresentationFormat>
  <Paragraphs>59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Arial Unicode MS</vt:lpstr>
      <vt:lpstr>Helv</vt:lpstr>
      <vt:lpstr>SimSun</vt:lpstr>
      <vt:lpstr>Arial</vt:lpstr>
      <vt:lpstr>Tahoma</vt:lpstr>
      <vt:lpstr>Wingdings</vt:lpstr>
      <vt:lpstr>Default Design</vt:lpstr>
      <vt:lpstr>PowerPoint Presentation</vt:lpstr>
      <vt:lpstr>Indicateurs ODD: défis et opportunités</vt:lpstr>
      <vt:lpstr>PowerPoint Presentation</vt:lpstr>
      <vt:lpstr>Ankara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Gabriel.Gamez</dc:creator>
  <cp:lastModifiedBy>Leandre Foster Ngogang Wandji</cp:lastModifiedBy>
  <cp:revision>687</cp:revision>
  <cp:lastPrinted>2017-01-12T21:58:28Z</cp:lastPrinted>
  <dcterms:created xsi:type="dcterms:W3CDTF">2008-04-09T17:33:14Z</dcterms:created>
  <dcterms:modified xsi:type="dcterms:W3CDTF">2018-05-16T06:33:58Z</dcterms:modified>
</cp:coreProperties>
</file>