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817" r:id="rId3"/>
    <p:sldId id="268" r:id="rId4"/>
    <p:sldId id="259" r:id="rId5"/>
    <p:sldId id="805" r:id="rId6"/>
    <p:sldId id="804" r:id="rId7"/>
    <p:sldId id="797" r:id="rId8"/>
    <p:sldId id="716" r:id="rId9"/>
    <p:sldId id="772" r:id="rId10"/>
    <p:sldId id="773" r:id="rId11"/>
    <p:sldId id="632" r:id="rId12"/>
    <p:sldId id="714" r:id="rId13"/>
    <p:sldId id="776" r:id="rId14"/>
    <p:sldId id="777" r:id="rId15"/>
    <p:sldId id="715" r:id="rId16"/>
    <p:sldId id="749" r:id="rId17"/>
    <p:sldId id="778" r:id="rId18"/>
    <p:sldId id="727" r:id="rId19"/>
    <p:sldId id="734" r:id="rId20"/>
    <p:sldId id="732" r:id="rId21"/>
    <p:sldId id="730" r:id="rId22"/>
    <p:sldId id="720" r:id="rId23"/>
    <p:sldId id="260" r:id="rId24"/>
    <p:sldId id="304" r:id="rId25"/>
    <p:sldId id="311" r:id="rId26"/>
    <p:sldId id="743" r:id="rId27"/>
    <p:sldId id="658" r:id="rId28"/>
    <p:sldId id="814" r:id="rId29"/>
    <p:sldId id="816" r:id="rId30"/>
    <p:sldId id="815" r:id="rId31"/>
    <p:sldId id="576" r:id="rId32"/>
    <p:sldId id="27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318"/>
    <a:srgbClr val="67D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8" autoAdjust="0"/>
    <p:restoredTop sz="94660"/>
  </p:normalViewPr>
  <p:slideViewPr>
    <p:cSldViewPr snapToGrid="0">
      <p:cViewPr>
        <p:scale>
          <a:sx n="80" d="100"/>
          <a:sy n="80" d="100"/>
        </p:scale>
        <p:origin x="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tinezma\Downloads\forriese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artinezma\Downloads\forriese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e-a25a\PESS\Users\Andres\Land%20use.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0"/>
    <c:plotArea>
      <c:layout>
        <c:manualLayout>
          <c:layoutTarget val="inner"/>
          <c:xMode val="edge"/>
          <c:yMode val="edge"/>
          <c:x val="0.118966841968054"/>
          <c:y val="0.34724051502056802"/>
          <c:w val="0.87136357786428598"/>
          <c:h val="0.40296761351323701"/>
        </c:manualLayout>
      </c:layout>
      <c:stockChart>
        <c:ser>
          <c:idx val="0"/>
          <c:order val="0"/>
          <c:tx>
            <c:strRef>
              <c:f>Results!$B$1</c:f>
              <c:strCache>
                <c:ptCount val="1"/>
                <c:pt idx="0">
                  <c:v>Low</c:v>
                </c:pt>
              </c:strCache>
            </c:strRef>
          </c:tx>
          <c:spPr>
            <a:ln w="47625">
              <a:noFill/>
            </a:ln>
          </c:spPr>
          <c:marker>
            <c:symbol val="none"/>
          </c:marker>
          <c:cat>
            <c:strRef>
              <c:f>Results!$A$2:$A$9</c:f>
              <c:strCache>
                <c:ptCount val="8"/>
                <c:pt idx="0">
                  <c:v>COAL</c:v>
                </c:pt>
                <c:pt idx="1">
                  <c:v>NUCLEAR</c:v>
                </c:pt>
                <c:pt idx="2">
                  <c:v>GAS</c:v>
                </c:pt>
                <c:pt idx="3">
                  <c:v>PV</c:v>
                </c:pt>
                <c:pt idx="4">
                  <c:v>SOLAR THERMAL</c:v>
                </c:pt>
                <c:pt idx="5">
                  <c:v>WIND</c:v>
                </c:pt>
                <c:pt idx="6">
                  <c:v>HYDRO</c:v>
                </c:pt>
                <c:pt idx="7">
                  <c:v>BIOMASS</c:v>
                </c:pt>
              </c:strCache>
            </c:strRef>
          </c:cat>
          <c:val>
            <c:numRef>
              <c:f>Results!$B$2:$B$9</c:f>
              <c:numCache>
                <c:formatCode>General</c:formatCode>
                <c:ptCount val="8"/>
                <c:pt idx="0" formatCode="0.00">
                  <c:v>57.25076923076923</c:v>
                </c:pt>
                <c:pt idx="1">
                  <c:v>90</c:v>
                </c:pt>
                <c:pt idx="2">
                  <c:v>265</c:v>
                </c:pt>
                <c:pt idx="3">
                  <c:v>164</c:v>
                </c:pt>
                <c:pt idx="4">
                  <c:v>366</c:v>
                </c:pt>
                <c:pt idx="5">
                  <c:v>1030</c:v>
                </c:pt>
                <c:pt idx="6">
                  <c:v>3</c:v>
                </c:pt>
                <c:pt idx="7">
                  <c:v>12159.6</c:v>
                </c:pt>
              </c:numCache>
            </c:numRef>
          </c:val>
          <c:smooth val="0"/>
          <c:extLst>
            <c:ext xmlns:c16="http://schemas.microsoft.com/office/drawing/2014/chart" uri="{C3380CC4-5D6E-409C-BE32-E72D297353CC}">
              <c16:uniqueId val="{00000000-4A8C-4D34-A534-C3979FC37B6C}"/>
            </c:ext>
          </c:extLst>
        </c:ser>
        <c:ser>
          <c:idx val="1"/>
          <c:order val="1"/>
          <c:tx>
            <c:strRef>
              <c:f>Results!$C$1</c:f>
              <c:strCache>
                <c:ptCount val="1"/>
                <c:pt idx="0">
                  <c:v>High</c:v>
                </c:pt>
              </c:strCache>
            </c:strRef>
          </c:tx>
          <c:spPr>
            <a:ln w="47625">
              <a:noFill/>
            </a:ln>
          </c:spPr>
          <c:marker>
            <c:symbol val="none"/>
          </c:marker>
          <c:cat>
            <c:strRef>
              <c:f>Results!$A$2:$A$9</c:f>
              <c:strCache>
                <c:ptCount val="8"/>
                <c:pt idx="0">
                  <c:v>COAL</c:v>
                </c:pt>
                <c:pt idx="1">
                  <c:v>NUCLEAR</c:v>
                </c:pt>
                <c:pt idx="2">
                  <c:v>GAS</c:v>
                </c:pt>
                <c:pt idx="3">
                  <c:v>PV</c:v>
                </c:pt>
                <c:pt idx="4">
                  <c:v>SOLAR THERMAL</c:v>
                </c:pt>
                <c:pt idx="5">
                  <c:v>WIND</c:v>
                </c:pt>
                <c:pt idx="6">
                  <c:v>HYDRO</c:v>
                </c:pt>
                <c:pt idx="7">
                  <c:v>BIOMASS</c:v>
                </c:pt>
              </c:strCache>
            </c:strRef>
          </c:cat>
          <c:val>
            <c:numRef>
              <c:f>Results!$C$2:$C$9</c:f>
              <c:numCache>
                <c:formatCode>General</c:formatCode>
                <c:ptCount val="8"/>
                <c:pt idx="0" formatCode="0.00">
                  <c:v>877.75076923076915</c:v>
                </c:pt>
                <c:pt idx="1">
                  <c:v>100</c:v>
                </c:pt>
                <c:pt idx="2">
                  <c:v>310</c:v>
                </c:pt>
                <c:pt idx="3">
                  <c:v>549</c:v>
                </c:pt>
                <c:pt idx="4">
                  <c:v>552</c:v>
                </c:pt>
                <c:pt idx="5">
                  <c:v>3230</c:v>
                </c:pt>
                <c:pt idx="6">
                  <c:v>25000</c:v>
                </c:pt>
                <c:pt idx="7">
                  <c:v>23199.599999999991</c:v>
                </c:pt>
              </c:numCache>
            </c:numRef>
          </c:val>
          <c:smooth val="0"/>
          <c:extLst>
            <c:ext xmlns:c16="http://schemas.microsoft.com/office/drawing/2014/chart" uri="{C3380CC4-5D6E-409C-BE32-E72D297353CC}">
              <c16:uniqueId val="{00000001-4A8C-4D34-A534-C3979FC37B6C}"/>
            </c:ext>
          </c:extLst>
        </c:ser>
        <c:dLbls>
          <c:showLegendKey val="0"/>
          <c:showVal val="0"/>
          <c:showCatName val="0"/>
          <c:showSerName val="0"/>
          <c:showPercent val="0"/>
          <c:showBubbleSize val="0"/>
        </c:dLbls>
        <c:hiLowLines/>
        <c:upDownBars>
          <c:gapWidth val="30"/>
          <c:upBars>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w="6350"/>
            </c:spPr>
          </c:upBars>
          <c:downBars/>
        </c:upDownBars>
        <c:axId val="-231446224"/>
        <c:axId val="-144983440"/>
      </c:stockChart>
      <c:catAx>
        <c:axId val="-231446224"/>
        <c:scaling>
          <c:orientation val="minMax"/>
        </c:scaling>
        <c:delete val="0"/>
        <c:axPos val="b"/>
        <c:numFmt formatCode="General" sourceLinked="0"/>
        <c:majorTickMark val="out"/>
        <c:minorTickMark val="none"/>
        <c:tickLblPos val="nextTo"/>
        <c:spPr>
          <a:ln>
            <a:solidFill>
              <a:schemeClr val="bg1">
                <a:lumMod val="50000"/>
              </a:schemeClr>
            </a:solidFill>
          </a:ln>
        </c:spPr>
        <c:txPr>
          <a:bodyPr rot="0"/>
          <a:lstStyle/>
          <a:p>
            <a:pPr>
              <a:defRPr>
                <a:solidFill>
                  <a:srgbClr val="021318"/>
                </a:solidFill>
              </a:defRPr>
            </a:pPr>
            <a:endParaRPr lang="en-US"/>
          </a:p>
        </c:txPr>
        <c:crossAx val="-144983440"/>
        <c:crosses val="autoZero"/>
        <c:auto val="0"/>
        <c:lblAlgn val="ctr"/>
        <c:lblOffset val="100"/>
        <c:noMultiLvlLbl val="0"/>
      </c:catAx>
      <c:valAx>
        <c:axId val="-144983440"/>
        <c:scaling>
          <c:orientation val="minMax"/>
          <c:max val="4000"/>
        </c:scaling>
        <c:delete val="0"/>
        <c:axPos val="l"/>
        <c:majorGridlines>
          <c:spPr>
            <a:ln>
              <a:solidFill>
                <a:schemeClr val="bg1">
                  <a:lumMod val="50000"/>
                </a:schemeClr>
              </a:solidFill>
            </a:ln>
          </c:spPr>
        </c:majorGridlines>
        <c:title>
          <c:tx>
            <c:rich>
              <a:bodyPr rot="-5400000" vert="horz"/>
              <a:lstStyle/>
              <a:p>
                <a:pPr>
                  <a:defRPr/>
                </a:pPr>
                <a:r>
                  <a:rPr lang="en-GB" sz="1600" b="0" dirty="0">
                    <a:solidFill>
                      <a:srgbClr val="021318"/>
                    </a:solidFill>
                  </a:rPr>
                  <a:t>Land transformation (m2/GWh</a:t>
                </a:r>
                <a:r>
                  <a:rPr lang="en-GB" dirty="0">
                    <a:solidFill>
                      <a:srgbClr val="021318"/>
                    </a:solidFill>
                  </a:rPr>
                  <a:t>)</a:t>
                </a:r>
              </a:p>
            </c:rich>
          </c:tx>
          <c:layout>
            <c:manualLayout>
              <c:xMode val="edge"/>
              <c:yMode val="edge"/>
              <c:x val="4.0808173432055903E-3"/>
              <c:y val="9.8878432359755894E-2"/>
            </c:manualLayout>
          </c:layout>
          <c:overlay val="0"/>
        </c:title>
        <c:numFmt formatCode="0" sourceLinked="0"/>
        <c:majorTickMark val="out"/>
        <c:minorTickMark val="none"/>
        <c:tickLblPos val="nextTo"/>
        <c:spPr>
          <a:ln>
            <a:solidFill>
              <a:schemeClr val="bg1">
                <a:lumMod val="50000"/>
              </a:schemeClr>
            </a:solidFill>
          </a:ln>
        </c:spPr>
        <c:txPr>
          <a:bodyPr/>
          <a:lstStyle/>
          <a:p>
            <a:pPr>
              <a:defRPr b="0" u="none">
                <a:solidFill>
                  <a:srgbClr val="021318"/>
                </a:solidFill>
              </a:defRPr>
            </a:pPr>
            <a:endParaRPr lang="en-US"/>
          </a:p>
        </c:txPr>
        <c:crossAx val="-231446224"/>
        <c:crosses val="autoZero"/>
        <c:crossBetween val="between"/>
      </c:valAx>
      <c:spPr>
        <a:noFill/>
        <a:ln>
          <a:solidFill>
            <a:schemeClr val="bg1">
              <a:lumMod val="50000"/>
            </a:schemeClr>
          </a:solidFill>
        </a:ln>
      </c:spPr>
    </c:plotArea>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8.6145790989621704E-2"/>
          <c:y val="0.14931153743474601"/>
          <c:w val="0.82979485507899597"/>
          <c:h val="0.79616509250256495"/>
        </c:manualLayout>
      </c:layout>
      <c:stockChart>
        <c:ser>
          <c:idx val="0"/>
          <c:order val="0"/>
          <c:tx>
            <c:strRef>
              <c:f>Results!$B$1</c:f>
              <c:strCache>
                <c:ptCount val="1"/>
                <c:pt idx="0">
                  <c:v>Low</c:v>
                </c:pt>
              </c:strCache>
            </c:strRef>
          </c:tx>
          <c:spPr>
            <a:ln w="47625">
              <a:noFill/>
            </a:ln>
          </c:spPr>
          <c:marker>
            <c:symbol val="none"/>
          </c:marker>
          <c:cat>
            <c:strRef>
              <c:f>Results!$A$2:$A$9</c:f>
              <c:strCache>
                <c:ptCount val="8"/>
                <c:pt idx="0">
                  <c:v>COAL</c:v>
                </c:pt>
                <c:pt idx="1">
                  <c:v>NUCLEAR</c:v>
                </c:pt>
                <c:pt idx="2">
                  <c:v>GAS</c:v>
                </c:pt>
                <c:pt idx="3">
                  <c:v>PV</c:v>
                </c:pt>
                <c:pt idx="4">
                  <c:v>SOLAR THERMAL</c:v>
                </c:pt>
                <c:pt idx="5">
                  <c:v>WIND</c:v>
                </c:pt>
                <c:pt idx="6">
                  <c:v>HYDRO</c:v>
                </c:pt>
                <c:pt idx="7">
                  <c:v>BIOMASS</c:v>
                </c:pt>
              </c:strCache>
            </c:strRef>
          </c:cat>
          <c:val>
            <c:numRef>
              <c:f>Results!$B$2:$B$9</c:f>
              <c:numCache>
                <c:formatCode>General</c:formatCode>
                <c:ptCount val="8"/>
                <c:pt idx="0" formatCode="0.00">
                  <c:v>57.25076923076923</c:v>
                </c:pt>
                <c:pt idx="1">
                  <c:v>90</c:v>
                </c:pt>
                <c:pt idx="2">
                  <c:v>265</c:v>
                </c:pt>
                <c:pt idx="3">
                  <c:v>164</c:v>
                </c:pt>
                <c:pt idx="4">
                  <c:v>366</c:v>
                </c:pt>
                <c:pt idx="5">
                  <c:v>1030</c:v>
                </c:pt>
                <c:pt idx="6">
                  <c:v>3</c:v>
                </c:pt>
                <c:pt idx="7">
                  <c:v>12159.6</c:v>
                </c:pt>
              </c:numCache>
            </c:numRef>
          </c:val>
          <c:smooth val="0"/>
          <c:extLst>
            <c:ext xmlns:c16="http://schemas.microsoft.com/office/drawing/2014/chart" uri="{C3380CC4-5D6E-409C-BE32-E72D297353CC}">
              <c16:uniqueId val="{00000000-2190-4917-914A-5957E5BAC10F}"/>
            </c:ext>
          </c:extLst>
        </c:ser>
        <c:ser>
          <c:idx val="1"/>
          <c:order val="1"/>
          <c:tx>
            <c:strRef>
              <c:f>Results!$C$1</c:f>
              <c:strCache>
                <c:ptCount val="1"/>
                <c:pt idx="0">
                  <c:v>High</c:v>
                </c:pt>
              </c:strCache>
            </c:strRef>
          </c:tx>
          <c:spPr>
            <a:ln w="47625">
              <a:noFill/>
            </a:ln>
          </c:spPr>
          <c:marker>
            <c:symbol val="none"/>
          </c:marker>
          <c:cat>
            <c:strRef>
              <c:f>Results!$A$2:$A$9</c:f>
              <c:strCache>
                <c:ptCount val="8"/>
                <c:pt idx="0">
                  <c:v>COAL</c:v>
                </c:pt>
                <c:pt idx="1">
                  <c:v>NUCLEAR</c:v>
                </c:pt>
                <c:pt idx="2">
                  <c:v>GAS</c:v>
                </c:pt>
                <c:pt idx="3">
                  <c:v>PV</c:v>
                </c:pt>
                <c:pt idx="4">
                  <c:v>SOLAR THERMAL</c:v>
                </c:pt>
                <c:pt idx="5">
                  <c:v>WIND</c:v>
                </c:pt>
                <c:pt idx="6">
                  <c:v>HYDRO</c:v>
                </c:pt>
                <c:pt idx="7">
                  <c:v>BIOMASS</c:v>
                </c:pt>
              </c:strCache>
            </c:strRef>
          </c:cat>
          <c:val>
            <c:numRef>
              <c:f>Results!$C$2:$C$9</c:f>
              <c:numCache>
                <c:formatCode>General</c:formatCode>
                <c:ptCount val="8"/>
                <c:pt idx="0" formatCode="0.00">
                  <c:v>877.75076923076915</c:v>
                </c:pt>
                <c:pt idx="1">
                  <c:v>100</c:v>
                </c:pt>
                <c:pt idx="2">
                  <c:v>310</c:v>
                </c:pt>
                <c:pt idx="3">
                  <c:v>549</c:v>
                </c:pt>
                <c:pt idx="4">
                  <c:v>552</c:v>
                </c:pt>
                <c:pt idx="5">
                  <c:v>3230</c:v>
                </c:pt>
                <c:pt idx="6">
                  <c:v>25000</c:v>
                </c:pt>
                <c:pt idx="7">
                  <c:v>23199.599999999991</c:v>
                </c:pt>
              </c:numCache>
            </c:numRef>
          </c:val>
          <c:smooth val="0"/>
          <c:extLst>
            <c:ext xmlns:c16="http://schemas.microsoft.com/office/drawing/2014/chart" uri="{C3380CC4-5D6E-409C-BE32-E72D297353CC}">
              <c16:uniqueId val="{00000001-2190-4917-914A-5957E5BAC10F}"/>
            </c:ext>
          </c:extLst>
        </c:ser>
        <c:dLbls>
          <c:showLegendKey val="0"/>
          <c:showVal val="0"/>
          <c:showCatName val="0"/>
          <c:showSerName val="0"/>
          <c:showPercent val="0"/>
          <c:showBubbleSize val="0"/>
        </c:dLbls>
        <c:upDownBars>
          <c:gapWidth val="30"/>
          <c:upBars>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c:spPr>
          </c:upBars>
          <c:downBars/>
        </c:upDownBars>
        <c:axId val="-97767536"/>
        <c:axId val="-250524960"/>
      </c:stockChart>
      <c:catAx>
        <c:axId val="-97767536"/>
        <c:scaling>
          <c:orientation val="minMax"/>
        </c:scaling>
        <c:delete val="0"/>
        <c:axPos val="b"/>
        <c:numFmt formatCode="@" sourceLinked="0"/>
        <c:majorTickMark val="out"/>
        <c:minorTickMark val="none"/>
        <c:tickLblPos val="nextTo"/>
        <c:spPr>
          <a:ln>
            <a:solidFill>
              <a:schemeClr val="tx1"/>
            </a:solidFill>
          </a:ln>
        </c:spPr>
        <c:txPr>
          <a:bodyPr rot="-3420000"/>
          <a:lstStyle/>
          <a:p>
            <a:pPr>
              <a:defRPr sz="100">
                <a:noFill/>
              </a:defRPr>
            </a:pPr>
            <a:endParaRPr lang="en-US"/>
          </a:p>
        </c:txPr>
        <c:crossAx val="-250524960"/>
        <c:crossesAt val="10000"/>
        <c:auto val="1"/>
        <c:lblAlgn val="ctr"/>
        <c:lblOffset val="200"/>
        <c:noMultiLvlLbl val="0"/>
      </c:catAx>
      <c:valAx>
        <c:axId val="-250524960"/>
        <c:scaling>
          <c:orientation val="minMax"/>
          <c:max val="30000"/>
          <c:min val="10000"/>
        </c:scaling>
        <c:delete val="0"/>
        <c:axPos val="l"/>
        <c:majorGridlines>
          <c:spPr>
            <a:ln>
              <a:solidFill>
                <a:schemeClr val="bg1">
                  <a:lumMod val="50000"/>
                </a:schemeClr>
              </a:solidFill>
            </a:ln>
          </c:spPr>
        </c:majorGridlines>
        <c:numFmt formatCode="0" sourceLinked="0"/>
        <c:majorTickMark val="out"/>
        <c:minorTickMark val="none"/>
        <c:tickLblPos val="nextTo"/>
        <c:spPr>
          <a:ln>
            <a:solidFill>
              <a:schemeClr val="bg1">
                <a:lumMod val="50000"/>
              </a:schemeClr>
            </a:solidFill>
          </a:ln>
        </c:spPr>
        <c:txPr>
          <a:bodyPr/>
          <a:lstStyle/>
          <a:p>
            <a:pPr>
              <a:defRPr sz="1400">
                <a:solidFill>
                  <a:srgbClr val="021318"/>
                </a:solidFill>
              </a:defRPr>
            </a:pPr>
            <a:endParaRPr lang="en-US"/>
          </a:p>
        </c:txPr>
        <c:crossAx val="-97767536"/>
        <c:crosses val="autoZero"/>
        <c:crossBetween val="between"/>
        <c:majorUnit val="5000"/>
        <c:minorUnit val="5000"/>
      </c:valAx>
      <c:spPr>
        <a:noFill/>
        <a:ln>
          <a:solidFill>
            <a:schemeClr val="bg1">
              <a:lumMod val="50000"/>
            </a:schemeClr>
          </a:solidFill>
        </a:ln>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tockChart>
        <c:ser>
          <c:idx val="0"/>
          <c:order val="0"/>
          <c:tx>
            <c:strRef>
              <c:f>Results_Biofuels!$B$1</c:f>
              <c:strCache>
                <c:ptCount val="1"/>
                <c:pt idx="0">
                  <c:v>Low</c:v>
                </c:pt>
              </c:strCache>
            </c:strRef>
          </c:tx>
          <c:spPr>
            <a:ln w="28575">
              <a:noFill/>
            </a:ln>
          </c:spPr>
          <c:marker>
            <c:symbol val="none"/>
          </c:marker>
          <c:cat>
            <c:strRef>
              <c:f>Results_Biofuels!$A$2:$A$4</c:f>
              <c:strCache>
                <c:ptCount val="3"/>
                <c:pt idx="0">
                  <c:v>Bio-Ethanol</c:v>
                </c:pt>
                <c:pt idx="1">
                  <c:v>Bio-diesel</c:v>
                </c:pt>
                <c:pt idx="2">
                  <c:v>Bio-Methane</c:v>
                </c:pt>
              </c:strCache>
            </c:strRef>
          </c:cat>
          <c:val>
            <c:numRef>
              <c:f>Results_Biofuels!$B$2:$B$4</c:f>
              <c:numCache>
                <c:formatCode>0.00</c:formatCode>
                <c:ptCount val="3"/>
                <c:pt idx="0">
                  <c:v>89.944234574563765</c:v>
                </c:pt>
                <c:pt idx="1">
                  <c:v>89.490263459335694</c:v>
                </c:pt>
                <c:pt idx="2">
                  <c:v>71.592210767468501</c:v>
                </c:pt>
              </c:numCache>
            </c:numRef>
          </c:val>
          <c:smooth val="0"/>
          <c:extLst>
            <c:ext xmlns:c16="http://schemas.microsoft.com/office/drawing/2014/chart" uri="{C3380CC4-5D6E-409C-BE32-E72D297353CC}">
              <c16:uniqueId val="{00000000-22CF-40D6-BCB1-A455A602D3B8}"/>
            </c:ext>
          </c:extLst>
        </c:ser>
        <c:ser>
          <c:idx val="1"/>
          <c:order val="1"/>
          <c:tx>
            <c:strRef>
              <c:f>Results_Biofuels!$C$1</c:f>
              <c:strCache>
                <c:ptCount val="1"/>
                <c:pt idx="0">
                  <c:v>High</c:v>
                </c:pt>
              </c:strCache>
            </c:strRef>
          </c:tx>
          <c:spPr>
            <a:ln w="28575">
              <a:noFill/>
            </a:ln>
          </c:spPr>
          <c:marker>
            <c:symbol val="none"/>
          </c:marker>
          <c:cat>
            <c:strRef>
              <c:f>Results_Biofuels!$A$2:$A$4</c:f>
              <c:strCache>
                <c:ptCount val="3"/>
                <c:pt idx="0">
                  <c:v>Bio-Ethanol</c:v>
                </c:pt>
                <c:pt idx="1">
                  <c:v>Bio-diesel</c:v>
                </c:pt>
                <c:pt idx="2">
                  <c:v>Bio-Methane</c:v>
                </c:pt>
              </c:strCache>
            </c:strRef>
          </c:cat>
          <c:val>
            <c:numRef>
              <c:f>Results_Biofuels!$C$2:$C$4</c:f>
              <c:numCache>
                <c:formatCode>0.00</c:formatCode>
                <c:ptCount val="3"/>
                <c:pt idx="0">
                  <c:v>169.89466530750931</c:v>
                </c:pt>
                <c:pt idx="1">
                  <c:v>477.2814051164566</c:v>
                </c:pt>
                <c:pt idx="2">
                  <c:v>79.54690085274278</c:v>
                </c:pt>
              </c:numCache>
            </c:numRef>
          </c:val>
          <c:smooth val="0"/>
          <c:extLst>
            <c:ext xmlns:c16="http://schemas.microsoft.com/office/drawing/2014/chart" uri="{C3380CC4-5D6E-409C-BE32-E72D297353CC}">
              <c16:uniqueId val="{00000001-22CF-40D6-BCB1-A455A602D3B8}"/>
            </c:ext>
          </c:extLst>
        </c:ser>
        <c:dLbls>
          <c:showLegendKey val="0"/>
          <c:showVal val="0"/>
          <c:showCatName val="0"/>
          <c:showSerName val="0"/>
          <c:showPercent val="0"/>
          <c:showBubbleSize val="0"/>
        </c:dLbls>
        <c:hiLowLines/>
        <c:upDownBars>
          <c:gapWidth val="150"/>
          <c:upBars>
            <c:spPr>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8900000" scaled="1"/>
                <a:tileRect/>
              </a:gradFill>
              <a:ln>
                <a:noFill/>
              </a:ln>
            </c:spPr>
          </c:upBars>
          <c:downBars/>
        </c:upDownBars>
        <c:axId val="-229083536"/>
        <c:axId val="-229370784"/>
      </c:stockChart>
      <c:catAx>
        <c:axId val="-229083536"/>
        <c:scaling>
          <c:orientation val="minMax"/>
        </c:scaling>
        <c:delete val="0"/>
        <c:axPos val="b"/>
        <c:numFmt formatCode="General" sourceLinked="0"/>
        <c:majorTickMark val="out"/>
        <c:minorTickMark val="none"/>
        <c:tickLblPos val="nextTo"/>
        <c:spPr>
          <a:ln>
            <a:solidFill>
              <a:srgbClr val="021318"/>
            </a:solidFill>
          </a:ln>
        </c:spPr>
        <c:txPr>
          <a:bodyPr/>
          <a:lstStyle/>
          <a:p>
            <a:pPr>
              <a:defRPr sz="1600">
                <a:solidFill>
                  <a:srgbClr val="021318"/>
                </a:solidFill>
              </a:defRPr>
            </a:pPr>
            <a:endParaRPr lang="en-US"/>
          </a:p>
        </c:txPr>
        <c:crossAx val="-229370784"/>
        <c:crosses val="autoZero"/>
        <c:auto val="1"/>
        <c:lblAlgn val="ctr"/>
        <c:lblOffset val="100"/>
        <c:noMultiLvlLbl val="0"/>
      </c:catAx>
      <c:valAx>
        <c:axId val="-229370784"/>
        <c:scaling>
          <c:orientation val="minMax"/>
          <c:max val="500"/>
        </c:scaling>
        <c:delete val="0"/>
        <c:axPos val="l"/>
        <c:majorGridlines>
          <c:spPr>
            <a:ln>
              <a:solidFill>
                <a:srgbClr val="021318"/>
              </a:solidFill>
            </a:ln>
          </c:spPr>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21318"/>
                    </a:solidFill>
                    <a:latin typeface="+mn-lt"/>
                    <a:ea typeface="+mn-ea"/>
                    <a:cs typeface="+mn-cs"/>
                  </a:defRPr>
                </a:pPr>
                <a:r>
                  <a:rPr lang="en-GB" sz="1600" b="0" i="0" baseline="0" dirty="0">
                    <a:solidFill>
                      <a:srgbClr val="021318"/>
                    </a:solidFill>
                    <a:effectLst/>
                  </a:rPr>
                  <a:t>Land transformation [m2/GJ]</a:t>
                </a:r>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rgbClr val="021318"/>
                    </a:solidFill>
                    <a:latin typeface="+mn-lt"/>
                    <a:ea typeface="+mn-ea"/>
                    <a:cs typeface="+mn-cs"/>
                  </a:defRPr>
                </a:pPr>
                <a:endParaRPr lang="en-GB" sz="1600" dirty="0">
                  <a:solidFill>
                    <a:srgbClr val="021318"/>
                  </a:solidFill>
                  <a:effectLst/>
                </a:endParaRPr>
              </a:p>
            </c:rich>
          </c:tx>
          <c:overlay val="0"/>
        </c:title>
        <c:numFmt formatCode="0" sourceLinked="0"/>
        <c:majorTickMark val="out"/>
        <c:minorTickMark val="none"/>
        <c:tickLblPos val="nextTo"/>
        <c:spPr>
          <a:ln>
            <a:solidFill>
              <a:srgbClr val="021318"/>
            </a:solidFill>
          </a:ln>
        </c:spPr>
        <c:txPr>
          <a:bodyPr/>
          <a:lstStyle/>
          <a:p>
            <a:pPr>
              <a:defRPr sz="1600">
                <a:solidFill>
                  <a:srgbClr val="021318"/>
                </a:solidFill>
              </a:defRPr>
            </a:pPr>
            <a:endParaRPr lang="en-US"/>
          </a:p>
        </c:txPr>
        <c:crossAx val="-229083536"/>
        <c:crosses val="autoZero"/>
        <c:crossBetween val="between"/>
      </c:valAx>
      <c:spPr>
        <a:noFill/>
      </c:spPr>
    </c:plotArea>
    <c:plotVisOnly val="1"/>
    <c:dispBlanksAs val="gap"/>
    <c:showDLblsOverMax val="0"/>
  </c:chart>
  <c:spPr>
    <a:no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803443124225298E-2"/>
          <c:y val="1.2333901052337099E-2"/>
          <c:w val="0.90469352384337098"/>
          <c:h val="0.84017590563517597"/>
        </c:manualLayout>
      </c:layout>
      <c:barChart>
        <c:barDir val="col"/>
        <c:grouping val="stacked"/>
        <c:varyColors val="0"/>
        <c:ser>
          <c:idx val="0"/>
          <c:order val="0"/>
          <c:spPr>
            <a:noFill/>
          </c:spPr>
          <c:invertIfNegative val="0"/>
          <c:cat>
            <c:strRef>
              <c:f>'Fig 5'!$N$8:$W$8</c:f>
              <c:strCache>
                <c:ptCount val="10"/>
                <c:pt idx="0">
                  <c:v>Coal</c:v>
                </c:pt>
                <c:pt idx="1">
                  <c:v>Gas</c:v>
                </c:pt>
                <c:pt idx="2">
                  <c:v>CCS</c:v>
                </c:pt>
                <c:pt idx="3">
                  <c:v>Biomass</c:v>
                </c:pt>
                <c:pt idx="4">
                  <c:v>Geothermal</c:v>
                </c:pt>
                <c:pt idx="5">
                  <c:v>Solar PV</c:v>
                </c:pt>
                <c:pt idx="6">
                  <c:v>Solar CSP</c:v>
                </c:pt>
                <c:pt idx="7">
                  <c:v>Wind</c:v>
                </c:pt>
                <c:pt idx="8">
                  <c:v>Nuclear</c:v>
                </c:pt>
                <c:pt idx="9">
                  <c:v>Hydro</c:v>
                </c:pt>
              </c:strCache>
            </c:strRef>
          </c:cat>
          <c:val>
            <c:numRef>
              <c:f>'Fig 5'!$N$9:$W$9</c:f>
              <c:numCache>
                <c:formatCode>General</c:formatCode>
                <c:ptCount val="10"/>
                <c:pt idx="0">
                  <c:v>729</c:v>
                </c:pt>
                <c:pt idx="1">
                  <c:v>306.78653459999958</c:v>
                </c:pt>
                <c:pt idx="2">
                  <c:v>34</c:v>
                </c:pt>
                <c:pt idx="3">
                  <c:v>0</c:v>
                </c:pt>
                <c:pt idx="4">
                  <c:v>4</c:v>
                </c:pt>
                <c:pt idx="5">
                  <c:v>16</c:v>
                </c:pt>
                <c:pt idx="6">
                  <c:v>8.8000000000000007</c:v>
                </c:pt>
                <c:pt idx="7">
                  <c:v>3.011093999999999</c:v>
                </c:pt>
                <c:pt idx="8">
                  <c:v>3.54</c:v>
                </c:pt>
                <c:pt idx="9">
                  <c:v>0.7</c:v>
                </c:pt>
              </c:numCache>
            </c:numRef>
          </c:val>
          <c:extLst>
            <c:ext xmlns:c16="http://schemas.microsoft.com/office/drawing/2014/chart" uri="{C3380CC4-5D6E-409C-BE32-E72D297353CC}">
              <c16:uniqueId val="{00000000-0F55-4756-A068-4A41DD5188BC}"/>
            </c:ext>
          </c:extLst>
        </c:ser>
        <c:ser>
          <c:idx val="1"/>
          <c:order val="1"/>
          <c:spPr>
            <a:solidFill>
              <a:schemeClr val="bg1"/>
            </a:solidFill>
            <a:ln w="38100">
              <a:solidFill>
                <a:schemeClr val="tx1"/>
              </a:solidFill>
            </a:ln>
          </c:spPr>
          <c:invertIfNegative val="0"/>
          <c:cat>
            <c:strRef>
              <c:f>'Fig 5'!$N$8:$W$8</c:f>
              <c:strCache>
                <c:ptCount val="10"/>
                <c:pt idx="0">
                  <c:v>Coal</c:v>
                </c:pt>
                <c:pt idx="1">
                  <c:v>Gas</c:v>
                </c:pt>
                <c:pt idx="2">
                  <c:v>CCS</c:v>
                </c:pt>
                <c:pt idx="3">
                  <c:v>Biomass</c:v>
                </c:pt>
                <c:pt idx="4">
                  <c:v>Geothermal</c:v>
                </c:pt>
                <c:pt idx="5">
                  <c:v>Solar PV</c:v>
                </c:pt>
                <c:pt idx="6">
                  <c:v>Solar CSP</c:v>
                </c:pt>
                <c:pt idx="7">
                  <c:v>Wind</c:v>
                </c:pt>
                <c:pt idx="8">
                  <c:v>Nuclear</c:v>
                </c:pt>
                <c:pt idx="9">
                  <c:v>Hydro</c:v>
                </c:pt>
              </c:strCache>
            </c:strRef>
          </c:cat>
          <c:val>
            <c:numRef>
              <c:f>'Fig 5'!$N$10:$W$10</c:f>
              <c:numCache>
                <c:formatCode>General</c:formatCode>
                <c:ptCount val="10"/>
                <c:pt idx="0">
                  <c:v>202.875</c:v>
                </c:pt>
                <c:pt idx="1">
                  <c:v>142.21346539999999</c:v>
                </c:pt>
                <c:pt idx="2">
                  <c:v>48</c:v>
                </c:pt>
                <c:pt idx="3">
                  <c:v>28.787500000000001</c:v>
                </c:pt>
                <c:pt idx="4">
                  <c:v>41.25</c:v>
                </c:pt>
                <c:pt idx="5">
                  <c:v>17.388052886250001</c:v>
                </c:pt>
                <c:pt idx="6">
                  <c:v>7.5</c:v>
                </c:pt>
                <c:pt idx="7">
                  <c:v>6.8777560000000006</c:v>
                </c:pt>
                <c:pt idx="8">
                  <c:v>2.0412500000000011</c:v>
                </c:pt>
                <c:pt idx="9">
                  <c:v>4.0912895499999964</c:v>
                </c:pt>
              </c:numCache>
            </c:numRef>
          </c:val>
          <c:extLst>
            <c:ext xmlns:c16="http://schemas.microsoft.com/office/drawing/2014/chart" uri="{C3380CC4-5D6E-409C-BE32-E72D297353CC}">
              <c16:uniqueId val="{00000001-0F55-4756-A068-4A41DD5188BC}"/>
            </c:ext>
          </c:extLst>
        </c:ser>
        <c:ser>
          <c:idx val="2"/>
          <c:order val="2"/>
          <c:spPr>
            <a:solidFill>
              <a:schemeClr val="accent6"/>
            </a:solidFill>
            <a:ln w="38100">
              <a:solidFill>
                <a:schemeClr val="tx1"/>
              </a:solidFill>
            </a:ln>
          </c:spPr>
          <c:invertIfNegative val="0"/>
          <c:dPt>
            <c:idx val="0"/>
            <c:invertIfNegative val="0"/>
            <c:bubble3D val="0"/>
            <c:spPr>
              <a:solidFill>
                <a:schemeClr val="tx1"/>
              </a:solidFill>
              <a:ln w="38100">
                <a:solidFill>
                  <a:schemeClr val="tx1"/>
                </a:solidFill>
              </a:ln>
            </c:spPr>
            <c:extLst>
              <c:ext xmlns:c16="http://schemas.microsoft.com/office/drawing/2014/chart" uri="{C3380CC4-5D6E-409C-BE32-E72D297353CC}">
                <c16:uniqueId val="{00000003-0F55-4756-A068-4A41DD5188BC}"/>
              </c:ext>
            </c:extLst>
          </c:dPt>
          <c:dPt>
            <c:idx val="1"/>
            <c:invertIfNegative val="0"/>
            <c:bubble3D val="0"/>
            <c:spPr>
              <a:solidFill>
                <a:srgbClr val="948A54"/>
              </a:solidFill>
              <a:ln w="38100">
                <a:solidFill>
                  <a:schemeClr val="tx1"/>
                </a:solidFill>
              </a:ln>
            </c:spPr>
            <c:extLst>
              <c:ext xmlns:c16="http://schemas.microsoft.com/office/drawing/2014/chart" uri="{C3380CC4-5D6E-409C-BE32-E72D297353CC}">
                <c16:uniqueId val="{00000005-0F55-4756-A068-4A41DD5188BC}"/>
              </c:ext>
            </c:extLst>
          </c:dPt>
          <c:dPt>
            <c:idx val="2"/>
            <c:invertIfNegative val="0"/>
            <c:bubble3D val="0"/>
            <c:spPr>
              <a:solidFill>
                <a:schemeClr val="bg1">
                  <a:lumMod val="50000"/>
                </a:schemeClr>
              </a:solidFill>
              <a:ln w="38100">
                <a:solidFill>
                  <a:schemeClr val="tx1"/>
                </a:solidFill>
              </a:ln>
            </c:spPr>
            <c:extLst>
              <c:ext xmlns:c16="http://schemas.microsoft.com/office/drawing/2014/chart" uri="{C3380CC4-5D6E-409C-BE32-E72D297353CC}">
                <c16:uniqueId val="{00000007-0F55-4756-A068-4A41DD5188BC}"/>
              </c:ext>
            </c:extLst>
          </c:dPt>
          <c:dPt>
            <c:idx val="3"/>
            <c:invertIfNegative val="0"/>
            <c:bubble3D val="0"/>
            <c:spPr>
              <a:solidFill>
                <a:schemeClr val="accent5"/>
              </a:solidFill>
              <a:ln w="38100">
                <a:solidFill>
                  <a:schemeClr val="tx1"/>
                </a:solidFill>
              </a:ln>
            </c:spPr>
            <c:extLst>
              <c:ext xmlns:c16="http://schemas.microsoft.com/office/drawing/2014/chart" uri="{C3380CC4-5D6E-409C-BE32-E72D297353CC}">
                <c16:uniqueId val="{00000009-0F55-4756-A068-4A41DD5188BC}"/>
              </c:ext>
            </c:extLst>
          </c:dPt>
          <c:dPt>
            <c:idx val="4"/>
            <c:invertIfNegative val="0"/>
            <c:bubble3D val="0"/>
            <c:spPr>
              <a:solidFill>
                <a:srgbClr val="00B050"/>
              </a:solidFill>
              <a:ln w="38100">
                <a:solidFill>
                  <a:schemeClr val="tx1"/>
                </a:solidFill>
              </a:ln>
            </c:spPr>
            <c:extLst>
              <c:ext xmlns:c16="http://schemas.microsoft.com/office/drawing/2014/chart" uri="{C3380CC4-5D6E-409C-BE32-E72D297353CC}">
                <c16:uniqueId val="{0000000B-0F55-4756-A068-4A41DD5188BC}"/>
              </c:ext>
            </c:extLst>
          </c:dPt>
          <c:dPt>
            <c:idx val="5"/>
            <c:invertIfNegative val="0"/>
            <c:bubble3D val="0"/>
            <c:spPr>
              <a:solidFill>
                <a:srgbClr val="FFC000"/>
              </a:solidFill>
              <a:ln w="38100">
                <a:solidFill>
                  <a:schemeClr val="tx1"/>
                </a:solidFill>
              </a:ln>
            </c:spPr>
            <c:extLst>
              <c:ext xmlns:c16="http://schemas.microsoft.com/office/drawing/2014/chart" uri="{C3380CC4-5D6E-409C-BE32-E72D297353CC}">
                <c16:uniqueId val="{0000000D-0F55-4756-A068-4A41DD5188BC}"/>
              </c:ext>
            </c:extLst>
          </c:dPt>
          <c:dPt>
            <c:idx val="6"/>
            <c:invertIfNegative val="0"/>
            <c:bubble3D val="0"/>
            <c:spPr>
              <a:solidFill>
                <a:srgbClr val="FFC000"/>
              </a:solidFill>
              <a:ln w="38100">
                <a:solidFill>
                  <a:schemeClr val="tx1"/>
                </a:solidFill>
              </a:ln>
            </c:spPr>
            <c:extLst>
              <c:ext xmlns:c16="http://schemas.microsoft.com/office/drawing/2014/chart" uri="{C3380CC4-5D6E-409C-BE32-E72D297353CC}">
                <c16:uniqueId val="{0000000F-0F55-4756-A068-4A41DD5188BC}"/>
              </c:ext>
            </c:extLst>
          </c:dPt>
          <c:dPt>
            <c:idx val="7"/>
            <c:invertIfNegative val="0"/>
            <c:bubble3D val="0"/>
            <c:spPr>
              <a:solidFill>
                <a:srgbClr val="FF0000"/>
              </a:solidFill>
              <a:ln w="38100">
                <a:solidFill>
                  <a:schemeClr val="tx1"/>
                </a:solidFill>
              </a:ln>
            </c:spPr>
            <c:extLst>
              <c:ext xmlns:c16="http://schemas.microsoft.com/office/drawing/2014/chart" uri="{C3380CC4-5D6E-409C-BE32-E72D297353CC}">
                <c16:uniqueId val="{00000011-0F55-4756-A068-4A41DD5188BC}"/>
              </c:ext>
            </c:extLst>
          </c:dPt>
          <c:dPt>
            <c:idx val="8"/>
            <c:invertIfNegative val="0"/>
            <c:bubble3D val="0"/>
            <c:spPr>
              <a:solidFill>
                <a:srgbClr val="FFFF00"/>
              </a:solidFill>
              <a:ln w="38100">
                <a:solidFill>
                  <a:schemeClr val="tx1"/>
                </a:solidFill>
              </a:ln>
            </c:spPr>
            <c:extLst>
              <c:ext xmlns:c16="http://schemas.microsoft.com/office/drawing/2014/chart" uri="{C3380CC4-5D6E-409C-BE32-E72D297353CC}">
                <c16:uniqueId val="{00000013-0F55-4756-A068-4A41DD5188BC}"/>
              </c:ext>
            </c:extLst>
          </c:dPt>
          <c:errBars>
            <c:errBarType val="both"/>
            <c:errValType val="fixedVal"/>
            <c:noEndCap val="0"/>
            <c:val val="4.9999999999999998E-7"/>
            <c:spPr>
              <a:ln w="47625" cap="flat" cmpd="sng">
                <a:solidFill>
                  <a:srgbClr val="DA8D26"/>
                </a:solidFill>
                <a:headEnd type="none"/>
                <a:tailEnd type="oval"/>
              </a:ln>
              <a:effectLst>
                <a:glow>
                  <a:schemeClr val="accent1">
                    <a:alpha val="40000"/>
                  </a:schemeClr>
                </a:glow>
              </a:effectLst>
            </c:spPr>
          </c:errBars>
          <c:cat>
            <c:strRef>
              <c:f>'Fig 5'!$N$8:$W$8</c:f>
              <c:strCache>
                <c:ptCount val="10"/>
                <c:pt idx="0">
                  <c:v>Coal</c:v>
                </c:pt>
                <c:pt idx="1">
                  <c:v>Gas</c:v>
                </c:pt>
                <c:pt idx="2">
                  <c:v>CCS</c:v>
                </c:pt>
                <c:pt idx="3">
                  <c:v>Biomass</c:v>
                </c:pt>
                <c:pt idx="4">
                  <c:v>Geothermal</c:v>
                </c:pt>
                <c:pt idx="5">
                  <c:v>Solar PV</c:v>
                </c:pt>
                <c:pt idx="6">
                  <c:v>Solar CSP</c:v>
                </c:pt>
                <c:pt idx="7">
                  <c:v>Wind</c:v>
                </c:pt>
                <c:pt idx="8">
                  <c:v>Nuclear</c:v>
                </c:pt>
                <c:pt idx="9">
                  <c:v>Hydro</c:v>
                </c:pt>
              </c:strCache>
            </c:strRef>
          </c:cat>
          <c:val>
            <c:numRef>
              <c:f>'Fig 5'!$N$11:$W$11</c:f>
              <c:numCache>
                <c:formatCode>General</c:formatCode>
                <c:ptCount val="10"/>
                <c:pt idx="0">
                  <c:v>92.874999999999986</c:v>
                </c:pt>
                <c:pt idx="1">
                  <c:v>42.75</c:v>
                </c:pt>
                <c:pt idx="2">
                  <c:v>85</c:v>
                </c:pt>
                <c:pt idx="3">
                  <c:v>35.1</c:v>
                </c:pt>
                <c:pt idx="4">
                  <c:v>16.400000000000009</c:v>
                </c:pt>
                <c:pt idx="5">
                  <c:v>15.771928223750001</c:v>
                </c:pt>
                <c:pt idx="6">
                  <c:v>11</c:v>
                </c:pt>
                <c:pt idx="7">
                  <c:v>6.5574819999999958</c:v>
                </c:pt>
                <c:pt idx="8">
                  <c:v>9.3365770000000001</c:v>
                </c:pt>
                <c:pt idx="9">
                  <c:v>1.80871045</c:v>
                </c:pt>
              </c:numCache>
            </c:numRef>
          </c:val>
          <c:extLst>
            <c:ext xmlns:c16="http://schemas.microsoft.com/office/drawing/2014/chart" uri="{C3380CC4-5D6E-409C-BE32-E72D297353CC}">
              <c16:uniqueId val="{00000014-0F55-4756-A068-4A41DD5188BC}"/>
            </c:ext>
          </c:extLst>
        </c:ser>
        <c:ser>
          <c:idx val="3"/>
          <c:order val="3"/>
          <c:spPr>
            <a:solidFill>
              <a:schemeClr val="accent6"/>
            </a:solidFill>
            <a:ln w="38100">
              <a:solidFill>
                <a:schemeClr val="tx1"/>
              </a:solidFill>
            </a:ln>
          </c:spPr>
          <c:invertIfNegative val="0"/>
          <c:dPt>
            <c:idx val="0"/>
            <c:invertIfNegative val="0"/>
            <c:bubble3D val="0"/>
            <c:spPr>
              <a:solidFill>
                <a:schemeClr val="tx1"/>
              </a:solidFill>
              <a:ln w="38100">
                <a:solidFill>
                  <a:schemeClr val="tx1"/>
                </a:solidFill>
              </a:ln>
            </c:spPr>
            <c:extLst>
              <c:ext xmlns:c16="http://schemas.microsoft.com/office/drawing/2014/chart" uri="{C3380CC4-5D6E-409C-BE32-E72D297353CC}">
                <c16:uniqueId val="{00000016-0F55-4756-A068-4A41DD5188BC}"/>
              </c:ext>
            </c:extLst>
          </c:dPt>
          <c:dPt>
            <c:idx val="1"/>
            <c:invertIfNegative val="0"/>
            <c:bubble3D val="0"/>
            <c:spPr>
              <a:solidFill>
                <a:srgbClr val="948A54"/>
              </a:solidFill>
              <a:ln w="38100">
                <a:solidFill>
                  <a:schemeClr val="tx1"/>
                </a:solidFill>
              </a:ln>
            </c:spPr>
            <c:extLst>
              <c:ext xmlns:c16="http://schemas.microsoft.com/office/drawing/2014/chart" uri="{C3380CC4-5D6E-409C-BE32-E72D297353CC}">
                <c16:uniqueId val="{00000018-0F55-4756-A068-4A41DD5188BC}"/>
              </c:ext>
            </c:extLst>
          </c:dPt>
          <c:dPt>
            <c:idx val="2"/>
            <c:invertIfNegative val="0"/>
            <c:bubble3D val="0"/>
            <c:spPr>
              <a:solidFill>
                <a:schemeClr val="tx1">
                  <a:lumMod val="50000"/>
                  <a:lumOff val="50000"/>
                </a:schemeClr>
              </a:solidFill>
              <a:ln w="38100">
                <a:solidFill>
                  <a:schemeClr val="tx1"/>
                </a:solidFill>
              </a:ln>
            </c:spPr>
            <c:extLst>
              <c:ext xmlns:c16="http://schemas.microsoft.com/office/drawing/2014/chart" uri="{C3380CC4-5D6E-409C-BE32-E72D297353CC}">
                <c16:uniqueId val="{0000001A-0F55-4756-A068-4A41DD5188BC}"/>
              </c:ext>
            </c:extLst>
          </c:dPt>
          <c:dPt>
            <c:idx val="3"/>
            <c:invertIfNegative val="0"/>
            <c:bubble3D val="0"/>
            <c:spPr>
              <a:solidFill>
                <a:schemeClr val="accent5"/>
              </a:solidFill>
              <a:ln w="38100">
                <a:solidFill>
                  <a:schemeClr val="tx1"/>
                </a:solidFill>
              </a:ln>
            </c:spPr>
            <c:extLst>
              <c:ext xmlns:c16="http://schemas.microsoft.com/office/drawing/2014/chart" uri="{C3380CC4-5D6E-409C-BE32-E72D297353CC}">
                <c16:uniqueId val="{0000001C-0F55-4756-A068-4A41DD5188BC}"/>
              </c:ext>
            </c:extLst>
          </c:dPt>
          <c:dPt>
            <c:idx val="4"/>
            <c:invertIfNegative val="0"/>
            <c:bubble3D val="0"/>
            <c:spPr>
              <a:solidFill>
                <a:srgbClr val="00B050"/>
              </a:solidFill>
              <a:ln w="38100">
                <a:solidFill>
                  <a:schemeClr val="tx1"/>
                </a:solidFill>
              </a:ln>
            </c:spPr>
            <c:extLst>
              <c:ext xmlns:c16="http://schemas.microsoft.com/office/drawing/2014/chart" uri="{C3380CC4-5D6E-409C-BE32-E72D297353CC}">
                <c16:uniqueId val="{0000001E-0F55-4756-A068-4A41DD5188BC}"/>
              </c:ext>
            </c:extLst>
          </c:dPt>
          <c:dPt>
            <c:idx val="5"/>
            <c:invertIfNegative val="0"/>
            <c:bubble3D val="0"/>
            <c:spPr>
              <a:solidFill>
                <a:srgbClr val="FFC000"/>
              </a:solidFill>
              <a:ln w="38100">
                <a:solidFill>
                  <a:schemeClr val="tx1"/>
                </a:solidFill>
              </a:ln>
            </c:spPr>
            <c:extLst>
              <c:ext xmlns:c16="http://schemas.microsoft.com/office/drawing/2014/chart" uri="{C3380CC4-5D6E-409C-BE32-E72D297353CC}">
                <c16:uniqueId val="{00000020-0F55-4756-A068-4A41DD5188BC}"/>
              </c:ext>
            </c:extLst>
          </c:dPt>
          <c:dPt>
            <c:idx val="6"/>
            <c:invertIfNegative val="0"/>
            <c:bubble3D val="0"/>
            <c:spPr>
              <a:solidFill>
                <a:srgbClr val="FFC000"/>
              </a:solidFill>
              <a:ln w="38100">
                <a:solidFill>
                  <a:schemeClr val="tx1"/>
                </a:solidFill>
              </a:ln>
            </c:spPr>
            <c:extLst>
              <c:ext xmlns:c16="http://schemas.microsoft.com/office/drawing/2014/chart" uri="{C3380CC4-5D6E-409C-BE32-E72D297353CC}">
                <c16:uniqueId val="{00000022-0F55-4756-A068-4A41DD5188BC}"/>
              </c:ext>
            </c:extLst>
          </c:dPt>
          <c:dPt>
            <c:idx val="7"/>
            <c:invertIfNegative val="0"/>
            <c:bubble3D val="0"/>
            <c:spPr>
              <a:solidFill>
                <a:srgbClr val="FF0000"/>
              </a:solidFill>
              <a:ln w="38100">
                <a:solidFill>
                  <a:schemeClr val="tx1"/>
                </a:solidFill>
              </a:ln>
            </c:spPr>
            <c:extLst>
              <c:ext xmlns:c16="http://schemas.microsoft.com/office/drawing/2014/chart" uri="{C3380CC4-5D6E-409C-BE32-E72D297353CC}">
                <c16:uniqueId val="{00000024-0F55-4756-A068-4A41DD5188BC}"/>
              </c:ext>
            </c:extLst>
          </c:dPt>
          <c:dPt>
            <c:idx val="8"/>
            <c:invertIfNegative val="0"/>
            <c:bubble3D val="0"/>
            <c:spPr>
              <a:solidFill>
                <a:srgbClr val="FFFF00"/>
              </a:solidFill>
              <a:ln w="38100">
                <a:solidFill>
                  <a:schemeClr val="tx1"/>
                </a:solidFill>
              </a:ln>
            </c:spPr>
            <c:extLst>
              <c:ext xmlns:c16="http://schemas.microsoft.com/office/drawing/2014/chart" uri="{C3380CC4-5D6E-409C-BE32-E72D297353CC}">
                <c16:uniqueId val="{00000026-0F55-4756-A068-4A41DD5188BC}"/>
              </c:ext>
            </c:extLst>
          </c:dPt>
          <c:dPt>
            <c:idx val="9"/>
            <c:invertIfNegative val="0"/>
            <c:bubble3D val="0"/>
            <c:spPr>
              <a:solidFill>
                <a:schemeClr val="tx2"/>
              </a:solidFill>
              <a:ln w="38100">
                <a:solidFill>
                  <a:schemeClr val="tx1"/>
                </a:solidFill>
              </a:ln>
            </c:spPr>
            <c:extLst>
              <c:ext xmlns:c16="http://schemas.microsoft.com/office/drawing/2014/chart" uri="{C3380CC4-5D6E-409C-BE32-E72D297353CC}">
                <c16:uniqueId val="{00000028-0F55-4756-A068-4A41DD5188BC}"/>
              </c:ext>
            </c:extLst>
          </c:dPt>
          <c:cat>
            <c:strRef>
              <c:f>'Fig 5'!$N$8:$W$8</c:f>
              <c:strCache>
                <c:ptCount val="10"/>
                <c:pt idx="0">
                  <c:v>Coal</c:v>
                </c:pt>
                <c:pt idx="1">
                  <c:v>Gas</c:v>
                </c:pt>
                <c:pt idx="2">
                  <c:v>CCS</c:v>
                </c:pt>
                <c:pt idx="3">
                  <c:v>Biomass</c:v>
                </c:pt>
                <c:pt idx="4">
                  <c:v>Geothermal</c:v>
                </c:pt>
                <c:pt idx="5">
                  <c:v>Solar PV</c:v>
                </c:pt>
                <c:pt idx="6">
                  <c:v>Solar CSP</c:v>
                </c:pt>
                <c:pt idx="7">
                  <c:v>Wind</c:v>
                </c:pt>
                <c:pt idx="8">
                  <c:v>Nuclear</c:v>
                </c:pt>
                <c:pt idx="9">
                  <c:v>Hydro</c:v>
                </c:pt>
              </c:strCache>
            </c:strRef>
          </c:cat>
          <c:val>
            <c:numRef>
              <c:f>'Fig 5'!$N$12:$W$12</c:f>
              <c:numCache>
                <c:formatCode>General</c:formatCode>
                <c:ptCount val="10"/>
                <c:pt idx="0">
                  <c:v>107.13918125000011</c:v>
                </c:pt>
                <c:pt idx="1">
                  <c:v>170.39074000000011</c:v>
                </c:pt>
                <c:pt idx="2">
                  <c:v>64.75</c:v>
                </c:pt>
                <c:pt idx="3">
                  <c:v>63.037500000000001</c:v>
                </c:pt>
                <c:pt idx="4">
                  <c:v>18.129999999999988</c:v>
                </c:pt>
                <c:pt idx="5">
                  <c:v>44.37454589</c:v>
                </c:pt>
                <c:pt idx="6">
                  <c:v>6.9999999999999956</c:v>
                </c:pt>
                <c:pt idx="7">
                  <c:v>6.1134929999999974</c:v>
                </c:pt>
                <c:pt idx="8">
                  <c:v>4.7955174999999954</c:v>
                </c:pt>
                <c:pt idx="9">
                  <c:v>7.5332051250000003</c:v>
                </c:pt>
              </c:numCache>
            </c:numRef>
          </c:val>
          <c:extLst>
            <c:ext xmlns:c16="http://schemas.microsoft.com/office/drawing/2014/chart" uri="{C3380CC4-5D6E-409C-BE32-E72D297353CC}">
              <c16:uniqueId val="{00000029-0F55-4756-A068-4A41DD5188BC}"/>
            </c:ext>
          </c:extLst>
        </c:ser>
        <c:ser>
          <c:idx val="4"/>
          <c:order val="4"/>
          <c:spPr>
            <a:solidFill>
              <a:schemeClr val="bg1"/>
            </a:solidFill>
            <a:ln w="38100">
              <a:solidFill>
                <a:schemeClr val="tx1"/>
              </a:solidFill>
            </a:ln>
          </c:spPr>
          <c:invertIfNegative val="0"/>
          <c:cat>
            <c:strRef>
              <c:f>'Fig 5'!$N$8:$W$8</c:f>
              <c:strCache>
                <c:ptCount val="10"/>
                <c:pt idx="0">
                  <c:v>Coal</c:v>
                </c:pt>
                <c:pt idx="1">
                  <c:v>Gas</c:v>
                </c:pt>
                <c:pt idx="2">
                  <c:v>CCS</c:v>
                </c:pt>
                <c:pt idx="3">
                  <c:v>Biomass</c:v>
                </c:pt>
                <c:pt idx="4">
                  <c:v>Geothermal</c:v>
                </c:pt>
                <c:pt idx="5">
                  <c:v>Solar PV</c:v>
                </c:pt>
                <c:pt idx="6">
                  <c:v>Solar CSP</c:v>
                </c:pt>
                <c:pt idx="7">
                  <c:v>Wind</c:v>
                </c:pt>
                <c:pt idx="8">
                  <c:v>Nuclear</c:v>
                </c:pt>
                <c:pt idx="9">
                  <c:v>Hydro</c:v>
                </c:pt>
              </c:strCache>
            </c:strRef>
          </c:cat>
          <c:val>
            <c:numRef>
              <c:f>'Fig 5'!$N$13:$W$13</c:f>
              <c:numCache>
                <c:formatCode>General</c:formatCode>
                <c:ptCount val="10"/>
                <c:pt idx="0">
                  <c:v>658.82911874999945</c:v>
                </c:pt>
                <c:pt idx="1">
                  <c:v>325.35925999999989</c:v>
                </c:pt>
                <c:pt idx="2">
                  <c:v>178.25</c:v>
                </c:pt>
                <c:pt idx="3">
                  <c:v>176.07499999999999</c:v>
                </c:pt>
                <c:pt idx="4">
                  <c:v>965.22</c:v>
                </c:pt>
                <c:pt idx="5">
                  <c:v>89.098567199999948</c:v>
                </c:pt>
                <c:pt idx="6">
                  <c:v>29</c:v>
                </c:pt>
                <c:pt idx="7">
                  <c:v>186.66365499999969</c:v>
                </c:pt>
                <c:pt idx="8">
                  <c:v>90.286655499999995</c:v>
                </c:pt>
                <c:pt idx="9">
                  <c:v>150.96679487500001</c:v>
                </c:pt>
              </c:numCache>
            </c:numRef>
          </c:val>
          <c:extLst>
            <c:ext xmlns:c16="http://schemas.microsoft.com/office/drawing/2014/chart" uri="{C3380CC4-5D6E-409C-BE32-E72D297353CC}">
              <c16:uniqueId val="{0000002A-0F55-4756-A068-4A41DD5188BC}"/>
            </c:ext>
          </c:extLst>
        </c:ser>
        <c:dLbls>
          <c:showLegendKey val="0"/>
          <c:showVal val="0"/>
          <c:showCatName val="0"/>
          <c:showSerName val="0"/>
          <c:showPercent val="0"/>
          <c:showBubbleSize val="0"/>
        </c:dLbls>
        <c:gapWidth val="50"/>
        <c:overlap val="100"/>
        <c:axId val="-245411328"/>
        <c:axId val="-193852320"/>
      </c:barChart>
      <c:catAx>
        <c:axId val="-245411328"/>
        <c:scaling>
          <c:orientation val="minMax"/>
        </c:scaling>
        <c:delete val="0"/>
        <c:axPos val="b"/>
        <c:numFmt formatCode="General"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93852320"/>
        <c:crosses val="autoZero"/>
        <c:auto val="1"/>
        <c:lblAlgn val="ctr"/>
        <c:lblOffset val="100"/>
        <c:noMultiLvlLbl val="0"/>
      </c:catAx>
      <c:valAx>
        <c:axId val="-193852320"/>
        <c:scaling>
          <c:orientation val="minMax"/>
          <c:max val="1200"/>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GB" sz="1600" dirty="0">
                    <a:effectLst/>
                    <a:latin typeface="Arial" panose="020B0604020202020204" pitchFamily="34" charset="0"/>
                    <a:cs typeface="Arial" panose="020B0604020202020204" pitchFamily="34" charset="0"/>
                  </a:rPr>
                  <a:t>Emissions (</a:t>
                </a:r>
                <a:r>
                  <a:rPr lang="en-GB" sz="1600" b="1" i="0" u="none" strike="noStrike" baseline="0" dirty="0">
                    <a:effectLst/>
                    <a:latin typeface="Arial" panose="020B0604020202020204" pitchFamily="34" charset="0"/>
                    <a:cs typeface="Arial" panose="020B0604020202020204" pitchFamily="34" charset="0"/>
                  </a:rPr>
                  <a:t>g CO</a:t>
                </a:r>
                <a:r>
                  <a:rPr lang="en-GB" sz="1600" b="1" i="0" u="none" strike="noStrike" baseline="-25000" dirty="0">
                    <a:effectLst/>
                    <a:latin typeface="Arial" panose="020B0604020202020204" pitchFamily="34" charset="0"/>
                    <a:cs typeface="Arial" panose="020B0604020202020204" pitchFamily="34" charset="0"/>
                  </a:rPr>
                  <a:t>2</a:t>
                </a:r>
                <a:r>
                  <a:rPr lang="en-GB" sz="1600" b="1" i="0" u="none" strike="noStrike" baseline="0" dirty="0">
                    <a:effectLst/>
                    <a:latin typeface="Arial" panose="020B0604020202020204" pitchFamily="34" charset="0"/>
                    <a:cs typeface="Arial" panose="020B0604020202020204" pitchFamily="34" charset="0"/>
                  </a:rPr>
                  <a:t>-eq/kW ·h</a:t>
                </a:r>
                <a:r>
                  <a:rPr lang="en-GB" sz="1600" b="1" i="0" baseline="0" dirty="0">
                    <a:effectLst/>
                    <a:latin typeface="Arial" panose="020B0604020202020204" pitchFamily="34" charset="0"/>
                    <a:cs typeface="Arial" panose="020B0604020202020204" pitchFamily="34" charset="0"/>
                  </a:rPr>
                  <a:t>)</a:t>
                </a:r>
                <a:endParaRPr lang="en-GB" sz="1600" dirty="0">
                  <a:effectLst/>
                  <a:latin typeface="Arial" panose="020B0604020202020204" pitchFamily="34" charset="0"/>
                  <a:cs typeface="Arial" panose="020B0604020202020204" pitchFamily="34" charset="0"/>
                </a:endParaRPr>
              </a:p>
            </c:rich>
          </c:tx>
          <c:layout>
            <c:manualLayout>
              <c:xMode val="edge"/>
              <c:yMode val="edge"/>
              <c:x val="7.2957019384900998E-3"/>
              <c:y val="0.117201265353124"/>
            </c:manualLayout>
          </c:layout>
          <c:overlay val="0"/>
        </c:title>
        <c:numFmt formatCode="General" sourceLinked="1"/>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45411328"/>
        <c:crosses val="autoZero"/>
        <c:crossBetween val="between"/>
        <c:majorUnit val="200"/>
      </c:valAx>
    </c:plotArea>
    <c:plotVisOnly val="1"/>
    <c:dispBlanksAs val="gap"/>
    <c:showDLblsOverMax val="0"/>
  </c:chart>
  <c:externalData r:id="rId2">
    <c:autoUpdate val="0"/>
  </c:externalData>
  <c:userShapes r:id="rId3"/>
</c:chartSpace>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767274-BCF9-4910-BCCC-87210174B2F4}" type="doc">
      <dgm:prSet loTypeId="urn:microsoft.com/office/officeart/2005/8/layout/hProcess10" loCatId="picture" qsTypeId="urn:microsoft.com/office/officeart/2005/8/quickstyle/simple1" qsCatId="simple" csTypeId="urn:microsoft.com/office/officeart/2005/8/colors/accent1_2" csCatId="accent1" phldr="1"/>
      <dgm:spPr/>
      <dgm:t>
        <a:bodyPr/>
        <a:lstStyle/>
        <a:p>
          <a:endParaRPr lang="en-US"/>
        </a:p>
      </dgm:t>
    </dgm:pt>
    <dgm:pt modelId="{75AD1DD8-3676-4C48-BCFD-7712E0A17AA8}">
      <dgm:prSet phldrT="[Text]"/>
      <dgm:spPr>
        <a:solidFill>
          <a:schemeClr val="tx2"/>
        </a:solidFill>
      </dgm:spPr>
      <dgm:t>
        <a:bodyPr/>
        <a:lstStyle/>
        <a:p>
          <a:r>
            <a:rPr lang="es-CR" b="1" dirty="0" err="1"/>
            <a:t>Resources</a:t>
          </a:r>
          <a:endParaRPr lang="en-US" b="1" dirty="0"/>
        </a:p>
      </dgm:t>
    </dgm:pt>
    <dgm:pt modelId="{C0C723BE-0D0F-4A07-95D0-DC2B16F238AF}" type="parTrans" cxnId="{B18ADF23-C2F9-4CB3-A30D-7F457380F947}">
      <dgm:prSet/>
      <dgm:spPr/>
      <dgm:t>
        <a:bodyPr/>
        <a:lstStyle/>
        <a:p>
          <a:endParaRPr lang="en-US"/>
        </a:p>
      </dgm:t>
    </dgm:pt>
    <dgm:pt modelId="{8E0DF0E5-6CF2-4BBB-B8DD-91C53C613145}" type="sibTrans" cxnId="{B18ADF23-C2F9-4CB3-A30D-7F457380F947}">
      <dgm:prSet/>
      <dgm:spPr>
        <a:solidFill>
          <a:srgbClr val="0070C0"/>
        </a:solidFill>
      </dgm:spPr>
      <dgm:t>
        <a:bodyPr/>
        <a:lstStyle/>
        <a:p>
          <a:endParaRPr lang="en-US"/>
        </a:p>
      </dgm:t>
    </dgm:pt>
    <dgm:pt modelId="{CA71133F-803F-4068-A963-2E08959332F0}">
      <dgm:prSet phldrT="[Text]"/>
      <dgm:spPr>
        <a:solidFill>
          <a:schemeClr val="tx2"/>
        </a:solidFill>
      </dgm:spPr>
      <dgm:t>
        <a:bodyPr/>
        <a:lstStyle/>
        <a:p>
          <a:r>
            <a:rPr lang="es-CR" dirty="0" err="1"/>
            <a:t>Land</a:t>
          </a:r>
          <a:endParaRPr lang="en-US" dirty="0"/>
        </a:p>
      </dgm:t>
    </dgm:pt>
    <dgm:pt modelId="{3084E712-0ED0-4711-9E73-6D9E060E1B5E}" type="parTrans" cxnId="{8D604DA9-3F62-434E-9B70-6CA0FDE22936}">
      <dgm:prSet/>
      <dgm:spPr/>
      <dgm:t>
        <a:bodyPr/>
        <a:lstStyle/>
        <a:p>
          <a:endParaRPr lang="en-US"/>
        </a:p>
      </dgm:t>
    </dgm:pt>
    <dgm:pt modelId="{91CC4B50-6321-4025-96D1-E5EF46D82599}" type="sibTrans" cxnId="{8D604DA9-3F62-434E-9B70-6CA0FDE22936}">
      <dgm:prSet/>
      <dgm:spPr/>
      <dgm:t>
        <a:bodyPr/>
        <a:lstStyle/>
        <a:p>
          <a:endParaRPr lang="en-US"/>
        </a:p>
      </dgm:t>
    </dgm:pt>
    <dgm:pt modelId="{53E22C6E-90F3-4A45-ABF9-A726F068F33C}">
      <dgm:prSet phldrT="[Text]"/>
      <dgm:spPr>
        <a:solidFill>
          <a:schemeClr val="tx2"/>
        </a:solidFill>
      </dgm:spPr>
      <dgm:t>
        <a:bodyPr/>
        <a:lstStyle/>
        <a:p>
          <a:r>
            <a:rPr lang="es-CR" b="1" dirty="0" err="1"/>
            <a:t>Withdrawals</a:t>
          </a:r>
          <a:r>
            <a:rPr lang="es-CR" b="1" dirty="0"/>
            <a:t> </a:t>
          </a:r>
          <a:r>
            <a:rPr lang="es-CR" b="1" dirty="0" err="1"/>
            <a:t>for</a:t>
          </a:r>
          <a:r>
            <a:rPr lang="es-CR" b="1" dirty="0"/>
            <a:t> human uses</a:t>
          </a:r>
          <a:endParaRPr lang="en-US" b="1" dirty="0"/>
        </a:p>
      </dgm:t>
    </dgm:pt>
    <dgm:pt modelId="{4D00A1F1-78E6-4A83-9F3F-B9AAAF76E95A}" type="parTrans" cxnId="{B430DA62-0178-42E4-A61F-5472AB579B19}">
      <dgm:prSet/>
      <dgm:spPr/>
      <dgm:t>
        <a:bodyPr/>
        <a:lstStyle/>
        <a:p>
          <a:endParaRPr lang="en-US"/>
        </a:p>
      </dgm:t>
    </dgm:pt>
    <dgm:pt modelId="{B8EB231E-8A85-4643-8056-8D52602F1DE1}" type="sibTrans" cxnId="{B430DA62-0178-42E4-A61F-5472AB579B19}">
      <dgm:prSet/>
      <dgm:spPr>
        <a:solidFill>
          <a:srgbClr val="0070C0"/>
        </a:solidFill>
      </dgm:spPr>
      <dgm:t>
        <a:bodyPr/>
        <a:lstStyle/>
        <a:p>
          <a:endParaRPr lang="en-US"/>
        </a:p>
      </dgm:t>
    </dgm:pt>
    <dgm:pt modelId="{21198828-D2E8-4BD2-9269-240F73D577E2}">
      <dgm:prSet phldrT="[Text]"/>
      <dgm:spPr>
        <a:solidFill>
          <a:schemeClr val="tx2"/>
        </a:solidFill>
      </dgm:spPr>
      <dgm:t>
        <a:bodyPr/>
        <a:lstStyle/>
        <a:p>
          <a:r>
            <a:rPr lang="en-US" noProof="0" dirty="0"/>
            <a:t>Withdrawals</a:t>
          </a:r>
          <a:r>
            <a:rPr lang="es-CR" dirty="0"/>
            <a:t> </a:t>
          </a:r>
          <a:r>
            <a:rPr lang="es-CR" dirty="0" err="1"/>
            <a:t>from</a:t>
          </a:r>
          <a:r>
            <a:rPr lang="es-CR" dirty="0"/>
            <a:t> </a:t>
          </a:r>
          <a:r>
            <a:rPr lang="es-CR" dirty="0" err="1"/>
            <a:t>surface</a:t>
          </a:r>
          <a:r>
            <a:rPr lang="es-CR" dirty="0"/>
            <a:t> </a:t>
          </a:r>
          <a:r>
            <a:rPr lang="es-CR" dirty="0" err="1"/>
            <a:t>water</a:t>
          </a:r>
          <a:endParaRPr lang="en-US" dirty="0"/>
        </a:p>
      </dgm:t>
    </dgm:pt>
    <dgm:pt modelId="{3FFE26A9-3052-4B09-83DA-04224577DC9B}" type="parTrans" cxnId="{51F584E0-E9E4-43AE-B014-EFB791479A1C}">
      <dgm:prSet/>
      <dgm:spPr/>
      <dgm:t>
        <a:bodyPr/>
        <a:lstStyle/>
        <a:p>
          <a:endParaRPr lang="en-US"/>
        </a:p>
      </dgm:t>
    </dgm:pt>
    <dgm:pt modelId="{A657D618-B1B3-440B-A0C0-02CA6CD94F0D}" type="sibTrans" cxnId="{51F584E0-E9E4-43AE-B014-EFB791479A1C}">
      <dgm:prSet/>
      <dgm:spPr/>
      <dgm:t>
        <a:bodyPr/>
        <a:lstStyle/>
        <a:p>
          <a:endParaRPr lang="en-US"/>
        </a:p>
      </dgm:t>
    </dgm:pt>
    <dgm:pt modelId="{9C165947-19F0-409F-96CD-14F7A18217F3}">
      <dgm:prSet phldrT="[Text]"/>
      <dgm:spPr>
        <a:solidFill>
          <a:schemeClr val="tx2"/>
        </a:solidFill>
      </dgm:spPr>
      <dgm:t>
        <a:bodyPr/>
        <a:lstStyle/>
        <a:p>
          <a:r>
            <a:rPr lang="es-CR" b="1" dirty="0"/>
            <a:t>Final </a:t>
          </a:r>
          <a:r>
            <a:rPr lang="es-CR" b="1" dirty="0" err="1"/>
            <a:t>demand</a:t>
          </a:r>
          <a:endParaRPr lang="en-US" b="1" dirty="0"/>
        </a:p>
      </dgm:t>
    </dgm:pt>
    <dgm:pt modelId="{622E504A-0C9E-4E1D-8556-10CF5E861776}" type="parTrans" cxnId="{733EE011-53E6-46C1-8D5C-C15BE2928929}">
      <dgm:prSet/>
      <dgm:spPr/>
      <dgm:t>
        <a:bodyPr/>
        <a:lstStyle/>
        <a:p>
          <a:endParaRPr lang="en-US"/>
        </a:p>
      </dgm:t>
    </dgm:pt>
    <dgm:pt modelId="{17F9D87B-D43F-48C2-ABF6-E6B941C8D8BC}" type="sibTrans" cxnId="{733EE011-53E6-46C1-8D5C-C15BE2928929}">
      <dgm:prSet/>
      <dgm:spPr/>
      <dgm:t>
        <a:bodyPr/>
        <a:lstStyle/>
        <a:p>
          <a:endParaRPr lang="en-US"/>
        </a:p>
      </dgm:t>
    </dgm:pt>
    <dgm:pt modelId="{CAFEA3C6-9542-4690-AEF2-B193DF85EE69}">
      <dgm:prSet phldrT="[Text]"/>
      <dgm:spPr>
        <a:solidFill>
          <a:schemeClr val="tx2"/>
        </a:solidFill>
      </dgm:spPr>
      <dgm:t>
        <a:bodyPr/>
        <a:lstStyle/>
        <a:p>
          <a:r>
            <a:rPr lang="es-CR" dirty="0" err="1"/>
            <a:t>Public</a:t>
          </a:r>
          <a:r>
            <a:rPr lang="es-CR" dirty="0"/>
            <a:t> sector, </a:t>
          </a:r>
          <a:r>
            <a:rPr lang="es-CR" dirty="0" err="1"/>
            <a:t>households</a:t>
          </a:r>
          <a:r>
            <a:rPr lang="es-CR" dirty="0"/>
            <a:t>, comercial sector, industrial sector</a:t>
          </a:r>
          <a:endParaRPr lang="en-US" dirty="0"/>
        </a:p>
      </dgm:t>
    </dgm:pt>
    <dgm:pt modelId="{1F731B3E-5DCA-4433-98CB-8CFC9D4B12C9}" type="parTrans" cxnId="{437A5CF9-EF76-4CBC-A422-5E3AA034A663}">
      <dgm:prSet/>
      <dgm:spPr/>
      <dgm:t>
        <a:bodyPr/>
        <a:lstStyle/>
        <a:p>
          <a:endParaRPr lang="en-US"/>
        </a:p>
      </dgm:t>
    </dgm:pt>
    <dgm:pt modelId="{189D0042-BB3A-43DF-A0DB-02D804D70C30}" type="sibTrans" cxnId="{437A5CF9-EF76-4CBC-A422-5E3AA034A663}">
      <dgm:prSet/>
      <dgm:spPr/>
      <dgm:t>
        <a:bodyPr/>
        <a:lstStyle/>
        <a:p>
          <a:endParaRPr lang="en-US"/>
        </a:p>
      </dgm:t>
    </dgm:pt>
    <dgm:pt modelId="{252B6E9D-4F17-42CB-A2CF-CF69C82F749F}">
      <dgm:prSet phldrT="[Text]"/>
      <dgm:spPr>
        <a:solidFill>
          <a:schemeClr val="tx2"/>
        </a:solidFill>
      </dgm:spPr>
      <dgm:t>
        <a:bodyPr/>
        <a:lstStyle/>
        <a:p>
          <a:r>
            <a:rPr lang="es-CR" dirty="0" err="1"/>
            <a:t>Agriculture</a:t>
          </a:r>
          <a:endParaRPr lang="en-US" dirty="0"/>
        </a:p>
      </dgm:t>
    </dgm:pt>
    <dgm:pt modelId="{1AA7A23E-608A-453D-8F7B-699DA53E5FFB}" type="parTrans" cxnId="{C667FCB2-2D95-43EF-B260-8EDEBFAA14E8}">
      <dgm:prSet/>
      <dgm:spPr/>
      <dgm:t>
        <a:bodyPr/>
        <a:lstStyle/>
        <a:p>
          <a:endParaRPr lang="en-US"/>
        </a:p>
      </dgm:t>
    </dgm:pt>
    <dgm:pt modelId="{90CF5438-2652-4CB1-ADA9-411360A93467}" type="sibTrans" cxnId="{C667FCB2-2D95-43EF-B260-8EDEBFAA14E8}">
      <dgm:prSet/>
      <dgm:spPr/>
      <dgm:t>
        <a:bodyPr/>
        <a:lstStyle/>
        <a:p>
          <a:endParaRPr lang="en-US"/>
        </a:p>
      </dgm:t>
    </dgm:pt>
    <dgm:pt modelId="{DD06F2B5-3A95-4A64-AE65-2D2F69DD5BA2}">
      <dgm:prSet phldrT="[Text]"/>
      <dgm:spPr>
        <a:solidFill>
          <a:schemeClr val="tx2"/>
        </a:solidFill>
      </dgm:spPr>
      <dgm:t>
        <a:bodyPr/>
        <a:lstStyle/>
        <a:p>
          <a:r>
            <a:rPr lang="es-CR" dirty="0" err="1"/>
            <a:t>Power</a:t>
          </a:r>
          <a:r>
            <a:rPr lang="es-CR" dirty="0"/>
            <a:t> </a:t>
          </a:r>
          <a:r>
            <a:rPr lang="es-CR" dirty="0" err="1"/>
            <a:t>generation</a:t>
          </a:r>
          <a:r>
            <a:rPr lang="es-CR" dirty="0"/>
            <a:t>, </a:t>
          </a:r>
          <a:r>
            <a:rPr lang="es-CR" dirty="0" err="1"/>
            <a:t>energy</a:t>
          </a:r>
          <a:r>
            <a:rPr lang="es-CR" dirty="0"/>
            <a:t> sector</a:t>
          </a:r>
          <a:endParaRPr lang="en-US" dirty="0"/>
        </a:p>
      </dgm:t>
    </dgm:pt>
    <dgm:pt modelId="{0F3675F9-15BE-4FE8-B6DF-BBFFBB49E52B}" type="parTrans" cxnId="{329D7598-7328-4DC8-A560-0B4FAA531E1E}">
      <dgm:prSet/>
      <dgm:spPr/>
      <dgm:t>
        <a:bodyPr/>
        <a:lstStyle/>
        <a:p>
          <a:endParaRPr lang="en-US"/>
        </a:p>
      </dgm:t>
    </dgm:pt>
    <dgm:pt modelId="{EE7E5ACF-27EB-47E0-A5F1-AECDD601348A}" type="sibTrans" cxnId="{329D7598-7328-4DC8-A560-0B4FAA531E1E}">
      <dgm:prSet/>
      <dgm:spPr/>
      <dgm:t>
        <a:bodyPr/>
        <a:lstStyle/>
        <a:p>
          <a:endParaRPr lang="en-US"/>
        </a:p>
      </dgm:t>
    </dgm:pt>
    <dgm:pt modelId="{B00B4FE6-9626-4F34-8AEE-1C082C14B15A}">
      <dgm:prSet phldrT="[Text]"/>
      <dgm:spPr>
        <a:solidFill>
          <a:schemeClr val="tx2"/>
        </a:solidFill>
      </dgm:spPr>
      <dgm:t>
        <a:bodyPr/>
        <a:lstStyle/>
        <a:p>
          <a:r>
            <a:rPr lang="es-CR" dirty="0" err="1"/>
            <a:t>Precipitation</a:t>
          </a:r>
          <a:endParaRPr lang="en-US" dirty="0"/>
        </a:p>
      </dgm:t>
    </dgm:pt>
    <dgm:pt modelId="{924F6167-5DFD-4730-A785-ABC323252B4E}" type="parTrans" cxnId="{4E5EA004-0DC7-443B-89C1-739D4AEF2A1D}">
      <dgm:prSet/>
      <dgm:spPr/>
      <dgm:t>
        <a:bodyPr/>
        <a:lstStyle/>
        <a:p>
          <a:endParaRPr lang="en-US"/>
        </a:p>
      </dgm:t>
    </dgm:pt>
    <dgm:pt modelId="{1D6E1FAC-AD85-4D91-8CF0-F7D72A3ADCCB}" type="sibTrans" cxnId="{4E5EA004-0DC7-443B-89C1-739D4AEF2A1D}">
      <dgm:prSet/>
      <dgm:spPr/>
      <dgm:t>
        <a:bodyPr/>
        <a:lstStyle/>
        <a:p>
          <a:endParaRPr lang="en-US"/>
        </a:p>
      </dgm:t>
    </dgm:pt>
    <dgm:pt modelId="{EA4719EB-4759-4B69-B1CC-8D6E31A037FF}">
      <dgm:prSet phldrT="[Text]"/>
      <dgm:spPr>
        <a:solidFill>
          <a:schemeClr val="tx2"/>
        </a:solidFill>
      </dgm:spPr>
      <dgm:t>
        <a:bodyPr/>
        <a:lstStyle/>
        <a:p>
          <a:r>
            <a:rPr lang="es-CR" b="1" dirty="0" err="1"/>
            <a:t>Water</a:t>
          </a:r>
          <a:r>
            <a:rPr lang="es-CR" b="1" dirty="0"/>
            <a:t> balance </a:t>
          </a:r>
          <a:r>
            <a:rPr lang="es-CR" b="1" dirty="0" err="1"/>
            <a:t>by</a:t>
          </a:r>
          <a:r>
            <a:rPr lang="es-CR" b="1" dirty="0"/>
            <a:t> </a:t>
          </a:r>
          <a:r>
            <a:rPr lang="es-CR" b="1" dirty="0" err="1"/>
            <a:t>land</a:t>
          </a:r>
          <a:r>
            <a:rPr lang="es-CR" b="1" dirty="0"/>
            <a:t> </a:t>
          </a:r>
          <a:r>
            <a:rPr lang="es-CR" b="1" dirty="0" err="1"/>
            <a:t>cover</a:t>
          </a:r>
          <a:r>
            <a:rPr lang="es-CR" b="1" dirty="0"/>
            <a:t> </a:t>
          </a:r>
          <a:r>
            <a:rPr lang="es-CR" b="1" dirty="0" err="1"/>
            <a:t>type</a:t>
          </a:r>
          <a:endParaRPr lang="en-US" dirty="0"/>
        </a:p>
      </dgm:t>
    </dgm:pt>
    <dgm:pt modelId="{F9C03794-0A4D-4419-86B0-154C531AF349}" type="parTrans" cxnId="{A1C16427-F95C-4E89-B690-07461870F6AB}">
      <dgm:prSet/>
      <dgm:spPr/>
      <dgm:t>
        <a:bodyPr/>
        <a:lstStyle/>
        <a:p>
          <a:endParaRPr lang="en-US"/>
        </a:p>
      </dgm:t>
    </dgm:pt>
    <dgm:pt modelId="{F61EA9D1-F03C-4F64-8030-4E26621794C7}" type="sibTrans" cxnId="{A1C16427-F95C-4E89-B690-07461870F6AB}">
      <dgm:prSet/>
      <dgm:spPr>
        <a:solidFill>
          <a:srgbClr val="0070C0"/>
        </a:solidFill>
      </dgm:spPr>
      <dgm:t>
        <a:bodyPr/>
        <a:lstStyle/>
        <a:p>
          <a:endParaRPr lang="en-US"/>
        </a:p>
      </dgm:t>
    </dgm:pt>
    <dgm:pt modelId="{CB2CEE4C-9166-46F4-AB34-58F306DE698D}">
      <dgm:prSet phldrT="[Text]"/>
      <dgm:spPr>
        <a:solidFill>
          <a:schemeClr val="tx2"/>
        </a:solidFill>
      </dgm:spPr>
      <dgm:t>
        <a:bodyPr/>
        <a:lstStyle/>
        <a:p>
          <a:r>
            <a:rPr lang="es-CR" dirty="0" err="1"/>
            <a:t>Precipitation</a:t>
          </a:r>
          <a:endParaRPr lang="en-US" dirty="0"/>
        </a:p>
      </dgm:t>
    </dgm:pt>
    <dgm:pt modelId="{4DBFC484-8D75-43BA-B998-0D3019844F12}" type="parTrans" cxnId="{097C3D7E-1ED3-4915-A7D9-61E5F292750C}">
      <dgm:prSet/>
      <dgm:spPr/>
      <dgm:t>
        <a:bodyPr/>
        <a:lstStyle/>
        <a:p>
          <a:endParaRPr lang="en-US"/>
        </a:p>
      </dgm:t>
    </dgm:pt>
    <dgm:pt modelId="{E8B5C1E9-AFA3-4363-A574-0244D1450EE8}" type="sibTrans" cxnId="{097C3D7E-1ED3-4915-A7D9-61E5F292750C}">
      <dgm:prSet/>
      <dgm:spPr/>
      <dgm:t>
        <a:bodyPr/>
        <a:lstStyle/>
        <a:p>
          <a:endParaRPr lang="en-US"/>
        </a:p>
      </dgm:t>
    </dgm:pt>
    <dgm:pt modelId="{E4C3EBF3-EF7B-4F7E-8D66-E29F7FC613F0}">
      <dgm:prSet phldrT="[Text]"/>
      <dgm:spPr>
        <a:solidFill>
          <a:schemeClr val="tx2"/>
        </a:solidFill>
      </dgm:spPr>
      <dgm:t>
        <a:bodyPr/>
        <a:lstStyle/>
        <a:p>
          <a:r>
            <a:rPr lang="en-US" dirty="0"/>
            <a:t>Run-off</a:t>
          </a:r>
        </a:p>
      </dgm:t>
    </dgm:pt>
    <dgm:pt modelId="{A9CD3051-5800-40EB-971D-90266EC23AAA}" type="parTrans" cxnId="{40145CFD-CC64-47E8-BD83-C066327B276C}">
      <dgm:prSet/>
      <dgm:spPr/>
      <dgm:t>
        <a:bodyPr/>
        <a:lstStyle/>
        <a:p>
          <a:endParaRPr lang="en-US"/>
        </a:p>
      </dgm:t>
    </dgm:pt>
    <dgm:pt modelId="{59939816-C2FB-40EB-9201-329C8852D5B8}" type="sibTrans" cxnId="{40145CFD-CC64-47E8-BD83-C066327B276C}">
      <dgm:prSet/>
      <dgm:spPr/>
      <dgm:t>
        <a:bodyPr/>
        <a:lstStyle/>
        <a:p>
          <a:endParaRPr lang="en-US"/>
        </a:p>
      </dgm:t>
    </dgm:pt>
    <dgm:pt modelId="{5A55259A-89D4-49FC-9A03-9F3BD2098446}">
      <dgm:prSet phldrT="[Text]"/>
      <dgm:spPr>
        <a:solidFill>
          <a:schemeClr val="tx2"/>
        </a:solidFill>
      </dgm:spPr>
      <dgm:t>
        <a:bodyPr/>
        <a:lstStyle/>
        <a:p>
          <a:r>
            <a:rPr lang="en-US" dirty="0"/>
            <a:t>Evapotranspiration</a:t>
          </a:r>
        </a:p>
      </dgm:t>
    </dgm:pt>
    <dgm:pt modelId="{92675854-861A-4DB6-A114-908859404747}" type="parTrans" cxnId="{57108A64-C11A-4581-B24F-E66552E2454E}">
      <dgm:prSet/>
      <dgm:spPr/>
      <dgm:t>
        <a:bodyPr/>
        <a:lstStyle/>
        <a:p>
          <a:endParaRPr lang="en-US"/>
        </a:p>
      </dgm:t>
    </dgm:pt>
    <dgm:pt modelId="{AADD98F2-134B-44C8-A059-9F1F6D40B186}" type="sibTrans" cxnId="{57108A64-C11A-4581-B24F-E66552E2454E}">
      <dgm:prSet/>
      <dgm:spPr/>
      <dgm:t>
        <a:bodyPr/>
        <a:lstStyle/>
        <a:p>
          <a:endParaRPr lang="en-US"/>
        </a:p>
      </dgm:t>
    </dgm:pt>
    <dgm:pt modelId="{06A46359-5418-4A79-8EDA-E685B8C09CC6}">
      <dgm:prSet phldrT="[Text]"/>
      <dgm:spPr>
        <a:solidFill>
          <a:schemeClr val="tx2"/>
        </a:solidFill>
      </dgm:spPr>
      <dgm:t>
        <a:bodyPr/>
        <a:lstStyle/>
        <a:p>
          <a:r>
            <a:rPr lang="en-US" dirty="0"/>
            <a:t>Transboundary water flows</a:t>
          </a:r>
        </a:p>
      </dgm:t>
    </dgm:pt>
    <dgm:pt modelId="{8F1D24F1-DE2B-4D52-98C1-97591E3E0F71}" type="parTrans" cxnId="{117EF340-0455-4525-A34E-1D88BA032B04}">
      <dgm:prSet/>
      <dgm:spPr/>
      <dgm:t>
        <a:bodyPr/>
        <a:lstStyle/>
        <a:p>
          <a:endParaRPr lang="en-US"/>
        </a:p>
      </dgm:t>
    </dgm:pt>
    <dgm:pt modelId="{3A5056AD-38F8-45A4-964A-AF40201C1DE2}" type="sibTrans" cxnId="{117EF340-0455-4525-A34E-1D88BA032B04}">
      <dgm:prSet/>
      <dgm:spPr/>
      <dgm:t>
        <a:bodyPr/>
        <a:lstStyle/>
        <a:p>
          <a:endParaRPr lang="en-US"/>
        </a:p>
      </dgm:t>
    </dgm:pt>
    <dgm:pt modelId="{ABE9FC37-DAEE-4D1B-853C-5DE4974704F0}">
      <dgm:prSet phldrT="[Text]"/>
      <dgm:spPr>
        <a:solidFill>
          <a:schemeClr val="tx2"/>
        </a:solidFill>
      </dgm:spPr>
      <dgm:t>
        <a:bodyPr/>
        <a:lstStyle/>
        <a:p>
          <a:r>
            <a:rPr lang="en-US" dirty="0"/>
            <a:t>Groundwater</a:t>
          </a:r>
        </a:p>
      </dgm:t>
    </dgm:pt>
    <dgm:pt modelId="{C200F20E-C60B-444B-96C0-EF4B44631628}" type="parTrans" cxnId="{B397C13F-3DCB-4F4E-BA1F-EC397E633BF4}">
      <dgm:prSet/>
      <dgm:spPr/>
      <dgm:t>
        <a:bodyPr/>
        <a:lstStyle/>
        <a:p>
          <a:endParaRPr lang="en-US"/>
        </a:p>
      </dgm:t>
    </dgm:pt>
    <dgm:pt modelId="{145C4147-890A-47DF-9313-BB6D66F45DC8}" type="sibTrans" cxnId="{B397C13F-3DCB-4F4E-BA1F-EC397E633BF4}">
      <dgm:prSet/>
      <dgm:spPr/>
      <dgm:t>
        <a:bodyPr/>
        <a:lstStyle/>
        <a:p>
          <a:endParaRPr lang="en-US"/>
        </a:p>
      </dgm:t>
    </dgm:pt>
    <dgm:pt modelId="{12111746-6FF9-489A-ADE1-F614DC52F7A8}">
      <dgm:prSet phldrT="[Text]"/>
      <dgm:spPr>
        <a:solidFill>
          <a:schemeClr val="tx2"/>
        </a:solidFill>
      </dgm:spPr>
      <dgm:t>
        <a:bodyPr/>
        <a:lstStyle/>
        <a:p>
          <a:endParaRPr lang="en-US" dirty="0"/>
        </a:p>
      </dgm:t>
    </dgm:pt>
    <dgm:pt modelId="{0011F1B4-0EA6-47CD-8130-EF353A2DDE13}" type="parTrans" cxnId="{6DE0406E-EB5D-40AC-8384-03B6B063FAC2}">
      <dgm:prSet/>
      <dgm:spPr/>
      <dgm:t>
        <a:bodyPr/>
        <a:lstStyle/>
        <a:p>
          <a:endParaRPr lang="en-US"/>
        </a:p>
      </dgm:t>
    </dgm:pt>
    <dgm:pt modelId="{B5C2C354-E01E-4427-B0CE-859459DA0FC4}" type="sibTrans" cxnId="{6DE0406E-EB5D-40AC-8384-03B6B063FAC2}">
      <dgm:prSet/>
      <dgm:spPr/>
      <dgm:t>
        <a:bodyPr/>
        <a:lstStyle/>
        <a:p>
          <a:endParaRPr lang="en-US"/>
        </a:p>
      </dgm:t>
    </dgm:pt>
    <dgm:pt modelId="{A0CCAD30-F051-4877-8C0E-0F5A6DF23B3D}">
      <dgm:prSet phldrT="[Text]"/>
      <dgm:spPr>
        <a:solidFill>
          <a:schemeClr val="tx2"/>
        </a:solidFill>
      </dgm:spPr>
      <dgm:t>
        <a:bodyPr/>
        <a:lstStyle/>
        <a:p>
          <a:r>
            <a:rPr lang="en-US" dirty="0"/>
            <a:t>Groundwater recharge</a:t>
          </a:r>
        </a:p>
      </dgm:t>
    </dgm:pt>
    <dgm:pt modelId="{566F346D-A473-4B9E-9223-3A1AEF2533DB}" type="parTrans" cxnId="{0FE43DB8-9D3B-4BFD-A83F-55879C70581B}">
      <dgm:prSet/>
      <dgm:spPr/>
      <dgm:t>
        <a:bodyPr/>
        <a:lstStyle/>
        <a:p>
          <a:endParaRPr lang="en-US"/>
        </a:p>
      </dgm:t>
    </dgm:pt>
    <dgm:pt modelId="{1648AB94-CBD6-4A29-86B6-885BBB3332BA}" type="sibTrans" cxnId="{0FE43DB8-9D3B-4BFD-A83F-55879C70581B}">
      <dgm:prSet/>
      <dgm:spPr/>
      <dgm:t>
        <a:bodyPr/>
        <a:lstStyle/>
        <a:p>
          <a:endParaRPr lang="en-US"/>
        </a:p>
      </dgm:t>
    </dgm:pt>
    <dgm:pt modelId="{44D9F1C3-5A32-490E-A06A-728C45ED8E32}">
      <dgm:prSet phldrT="[Text]"/>
      <dgm:spPr>
        <a:solidFill>
          <a:schemeClr val="tx2"/>
        </a:solidFill>
      </dgm:spPr>
      <dgm:t>
        <a:bodyPr/>
        <a:lstStyle/>
        <a:p>
          <a:endParaRPr lang="en-US" dirty="0"/>
        </a:p>
      </dgm:t>
    </dgm:pt>
    <dgm:pt modelId="{14AD529D-0038-4795-A3D7-ED1965CBAE33}" type="parTrans" cxnId="{118873AC-9CA8-4476-A8FC-DE83AD1C8C62}">
      <dgm:prSet/>
      <dgm:spPr/>
      <dgm:t>
        <a:bodyPr/>
        <a:lstStyle/>
        <a:p>
          <a:endParaRPr lang="en-US"/>
        </a:p>
      </dgm:t>
    </dgm:pt>
    <dgm:pt modelId="{F7E90980-47F3-4984-8B0C-CDE5F64B6BE7}" type="sibTrans" cxnId="{118873AC-9CA8-4476-A8FC-DE83AD1C8C62}">
      <dgm:prSet/>
      <dgm:spPr/>
      <dgm:t>
        <a:bodyPr/>
        <a:lstStyle/>
        <a:p>
          <a:endParaRPr lang="en-US"/>
        </a:p>
      </dgm:t>
    </dgm:pt>
    <dgm:pt modelId="{DA908122-0EE9-4F08-A6CF-095DEBC10FFA}">
      <dgm:prSet phldrT="[Text]"/>
      <dgm:spPr>
        <a:solidFill>
          <a:schemeClr val="tx2"/>
        </a:solidFill>
      </dgm:spPr>
      <dgm:t>
        <a:bodyPr/>
        <a:lstStyle/>
        <a:p>
          <a:r>
            <a:rPr lang="en-US" dirty="0" err="1"/>
            <a:t>Withdrawls</a:t>
          </a:r>
          <a:r>
            <a:rPr lang="en-US" dirty="0"/>
            <a:t> from groundwater</a:t>
          </a:r>
        </a:p>
      </dgm:t>
    </dgm:pt>
    <dgm:pt modelId="{FA6FEDF2-BDC5-458E-85C0-2F38F8587CA7}" type="parTrans" cxnId="{20C71CAA-CA82-4A19-9022-6AEE696E9246}">
      <dgm:prSet/>
      <dgm:spPr/>
      <dgm:t>
        <a:bodyPr/>
        <a:lstStyle/>
        <a:p>
          <a:endParaRPr lang="en-US"/>
        </a:p>
      </dgm:t>
    </dgm:pt>
    <dgm:pt modelId="{3DC656D8-E82B-44C1-B756-678C9879A08A}" type="sibTrans" cxnId="{20C71CAA-CA82-4A19-9022-6AEE696E9246}">
      <dgm:prSet/>
      <dgm:spPr/>
      <dgm:t>
        <a:bodyPr/>
        <a:lstStyle/>
        <a:p>
          <a:endParaRPr lang="en-US"/>
        </a:p>
      </dgm:t>
    </dgm:pt>
    <dgm:pt modelId="{B682F461-85DC-4B1A-9991-03C3B51C268D}" type="pres">
      <dgm:prSet presAssocID="{E1767274-BCF9-4910-BCCC-87210174B2F4}" presName="Name0" presStyleCnt="0">
        <dgm:presLayoutVars>
          <dgm:dir/>
          <dgm:resizeHandles val="exact"/>
        </dgm:presLayoutVars>
      </dgm:prSet>
      <dgm:spPr/>
    </dgm:pt>
    <dgm:pt modelId="{4C7F61E2-5869-4E8E-9CAB-3B740F374A32}" type="pres">
      <dgm:prSet presAssocID="{75AD1DD8-3676-4C48-BCFD-7712E0A17AA8}" presName="composite" presStyleCnt="0"/>
      <dgm:spPr/>
    </dgm:pt>
    <dgm:pt modelId="{96B1E161-C3E5-4E6A-B560-66986E34D19D}" type="pres">
      <dgm:prSet presAssocID="{75AD1DD8-3676-4C48-BCFD-7712E0A17AA8}" presName="imagSh" presStyleLbl="bgImgPlace1" presStyleIdx="0" presStyleCnt="4"/>
      <dgm:spPr>
        <a:blipFill rotWithShape="1">
          <a:blip xmlns:r="http://schemas.openxmlformats.org/officeDocument/2006/relationships" r:embed="rId1"/>
          <a:srcRect/>
          <a:stretch>
            <a:fillRect l="-39000" r="-39000"/>
          </a:stretch>
        </a:blipFill>
      </dgm:spPr>
    </dgm:pt>
    <dgm:pt modelId="{0875D925-C877-4614-90CD-2970E7F02211}" type="pres">
      <dgm:prSet presAssocID="{75AD1DD8-3676-4C48-BCFD-7712E0A17AA8}" presName="txNode" presStyleLbl="node1" presStyleIdx="0" presStyleCnt="4">
        <dgm:presLayoutVars>
          <dgm:bulletEnabled val="1"/>
        </dgm:presLayoutVars>
      </dgm:prSet>
      <dgm:spPr/>
    </dgm:pt>
    <dgm:pt modelId="{B00ED948-22ED-4712-8630-DD1C077591CD}" type="pres">
      <dgm:prSet presAssocID="{8E0DF0E5-6CF2-4BBB-B8DD-91C53C613145}" presName="sibTrans" presStyleLbl="sibTrans2D1" presStyleIdx="0" presStyleCnt="3"/>
      <dgm:spPr/>
    </dgm:pt>
    <dgm:pt modelId="{9E74ADA3-D843-4F7C-906C-A3D73EAE7141}" type="pres">
      <dgm:prSet presAssocID="{8E0DF0E5-6CF2-4BBB-B8DD-91C53C613145}" presName="connTx" presStyleLbl="sibTrans2D1" presStyleIdx="0" presStyleCnt="3"/>
      <dgm:spPr/>
    </dgm:pt>
    <dgm:pt modelId="{792733F0-FF97-491F-93B9-5A84D2F95B24}" type="pres">
      <dgm:prSet presAssocID="{EA4719EB-4759-4B69-B1CC-8D6E31A037FF}" presName="composite" presStyleCnt="0"/>
      <dgm:spPr/>
    </dgm:pt>
    <dgm:pt modelId="{F6E27A67-39BB-4C1D-BC36-8FED661EB5A4}" type="pres">
      <dgm:prSet presAssocID="{EA4719EB-4759-4B69-B1CC-8D6E31A037FF}" presName="imagSh" presStyleLbl="bgImgPlace1" presStyleIdx="1" presStyleCnt="4"/>
      <dgm:spPr>
        <a:blipFill rotWithShape="1">
          <a:blip xmlns:r="http://schemas.openxmlformats.org/officeDocument/2006/relationships" r:embed="rId2"/>
          <a:srcRect/>
          <a:stretch>
            <a:fillRect l="-20000" r="-20000"/>
          </a:stretch>
        </a:blipFill>
      </dgm:spPr>
    </dgm:pt>
    <dgm:pt modelId="{FC8E0C21-C8D6-4BC0-AFBA-830882DB8C20}" type="pres">
      <dgm:prSet presAssocID="{EA4719EB-4759-4B69-B1CC-8D6E31A037FF}" presName="txNode" presStyleLbl="node1" presStyleIdx="1" presStyleCnt="4">
        <dgm:presLayoutVars>
          <dgm:bulletEnabled val="1"/>
        </dgm:presLayoutVars>
      </dgm:prSet>
      <dgm:spPr/>
    </dgm:pt>
    <dgm:pt modelId="{CE47FBD6-6E47-4B4F-9B23-BA3882311D15}" type="pres">
      <dgm:prSet presAssocID="{F61EA9D1-F03C-4F64-8030-4E26621794C7}" presName="sibTrans" presStyleLbl="sibTrans2D1" presStyleIdx="1" presStyleCnt="3"/>
      <dgm:spPr/>
    </dgm:pt>
    <dgm:pt modelId="{ADE3414D-56DF-4D05-9C4D-FFB3011F4805}" type="pres">
      <dgm:prSet presAssocID="{F61EA9D1-F03C-4F64-8030-4E26621794C7}" presName="connTx" presStyleLbl="sibTrans2D1" presStyleIdx="1" presStyleCnt="3"/>
      <dgm:spPr/>
    </dgm:pt>
    <dgm:pt modelId="{DC162808-452D-445F-BF67-C71C2545816E}" type="pres">
      <dgm:prSet presAssocID="{53E22C6E-90F3-4A45-ABF9-A726F068F33C}" presName="composite" presStyleCnt="0"/>
      <dgm:spPr/>
    </dgm:pt>
    <dgm:pt modelId="{A43B0561-4A88-4EF9-8112-A4CD4D9F4C3D}" type="pres">
      <dgm:prSet presAssocID="{53E22C6E-90F3-4A45-ABF9-A726F068F33C}" presName="imagSh" presStyleLbl="bgImgPlace1" presStyleIdx="2" presStyleCnt="4"/>
      <dgm:spPr>
        <a:blipFill rotWithShape="1">
          <a:blip xmlns:r="http://schemas.openxmlformats.org/officeDocument/2006/relationships" r:embed="rId3"/>
          <a:srcRect/>
          <a:stretch>
            <a:fillRect/>
          </a:stretch>
        </a:blipFill>
      </dgm:spPr>
    </dgm:pt>
    <dgm:pt modelId="{C6BCFB8B-6E5F-4CF8-A21B-A3FA22440484}" type="pres">
      <dgm:prSet presAssocID="{53E22C6E-90F3-4A45-ABF9-A726F068F33C}" presName="txNode" presStyleLbl="node1" presStyleIdx="2" presStyleCnt="4">
        <dgm:presLayoutVars>
          <dgm:bulletEnabled val="1"/>
        </dgm:presLayoutVars>
      </dgm:prSet>
      <dgm:spPr/>
    </dgm:pt>
    <dgm:pt modelId="{BA01835F-617B-40A5-A6C2-14F20796B42A}" type="pres">
      <dgm:prSet presAssocID="{B8EB231E-8A85-4643-8056-8D52602F1DE1}" presName="sibTrans" presStyleLbl="sibTrans2D1" presStyleIdx="2" presStyleCnt="3"/>
      <dgm:spPr/>
    </dgm:pt>
    <dgm:pt modelId="{24837793-AA2F-4682-8085-C309B1A26BA4}" type="pres">
      <dgm:prSet presAssocID="{B8EB231E-8A85-4643-8056-8D52602F1DE1}" presName="connTx" presStyleLbl="sibTrans2D1" presStyleIdx="2" presStyleCnt="3"/>
      <dgm:spPr/>
    </dgm:pt>
    <dgm:pt modelId="{590857CB-65EA-4168-8518-A059B72AAAE0}" type="pres">
      <dgm:prSet presAssocID="{9C165947-19F0-409F-96CD-14F7A18217F3}" presName="composite" presStyleCnt="0"/>
      <dgm:spPr/>
    </dgm:pt>
    <dgm:pt modelId="{C9C71884-290A-476D-B069-650281AA5D92}" type="pres">
      <dgm:prSet presAssocID="{9C165947-19F0-409F-96CD-14F7A18217F3}" presName="imagSh" presStyleLbl="bgImgPlace1" presStyleIdx="3" presStyleCnt="4"/>
      <dgm:spPr>
        <a:blipFill rotWithShape="1">
          <a:blip xmlns:r="http://schemas.openxmlformats.org/officeDocument/2006/relationships" r:embed="rId4"/>
          <a:srcRect/>
          <a:stretch>
            <a:fillRect/>
          </a:stretch>
        </a:blipFill>
      </dgm:spPr>
    </dgm:pt>
    <dgm:pt modelId="{0EC90767-5F58-4A31-A4C1-C0F78786C5BC}" type="pres">
      <dgm:prSet presAssocID="{9C165947-19F0-409F-96CD-14F7A18217F3}" presName="txNode" presStyleLbl="node1" presStyleIdx="3" presStyleCnt="4">
        <dgm:presLayoutVars>
          <dgm:bulletEnabled val="1"/>
        </dgm:presLayoutVars>
      </dgm:prSet>
      <dgm:spPr/>
    </dgm:pt>
  </dgm:ptLst>
  <dgm:cxnLst>
    <dgm:cxn modelId="{55A2FC03-1249-427E-8261-C3390FA92211}" type="presOf" srcId="{B00B4FE6-9626-4F34-8AEE-1C082C14B15A}" destId="{0875D925-C877-4614-90CD-2970E7F02211}" srcOrd="0" destOrd="2" presId="urn:microsoft.com/office/officeart/2005/8/layout/hProcess10"/>
    <dgm:cxn modelId="{4E5EA004-0DC7-443B-89C1-739D4AEF2A1D}" srcId="{75AD1DD8-3676-4C48-BCFD-7712E0A17AA8}" destId="{B00B4FE6-9626-4F34-8AEE-1C082C14B15A}" srcOrd="1" destOrd="0" parTransId="{924F6167-5DFD-4730-A785-ABC323252B4E}" sibTransId="{1D6E1FAC-AD85-4D91-8CF0-F7D72A3ADCCB}"/>
    <dgm:cxn modelId="{5662450F-C86D-43F0-B83F-6235174FB36E}" type="presOf" srcId="{EA4719EB-4759-4B69-B1CC-8D6E31A037FF}" destId="{FC8E0C21-C8D6-4BC0-AFBA-830882DB8C20}" srcOrd="0" destOrd="0" presId="urn:microsoft.com/office/officeart/2005/8/layout/hProcess10"/>
    <dgm:cxn modelId="{733EE011-53E6-46C1-8D5C-C15BE2928929}" srcId="{E1767274-BCF9-4910-BCCC-87210174B2F4}" destId="{9C165947-19F0-409F-96CD-14F7A18217F3}" srcOrd="3" destOrd="0" parTransId="{622E504A-0C9E-4E1D-8556-10CF5E861776}" sibTransId="{17F9D87B-D43F-48C2-ABF6-E6B941C8D8BC}"/>
    <dgm:cxn modelId="{B18ADF23-C2F9-4CB3-A30D-7F457380F947}" srcId="{E1767274-BCF9-4910-BCCC-87210174B2F4}" destId="{75AD1DD8-3676-4C48-BCFD-7712E0A17AA8}" srcOrd="0" destOrd="0" parTransId="{C0C723BE-0D0F-4A07-95D0-DC2B16F238AF}" sibTransId="{8E0DF0E5-6CF2-4BBB-B8DD-91C53C613145}"/>
    <dgm:cxn modelId="{A1C16427-F95C-4E89-B690-07461870F6AB}" srcId="{E1767274-BCF9-4910-BCCC-87210174B2F4}" destId="{EA4719EB-4759-4B69-B1CC-8D6E31A037FF}" srcOrd="1" destOrd="0" parTransId="{F9C03794-0A4D-4419-86B0-154C531AF349}" sibTransId="{F61EA9D1-F03C-4F64-8030-4E26621794C7}"/>
    <dgm:cxn modelId="{43441B28-1CDC-4E87-9309-178FF7A7AC55}" type="presOf" srcId="{F61EA9D1-F03C-4F64-8030-4E26621794C7}" destId="{CE47FBD6-6E47-4B4F-9B23-BA3882311D15}" srcOrd="0" destOrd="0" presId="urn:microsoft.com/office/officeart/2005/8/layout/hProcess10"/>
    <dgm:cxn modelId="{1214C935-48C8-4F11-A597-C26C16CBA291}" type="presOf" srcId="{E1767274-BCF9-4910-BCCC-87210174B2F4}" destId="{B682F461-85DC-4B1A-9991-03C3B51C268D}" srcOrd="0" destOrd="0" presId="urn:microsoft.com/office/officeart/2005/8/layout/hProcess10"/>
    <dgm:cxn modelId="{D0720D37-4A59-4A3D-BF3F-F8C1FCD85709}" type="presOf" srcId="{ABE9FC37-DAEE-4D1B-853C-5DE4974704F0}" destId="{0875D925-C877-4614-90CD-2970E7F02211}" srcOrd="0" destOrd="3" presId="urn:microsoft.com/office/officeart/2005/8/layout/hProcess10"/>
    <dgm:cxn modelId="{AC86543D-FFE8-4E42-BBEB-F0278917120E}" type="presOf" srcId="{CB2CEE4C-9166-46F4-AB34-58F306DE698D}" destId="{FC8E0C21-C8D6-4BC0-AFBA-830882DB8C20}" srcOrd="0" destOrd="1" presId="urn:microsoft.com/office/officeart/2005/8/layout/hProcess10"/>
    <dgm:cxn modelId="{B397C13F-3DCB-4F4E-BA1F-EC397E633BF4}" srcId="{75AD1DD8-3676-4C48-BCFD-7712E0A17AA8}" destId="{ABE9FC37-DAEE-4D1B-853C-5DE4974704F0}" srcOrd="2" destOrd="0" parTransId="{C200F20E-C60B-444B-96C0-EF4B44631628}" sibTransId="{145C4147-890A-47DF-9313-BB6D66F45DC8}"/>
    <dgm:cxn modelId="{117EF340-0455-4525-A34E-1D88BA032B04}" srcId="{75AD1DD8-3676-4C48-BCFD-7712E0A17AA8}" destId="{06A46359-5418-4A79-8EDA-E685B8C09CC6}" srcOrd="3" destOrd="0" parTransId="{8F1D24F1-DE2B-4D52-98C1-97591E3E0F71}" sibTransId="{3A5056AD-38F8-45A4-964A-AF40201C1DE2}"/>
    <dgm:cxn modelId="{B430DA62-0178-42E4-A61F-5472AB579B19}" srcId="{E1767274-BCF9-4910-BCCC-87210174B2F4}" destId="{53E22C6E-90F3-4A45-ABF9-A726F068F33C}" srcOrd="2" destOrd="0" parTransId="{4D00A1F1-78E6-4A83-9F3F-B9AAAF76E95A}" sibTransId="{B8EB231E-8A85-4643-8056-8D52602F1DE1}"/>
    <dgm:cxn modelId="{57108A64-C11A-4581-B24F-E66552E2454E}" srcId="{EA4719EB-4759-4B69-B1CC-8D6E31A037FF}" destId="{5A55259A-89D4-49FC-9A03-9F3BD2098446}" srcOrd="2" destOrd="0" parTransId="{92675854-861A-4DB6-A114-908859404747}" sibTransId="{AADD98F2-134B-44C8-A059-9F1F6D40B186}"/>
    <dgm:cxn modelId="{A7708A4A-D3C7-49F4-86B6-A1729F90BDEF}" type="presOf" srcId="{12111746-6FF9-489A-ADE1-F614DC52F7A8}" destId="{FC8E0C21-C8D6-4BC0-AFBA-830882DB8C20}" srcOrd="0" destOrd="5" presId="urn:microsoft.com/office/officeart/2005/8/layout/hProcess10"/>
    <dgm:cxn modelId="{EE1C8D6B-9513-402D-9322-8667091DE7A6}" type="presOf" srcId="{F61EA9D1-F03C-4F64-8030-4E26621794C7}" destId="{ADE3414D-56DF-4D05-9C4D-FFB3011F4805}" srcOrd="1" destOrd="0" presId="urn:microsoft.com/office/officeart/2005/8/layout/hProcess10"/>
    <dgm:cxn modelId="{6DE0406E-EB5D-40AC-8384-03B6B063FAC2}" srcId="{EA4719EB-4759-4B69-B1CC-8D6E31A037FF}" destId="{12111746-6FF9-489A-ADE1-F614DC52F7A8}" srcOrd="4" destOrd="0" parTransId="{0011F1B4-0EA6-47CD-8130-EF353A2DDE13}" sibTransId="{B5C2C354-E01E-4427-B0CE-859459DA0FC4}"/>
    <dgm:cxn modelId="{773BA651-6F3D-4FD0-AE69-968DDB5EF570}" type="presOf" srcId="{53E22C6E-90F3-4A45-ABF9-A726F068F33C}" destId="{C6BCFB8B-6E5F-4CF8-A21B-A3FA22440484}" srcOrd="0" destOrd="0" presId="urn:microsoft.com/office/officeart/2005/8/layout/hProcess10"/>
    <dgm:cxn modelId="{E45FDE52-4749-47DC-A95B-A58296B98605}" type="presOf" srcId="{8E0DF0E5-6CF2-4BBB-B8DD-91C53C613145}" destId="{9E74ADA3-D843-4F7C-906C-A3D73EAE7141}" srcOrd="1" destOrd="0" presId="urn:microsoft.com/office/officeart/2005/8/layout/hProcess10"/>
    <dgm:cxn modelId="{108B0E55-7E5C-4A28-8016-A9A2D89862E8}" type="presOf" srcId="{CAFEA3C6-9542-4690-AEF2-B193DF85EE69}" destId="{0EC90767-5F58-4A31-A4C1-C0F78786C5BC}" srcOrd="0" destOrd="1" presId="urn:microsoft.com/office/officeart/2005/8/layout/hProcess10"/>
    <dgm:cxn modelId="{097C3D7E-1ED3-4915-A7D9-61E5F292750C}" srcId="{EA4719EB-4759-4B69-B1CC-8D6E31A037FF}" destId="{CB2CEE4C-9166-46F4-AB34-58F306DE698D}" srcOrd="0" destOrd="0" parTransId="{4DBFC484-8D75-43BA-B998-0D3019844F12}" sibTransId="{E8B5C1E9-AFA3-4363-A574-0244D1450EE8}"/>
    <dgm:cxn modelId="{7EED3192-143E-4ADC-9182-04B4BA59BD9E}" type="presOf" srcId="{DD06F2B5-3A95-4A64-AE65-2D2F69DD5BA2}" destId="{0EC90767-5F58-4A31-A4C1-C0F78786C5BC}" srcOrd="0" destOrd="3" presId="urn:microsoft.com/office/officeart/2005/8/layout/hProcess10"/>
    <dgm:cxn modelId="{329D7598-7328-4DC8-A560-0B4FAA531E1E}" srcId="{9C165947-19F0-409F-96CD-14F7A18217F3}" destId="{DD06F2B5-3A95-4A64-AE65-2D2F69DD5BA2}" srcOrd="2" destOrd="0" parTransId="{0F3675F9-15BE-4FE8-B6DF-BBFFBB49E52B}" sibTransId="{EE7E5ACF-27EB-47E0-A5F1-AECDD601348A}"/>
    <dgm:cxn modelId="{F626D59B-6B76-4ACF-9550-F6EEA708B031}" type="presOf" srcId="{9C165947-19F0-409F-96CD-14F7A18217F3}" destId="{0EC90767-5F58-4A31-A4C1-C0F78786C5BC}" srcOrd="0" destOrd="0" presId="urn:microsoft.com/office/officeart/2005/8/layout/hProcess10"/>
    <dgm:cxn modelId="{3D05A8A5-CAC2-4519-A495-79D0BA36598E}" type="presOf" srcId="{06A46359-5418-4A79-8EDA-E685B8C09CC6}" destId="{0875D925-C877-4614-90CD-2970E7F02211}" srcOrd="0" destOrd="4" presId="urn:microsoft.com/office/officeart/2005/8/layout/hProcess10"/>
    <dgm:cxn modelId="{8D604DA9-3F62-434E-9B70-6CA0FDE22936}" srcId="{75AD1DD8-3676-4C48-BCFD-7712E0A17AA8}" destId="{CA71133F-803F-4068-A963-2E08959332F0}" srcOrd="0" destOrd="0" parTransId="{3084E712-0ED0-4711-9E73-6D9E060E1B5E}" sibTransId="{91CC4B50-6321-4025-96D1-E5EF46D82599}"/>
    <dgm:cxn modelId="{20C71CAA-CA82-4A19-9022-6AEE696E9246}" srcId="{53E22C6E-90F3-4A45-ABF9-A726F068F33C}" destId="{DA908122-0EE9-4F08-A6CF-095DEBC10FFA}" srcOrd="1" destOrd="0" parTransId="{FA6FEDF2-BDC5-458E-85C0-2F38F8587CA7}" sibTransId="{3DC656D8-E82B-44C1-B756-678C9879A08A}"/>
    <dgm:cxn modelId="{118873AC-9CA8-4476-A8FC-DE83AD1C8C62}" srcId="{53E22C6E-90F3-4A45-ABF9-A726F068F33C}" destId="{44D9F1C3-5A32-490E-A06A-728C45ED8E32}" srcOrd="2" destOrd="0" parTransId="{14AD529D-0038-4795-A3D7-ED1965CBAE33}" sibTransId="{F7E90980-47F3-4984-8B0C-CDE5F64B6BE7}"/>
    <dgm:cxn modelId="{C667FCB2-2D95-43EF-B260-8EDEBFAA14E8}" srcId="{9C165947-19F0-409F-96CD-14F7A18217F3}" destId="{252B6E9D-4F17-42CB-A2CF-CF69C82F749F}" srcOrd="1" destOrd="0" parTransId="{1AA7A23E-608A-453D-8F7B-699DA53E5FFB}" sibTransId="{90CF5438-2652-4CB1-ADA9-411360A93467}"/>
    <dgm:cxn modelId="{B7D2C2B6-3537-40C4-9988-8E6D9C416745}" type="presOf" srcId="{A0CCAD30-F051-4877-8C0E-0F5A6DF23B3D}" destId="{FC8E0C21-C8D6-4BC0-AFBA-830882DB8C20}" srcOrd="0" destOrd="4" presId="urn:microsoft.com/office/officeart/2005/8/layout/hProcess10"/>
    <dgm:cxn modelId="{0FE43DB8-9D3B-4BFD-A83F-55879C70581B}" srcId="{EA4719EB-4759-4B69-B1CC-8D6E31A037FF}" destId="{A0CCAD30-F051-4877-8C0E-0F5A6DF23B3D}" srcOrd="3" destOrd="0" parTransId="{566F346D-A473-4B9E-9223-3A1AEF2533DB}" sibTransId="{1648AB94-CBD6-4A29-86B6-885BBB3332BA}"/>
    <dgm:cxn modelId="{65B934B9-1071-4194-84E0-6E6A8423269A}" type="presOf" srcId="{8E0DF0E5-6CF2-4BBB-B8DD-91C53C613145}" destId="{B00ED948-22ED-4712-8630-DD1C077591CD}" srcOrd="0" destOrd="0" presId="urn:microsoft.com/office/officeart/2005/8/layout/hProcess10"/>
    <dgm:cxn modelId="{2B2EE9B9-00E4-4128-9035-9F4F44A17E72}" type="presOf" srcId="{E4C3EBF3-EF7B-4F7E-8D66-E29F7FC613F0}" destId="{FC8E0C21-C8D6-4BC0-AFBA-830882DB8C20}" srcOrd="0" destOrd="2" presId="urn:microsoft.com/office/officeart/2005/8/layout/hProcess10"/>
    <dgm:cxn modelId="{BBED94BA-CF9C-44EE-B6B3-93C9A26E46FF}" type="presOf" srcId="{5A55259A-89D4-49FC-9A03-9F3BD2098446}" destId="{FC8E0C21-C8D6-4BC0-AFBA-830882DB8C20}" srcOrd="0" destOrd="3" presId="urn:microsoft.com/office/officeart/2005/8/layout/hProcess10"/>
    <dgm:cxn modelId="{B21EE0C7-2879-4FBD-AE42-DAEB3DC5D701}" type="presOf" srcId="{252B6E9D-4F17-42CB-A2CF-CF69C82F749F}" destId="{0EC90767-5F58-4A31-A4C1-C0F78786C5BC}" srcOrd="0" destOrd="2" presId="urn:microsoft.com/office/officeart/2005/8/layout/hProcess10"/>
    <dgm:cxn modelId="{0F0D7BD2-21CF-4C98-9BAB-94B5303D059C}" type="presOf" srcId="{B8EB231E-8A85-4643-8056-8D52602F1DE1}" destId="{BA01835F-617B-40A5-A6C2-14F20796B42A}" srcOrd="0" destOrd="0" presId="urn:microsoft.com/office/officeart/2005/8/layout/hProcess10"/>
    <dgm:cxn modelId="{72E85FD3-29B8-4878-BAB1-060682238CDD}" type="presOf" srcId="{B8EB231E-8A85-4643-8056-8D52602F1DE1}" destId="{24837793-AA2F-4682-8085-C309B1A26BA4}" srcOrd="1" destOrd="0" presId="urn:microsoft.com/office/officeart/2005/8/layout/hProcess10"/>
    <dgm:cxn modelId="{51F584E0-E9E4-43AE-B014-EFB791479A1C}" srcId="{53E22C6E-90F3-4A45-ABF9-A726F068F33C}" destId="{21198828-D2E8-4BD2-9269-240F73D577E2}" srcOrd="0" destOrd="0" parTransId="{3FFE26A9-3052-4B09-83DA-04224577DC9B}" sibTransId="{A657D618-B1B3-440B-A0C0-02CA6CD94F0D}"/>
    <dgm:cxn modelId="{17C0EEE0-ADC9-4407-98DB-9B84A844C59D}" type="presOf" srcId="{44D9F1C3-5A32-490E-A06A-728C45ED8E32}" destId="{C6BCFB8B-6E5F-4CF8-A21B-A3FA22440484}" srcOrd="0" destOrd="3" presId="urn:microsoft.com/office/officeart/2005/8/layout/hProcess10"/>
    <dgm:cxn modelId="{59B5FEE0-86B3-46DD-8861-A8C983450B67}" type="presOf" srcId="{DA908122-0EE9-4F08-A6CF-095DEBC10FFA}" destId="{C6BCFB8B-6E5F-4CF8-A21B-A3FA22440484}" srcOrd="0" destOrd="2" presId="urn:microsoft.com/office/officeart/2005/8/layout/hProcess10"/>
    <dgm:cxn modelId="{B2269FE6-5938-4EEF-BFAA-00B018D2F80D}" type="presOf" srcId="{21198828-D2E8-4BD2-9269-240F73D577E2}" destId="{C6BCFB8B-6E5F-4CF8-A21B-A3FA22440484}" srcOrd="0" destOrd="1" presId="urn:microsoft.com/office/officeart/2005/8/layout/hProcess10"/>
    <dgm:cxn modelId="{75EE78F5-DB16-4884-9328-1765CFA23B80}" type="presOf" srcId="{75AD1DD8-3676-4C48-BCFD-7712E0A17AA8}" destId="{0875D925-C877-4614-90CD-2970E7F02211}" srcOrd="0" destOrd="0" presId="urn:microsoft.com/office/officeart/2005/8/layout/hProcess10"/>
    <dgm:cxn modelId="{437A5CF9-EF76-4CBC-A422-5E3AA034A663}" srcId="{9C165947-19F0-409F-96CD-14F7A18217F3}" destId="{CAFEA3C6-9542-4690-AEF2-B193DF85EE69}" srcOrd="0" destOrd="0" parTransId="{1F731B3E-5DCA-4433-98CB-8CFC9D4B12C9}" sibTransId="{189D0042-BB3A-43DF-A0DB-02D804D70C30}"/>
    <dgm:cxn modelId="{40145CFD-CC64-47E8-BD83-C066327B276C}" srcId="{EA4719EB-4759-4B69-B1CC-8D6E31A037FF}" destId="{E4C3EBF3-EF7B-4F7E-8D66-E29F7FC613F0}" srcOrd="1" destOrd="0" parTransId="{A9CD3051-5800-40EB-971D-90266EC23AAA}" sibTransId="{59939816-C2FB-40EB-9201-329C8852D5B8}"/>
    <dgm:cxn modelId="{1E928FFD-3E16-4AB9-AFE8-B3286C0BC6A8}" type="presOf" srcId="{CA71133F-803F-4068-A963-2E08959332F0}" destId="{0875D925-C877-4614-90CD-2970E7F02211}" srcOrd="0" destOrd="1" presId="urn:microsoft.com/office/officeart/2005/8/layout/hProcess10"/>
    <dgm:cxn modelId="{DF4D4ECD-5EE1-4C3C-8CE8-3905976A9C13}" type="presParOf" srcId="{B682F461-85DC-4B1A-9991-03C3B51C268D}" destId="{4C7F61E2-5869-4E8E-9CAB-3B740F374A32}" srcOrd="0" destOrd="0" presId="urn:microsoft.com/office/officeart/2005/8/layout/hProcess10"/>
    <dgm:cxn modelId="{291DDD1F-E11E-472E-9427-5B96FA50F29F}" type="presParOf" srcId="{4C7F61E2-5869-4E8E-9CAB-3B740F374A32}" destId="{96B1E161-C3E5-4E6A-B560-66986E34D19D}" srcOrd="0" destOrd="0" presId="urn:microsoft.com/office/officeart/2005/8/layout/hProcess10"/>
    <dgm:cxn modelId="{5D089D3D-30BB-48D9-B9AC-E95FDC194306}" type="presParOf" srcId="{4C7F61E2-5869-4E8E-9CAB-3B740F374A32}" destId="{0875D925-C877-4614-90CD-2970E7F02211}" srcOrd="1" destOrd="0" presId="urn:microsoft.com/office/officeart/2005/8/layout/hProcess10"/>
    <dgm:cxn modelId="{5DA692BD-8DD2-4778-AA70-99B532F15C17}" type="presParOf" srcId="{B682F461-85DC-4B1A-9991-03C3B51C268D}" destId="{B00ED948-22ED-4712-8630-DD1C077591CD}" srcOrd="1" destOrd="0" presId="urn:microsoft.com/office/officeart/2005/8/layout/hProcess10"/>
    <dgm:cxn modelId="{1144AB00-2CA5-4489-A696-23DA940E9FA5}" type="presParOf" srcId="{B00ED948-22ED-4712-8630-DD1C077591CD}" destId="{9E74ADA3-D843-4F7C-906C-A3D73EAE7141}" srcOrd="0" destOrd="0" presId="urn:microsoft.com/office/officeart/2005/8/layout/hProcess10"/>
    <dgm:cxn modelId="{F329B0AA-E88B-437E-9831-18C643D1DB10}" type="presParOf" srcId="{B682F461-85DC-4B1A-9991-03C3B51C268D}" destId="{792733F0-FF97-491F-93B9-5A84D2F95B24}" srcOrd="2" destOrd="0" presId="urn:microsoft.com/office/officeart/2005/8/layout/hProcess10"/>
    <dgm:cxn modelId="{FE20A54F-EF36-452F-B1EE-00E3F46EABD9}" type="presParOf" srcId="{792733F0-FF97-491F-93B9-5A84D2F95B24}" destId="{F6E27A67-39BB-4C1D-BC36-8FED661EB5A4}" srcOrd="0" destOrd="0" presId="urn:microsoft.com/office/officeart/2005/8/layout/hProcess10"/>
    <dgm:cxn modelId="{8FDF0B39-8A0B-4D06-9A90-60EE6DF91D3E}" type="presParOf" srcId="{792733F0-FF97-491F-93B9-5A84D2F95B24}" destId="{FC8E0C21-C8D6-4BC0-AFBA-830882DB8C20}" srcOrd="1" destOrd="0" presId="urn:microsoft.com/office/officeart/2005/8/layout/hProcess10"/>
    <dgm:cxn modelId="{B267CB9B-F2C0-45C0-8E41-5E14BDCACCA5}" type="presParOf" srcId="{B682F461-85DC-4B1A-9991-03C3B51C268D}" destId="{CE47FBD6-6E47-4B4F-9B23-BA3882311D15}" srcOrd="3" destOrd="0" presId="urn:microsoft.com/office/officeart/2005/8/layout/hProcess10"/>
    <dgm:cxn modelId="{8899A1D0-AFB9-4285-A7C5-1B07E45B77C4}" type="presParOf" srcId="{CE47FBD6-6E47-4B4F-9B23-BA3882311D15}" destId="{ADE3414D-56DF-4D05-9C4D-FFB3011F4805}" srcOrd="0" destOrd="0" presId="urn:microsoft.com/office/officeart/2005/8/layout/hProcess10"/>
    <dgm:cxn modelId="{6D1E4646-F154-479D-AE3E-CD6D196183AD}" type="presParOf" srcId="{B682F461-85DC-4B1A-9991-03C3B51C268D}" destId="{DC162808-452D-445F-BF67-C71C2545816E}" srcOrd="4" destOrd="0" presId="urn:microsoft.com/office/officeart/2005/8/layout/hProcess10"/>
    <dgm:cxn modelId="{596D49CB-E89C-4A46-8BEF-DD5CD6F19840}" type="presParOf" srcId="{DC162808-452D-445F-BF67-C71C2545816E}" destId="{A43B0561-4A88-4EF9-8112-A4CD4D9F4C3D}" srcOrd="0" destOrd="0" presId="urn:microsoft.com/office/officeart/2005/8/layout/hProcess10"/>
    <dgm:cxn modelId="{E200F9FB-10AF-47F1-86B5-3AFE24FE1E92}" type="presParOf" srcId="{DC162808-452D-445F-BF67-C71C2545816E}" destId="{C6BCFB8B-6E5F-4CF8-A21B-A3FA22440484}" srcOrd="1" destOrd="0" presId="urn:microsoft.com/office/officeart/2005/8/layout/hProcess10"/>
    <dgm:cxn modelId="{3413913B-1794-4181-99CE-CE2618B762FC}" type="presParOf" srcId="{B682F461-85DC-4B1A-9991-03C3B51C268D}" destId="{BA01835F-617B-40A5-A6C2-14F20796B42A}" srcOrd="5" destOrd="0" presId="urn:microsoft.com/office/officeart/2005/8/layout/hProcess10"/>
    <dgm:cxn modelId="{FF5A6751-C5A0-49E3-AF4F-A23C2CC949FB}" type="presParOf" srcId="{BA01835F-617B-40A5-A6C2-14F20796B42A}" destId="{24837793-AA2F-4682-8085-C309B1A26BA4}" srcOrd="0" destOrd="0" presId="urn:microsoft.com/office/officeart/2005/8/layout/hProcess10"/>
    <dgm:cxn modelId="{22CDAA29-DB16-453C-8A37-CBD937E4136B}" type="presParOf" srcId="{B682F461-85DC-4B1A-9991-03C3B51C268D}" destId="{590857CB-65EA-4168-8518-A059B72AAAE0}" srcOrd="6" destOrd="0" presId="urn:microsoft.com/office/officeart/2005/8/layout/hProcess10"/>
    <dgm:cxn modelId="{F0193054-46C7-4982-AF27-1CF1855D03E0}" type="presParOf" srcId="{590857CB-65EA-4168-8518-A059B72AAAE0}" destId="{C9C71884-290A-476D-B069-650281AA5D92}" srcOrd="0" destOrd="0" presId="urn:microsoft.com/office/officeart/2005/8/layout/hProcess10"/>
    <dgm:cxn modelId="{4CE3EEC3-F59F-4E10-82F9-494D54C96424}" type="presParOf" srcId="{590857CB-65EA-4168-8518-A059B72AAAE0}" destId="{0EC90767-5F58-4A31-A4C1-C0F78786C5BC}"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1E161-C3E5-4E6A-B560-66986E34D19D}">
      <dsp:nvSpPr>
        <dsp:cNvPr id="0" name=""/>
        <dsp:cNvSpPr/>
      </dsp:nvSpPr>
      <dsp:spPr>
        <a:xfrm>
          <a:off x="1564" y="732528"/>
          <a:ext cx="2037547" cy="2037547"/>
        </a:xfrm>
        <a:prstGeom prst="roundRect">
          <a:avLst>
            <a:gd name="adj" fmla="val 10000"/>
          </a:avLst>
        </a:prstGeom>
        <a:blipFill rotWithShape="1">
          <a:blip xmlns:r="http://schemas.openxmlformats.org/officeDocument/2006/relationships" r:embed="rId1"/>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75D925-C877-4614-90CD-2970E7F02211}">
      <dsp:nvSpPr>
        <dsp:cNvPr id="0" name=""/>
        <dsp:cNvSpPr/>
      </dsp:nvSpPr>
      <dsp:spPr>
        <a:xfrm>
          <a:off x="333258" y="1955057"/>
          <a:ext cx="2037547" cy="2037547"/>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b="1" kern="1200" dirty="0" err="1"/>
            <a:t>Resources</a:t>
          </a:r>
          <a:endParaRPr lang="en-US" sz="1700" b="1" kern="1200" dirty="0"/>
        </a:p>
        <a:p>
          <a:pPr marL="114300" lvl="1" indent="-114300" algn="l" defTabSz="577850">
            <a:lnSpc>
              <a:spcPct val="90000"/>
            </a:lnSpc>
            <a:spcBef>
              <a:spcPct val="0"/>
            </a:spcBef>
            <a:spcAft>
              <a:spcPct val="15000"/>
            </a:spcAft>
            <a:buChar char="•"/>
          </a:pPr>
          <a:r>
            <a:rPr lang="es-CR" sz="1300" kern="1200" dirty="0" err="1"/>
            <a:t>Land</a:t>
          </a:r>
          <a:endParaRPr lang="en-US" sz="1300" kern="1200" dirty="0"/>
        </a:p>
        <a:p>
          <a:pPr marL="114300" lvl="1" indent="-114300" algn="l" defTabSz="577850">
            <a:lnSpc>
              <a:spcPct val="90000"/>
            </a:lnSpc>
            <a:spcBef>
              <a:spcPct val="0"/>
            </a:spcBef>
            <a:spcAft>
              <a:spcPct val="15000"/>
            </a:spcAft>
            <a:buChar char="•"/>
          </a:pPr>
          <a:r>
            <a:rPr lang="es-CR" sz="1300" kern="1200" dirty="0" err="1"/>
            <a:t>Precipitation</a:t>
          </a:r>
          <a:endParaRPr lang="en-US" sz="1300" kern="1200" dirty="0"/>
        </a:p>
        <a:p>
          <a:pPr marL="114300" lvl="1" indent="-114300" algn="l" defTabSz="577850">
            <a:lnSpc>
              <a:spcPct val="90000"/>
            </a:lnSpc>
            <a:spcBef>
              <a:spcPct val="0"/>
            </a:spcBef>
            <a:spcAft>
              <a:spcPct val="15000"/>
            </a:spcAft>
            <a:buChar char="•"/>
          </a:pPr>
          <a:r>
            <a:rPr lang="en-US" sz="1300" kern="1200" dirty="0"/>
            <a:t>Groundwater</a:t>
          </a:r>
        </a:p>
        <a:p>
          <a:pPr marL="114300" lvl="1" indent="-114300" algn="l" defTabSz="577850">
            <a:lnSpc>
              <a:spcPct val="90000"/>
            </a:lnSpc>
            <a:spcBef>
              <a:spcPct val="0"/>
            </a:spcBef>
            <a:spcAft>
              <a:spcPct val="15000"/>
            </a:spcAft>
            <a:buChar char="•"/>
          </a:pPr>
          <a:r>
            <a:rPr lang="en-US" sz="1300" kern="1200" dirty="0"/>
            <a:t>Transboundary water flows</a:t>
          </a:r>
        </a:p>
      </dsp:txBody>
      <dsp:txXfrm>
        <a:off x="392936" y="2014735"/>
        <a:ext cx="1918191" cy="1918191"/>
      </dsp:txXfrm>
    </dsp:sp>
    <dsp:sp modelId="{B00ED948-22ED-4712-8630-DD1C077591CD}">
      <dsp:nvSpPr>
        <dsp:cNvPr id="0" name=""/>
        <dsp:cNvSpPr/>
      </dsp:nvSpPr>
      <dsp:spPr>
        <a:xfrm>
          <a:off x="2431589" y="1506505"/>
          <a:ext cx="392476" cy="48959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431589" y="1604424"/>
        <a:ext cx="274733" cy="293756"/>
      </dsp:txXfrm>
    </dsp:sp>
    <dsp:sp modelId="{F6E27A67-39BB-4C1D-BC36-8FED661EB5A4}">
      <dsp:nvSpPr>
        <dsp:cNvPr id="0" name=""/>
        <dsp:cNvSpPr/>
      </dsp:nvSpPr>
      <dsp:spPr>
        <a:xfrm>
          <a:off x="3160474" y="732528"/>
          <a:ext cx="2037547" cy="2037547"/>
        </a:xfrm>
        <a:prstGeom prst="roundRect">
          <a:avLst>
            <a:gd name="adj" fmla="val 10000"/>
          </a:avLst>
        </a:prstGeom>
        <a:blipFill rotWithShape="1">
          <a:blip xmlns:r="http://schemas.openxmlformats.org/officeDocument/2006/relationships" r:embed="rId2"/>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8E0C21-C8D6-4BC0-AFBA-830882DB8C20}">
      <dsp:nvSpPr>
        <dsp:cNvPr id="0" name=""/>
        <dsp:cNvSpPr/>
      </dsp:nvSpPr>
      <dsp:spPr>
        <a:xfrm>
          <a:off x="3492168" y="1955057"/>
          <a:ext cx="2037547" cy="2037547"/>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b="1" kern="1200" dirty="0" err="1"/>
            <a:t>Water</a:t>
          </a:r>
          <a:r>
            <a:rPr lang="es-CR" sz="1700" b="1" kern="1200" dirty="0"/>
            <a:t> balance </a:t>
          </a:r>
          <a:r>
            <a:rPr lang="es-CR" sz="1700" b="1" kern="1200" dirty="0" err="1"/>
            <a:t>by</a:t>
          </a:r>
          <a:r>
            <a:rPr lang="es-CR" sz="1700" b="1" kern="1200" dirty="0"/>
            <a:t> </a:t>
          </a:r>
          <a:r>
            <a:rPr lang="es-CR" sz="1700" b="1" kern="1200" dirty="0" err="1"/>
            <a:t>land</a:t>
          </a:r>
          <a:r>
            <a:rPr lang="es-CR" sz="1700" b="1" kern="1200" dirty="0"/>
            <a:t> </a:t>
          </a:r>
          <a:r>
            <a:rPr lang="es-CR" sz="1700" b="1" kern="1200" dirty="0" err="1"/>
            <a:t>cover</a:t>
          </a:r>
          <a:r>
            <a:rPr lang="es-CR" sz="1700" b="1" kern="1200" dirty="0"/>
            <a:t> </a:t>
          </a:r>
          <a:r>
            <a:rPr lang="es-CR" sz="1700" b="1" kern="1200" dirty="0" err="1"/>
            <a:t>type</a:t>
          </a:r>
          <a:endParaRPr lang="en-US" sz="1700" kern="1200" dirty="0"/>
        </a:p>
        <a:p>
          <a:pPr marL="114300" lvl="1" indent="-114300" algn="l" defTabSz="577850">
            <a:lnSpc>
              <a:spcPct val="90000"/>
            </a:lnSpc>
            <a:spcBef>
              <a:spcPct val="0"/>
            </a:spcBef>
            <a:spcAft>
              <a:spcPct val="15000"/>
            </a:spcAft>
            <a:buChar char="•"/>
          </a:pPr>
          <a:r>
            <a:rPr lang="es-CR" sz="1300" kern="1200" dirty="0" err="1"/>
            <a:t>Precipitation</a:t>
          </a:r>
          <a:endParaRPr lang="en-US" sz="1300" kern="1200" dirty="0"/>
        </a:p>
        <a:p>
          <a:pPr marL="114300" lvl="1" indent="-114300" algn="l" defTabSz="577850">
            <a:lnSpc>
              <a:spcPct val="90000"/>
            </a:lnSpc>
            <a:spcBef>
              <a:spcPct val="0"/>
            </a:spcBef>
            <a:spcAft>
              <a:spcPct val="15000"/>
            </a:spcAft>
            <a:buChar char="•"/>
          </a:pPr>
          <a:r>
            <a:rPr lang="en-US" sz="1300" kern="1200" dirty="0"/>
            <a:t>Run-off</a:t>
          </a:r>
        </a:p>
        <a:p>
          <a:pPr marL="114300" lvl="1" indent="-114300" algn="l" defTabSz="577850">
            <a:lnSpc>
              <a:spcPct val="90000"/>
            </a:lnSpc>
            <a:spcBef>
              <a:spcPct val="0"/>
            </a:spcBef>
            <a:spcAft>
              <a:spcPct val="15000"/>
            </a:spcAft>
            <a:buChar char="•"/>
          </a:pPr>
          <a:r>
            <a:rPr lang="en-US" sz="1300" kern="1200" dirty="0"/>
            <a:t>Evapotranspiration</a:t>
          </a:r>
        </a:p>
        <a:p>
          <a:pPr marL="114300" lvl="1" indent="-114300" algn="l" defTabSz="577850">
            <a:lnSpc>
              <a:spcPct val="90000"/>
            </a:lnSpc>
            <a:spcBef>
              <a:spcPct val="0"/>
            </a:spcBef>
            <a:spcAft>
              <a:spcPct val="15000"/>
            </a:spcAft>
            <a:buChar char="•"/>
          </a:pPr>
          <a:r>
            <a:rPr lang="en-US" sz="1300" kern="1200" dirty="0"/>
            <a:t>Groundwater recharge</a:t>
          </a:r>
        </a:p>
        <a:p>
          <a:pPr marL="114300" lvl="1" indent="-114300" algn="l" defTabSz="577850">
            <a:lnSpc>
              <a:spcPct val="90000"/>
            </a:lnSpc>
            <a:spcBef>
              <a:spcPct val="0"/>
            </a:spcBef>
            <a:spcAft>
              <a:spcPct val="15000"/>
            </a:spcAft>
            <a:buChar char="•"/>
          </a:pPr>
          <a:endParaRPr lang="en-US" sz="1300" kern="1200" dirty="0"/>
        </a:p>
      </dsp:txBody>
      <dsp:txXfrm>
        <a:off x="3551846" y="2014735"/>
        <a:ext cx="1918191" cy="1918191"/>
      </dsp:txXfrm>
    </dsp:sp>
    <dsp:sp modelId="{CE47FBD6-6E47-4B4F-9B23-BA3882311D15}">
      <dsp:nvSpPr>
        <dsp:cNvPr id="0" name=""/>
        <dsp:cNvSpPr/>
      </dsp:nvSpPr>
      <dsp:spPr>
        <a:xfrm>
          <a:off x="5590498" y="1506505"/>
          <a:ext cx="392476" cy="48959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590498" y="1604424"/>
        <a:ext cx="274733" cy="293756"/>
      </dsp:txXfrm>
    </dsp:sp>
    <dsp:sp modelId="{A43B0561-4A88-4EF9-8112-A4CD4D9F4C3D}">
      <dsp:nvSpPr>
        <dsp:cNvPr id="0" name=""/>
        <dsp:cNvSpPr/>
      </dsp:nvSpPr>
      <dsp:spPr>
        <a:xfrm>
          <a:off x="6319384" y="732528"/>
          <a:ext cx="2037547" cy="2037547"/>
        </a:xfrm>
        <a:prstGeom prst="roundRect">
          <a:avLst>
            <a:gd name="adj" fmla="val 10000"/>
          </a:avLst>
        </a:prstGeom>
        <a:blipFill rotWithShape="1">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BCFB8B-6E5F-4CF8-A21B-A3FA22440484}">
      <dsp:nvSpPr>
        <dsp:cNvPr id="0" name=""/>
        <dsp:cNvSpPr/>
      </dsp:nvSpPr>
      <dsp:spPr>
        <a:xfrm>
          <a:off x="6651077" y="1955057"/>
          <a:ext cx="2037547" cy="2037547"/>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b="1" kern="1200" dirty="0" err="1"/>
            <a:t>Withdrawals</a:t>
          </a:r>
          <a:r>
            <a:rPr lang="es-CR" sz="1700" b="1" kern="1200" dirty="0"/>
            <a:t> </a:t>
          </a:r>
          <a:r>
            <a:rPr lang="es-CR" sz="1700" b="1" kern="1200" dirty="0" err="1"/>
            <a:t>for</a:t>
          </a:r>
          <a:r>
            <a:rPr lang="es-CR" sz="1700" b="1" kern="1200" dirty="0"/>
            <a:t> human uses</a:t>
          </a:r>
          <a:endParaRPr lang="en-US" sz="1700" b="1" kern="1200" dirty="0"/>
        </a:p>
        <a:p>
          <a:pPr marL="114300" lvl="1" indent="-114300" algn="l" defTabSz="577850">
            <a:lnSpc>
              <a:spcPct val="90000"/>
            </a:lnSpc>
            <a:spcBef>
              <a:spcPct val="0"/>
            </a:spcBef>
            <a:spcAft>
              <a:spcPct val="15000"/>
            </a:spcAft>
            <a:buChar char="•"/>
          </a:pPr>
          <a:r>
            <a:rPr lang="en-US" sz="1300" kern="1200" noProof="0" dirty="0"/>
            <a:t>Withdrawals</a:t>
          </a:r>
          <a:r>
            <a:rPr lang="es-CR" sz="1300" kern="1200" dirty="0"/>
            <a:t> </a:t>
          </a:r>
          <a:r>
            <a:rPr lang="es-CR" sz="1300" kern="1200" dirty="0" err="1"/>
            <a:t>from</a:t>
          </a:r>
          <a:r>
            <a:rPr lang="es-CR" sz="1300" kern="1200" dirty="0"/>
            <a:t> </a:t>
          </a:r>
          <a:r>
            <a:rPr lang="es-CR" sz="1300" kern="1200" dirty="0" err="1"/>
            <a:t>surface</a:t>
          </a:r>
          <a:r>
            <a:rPr lang="es-CR" sz="1300" kern="1200" dirty="0"/>
            <a:t> </a:t>
          </a:r>
          <a:r>
            <a:rPr lang="es-CR" sz="1300" kern="1200" dirty="0" err="1"/>
            <a:t>water</a:t>
          </a:r>
          <a:endParaRPr lang="en-US" sz="1300" kern="1200" dirty="0"/>
        </a:p>
        <a:p>
          <a:pPr marL="114300" lvl="1" indent="-114300" algn="l" defTabSz="577850">
            <a:lnSpc>
              <a:spcPct val="90000"/>
            </a:lnSpc>
            <a:spcBef>
              <a:spcPct val="0"/>
            </a:spcBef>
            <a:spcAft>
              <a:spcPct val="15000"/>
            </a:spcAft>
            <a:buChar char="•"/>
          </a:pPr>
          <a:r>
            <a:rPr lang="en-US" sz="1300" kern="1200" dirty="0" err="1"/>
            <a:t>Withdrawls</a:t>
          </a:r>
          <a:r>
            <a:rPr lang="en-US" sz="1300" kern="1200" dirty="0"/>
            <a:t> from groundwater</a:t>
          </a:r>
        </a:p>
        <a:p>
          <a:pPr marL="114300" lvl="1" indent="-114300" algn="l" defTabSz="577850">
            <a:lnSpc>
              <a:spcPct val="90000"/>
            </a:lnSpc>
            <a:spcBef>
              <a:spcPct val="0"/>
            </a:spcBef>
            <a:spcAft>
              <a:spcPct val="15000"/>
            </a:spcAft>
            <a:buChar char="•"/>
          </a:pPr>
          <a:endParaRPr lang="en-US" sz="1300" kern="1200" dirty="0"/>
        </a:p>
      </dsp:txBody>
      <dsp:txXfrm>
        <a:off x="6710755" y="2014735"/>
        <a:ext cx="1918191" cy="1918191"/>
      </dsp:txXfrm>
    </dsp:sp>
    <dsp:sp modelId="{BA01835F-617B-40A5-A6C2-14F20796B42A}">
      <dsp:nvSpPr>
        <dsp:cNvPr id="0" name=""/>
        <dsp:cNvSpPr/>
      </dsp:nvSpPr>
      <dsp:spPr>
        <a:xfrm>
          <a:off x="8749408" y="1506505"/>
          <a:ext cx="392476" cy="489594"/>
        </a:xfrm>
        <a:prstGeom prst="rightArrow">
          <a:avLst>
            <a:gd name="adj1" fmla="val 60000"/>
            <a:gd name="adj2" fmla="val 50000"/>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749408" y="1604424"/>
        <a:ext cx="274733" cy="293756"/>
      </dsp:txXfrm>
    </dsp:sp>
    <dsp:sp modelId="{C9C71884-290A-476D-B069-650281AA5D92}">
      <dsp:nvSpPr>
        <dsp:cNvPr id="0" name=""/>
        <dsp:cNvSpPr/>
      </dsp:nvSpPr>
      <dsp:spPr>
        <a:xfrm>
          <a:off x="9478293" y="732528"/>
          <a:ext cx="2037547" cy="2037547"/>
        </a:xfrm>
        <a:prstGeom prst="roundRect">
          <a:avLst>
            <a:gd name="adj" fmla="val 10000"/>
          </a:avLst>
        </a:prstGeom>
        <a:blipFill rotWithShape="1">
          <a:blip xmlns:r="http://schemas.openxmlformats.org/officeDocument/2006/relationships" r:embed="rId4"/>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C90767-5F58-4A31-A4C1-C0F78786C5BC}">
      <dsp:nvSpPr>
        <dsp:cNvPr id="0" name=""/>
        <dsp:cNvSpPr/>
      </dsp:nvSpPr>
      <dsp:spPr>
        <a:xfrm>
          <a:off x="9809987" y="1955057"/>
          <a:ext cx="2037547" cy="2037547"/>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s-CR" sz="1700" b="1" kern="1200" dirty="0"/>
            <a:t>Final </a:t>
          </a:r>
          <a:r>
            <a:rPr lang="es-CR" sz="1700" b="1" kern="1200" dirty="0" err="1"/>
            <a:t>demand</a:t>
          </a:r>
          <a:endParaRPr lang="en-US" sz="1700" b="1" kern="1200" dirty="0"/>
        </a:p>
        <a:p>
          <a:pPr marL="114300" lvl="1" indent="-114300" algn="l" defTabSz="577850">
            <a:lnSpc>
              <a:spcPct val="90000"/>
            </a:lnSpc>
            <a:spcBef>
              <a:spcPct val="0"/>
            </a:spcBef>
            <a:spcAft>
              <a:spcPct val="15000"/>
            </a:spcAft>
            <a:buChar char="•"/>
          </a:pPr>
          <a:r>
            <a:rPr lang="es-CR" sz="1300" kern="1200" dirty="0" err="1"/>
            <a:t>Public</a:t>
          </a:r>
          <a:r>
            <a:rPr lang="es-CR" sz="1300" kern="1200" dirty="0"/>
            <a:t> sector, </a:t>
          </a:r>
          <a:r>
            <a:rPr lang="es-CR" sz="1300" kern="1200" dirty="0" err="1"/>
            <a:t>households</a:t>
          </a:r>
          <a:r>
            <a:rPr lang="es-CR" sz="1300" kern="1200" dirty="0"/>
            <a:t>, comercial sector, industrial sector</a:t>
          </a:r>
          <a:endParaRPr lang="en-US" sz="1300" kern="1200" dirty="0"/>
        </a:p>
        <a:p>
          <a:pPr marL="114300" lvl="1" indent="-114300" algn="l" defTabSz="577850">
            <a:lnSpc>
              <a:spcPct val="90000"/>
            </a:lnSpc>
            <a:spcBef>
              <a:spcPct val="0"/>
            </a:spcBef>
            <a:spcAft>
              <a:spcPct val="15000"/>
            </a:spcAft>
            <a:buChar char="•"/>
          </a:pPr>
          <a:r>
            <a:rPr lang="es-CR" sz="1300" kern="1200" dirty="0" err="1"/>
            <a:t>Agriculture</a:t>
          </a:r>
          <a:endParaRPr lang="en-US" sz="1300" kern="1200" dirty="0"/>
        </a:p>
        <a:p>
          <a:pPr marL="114300" lvl="1" indent="-114300" algn="l" defTabSz="577850">
            <a:lnSpc>
              <a:spcPct val="90000"/>
            </a:lnSpc>
            <a:spcBef>
              <a:spcPct val="0"/>
            </a:spcBef>
            <a:spcAft>
              <a:spcPct val="15000"/>
            </a:spcAft>
            <a:buChar char="•"/>
          </a:pPr>
          <a:r>
            <a:rPr lang="es-CR" sz="1300" kern="1200" dirty="0" err="1"/>
            <a:t>Power</a:t>
          </a:r>
          <a:r>
            <a:rPr lang="es-CR" sz="1300" kern="1200" dirty="0"/>
            <a:t> </a:t>
          </a:r>
          <a:r>
            <a:rPr lang="es-CR" sz="1300" kern="1200" dirty="0" err="1"/>
            <a:t>generation</a:t>
          </a:r>
          <a:r>
            <a:rPr lang="es-CR" sz="1300" kern="1200" dirty="0"/>
            <a:t>, </a:t>
          </a:r>
          <a:r>
            <a:rPr lang="es-CR" sz="1300" kern="1200" dirty="0" err="1"/>
            <a:t>energy</a:t>
          </a:r>
          <a:r>
            <a:rPr lang="es-CR" sz="1300" kern="1200" dirty="0"/>
            <a:t> sector</a:t>
          </a:r>
          <a:endParaRPr lang="en-US" sz="1300" kern="1200" dirty="0"/>
        </a:p>
      </dsp:txBody>
      <dsp:txXfrm>
        <a:off x="9869665" y="2014735"/>
        <a:ext cx="1918191" cy="191819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0.19237</cdr:x>
      <cdr:y>0.94357</cdr:y>
    </cdr:from>
    <cdr:to>
      <cdr:x>0.27887</cdr:x>
      <cdr:y>0.97905</cdr:y>
    </cdr:to>
    <cdr:sp macro="" textlink="">
      <cdr:nvSpPr>
        <cdr:cNvPr id="2" name="Rectangle 1"/>
        <cdr:cNvSpPr/>
      </cdr:nvSpPr>
      <cdr:spPr>
        <a:xfrm xmlns:a="http://schemas.openxmlformats.org/drawingml/2006/main">
          <a:off x="2121550" y="4859845"/>
          <a:ext cx="953946" cy="182740"/>
        </a:xfrm>
        <a:prstGeom xmlns:a="http://schemas.openxmlformats.org/drawingml/2006/main" prst="rect">
          <a:avLst/>
        </a:prstGeom>
        <a:solidFill xmlns:a="http://schemas.openxmlformats.org/drawingml/2006/main">
          <a:schemeClr val="bg1"/>
        </a:solidFill>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0.28605</cdr:x>
      <cdr:y>0.93282</cdr:y>
    </cdr:from>
    <cdr:to>
      <cdr:x>0.46305</cdr:x>
      <cdr:y>0.98412</cdr:y>
    </cdr:to>
    <cdr:sp macro="" textlink="">
      <cdr:nvSpPr>
        <cdr:cNvPr id="3" name="TextBox 1"/>
        <cdr:cNvSpPr txBox="1"/>
      </cdr:nvSpPr>
      <cdr:spPr>
        <a:xfrm xmlns:a="http://schemas.openxmlformats.org/drawingml/2006/main">
          <a:off x="5037826" y="11337414"/>
          <a:ext cx="3117275" cy="62349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a:latin typeface="Arial" panose="020B0604020202020204" pitchFamily="34" charset="0"/>
              <a:cs typeface="Arial" panose="020B0604020202020204" pitchFamily="34" charset="0"/>
            </a:rPr>
            <a:t>Overall range</a:t>
          </a:r>
        </a:p>
      </cdr:txBody>
    </cdr:sp>
  </cdr:relSizeAnchor>
  <cdr:relSizeAnchor xmlns:cdr="http://schemas.openxmlformats.org/drawingml/2006/chartDrawing">
    <cdr:from>
      <cdr:x>0.44082</cdr:x>
      <cdr:y>0.94565</cdr:y>
    </cdr:from>
    <cdr:to>
      <cdr:x>0.52732</cdr:x>
      <cdr:y>0.98113</cdr:y>
    </cdr:to>
    <cdr:sp macro="" textlink="">
      <cdr:nvSpPr>
        <cdr:cNvPr id="4" name="Rectangle 3"/>
        <cdr:cNvSpPr/>
      </cdr:nvSpPr>
      <cdr:spPr>
        <a:xfrm xmlns:a="http://schemas.openxmlformats.org/drawingml/2006/main">
          <a:off x="4861484" y="4870552"/>
          <a:ext cx="953945" cy="182740"/>
        </a:xfrm>
        <a:prstGeom xmlns:a="http://schemas.openxmlformats.org/drawingml/2006/main" prst="rect">
          <a:avLst/>
        </a:prstGeom>
        <a:solidFill xmlns:a="http://schemas.openxmlformats.org/drawingml/2006/main">
          <a:schemeClr val="tx1"/>
        </a:solidFill>
        <a:ln xmlns:a="http://schemas.openxmlformats.org/drawingml/2006/main">
          <a:solidFill>
            <a:sysClr val="windowText" lastClr="0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0.53864</cdr:x>
      <cdr:y>0.93297</cdr:y>
    </cdr:from>
    <cdr:to>
      <cdr:x>0.75976</cdr:x>
      <cdr:y>0.97382</cdr:y>
    </cdr:to>
    <cdr:sp macro="" textlink="">
      <cdr:nvSpPr>
        <cdr:cNvPr id="5" name="TextBox 1"/>
        <cdr:cNvSpPr txBox="1"/>
      </cdr:nvSpPr>
      <cdr:spPr>
        <a:xfrm xmlns:a="http://schemas.openxmlformats.org/drawingml/2006/main">
          <a:off x="9486349" y="11339222"/>
          <a:ext cx="3894304" cy="49648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a:latin typeface="Arial" panose="020B0604020202020204" pitchFamily="34" charset="0"/>
              <a:cs typeface="Arial" panose="020B0604020202020204" pitchFamily="34" charset="0"/>
            </a:rPr>
            <a:t>Interquartile range</a:t>
          </a:r>
        </a:p>
      </cdr:txBody>
    </cdr:sp>
  </cdr:relSizeAnchor>
  <cdr:relSizeAnchor xmlns:cdr="http://schemas.openxmlformats.org/drawingml/2006/chartDrawing">
    <cdr:from>
      <cdr:x>0.70883</cdr:x>
      <cdr:y>0.95771</cdr:y>
    </cdr:from>
    <cdr:to>
      <cdr:x>0.71634</cdr:x>
      <cdr:y>0.97342</cdr:y>
    </cdr:to>
    <cdr:sp macro="" textlink="">
      <cdr:nvSpPr>
        <cdr:cNvPr id="6" name="Oval 5"/>
        <cdr:cNvSpPr/>
      </cdr:nvSpPr>
      <cdr:spPr>
        <a:xfrm xmlns:a="http://schemas.openxmlformats.org/drawingml/2006/main">
          <a:off x="7817198" y="4932675"/>
          <a:ext cx="82800" cy="80920"/>
        </a:xfrm>
        <a:prstGeom xmlns:a="http://schemas.openxmlformats.org/drawingml/2006/main" prst="ellipse">
          <a:avLst/>
        </a:prstGeom>
        <a:solidFill xmlns:a="http://schemas.openxmlformats.org/drawingml/2006/main">
          <a:srgbClr val="FFC000"/>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t"/>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GB" sz="1100" dirty="0"/>
        </a:p>
      </cdr:txBody>
    </cdr:sp>
  </cdr:relSizeAnchor>
  <cdr:relSizeAnchor xmlns:cdr="http://schemas.openxmlformats.org/drawingml/2006/chartDrawing">
    <cdr:from>
      <cdr:x>0.72927</cdr:x>
      <cdr:y>0.92958</cdr:y>
    </cdr:from>
    <cdr:to>
      <cdr:x>0.88251</cdr:x>
      <cdr:y>0.97445</cdr:y>
    </cdr:to>
    <cdr:sp macro="" textlink="">
      <cdr:nvSpPr>
        <cdr:cNvPr id="7" name="TextBox 1"/>
        <cdr:cNvSpPr txBox="1"/>
      </cdr:nvSpPr>
      <cdr:spPr>
        <a:xfrm xmlns:a="http://schemas.openxmlformats.org/drawingml/2006/main">
          <a:off x="8042589" y="4787778"/>
          <a:ext cx="1689973" cy="2311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dirty="0">
              <a:latin typeface="Arial" panose="020B0604020202020204" pitchFamily="34" charset="0"/>
              <a:cs typeface="Arial" panose="020B0604020202020204" pitchFamily="34" charset="0"/>
            </a:rPr>
            <a:t>Median</a:t>
          </a:r>
          <a:r>
            <a:rPr lang="en-GB" sz="1600" baseline="0" dirty="0">
              <a:latin typeface="Arial" panose="020B0604020202020204" pitchFamily="34" charset="0"/>
              <a:cs typeface="Arial" panose="020B0604020202020204" pitchFamily="34" charset="0"/>
            </a:rPr>
            <a:t> value</a:t>
          </a:r>
          <a:endParaRPr lang="en-GB" sz="16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0.09908</cdr:x>
      <cdr:y>0.03075</cdr:y>
    </cdr:from>
    <cdr:to>
      <cdr:x>0.15998</cdr:x>
      <cdr:y>0.08574</cdr:y>
    </cdr:to>
    <cdr:sp macro="" textlink="">
      <cdr:nvSpPr>
        <cdr:cNvPr id="9" name="TextBox 8"/>
        <cdr:cNvSpPr txBox="1"/>
      </cdr:nvSpPr>
      <cdr:spPr>
        <a:xfrm xmlns:a="http://schemas.openxmlformats.org/drawingml/2006/main">
          <a:off x="1092716" y="158373"/>
          <a:ext cx="671639" cy="283221"/>
        </a:xfrm>
        <a:prstGeom xmlns:a="http://schemas.openxmlformats.org/drawingml/2006/main" prst="rect">
          <a:avLst/>
        </a:prstGeom>
        <a:solidFill xmlns:a="http://schemas.openxmlformats.org/drawingml/2006/main">
          <a:schemeClr val="bg1">
            <a:lumMod val="85000"/>
          </a:schemeClr>
        </a:solidFill>
        <a:ln xmlns:a="http://schemas.openxmlformats.org/drawingml/2006/main" w="12700">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GB" sz="1100" dirty="0">
              <a:latin typeface="Arial" panose="020B0604020202020204" pitchFamily="34" charset="0"/>
              <a:cs typeface="Arial" panose="020B0604020202020204" pitchFamily="34" charset="0"/>
            </a:rPr>
            <a:t>1791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FC6C2-922D-4F2A-8C1D-1BEF5AE8C515}" type="datetimeFigureOut">
              <a:rPr lang="en-US" smtClean="0"/>
              <a:t>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A4FC3-ABE6-4ABE-97A1-449F41660DC1}" type="slidenum">
              <a:rPr lang="en-US" smtClean="0"/>
              <a:t>‹#›</a:t>
            </a:fld>
            <a:endParaRPr lang="en-US"/>
          </a:p>
        </p:txBody>
      </p:sp>
    </p:spTree>
    <p:extLst>
      <p:ext uri="{BB962C8B-B14F-4D97-AF65-F5344CB8AC3E}">
        <p14:creationId xmlns:p14="http://schemas.microsoft.com/office/powerpoint/2010/main" val="31206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dirty="0"/>
              <a:t> </a:t>
            </a:r>
            <a:endParaRPr lang="en-US" sz="2000" dirty="0">
              <a:solidFill>
                <a:prstClr val="black"/>
              </a:solidFill>
              <a:latin typeface="Candara"/>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EAAC5-DB5C-9045-9E45-ECBBD7CF7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60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The </a:t>
            </a:r>
            <a:r>
              <a:rPr lang="en-GB" dirty="0"/>
              <a:t>importance of land for energy:</a:t>
            </a:r>
            <a:endParaRPr lang="en-US" baseline="0"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GB" baseline="0" noProof="0" dirty="0"/>
              <a:t>Growing crops for producing biofuel is leaving a big footprint on land use.</a:t>
            </a:r>
          </a:p>
          <a:p>
            <a:pPr marL="171450" indent="-171450">
              <a:buFont typeface="Arial" panose="020B0604020202020204" pitchFamily="34" charset="0"/>
              <a:buChar char="•"/>
            </a:pPr>
            <a:r>
              <a:rPr lang="en-GB" baseline="0" noProof="0" dirty="0"/>
              <a:t>Land use is an important factor in large-scale </a:t>
            </a:r>
            <a:r>
              <a:rPr lang="en-GB" dirty="0"/>
              <a:t>photovoltaic</a:t>
            </a:r>
            <a:r>
              <a:rPr lang="en-GB" baseline="0" noProof="0" dirty="0"/>
              <a:t> power plants and wind turbines.</a:t>
            </a:r>
          </a:p>
          <a:p>
            <a:pPr marL="171450" indent="-171450">
              <a:buFont typeface="Arial" panose="020B0604020202020204" pitchFamily="34" charset="0"/>
              <a:buChar char="•"/>
            </a:pPr>
            <a:r>
              <a:rPr lang="en-US" baseline="0" dirty="0"/>
              <a:t>There are some innovative ways to increase efficiency in the use of land for solar energy, </a:t>
            </a:r>
            <a:r>
              <a:rPr lang="en-US" dirty="0"/>
              <a:t>such as by</a:t>
            </a:r>
            <a:r>
              <a:rPr lang="en-US" baseline="0" dirty="0"/>
              <a:t> placing the panels on top of canals and on land with scattered vegetation.</a:t>
            </a:r>
          </a:p>
          <a:p>
            <a:pPr marL="171450" indent="-171450">
              <a:buFont typeface="Arial" panose="020B0604020202020204" pitchFamily="34" charset="0"/>
              <a:buChar char="•"/>
            </a:pPr>
            <a:endParaRPr lang="en-US" dirty="0"/>
          </a:p>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12</a:t>
            </a:fld>
            <a:endParaRPr lang="en-GB" dirty="0"/>
          </a:p>
        </p:txBody>
      </p:sp>
    </p:spTree>
    <p:extLst>
      <p:ext uri="{BB962C8B-B14F-4D97-AF65-F5344CB8AC3E}">
        <p14:creationId xmlns:p14="http://schemas.microsoft.com/office/powerpoint/2010/main" val="136943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r>
              <a:rPr lang="en-GB" dirty="0"/>
              <a:t>Different technologies have widely</a:t>
            </a:r>
            <a:r>
              <a:rPr lang="en-GB" baseline="0" dirty="0"/>
              <a:t> different land footprints (note the break in the y-axis). </a:t>
            </a:r>
          </a:p>
          <a:p>
            <a:endParaRPr lang="en-GB" baseline="0" dirty="0"/>
          </a:p>
          <a:p>
            <a:r>
              <a:rPr lang="en-GB" baseline="0" dirty="0"/>
              <a:t>This chart shows land transformation;</a:t>
            </a:r>
            <a:r>
              <a:rPr lang="en-GB" dirty="0"/>
              <a:t> </a:t>
            </a:r>
            <a:r>
              <a:rPr lang="en-GB" baseline="0" dirty="0"/>
              <a:t>land occupation would rank technologies differently.</a:t>
            </a:r>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13</a:t>
            </a:fld>
            <a:endParaRPr lang="en-GB" dirty="0"/>
          </a:p>
        </p:txBody>
      </p:sp>
    </p:spTree>
    <p:extLst>
      <p:ext uri="{BB962C8B-B14F-4D97-AF65-F5344CB8AC3E}">
        <p14:creationId xmlns:p14="http://schemas.microsoft.com/office/powerpoint/2010/main" val="2260223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r>
              <a:rPr lang="en-CA" dirty="0"/>
              <a:t>Examples of the ranges of land use for bioenergy sources.</a:t>
            </a:r>
          </a:p>
        </p:txBody>
      </p:sp>
      <p:sp>
        <p:nvSpPr>
          <p:cNvPr id="4" name="Slide Number Placeholder 3"/>
          <p:cNvSpPr>
            <a:spLocks noGrp="1"/>
          </p:cNvSpPr>
          <p:nvPr>
            <p:ph type="sldNum" sz="quarter" idx="10"/>
          </p:nvPr>
        </p:nvSpPr>
        <p:spPr/>
        <p:txBody>
          <a:bodyPr/>
          <a:lstStyle/>
          <a:p>
            <a:fld id="{F4ADF510-92B0-49DE-9C99-E21626351E91}" type="slidenum">
              <a:rPr lang="en-GB" smtClean="0"/>
              <a:t>14</a:t>
            </a:fld>
            <a:endParaRPr lang="en-GB" dirty="0"/>
          </a:p>
        </p:txBody>
      </p:sp>
    </p:spTree>
    <p:extLst>
      <p:ext uri="{BB962C8B-B14F-4D97-AF65-F5344CB8AC3E}">
        <p14:creationId xmlns:p14="http://schemas.microsoft.com/office/powerpoint/2010/main" val="348331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r>
              <a:rPr lang="en-GB" dirty="0"/>
              <a:t>Energy, </a:t>
            </a:r>
            <a:r>
              <a:rPr lang="en-GB" baseline="0" dirty="0"/>
              <a:t>primarily electricity and fossil </a:t>
            </a:r>
            <a:r>
              <a:rPr lang="en-GB" dirty="0"/>
              <a:t>fuels, is vital for agriculture. It</a:t>
            </a:r>
            <a:r>
              <a:rPr lang="en-GB" baseline="0" dirty="0"/>
              <a:t> is actually used throughout the life cycle of crops: from transportation of seeds to the farm, all the way to transporting agricultural products to markets for consumption.</a:t>
            </a:r>
            <a:endParaRPr lang="en-GB" dirty="0"/>
          </a:p>
          <a:p>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15</a:t>
            </a:fld>
            <a:endParaRPr lang="en-GB" dirty="0"/>
          </a:p>
        </p:txBody>
      </p:sp>
    </p:spTree>
    <p:extLst>
      <p:ext uri="{BB962C8B-B14F-4D97-AF65-F5344CB8AC3E}">
        <p14:creationId xmlns:p14="http://schemas.microsoft.com/office/powerpoint/2010/main" val="2525339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pPr marL="0" marR="0" lvl="0" indent="0" algn="l" defTabSz="913956" rtl="0" eaLnBrk="1" fontAlgn="auto" latinLnBrk="0" hangingPunct="1">
              <a:lnSpc>
                <a:spcPts val="1400"/>
              </a:lnSpc>
              <a:spcBef>
                <a:spcPts val="0"/>
              </a:spcBef>
              <a:spcAft>
                <a:spcPts val="600"/>
              </a:spcAft>
              <a:buClrTx/>
              <a:buSzTx/>
              <a:buFontTx/>
              <a:buNone/>
              <a:tabLst/>
              <a:defRPr/>
            </a:pPr>
            <a:r>
              <a:rPr lang="en-US" sz="1200" b="0" i="0" kern="1200" cap="none" dirty="0">
                <a:solidFill>
                  <a:schemeClr val="tx1"/>
                </a:solidFill>
                <a:effectLst/>
                <a:latin typeface="+mn-lt"/>
                <a:ea typeface="+mn-ea"/>
                <a:cs typeface="+mn-cs"/>
              </a:rPr>
              <a:t>The</a:t>
            </a:r>
            <a:r>
              <a:rPr lang="en-US" sz="1200" b="0" i="0" kern="1200" cap="none" baseline="0" dirty="0">
                <a:solidFill>
                  <a:schemeClr val="tx1"/>
                </a:solidFill>
                <a:effectLst/>
                <a:latin typeface="+mn-lt"/>
                <a:ea typeface="+mn-ea"/>
                <a:cs typeface="+mn-cs"/>
              </a:rPr>
              <a:t> food-energy-water nexus is important in terms of emissions. There are several ways to account for anthropogenic emissions.</a:t>
            </a:r>
            <a:endParaRPr lang="en-US" sz="1200" b="0" i="0" kern="1200" cap="none"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ADF510-92B0-49DE-9C99-E21626351E91}" type="slidenum">
              <a:rPr lang="en-GB" smtClean="0"/>
              <a:t>16</a:t>
            </a:fld>
            <a:endParaRPr lang="en-GB" dirty="0"/>
          </a:p>
        </p:txBody>
      </p:sp>
    </p:spTree>
    <p:extLst>
      <p:ext uri="{BB962C8B-B14F-4D97-AF65-F5344CB8AC3E}">
        <p14:creationId xmlns:p14="http://schemas.microsoft.com/office/powerpoint/2010/main" val="2961755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r>
              <a:rPr lang="en-GB" dirty="0"/>
              <a:t>Electricity generation</a:t>
            </a:r>
            <a:r>
              <a:rPr lang="en-GB" baseline="0" dirty="0"/>
              <a:t> and other energy uses are major contributors to </a:t>
            </a:r>
            <a:r>
              <a:rPr lang="en-GB" dirty="0"/>
              <a:t>carbon dioxide</a:t>
            </a:r>
            <a:r>
              <a:rPr lang="en-GB" baseline="0" dirty="0"/>
              <a:t> emissions. </a:t>
            </a:r>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17</a:t>
            </a:fld>
            <a:endParaRPr lang="en-GB" dirty="0"/>
          </a:p>
        </p:txBody>
      </p:sp>
    </p:spTree>
    <p:extLst>
      <p:ext uri="{BB962C8B-B14F-4D97-AF65-F5344CB8AC3E}">
        <p14:creationId xmlns:p14="http://schemas.microsoft.com/office/powerpoint/2010/main" val="1652885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a:prstGeom prst="rect">
            <a:avLst/>
          </a:prstGeom>
        </p:spPr>
      </p:sp>
      <p:sp>
        <p:nvSpPr>
          <p:cNvPr id="3" name="Notes Placeholder 2"/>
          <p:cNvSpPr>
            <a:spLocks noGrp="1"/>
          </p:cNvSpPr>
          <p:nvPr>
            <p:ph type="body" idx="1"/>
          </p:nvPr>
        </p:nvSpPr>
        <p:spPr/>
        <p:txBody>
          <a:bodyPr/>
          <a:lstStyle/>
          <a:p>
            <a:pPr>
              <a:lnSpc>
                <a:spcPts val="1300"/>
              </a:lnSpc>
              <a:spcAft>
                <a:spcPts val="0"/>
              </a:spcAft>
            </a:pPr>
            <a:r>
              <a:rPr lang="en-GB" dirty="0"/>
              <a:t>Climate change = changes in mean and variability over decades:</a:t>
            </a:r>
          </a:p>
          <a:p>
            <a:pPr lvl="1">
              <a:lnSpc>
                <a:spcPts val="1300"/>
              </a:lnSpc>
              <a:spcAft>
                <a:spcPts val="0"/>
              </a:spcAft>
            </a:pPr>
            <a:r>
              <a:rPr lang="en-GB" dirty="0"/>
              <a:t>Temperature</a:t>
            </a:r>
          </a:p>
          <a:p>
            <a:pPr lvl="1">
              <a:lnSpc>
                <a:spcPts val="1300"/>
              </a:lnSpc>
              <a:spcAft>
                <a:spcPts val="0"/>
              </a:spcAft>
            </a:pPr>
            <a:r>
              <a:rPr lang="en-GB" dirty="0"/>
              <a:t>Precipitation</a:t>
            </a:r>
          </a:p>
          <a:p>
            <a:pPr lvl="1">
              <a:lnSpc>
                <a:spcPts val="1300"/>
              </a:lnSpc>
              <a:spcAft>
                <a:spcPts val="0"/>
              </a:spcAft>
            </a:pPr>
            <a:r>
              <a:rPr lang="en-GB" dirty="0"/>
              <a:t>Wind patterns</a:t>
            </a:r>
          </a:p>
          <a:p>
            <a:pPr lvl="1">
              <a:lnSpc>
                <a:spcPts val="1300"/>
              </a:lnSpc>
              <a:spcAft>
                <a:spcPts val="0"/>
              </a:spcAft>
            </a:pPr>
            <a:r>
              <a:rPr lang="en-GB" dirty="0"/>
              <a:t>Insolation</a:t>
            </a:r>
          </a:p>
          <a:p>
            <a:pPr lvl="1">
              <a:lnSpc>
                <a:spcPts val="1300"/>
              </a:lnSpc>
              <a:spcAft>
                <a:spcPts val="600"/>
              </a:spcAft>
            </a:pPr>
            <a:r>
              <a:rPr lang="en-GB" dirty="0"/>
              <a:t>Sea level rise</a:t>
            </a:r>
          </a:p>
          <a:p>
            <a:pPr lvl="1">
              <a:lnSpc>
                <a:spcPts val="1300"/>
              </a:lnSpc>
              <a:spcAft>
                <a:spcPts val="600"/>
              </a:spcAft>
            </a:pPr>
            <a:endParaRPr lang="en-GB" dirty="0"/>
          </a:p>
          <a:p>
            <a:pPr>
              <a:lnSpc>
                <a:spcPts val="1200"/>
              </a:lnSpc>
              <a:spcAft>
                <a:spcPts val="0"/>
              </a:spcAft>
            </a:pPr>
            <a:r>
              <a:rPr lang="en-GB" dirty="0"/>
              <a:t>Extreme weather events = occurrence of a value of a weather or climate variable above or below a threshold value near the upper or lower end of the range of observed values; changing patterns (frequency, intensity, timing) of:</a:t>
            </a:r>
          </a:p>
          <a:p>
            <a:pPr lvl="1">
              <a:lnSpc>
                <a:spcPts val="1300"/>
              </a:lnSpc>
              <a:spcAft>
                <a:spcPts val="0"/>
              </a:spcAft>
            </a:pPr>
            <a:r>
              <a:rPr lang="en-GB" dirty="0"/>
              <a:t>High/low temperature and precipitation</a:t>
            </a:r>
          </a:p>
          <a:p>
            <a:pPr lvl="1">
              <a:lnSpc>
                <a:spcPts val="1300"/>
              </a:lnSpc>
              <a:spcAft>
                <a:spcPts val="0"/>
              </a:spcAft>
            </a:pPr>
            <a:r>
              <a:rPr lang="en-GB" dirty="0"/>
              <a:t>High winds/storms</a:t>
            </a:r>
          </a:p>
          <a:p>
            <a:pPr lvl="1">
              <a:lnSpc>
                <a:spcPts val="1300"/>
              </a:lnSpc>
              <a:spcAft>
                <a:spcPts val="0"/>
              </a:spcAft>
            </a:pPr>
            <a:r>
              <a:rPr lang="en-GB" dirty="0"/>
              <a:t>Hail</a:t>
            </a:r>
          </a:p>
          <a:p>
            <a:pPr lvl="1">
              <a:lnSpc>
                <a:spcPts val="1300"/>
              </a:lnSpc>
            </a:pPr>
            <a:r>
              <a:rPr lang="en-GB" dirty="0"/>
              <a:t>Lightning, etc.</a:t>
            </a:r>
          </a:p>
          <a:p>
            <a:pPr lvl="1">
              <a:lnSpc>
                <a:spcPts val="1300"/>
              </a:lnSpc>
            </a:pPr>
            <a:endParaRPr lang="en-US" b="0" dirty="0"/>
          </a:p>
          <a:p>
            <a:pPr>
              <a:lnSpc>
                <a:spcPts val="1200"/>
              </a:lnSpc>
              <a:spcAft>
                <a:spcPts val="0"/>
              </a:spcAft>
            </a:pPr>
            <a:r>
              <a:rPr lang="en-GB" dirty="0"/>
              <a:t>Coal and uranium: </a:t>
            </a:r>
          </a:p>
          <a:p>
            <a:pPr lvl="1">
              <a:spcAft>
                <a:spcPts val="0"/>
              </a:spcAft>
            </a:pPr>
            <a:r>
              <a:rPr lang="en-GB" dirty="0"/>
              <a:t>Flooding open-pit mines</a:t>
            </a:r>
          </a:p>
          <a:p>
            <a:pPr lvl="1"/>
            <a:r>
              <a:rPr lang="en-GB" dirty="0"/>
              <a:t>Dust from coal stockpiles</a:t>
            </a:r>
          </a:p>
          <a:p>
            <a:pPr lvl="1"/>
            <a:endParaRPr lang="en-GB" dirty="0"/>
          </a:p>
          <a:p>
            <a:pPr>
              <a:lnSpc>
                <a:spcPts val="1200"/>
              </a:lnSpc>
              <a:spcAft>
                <a:spcPts val="0"/>
              </a:spcAft>
            </a:pPr>
            <a:r>
              <a:rPr lang="en-GB" dirty="0"/>
              <a:t>Oil and gas: </a:t>
            </a:r>
          </a:p>
          <a:p>
            <a:pPr lvl="1">
              <a:spcAft>
                <a:spcPts val="0"/>
              </a:spcAft>
            </a:pPr>
            <a:r>
              <a:rPr lang="en-GB" dirty="0"/>
              <a:t>Melting permafrost -&gt; destabilizing equipment</a:t>
            </a:r>
          </a:p>
          <a:p>
            <a:pPr lvl="1">
              <a:spcAft>
                <a:spcPts val="0"/>
              </a:spcAft>
            </a:pPr>
            <a:r>
              <a:rPr lang="en-GB" dirty="0"/>
              <a:t>Sea level rise: inundating coastal and offshore sites</a:t>
            </a:r>
          </a:p>
          <a:p>
            <a:pPr lvl="1"/>
            <a:r>
              <a:rPr lang="en-GB" dirty="0"/>
              <a:t>Sea level rise and winds: damage to onshore wells and offshore platforms</a:t>
            </a:r>
          </a:p>
          <a:p>
            <a:pPr lvl="1"/>
            <a:endParaRPr lang="en-GB" dirty="0"/>
          </a:p>
          <a:p>
            <a:pPr>
              <a:lnSpc>
                <a:spcPts val="1200"/>
              </a:lnSpc>
              <a:spcAft>
                <a:spcPts val="0"/>
              </a:spcAft>
            </a:pPr>
            <a:r>
              <a:rPr lang="en-GB" dirty="0"/>
              <a:t>Hydropower: </a:t>
            </a:r>
          </a:p>
          <a:p>
            <a:pPr lvl="1">
              <a:spcAft>
                <a:spcPts val="0"/>
              </a:spcAft>
            </a:pPr>
            <a:r>
              <a:rPr lang="en-GB" dirty="0"/>
              <a:t>Higher evaporation losses</a:t>
            </a:r>
          </a:p>
          <a:p>
            <a:pPr lvl="1"/>
            <a:r>
              <a:rPr lang="en-GB" dirty="0"/>
              <a:t>Changes in water availability (including indirect changes due to need for more irrigation and water cooling for thermal plants)</a:t>
            </a:r>
          </a:p>
          <a:p>
            <a:pPr lvl="1"/>
            <a:endParaRPr lang="en-GB" dirty="0"/>
          </a:p>
          <a:p>
            <a:pPr>
              <a:lnSpc>
                <a:spcPts val="1300"/>
              </a:lnSpc>
              <a:spcAft>
                <a:spcPts val="0"/>
              </a:spcAft>
            </a:pPr>
            <a:r>
              <a:rPr lang="en-GB" dirty="0"/>
              <a:t>Wind power: </a:t>
            </a:r>
          </a:p>
          <a:p>
            <a:pPr lvl="1"/>
            <a:r>
              <a:rPr lang="en-GB" dirty="0"/>
              <a:t>Changes in wind resources </a:t>
            </a:r>
          </a:p>
          <a:p>
            <a:pPr lvl="1"/>
            <a:r>
              <a:rPr lang="en-GB" i="1" dirty="0"/>
              <a:t>Climate change: </a:t>
            </a:r>
          </a:p>
          <a:p>
            <a:pPr lvl="1">
              <a:spcAft>
                <a:spcPts val="0"/>
              </a:spcAft>
            </a:pPr>
            <a:r>
              <a:rPr lang="en-GB" dirty="0"/>
              <a:t>Changes in the spatio-temporal wind resource distribution; mean wind power densities over Europe and North Africa likely within ±50% of current values</a:t>
            </a:r>
          </a:p>
          <a:p>
            <a:pPr lvl="1">
              <a:spcAft>
                <a:spcPts val="0"/>
              </a:spcAft>
            </a:pPr>
            <a:r>
              <a:rPr lang="en-GB" dirty="0"/>
              <a:t>Less frequent icing with increasing temperatures</a:t>
            </a:r>
          </a:p>
          <a:p>
            <a:pPr lvl="1">
              <a:spcAft>
                <a:spcPts val="0"/>
              </a:spcAft>
            </a:pPr>
            <a:r>
              <a:rPr lang="en-GB" dirty="0"/>
              <a:t>Lower precipitation: more dust deposition</a:t>
            </a:r>
          </a:p>
          <a:p>
            <a:pPr lvl="1"/>
            <a:r>
              <a:rPr lang="en-GB" dirty="0"/>
              <a:t>Sea level rise: inundating coastal and offshore sites</a:t>
            </a:r>
          </a:p>
          <a:p>
            <a:pPr lvl="1"/>
            <a:r>
              <a:rPr lang="en-GB" i="1" dirty="0"/>
              <a:t>Climate change and extreme weather events: </a:t>
            </a:r>
          </a:p>
          <a:p>
            <a:pPr lvl="1">
              <a:lnSpc>
                <a:spcPts val="1300"/>
              </a:lnSpc>
              <a:spcAft>
                <a:spcPts val="0"/>
              </a:spcAft>
            </a:pPr>
            <a:r>
              <a:rPr lang="en-GB" dirty="0"/>
              <a:t>Winds: structural damage</a:t>
            </a:r>
          </a:p>
          <a:p>
            <a:pPr lvl="1">
              <a:lnSpc>
                <a:spcPts val="1300"/>
              </a:lnSpc>
              <a:spcAft>
                <a:spcPts val="0"/>
              </a:spcAft>
            </a:pPr>
            <a:r>
              <a:rPr lang="en-GB" dirty="0"/>
              <a:t>Low temperatures and precipitation: ice formation on blades reducing efficiency, structural damage</a:t>
            </a:r>
          </a:p>
          <a:p>
            <a:pPr lvl="1"/>
            <a:r>
              <a:rPr lang="en-GB" dirty="0"/>
              <a:t>Lightning: structural damage</a:t>
            </a:r>
          </a:p>
          <a:p>
            <a:pPr lvl="1"/>
            <a:endParaRPr lang="en-GB" dirty="0"/>
          </a:p>
          <a:p>
            <a:pPr>
              <a:lnSpc>
                <a:spcPts val="1300"/>
              </a:lnSpc>
              <a:spcAft>
                <a:spcPts val="0"/>
              </a:spcAft>
            </a:pPr>
            <a:r>
              <a:rPr lang="en-GB" dirty="0"/>
              <a:t>Solar power: </a:t>
            </a:r>
          </a:p>
          <a:p>
            <a:pPr lvl="1"/>
            <a:r>
              <a:rPr lang="en-GB" dirty="0"/>
              <a:t>Changes in insolation</a:t>
            </a:r>
          </a:p>
          <a:p>
            <a:pPr lvl="1"/>
            <a:r>
              <a:rPr lang="en-GB" i="1" dirty="0"/>
              <a:t>Climate change: </a:t>
            </a:r>
          </a:p>
          <a:p>
            <a:pPr lvl="1">
              <a:spcAft>
                <a:spcPts val="0"/>
              </a:spcAft>
            </a:pPr>
            <a:r>
              <a:rPr lang="en-GB" dirty="0"/>
              <a:t>Increasing temperatures: lower photovoltaic and concentrated solar power efficiency</a:t>
            </a:r>
          </a:p>
          <a:p>
            <a:pPr lvl="1"/>
            <a:r>
              <a:rPr lang="en-GB" dirty="0"/>
              <a:t>Changes in cloudiness and average insolation</a:t>
            </a:r>
          </a:p>
          <a:p>
            <a:pPr lvl="1"/>
            <a:r>
              <a:rPr lang="en-GB" i="1" dirty="0"/>
              <a:t>Climate change and extreme weather events: </a:t>
            </a:r>
          </a:p>
          <a:p>
            <a:pPr lvl="1">
              <a:spcAft>
                <a:spcPts val="0"/>
              </a:spcAft>
            </a:pPr>
            <a:r>
              <a:rPr lang="en-GB" dirty="0"/>
              <a:t>Increased precipitation, high winds, hail and high temperatures can each damage photovoltaic and concentrated solar power </a:t>
            </a:r>
          </a:p>
          <a:p>
            <a:pPr lvl="1">
              <a:spcAft>
                <a:spcPts val="0"/>
              </a:spcAft>
            </a:pPr>
            <a:r>
              <a:rPr lang="en-GB" dirty="0"/>
              <a:t>Drought and winds: more sand and dust deposited on collectors, reducing efficiency of photovoltaic and concentrated solar power </a:t>
            </a:r>
          </a:p>
          <a:p>
            <a:pPr lvl="1">
              <a:spcAft>
                <a:spcPts val="0"/>
              </a:spcAft>
            </a:pPr>
            <a:endParaRPr lang="en-GB" dirty="0"/>
          </a:p>
          <a:p>
            <a:pPr marL="455613" lvl="1" indent="-447675">
              <a:spcAft>
                <a:spcPts val="0"/>
              </a:spcAft>
            </a:pPr>
            <a:r>
              <a:rPr lang="en-GB" dirty="0"/>
              <a:t>Ocean-going ships: </a:t>
            </a:r>
          </a:p>
          <a:p>
            <a:pPr lvl="1"/>
            <a:r>
              <a:rPr lang="en-GB" dirty="0"/>
              <a:t>Less ice means more opportunities for passage</a:t>
            </a:r>
          </a:p>
          <a:p>
            <a:pPr lvl="1"/>
            <a:r>
              <a:rPr lang="en-GB" dirty="0"/>
              <a:t>Sea level rise may affect ports and limit options for large vessels</a:t>
            </a:r>
          </a:p>
          <a:p>
            <a:pPr lvl="1"/>
            <a:endParaRPr lang="en-GB" dirty="0"/>
          </a:p>
          <a:p>
            <a:pPr>
              <a:lnSpc>
                <a:spcPts val="1300"/>
              </a:lnSpc>
              <a:spcAft>
                <a:spcPts val="0"/>
              </a:spcAft>
            </a:pPr>
            <a:r>
              <a:rPr lang="en-GB" dirty="0"/>
              <a:t>Inland ships: </a:t>
            </a:r>
          </a:p>
          <a:p>
            <a:pPr lvl="1">
              <a:lnSpc>
                <a:spcPts val="1300"/>
              </a:lnSpc>
              <a:spcAft>
                <a:spcPts val="0"/>
              </a:spcAft>
            </a:pPr>
            <a:r>
              <a:rPr lang="en-GB" dirty="0"/>
              <a:t>Difficult passage with extreme low and extreme high water levels</a:t>
            </a:r>
          </a:p>
          <a:p>
            <a:pPr lvl="1"/>
            <a:r>
              <a:rPr lang="en-GB" dirty="0"/>
              <a:t>Extreme low temperatures: ice</a:t>
            </a:r>
          </a:p>
          <a:p>
            <a:pPr lvl="1"/>
            <a:endParaRPr lang="en-GB" dirty="0"/>
          </a:p>
          <a:p>
            <a:pPr>
              <a:lnSpc>
                <a:spcPts val="1300"/>
              </a:lnSpc>
              <a:spcAft>
                <a:spcPts val="0"/>
              </a:spcAft>
            </a:pPr>
            <a:r>
              <a:rPr lang="en-GB" dirty="0"/>
              <a:t>Rail and roads: </a:t>
            </a:r>
          </a:p>
          <a:p>
            <a:pPr lvl="1">
              <a:lnSpc>
                <a:spcPts val="1300"/>
              </a:lnSpc>
              <a:spcAft>
                <a:spcPts val="0"/>
              </a:spcAft>
            </a:pPr>
            <a:r>
              <a:rPr lang="en-GB" dirty="0"/>
              <a:t>Freeze-thaw cycle leads to damage</a:t>
            </a:r>
          </a:p>
          <a:p>
            <a:pPr lvl="1">
              <a:lnSpc>
                <a:spcPts val="1300"/>
              </a:lnSpc>
              <a:spcAft>
                <a:spcPts val="0"/>
              </a:spcAft>
            </a:pPr>
            <a:r>
              <a:rPr lang="en-GB" dirty="0"/>
              <a:t>High temperatures: tracks deform, roads soften</a:t>
            </a:r>
          </a:p>
          <a:p>
            <a:pPr lvl="1"/>
            <a:r>
              <a:rPr lang="en-GB" dirty="0"/>
              <a:t>Low temperatures: railroad switches freeze, roads crack</a:t>
            </a:r>
          </a:p>
          <a:p>
            <a:pPr lvl="1"/>
            <a:endParaRPr lang="en-GB" dirty="0"/>
          </a:p>
          <a:p>
            <a:pPr>
              <a:lnSpc>
                <a:spcPts val="1300"/>
              </a:lnSpc>
              <a:spcAft>
                <a:spcPts val="0"/>
              </a:spcAft>
            </a:pPr>
            <a:r>
              <a:rPr lang="en-GB" dirty="0"/>
              <a:t>Pipelines: </a:t>
            </a:r>
          </a:p>
          <a:p>
            <a:pPr lvl="1">
              <a:lnSpc>
                <a:spcPts val="1300"/>
              </a:lnSpc>
              <a:spcAft>
                <a:spcPts val="0"/>
              </a:spcAft>
            </a:pPr>
            <a:r>
              <a:rPr lang="en-GB" dirty="0"/>
              <a:t>Low temperatures can weaken/damage pipelines</a:t>
            </a:r>
          </a:p>
          <a:p>
            <a:pPr lvl="1"/>
            <a:r>
              <a:rPr lang="en-GB" dirty="0"/>
              <a:t>High temperatures: increased corrosion and greater energy requirements for compression</a:t>
            </a:r>
          </a:p>
          <a:p>
            <a:pPr lvl="1"/>
            <a:r>
              <a:rPr lang="en-GB" i="1" dirty="0"/>
              <a:t>Thermal climate change: temperatures increase</a:t>
            </a:r>
          </a:p>
          <a:p>
            <a:pPr lvl="1">
              <a:lnSpc>
                <a:spcPts val="1300"/>
              </a:lnSpc>
              <a:spcAft>
                <a:spcPts val="0"/>
              </a:spcAft>
            </a:pPr>
            <a:r>
              <a:rPr lang="en-GB" dirty="0"/>
              <a:t>Thermal efficiency decreases by 0.1-0.2% per 1 C° increase</a:t>
            </a:r>
          </a:p>
          <a:p>
            <a:pPr lvl="1"/>
            <a:r>
              <a:rPr lang="en-GB" dirty="0"/>
              <a:t>Cooling efficiency decreases: capacity loss of 1-2% per 1 C° average temperature increase</a:t>
            </a:r>
          </a:p>
          <a:p>
            <a:pPr lvl="1"/>
            <a:r>
              <a:rPr lang="en-GB" i="1" dirty="0"/>
              <a:t>Climate change and extreme weather events: </a:t>
            </a:r>
          </a:p>
          <a:p>
            <a:pPr lvl="1">
              <a:lnSpc>
                <a:spcPts val="1300"/>
              </a:lnSpc>
              <a:spcAft>
                <a:spcPts val="0"/>
              </a:spcAft>
            </a:pPr>
            <a:r>
              <a:rPr lang="en-GB" dirty="0"/>
              <a:t>Temperatures: larger efficiency loss and cooling challenge</a:t>
            </a:r>
          </a:p>
          <a:p>
            <a:pPr lvl="1">
              <a:lnSpc>
                <a:spcPts val="1300"/>
              </a:lnSpc>
              <a:spcAft>
                <a:spcPts val="0"/>
              </a:spcAft>
            </a:pPr>
            <a:r>
              <a:rPr lang="en-GB" dirty="0"/>
              <a:t>Drought: even less and warmer cooling water</a:t>
            </a:r>
          </a:p>
          <a:p>
            <a:pPr lvl="1">
              <a:lnSpc>
                <a:spcPts val="1300"/>
              </a:lnSpc>
              <a:spcAft>
                <a:spcPts val="0"/>
              </a:spcAft>
            </a:pPr>
            <a:r>
              <a:rPr lang="en-GB" dirty="0"/>
              <a:t>Temperature and drought: acute cooling problem</a:t>
            </a:r>
          </a:p>
          <a:p>
            <a:pPr lvl="1"/>
            <a:r>
              <a:rPr lang="en-GB" dirty="0"/>
              <a:t>Winds: can damage cooling towers</a:t>
            </a:r>
          </a:p>
          <a:p>
            <a:pPr lvl="1"/>
            <a:endParaRPr lang="en-US" b="0" dirty="0"/>
          </a:p>
          <a:p>
            <a:r>
              <a:rPr lang="en-GB" dirty="0"/>
              <a:t>Refineries and climate change: sea level rise inundating coastal refineries</a:t>
            </a:r>
          </a:p>
          <a:p>
            <a:pPr marL="456977" marR="0" lvl="1" indent="0" algn="l" defTabSz="913956" rtl="0" eaLnBrk="1" fontAlgn="auto" latinLnBrk="0" hangingPunct="1">
              <a:lnSpc>
                <a:spcPts val="1300"/>
              </a:lnSpc>
              <a:spcBef>
                <a:spcPts val="0"/>
              </a:spcBef>
              <a:spcAft>
                <a:spcPts val="0"/>
              </a:spcAft>
              <a:buClrTx/>
              <a:buSzTx/>
              <a:buFontTx/>
              <a:buNone/>
              <a:tabLst/>
              <a:defRPr/>
            </a:pPr>
            <a:r>
              <a:rPr lang="en-GB" i="1" dirty="0"/>
              <a:t>Climate change and extreme weather events: </a:t>
            </a:r>
          </a:p>
          <a:p>
            <a:pPr marL="456977" marR="0" lvl="1" indent="0" algn="l" defTabSz="913956" rtl="0" eaLnBrk="1" fontAlgn="auto" latinLnBrk="0" hangingPunct="1">
              <a:lnSpc>
                <a:spcPts val="1300"/>
              </a:lnSpc>
              <a:spcBef>
                <a:spcPts val="0"/>
              </a:spcBef>
              <a:spcAft>
                <a:spcPts val="0"/>
              </a:spcAft>
              <a:buClrTx/>
              <a:buSzTx/>
              <a:buFontTx/>
              <a:buNone/>
              <a:tabLst/>
              <a:defRPr/>
            </a:pPr>
            <a:r>
              <a:rPr lang="en-GB" dirty="0"/>
              <a:t>Precipitation: flooding refineries</a:t>
            </a:r>
          </a:p>
          <a:p>
            <a:pPr lvl="1">
              <a:lnSpc>
                <a:spcPts val="1300"/>
              </a:lnSpc>
              <a:spcAft>
                <a:spcPts val="0"/>
              </a:spcAft>
            </a:pPr>
            <a:r>
              <a:rPr lang="en-GB" dirty="0"/>
              <a:t>Winds: physical damage</a:t>
            </a:r>
          </a:p>
          <a:p>
            <a:pPr lvl="1"/>
            <a:r>
              <a:rPr lang="en-GB" dirty="0"/>
              <a:t>Lightning: structural damage, fires</a:t>
            </a:r>
          </a:p>
          <a:p>
            <a:endParaRPr lang="en-GB" dirty="0"/>
          </a:p>
          <a:p>
            <a:r>
              <a:rPr lang="en-GB" dirty="0"/>
              <a:t>Hydropower and climate change:</a:t>
            </a:r>
            <a:r>
              <a:rPr lang="en-GB" baseline="0" dirty="0"/>
              <a:t> l</a:t>
            </a:r>
            <a:r>
              <a:rPr lang="en-GB" dirty="0"/>
              <a:t>ower precipitation = lower long-term capacity and output</a:t>
            </a:r>
          </a:p>
          <a:p>
            <a:endParaRPr lang="en-GB" dirty="0"/>
          </a:p>
          <a:p>
            <a:pPr>
              <a:lnSpc>
                <a:spcPts val="1300"/>
              </a:lnSpc>
              <a:spcAft>
                <a:spcPts val="0"/>
              </a:spcAft>
            </a:pPr>
            <a:r>
              <a:rPr lang="en-GB" dirty="0"/>
              <a:t>Electric grid:</a:t>
            </a:r>
          </a:p>
          <a:p>
            <a:pPr lvl="1"/>
            <a:r>
              <a:rPr lang="en-GB" i="1" dirty="0"/>
              <a:t>Climate change: </a:t>
            </a:r>
            <a:r>
              <a:rPr lang="en-GB" dirty="0"/>
              <a:t>decreasing transmission efficiency of 0.4% per 1 C° increase</a:t>
            </a:r>
          </a:p>
          <a:p>
            <a:pPr indent="457200">
              <a:lnSpc>
                <a:spcPts val="1300"/>
              </a:lnSpc>
              <a:spcAft>
                <a:spcPts val="0"/>
              </a:spcAft>
            </a:pPr>
            <a:r>
              <a:rPr lang="en-GB" i="1" dirty="0"/>
              <a:t>Climate change and extreme weather events: </a:t>
            </a:r>
          </a:p>
          <a:p>
            <a:pPr indent="457200">
              <a:lnSpc>
                <a:spcPts val="1300"/>
              </a:lnSpc>
              <a:spcAft>
                <a:spcPts val="0"/>
              </a:spcAft>
            </a:pPr>
            <a:r>
              <a:rPr lang="en-GB" dirty="0"/>
              <a:t>High temperatures: lines and transformers overheat, capacity declines, outages</a:t>
            </a:r>
          </a:p>
          <a:p>
            <a:pPr indent="457200">
              <a:lnSpc>
                <a:spcPts val="1300"/>
              </a:lnSpc>
              <a:spcAft>
                <a:spcPts val="0"/>
              </a:spcAft>
            </a:pPr>
            <a:r>
              <a:rPr lang="en-GB" dirty="0"/>
              <a:t>Low temperatures: ice -&gt; damage and outages </a:t>
            </a:r>
          </a:p>
          <a:p>
            <a:pPr indent="457200">
              <a:lnSpc>
                <a:spcPts val="1300"/>
              </a:lnSpc>
              <a:spcAft>
                <a:spcPts val="0"/>
              </a:spcAft>
            </a:pPr>
            <a:r>
              <a:rPr lang="en-GB" dirty="0"/>
              <a:t>Lightning: damage and outages</a:t>
            </a:r>
          </a:p>
          <a:p>
            <a:pPr indent="457200">
              <a:lnSpc>
                <a:spcPts val="1300"/>
              </a:lnSpc>
              <a:spcAft>
                <a:spcPts val="0"/>
              </a:spcAft>
            </a:pPr>
            <a:r>
              <a:rPr lang="en-GB" dirty="0"/>
              <a:t>Winds: damage and outages</a:t>
            </a:r>
          </a:p>
          <a:p>
            <a:pPr indent="457200">
              <a:lnSpc>
                <a:spcPts val="1300"/>
              </a:lnSpc>
              <a:spcAft>
                <a:spcPts val="0"/>
              </a:spcAft>
            </a:pPr>
            <a:r>
              <a:rPr lang="en-GB" dirty="0"/>
              <a:t>Flooding: damage and outages</a:t>
            </a:r>
          </a:p>
          <a:p>
            <a:endParaRPr lang="en-GB" dirty="0"/>
          </a:p>
          <a:p>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t>18</a:t>
            </a:fld>
            <a:endParaRPr lang="en-GB" dirty="0"/>
          </a:p>
        </p:txBody>
      </p:sp>
    </p:spTree>
    <p:extLst>
      <p:ext uri="{BB962C8B-B14F-4D97-AF65-F5344CB8AC3E}">
        <p14:creationId xmlns:p14="http://schemas.microsoft.com/office/powerpoint/2010/main" val="120683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896351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pPr>
              <a:lnSpc>
                <a:spcPts val="1220"/>
              </a:lnSpc>
              <a:spcAft>
                <a:spcPts val="600"/>
              </a:spcAft>
            </a:pPr>
            <a:r>
              <a:rPr lang="en-GB" dirty="0"/>
              <a:t>The Kathmandu Valley has faced chronic water shortages for many years. Unmetered consumption is rife, as are technical losses from leaky pipes and tanks as well as severe pollution. Numerous studies from the 1980s by different donor agencies have suggested rates of leakage and water theft that are as high as 70 percent.</a:t>
            </a:r>
          </a:p>
          <a:p>
            <a:pPr>
              <a:lnSpc>
                <a:spcPts val="1220"/>
              </a:lnSpc>
              <a:spcAft>
                <a:spcPts val="600"/>
              </a:spcAft>
            </a:pPr>
            <a:endParaRPr lang="en-GB" b="0" dirty="0"/>
          </a:p>
          <a:p>
            <a:pPr>
              <a:lnSpc>
                <a:spcPts val="1220"/>
              </a:lnSpc>
              <a:spcAft>
                <a:spcPts val="600"/>
              </a:spcAft>
            </a:pPr>
            <a:r>
              <a:rPr lang="en-GB" dirty="0"/>
              <a:t>Diverting water from the upper reaches of the </a:t>
            </a:r>
            <a:r>
              <a:rPr lang="en-GB" dirty="0" err="1"/>
              <a:t>Melamchi</a:t>
            </a:r>
            <a:r>
              <a:rPr lang="en-GB" dirty="0"/>
              <a:t> River, a tributary of the snow-fed Sun </a:t>
            </a:r>
            <a:r>
              <a:rPr lang="en-GB" dirty="0" err="1"/>
              <a:t>Kosi</a:t>
            </a:r>
            <a:r>
              <a:rPr lang="en-GB" dirty="0"/>
              <a:t> north of Kathmandu, was identified as a viable measure to remedy the water shortage problem in the early 1970s. </a:t>
            </a:r>
          </a:p>
          <a:p>
            <a:pPr>
              <a:lnSpc>
                <a:spcPts val="1220"/>
              </a:lnSpc>
              <a:spcAft>
                <a:spcPts val="600"/>
              </a:spcAft>
            </a:pPr>
            <a:endParaRPr lang="en-GB" b="0" dirty="0"/>
          </a:p>
          <a:p>
            <a:pPr>
              <a:lnSpc>
                <a:spcPts val="1220"/>
              </a:lnSpc>
              <a:spcAft>
                <a:spcPts val="600"/>
              </a:spcAft>
            </a:pPr>
            <a:r>
              <a:rPr lang="en-GB" dirty="0"/>
              <a:t>The </a:t>
            </a:r>
            <a:r>
              <a:rPr lang="en-GB" dirty="0" err="1"/>
              <a:t>Melamchi</a:t>
            </a:r>
            <a:r>
              <a:rPr lang="en-GB" dirty="0"/>
              <a:t> project involves the construction of a tunnel located at an altitude of 1,700 metres on the upper reaches of the </a:t>
            </a:r>
            <a:r>
              <a:rPr lang="en-GB" dirty="0" err="1"/>
              <a:t>Melamchi</a:t>
            </a:r>
            <a:r>
              <a:rPr lang="en-GB" dirty="0"/>
              <a:t> River. It would bring water down to </a:t>
            </a:r>
            <a:r>
              <a:rPr lang="en-GB" dirty="0" err="1"/>
              <a:t>Sundarijal</a:t>
            </a:r>
            <a:r>
              <a:rPr lang="en-GB" dirty="0"/>
              <a:t> in the Kathmandu Valley at 1,400 metres, thereby creating a head of 300 metres so that about 25 MW of power could be generated. But the idea was later abandoned amid claims that it was not feasible. It is true that having to dig a 27-kilometre long tunnel just to generate about 25 MW of electricity sounds too expensive even at a cursory glance. But the fact </a:t>
            </a:r>
            <a:r>
              <a:rPr lang="en-US" dirty="0"/>
              <a:t>that the tunnel had to be constructed anyway was </a:t>
            </a:r>
            <a:r>
              <a:rPr lang="en-GB" dirty="0"/>
              <a:t>filtered out by those pushing for a single-silo water supply project. In generating power from the same water, the incremental cost of the tunnel would have been low for the power generation component.</a:t>
            </a:r>
          </a:p>
          <a:p>
            <a:pPr>
              <a:lnSpc>
                <a:spcPts val="1220"/>
              </a:lnSpc>
              <a:spcAft>
                <a:spcPts val="600"/>
              </a:spcAft>
            </a:pPr>
            <a:endParaRPr lang="en-GB" b="0" dirty="0"/>
          </a:p>
          <a:p>
            <a:pPr defTabSz="966143">
              <a:lnSpc>
                <a:spcPts val="1220"/>
              </a:lnSpc>
              <a:spcAft>
                <a:spcPts val="600"/>
              </a:spcAft>
              <a:defRPr/>
            </a:pPr>
            <a:r>
              <a:rPr lang="en-GB" dirty="0"/>
              <a:t>The principal Nepali line agency for this project is the Department of Water Supply and Sewerage of the Ministry of Housing and Physical Planning. Its mandate is water supply. There has been strong resistance to adding electricity or any other component that would involve sharing a project with other line agencies.</a:t>
            </a:r>
          </a:p>
          <a:p>
            <a:endParaRPr lang="en-US" b="0" dirty="0"/>
          </a:p>
        </p:txBody>
      </p:sp>
      <p:sp>
        <p:nvSpPr>
          <p:cNvPr id="4" name="Slide Number Placeholder 3"/>
          <p:cNvSpPr>
            <a:spLocks noGrp="1"/>
          </p:cNvSpPr>
          <p:nvPr>
            <p:ph type="sldNum" sz="quarter" idx="10"/>
          </p:nvPr>
        </p:nvSpPr>
        <p:spPr/>
        <p:txBody>
          <a:bodyPr/>
          <a:lstStyle/>
          <a:p>
            <a:fld id="{F4ADF510-92B0-49DE-9C99-E21626351E91}" type="slidenum">
              <a:rPr lang="en-GB" smtClean="0"/>
              <a:t>20</a:t>
            </a:fld>
            <a:endParaRPr lang="en-GB" dirty="0"/>
          </a:p>
        </p:txBody>
      </p:sp>
    </p:spTree>
    <p:extLst>
      <p:ext uri="{BB962C8B-B14F-4D97-AF65-F5344CB8AC3E}">
        <p14:creationId xmlns:p14="http://schemas.microsoft.com/office/powerpoint/2010/main" val="2381360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pPr lvl="1">
              <a:lnSpc>
                <a:spcPts val="1300"/>
              </a:lnSpc>
              <a:spcAft>
                <a:spcPts val="600"/>
              </a:spcAft>
            </a:pPr>
            <a:r>
              <a:rPr lang="en-GB" sz="1200" dirty="0"/>
              <a:t>A key driver for water depletion is food demand (i.e., 1.2 billion mouths to feed). </a:t>
            </a:r>
          </a:p>
          <a:p>
            <a:pPr lvl="1">
              <a:lnSpc>
                <a:spcPts val="1300"/>
              </a:lnSpc>
              <a:spcAft>
                <a:spcPts val="600"/>
              </a:spcAft>
            </a:pPr>
            <a:endParaRPr lang="en-GB" sz="1200" dirty="0"/>
          </a:p>
          <a:p>
            <a:pPr lvl="1">
              <a:lnSpc>
                <a:spcPts val="1300"/>
              </a:lnSpc>
              <a:spcAft>
                <a:spcPts val="600"/>
              </a:spcAft>
            </a:pPr>
            <a:r>
              <a:rPr lang="en-GB" sz="1200" dirty="0"/>
              <a:t>As the law stands, landowners have the right to draw as much as they see fit from their wells. A system of government set prices encourages farmers to plant water-intensive crops such as sugarcane and rice. And state governments in India provide electricity to farms at no charge or at heavily subsidized flat rates, making the water completely free to pump in many areas (as long as the water level doesn’t drop so low that you need a new well or a pump).</a:t>
            </a:r>
            <a:endParaRPr lang="en-US" sz="1200" b="0" dirty="0"/>
          </a:p>
        </p:txBody>
      </p:sp>
      <p:sp>
        <p:nvSpPr>
          <p:cNvPr id="4" name="Slide Number Placeholder 3"/>
          <p:cNvSpPr>
            <a:spLocks noGrp="1"/>
          </p:cNvSpPr>
          <p:nvPr>
            <p:ph type="sldNum" sz="quarter" idx="10"/>
          </p:nvPr>
        </p:nvSpPr>
        <p:spPr/>
        <p:txBody>
          <a:bodyPr/>
          <a:lstStyle/>
          <a:p>
            <a:fld id="{F4ADF510-92B0-49DE-9C99-E21626351E91}" type="slidenum">
              <a:rPr lang="en-GB" smtClean="0"/>
              <a:t>21</a:t>
            </a:fld>
            <a:endParaRPr lang="en-GB" dirty="0"/>
          </a:p>
        </p:txBody>
      </p:sp>
    </p:spTree>
    <p:extLst>
      <p:ext uri="{BB962C8B-B14F-4D97-AF65-F5344CB8AC3E}">
        <p14:creationId xmlns:p14="http://schemas.microsoft.com/office/powerpoint/2010/main" val="240200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dirty="0"/>
              <a:t> </a:t>
            </a:r>
            <a:endParaRPr lang="en-US" sz="2000" dirty="0">
              <a:solidFill>
                <a:prstClr val="black"/>
              </a:solidFill>
              <a:latin typeface="Candara"/>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EAAC5-DB5C-9045-9E45-ECBBD7CF7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046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22</a:t>
            </a:fld>
            <a:endParaRPr lang="en-GB" dirty="0"/>
          </a:p>
        </p:txBody>
      </p:sp>
    </p:spTree>
    <p:extLst>
      <p:ext uri="{BB962C8B-B14F-4D97-AF65-F5344CB8AC3E}">
        <p14:creationId xmlns:p14="http://schemas.microsoft.com/office/powerpoint/2010/main" val="3641287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dirty="0"/>
              <a:t> </a:t>
            </a:r>
            <a:endParaRPr lang="en-US" sz="2000" dirty="0">
              <a:solidFill>
                <a:prstClr val="black"/>
              </a:solidFill>
              <a:latin typeface="Candara"/>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EAAC5-DB5C-9045-9E45-ECBBD7CF7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446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7A4FC3-ABE6-4ABE-97A1-449F41660DC1}" type="slidenum">
              <a:rPr lang="en-US" smtClean="0"/>
              <a:t>28</a:t>
            </a:fld>
            <a:endParaRPr lang="en-US"/>
          </a:p>
        </p:txBody>
      </p:sp>
    </p:spTree>
    <p:extLst>
      <p:ext uri="{BB962C8B-B14F-4D97-AF65-F5344CB8AC3E}">
        <p14:creationId xmlns:p14="http://schemas.microsoft.com/office/powerpoint/2010/main" val="854104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31</a:t>
            </a:fld>
            <a:endParaRPr lang="en-GB" dirty="0"/>
          </a:p>
        </p:txBody>
      </p:sp>
    </p:spTree>
    <p:extLst>
      <p:ext uri="{BB962C8B-B14F-4D97-AF65-F5344CB8AC3E}">
        <p14:creationId xmlns:p14="http://schemas.microsoft.com/office/powerpoint/2010/main" val="373818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 bottom billion people in developing countries lack subsistence-level access to food, energy and water goods and services; the lower middle-income people finds themselves spending increasingly larger proportions of their incomes to gain such an access; the upper-middle and high-income people overuse them with a substantial share wasted.</a:t>
            </a: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956" rtl="0" eaLnBrk="1" fontAlgn="auto" latinLnBrk="0" hangingPunct="1">
              <a:lnSpc>
                <a:spcPct val="100000"/>
              </a:lnSpc>
              <a:spcBef>
                <a:spcPts val="0"/>
              </a:spcBef>
              <a:spcAft>
                <a:spcPts val="0"/>
              </a:spcAft>
              <a:buClrTx/>
              <a:buSzTx/>
              <a:buFontTx/>
              <a:buNone/>
              <a:tabLst/>
              <a:defRPr/>
            </a:pPr>
            <a:fld id="{F4ADF510-92B0-49DE-9C99-E21626351E91}"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956"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007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956" rtl="0" eaLnBrk="1" fontAlgn="ctr" latinLnBrk="0" hangingPunct="1">
              <a:lnSpc>
                <a:spcPct val="100000"/>
              </a:lnSpc>
              <a:spcBef>
                <a:spcPts val="0"/>
              </a:spcBef>
              <a:spcAft>
                <a:spcPts val="0"/>
              </a:spcAft>
              <a:buClrTx/>
              <a:buSzTx/>
              <a:buFontTx/>
              <a:buNone/>
              <a:tabLst/>
              <a:defRPr/>
            </a:pPr>
            <a:r>
              <a:rPr lang="en-GB" dirty="0">
                <a:latin typeface="Calibri" charset="0"/>
                <a:ea typeface="Calibri" charset="0"/>
                <a:cs typeface="Calibri" charset="0"/>
              </a:rPr>
              <a:t>Direct, inner circle, and indirect, outer circle, links with the 2030 Agenda for Sustainable Development and the SDGs.</a:t>
            </a:r>
          </a:p>
          <a:p>
            <a:pPr marL="0" marR="0" lvl="0" indent="0" algn="l" defTabSz="913956" rtl="0" eaLnBrk="1" fontAlgn="ctr" latinLnBrk="0" hangingPunct="1">
              <a:lnSpc>
                <a:spcPct val="100000"/>
              </a:lnSpc>
              <a:spcBef>
                <a:spcPts val="0"/>
              </a:spcBef>
              <a:spcAft>
                <a:spcPts val="0"/>
              </a:spcAft>
              <a:buClrTx/>
              <a:buSzTx/>
              <a:buFontTx/>
              <a:buNone/>
              <a:tabLst/>
              <a:defRPr/>
            </a:pPr>
            <a:endParaRPr lang="en-GB" b="0" i="0" u="none" strike="noStrike" kern="1200" baseline="0" dirty="0">
              <a:effectLst/>
              <a:latin typeface="Calibri" charset="0"/>
              <a:ea typeface="Calibri" charset="0"/>
              <a:cs typeface="Calibri" charset="0"/>
            </a:endParaRPr>
          </a:p>
          <a:p>
            <a:pPr marL="0" marR="0" lvl="0" indent="0" algn="l" defTabSz="913956" rtl="0" eaLnBrk="1" fontAlgn="ctr" latinLnBrk="0" hangingPunct="1">
              <a:lnSpc>
                <a:spcPct val="100000"/>
              </a:lnSpc>
              <a:spcBef>
                <a:spcPts val="0"/>
              </a:spcBef>
              <a:spcAft>
                <a:spcPts val="0"/>
              </a:spcAft>
              <a:buClrTx/>
              <a:buSzTx/>
              <a:buFontTx/>
              <a:buNone/>
              <a:tabLst/>
              <a:defRPr/>
            </a:pPr>
            <a:r>
              <a:rPr lang="en-GB" b="0" i="0" u="none" strike="noStrike" kern="1200" baseline="0" dirty="0">
                <a:effectLst/>
                <a:latin typeface="Calibri" charset="0"/>
                <a:ea typeface="Calibri" charset="0"/>
                <a:cs typeface="Calibri" charset="0"/>
              </a:rPr>
              <a:t>The objective is to illustrate the links among four components (water, land, energy and climate). They are featured in the SDGs, but beyond this, there are </a:t>
            </a:r>
            <a:r>
              <a:rPr lang="en-US" b="0" i="0" u="none" strike="noStrike" kern="1200" baseline="0" dirty="0">
                <a:latin typeface="Calibri" charset="0"/>
                <a:ea typeface="Calibri" charset="0"/>
                <a:cs typeface="Calibri" charset="0"/>
              </a:rPr>
              <a:t>natural/structural interrelationships</a:t>
            </a:r>
            <a:r>
              <a:rPr lang="en-GB" b="0" i="0" u="none" strike="noStrike" kern="1200" baseline="0" dirty="0">
                <a:effectLst/>
                <a:latin typeface="Calibri" charset="0"/>
                <a:ea typeface="Calibri" charset="0"/>
                <a:cs typeface="Calibri" charset="0"/>
              </a:rPr>
              <a:t>. There are also important indirect links to other issues. </a:t>
            </a:r>
          </a:p>
          <a:p>
            <a:pPr marL="0" marR="0" lvl="0" indent="0" algn="l" defTabSz="913956" rtl="0" eaLnBrk="1" fontAlgn="ctr" latinLnBrk="0" hangingPunct="1">
              <a:lnSpc>
                <a:spcPct val="100000"/>
              </a:lnSpc>
              <a:spcBef>
                <a:spcPts val="0"/>
              </a:spcBef>
              <a:spcAft>
                <a:spcPts val="0"/>
              </a:spcAft>
              <a:buClrTx/>
              <a:buSzTx/>
              <a:buFontTx/>
              <a:buNone/>
              <a:tabLst/>
              <a:defRPr/>
            </a:pPr>
            <a:endParaRPr lang="en-GB" b="0" i="0" u="none" strike="noStrike" kern="1200" dirty="0">
              <a:effectLst/>
              <a:latin typeface="Calibri" charset="0"/>
              <a:ea typeface="Calibri" charset="0"/>
              <a:cs typeface="Calibri" charset="0"/>
            </a:endParaRPr>
          </a:p>
          <a:p>
            <a:pPr marL="0" algn="l" rtl="0" eaLnBrk="1" fontAlgn="ctr" latinLnBrk="0" hangingPunct="1">
              <a:spcBef>
                <a:spcPts val="0"/>
              </a:spcBef>
              <a:spcAft>
                <a:spcPts val="0"/>
              </a:spcAft>
            </a:pPr>
            <a:r>
              <a:rPr lang="en-GB" b="0" i="0" u="none" strike="noStrike" kern="1200" dirty="0">
                <a:effectLst/>
                <a:latin typeface="Calibri" charset="0"/>
                <a:ea typeface="Calibri" charset="0"/>
                <a:cs typeface="Calibri" charset="0"/>
              </a:rPr>
              <a:t>The</a:t>
            </a:r>
            <a:r>
              <a:rPr lang="en-GB" b="0" i="0" u="none" strike="noStrike" kern="1200" baseline="0" dirty="0">
                <a:effectLst/>
                <a:latin typeface="Calibri" charset="0"/>
                <a:ea typeface="Calibri" charset="0"/>
                <a:cs typeface="Calibri" charset="0"/>
              </a:rPr>
              <a:t> food-energy-water nexus directly relates to No Poverty (SDG 1), Zero Hunger (SDG 2), Clean Water and Sanitation (SDG 6), Life on Land (SDG 15), Renewable Energy (SDG 7) and Climate Action (SDG 13), among others.</a:t>
            </a:r>
          </a:p>
          <a:p>
            <a:pPr marL="0" algn="l" rtl="0" eaLnBrk="1" fontAlgn="ctr" latinLnBrk="0" hangingPunct="1">
              <a:spcBef>
                <a:spcPts val="0"/>
              </a:spcBef>
              <a:spcAft>
                <a:spcPts val="0"/>
              </a:spcAft>
            </a:pPr>
            <a:endParaRPr lang="en-GB" b="0" i="0" u="none" strike="noStrike" dirty="0">
              <a:effectLst/>
              <a:latin typeface="Calibri" charset="0"/>
              <a:ea typeface="Calibri" charset="0"/>
              <a:cs typeface="Calibri" charset="0"/>
            </a:endParaRPr>
          </a:p>
          <a:p>
            <a:pPr marL="0" algn="l" rtl="0" eaLnBrk="1" fontAlgn="ctr" latinLnBrk="0" hangingPunct="1">
              <a:spcBef>
                <a:spcPts val="0"/>
              </a:spcBef>
              <a:spcAft>
                <a:spcPts val="0"/>
              </a:spcAft>
            </a:pPr>
            <a:r>
              <a:rPr lang="en-GB" b="0" i="0" u="none" strike="noStrike" kern="1200" dirty="0">
                <a:effectLst/>
                <a:latin typeface="Calibri" charset="0"/>
                <a:ea typeface="Calibri" charset="0"/>
                <a:cs typeface="Calibri" charset="0"/>
              </a:rPr>
              <a:t>The CLEWS framework can be used to assess the following </a:t>
            </a:r>
            <a:r>
              <a:rPr lang="en-GB" b="0" i="0" u="none" strike="noStrike" kern="1200" dirty="0">
                <a:solidFill>
                  <a:srgbClr val="FFFFFF"/>
                </a:solidFill>
                <a:effectLst/>
                <a:latin typeface="Calibri" charset="0"/>
                <a:ea typeface="Calibri" charset="0"/>
                <a:cs typeface="Calibri" charset="0"/>
              </a:rPr>
              <a:t>issues</a:t>
            </a:r>
            <a:r>
              <a:rPr lang="en-GB" sz="1200" b="0" i="0" u="none" strike="noStrike" kern="1200" dirty="0">
                <a:solidFill>
                  <a:srgbClr val="FFFFFF"/>
                </a:solidFill>
                <a:effectLst/>
                <a:latin typeface="+mn-lt"/>
              </a:rPr>
              <a:t>:</a:t>
            </a:r>
          </a:p>
          <a:p>
            <a:pPr marL="0" algn="l" rtl="0" eaLnBrk="1" fontAlgn="ctr" latinLnBrk="0" hangingPunct="1">
              <a:spcBef>
                <a:spcPts val="0"/>
              </a:spcBef>
              <a:spcAft>
                <a:spcPts val="0"/>
              </a:spcAft>
            </a:pPr>
            <a:r>
              <a:rPr lang="en-GB" sz="1200" b="0" i="0" u="none" strike="noStrike" kern="1200" dirty="0">
                <a:solidFill>
                  <a:srgbClr val="FFFFFF"/>
                </a:solidFill>
                <a:effectLst/>
                <a:latin typeface="+mn-lt"/>
              </a:rPr>
              <a:t>i. The sustainability of infrastructure development (e.g., water and energy)</a:t>
            </a:r>
          </a:p>
          <a:p>
            <a:pPr marL="0" algn="l" rtl="0" eaLnBrk="1" fontAlgn="ctr" latinLnBrk="0" hangingPunct="1">
              <a:spcBef>
                <a:spcPts val="0"/>
              </a:spcBef>
              <a:spcAft>
                <a:spcPts val="0"/>
              </a:spcAft>
            </a:pPr>
            <a:r>
              <a:rPr lang="en-GB" sz="1200" b="0" i="0" u="none" strike="noStrike" kern="1200" dirty="0">
                <a:solidFill>
                  <a:srgbClr val="FFFFFF"/>
                </a:solidFill>
                <a:effectLst/>
                <a:latin typeface="+mn-lt"/>
              </a:rPr>
              <a:t>ii. Broader impacts of activities along production value chains</a:t>
            </a:r>
          </a:p>
          <a:p>
            <a:pPr marL="0" algn="l" rtl="0" eaLnBrk="1" fontAlgn="ctr" latinLnBrk="0" hangingPunct="1">
              <a:spcBef>
                <a:spcPts val="0"/>
              </a:spcBef>
              <a:spcAft>
                <a:spcPts val="0"/>
              </a:spcAft>
            </a:pPr>
            <a:r>
              <a:rPr lang="en-GB" sz="1200" b="0" i="0" u="none" strike="noStrike" kern="1200" dirty="0">
                <a:solidFill>
                  <a:srgbClr val="FFFFFF"/>
                </a:solidFill>
                <a:effectLst/>
                <a:latin typeface="+mn-lt"/>
              </a:rPr>
              <a:t>iii. How climate change impacts different sectors of the economy</a:t>
            </a:r>
          </a:p>
          <a:p>
            <a:pPr marL="0" algn="l" rtl="0" eaLnBrk="1" fontAlgn="ctr" latinLnBrk="0" hangingPunct="1">
              <a:spcBef>
                <a:spcPts val="0"/>
              </a:spcBef>
              <a:spcAft>
                <a:spcPts val="0"/>
              </a:spcAft>
            </a:pPr>
            <a:endParaRPr lang="en-GB" sz="1200" b="0" i="0" u="none" strike="noStrike" kern="1200" dirty="0">
              <a:solidFill>
                <a:srgbClr val="FFFFFF"/>
              </a:solidFill>
              <a:effectLst/>
              <a:latin typeface="+mn-lt"/>
            </a:endParaRPr>
          </a:p>
          <a:p>
            <a:pPr marL="0" algn="l" rtl="0" eaLnBrk="1" fontAlgn="ctr" latinLnBrk="0" hangingPunct="1">
              <a:spcBef>
                <a:spcPts val="0"/>
              </a:spcBef>
              <a:spcAft>
                <a:spcPts val="0"/>
              </a:spcAft>
            </a:pPr>
            <a:r>
              <a:rPr lang="en-GB" sz="1200" b="0" i="0" u="none" strike="noStrike" kern="1200" dirty="0">
                <a:solidFill>
                  <a:srgbClr val="FFFFFF"/>
                </a:solidFill>
                <a:effectLst/>
                <a:latin typeface="+mn-lt"/>
              </a:rPr>
              <a:t>Both food-energy-water nexus </a:t>
            </a:r>
            <a:r>
              <a:rPr lang="en-GB" sz="1200" b="0" i="0" u="none" strike="noStrike" kern="1200" baseline="0" dirty="0">
                <a:solidFill>
                  <a:srgbClr val="FFFFFF"/>
                </a:solidFill>
                <a:effectLst/>
                <a:latin typeface="+mn-lt"/>
              </a:rPr>
              <a:t>and CLEWS approaches </a:t>
            </a:r>
            <a:r>
              <a:rPr lang="en-GB" sz="1200" b="0" i="0" u="none" strike="noStrike" kern="1200" dirty="0">
                <a:solidFill>
                  <a:srgbClr val="FFFFFF"/>
                </a:solidFill>
                <a:effectLst/>
                <a:latin typeface="+mn-lt"/>
              </a:rPr>
              <a:t>can be employed in</a:t>
            </a:r>
            <a:r>
              <a:rPr lang="en-GB" sz="1200" b="0" i="0" u="none" strike="noStrike" kern="1200" baseline="0" dirty="0">
                <a:solidFill>
                  <a:srgbClr val="FFFFFF"/>
                </a:solidFill>
                <a:effectLst/>
                <a:latin typeface="+mn-lt"/>
              </a:rPr>
              <a:t> </a:t>
            </a:r>
            <a:r>
              <a:rPr lang="en-GB" sz="1200" b="0" i="0" u="none" strike="noStrike" kern="1200" dirty="0">
                <a:solidFill>
                  <a:srgbClr val="FFFFFF"/>
                </a:solidFill>
                <a:effectLst/>
                <a:latin typeface="+mn-lt"/>
              </a:rPr>
              <a:t>planning and capacity-building efforts.</a:t>
            </a:r>
          </a:p>
          <a:p>
            <a:pPr marL="0" algn="l" rtl="0" eaLnBrk="1" fontAlgn="ctr" latinLnBrk="0" hangingPunct="1">
              <a:spcBef>
                <a:spcPts val="0"/>
              </a:spcBef>
              <a:spcAft>
                <a:spcPts val="0"/>
              </a:spcAft>
            </a:pPr>
            <a:endParaRPr lang="en-GB" sz="1200" b="0" i="0" u="none" strike="noStrike" kern="1200" baseline="0" dirty="0">
              <a:solidFill>
                <a:srgbClr val="C00000"/>
              </a:solidFill>
              <a:effectLst/>
              <a:latin typeface="+mn-lt"/>
            </a:endParaRPr>
          </a:p>
        </p:txBody>
      </p:sp>
      <p:sp>
        <p:nvSpPr>
          <p:cNvPr id="4" name="Slide Number Placeholder 3"/>
          <p:cNvSpPr>
            <a:spLocks noGrp="1"/>
          </p:cNvSpPr>
          <p:nvPr>
            <p:ph type="sldNum" sz="quarter" idx="10"/>
          </p:nvPr>
        </p:nvSpPr>
        <p:spPr/>
        <p:txBody>
          <a:bodyPr/>
          <a:lstStyle/>
          <a:p>
            <a:fld id="{F4ADF510-92B0-49DE-9C99-E21626351E91}" type="slidenum">
              <a:rPr lang="en-GB" smtClean="0"/>
              <a:t>6</a:t>
            </a:fld>
            <a:endParaRPr lang="en-GB" dirty="0"/>
          </a:p>
        </p:txBody>
      </p:sp>
    </p:spTree>
    <p:extLst>
      <p:ext uri="{BB962C8B-B14F-4D97-AF65-F5344CB8AC3E}">
        <p14:creationId xmlns:p14="http://schemas.microsoft.com/office/powerpoint/2010/main" val="1610395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pPr defTabSz="966143">
              <a:lnSpc>
                <a:spcPts val="1300"/>
              </a:lnSpc>
              <a:defRPr/>
            </a:pPr>
            <a:r>
              <a:rPr lang="en-GB" dirty="0"/>
              <a:t>When e</a:t>
            </a:r>
            <a:r>
              <a:rPr lang="en-GB" sz="1200" dirty="0"/>
              <a:t>fficient irrigation is combined with steps for increased productivity and water efficiency, farmers produce more food and become better stewards of their land. There is greater protection against rain runoff, soil erosion, water or heat stress on plants, flooding and desertification. Policy reform (water pricing, water rights, subsidies, etc.) and technology are vital. Free or underpriced inputs lead to wasteful practices. </a:t>
            </a:r>
          </a:p>
          <a:p>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7</a:t>
            </a:fld>
            <a:endParaRPr lang="en-GB" dirty="0"/>
          </a:p>
        </p:txBody>
      </p:sp>
    </p:spTree>
    <p:extLst>
      <p:ext uri="{BB962C8B-B14F-4D97-AF65-F5344CB8AC3E}">
        <p14:creationId xmlns:p14="http://schemas.microsoft.com/office/powerpoint/2010/main" val="271120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pPr marL="0" marR="0" lvl="0" indent="0" algn="l" defTabSz="91395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Water is important in</a:t>
            </a:r>
            <a:r>
              <a:rPr lang="en-GB" baseline="0" dirty="0"/>
              <a:t> </a:t>
            </a:r>
            <a:r>
              <a:rPr lang="en-GB" dirty="0"/>
              <a:t>the</a:t>
            </a:r>
            <a:r>
              <a:rPr lang="en-GB" baseline="0" dirty="0"/>
              <a:t> energy sector:</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GB" baseline="0" noProof="0" dirty="0"/>
              <a:t>Used for cooling in thermal and nuclear power plants</a:t>
            </a:r>
          </a:p>
          <a:p>
            <a:pPr marL="171450" indent="-171450">
              <a:buFont typeface="Arial" panose="020B0604020202020204" pitchFamily="34" charset="0"/>
              <a:buChar char="•"/>
            </a:pPr>
            <a:r>
              <a:rPr lang="en-GB" baseline="0" noProof="0" dirty="0"/>
              <a:t>Used (not consumed) in hydropower plants</a:t>
            </a:r>
          </a:p>
          <a:p>
            <a:pPr marL="171450" indent="-171450">
              <a:buFont typeface="Arial" panose="020B0604020202020204" pitchFamily="34" charset="0"/>
              <a:buChar char="•"/>
            </a:pPr>
            <a:r>
              <a:rPr lang="en-GB" dirty="0"/>
              <a:t>H</a:t>
            </a:r>
            <a:r>
              <a:rPr lang="en-GB" baseline="0" noProof="0" dirty="0"/>
              <a:t>eavily used for fuel extraction</a:t>
            </a:r>
            <a:r>
              <a:rPr lang="en-GB" noProof="0" dirty="0"/>
              <a:t> and</a:t>
            </a:r>
            <a:r>
              <a:rPr lang="en-GB" baseline="0" noProof="0" dirty="0"/>
              <a:t> refining</a:t>
            </a:r>
          </a:p>
          <a:p>
            <a:pPr marL="171450" indent="-171450">
              <a:buFont typeface="Arial" panose="020B0604020202020204" pitchFamily="34" charset="0"/>
              <a:buChar char="•"/>
            </a:pPr>
            <a:r>
              <a:rPr lang="en-GB" baseline="0" noProof="0" dirty="0"/>
              <a:t>Emissions control technology</a:t>
            </a:r>
          </a:p>
          <a:p>
            <a:pPr marL="171450" indent="-171450">
              <a:buFont typeface="Arial" panose="020B0604020202020204" pitchFamily="34" charset="0"/>
              <a:buChar char="•"/>
            </a:pPr>
            <a:r>
              <a:rPr lang="en-GB" baseline="0" noProof="0" dirty="0"/>
              <a:t>Growing fuel crops like jatropha, sugarcane, etc.</a:t>
            </a:r>
          </a:p>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8</a:t>
            </a:fld>
            <a:endParaRPr lang="en-GB" dirty="0"/>
          </a:p>
        </p:txBody>
      </p:sp>
    </p:spTree>
    <p:extLst>
      <p:ext uri="{BB962C8B-B14F-4D97-AF65-F5344CB8AC3E}">
        <p14:creationId xmlns:p14="http://schemas.microsoft.com/office/powerpoint/2010/main" val="34382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r>
              <a:rPr lang="en-GB" dirty="0"/>
              <a:t>Explain the difference between water withdrawal and consumption.</a:t>
            </a:r>
          </a:p>
          <a:p>
            <a:endParaRPr lang="en-GB" dirty="0"/>
          </a:p>
          <a:p>
            <a:r>
              <a:rPr lang="en-GB" dirty="0"/>
              <a:t>Explain the change in unit on the x-axis.</a:t>
            </a:r>
          </a:p>
          <a:p>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9</a:t>
            </a:fld>
            <a:endParaRPr lang="en-GB" dirty="0"/>
          </a:p>
        </p:txBody>
      </p:sp>
    </p:spTree>
    <p:extLst>
      <p:ext uri="{BB962C8B-B14F-4D97-AF65-F5344CB8AC3E}">
        <p14:creationId xmlns:p14="http://schemas.microsoft.com/office/powerpoint/2010/main" val="296846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r>
              <a:rPr lang="en-GB" noProof="0" dirty="0"/>
              <a:t>Explain the difference between water withdrawal and consumption.</a:t>
            </a:r>
          </a:p>
          <a:p>
            <a:endParaRPr lang="en-GB" noProof="0" dirty="0"/>
          </a:p>
          <a:p>
            <a:r>
              <a:rPr lang="en-GB" dirty="0"/>
              <a:t>E</a:t>
            </a:r>
            <a:r>
              <a:rPr lang="en-GB" noProof="0" dirty="0"/>
              <a:t>xplain the change in unit</a:t>
            </a:r>
            <a:r>
              <a:rPr lang="en-GB" baseline="0" noProof="0" dirty="0"/>
              <a:t> </a:t>
            </a:r>
            <a:r>
              <a:rPr lang="en-GB" dirty="0"/>
              <a:t>on</a:t>
            </a:r>
            <a:r>
              <a:rPr lang="en-GB" baseline="0" noProof="0" dirty="0"/>
              <a:t> the x-axis.</a:t>
            </a:r>
            <a:endParaRPr lang="en-GB" noProof="0" dirty="0"/>
          </a:p>
          <a:p>
            <a:endParaRPr lang="en-CA" dirty="0"/>
          </a:p>
        </p:txBody>
      </p:sp>
      <p:sp>
        <p:nvSpPr>
          <p:cNvPr id="4" name="Slide Number Placeholder 3"/>
          <p:cNvSpPr>
            <a:spLocks noGrp="1"/>
          </p:cNvSpPr>
          <p:nvPr>
            <p:ph type="sldNum" sz="quarter" idx="10"/>
          </p:nvPr>
        </p:nvSpPr>
        <p:spPr/>
        <p:txBody>
          <a:bodyPr/>
          <a:lstStyle/>
          <a:p>
            <a:fld id="{F4ADF510-92B0-49DE-9C99-E21626351E91}" type="slidenum">
              <a:rPr lang="en-GB" smtClean="0"/>
              <a:t>10</a:t>
            </a:fld>
            <a:endParaRPr lang="en-GB" dirty="0"/>
          </a:p>
        </p:txBody>
      </p:sp>
    </p:spTree>
    <p:extLst>
      <p:ext uri="{BB962C8B-B14F-4D97-AF65-F5344CB8AC3E}">
        <p14:creationId xmlns:p14="http://schemas.microsoft.com/office/powerpoint/2010/main" val="426700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a:prstGeom prst="rect">
            <a:avLst/>
          </a:prstGeom>
        </p:spPr>
      </p:sp>
      <p:sp>
        <p:nvSpPr>
          <p:cNvPr id="3" name="Notes Placeholder 2"/>
          <p:cNvSpPr>
            <a:spLocks noGrp="1"/>
          </p:cNvSpPr>
          <p:nvPr>
            <p:ph type="body" idx="1"/>
          </p:nvPr>
        </p:nvSpPr>
        <p:spPr/>
        <p:txBody>
          <a:bodyPr/>
          <a:lstStyle/>
          <a:p>
            <a:pPr>
              <a:lnSpc>
                <a:spcPts val="1300"/>
              </a:lnSpc>
              <a:spcAft>
                <a:spcPts val="600"/>
              </a:spcAft>
            </a:pPr>
            <a:r>
              <a:rPr lang="en-GB" dirty="0"/>
              <a:t>Water needs</a:t>
            </a:r>
            <a:r>
              <a:rPr lang="en-GB" baseline="0" dirty="0"/>
              <a:t> to be brought from the source to where it is needed. While some water supply systems are gravity driven, many need pumping to bring the water to consumption centres. The amount of energy required will vary widely from system to system, mainly determined by distances the water needs to be conveyed and topography.</a:t>
            </a:r>
            <a:r>
              <a:rPr lang="en-GB" dirty="0"/>
              <a:t> </a:t>
            </a:r>
            <a:r>
              <a:rPr lang="en-GB" baseline="0" dirty="0"/>
              <a:t>For groundwater, the energy requirement is directly related to the depth of the water table. As the water table drops, the amount of energy needed to lift </a:t>
            </a:r>
            <a:r>
              <a:rPr lang="en-GB" dirty="0"/>
              <a:t>water</a:t>
            </a:r>
            <a:r>
              <a:rPr lang="en-GB" baseline="0" dirty="0"/>
              <a:t> to the surface increases accordingly. </a:t>
            </a:r>
          </a:p>
          <a:p>
            <a:pPr>
              <a:lnSpc>
                <a:spcPts val="1300"/>
              </a:lnSpc>
              <a:spcAft>
                <a:spcPts val="600"/>
              </a:spcAft>
            </a:pPr>
            <a:endParaRPr lang="en-GB" baseline="0" dirty="0"/>
          </a:p>
          <a:p>
            <a:pPr>
              <a:lnSpc>
                <a:spcPts val="1300"/>
              </a:lnSpc>
              <a:spcAft>
                <a:spcPts val="600"/>
              </a:spcAft>
            </a:pPr>
            <a:r>
              <a:rPr lang="en-GB" baseline="0" dirty="0"/>
              <a:t>The treatment of water (before and after consumption) is dependent on treatment technology, the quality of the water source, and the desired quality of water for consumption. </a:t>
            </a:r>
          </a:p>
          <a:p>
            <a:pPr>
              <a:lnSpc>
                <a:spcPts val="1300"/>
              </a:lnSpc>
              <a:spcAft>
                <a:spcPts val="600"/>
              </a:spcAft>
            </a:pPr>
            <a:r>
              <a:rPr lang="en-GB" baseline="0" dirty="0"/>
              <a:t>Distribution from treatment facilities to the end-user also requires pumping. </a:t>
            </a:r>
          </a:p>
          <a:p>
            <a:pPr>
              <a:lnSpc>
                <a:spcPts val="1300"/>
              </a:lnSpc>
              <a:spcAft>
                <a:spcPts val="600"/>
              </a:spcAft>
            </a:pPr>
            <a:endParaRPr lang="en-GB" dirty="0"/>
          </a:p>
          <a:p>
            <a:pPr>
              <a:lnSpc>
                <a:spcPts val="1300"/>
              </a:lnSpc>
              <a:spcAft>
                <a:spcPts val="600"/>
              </a:spcAft>
            </a:pPr>
            <a:r>
              <a:rPr lang="en-GB" dirty="0"/>
              <a:t>As water</a:t>
            </a:r>
            <a:r>
              <a:rPr lang="en-GB" baseline="0" dirty="0"/>
              <a:t> demand increases and we need to access lower quality sources, such as seawater or brackish water, supplying water becomes more energy intensive. Technological improvements are making treatment more energy efficient, however. With the world population congregating in cities, the demand for water will become increasingly concentrated and intensify the need for water transportation</a:t>
            </a:r>
          </a:p>
          <a:p>
            <a:endParaRPr lang="en-GB" sz="1200" dirty="0"/>
          </a:p>
          <a:p>
            <a:r>
              <a:rPr lang="en-GB" sz="1200" dirty="0"/>
              <a:t>Sources: Cambridge Energy Research Associates, Natural Resources Defense Council and Pacific Institute (2004) “Energy down the drain: The hidden costs of California’s water supply.” US Department of Energy (2006). “Energy Demand on Water Resources: Report to Congress on the Interdependence of Energy and Water.” Electric Power Research Institute (2000). “Water and sustainability: US electricity consumption for water supply and treatment—The next half century</a:t>
            </a:r>
            <a:r>
              <a:rPr lang="en-GB" dirty="0"/>
              <a:t>.”</a:t>
            </a:r>
            <a:r>
              <a:rPr lang="en-GB" sz="1200" dirty="0"/>
              <a:t> </a:t>
            </a:r>
          </a:p>
          <a:p>
            <a:pPr>
              <a:lnSpc>
                <a:spcPts val="1300"/>
              </a:lnSpc>
              <a:spcAft>
                <a:spcPts val="600"/>
              </a:spcAft>
            </a:pPr>
            <a:endParaRPr lang="en-GB" baseline="0" dirty="0"/>
          </a:p>
          <a:p>
            <a:pPr>
              <a:lnSpc>
                <a:spcPts val="1300"/>
              </a:lnSpc>
              <a:spcAft>
                <a:spcPts val="600"/>
              </a:spcAft>
            </a:pPr>
            <a:endParaRPr lang="en-GB" baseline="0" dirty="0"/>
          </a:p>
          <a:p>
            <a:pPr>
              <a:lnSpc>
                <a:spcPts val="1300"/>
              </a:lnSpc>
              <a:spcAft>
                <a:spcPts val="600"/>
              </a:spcAft>
            </a:pPr>
            <a:endParaRPr lang="en-GB" baseline="0" dirty="0"/>
          </a:p>
          <a:p>
            <a:pPr>
              <a:lnSpc>
                <a:spcPts val="1300"/>
              </a:lnSpc>
              <a:spcAft>
                <a:spcPts val="600"/>
              </a:spcAft>
            </a:pPr>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F4ADF510-92B0-49DE-9C99-E21626351E91}" type="slidenum">
              <a:rPr lang="en-GB" smtClean="0"/>
              <a:t>11</a:t>
            </a:fld>
            <a:endParaRPr lang="en-GB" dirty="0"/>
          </a:p>
        </p:txBody>
      </p:sp>
    </p:spTree>
    <p:extLst>
      <p:ext uri="{BB962C8B-B14F-4D97-AF65-F5344CB8AC3E}">
        <p14:creationId xmlns:p14="http://schemas.microsoft.com/office/powerpoint/2010/main" val="2815483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0109" y="1553227"/>
            <a:ext cx="5301892" cy="3722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3"/>
          <p:cNvSpPr>
            <a:spLocks noGrp="1" noChangeArrowheads="1"/>
          </p:cNvSpPr>
          <p:nvPr>
            <p:ph type="ctrTitle" sz="quarter" hasCustomPrompt="1"/>
          </p:nvPr>
        </p:nvSpPr>
        <p:spPr>
          <a:xfrm>
            <a:off x="565819" y="2746927"/>
            <a:ext cx="6716664" cy="566309"/>
          </a:xfrm>
        </p:spPr>
        <p:txBody>
          <a:bodyPr anchor="ctr"/>
          <a:lstStyle>
            <a:lvl1pPr algn="l">
              <a:lnSpc>
                <a:spcPct val="110000"/>
              </a:lnSpc>
              <a:spcBef>
                <a:spcPct val="25000"/>
              </a:spcBef>
              <a:spcAft>
                <a:spcPct val="25000"/>
              </a:spcAft>
              <a:defRPr sz="2800" cap="all">
                <a:solidFill>
                  <a:srgbClr val="0070C0"/>
                </a:solidFill>
              </a:defRPr>
            </a:lvl1pPr>
          </a:lstStyle>
          <a:p>
            <a:r>
              <a:rPr lang="en-US" dirty="0"/>
              <a:t>Click to edit TITLE</a:t>
            </a:r>
            <a:endParaRPr lang="en-GB" dirty="0"/>
          </a:p>
        </p:txBody>
      </p:sp>
      <p:sp>
        <p:nvSpPr>
          <p:cNvPr id="14" name="Subtitle 6"/>
          <p:cNvSpPr>
            <a:spLocks noGrp="1"/>
          </p:cNvSpPr>
          <p:nvPr>
            <p:ph type="subTitle" sz="quarter" idx="1" hasCustomPrompt="1"/>
          </p:nvPr>
        </p:nvSpPr>
        <p:spPr>
          <a:xfrm>
            <a:off x="565819" y="4506934"/>
            <a:ext cx="6782784" cy="1221616"/>
          </a:xfrm>
        </p:spPr>
        <p:txBody>
          <a:bodyPr/>
          <a:lstStyle>
            <a:lvl1pPr marL="0" marR="0" indent="0" algn="l" defTabSz="914400" rtl="0" eaLnBrk="1" fontAlgn="base" latinLnBrk="0" hangingPunct="1">
              <a:lnSpc>
                <a:spcPct val="105000"/>
              </a:lnSpc>
              <a:spcBef>
                <a:spcPts val="0"/>
              </a:spcBef>
              <a:spcAft>
                <a:spcPct val="0"/>
              </a:spcAft>
              <a:buClr>
                <a:srgbClr val="78642A"/>
              </a:buClr>
              <a:buSzPct val="115000"/>
              <a:buFontTx/>
              <a:buNone/>
              <a:tabLst/>
              <a:defRPr>
                <a:solidFill>
                  <a:schemeClr val="bg1">
                    <a:lumMod val="50000"/>
                  </a:schemeClr>
                </a:solidFill>
              </a:defRPr>
            </a:lvl1pPr>
          </a:lstStyle>
          <a:p>
            <a:pPr lvl="0">
              <a:lnSpc>
                <a:spcPct val="105000"/>
              </a:lnSpc>
              <a:spcBef>
                <a:spcPts val="0"/>
              </a:spcBef>
              <a:buClr>
                <a:srgbClr val="78642A"/>
              </a:buClr>
              <a:buSzPct val="115000"/>
            </a:pPr>
            <a:r>
              <a:rPr lang="en-GB" dirty="0"/>
              <a:t>Speaker</a:t>
            </a:r>
          </a:p>
          <a:p>
            <a:pPr lvl="0">
              <a:lnSpc>
                <a:spcPct val="105000"/>
              </a:lnSpc>
              <a:spcBef>
                <a:spcPts val="0"/>
              </a:spcBef>
              <a:buClr>
                <a:srgbClr val="78642A"/>
              </a:buClr>
              <a:buSzPct val="115000"/>
            </a:pPr>
            <a:r>
              <a:rPr lang="en-GB" dirty="0"/>
              <a:t>Organization</a:t>
            </a:r>
          </a:p>
          <a:p>
            <a:pPr lvl="0">
              <a:lnSpc>
                <a:spcPct val="105000"/>
              </a:lnSpc>
              <a:spcBef>
                <a:spcPts val="0"/>
              </a:spcBef>
              <a:buClr>
                <a:srgbClr val="78642A"/>
              </a:buClr>
              <a:buSzPct val="115000"/>
            </a:pPr>
            <a:endParaRPr lang="en-GB" dirty="0"/>
          </a:p>
          <a:p>
            <a:pPr lvl="0">
              <a:lnSpc>
                <a:spcPct val="105000"/>
              </a:lnSpc>
              <a:spcBef>
                <a:spcPts val="0"/>
              </a:spcBef>
              <a:buClr>
                <a:srgbClr val="78642A"/>
              </a:buClr>
              <a:buSzPct val="115000"/>
            </a:pPr>
            <a:r>
              <a:rPr lang="en-GB" dirty="0"/>
              <a:t>Date</a:t>
            </a:r>
          </a:p>
          <a:p>
            <a:pPr algn="l"/>
            <a:endParaRPr lang="en-GB" sz="1400" b="0" dirty="0">
              <a:solidFill>
                <a:srgbClr val="000000"/>
              </a:solidFill>
            </a:endParaRPr>
          </a:p>
        </p:txBody>
      </p:sp>
      <p:sp>
        <p:nvSpPr>
          <p:cNvPr id="7" name="Subtitle 6"/>
          <p:cNvSpPr txBox="1">
            <a:spLocks/>
          </p:cNvSpPr>
          <p:nvPr userDrawn="1"/>
        </p:nvSpPr>
        <p:spPr bwMode="auto">
          <a:xfrm>
            <a:off x="515809" y="6466249"/>
            <a:ext cx="3584025" cy="2585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0" indent="0" algn="ctr" rtl="0" eaLnBrk="1" fontAlgn="base" hangingPunct="1">
              <a:lnSpc>
                <a:spcPct val="120000"/>
              </a:lnSpc>
              <a:spcBef>
                <a:spcPct val="0"/>
              </a:spcBef>
              <a:spcAft>
                <a:spcPct val="0"/>
              </a:spcAft>
              <a:buClr>
                <a:schemeClr val="tx1"/>
              </a:buClr>
              <a:buFontTx/>
              <a:buNone/>
              <a:defRPr sz="1500" b="1">
                <a:solidFill>
                  <a:schemeClr val="hlink"/>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algn="l"/>
            <a:r>
              <a:rPr lang="en-GB" sz="900" b="1" kern="0" dirty="0">
                <a:solidFill>
                  <a:srgbClr val="1FBBEE"/>
                </a:solidFill>
              </a:rPr>
              <a:t>SUSTAINABLE</a:t>
            </a:r>
            <a:r>
              <a:rPr lang="en-GB" sz="900" b="1" kern="0" baseline="0" dirty="0">
                <a:solidFill>
                  <a:srgbClr val="1FBBEE"/>
                </a:solidFill>
              </a:rPr>
              <a:t> DEVELOPMENT GOALS</a:t>
            </a:r>
            <a:endParaRPr lang="en-GB" sz="900" b="1" kern="0" dirty="0">
              <a:solidFill>
                <a:srgbClr val="1FBBEE"/>
              </a:solidFill>
            </a:endParaRPr>
          </a:p>
        </p:txBody>
      </p:sp>
      <p:pic>
        <p:nvPicPr>
          <p:cNvPr id="10" name="Picture 9" descr="SDG ring large.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564" y="6415501"/>
            <a:ext cx="480037" cy="360028"/>
          </a:xfrm>
          <a:prstGeom prst="rect">
            <a:avLst/>
          </a:prstGeom>
        </p:spPr>
      </p:pic>
    </p:spTree>
    <p:extLst>
      <p:ext uri="{BB962C8B-B14F-4D97-AF65-F5344CB8AC3E}">
        <p14:creationId xmlns:p14="http://schemas.microsoft.com/office/powerpoint/2010/main" val="197545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5" name="Subtitle 6"/>
          <p:cNvSpPr txBox="1">
            <a:spLocks/>
          </p:cNvSpPr>
          <p:nvPr userDrawn="1"/>
        </p:nvSpPr>
        <p:spPr bwMode="auto">
          <a:xfrm>
            <a:off x="656773" y="6473911"/>
            <a:ext cx="9604828" cy="2585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0" indent="0" algn="ctr" rtl="0" eaLnBrk="1" fontAlgn="base" hangingPunct="1">
              <a:lnSpc>
                <a:spcPct val="120000"/>
              </a:lnSpc>
              <a:spcBef>
                <a:spcPct val="0"/>
              </a:spcBef>
              <a:spcAft>
                <a:spcPct val="0"/>
              </a:spcAft>
              <a:buClr>
                <a:schemeClr val="tx1"/>
              </a:buClr>
              <a:buFontTx/>
              <a:buNone/>
              <a:defRPr sz="1500" b="1">
                <a:solidFill>
                  <a:schemeClr val="hlink"/>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algn="l"/>
            <a:r>
              <a:rPr lang="en-GB" sz="900" b="1" kern="0" dirty="0">
                <a:solidFill>
                  <a:srgbClr val="1FBBEE"/>
                </a:solidFill>
              </a:rPr>
              <a:t>SUSTAINABLE</a:t>
            </a:r>
            <a:r>
              <a:rPr lang="en-GB" sz="900" b="1" kern="0" baseline="0" dirty="0">
                <a:solidFill>
                  <a:srgbClr val="1FBBEE"/>
                </a:solidFill>
              </a:rPr>
              <a:t> DEVELOPMENT GOALS</a:t>
            </a:r>
            <a:endParaRPr lang="en-GB" sz="900" b="1" kern="0" dirty="0">
              <a:solidFill>
                <a:srgbClr val="1FBBEE"/>
              </a:solidFill>
            </a:endParaRPr>
          </a:p>
        </p:txBody>
      </p:sp>
      <p:sp>
        <p:nvSpPr>
          <p:cNvPr id="9" name="Rectangle 3"/>
          <p:cNvSpPr>
            <a:spLocks noGrp="1" noChangeArrowheads="1"/>
          </p:cNvSpPr>
          <p:nvPr>
            <p:ph type="ctrTitle" sz="quarter" hasCustomPrompt="1"/>
          </p:nvPr>
        </p:nvSpPr>
        <p:spPr>
          <a:xfrm>
            <a:off x="3141336" y="2814464"/>
            <a:ext cx="7803437" cy="498598"/>
          </a:xfrm>
        </p:spPr>
        <p:txBody>
          <a:bodyPr anchor="ctr"/>
          <a:lstStyle>
            <a:lvl1pPr algn="l">
              <a:lnSpc>
                <a:spcPct val="110000"/>
              </a:lnSpc>
              <a:spcBef>
                <a:spcPct val="25000"/>
              </a:spcBef>
              <a:spcAft>
                <a:spcPct val="25000"/>
              </a:spcAft>
              <a:defRPr sz="2400" cap="none" baseline="0">
                <a:solidFill>
                  <a:srgbClr val="0070C0"/>
                </a:solidFill>
              </a:defRPr>
            </a:lvl1pPr>
          </a:lstStyle>
          <a:p>
            <a:r>
              <a:rPr lang="en-US" dirty="0"/>
              <a:t>Click to edit section title</a:t>
            </a:r>
            <a:endParaRPr lang="en-GB" dirty="0"/>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381" y="1981201"/>
            <a:ext cx="3001956" cy="2107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SDG ring large.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735" y="6415501"/>
            <a:ext cx="480037" cy="360028"/>
          </a:xfrm>
          <a:prstGeom prst="rect">
            <a:avLst/>
          </a:prstGeom>
        </p:spPr>
      </p:pic>
    </p:spTree>
    <p:extLst>
      <p:ext uri="{BB962C8B-B14F-4D97-AF65-F5344CB8AC3E}">
        <p14:creationId xmlns:p14="http://schemas.microsoft.com/office/powerpoint/2010/main" val="6307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85004" y="164474"/>
            <a:ext cx="10096057" cy="461665"/>
          </a:xfrm>
        </p:spPr>
        <p:txBody>
          <a:bodyPr/>
          <a:lstStyle>
            <a:lvl1pPr>
              <a:defRPr baseline="0">
                <a:solidFill>
                  <a:srgbClr val="0070C0"/>
                </a:solidFill>
              </a:defRPr>
            </a:lvl1pPr>
          </a:lstStyle>
          <a:p>
            <a:r>
              <a:rPr lang="en-US" dirty="0"/>
              <a:t>Click to edit slide title</a:t>
            </a:r>
            <a:endParaRPr lang="en-GB" dirty="0"/>
          </a:p>
        </p:txBody>
      </p:sp>
      <p:sp>
        <p:nvSpPr>
          <p:cNvPr id="5" name="Text Placeholder 12"/>
          <p:cNvSpPr>
            <a:spLocks noGrp="1"/>
          </p:cNvSpPr>
          <p:nvPr>
            <p:ph type="body" sz="quarter" idx="13" hasCustomPrompt="1"/>
          </p:nvPr>
        </p:nvSpPr>
        <p:spPr>
          <a:xfrm>
            <a:off x="496188" y="549939"/>
            <a:ext cx="10084872" cy="350865"/>
          </a:xfrm>
          <a:noFill/>
          <a:ln w="9525">
            <a:noFill/>
            <a:miter lim="800000"/>
            <a:headEnd/>
            <a:tailEnd/>
          </a:ln>
          <a:effectLst/>
        </p:spPr>
        <p:txBody>
          <a:bodyPr wrap="square">
            <a:spAutoFit/>
          </a:bodyPr>
          <a:lstStyle>
            <a:lvl1pPr marL="0" indent="0">
              <a:lnSpc>
                <a:spcPct val="105000"/>
              </a:lnSpc>
              <a:spcBef>
                <a:spcPts val="0"/>
              </a:spcBef>
              <a:buNone/>
              <a:defRPr lang="en-US" sz="1600" dirty="0" smtClean="0"/>
            </a:lvl1pPr>
            <a:lvl2pPr marL="0" indent="0">
              <a:lnSpc>
                <a:spcPct val="105000"/>
              </a:lnSpc>
              <a:spcBef>
                <a:spcPts val="0"/>
              </a:spcBef>
              <a:defRPr lang="en-US" dirty="0" smtClean="0">
                <a:solidFill>
                  <a:schemeClr val="tx1">
                    <a:lumMod val="75000"/>
                    <a:lumOff val="25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sub-title</a:t>
            </a:r>
          </a:p>
        </p:txBody>
      </p:sp>
      <p:sp>
        <p:nvSpPr>
          <p:cNvPr id="8" name="Text Placeholder 12"/>
          <p:cNvSpPr>
            <a:spLocks noGrp="1"/>
          </p:cNvSpPr>
          <p:nvPr>
            <p:ph type="body" sz="quarter" idx="14" hasCustomPrompt="1"/>
          </p:nvPr>
        </p:nvSpPr>
        <p:spPr>
          <a:xfrm>
            <a:off x="496189" y="1388138"/>
            <a:ext cx="10476612" cy="1126462"/>
          </a:xfrm>
          <a:noFill/>
          <a:ln w="9525">
            <a:noFill/>
            <a:miter lim="800000"/>
            <a:headEnd/>
            <a:tailEnd/>
          </a:ln>
          <a:effectLst/>
        </p:spPr>
        <p:txBody>
          <a:bodyPr wrap="square">
            <a:spAutoFit/>
          </a:bodyPr>
          <a:lstStyle>
            <a:lvl1pPr marL="180975" indent="-180975">
              <a:lnSpc>
                <a:spcPct val="120000"/>
              </a:lnSpc>
              <a:spcBef>
                <a:spcPts val="0"/>
              </a:spcBef>
              <a:buClr>
                <a:schemeClr val="tx1"/>
              </a:buClr>
              <a:buFont typeface="Wingdings" panose="05000000000000000000" pitchFamily="2" charset="2"/>
              <a:buChar char=""/>
              <a:defRPr lang="en-US" sz="1600" baseline="0" dirty="0" smtClean="0">
                <a:solidFill>
                  <a:schemeClr val="bg2">
                    <a:lumMod val="50000"/>
                  </a:schemeClr>
                </a:solidFill>
              </a:defRPr>
            </a:lvl1pPr>
            <a:lvl2pPr marL="357188" indent="-174625">
              <a:lnSpc>
                <a:spcPct val="120000"/>
              </a:lnSpc>
              <a:spcBef>
                <a:spcPts val="0"/>
              </a:spcBef>
              <a:buClr>
                <a:schemeClr val="tx2"/>
              </a:buClr>
              <a:buFont typeface="Arial" panose="020B0604020202020204" pitchFamily="34" charset="0"/>
              <a:buChar char="-"/>
              <a:tabLst/>
              <a:defRPr lang="en-US" sz="1400" dirty="0" smtClean="0">
                <a:solidFill>
                  <a:schemeClr val="bg2">
                    <a:lumMod val="50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bulleted text</a:t>
            </a:r>
          </a:p>
          <a:p>
            <a:pPr lvl="1"/>
            <a:r>
              <a:rPr lang="en-US" dirty="0"/>
              <a:t>Second level</a:t>
            </a:r>
          </a:p>
          <a:p>
            <a:pPr lvl="0">
              <a:lnSpc>
                <a:spcPct val="105000"/>
              </a:lnSpc>
              <a:spcBef>
                <a:spcPts val="0"/>
              </a:spcBef>
              <a:buClr>
                <a:srgbClr val="78642A"/>
              </a:buClr>
              <a:buSzPct val="115000"/>
            </a:pPr>
            <a:endParaRPr lang="en-US" dirty="0"/>
          </a:p>
          <a:p>
            <a:pPr lvl="0">
              <a:lnSpc>
                <a:spcPct val="105000"/>
              </a:lnSpc>
              <a:spcBef>
                <a:spcPts val="0"/>
              </a:spcBef>
              <a:buClr>
                <a:srgbClr val="78642A"/>
              </a:buClr>
              <a:buSzPct val="115000"/>
            </a:pPr>
            <a:endParaRPr lang="en-US" dirty="0"/>
          </a:p>
        </p:txBody>
      </p:sp>
    </p:spTree>
    <p:extLst>
      <p:ext uri="{BB962C8B-B14F-4D97-AF65-F5344CB8AC3E}">
        <p14:creationId xmlns:p14="http://schemas.microsoft.com/office/powerpoint/2010/main" val="100943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993004" y="164474"/>
            <a:ext cx="10096057" cy="461665"/>
          </a:xfrm>
        </p:spPr>
        <p:txBody>
          <a:bodyPr/>
          <a:lstStyle>
            <a:lvl1pPr>
              <a:defRPr baseline="0">
                <a:solidFill>
                  <a:srgbClr val="0070C0"/>
                </a:solidFill>
              </a:defRPr>
            </a:lvl1pPr>
          </a:lstStyle>
          <a:p>
            <a:r>
              <a:rPr lang="en-US" dirty="0"/>
              <a:t>Click to edit slide title</a:t>
            </a:r>
            <a:endParaRPr lang="en-GB" dirty="0"/>
          </a:p>
        </p:txBody>
      </p:sp>
      <p:sp>
        <p:nvSpPr>
          <p:cNvPr id="5" name="Text Placeholder 12"/>
          <p:cNvSpPr>
            <a:spLocks noGrp="1"/>
          </p:cNvSpPr>
          <p:nvPr>
            <p:ph type="body" sz="quarter" idx="13" hasCustomPrompt="1"/>
          </p:nvPr>
        </p:nvSpPr>
        <p:spPr>
          <a:xfrm>
            <a:off x="1004188" y="549939"/>
            <a:ext cx="10084872" cy="350865"/>
          </a:xfrm>
          <a:noFill/>
          <a:ln w="9525">
            <a:noFill/>
            <a:miter lim="800000"/>
            <a:headEnd/>
            <a:tailEnd/>
          </a:ln>
          <a:effectLst/>
        </p:spPr>
        <p:txBody>
          <a:bodyPr wrap="square">
            <a:spAutoFit/>
          </a:bodyPr>
          <a:lstStyle>
            <a:lvl1pPr marL="0" indent="0">
              <a:lnSpc>
                <a:spcPct val="105000"/>
              </a:lnSpc>
              <a:spcBef>
                <a:spcPts val="0"/>
              </a:spcBef>
              <a:buNone/>
              <a:defRPr lang="en-US" sz="1600" dirty="0" smtClean="0"/>
            </a:lvl1pPr>
            <a:lvl2pPr marL="0" indent="0">
              <a:lnSpc>
                <a:spcPct val="105000"/>
              </a:lnSpc>
              <a:spcBef>
                <a:spcPts val="0"/>
              </a:spcBef>
              <a:defRPr lang="en-US" dirty="0" smtClean="0">
                <a:solidFill>
                  <a:schemeClr val="tx1">
                    <a:lumMod val="75000"/>
                    <a:lumOff val="25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sub-title</a:t>
            </a:r>
          </a:p>
        </p:txBody>
      </p:sp>
      <p:sp>
        <p:nvSpPr>
          <p:cNvPr id="8" name="Text Placeholder 12"/>
          <p:cNvSpPr>
            <a:spLocks noGrp="1"/>
          </p:cNvSpPr>
          <p:nvPr>
            <p:ph type="body" sz="quarter" idx="14" hasCustomPrompt="1"/>
          </p:nvPr>
        </p:nvSpPr>
        <p:spPr>
          <a:xfrm>
            <a:off x="1004189" y="1388138"/>
            <a:ext cx="10476612" cy="1126462"/>
          </a:xfrm>
          <a:noFill/>
          <a:ln w="9525">
            <a:noFill/>
            <a:miter lim="800000"/>
            <a:headEnd/>
            <a:tailEnd/>
          </a:ln>
          <a:effectLst/>
        </p:spPr>
        <p:txBody>
          <a:bodyPr wrap="square">
            <a:spAutoFit/>
          </a:bodyPr>
          <a:lstStyle>
            <a:lvl1pPr marL="180975" indent="-180975">
              <a:lnSpc>
                <a:spcPct val="120000"/>
              </a:lnSpc>
              <a:spcBef>
                <a:spcPts val="0"/>
              </a:spcBef>
              <a:buClr>
                <a:schemeClr val="tx1"/>
              </a:buClr>
              <a:buFont typeface="Wingdings" panose="05000000000000000000" pitchFamily="2" charset="2"/>
              <a:buChar char=""/>
              <a:defRPr lang="en-US" sz="1600" baseline="0" dirty="0" smtClean="0">
                <a:solidFill>
                  <a:schemeClr val="bg2">
                    <a:lumMod val="50000"/>
                  </a:schemeClr>
                </a:solidFill>
              </a:defRPr>
            </a:lvl1pPr>
            <a:lvl2pPr marL="357188" indent="-174625">
              <a:lnSpc>
                <a:spcPct val="120000"/>
              </a:lnSpc>
              <a:spcBef>
                <a:spcPts val="0"/>
              </a:spcBef>
              <a:buClr>
                <a:schemeClr val="tx2"/>
              </a:buClr>
              <a:buFont typeface="Arial" panose="020B0604020202020204" pitchFamily="34" charset="0"/>
              <a:buChar char="-"/>
              <a:tabLst/>
              <a:defRPr lang="en-US" sz="1400" dirty="0" smtClean="0">
                <a:solidFill>
                  <a:schemeClr val="bg2">
                    <a:lumMod val="50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bulleted text</a:t>
            </a:r>
          </a:p>
          <a:p>
            <a:pPr lvl="1"/>
            <a:r>
              <a:rPr lang="en-US" dirty="0"/>
              <a:t>Second level</a:t>
            </a:r>
          </a:p>
          <a:p>
            <a:pPr lvl="0">
              <a:lnSpc>
                <a:spcPct val="105000"/>
              </a:lnSpc>
              <a:spcBef>
                <a:spcPts val="0"/>
              </a:spcBef>
              <a:buClr>
                <a:srgbClr val="78642A"/>
              </a:buClr>
              <a:buSzPct val="115000"/>
            </a:pPr>
            <a:endParaRPr lang="en-US" dirty="0"/>
          </a:p>
          <a:p>
            <a:pPr lvl="0">
              <a:lnSpc>
                <a:spcPct val="105000"/>
              </a:lnSpc>
              <a:spcBef>
                <a:spcPts val="0"/>
              </a:spcBef>
              <a:buClr>
                <a:srgbClr val="78642A"/>
              </a:buClr>
              <a:buSzPct val="115000"/>
            </a:pPr>
            <a:endParaRPr lang="en-US" dirty="0"/>
          </a:p>
        </p:txBody>
      </p:sp>
    </p:spTree>
    <p:extLst>
      <p:ext uri="{BB962C8B-B14F-4D97-AF65-F5344CB8AC3E}">
        <p14:creationId xmlns:p14="http://schemas.microsoft.com/office/powerpoint/2010/main" val="1985429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Generic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08001" y="164474"/>
            <a:ext cx="10096057" cy="461665"/>
          </a:xfrm>
        </p:spPr>
        <p:txBody>
          <a:bodyPr/>
          <a:lstStyle>
            <a:lvl1pPr>
              <a:defRPr baseline="0">
                <a:solidFill>
                  <a:srgbClr val="0070C0"/>
                </a:solidFill>
              </a:defRPr>
            </a:lvl1pPr>
          </a:lstStyle>
          <a:p>
            <a:r>
              <a:rPr lang="en-US" dirty="0"/>
              <a:t>Click to edit slide title</a:t>
            </a:r>
            <a:endParaRPr lang="en-GB" dirty="0"/>
          </a:p>
        </p:txBody>
      </p:sp>
      <p:sp>
        <p:nvSpPr>
          <p:cNvPr id="5" name="Text Placeholder 12"/>
          <p:cNvSpPr>
            <a:spLocks noGrp="1"/>
          </p:cNvSpPr>
          <p:nvPr>
            <p:ph type="body" sz="quarter" idx="13" hasCustomPrompt="1"/>
          </p:nvPr>
        </p:nvSpPr>
        <p:spPr>
          <a:xfrm>
            <a:off x="519185" y="549939"/>
            <a:ext cx="10084872" cy="350865"/>
          </a:xfrm>
          <a:noFill/>
          <a:ln w="9525">
            <a:noFill/>
            <a:miter lim="800000"/>
            <a:headEnd/>
            <a:tailEnd/>
          </a:ln>
          <a:effectLst/>
        </p:spPr>
        <p:txBody>
          <a:bodyPr wrap="square">
            <a:spAutoFit/>
          </a:bodyPr>
          <a:lstStyle>
            <a:lvl1pPr marL="0" indent="0">
              <a:lnSpc>
                <a:spcPct val="105000"/>
              </a:lnSpc>
              <a:spcBef>
                <a:spcPts val="0"/>
              </a:spcBef>
              <a:buNone/>
              <a:defRPr lang="en-US" sz="1600" dirty="0" smtClean="0"/>
            </a:lvl1pPr>
            <a:lvl2pPr marL="0" indent="0">
              <a:lnSpc>
                <a:spcPct val="105000"/>
              </a:lnSpc>
              <a:spcBef>
                <a:spcPts val="0"/>
              </a:spcBef>
              <a:defRPr lang="en-US" dirty="0" smtClean="0">
                <a:solidFill>
                  <a:schemeClr val="tx1">
                    <a:lumMod val="75000"/>
                    <a:lumOff val="25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sub-title</a:t>
            </a:r>
          </a:p>
        </p:txBody>
      </p:sp>
      <p:sp>
        <p:nvSpPr>
          <p:cNvPr id="8" name="Text Placeholder 12"/>
          <p:cNvSpPr>
            <a:spLocks noGrp="1"/>
          </p:cNvSpPr>
          <p:nvPr>
            <p:ph type="body" sz="quarter" idx="14" hasCustomPrompt="1"/>
          </p:nvPr>
        </p:nvSpPr>
        <p:spPr>
          <a:xfrm>
            <a:off x="508001" y="1388138"/>
            <a:ext cx="10476612" cy="1126462"/>
          </a:xfrm>
          <a:noFill/>
          <a:ln w="9525">
            <a:noFill/>
            <a:miter lim="800000"/>
            <a:headEnd/>
            <a:tailEnd/>
          </a:ln>
          <a:effectLst/>
        </p:spPr>
        <p:txBody>
          <a:bodyPr wrap="square">
            <a:spAutoFit/>
          </a:bodyPr>
          <a:lstStyle>
            <a:lvl1pPr marL="180975" indent="-180975">
              <a:lnSpc>
                <a:spcPct val="120000"/>
              </a:lnSpc>
              <a:spcBef>
                <a:spcPts val="0"/>
              </a:spcBef>
              <a:buClr>
                <a:schemeClr val="tx1"/>
              </a:buClr>
              <a:buFont typeface="Wingdings" panose="05000000000000000000" pitchFamily="2" charset="2"/>
              <a:buChar char=""/>
              <a:defRPr lang="en-US" sz="1600" baseline="0" dirty="0" smtClean="0">
                <a:solidFill>
                  <a:schemeClr val="bg2">
                    <a:lumMod val="50000"/>
                  </a:schemeClr>
                </a:solidFill>
              </a:defRPr>
            </a:lvl1pPr>
            <a:lvl2pPr marL="357188" indent="-174625">
              <a:lnSpc>
                <a:spcPct val="120000"/>
              </a:lnSpc>
              <a:spcBef>
                <a:spcPts val="0"/>
              </a:spcBef>
              <a:buClr>
                <a:schemeClr val="tx2"/>
              </a:buClr>
              <a:buFont typeface="Arial" panose="020B0604020202020204" pitchFamily="34" charset="0"/>
              <a:buChar char="-"/>
              <a:tabLst/>
              <a:defRPr lang="en-US" sz="1400" dirty="0" smtClean="0">
                <a:solidFill>
                  <a:schemeClr val="bg2">
                    <a:lumMod val="50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bulleted text</a:t>
            </a:r>
          </a:p>
          <a:p>
            <a:pPr lvl="1"/>
            <a:r>
              <a:rPr lang="en-US" dirty="0"/>
              <a:t>Second level</a:t>
            </a:r>
          </a:p>
          <a:p>
            <a:pPr lvl="0">
              <a:lnSpc>
                <a:spcPct val="105000"/>
              </a:lnSpc>
              <a:spcBef>
                <a:spcPts val="0"/>
              </a:spcBef>
              <a:buClr>
                <a:srgbClr val="78642A"/>
              </a:buClr>
              <a:buSzPct val="115000"/>
            </a:pPr>
            <a:endParaRPr lang="en-US" dirty="0"/>
          </a:p>
          <a:p>
            <a:pPr lvl="0">
              <a:lnSpc>
                <a:spcPct val="105000"/>
              </a:lnSpc>
              <a:spcBef>
                <a:spcPts val="0"/>
              </a:spcBef>
              <a:buClr>
                <a:srgbClr val="78642A"/>
              </a:buClr>
              <a:buSzPct val="115000"/>
            </a:pPr>
            <a:endParaRPr lang="en-US" dirty="0"/>
          </a:p>
        </p:txBody>
      </p:sp>
    </p:spTree>
    <p:extLst>
      <p:ext uri="{BB962C8B-B14F-4D97-AF65-F5344CB8AC3E}">
        <p14:creationId xmlns:p14="http://schemas.microsoft.com/office/powerpoint/2010/main" val="319234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AEG related slid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71944" y="224135"/>
            <a:ext cx="10096057" cy="461665"/>
          </a:xfrm>
        </p:spPr>
        <p:txBody>
          <a:bodyPr/>
          <a:lstStyle>
            <a:lvl1pPr>
              <a:defRPr baseline="0">
                <a:solidFill>
                  <a:srgbClr val="0070C0"/>
                </a:solidFill>
              </a:defRPr>
            </a:lvl1pPr>
          </a:lstStyle>
          <a:p>
            <a:r>
              <a:rPr lang="en-US" dirty="0"/>
              <a:t>Click to edit slide title</a:t>
            </a:r>
            <a:endParaRPr lang="en-GB" dirty="0"/>
          </a:p>
        </p:txBody>
      </p:sp>
      <p:sp>
        <p:nvSpPr>
          <p:cNvPr id="5" name="Text Placeholder 12"/>
          <p:cNvSpPr>
            <a:spLocks noGrp="1"/>
          </p:cNvSpPr>
          <p:nvPr>
            <p:ph type="body" sz="quarter" idx="13" hasCustomPrompt="1"/>
          </p:nvPr>
        </p:nvSpPr>
        <p:spPr>
          <a:xfrm>
            <a:off x="583128" y="609601"/>
            <a:ext cx="10084872" cy="350865"/>
          </a:xfrm>
          <a:noFill/>
          <a:ln w="9525">
            <a:noFill/>
            <a:miter lim="800000"/>
            <a:headEnd/>
            <a:tailEnd/>
          </a:ln>
          <a:effectLst/>
        </p:spPr>
        <p:txBody>
          <a:bodyPr wrap="square">
            <a:spAutoFit/>
          </a:bodyPr>
          <a:lstStyle>
            <a:lvl1pPr marL="0" indent="0">
              <a:lnSpc>
                <a:spcPct val="105000"/>
              </a:lnSpc>
              <a:spcBef>
                <a:spcPts val="0"/>
              </a:spcBef>
              <a:buNone/>
              <a:defRPr lang="en-US" sz="1600" dirty="0" smtClean="0"/>
            </a:lvl1pPr>
            <a:lvl2pPr marL="0" indent="0">
              <a:lnSpc>
                <a:spcPct val="105000"/>
              </a:lnSpc>
              <a:spcBef>
                <a:spcPts val="0"/>
              </a:spcBef>
              <a:defRPr lang="en-US" dirty="0" smtClean="0">
                <a:solidFill>
                  <a:schemeClr val="tx1">
                    <a:lumMod val="75000"/>
                    <a:lumOff val="25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sub-title</a:t>
            </a:r>
          </a:p>
        </p:txBody>
      </p:sp>
      <p:sp>
        <p:nvSpPr>
          <p:cNvPr id="8" name="Text Placeholder 12"/>
          <p:cNvSpPr>
            <a:spLocks noGrp="1"/>
          </p:cNvSpPr>
          <p:nvPr>
            <p:ph type="body" sz="quarter" idx="14" hasCustomPrompt="1"/>
          </p:nvPr>
        </p:nvSpPr>
        <p:spPr>
          <a:xfrm>
            <a:off x="583129" y="1447800"/>
            <a:ext cx="10476612" cy="1126462"/>
          </a:xfrm>
          <a:noFill/>
          <a:ln w="9525">
            <a:noFill/>
            <a:miter lim="800000"/>
            <a:headEnd/>
            <a:tailEnd/>
          </a:ln>
          <a:effectLst/>
        </p:spPr>
        <p:txBody>
          <a:bodyPr wrap="square">
            <a:spAutoFit/>
          </a:bodyPr>
          <a:lstStyle>
            <a:lvl1pPr marL="180975" indent="-180975">
              <a:lnSpc>
                <a:spcPct val="120000"/>
              </a:lnSpc>
              <a:spcBef>
                <a:spcPts val="0"/>
              </a:spcBef>
              <a:buClr>
                <a:schemeClr val="tx1"/>
              </a:buClr>
              <a:buFont typeface="Wingdings" panose="05000000000000000000" pitchFamily="2" charset="2"/>
              <a:buChar char=""/>
              <a:defRPr lang="en-US" sz="1600" baseline="0" dirty="0" smtClean="0">
                <a:solidFill>
                  <a:schemeClr val="bg2">
                    <a:lumMod val="50000"/>
                  </a:schemeClr>
                </a:solidFill>
              </a:defRPr>
            </a:lvl1pPr>
            <a:lvl2pPr marL="357188" indent="-174625">
              <a:lnSpc>
                <a:spcPct val="120000"/>
              </a:lnSpc>
              <a:spcBef>
                <a:spcPts val="0"/>
              </a:spcBef>
              <a:buClr>
                <a:schemeClr val="tx2"/>
              </a:buClr>
              <a:buFont typeface="Arial" panose="020B0604020202020204" pitchFamily="34" charset="0"/>
              <a:buChar char="-"/>
              <a:tabLst/>
              <a:defRPr lang="en-US" sz="1400" dirty="0" smtClean="0">
                <a:solidFill>
                  <a:schemeClr val="bg2">
                    <a:lumMod val="50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bulleted text</a:t>
            </a:r>
          </a:p>
          <a:p>
            <a:pPr lvl="1"/>
            <a:r>
              <a:rPr lang="en-US" dirty="0"/>
              <a:t>Second level</a:t>
            </a:r>
          </a:p>
          <a:p>
            <a:pPr lvl="0">
              <a:lnSpc>
                <a:spcPct val="105000"/>
              </a:lnSpc>
              <a:spcBef>
                <a:spcPts val="0"/>
              </a:spcBef>
              <a:buClr>
                <a:srgbClr val="78642A"/>
              </a:buClr>
              <a:buSzPct val="115000"/>
            </a:pPr>
            <a:endParaRPr lang="en-US" dirty="0"/>
          </a:p>
          <a:p>
            <a:pPr lvl="0">
              <a:lnSpc>
                <a:spcPct val="105000"/>
              </a:lnSpc>
              <a:spcBef>
                <a:spcPts val="0"/>
              </a:spcBef>
              <a:buClr>
                <a:srgbClr val="78642A"/>
              </a:buClr>
              <a:buSzPct val="115000"/>
            </a:pPr>
            <a:endParaRPr lang="en-US" dirty="0"/>
          </a:p>
        </p:txBody>
      </p:sp>
      <p:sp>
        <p:nvSpPr>
          <p:cNvPr id="6" name="Subtitle 6"/>
          <p:cNvSpPr txBox="1">
            <a:spLocks/>
          </p:cNvSpPr>
          <p:nvPr userDrawn="1"/>
        </p:nvSpPr>
        <p:spPr bwMode="auto">
          <a:xfrm>
            <a:off x="9652000" y="6447068"/>
            <a:ext cx="2540000" cy="2585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0" indent="0" algn="ctr" rtl="0" eaLnBrk="1" fontAlgn="base" hangingPunct="1">
              <a:lnSpc>
                <a:spcPct val="120000"/>
              </a:lnSpc>
              <a:spcBef>
                <a:spcPct val="0"/>
              </a:spcBef>
              <a:spcAft>
                <a:spcPct val="0"/>
              </a:spcAft>
              <a:buClr>
                <a:schemeClr val="tx1"/>
              </a:buClr>
              <a:buFontTx/>
              <a:buNone/>
              <a:defRPr sz="1500" b="1">
                <a:solidFill>
                  <a:schemeClr val="hlink"/>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algn="l"/>
            <a:r>
              <a:rPr lang="en-GB" sz="900" b="1" i="1" kern="0" dirty="0">
                <a:solidFill>
                  <a:schemeClr val="bg2"/>
                </a:solidFill>
              </a:rPr>
              <a:t>Inter-agency</a:t>
            </a:r>
            <a:r>
              <a:rPr lang="en-GB" sz="900" b="1" i="1" kern="0" baseline="0" dirty="0">
                <a:solidFill>
                  <a:schemeClr val="bg2"/>
                </a:solidFill>
              </a:rPr>
              <a:t> and Expert Group</a:t>
            </a:r>
            <a:endParaRPr lang="en-GB" sz="900" b="1" i="1" kern="0" dirty="0">
              <a:solidFill>
                <a:schemeClr val="bg2"/>
              </a:solidFill>
            </a:endParaRPr>
          </a:p>
        </p:txBody>
      </p:sp>
    </p:spTree>
    <p:extLst>
      <p:ext uri="{BB962C8B-B14F-4D97-AF65-F5344CB8AC3E}">
        <p14:creationId xmlns:p14="http://schemas.microsoft.com/office/powerpoint/2010/main" val="1393056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cator Framework">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71944" y="224135"/>
            <a:ext cx="10096057" cy="461665"/>
          </a:xfrm>
        </p:spPr>
        <p:txBody>
          <a:bodyPr/>
          <a:lstStyle>
            <a:lvl1pPr>
              <a:defRPr baseline="0">
                <a:solidFill>
                  <a:srgbClr val="0070C0"/>
                </a:solidFill>
              </a:defRPr>
            </a:lvl1pPr>
          </a:lstStyle>
          <a:p>
            <a:r>
              <a:rPr lang="en-US" dirty="0"/>
              <a:t>Click to edit slide title</a:t>
            </a:r>
            <a:endParaRPr lang="en-GB" dirty="0"/>
          </a:p>
        </p:txBody>
      </p:sp>
      <p:sp>
        <p:nvSpPr>
          <p:cNvPr id="5" name="Text Placeholder 12"/>
          <p:cNvSpPr>
            <a:spLocks noGrp="1"/>
          </p:cNvSpPr>
          <p:nvPr>
            <p:ph type="body" sz="quarter" idx="13" hasCustomPrompt="1"/>
          </p:nvPr>
        </p:nvSpPr>
        <p:spPr>
          <a:xfrm>
            <a:off x="583128" y="609601"/>
            <a:ext cx="10084872" cy="350865"/>
          </a:xfrm>
          <a:noFill/>
          <a:ln w="9525">
            <a:noFill/>
            <a:miter lim="800000"/>
            <a:headEnd/>
            <a:tailEnd/>
          </a:ln>
          <a:effectLst/>
        </p:spPr>
        <p:txBody>
          <a:bodyPr wrap="square">
            <a:spAutoFit/>
          </a:bodyPr>
          <a:lstStyle>
            <a:lvl1pPr marL="0" indent="0">
              <a:lnSpc>
                <a:spcPct val="105000"/>
              </a:lnSpc>
              <a:spcBef>
                <a:spcPts val="0"/>
              </a:spcBef>
              <a:buNone/>
              <a:defRPr lang="en-US" sz="1600" dirty="0" smtClean="0"/>
            </a:lvl1pPr>
            <a:lvl2pPr marL="0" indent="0">
              <a:lnSpc>
                <a:spcPct val="105000"/>
              </a:lnSpc>
              <a:spcBef>
                <a:spcPts val="0"/>
              </a:spcBef>
              <a:defRPr lang="en-US" dirty="0" smtClean="0">
                <a:solidFill>
                  <a:schemeClr val="tx1">
                    <a:lumMod val="75000"/>
                    <a:lumOff val="25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sub-title</a:t>
            </a:r>
          </a:p>
        </p:txBody>
      </p:sp>
      <p:sp>
        <p:nvSpPr>
          <p:cNvPr id="8" name="Text Placeholder 12"/>
          <p:cNvSpPr>
            <a:spLocks noGrp="1"/>
          </p:cNvSpPr>
          <p:nvPr>
            <p:ph type="body" sz="quarter" idx="14" hasCustomPrompt="1"/>
          </p:nvPr>
        </p:nvSpPr>
        <p:spPr>
          <a:xfrm>
            <a:off x="583129" y="1447800"/>
            <a:ext cx="10476612" cy="1126462"/>
          </a:xfrm>
          <a:noFill/>
          <a:ln w="9525">
            <a:noFill/>
            <a:miter lim="800000"/>
            <a:headEnd/>
            <a:tailEnd/>
          </a:ln>
          <a:effectLst/>
        </p:spPr>
        <p:txBody>
          <a:bodyPr wrap="square">
            <a:spAutoFit/>
          </a:bodyPr>
          <a:lstStyle>
            <a:lvl1pPr marL="180975" indent="-180975">
              <a:lnSpc>
                <a:spcPct val="120000"/>
              </a:lnSpc>
              <a:spcBef>
                <a:spcPts val="0"/>
              </a:spcBef>
              <a:buClr>
                <a:schemeClr val="tx1"/>
              </a:buClr>
              <a:buFont typeface="Wingdings" panose="05000000000000000000" pitchFamily="2" charset="2"/>
              <a:buChar char=""/>
              <a:defRPr lang="en-US" sz="1600" baseline="0" dirty="0" smtClean="0">
                <a:solidFill>
                  <a:schemeClr val="bg2">
                    <a:lumMod val="50000"/>
                  </a:schemeClr>
                </a:solidFill>
              </a:defRPr>
            </a:lvl1pPr>
            <a:lvl2pPr marL="357188" indent="-174625">
              <a:lnSpc>
                <a:spcPct val="120000"/>
              </a:lnSpc>
              <a:spcBef>
                <a:spcPts val="0"/>
              </a:spcBef>
              <a:buClr>
                <a:schemeClr val="tx2"/>
              </a:buClr>
              <a:buFont typeface="Arial" panose="020B0604020202020204" pitchFamily="34" charset="0"/>
              <a:buChar char="-"/>
              <a:tabLst/>
              <a:defRPr lang="en-US" sz="1400" dirty="0" smtClean="0">
                <a:solidFill>
                  <a:schemeClr val="bg2">
                    <a:lumMod val="50000"/>
                  </a:schemeClr>
                </a:solidFill>
              </a:defRPr>
            </a:lvl2pPr>
            <a:lvl3pPr marL="914400" indent="-914400">
              <a:buFont typeface="Arial" panose="020B0604020202020204" pitchFamily="34" charset="0"/>
              <a:buChar char="•"/>
              <a:tabLst>
                <a:tab pos="180975" algn="l"/>
                <a:tab pos="266700" algn="l"/>
              </a:tabLst>
              <a:defRPr lang="en-US" dirty="0" smtClean="0"/>
            </a:lvl3pPr>
          </a:lstStyle>
          <a:p>
            <a:pPr lvl="0">
              <a:lnSpc>
                <a:spcPct val="105000"/>
              </a:lnSpc>
              <a:spcBef>
                <a:spcPts val="0"/>
              </a:spcBef>
              <a:buClr>
                <a:srgbClr val="78642A"/>
              </a:buClr>
              <a:buSzPct val="115000"/>
            </a:pPr>
            <a:r>
              <a:rPr lang="en-US" dirty="0"/>
              <a:t>Click to edit bulleted text</a:t>
            </a:r>
          </a:p>
          <a:p>
            <a:pPr lvl="1"/>
            <a:r>
              <a:rPr lang="en-US" dirty="0"/>
              <a:t>Second level</a:t>
            </a:r>
          </a:p>
          <a:p>
            <a:pPr lvl="0">
              <a:lnSpc>
                <a:spcPct val="105000"/>
              </a:lnSpc>
              <a:spcBef>
                <a:spcPts val="0"/>
              </a:spcBef>
              <a:buClr>
                <a:srgbClr val="78642A"/>
              </a:buClr>
              <a:buSzPct val="115000"/>
            </a:pPr>
            <a:endParaRPr lang="en-US" dirty="0"/>
          </a:p>
          <a:p>
            <a:pPr lvl="0">
              <a:lnSpc>
                <a:spcPct val="105000"/>
              </a:lnSpc>
              <a:spcBef>
                <a:spcPts val="0"/>
              </a:spcBef>
              <a:buClr>
                <a:srgbClr val="78642A"/>
              </a:buClr>
              <a:buSzPct val="115000"/>
            </a:pPr>
            <a:endParaRPr lang="en-US" dirty="0"/>
          </a:p>
        </p:txBody>
      </p:sp>
      <p:sp>
        <p:nvSpPr>
          <p:cNvPr id="6" name="Subtitle 6"/>
          <p:cNvSpPr txBox="1">
            <a:spLocks/>
          </p:cNvSpPr>
          <p:nvPr userDrawn="1"/>
        </p:nvSpPr>
        <p:spPr bwMode="auto">
          <a:xfrm>
            <a:off x="10363200" y="6447068"/>
            <a:ext cx="1930400" cy="2585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0" indent="0" algn="ctr" rtl="0" eaLnBrk="1" fontAlgn="base" hangingPunct="1">
              <a:lnSpc>
                <a:spcPct val="120000"/>
              </a:lnSpc>
              <a:spcBef>
                <a:spcPct val="0"/>
              </a:spcBef>
              <a:spcAft>
                <a:spcPct val="0"/>
              </a:spcAft>
              <a:buClr>
                <a:schemeClr val="tx1"/>
              </a:buClr>
              <a:buFontTx/>
              <a:buNone/>
              <a:defRPr sz="1500" b="1">
                <a:solidFill>
                  <a:schemeClr val="hlink"/>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algn="l"/>
            <a:r>
              <a:rPr lang="en-GB" sz="900" b="1" i="1" kern="0" dirty="0">
                <a:solidFill>
                  <a:schemeClr val="bg2"/>
                </a:solidFill>
              </a:rPr>
              <a:t>Indicator Framework</a:t>
            </a:r>
          </a:p>
        </p:txBody>
      </p:sp>
    </p:spTree>
    <p:extLst>
      <p:ext uri="{BB962C8B-B14F-4D97-AF65-F5344CB8AC3E}">
        <p14:creationId xmlns:p14="http://schemas.microsoft.com/office/powerpoint/2010/main" val="3406675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January 16,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2FC164C-080D-A349-9CF4-6F8F38D02359}" type="slidenum">
              <a:rPr lang="en-US" smtClean="0"/>
              <a:pPr>
                <a:defRPr/>
              </a:pPr>
              <a:t>‹#›</a:t>
            </a:fld>
            <a:endParaRPr lang="en-US" dirty="0"/>
          </a:p>
        </p:txBody>
      </p:sp>
    </p:spTree>
    <p:extLst>
      <p:ext uri="{BB962C8B-B14F-4D97-AF65-F5344CB8AC3E}">
        <p14:creationId xmlns:p14="http://schemas.microsoft.com/office/powerpoint/2010/main" val="1081521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B6CC-3E31-430A-BC5E-0A213B8734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9EB45A-841D-4B34-8389-5F132C89D3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FE81B-94F3-48D1-90EA-DD8F6F1AFFB3}"/>
              </a:ext>
            </a:extLst>
          </p:cNvPr>
          <p:cNvSpPr>
            <a:spLocks noGrp="1"/>
          </p:cNvSpPr>
          <p:nvPr>
            <p:ph type="dt" sz="half" idx="10"/>
          </p:nvPr>
        </p:nvSpPr>
        <p:spPr/>
        <p:txBody>
          <a:bodyPr/>
          <a:lstStyle/>
          <a:p>
            <a:fld id="{BB032B64-D814-4EC6-A01E-4FAE4B98D786}" type="datetime2">
              <a:rPr lang="en-US" smtClean="0"/>
              <a:t>Wednesday, January 16, 2019</a:t>
            </a:fld>
            <a:endParaRPr lang="en-US" dirty="0"/>
          </a:p>
        </p:txBody>
      </p:sp>
      <p:sp>
        <p:nvSpPr>
          <p:cNvPr id="5" name="Footer Placeholder 4">
            <a:extLst>
              <a:ext uri="{FF2B5EF4-FFF2-40B4-BE49-F238E27FC236}">
                <a16:creationId xmlns:a16="http://schemas.microsoft.com/office/drawing/2014/main" id="{CF065C11-3366-4B8B-A093-7EA1B89046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AEFA05-2441-47B4-B0DA-7EA2BCD6DB8C}"/>
              </a:ext>
            </a:extLst>
          </p:cNvPr>
          <p:cNvSpPr>
            <a:spLocks noGrp="1"/>
          </p:cNvSpPr>
          <p:nvPr>
            <p:ph type="sldNum" sz="quarter" idx="12"/>
          </p:nvPr>
        </p:nvSpPr>
        <p:spPr/>
        <p:txBody>
          <a:bodyPr/>
          <a:lstStyle/>
          <a:p>
            <a:fld id="{D18D0D83-F1B6-4004-B459-0B75880765E5}" type="slidenum">
              <a:rPr lang="en-US" smtClean="0"/>
              <a:t>‹#›</a:t>
            </a:fld>
            <a:endParaRPr lang="en-US" dirty="0"/>
          </a:p>
        </p:txBody>
      </p:sp>
    </p:spTree>
    <p:extLst>
      <p:ext uri="{BB962C8B-B14F-4D97-AF65-F5344CB8AC3E}">
        <p14:creationId xmlns:p14="http://schemas.microsoft.com/office/powerpoint/2010/main" val="3556382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12"/>
          <p:cNvSpPr>
            <a:spLocks noGrp="1" noChangeArrowheads="1"/>
          </p:cNvSpPr>
          <p:nvPr>
            <p:ph type="title"/>
          </p:nvPr>
        </p:nvSpPr>
        <p:spPr bwMode="auto">
          <a:xfrm>
            <a:off x="554602" y="304801"/>
            <a:ext cx="10113399"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GB" dirty="0"/>
              <a:t>HEADING 1</a:t>
            </a:r>
          </a:p>
        </p:txBody>
      </p:sp>
      <p:sp>
        <p:nvSpPr>
          <p:cNvPr id="8" name="Rectangle 13"/>
          <p:cNvSpPr>
            <a:spLocks noGrp="1" noChangeArrowheads="1"/>
          </p:cNvSpPr>
          <p:nvPr>
            <p:ph type="body" idx="1"/>
          </p:nvPr>
        </p:nvSpPr>
        <p:spPr bwMode="auto">
          <a:xfrm>
            <a:off x="571831" y="685801"/>
            <a:ext cx="10096171" cy="316753"/>
          </a:xfrm>
          <a:prstGeom prst="rect">
            <a:avLst/>
          </a:prstGeom>
          <a:noFill/>
          <a:ln w="9525">
            <a:noFill/>
            <a:miter lim="800000"/>
            <a:headEnd/>
            <a:tailEnd/>
          </a:ln>
          <a:effectLst/>
        </p:spPr>
        <p:txBody>
          <a:bodyPr wrap="square">
            <a:spAutoFit/>
          </a:bodyPr>
          <a:lstStyle/>
          <a:p>
            <a:pPr lvl="0">
              <a:lnSpc>
                <a:spcPct val="105000"/>
              </a:lnSpc>
              <a:spcBef>
                <a:spcPts val="0"/>
              </a:spcBef>
              <a:buClr>
                <a:srgbClr val="78642A"/>
              </a:buClr>
              <a:buSzPct val="115000"/>
            </a:pPr>
            <a:r>
              <a:rPr lang="en-GB" dirty="0"/>
              <a:t>Sub-title</a:t>
            </a:r>
          </a:p>
        </p:txBody>
      </p:sp>
      <p:sp>
        <p:nvSpPr>
          <p:cNvPr id="13" name="Subtitle 6"/>
          <p:cNvSpPr txBox="1">
            <a:spLocks/>
          </p:cNvSpPr>
          <p:nvPr userDrawn="1"/>
        </p:nvSpPr>
        <p:spPr bwMode="auto">
          <a:xfrm>
            <a:off x="510268" y="6466068"/>
            <a:ext cx="3584025" cy="2585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0" indent="0" algn="ctr" rtl="0" eaLnBrk="1" fontAlgn="base" hangingPunct="1">
              <a:lnSpc>
                <a:spcPct val="120000"/>
              </a:lnSpc>
              <a:spcBef>
                <a:spcPct val="0"/>
              </a:spcBef>
              <a:spcAft>
                <a:spcPct val="0"/>
              </a:spcAft>
              <a:buClr>
                <a:schemeClr val="tx1"/>
              </a:buClr>
              <a:buFontTx/>
              <a:buNone/>
              <a:defRPr sz="1500" b="1">
                <a:solidFill>
                  <a:schemeClr val="hlink"/>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pPr algn="l"/>
            <a:r>
              <a:rPr lang="en-GB" sz="900" b="1" kern="0" dirty="0">
                <a:solidFill>
                  <a:srgbClr val="1FBBEE"/>
                </a:solidFill>
              </a:rPr>
              <a:t>SUSTAINABLE</a:t>
            </a:r>
            <a:r>
              <a:rPr lang="en-GB" sz="900" b="1" kern="0" baseline="0" dirty="0">
                <a:solidFill>
                  <a:srgbClr val="1FBBEE"/>
                </a:solidFill>
              </a:rPr>
              <a:t> DEVELOPMENT GOALS</a:t>
            </a:r>
            <a:endParaRPr lang="en-GB" sz="900" b="1" kern="0" dirty="0">
              <a:solidFill>
                <a:srgbClr val="1FBBEE"/>
              </a:solidFill>
            </a:endParaRPr>
          </a:p>
        </p:txBody>
      </p:sp>
      <p:pic>
        <p:nvPicPr>
          <p:cNvPr id="15" name="Picture 14" descr="SDG ring large.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4211" y="6415320"/>
            <a:ext cx="480037" cy="360028"/>
          </a:xfrm>
          <a:prstGeom prst="rect">
            <a:avLst/>
          </a:prstGeom>
        </p:spPr>
      </p:pic>
    </p:spTree>
    <p:extLst>
      <p:ext uri="{BB962C8B-B14F-4D97-AF65-F5344CB8AC3E}">
        <p14:creationId xmlns:p14="http://schemas.microsoft.com/office/powerpoint/2010/main" val="333187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Lst>
  <p:hf hdr="0" ftr="0" dt="0"/>
  <p:txStyles>
    <p:titleStyle>
      <a:lvl1pPr algn="l" defTabSz="914400" rtl="0" eaLnBrk="1" latinLnBrk="0" hangingPunct="1">
        <a:spcBef>
          <a:spcPct val="0"/>
        </a:spcBef>
        <a:buNone/>
        <a:defRPr sz="2400" b="1" kern="1200">
          <a:solidFill>
            <a:srgbClr val="0070C0"/>
          </a:solidFill>
          <a:latin typeface="+mj-lt"/>
          <a:ea typeface="+mj-ea"/>
          <a:cs typeface="+mj-cs"/>
        </a:defRPr>
      </a:lvl1pPr>
    </p:titleStyle>
    <p:bodyStyle>
      <a:lvl1pPr marL="0" indent="0" algn="l" defTabSz="914400" rtl="0" eaLnBrk="1" latinLnBrk="0" hangingPunct="1">
        <a:spcBef>
          <a:spcPct val="20000"/>
        </a:spcBef>
        <a:buClr>
          <a:schemeClr val="tx1"/>
        </a:buClr>
        <a:buFont typeface="Arial" panose="020B0604020202020204" pitchFamily="34" charset="0"/>
        <a:buNone/>
        <a:defRPr sz="14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hyperlink" Target="mailto:Thomas.Alfstad@un.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p:cNvSpPr>
            <a:spLocks noGrp="1"/>
          </p:cNvSpPr>
          <p:nvPr>
            <p:ph type="sldNum" sz="quarter" idx="12"/>
          </p:nvPr>
        </p:nvSpPr>
        <p:spPr/>
        <p:txBody>
          <a:bodyPr/>
          <a:lstStyle/>
          <a:p>
            <a:pPr>
              <a:defRPr/>
            </a:pPr>
            <a:r>
              <a:rPr lang="en-US" dirty="0">
                <a:solidFill>
                  <a:srgbClr val="1FBBEE"/>
                </a:solidFill>
                <a:latin typeface="Arial"/>
              </a:rPr>
              <a:t>1</a:t>
            </a:r>
          </a:p>
        </p:txBody>
      </p:sp>
      <p:sp>
        <p:nvSpPr>
          <p:cNvPr id="3" name="Content Placeholder 2"/>
          <p:cNvSpPr>
            <a:spLocks noGrp="1"/>
          </p:cNvSpPr>
          <p:nvPr>
            <p:ph type="subTitle" idx="4294967295"/>
          </p:nvPr>
        </p:nvSpPr>
        <p:spPr>
          <a:xfrm>
            <a:off x="1524001" y="3862389"/>
            <a:ext cx="4462463" cy="1042987"/>
          </a:xfrm>
        </p:spPr>
        <p:txBody>
          <a:bodyPr>
            <a:normAutofit/>
          </a:bodyPr>
          <a:lstStyle/>
          <a:p>
            <a:pPr marL="457200" lvl="1" indent="0" defTabSz="457200">
              <a:lnSpc>
                <a:spcPct val="90000"/>
              </a:lnSpc>
              <a:spcBef>
                <a:spcPct val="0"/>
              </a:spcBef>
              <a:buNone/>
            </a:pPr>
            <a:endParaRPr lang="en-US" dirty="0">
              <a:solidFill>
                <a:prstClr val="black"/>
              </a:solidFill>
              <a:latin typeface="Trebuchet MS" panose="020B0603020202020204" pitchFamily="34" charset="0"/>
              <a:ea typeface="Tahoma" panose="020B0604030504040204" pitchFamily="34" charset="0"/>
              <a:cs typeface="Tahoma" panose="020B0604030504040204" pitchFamily="34" charset="0"/>
            </a:endParaRPr>
          </a:p>
          <a:p>
            <a:pPr marL="457200" lvl="1" indent="0" defTabSz="457200">
              <a:lnSpc>
                <a:spcPct val="90000"/>
              </a:lnSpc>
              <a:spcBef>
                <a:spcPct val="0"/>
              </a:spcBef>
              <a:buNone/>
            </a:pPr>
            <a:endParaRPr lang="en-US" sz="2000" dirty="0">
              <a:solidFill>
                <a:prstClr val="black"/>
              </a:solidFill>
              <a:latin typeface="Candara"/>
            </a:endParaRPr>
          </a:p>
          <a:p>
            <a:pPr marL="457200" lvl="1" indent="0" defTabSz="457200">
              <a:lnSpc>
                <a:spcPct val="90000"/>
              </a:lnSpc>
              <a:spcBef>
                <a:spcPct val="0"/>
              </a:spcBef>
              <a:buNone/>
            </a:pPr>
            <a:endParaRPr lang="en-US" sz="2000" dirty="0">
              <a:solidFill>
                <a:prstClr val="black"/>
              </a:solidFill>
              <a:latin typeface="Candara"/>
            </a:endParaRPr>
          </a:p>
        </p:txBody>
      </p:sp>
      <p:sp>
        <p:nvSpPr>
          <p:cNvPr id="2" name="Title 1"/>
          <p:cNvSpPr>
            <a:spLocks noGrp="1"/>
          </p:cNvSpPr>
          <p:nvPr>
            <p:ph type="ctrTitle" idx="4294967295"/>
          </p:nvPr>
        </p:nvSpPr>
        <p:spPr>
          <a:xfrm>
            <a:off x="1524000" y="1037416"/>
            <a:ext cx="9140952" cy="2589213"/>
          </a:xfrm>
        </p:spPr>
        <p:txBody>
          <a:bodyPr>
            <a:normAutofit fontScale="90000"/>
          </a:bodyPr>
          <a:lstStyle/>
          <a:p>
            <a:pPr marL="457200" indent="-457200" algn="ctr"/>
            <a:br>
              <a:rPr lang="en-US" sz="3600" dirty="0">
                <a:solidFill>
                  <a:srgbClr val="00B050"/>
                </a:solidFill>
                <a:latin typeface="Trebuchet MS" panose="020B0603020202020204" pitchFamily="34" charset="0"/>
              </a:rPr>
            </a:br>
            <a:br>
              <a:rPr lang="en-US" sz="3600" dirty="0">
                <a:solidFill>
                  <a:srgbClr val="00B050"/>
                </a:solidFill>
                <a:latin typeface="Trebuchet MS" panose="020B0603020202020204" pitchFamily="34" charset="0"/>
              </a:rPr>
            </a:br>
            <a:r>
              <a:rPr lang="en-GB" sz="4000" dirty="0">
                <a:solidFill>
                  <a:schemeClr val="accent1">
                    <a:lumMod val="50000"/>
                  </a:schemeClr>
                </a:solidFill>
                <a:latin typeface="Century Gothic" panose="020B0502020202020204" pitchFamily="34" charset="0"/>
              </a:rPr>
              <a:t>Climate, Land, Energy and Water Systems (CLEWS)</a:t>
            </a:r>
            <a:br>
              <a:rPr lang="en-GB" sz="4000" dirty="0">
                <a:solidFill>
                  <a:schemeClr val="accent1">
                    <a:lumMod val="50000"/>
                  </a:schemeClr>
                </a:solidFill>
                <a:latin typeface="Century Gothic" panose="020B0502020202020204" pitchFamily="34" charset="0"/>
              </a:rPr>
            </a:br>
            <a:br>
              <a:rPr lang="en-GB" sz="4000" dirty="0">
                <a:solidFill>
                  <a:schemeClr val="accent1">
                    <a:lumMod val="50000"/>
                  </a:schemeClr>
                </a:solidFill>
                <a:latin typeface="Century Gothic" panose="020B0502020202020204" pitchFamily="34" charset="0"/>
              </a:rPr>
            </a:br>
            <a:br>
              <a:rPr lang="en-US" sz="4000" dirty="0">
                <a:solidFill>
                  <a:srgbClr val="00B050"/>
                </a:solidFill>
                <a:latin typeface="Trebuchet MS" panose="020B0603020202020204" pitchFamily="34" charset="0"/>
              </a:rPr>
            </a:br>
            <a:endParaRPr lang="en-US" sz="3600" dirty="0">
              <a:solidFill>
                <a:srgbClr val="00B050"/>
              </a:solidFill>
              <a:latin typeface="Trebuchet MS" panose="020B0603020202020204" pitchFamily="34" charset="0"/>
            </a:endParaRPr>
          </a:p>
        </p:txBody>
      </p:sp>
      <p:sp>
        <p:nvSpPr>
          <p:cNvPr id="4" name="Rectangle 3">
            <a:extLst>
              <a:ext uri="{FF2B5EF4-FFF2-40B4-BE49-F238E27FC236}">
                <a16:creationId xmlns:a16="http://schemas.microsoft.com/office/drawing/2014/main" id="{E092C7AB-46D3-4806-95FF-3E082E47ABB6}"/>
              </a:ext>
            </a:extLst>
          </p:cNvPr>
          <p:cNvSpPr/>
          <p:nvPr/>
        </p:nvSpPr>
        <p:spPr>
          <a:xfrm>
            <a:off x="1524000" y="4014043"/>
            <a:ext cx="9144000" cy="1495313"/>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i="1" dirty="0">
                <a:solidFill>
                  <a:srgbClr val="021318"/>
                </a:solidFill>
                <a:latin typeface="Trebuchet MS" panose="020B0603020202020204" pitchFamily="34" charset="0"/>
                <a:ea typeface="DengXian" panose="02010600030101010101" pitchFamily="2" charset="-122"/>
                <a:cs typeface="Calibri" panose="020F0502020204030204" pitchFamily="34" charset="0"/>
              </a:rPr>
              <a:t>Thomas Alfstad, Adviser</a:t>
            </a:r>
          </a:p>
          <a:p>
            <a:pPr algn="ctr"/>
            <a:r>
              <a:rPr lang="en-US" sz="2400" i="1" dirty="0">
                <a:solidFill>
                  <a:srgbClr val="021318"/>
                </a:solidFill>
                <a:latin typeface="Trebuchet MS" panose="020B0603020202020204" pitchFamily="34" charset="0"/>
                <a:ea typeface="DengXian" panose="02010600030101010101" pitchFamily="2" charset="-122"/>
                <a:cs typeface="Calibri" panose="020F0502020204030204" pitchFamily="34" charset="0"/>
              </a:rPr>
              <a:t>Economic Analysis and Policy Division</a:t>
            </a:r>
          </a:p>
          <a:p>
            <a:pPr algn="ctr"/>
            <a:r>
              <a:rPr lang="en-US" sz="2400" i="1" dirty="0">
                <a:solidFill>
                  <a:srgbClr val="021318"/>
                </a:solidFill>
                <a:latin typeface="Trebuchet MS" panose="020B0603020202020204" pitchFamily="34" charset="0"/>
                <a:ea typeface="DengXian" panose="02010600030101010101" pitchFamily="2" charset="-122"/>
                <a:cs typeface="Calibri" panose="020F0502020204030204" pitchFamily="34" charset="0"/>
              </a:rPr>
              <a:t>United Nations Department of Economic and Social Affairs</a:t>
            </a:r>
            <a:endParaRPr lang="en-US" sz="2000" i="1" dirty="0">
              <a:solidFill>
                <a:srgbClr val="021318"/>
              </a:solidFill>
              <a:latin typeface="Trebuchet MS" panose="020B0603020202020204" pitchFamily="34" charset="0"/>
              <a:ea typeface="DengXian" panose="02010600030101010101" pitchFamily="2" charset="-122"/>
              <a:cs typeface="Calibri" panose="020F0502020204030204" pitchFamily="34" charset="0"/>
            </a:endParaRPr>
          </a:p>
        </p:txBody>
      </p:sp>
      <p:sp>
        <p:nvSpPr>
          <p:cNvPr id="7" name="Title 1">
            <a:extLst>
              <a:ext uri="{FF2B5EF4-FFF2-40B4-BE49-F238E27FC236}">
                <a16:creationId xmlns:a16="http://schemas.microsoft.com/office/drawing/2014/main" id="{0358C5AA-BD1D-4C7C-8EC8-1BA5D1514267}"/>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endParaRPr lang="en-GB" sz="2800"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146651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B329FF-CF0D-46FB-A59E-C2E00503482F}"/>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Interlinkages: water for electricity generation</a:t>
            </a:r>
          </a:p>
        </p:txBody>
      </p:sp>
      <p:pic>
        <p:nvPicPr>
          <p:cNvPr id="2" name="Picture 1">
            <a:extLst>
              <a:ext uri="{FF2B5EF4-FFF2-40B4-BE49-F238E27FC236}">
                <a16:creationId xmlns:a16="http://schemas.microsoft.com/office/drawing/2014/main" id="{86636C5B-BC16-4FC3-96D6-A1C6F27E77A2}"/>
              </a:ext>
            </a:extLst>
          </p:cNvPr>
          <p:cNvPicPr>
            <a:picLocks noChangeAspect="1"/>
          </p:cNvPicPr>
          <p:nvPr/>
        </p:nvPicPr>
        <p:blipFill>
          <a:blip r:embed="rId3"/>
          <a:stretch>
            <a:fillRect/>
          </a:stretch>
        </p:blipFill>
        <p:spPr>
          <a:xfrm>
            <a:off x="3373625" y="933254"/>
            <a:ext cx="5218640" cy="5439266"/>
          </a:xfrm>
          <a:prstGeom prst="rect">
            <a:avLst/>
          </a:prstGeom>
        </p:spPr>
      </p:pic>
      <p:sp>
        <p:nvSpPr>
          <p:cNvPr id="6" name="TextBox 5">
            <a:extLst>
              <a:ext uri="{FF2B5EF4-FFF2-40B4-BE49-F238E27FC236}">
                <a16:creationId xmlns:a16="http://schemas.microsoft.com/office/drawing/2014/main" id="{CEE75C55-F06E-4F70-92E1-FE546F1AFF7C}"/>
              </a:ext>
            </a:extLst>
          </p:cNvPr>
          <p:cNvSpPr txBox="1"/>
          <p:nvPr/>
        </p:nvSpPr>
        <p:spPr>
          <a:xfrm>
            <a:off x="3325117" y="6383893"/>
            <a:ext cx="6587167" cy="307777"/>
          </a:xfrm>
          <a:prstGeom prst="rect">
            <a:avLst/>
          </a:prstGeom>
          <a:noFill/>
        </p:spPr>
        <p:txBody>
          <a:bodyPr wrap="square" rtlCol="0">
            <a:spAutoFit/>
          </a:bodyPr>
          <a:lstStyle/>
          <a:p>
            <a:pPr fontAlgn="b"/>
            <a:r>
              <a:rPr lang="en-GB" sz="1400" dirty="0">
                <a:solidFill>
                  <a:srgbClr val="021318"/>
                </a:solidFill>
              </a:rPr>
              <a:t>Source: International Energy Agency, World Energy Outlook 2016</a:t>
            </a:r>
            <a:r>
              <a:rPr lang="en-GB" sz="1000" dirty="0"/>
              <a:t>	</a:t>
            </a:r>
          </a:p>
        </p:txBody>
      </p:sp>
    </p:spTree>
    <p:extLst>
      <p:ext uri="{BB962C8B-B14F-4D97-AF65-F5344CB8AC3E}">
        <p14:creationId xmlns:p14="http://schemas.microsoft.com/office/powerpoint/2010/main" val="1850213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761" y="1150639"/>
            <a:ext cx="7370003" cy="2200602"/>
          </a:xfrm>
          <a:prstGeom prst="rect">
            <a:avLst/>
          </a:prstGeom>
        </p:spPr>
        <p:txBody>
          <a:bodyPr wrap="square">
            <a:spAutoFit/>
          </a:bodyPr>
          <a:lstStyle/>
          <a:p>
            <a:pPr>
              <a:spcAft>
                <a:spcPts val="600"/>
              </a:spcAft>
            </a:pPr>
            <a:r>
              <a:rPr lang="en-GB" sz="2000" dirty="0">
                <a:solidFill>
                  <a:srgbClr val="021318"/>
                </a:solidFill>
              </a:rPr>
              <a:t>The water supply chain is energy intensive (</a:t>
            </a:r>
            <a:r>
              <a:rPr lang="en-US" sz="2000" dirty="0">
                <a:solidFill>
                  <a:srgbClr val="021318"/>
                </a:solidFill>
              </a:rPr>
              <a:t>4% of electricity consumption worldwide, up to 10% in Middle East and India</a:t>
            </a:r>
            <a:r>
              <a:rPr lang="en-GB" sz="2000" dirty="0">
                <a:solidFill>
                  <a:srgbClr val="021318"/>
                </a:solidFill>
              </a:rPr>
              <a:t>)</a:t>
            </a:r>
          </a:p>
          <a:p>
            <a:r>
              <a:rPr lang="en-GB" sz="2000" dirty="0">
                <a:solidFill>
                  <a:srgbClr val="021318"/>
                </a:solidFill>
              </a:rPr>
              <a:t>Supply: </a:t>
            </a:r>
          </a:p>
          <a:p>
            <a:pPr marL="799877" lvl="1" indent="-342900">
              <a:buFont typeface="Arial" panose="020B0604020202020204" pitchFamily="34" charset="0"/>
              <a:buChar char="•"/>
            </a:pPr>
            <a:r>
              <a:rPr lang="en-GB" dirty="0">
                <a:solidFill>
                  <a:srgbClr val="021318"/>
                </a:solidFill>
              </a:rPr>
              <a:t>Surface water: 0-2,400 kWh per million litres for transportation depending on distance and change in elevation </a:t>
            </a:r>
          </a:p>
          <a:p>
            <a:pPr marL="799877" lvl="1" indent="-342900">
              <a:buFont typeface="Arial" panose="020B0604020202020204" pitchFamily="34" charset="0"/>
              <a:buChar char="•"/>
            </a:pPr>
            <a:r>
              <a:rPr lang="en-GB" dirty="0">
                <a:solidFill>
                  <a:srgbClr val="021318"/>
                </a:solidFill>
              </a:rPr>
              <a:t>Groundwater: Varies with depth (e.g., 140 kWh per million litres at 35 metres and 530 kWh per million litres at 120 metres)</a:t>
            </a:r>
            <a:r>
              <a:rPr lang="en-GB" dirty="0"/>
              <a:t> </a:t>
            </a:r>
          </a:p>
        </p:txBody>
      </p:sp>
      <p:sp>
        <p:nvSpPr>
          <p:cNvPr id="4" name="Title 5"/>
          <p:cNvSpPr txBox="1">
            <a:spLocks/>
          </p:cNvSpPr>
          <p:nvPr/>
        </p:nvSpPr>
        <p:spPr>
          <a:xfrm>
            <a:off x="819808" y="237744"/>
            <a:ext cx="10231820" cy="7589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4400" dirty="0"/>
          </a:p>
        </p:txBody>
      </p:sp>
      <p:sp>
        <p:nvSpPr>
          <p:cNvPr id="5" name="TextBox 4"/>
          <p:cNvSpPr txBox="1"/>
          <p:nvPr/>
        </p:nvSpPr>
        <p:spPr>
          <a:xfrm>
            <a:off x="135723" y="3351241"/>
            <a:ext cx="7477041" cy="2646878"/>
          </a:xfrm>
          <a:prstGeom prst="rect">
            <a:avLst/>
          </a:prstGeom>
          <a:noFill/>
        </p:spPr>
        <p:txBody>
          <a:bodyPr wrap="square" rtlCol="0">
            <a:spAutoFit/>
          </a:bodyPr>
          <a:lstStyle/>
          <a:p>
            <a:pPr lvl="0"/>
            <a:r>
              <a:rPr lang="en-GB" sz="2000" dirty="0">
                <a:solidFill>
                  <a:srgbClr val="021318"/>
                </a:solidFill>
              </a:rPr>
              <a:t>Treatment: </a:t>
            </a:r>
          </a:p>
          <a:p>
            <a:pPr marL="799877" lvl="1" indent="-342900">
              <a:buFont typeface="Arial" panose="020B0604020202020204" pitchFamily="34" charset="0"/>
              <a:buChar char="•"/>
            </a:pPr>
            <a:r>
              <a:rPr lang="en-GB" dirty="0">
                <a:solidFill>
                  <a:srgbClr val="021318"/>
                </a:solidFill>
              </a:rPr>
              <a:t>26 kWh per million litres for high-quality groundwater </a:t>
            </a:r>
          </a:p>
          <a:p>
            <a:pPr marL="799877" lvl="1" indent="-342900">
              <a:buFont typeface="Arial" panose="020B0604020202020204" pitchFamily="34" charset="0"/>
              <a:buChar char="•"/>
            </a:pPr>
            <a:r>
              <a:rPr lang="en-GB" dirty="0">
                <a:solidFill>
                  <a:srgbClr val="021318"/>
                </a:solidFill>
              </a:rPr>
              <a:t>300-1400 kWh per million litres for brackish groundwater desalination </a:t>
            </a:r>
          </a:p>
          <a:p>
            <a:pPr marL="799877" lvl="1" indent="-342900">
              <a:buFont typeface="Arial" panose="020B0604020202020204" pitchFamily="34" charset="0"/>
              <a:buChar char="•"/>
            </a:pPr>
            <a:r>
              <a:rPr lang="en-GB" dirty="0">
                <a:solidFill>
                  <a:srgbClr val="021318"/>
                </a:solidFill>
              </a:rPr>
              <a:t>3,600-4,500 kwh per million litres for seawater desalination </a:t>
            </a:r>
          </a:p>
          <a:p>
            <a:pPr lvl="0"/>
            <a:r>
              <a:rPr lang="en-GB" sz="2000" dirty="0">
                <a:solidFill>
                  <a:srgbClr val="021318"/>
                </a:solidFill>
              </a:rPr>
              <a:t>Distribution: </a:t>
            </a:r>
          </a:p>
          <a:p>
            <a:pPr marL="799877" lvl="1" indent="-342900">
              <a:buFont typeface="Arial" panose="020B0604020202020204" pitchFamily="34" charset="0"/>
              <a:buChar char="•"/>
            </a:pPr>
            <a:r>
              <a:rPr lang="en-GB" dirty="0">
                <a:solidFill>
                  <a:srgbClr val="021318"/>
                </a:solidFill>
              </a:rPr>
              <a:t>Average of 290 kWh per million litres, but varies widely depending on distance and change in elevation </a:t>
            </a:r>
          </a:p>
          <a:p>
            <a:endParaRPr lang="en-GB" dirty="0"/>
          </a:p>
        </p:txBody>
      </p:sp>
      <p:pic>
        <p:nvPicPr>
          <p:cNvPr id="6" name="Picture 2" descr="C:\Users\Thomas\AppData\Local\Microsoft\Windows\Temporary Internet Files\Content.IE5\GOEZNFY7\iStock_000013350086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9802" y="4274571"/>
            <a:ext cx="4271124" cy="23210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AA110D9-EC92-4390-A484-EAC2B01C51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802" y="1150638"/>
            <a:ext cx="4179542" cy="2786361"/>
          </a:xfrm>
          <a:prstGeom prst="rect">
            <a:avLst/>
          </a:prstGeom>
        </p:spPr>
      </p:pic>
      <p:sp>
        <p:nvSpPr>
          <p:cNvPr id="8" name="Title 1">
            <a:extLst>
              <a:ext uri="{FF2B5EF4-FFF2-40B4-BE49-F238E27FC236}">
                <a16:creationId xmlns:a16="http://schemas.microsoft.com/office/drawing/2014/main" id="{808A38C0-F4A2-45A1-894C-04BA54E834DE}"/>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Interlinkages: energy for water supply</a:t>
            </a:r>
          </a:p>
        </p:txBody>
      </p:sp>
    </p:spTree>
    <p:extLst>
      <p:ext uri="{BB962C8B-B14F-4D97-AF65-F5344CB8AC3E}">
        <p14:creationId xmlns:p14="http://schemas.microsoft.com/office/powerpoint/2010/main" val="277818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33" y="139253"/>
            <a:ext cx="11191881" cy="726248"/>
          </a:xfrm>
        </p:spPr>
        <p:txBody>
          <a:bodyPr/>
          <a:lstStyle/>
          <a:p>
            <a:pPr algn="ctr"/>
            <a:r>
              <a:rPr lang="en-GB" dirty="0"/>
              <a:t>Interlinkages: land use for energy</a:t>
            </a:r>
          </a:p>
        </p:txBody>
      </p:sp>
      <p:sp>
        <p:nvSpPr>
          <p:cNvPr id="3" name="Content Placeholder 2"/>
          <p:cNvSpPr>
            <a:spLocks noGrp="1"/>
          </p:cNvSpPr>
          <p:nvPr>
            <p:ph idx="1"/>
          </p:nvPr>
        </p:nvSpPr>
        <p:spPr>
          <a:xfrm>
            <a:off x="360583" y="993913"/>
            <a:ext cx="5239106" cy="4745915"/>
          </a:xfrm>
        </p:spPr>
        <p:txBody>
          <a:bodyPr/>
          <a:lstStyle/>
          <a:p>
            <a:pPr marL="0" indent="0">
              <a:buNone/>
            </a:pPr>
            <a:r>
              <a:rPr lang="en-GB" sz="2400" b="1" dirty="0">
                <a:solidFill>
                  <a:srgbClr val="021318"/>
                </a:solidFill>
                <a:latin typeface="Calibri" pitchFamily="34" charset="0"/>
              </a:rPr>
              <a:t>A growing share of land is dedicated to supplying energy</a:t>
            </a:r>
          </a:p>
          <a:p>
            <a:r>
              <a:rPr lang="en-GB" sz="2400" dirty="0">
                <a:solidFill>
                  <a:srgbClr val="021318"/>
                </a:solidFill>
                <a:latin typeface="Calibri" pitchFamily="34" charset="0"/>
              </a:rPr>
              <a:t>Bioenergy accounts for a little more than 10% (60 EJ) of the world’s total primary energy supply (Over 90% in Ethiopia)</a:t>
            </a:r>
          </a:p>
          <a:p>
            <a:r>
              <a:rPr lang="en-GB" sz="2400" dirty="0">
                <a:solidFill>
                  <a:srgbClr val="021318"/>
                </a:solidFill>
                <a:latin typeface="Calibri" pitchFamily="34" charset="0"/>
              </a:rPr>
              <a:t>15% of maize and oil seeds and over 20% of sugarcane are used for biofuel production</a:t>
            </a:r>
          </a:p>
          <a:p>
            <a:r>
              <a:rPr lang="en-GB" sz="2400" dirty="0">
                <a:solidFill>
                  <a:srgbClr val="021318"/>
                </a:solidFill>
                <a:latin typeface="Calibri" panose="020F0502020204030204" pitchFamily="34" charset="0"/>
                <a:cs typeface="Calibri" panose="020F0502020204030204" pitchFamily="34" charset="0"/>
              </a:rPr>
              <a:t>About 500 TWh of electricity is produced from biomass annually. Equivalent to about 2% of world electricity generation</a:t>
            </a:r>
          </a:p>
        </p:txBody>
      </p:sp>
      <p:pic>
        <p:nvPicPr>
          <p:cNvPr id="2050" name="Picture 2" descr="C:\Users\Thomas\Downloads\iStock_000003045299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646" y="1024306"/>
            <a:ext cx="5093294" cy="254214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4E6CAC62-BBAC-4337-9CD3-798DC8DB2DE2}"/>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GB" sz="2800" dirty="0">
                <a:solidFill>
                  <a:schemeClr val="accent1">
                    <a:lumMod val="50000"/>
                  </a:schemeClr>
                </a:solidFill>
                <a:latin typeface="Century Gothic" panose="020B0502020202020204" pitchFamily="34" charset="0"/>
              </a:rPr>
              <a:t>Development challenges</a:t>
            </a:r>
          </a:p>
        </p:txBody>
      </p:sp>
    </p:spTree>
    <p:extLst>
      <p:ext uri="{BB962C8B-B14F-4D97-AF65-F5344CB8AC3E}">
        <p14:creationId xmlns:p14="http://schemas.microsoft.com/office/powerpoint/2010/main" val="1489582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59" y="79512"/>
            <a:ext cx="11417332" cy="461665"/>
          </a:xfrm>
        </p:spPr>
        <p:txBody>
          <a:bodyPr/>
          <a:lstStyle/>
          <a:p>
            <a:pPr algn="ctr"/>
            <a:endParaRPr lang="en-GB" dirty="0"/>
          </a:p>
        </p:txBody>
      </p:sp>
      <p:graphicFrame>
        <p:nvGraphicFramePr>
          <p:cNvPr id="7" name="Chart 6"/>
          <p:cNvGraphicFramePr>
            <a:graphicFrameLocks noGrp="1"/>
          </p:cNvGraphicFramePr>
          <p:nvPr>
            <p:extLst>
              <p:ext uri="{D42A27DB-BD31-4B8C-83A1-F6EECF244321}">
                <p14:modId xmlns:p14="http://schemas.microsoft.com/office/powerpoint/2010/main" val="1107652481"/>
              </p:ext>
            </p:extLst>
          </p:nvPr>
        </p:nvGraphicFramePr>
        <p:xfrm>
          <a:off x="996062" y="1358301"/>
          <a:ext cx="9697077" cy="53945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382472" y="6081853"/>
            <a:ext cx="8762200" cy="400110"/>
          </a:xfrm>
          <a:prstGeom prst="rect">
            <a:avLst/>
          </a:prstGeom>
          <a:noFill/>
        </p:spPr>
        <p:txBody>
          <a:bodyPr wrap="square" rtlCol="0">
            <a:spAutoFit/>
          </a:bodyPr>
          <a:lstStyle/>
          <a:p>
            <a:r>
              <a:rPr lang="en-GB" sz="1000" dirty="0">
                <a:solidFill>
                  <a:srgbClr val="021318"/>
                </a:solidFill>
              </a:rPr>
              <a:t>Source: V. Fthenakis and H. C. Kim (2008). “Land use and electricity generation: A life-cycle analysis.” Renewable and sustainable energy reviews</a:t>
            </a:r>
            <a:r>
              <a:rPr lang="en-GB" sz="1000" dirty="0"/>
              <a:t>.</a:t>
            </a:r>
          </a:p>
          <a:p>
            <a:r>
              <a:rPr lang="en-GB" sz="1000" dirty="0"/>
              <a:t>	</a:t>
            </a:r>
          </a:p>
        </p:txBody>
      </p:sp>
      <p:graphicFrame>
        <p:nvGraphicFramePr>
          <p:cNvPr id="6" name="Chart 5"/>
          <p:cNvGraphicFramePr>
            <a:graphicFrameLocks noGrp="1"/>
          </p:cNvGraphicFramePr>
          <p:nvPr>
            <p:extLst>
              <p:ext uri="{D42A27DB-BD31-4B8C-83A1-F6EECF244321}">
                <p14:modId xmlns:p14="http://schemas.microsoft.com/office/powerpoint/2010/main" val="991542732"/>
              </p:ext>
            </p:extLst>
          </p:nvPr>
        </p:nvGraphicFramePr>
        <p:xfrm>
          <a:off x="1275050" y="988820"/>
          <a:ext cx="10177131" cy="2000254"/>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9C625D29-5505-47EF-912D-21B45FDD6DDA}"/>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Interlinkages: land use for electricity production</a:t>
            </a:r>
            <a:endParaRPr lang="en-GB" sz="2800"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70819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11" y="187118"/>
            <a:ext cx="10787529" cy="646331"/>
          </a:xfrm>
        </p:spPr>
        <p:txBody>
          <a:bodyPr/>
          <a:lstStyle/>
          <a:p>
            <a:pPr algn="ctr"/>
            <a:endParaRPr lang="en-GB" sz="3600" dirty="0"/>
          </a:p>
        </p:txBody>
      </p:sp>
      <p:sp>
        <p:nvSpPr>
          <p:cNvPr id="5" name="TextBox 4"/>
          <p:cNvSpPr txBox="1"/>
          <p:nvPr/>
        </p:nvSpPr>
        <p:spPr>
          <a:xfrm>
            <a:off x="3301551" y="6106906"/>
            <a:ext cx="8651100" cy="461665"/>
          </a:xfrm>
          <a:prstGeom prst="rect">
            <a:avLst/>
          </a:prstGeom>
          <a:noFill/>
        </p:spPr>
        <p:txBody>
          <a:bodyPr wrap="square" rtlCol="0">
            <a:spAutoFit/>
          </a:bodyPr>
          <a:lstStyle/>
          <a:p>
            <a:pPr fontAlgn="b"/>
            <a:r>
              <a:rPr lang="en-GB" sz="1400" dirty="0">
                <a:solidFill>
                  <a:srgbClr val="021318"/>
                </a:solidFill>
              </a:rPr>
              <a:t>Source: International Energy Agency (2011). “Technology Roadmap—Biofuels for Transport.”</a:t>
            </a:r>
            <a:endParaRPr lang="en-GB" sz="1400" b="1" dirty="0">
              <a:solidFill>
                <a:srgbClr val="021318"/>
              </a:solidFill>
              <a:latin typeface="Times New Roman"/>
            </a:endParaRPr>
          </a:p>
          <a:p>
            <a:r>
              <a:rPr lang="en-GB" sz="1000" dirty="0"/>
              <a:t>	</a:t>
            </a:r>
          </a:p>
        </p:txBody>
      </p:sp>
      <p:graphicFrame>
        <p:nvGraphicFramePr>
          <p:cNvPr id="8" name="Chart 7"/>
          <p:cNvGraphicFramePr>
            <a:graphicFrameLocks/>
          </p:cNvGraphicFramePr>
          <p:nvPr>
            <p:extLst>
              <p:ext uri="{D42A27DB-BD31-4B8C-83A1-F6EECF244321}">
                <p14:modId xmlns:p14="http://schemas.microsoft.com/office/powerpoint/2010/main" val="2619408158"/>
              </p:ext>
            </p:extLst>
          </p:nvPr>
        </p:nvGraphicFramePr>
        <p:xfrm>
          <a:off x="1253403" y="1129654"/>
          <a:ext cx="9809044" cy="475643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5E7C36F0-FE55-456B-83A0-EBA8B6F953CA}"/>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GB" sz="2800" dirty="0">
                <a:solidFill>
                  <a:schemeClr val="accent1">
                    <a:lumMod val="50000"/>
                  </a:schemeClr>
                </a:solidFill>
                <a:latin typeface="Century Gothic" panose="020B0502020202020204" pitchFamily="34" charset="0"/>
              </a:rPr>
              <a:t>Interlinkages: land use for bio-energy </a:t>
            </a:r>
          </a:p>
        </p:txBody>
      </p:sp>
    </p:spTree>
    <p:extLst>
      <p:ext uri="{BB962C8B-B14F-4D97-AF65-F5344CB8AC3E}">
        <p14:creationId xmlns:p14="http://schemas.microsoft.com/office/powerpoint/2010/main" val="321823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139" y="96770"/>
            <a:ext cx="10515600" cy="461665"/>
          </a:xfrm>
        </p:spPr>
        <p:txBody>
          <a:bodyPr/>
          <a:lstStyle/>
          <a:p>
            <a:pPr algn="ctr"/>
            <a:endParaRPr lang="en-GB" dirty="0"/>
          </a:p>
        </p:txBody>
      </p:sp>
      <p:sp>
        <p:nvSpPr>
          <p:cNvPr id="3" name="Content Placeholder 2"/>
          <p:cNvSpPr>
            <a:spLocks noGrp="1"/>
          </p:cNvSpPr>
          <p:nvPr>
            <p:ph idx="1"/>
          </p:nvPr>
        </p:nvSpPr>
        <p:spPr>
          <a:xfrm>
            <a:off x="337009" y="1316829"/>
            <a:ext cx="6103276" cy="4154984"/>
          </a:xfrm>
        </p:spPr>
        <p:txBody>
          <a:bodyPr/>
          <a:lstStyle/>
          <a:p>
            <a:pPr marL="0" indent="0">
              <a:buNone/>
            </a:pPr>
            <a:r>
              <a:rPr lang="en-GB" sz="2400" dirty="0">
                <a:solidFill>
                  <a:srgbClr val="021318"/>
                </a:solidFill>
                <a:latin typeface="Calibri" pitchFamily="34" charset="0"/>
              </a:rPr>
              <a:t>Energy is required to power agricultural machinery for field preparation, crop harvesting, drying and processing</a:t>
            </a:r>
          </a:p>
          <a:p>
            <a:endParaRPr lang="en-GB" sz="2400" dirty="0">
              <a:solidFill>
                <a:srgbClr val="021318"/>
              </a:solidFill>
              <a:latin typeface="Calibri" pitchFamily="34" charset="0"/>
            </a:endParaRPr>
          </a:p>
          <a:p>
            <a:r>
              <a:rPr lang="en-GB" sz="2400" dirty="0">
                <a:solidFill>
                  <a:srgbClr val="021318"/>
                </a:solidFill>
                <a:latin typeface="Calibri" pitchFamily="34" charset="0"/>
              </a:rPr>
              <a:t>Energy is required to produce fertilizers, pesticides and other agricultural inputs</a:t>
            </a:r>
          </a:p>
          <a:p>
            <a:endParaRPr lang="en-GB" sz="2400" dirty="0">
              <a:solidFill>
                <a:srgbClr val="021318"/>
              </a:solidFill>
              <a:latin typeface="Calibri" pitchFamily="34" charset="0"/>
            </a:endParaRPr>
          </a:p>
          <a:p>
            <a:r>
              <a:rPr lang="en-GB" sz="2400" dirty="0">
                <a:solidFill>
                  <a:srgbClr val="021318"/>
                </a:solidFill>
                <a:latin typeface="Calibri" pitchFamily="34" charset="0"/>
              </a:rPr>
              <a:t>Combined direct and indirect uses comprise 4-5% of final energy consumption</a:t>
            </a:r>
          </a:p>
          <a:p>
            <a:pPr marL="0" indent="0">
              <a:buNone/>
            </a:pPr>
            <a:endParaRPr lang="en-GB" sz="2400" dirty="0">
              <a:latin typeface="Calibri" pitchFamily="34" charset="0"/>
            </a:endParaRPr>
          </a:p>
        </p:txBody>
      </p:sp>
      <p:pic>
        <p:nvPicPr>
          <p:cNvPr id="4099" name="Picture 3" descr="C:\Users\Thomas\Downloads\iStock_000011916975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285" y="1837528"/>
            <a:ext cx="5121238" cy="273447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010ED3E-7AFE-47F4-8981-D6C29DA75B83}"/>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Interlinkages: energy for agriculture and food</a:t>
            </a:r>
            <a:endParaRPr lang="en-GB" sz="2800"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210446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617810" y="1135096"/>
            <a:ext cx="4482317" cy="523220"/>
          </a:xfrm>
          <a:prstGeom prst="rect">
            <a:avLst/>
          </a:prstGeom>
          <a:noFill/>
        </p:spPr>
        <p:txBody>
          <a:bodyPr wrap="none" rtlCol="0">
            <a:spAutoFit/>
          </a:bodyPr>
          <a:lstStyle/>
          <a:p>
            <a:r>
              <a:rPr lang="en-CA" sz="2800" dirty="0">
                <a:solidFill>
                  <a:srgbClr val="021318"/>
                </a:solidFill>
              </a:rPr>
              <a:t>Global emissions by sector</a:t>
            </a:r>
          </a:p>
        </p:txBody>
      </p:sp>
      <p:pic>
        <p:nvPicPr>
          <p:cNvPr id="27" name="Picture 26"/>
          <p:cNvPicPr>
            <a:picLocks noChangeAspect="1"/>
          </p:cNvPicPr>
          <p:nvPr/>
        </p:nvPicPr>
        <p:blipFill>
          <a:blip r:embed="rId3"/>
          <a:stretch>
            <a:fillRect/>
          </a:stretch>
        </p:blipFill>
        <p:spPr>
          <a:xfrm>
            <a:off x="2593402" y="2113235"/>
            <a:ext cx="6531134" cy="4086260"/>
          </a:xfrm>
          <a:prstGeom prst="rect">
            <a:avLst/>
          </a:prstGeom>
        </p:spPr>
      </p:pic>
      <p:sp>
        <p:nvSpPr>
          <p:cNvPr id="28" name="Title 5"/>
          <p:cNvSpPr txBox="1">
            <a:spLocks/>
          </p:cNvSpPr>
          <p:nvPr/>
        </p:nvSpPr>
        <p:spPr>
          <a:xfrm>
            <a:off x="326611" y="723900"/>
            <a:ext cx="11466308" cy="15170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4400" dirty="0"/>
          </a:p>
        </p:txBody>
      </p:sp>
      <p:sp>
        <p:nvSpPr>
          <p:cNvPr id="5" name="Title 1">
            <a:extLst>
              <a:ext uri="{FF2B5EF4-FFF2-40B4-BE49-F238E27FC236}">
                <a16:creationId xmlns:a16="http://schemas.microsoft.com/office/drawing/2014/main" id="{2AB840C9-0F94-47AF-9AC3-20C017B3C1A3}"/>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fontScale="92500" lnSpcReduction="20000"/>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Greenhouse gas emissions and </a:t>
            </a:r>
            <a:br>
              <a:rPr lang="en-US" sz="2800" dirty="0">
                <a:solidFill>
                  <a:schemeClr val="accent1">
                    <a:lumMod val="50000"/>
                  </a:schemeClr>
                </a:solidFill>
                <a:latin typeface="Century Gothic" panose="020B0502020202020204" pitchFamily="34" charset="0"/>
              </a:rPr>
            </a:br>
            <a:r>
              <a:rPr lang="en-US" sz="2800" dirty="0">
                <a:solidFill>
                  <a:schemeClr val="accent1">
                    <a:lumMod val="50000"/>
                  </a:schemeClr>
                </a:solidFill>
                <a:latin typeface="Century Gothic" panose="020B0502020202020204" pitchFamily="34" charset="0"/>
              </a:rPr>
              <a:t>the food-energy-water nexus</a:t>
            </a:r>
          </a:p>
        </p:txBody>
      </p:sp>
    </p:spTree>
    <p:extLst>
      <p:ext uri="{BB962C8B-B14F-4D97-AF65-F5344CB8AC3E}">
        <p14:creationId xmlns:p14="http://schemas.microsoft.com/office/powerpoint/2010/main" val="182521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0" y="150470"/>
            <a:ext cx="12036829" cy="11719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4400" dirty="0"/>
          </a:p>
        </p:txBody>
      </p:sp>
      <p:sp>
        <p:nvSpPr>
          <p:cNvPr id="7" name="Title 1">
            <a:extLst>
              <a:ext uri="{FF2B5EF4-FFF2-40B4-BE49-F238E27FC236}">
                <a16:creationId xmlns:a16="http://schemas.microsoft.com/office/drawing/2014/main" id="{8331BA98-27A7-4838-90C3-F27769FC81F6}"/>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Greenhouse gas emissions from electricity generation</a:t>
            </a:r>
          </a:p>
        </p:txBody>
      </p:sp>
      <p:graphicFrame>
        <p:nvGraphicFramePr>
          <p:cNvPr id="8" name="Chart 7">
            <a:extLst>
              <a:ext uri="{FF2B5EF4-FFF2-40B4-BE49-F238E27FC236}">
                <a16:creationId xmlns:a16="http://schemas.microsoft.com/office/drawing/2014/main" id="{4077BA7D-A25F-4285-B498-2B2A3362B562}"/>
              </a:ext>
            </a:extLst>
          </p:cNvPr>
          <p:cNvGraphicFramePr>
            <a:graphicFrameLocks/>
          </p:cNvGraphicFramePr>
          <p:nvPr>
            <p:extLst/>
          </p:nvPr>
        </p:nvGraphicFramePr>
        <p:xfrm>
          <a:off x="598517" y="1322470"/>
          <a:ext cx="11028274" cy="5150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3778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388524" y="0"/>
            <a:ext cx="11466308"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4400" dirty="0"/>
          </a:p>
        </p:txBody>
      </p:sp>
      <p:sp>
        <p:nvSpPr>
          <p:cNvPr id="3" name="Rectangle 2"/>
          <p:cNvSpPr/>
          <p:nvPr/>
        </p:nvSpPr>
        <p:spPr>
          <a:xfrm>
            <a:off x="950026" y="1182346"/>
            <a:ext cx="10904806" cy="3970318"/>
          </a:xfrm>
          <a:prstGeom prst="rect">
            <a:avLst/>
          </a:prstGeom>
        </p:spPr>
        <p:txBody>
          <a:bodyPr wrap="square">
            <a:spAutoFit/>
          </a:bodyPr>
          <a:lstStyle/>
          <a:p>
            <a:pPr marL="45720" lvl="0"/>
            <a:r>
              <a:rPr lang="en-US" sz="2800" dirty="0">
                <a:solidFill>
                  <a:prstClr val="black"/>
                </a:solidFill>
              </a:rPr>
              <a:t>Climate change is often said to “manifest through water”</a:t>
            </a:r>
          </a:p>
          <a:p>
            <a:pPr marL="502920" lvl="0" indent="-457200">
              <a:buFont typeface="Arial" panose="020B0604020202020204" pitchFamily="34" charset="0"/>
              <a:buChar char="•"/>
            </a:pPr>
            <a:r>
              <a:rPr lang="en-US" sz="2800" dirty="0">
                <a:solidFill>
                  <a:prstClr val="black"/>
                </a:solidFill>
              </a:rPr>
              <a:t>More frequent extreme weather events (e.g., more droughts and floods)</a:t>
            </a:r>
          </a:p>
          <a:p>
            <a:pPr marL="502920" lvl="0" indent="-457200">
              <a:buFont typeface="Arial" panose="020B0604020202020204" pitchFamily="34" charset="0"/>
              <a:buChar char="•"/>
            </a:pPr>
            <a:r>
              <a:rPr lang="en-US" sz="2800" dirty="0">
                <a:solidFill>
                  <a:prstClr val="black"/>
                </a:solidFill>
              </a:rPr>
              <a:t>Shifting precipitation patterns</a:t>
            </a:r>
          </a:p>
          <a:p>
            <a:pPr marL="502920" lvl="0" indent="-457200">
              <a:buFont typeface="Arial" panose="020B0604020202020204" pitchFamily="34" charset="0"/>
              <a:buChar char="•"/>
            </a:pPr>
            <a:r>
              <a:rPr lang="en-US" sz="2800" dirty="0">
                <a:solidFill>
                  <a:prstClr val="black"/>
                </a:solidFill>
              </a:rPr>
              <a:t>Potential for major impacts on agriculture</a:t>
            </a:r>
          </a:p>
          <a:p>
            <a:pPr marL="502920" lvl="0" indent="-457200">
              <a:buFont typeface="Arial" panose="020B0604020202020204" pitchFamily="34" charset="0"/>
              <a:buChar char="•"/>
            </a:pPr>
            <a:r>
              <a:rPr lang="en-US" sz="2800" dirty="0">
                <a:solidFill>
                  <a:prstClr val="black"/>
                </a:solidFill>
              </a:rPr>
              <a:t>Impact on energy infrastructure</a:t>
            </a:r>
          </a:p>
          <a:p>
            <a:pPr marL="502920" lvl="0" indent="-457200">
              <a:buFont typeface="Arial" panose="020B0604020202020204" pitchFamily="34" charset="0"/>
              <a:buChar char="•"/>
            </a:pPr>
            <a:r>
              <a:rPr lang="en-US" sz="2800" dirty="0">
                <a:solidFill>
                  <a:prstClr val="black"/>
                </a:solidFill>
              </a:rPr>
              <a:t>Sea level rise could have dramatic consequences for land use</a:t>
            </a:r>
          </a:p>
          <a:p>
            <a:pPr marL="502920" lvl="0" indent="-457200">
              <a:buFont typeface="Arial" panose="020B0604020202020204" pitchFamily="34" charset="0"/>
              <a:buChar char="•"/>
            </a:pPr>
            <a:r>
              <a:rPr lang="en-US" sz="2800" dirty="0">
                <a:solidFill>
                  <a:prstClr val="black"/>
                </a:solidFill>
              </a:rPr>
              <a:t>Global mean temperature prospects</a:t>
            </a:r>
          </a:p>
          <a:p>
            <a:pPr marL="502920" lvl="0" indent="-457200">
              <a:buFont typeface="Arial" panose="020B0604020202020204" pitchFamily="34" charset="0"/>
              <a:buChar char="•"/>
            </a:pPr>
            <a:endParaRPr lang="en-US" sz="2800" dirty="0">
              <a:solidFill>
                <a:prstClr val="black"/>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797" y="4939295"/>
            <a:ext cx="6806579" cy="1918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a:extLst>
              <a:ext uri="{FF2B5EF4-FFF2-40B4-BE49-F238E27FC236}">
                <a16:creationId xmlns:a16="http://schemas.microsoft.com/office/drawing/2014/main" id="{645BE166-F5B8-4F35-A94B-1434904646B0}"/>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Climate change and the food-energy-water nexus</a:t>
            </a:r>
          </a:p>
        </p:txBody>
      </p:sp>
    </p:spTree>
    <p:extLst>
      <p:ext uri="{BB962C8B-B14F-4D97-AF65-F5344CB8AC3E}">
        <p14:creationId xmlns:p14="http://schemas.microsoft.com/office/powerpoint/2010/main" val="693242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txBox="1">
            <a:spLocks/>
          </p:cNvSpPr>
          <p:nvPr/>
        </p:nvSpPr>
        <p:spPr>
          <a:xfrm>
            <a:off x="510227" y="1154641"/>
            <a:ext cx="11171545" cy="42284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 algn="l">
              <a:lnSpc>
                <a:spcPts val="3000"/>
              </a:lnSpc>
              <a:spcAft>
                <a:spcPts val="600"/>
              </a:spcAft>
            </a:pPr>
            <a:r>
              <a:rPr lang="en-US" sz="2800" dirty="0">
                <a:solidFill>
                  <a:prstClr val="black"/>
                </a:solidFill>
              </a:rPr>
              <a:t>Policy formulation and assessments are quite often done in isolation by separate and disconnected institutional entities. This contributes to:</a:t>
            </a:r>
            <a:endParaRPr lang="en-US" sz="2800" strike="sngStrike" dirty="0">
              <a:solidFill>
                <a:prstClr val="black"/>
              </a:solidFill>
            </a:endParaRPr>
          </a:p>
          <a:p>
            <a:pPr marL="502920" indent="-457200" algn="l">
              <a:lnSpc>
                <a:spcPts val="3000"/>
              </a:lnSpc>
              <a:spcBef>
                <a:spcPts val="600"/>
              </a:spcBef>
              <a:spcAft>
                <a:spcPts val="600"/>
              </a:spcAft>
              <a:buFont typeface="Arial" panose="020B0604020202020204" pitchFamily="34" charset="0"/>
              <a:buChar char="•"/>
            </a:pPr>
            <a:r>
              <a:rPr lang="en-US" dirty="0">
                <a:solidFill>
                  <a:prstClr val="black"/>
                </a:solidFill>
              </a:rPr>
              <a:t>Lack of communication and coordination</a:t>
            </a:r>
          </a:p>
          <a:p>
            <a:pPr marL="502920" indent="-457200" algn="l">
              <a:lnSpc>
                <a:spcPts val="3000"/>
              </a:lnSpc>
              <a:spcBef>
                <a:spcPts val="600"/>
              </a:spcBef>
              <a:spcAft>
                <a:spcPts val="600"/>
              </a:spcAft>
              <a:buFont typeface="Arial" panose="020B0604020202020204" pitchFamily="34" charset="0"/>
              <a:buChar char="•"/>
            </a:pPr>
            <a:r>
              <a:rPr lang="en-US" dirty="0">
                <a:solidFill>
                  <a:prstClr val="black"/>
                </a:solidFill>
              </a:rPr>
              <a:t>Distrust</a:t>
            </a:r>
          </a:p>
          <a:p>
            <a:pPr marL="502920" indent="-457200" algn="l">
              <a:lnSpc>
                <a:spcPts val="3000"/>
              </a:lnSpc>
              <a:spcBef>
                <a:spcPts val="600"/>
              </a:spcBef>
              <a:spcAft>
                <a:spcPts val="600"/>
              </a:spcAft>
              <a:buFont typeface="Arial" panose="020B0604020202020204" pitchFamily="34" charset="0"/>
              <a:buChar char="•"/>
            </a:pPr>
            <a:r>
              <a:rPr lang="en-US" dirty="0">
                <a:solidFill>
                  <a:prstClr val="black"/>
                </a:solidFill>
              </a:rPr>
              <a:t>Incoherent, counterproductive policy formulation and decisions</a:t>
            </a:r>
          </a:p>
          <a:p>
            <a:pPr marL="502920" indent="-457200" algn="l">
              <a:lnSpc>
                <a:spcPts val="3000"/>
              </a:lnSpc>
              <a:spcBef>
                <a:spcPts val="600"/>
              </a:spcBef>
              <a:spcAft>
                <a:spcPts val="600"/>
              </a:spcAft>
              <a:buFont typeface="Arial" panose="020B0604020202020204" pitchFamily="34" charset="0"/>
              <a:buChar char="•"/>
            </a:pPr>
            <a:r>
              <a:rPr lang="en-US" dirty="0">
                <a:solidFill>
                  <a:prstClr val="black"/>
                </a:solidFill>
              </a:rPr>
              <a:t>High probability of inefficient use of scarce resources</a:t>
            </a:r>
          </a:p>
          <a:p>
            <a:pPr marL="502920" indent="-457200" algn="l">
              <a:lnSpc>
                <a:spcPts val="3000"/>
              </a:lnSpc>
              <a:spcBef>
                <a:spcPts val="600"/>
              </a:spcBef>
              <a:spcAft>
                <a:spcPts val="600"/>
              </a:spcAft>
              <a:buFont typeface="Arial" panose="020B0604020202020204" pitchFamily="34" charset="0"/>
              <a:buChar char="•"/>
            </a:pPr>
            <a:r>
              <a:rPr lang="en-US" dirty="0">
                <a:solidFill>
                  <a:prstClr val="black"/>
                </a:solidFill>
              </a:rPr>
              <a:t>Absence of an institutional structure and buy-in for integrated analyses and planning</a:t>
            </a:r>
          </a:p>
          <a:p>
            <a:pPr marL="45720" algn="l">
              <a:lnSpc>
                <a:spcPct val="100000"/>
              </a:lnSpc>
            </a:pPr>
            <a:endParaRPr lang="en-US" sz="2800" dirty="0">
              <a:solidFill>
                <a:prstClr val="black"/>
              </a:solidFill>
            </a:endParaRPr>
          </a:p>
        </p:txBody>
      </p:sp>
      <p:sp>
        <p:nvSpPr>
          <p:cNvPr id="4" name="Title 1">
            <a:extLst>
              <a:ext uri="{FF2B5EF4-FFF2-40B4-BE49-F238E27FC236}">
                <a16:creationId xmlns:a16="http://schemas.microsoft.com/office/drawing/2014/main" id="{DA08B1CE-33B1-467B-9506-BCC92E8C64A9}"/>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Key weaknesses of sector policy design done in isolation</a:t>
            </a:r>
          </a:p>
        </p:txBody>
      </p:sp>
    </p:spTree>
    <p:extLst>
      <p:ext uri="{BB962C8B-B14F-4D97-AF65-F5344CB8AC3E}">
        <p14:creationId xmlns:p14="http://schemas.microsoft.com/office/powerpoint/2010/main" val="373935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7CFFA5-B501-4407-9C47-5DC6F3BB4B27}"/>
              </a:ext>
            </a:extLst>
          </p:cNvPr>
          <p:cNvSpPr>
            <a:spLocks noGrp="1"/>
          </p:cNvSpPr>
          <p:nvPr>
            <p:ph type="sldNum" sz="quarter" idx="12"/>
          </p:nvPr>
        </p:nvSpPr>
        <p:spPr/>
        <p:txBody>
          <a:bodyPr/>
          <a:lstStyle/>
          <a:p>
            <a:pPr>
              <a:defRPr/>
            </a:pPr>
            <a:fld id="{A2FC164C-080D-A349-9CF4-6F8F38D02359}" type="slidenum">
              <a:rPr lang="en-US" smtClean="0"/>
              <a:pPr>
                <a:defRPr/>
              </a:pPr>
              <a:t>2</a:t>
            </a:fld>
            <a:endParaRPr lang="en-US" dirty="0"/>
          </a:p>
        </p:txBody>
      </p:sp>
      <p:sp>
        <p:nvSpPr>
          <p:cNvPr id="3" name="Title 1">
            <a:extLst>
              <a:ext uri="{FF2B5EF4-FFF2-40B4-BE49-F238E27FC236}">
                <a16:creationId xmlns:a16="http://schemas.microsoft.com/office/drawing/2014/main" id="{41A6D90E-5491-4B43-814F-82225027363E}"/>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GB" sz="2800" dirty="0">
                <a:solidFill>
                  <a:schemeClr val="accent1">
                    <a:lumMod val="50000"/>
                  </a:schemeClr>
                </a:solidFill>
                <a:latin typeface="Century Gothic" panose="020B0502020202020204" pitchFamily="34" charset="0"/>
              </a:rPr>
              <a:t>Support for National Sustainable Development Strategies </a:t>
            </a:r>
          </a:p>
        </p:txBody>
      </p:sp>
      <p:sp>
        <p:nvSpPr>
          <p:cNvPr id="5" name="Rectangle 4">
            <a:extLst>
              <a:ext uri="{FF2B5EF4-FFF2-40B4-BE49-F238E27FC236}">
                <a16:creationId xmlns:a16="http://schemas.microsoft.com/office/drawing/2014/main" id="{B1E1D6E3-1F85-4450-9878-9C6F646BC081}"/>
              </a:ext>
            </a:extLst>
          </p:cNvPr>
          <p:cNvSpPr/>
          <p:nvPr/>
        </p:nvSpPr>
        <p:spPr>
          <a:xfrm>
            <a:off x="1057274" y="1058585"/>
            <a:ext cx="10591801" cy="2862322"/>
          </a:xfrm>
          <a:prstGeom prst="rect">
            <a:avLst/>
          </a:prstGeom>
        </p:spPr>
        <p:txBody>
          <a:bodyPr wrap="square">
            <a:spAutoFit/>
          </a:bodyPr>
          <a:lstStyle/>
          <a:p>
            <a:endParaRPr lang="en-US"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 </a:t>
            </a:r>
          </a:p>
          <a:p>
            <a:r>
              <a:rPr lang="en-US" sz="2800" dirty="0">
                <a:solidFill>
                  <a:srgbClr val="000000"/>
                </a:solidFill>
                <a:latin typeface="Calibri" panose="020F0502020204030204" pitchFamily="34" charset="0"/>
              </a:rPr>
              <a:t>1. Policy coherence in SDG implementation</a:t>
            </a:r>
          </a:p>
          <a:p>
            <a:endParaRPr lang="en-US" sz="2800" dirty="0">
              <a:solidFill>
                <a:srgbClr val="000000"/>
              </a:solidFill>
              <a:latin typeface="Calibri" panose="020F0502020204030204" pitchFamily="34" charset="0"/>
            </a:endParaRPr>
          </a:p>
          <a:p>
            <a:r>
              <a:rPr lang="en-US" sz="2800" dirty="0">
                <a:solidFill>
                  <a:srgbClr val="000000"/>
                </a:solidFill>
                <a:latin typeface="Calibri" panose="020F0502020204030204" pitchFamily="34" charset="0"/>
              </a:rPr>
              <a:t>2. Mobilizing financial resources for implementation </a:t>
            </a:r>
          </a:p>
          <a:p>
            <a:endParaRPr lang="en-US" sz="2800" dirty="0">
              <a:solidFill>
                <a:srgbClr val="000000"/>
              </a:solidFill>
              <a:latin typeface="Calibri" panose="020F0502020204030204" pitchFamily="34" charset="0"/>
            </a:endParaRPr>
          </a:p>
          <a:p>
            <a:r>
              <a:rPr lang="en-US" sz="2800" dirty="0">
                <a:solidFill>
                  <a:srgbClr val="000000"/>
                </a:solidFill>
                <a:latin typeface="Calibri" panose="020F0502020204030204" pitchFamily="34" charset="0"/>
              </a:rPr>
              <a:t>3. Accessing appropriate data to assess, review and report on progress </a:t>
            </a:r>
          </a:p>
        </p:txBody>
      </p:sp>
    </p:spTree>
    <p:extLst>
      <p:ext uri="{BB962C8B-B14F-4D97-AF65-F5344CB8AC3E}">
        <p14:creationId xmlns:p14="http://schemas.microsoft.com/office/powerpoint/2010/main" val="1437998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a:xfrm>
            <a:off x="83852" y="134641"/>
            <a:ext cx="12191999"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4400" dirty="0"/>
          </a:p>
        </p:txBody>
      </p:sp>
      <p:sp>
        <p:nvSpPr>
          <p:cNvPr id="7" name="Content Placeholder 6"/>
          <p:cNvSpPr txBox="1">
            <a:spLocks/>
          </p:cNvSpPr>
          <p:nvPr/>
        </p:nvSpPr>
        <p:spPr>
          <a:xfrm>
            <a:off x="1135380" y="1239997"/>
            <a:ext cx="10218420" cy="54657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endParaRPr lang="en-GB" dirty="0"/>
          </a:p>
        </p:txBody>
      </p:sp>
      <p:sp>
        <p:nvSpPr>
          <p:cNvPr id="4" name="Content Placeholder 2"/>
          <p:cNvSpPr txBox="1">
            <a:spLocks/>
          </p:cNvSpPr>
          <p:nvPr/>
        </p:nvSpPr>
        <p:spPr>
          <a:xfrm>
            <a:off x="838200" y="1239997"/>
            <a:ext cx="7450078" cy="5201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buFont typeface="Wingdings" panose="05000000000000000000" pitchFamily="2" charset="2"/>
              <a:buChar char="§"/>
            </a:pPr>
            <a:r>
              <a:rPr lang="en-GB" sz="2400" dirty="0">
                <a:solidFill>
                  <a:srgbClr val="021318"/>
                </a:solidFill>
              </a:rPr>
              <a:t>Plan to supply underserved consumers in Kathmandu Valley with water</a:t>
            </a:r>
          </a:p>
          <a:p>
            <a:pPr lvl="1">
              <a:lnSpc>
                <a:spcPts val="3000"/>
              </a:lnSpc>
              <a:spcBef>
                <a:spcPts val="0"/>
              </a:spcBef>
            </a:pPr>
            <a:r>
              <a:rPr lang="en-GB" sz="2000" dirty="0">
                <a:solidFill>
                  <a:srgbClr val="021318"/>
                </a:solidFill>
              </a:rPr>
              <a:t>Large infrastructure project</a:t>
            </a:r>
          </a:p>
          <a:p>
            <a:pPr lvl="1">
              <a:lnSpc>
                <a:spcPts val="3000"/>
              </a:lnSpc>
              <a:spcBef>
                <a:spcPts val="0"/>
              </a:spcBef>
            </a:pPr>
            <a:r>
              <a:rPr lang="en-GB" sz="2000" dirty="0">
                <a:solidFill>
                  <a:srgbClr val="021318"/>
                </a:solidFill>
              </a:rPr>
              <a:t>Trans-basin transfer of water</a:t>
            </a:r>
          </a:p>
          <a:p>
            <a:pPr>
              <a:lnSpc>
                <a:spcPts val="3000"/>
              </a:lnSpc>
              <a:spcBef>
                <a:spcPts val="1200"/>
              </a:spcBef>
              <a:buFont typeface="Wingdings" panose="05000000000000000000" pitchFamily="2" charset="2"/>
              <a:buChar char="§"/>
            </a:pPr>
            <a:r>
              <a:rPr lang="en-GB" sz="2400" dirty="0">
                <a:solidFill>
                  <a:srgbClr val="021318"/>
                </a:solidFill>
              </a:rPr>
              <a:t>Potential for project to serve multiple uses</a:t>
            </a:r>
          </a:p>
          <a:p>
            <a:pPr lvl="1">
              <a:lnSpc>
                <a:spcPts val="3000"/>
              </a:lnSpc>
              <a:spcBef>
                <a:spcPts val="0"/>
              </a:spcBef>
            </a:pPr>
            <a:r>
              <a:rPr lang="en-GB" sz="2000" dirty="0">
                <a:solidFill>
                  <a:srgbClr val="021318"/>
                </a:solidFill>
              </a:rPr>
              <a:t>Irrigation</a:t>
            </a:r>
          </a:p>
          <a:p>
            <a:pPr lvl="1">
              <a:lnSpc>
                <a:spcPts val="3000"/>
              </a:lnSpc>
              <a:spcBef>
                <a:spcPts val="0"/>
              </a:spcBef>
            </a:pPr>
            <a:r>
              <a:rPr lang="en-GB" sz="2000" dirty="0">
                <a:solidFill>
                  <a:srgbClr val="021318"/>
                </a:solidFill>
              </a:rPr>
              <a:t>Hydropower component</a:t>
            </a:r>
          </a:p>
          <a:p>
            <a:pPr>
              <a:lnSpc>
                <a:spcPts val="3000"/>
              </a:lnSpc>
              <a:spcBef>
                <a:spcPts val="1200"/>
              </a:spcBef>
              <a:buFont typeface="Wingdings" panose="05000000000000000000" pitchFamily="2" charset="2"/>
              <a:buChar char="§"/>
            </a:pPr>
            <a:r>
              <a:rPr lang="en-GB" sz="2400" dirty="0">
                <a:solidFill>
                  <a:srgbClr val="021318"/>
                </a:solidFill>
              </a:rPr>
              <a:t>Opposed by line agency </a:t>
            </a:r>
          </a:p>
          <a:p>
            <a:pPr lvl="1">
              <a:lnSpc>
                <a:spcPts val="3000"/>
              </a:lnSpc>
              <a:spcBef>
                <a:spcPts val="0"/>
              </a:spcBef>
            </a:pPr>
            <a:r>
              <a:rPr lang="en-GB" sz="2000" dirty="0">
                <a:solidFill>
                  <a:srgbClr val="021318"/>
                </a:solidFill>
              </a:rPr>
              <a:t>Strong resistance to expand project scope </a:t>
            </a:r>
          </a:p>
          <a:p>
            <a:pPr lvl="1">
              <a:lnSpc>
                <a:spcPts val="3000"/>
              </a:lnSpc>
              <a:spcBef>
                <a:spcPts val="0"/>
              </a:spcBef>
            </a:pPr>
            <a:r>
              <a:rPr lang="en-GB" sz="2000" dirty="0">
                <a:solidFill>
                  <a:srgbClr val="021318"/>
                </a:solidFill>
              </a:rPr>
              <a:t>Blocked role in project implementation by other agencies</a:t>
            </a:r>
          </a:p>
          <a:p>
            <a:pPr>
              <a:lnSpc>
                <a:spcPts val="3000"/>
              </a:lnSpc>
              <a:spcBef>
                <a:spcPts val="1200"/>
              </a:spcBef>
              <a:buFont typeface="Wingdings" panose="05000000000000000000" pitchFamily="2" charset="2"/>
              <a:buChar char="§"/>
            </a:pPr>
            <a:r>
              <a:rPr lang="en-GB" sz="2400" dirty="0">
                <a:solidFill>
                  <a:srgbClr val="021318"/>
                </a:solidFill>
              </a:rPr>
              <a:t>Project went ahead as single-purpose urban water project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8067" y="1948777"/>
            <a:ext cx="4453218" cy="3080142"/>
          </a:xfrm>
          <a:prstGeom prst="rect">
            <a:avLst/>
          </a:prstGeom>
        </p:spPr>
      </p:pic>
      <p:sp>
        <p:nvSpPr>
          <p:cNvPr id="8" name="Title 1">
            <a:extLst>
              <a:ext uri="{FF2B5EF4-FFF2-40B4-BE49-F238E27FC236}">
                <a16:creationId xmlns:a16="http://schemas.microsoft.com/office/drawing/2014/main" id="{16D2A8F6-24FD-4B4D-AC62-2E31FE6F86A6}"/>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Example: </a:t>
            </a:r>
            <a:r>
              <a:rPr lang="en-US" sz="2800" dirty="0" err="1">
                <a:solidFill>
                  <a:schemeClr val="accent1">
                    <a:lumMod val="50000"/>
                  </a:schemeClr>
                </a:solidFill>
                <a:latin typeface="Century Gothic" panose="020B0502020202020204" pitchFamily="34" charset="0"/>
              </a:rPr>
              <a:t>Melamchi</a:t>
            </a:r>
            <a:r>
              <a:rPr lang="en-US" sz="2800" dirty="0">
                <a:solidFill>
                  <a:schemeClr val="accent1">
                    <a:lumMod val="50000"/>
                  </a:schemeClr>
                </a:solidFill>
                <a:latin typeface="Century Gothic" panose="020B0502020202020204" pitchFamily="34" charset="0"/>
              </a:rPr>
              <a:t> trans-basin water supply, Nepal</a:t>
            </a:r>
          </a:p>
        </p:txBody>
      </p:sp>
    </p:spTree>
    <p:extLst>
      <p:ext uri="{BB962C8B-B14F-4D97-AF65-F5344CB8AC3E}">
        <p14:creationId xmlns:p14="http://schemas.microsoft.com/office/powerpoint/2010/main" val="352504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528" y="1964111"/>
            <a:ext cx="2381250" cy="2714625"/>
          </a:xfrm>
          <a:prstGeom prst="rect">
            <a:avLst/>
          </a:prstGeom>
        </p:spPr>
      </p:pic>
      <p:sp>
        <p:nvSpPr>
          <p:cNvPr id="6"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4400" dirty="0"/>
          </a:p>
        </p:txBody>
      </p:sp>
      <p:sp>
        <p:nvSpPr>
          <p:cNvPr id="7" name="Content Placeholder 6"/>
          <p:cNvSpPr txBox="1">
            <a:spLocks/>
          </p:cNvSpPr>
          <p:nvPr/>
        </p:nvSpPr>
        <p:spPr>
          <a:xfrm>
            <a:off x="570603" y="1122043"/>
            <a:ext cx="9693985" cy="546579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600"/>
              </a:spcAft>
            </a:pPr>
            <a:r>
              <a:rPr lang="en-US" sz="2500" dirty="0">
                <a:solidFill>
                  <a:srgbClr val="021318"/>
                </a:solidFill>
              </a:rPr>
              <a:t>Punjab has only 1.5% of India’s land, but its rice and wheat production accounts for 50% of the grain the Government purchases and distributes to feed more than 400 million poor Indians. </a:t>
            </a:r>
          </a:p>
          <a:p>
            <a:pPr marL="342900" indent="-342900" algn="l">
              <a:spcAft>
                <a:spcPts val="600"/>
              </a:spcAft>
              <a:buFont typeface="Arial" panose="020B0604020202020204" pitchFamily="34" charset="0"/>
              <a:buChar char="•"/>
            </a:pPr>
            <a:r>
              <a:rPr lang="en-US" sz="2500" dirty="0">
                <a:solidFill>
                  <a:srgbClr val="021318"/>
                </a:solidFill>
              </a:rPr>
              <a:t>Groundwater is being </a:t>
            </a:r>
            <a:r>
              <a:rPr lang="en-US" sz="2500" b="1" dirty="0">
                <a:solidFill>
                  <a:srgbClr val="021318"/>
                </a:solidFill>
              </a:rPr>
              <a:t>withdrawn faster than it can be replenished</a:t>
            </a:r>
          </a:p>
          <a:p>
            <a:pPr marL="800100" lvl="1" indent="-342900" algn="l">
              <a:spcAft>
                <a:spcPts val="600"/>
              </a:spcAft>
              <a:buFont typeface="Arial" panose="020B0604020202020204" pitchFamily="34" charset="0"/>
              <a:buChar char="•"/>
            </a:pPr>
            <a:r>
              <a:rPr lang="en-GB" sz="2100" b="1" dirty="0">
                <a:solidFill>
                  <a:srgbClr val="021318"/>
                </a:solidFill>
              </a:rPr>
              <a:t>No restriction </a:t>
            </a:r>
            <a:r>
              <a:rPr lang="en-GB" sz="2100" dirty="0">
                <a:solidFill>
                  <a:srgbClr val="021318"/>
                </a:solidFill>
              </a:rPr>
              <a:t>on landowners’ rights to pump water on their own land</a:t>
            </a:r>
          </a:p>
          <a:p>
            <a:pPr marL="800100" lvl="1" indent="-342900" algn="l">
              <a:spcAft>
                <a:spcPts val="600"/>
              </a:spcAft>
              <a:buFont typeface="Arial" panose="020B0604020202020204" pitchFamily="34" charset="0"/>
              <a:buChar char="•"/>
            </a:pPr>
            <a:r>
              <a:rPr lang="en-GB" sz="2100" dirty="0">
                <a:solidFill>
                  <a:srgbClr val="021318"/>
                </a:solidFill>
              </a:rPr>
              <a:t>Government set prices </a:t>
            </a:r>
            <a:r>
              <a:rPr lang="en-GB" sz="2100" b="1" dirty="0">
                <a:solidFill>
                  <a:srgbClr val="021318"/>
                </a:solidFill>
              </a:rPr>
              <a:t>incentivize planting of water-intensive crops</a:t>
            </a:r>
          </a:p>
          <a:p>
            <a:pPr marL="800100" lvl="1" indent="-342900" algn="l">
              <a:spcAft>
                <a:spcPts val="600"/>
              </a:spcAft>
              <a:buFont typeface="Arial" panose="020B0604020202020204" pitchFamily="34" charset="0"/>
              <a:buChar char="•"/>
            </a:pPr>
            <a:r>
              <a:rPr lang="en-GB" sz="2100" dirty="0">
                <a:solidFill>
                  <a:srgbClr val="021318"/>
                </a:solidFill>
              </a:rPr>
              <a:t>Electricity </a:t>
            </a:r>
            <a:r>
              <a:rPr lang="en-GB" sz="2100" b="1" dirty="0">
                <a:solidFill>
                  <a:srgbClr val="021318"/>
                </a:solidFill>
              </a:rPr>
              <a:t>provided free </a:t>
            </a:r>
            <a:r>
              <a:rPr lang="en-GB" sz="2100" dirty="0">
                <a:solidFill>
                  <a:srgbClr val="021318"/>
                </a:solidFill>
              </a:rPr>
              <a:t>to farmers</a:t>
            </a:r>
            <a:endParaRPr lang="en-US" sz="2100" dirty="0">
              <a:solidFill>
                <a:srgbClr val="021318"/>
              </a:solidFill>
            </a:endParaRPr>
          </a:p>
          <a:p>
            <a:pPr marL="342900" indent="-342900" algn="l">
              <a:spcAft>
                <a:spcPts val="600"/>
              </a:spcAft>
              <a:buFont typeface="Arial" panose="020B0604020202020204" pitchFamily="34" charset="0"/>
              <a:buChar char="•"/>
            </a:pPr>
            <a:r>
              <a:rPr lang="en-US" sz="2500" b="1" dirty="0">
                <a:solidFill>
                  <a:srgbClr val="021318"/>
                </a:solidFill>
              </a:rPr>
              <a:t>Water levels drop;</a:t>
            </a:r>
            <a:r>
              <a:rPr lang="en-US" sz="2500" dirty="0">
                <a:solidFill>
                  <a:srgbClr val="021318"/>
                </a:solidFill>
              </a:rPr>
              <a:t> increased pumping is putting additional stress on an already fragile and overtaxed electricity grid</a:t>
            </a:r>
          </a:p>
          <a:p>
            <a:pPr marL="800100" lvl="1" indent="-342900" algn="l">
              <a:spcAft>
                <a:spcPts val="600"/>
              </a:spcAft>
              <a:buFont typeface="Arial" panose="020B0604020202020204" pitchFamily="34" charset="0"/>
              <a:buChar char="•"/>
            </a:pPr>
            <a:r>
              <a:rPr lang="en-US" sz="2100" dirty="0">
                <a:solidFill>
                  <a:srgbClr val="021318"/>
                </a:solidFill>
              </a:rPr>
              <a:t>Excessive pumping not only leads to overexploitation of aquifers, but also to high electricity demand</a:t>
            </a:r>
          </a:p>
          <a:p>
            <a:pPr marL="800100" lvl="1" indent="-342900" algn="l">
              <a:spcAft>
                <a:spcPts val="600"/>
              </a:spcAft>
              <a:buFont typeface="Arial" panose="020B0604020202020204" pitchFamily="34" charset="0"/>
              <a:buChar char="•"/>
            </a:pPr>
            <a:r>
              <a:rPr lang="en-US" sz="2100" b="1" dirty="0">
                <a:solidFill>
                  <a:srgbClr val="021318"/>
                </a:solidFill>
              </a:rPr>
              <a:t>Irrigation accounts for about 15-20% of Punjab’s total electricity use</a:t>
            </a:r>
            <a:endParaRPr lang="en-GB" sz="2100" dirty="0">
              <a:solidFill>
                <a:srgbClr val="021318"/>
              </a:solidFill>
            </a:endParaRPr>
          </a:p>
        </p:txBody>
      </p:sp>
      <p:sp>
        <p:nvSpPr>
          <p:cNvPr id="5" name="Title 1">
            <a:extLst>
              <a:ext uri="{FF2B5EF4-FFF2-40B4-BE49-F238E27FC236}">
                <a16:creationId xmlns:a16="http://schemas.microsoft.com/office/drawing/2014/main" id="{8C536783-3E6E-4AC7-A33C-FA50961FFA93}"/>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Example: Punjab, India</a:t>
            </a:r>
          </a:p>
        </p:txBody>
      </p:sp>
    </p:spTree>
    <p:extLst>
      <p:ext uri="{BB962C8B-B14F-4D97-AF65-F5344CB8AC3E}">
        <p14:creationId xmlns:p14="http://schemas.microsoft.com/office/powerpoint/2010/main" val="283294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1735182" y="47168"/>
            <a:ext cx="8721636"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4400" dirty="0"/>
          </a:p>
        </p:txBody>
      </p:sp>
      <p:sp>
        <p:nvSpPr>
          <p:cNvPr id="3" name="TextBox 2"/>
          <p:cNvSpPr txBox="1"/>
          <p:nvPr/>
        </p:nvSpPr>
        <p:spPr>
          <a:xfrm>
            <a:off x="673768" y="999137"/>
            <a:ext cx="10962420" cy="5555367"/>
          </a:xfrm>
          <a:prstGeom prst="rect">
            <a:avLst/>
          </a:prstGeom>
          <a:noFill/>
        </p:spPr>
        <p:txBody>
          <a:bodyPr wrap="square" rtlCol="0">
            <a:spAutoFit/>
          </a:bodyPr>
          <a:lstStyle/>
          <a:p>
            <a:pPr>
              <a:lnSpc>
                <a:spcPts val="3000"/>
              </a:lnSpc>
            </a:pPr>
            <a:r>
              <a:rPr lang="en-CA" sz="2400" dirty="0">
                <a:solidFill>
                  <a:srgbClr val="021318"/>
                </a:solidFill>
              </a:rPr>
              <a:t>These issues highlight the challenges faced by governments pursuing sustainable development.</a:t>
            </a:r>
          </a:p>
          <a:p>
            <a:pPr marL="342900" indent="-342900">
              <a:lnSpc>
                <a:spcPts val="3000"/>
              </a:lnSpc>
              <a:buFont typeface="Arial" panose="020B0604020202020204" pitchFamily="34" charset="0"/>
              <a:buChar char="•"/>
            </a:pPr>
            <a:r>
              <a:rPr lang="en-CA" sz="2000" dirty="0">
                <a:solidFill>
                  <a:srgbClr val="021318"/>
                </a:solidFill>
              </a:rPr>
              <a:t>A complex web of interwoven concerns and vested interests.</a:t>
            </a:r>
          </a:p>
          <a:p>
            <a:pPr marL="342900" indent="-342900">
              <a:lnSpc>
                <a:spcPts val="3000"/>
              </a:lnSpc>
              <a:buFont typeface="Arial" panose="020B0604020202020204" pitchFamily="34" charset="0"/>
              <a:buChar char="•"/>
            </a:pPr>
            <a:r>
              <a:rPr lang="en-CA" sz="2000" dirty="0">
                <a:solidFill>
                  <a:srgbClr val="021318"/>
                </a:solidFill>
              </a:rPr>
              <a:t>Decisions can have far-reaching consequences outside the targeted area, sector or jurisdiction.</a:t>
            </a:r>
          </a:p>
          <a:p>
            <a:pPr marL="342900" indent="-342900">
              <a:lnSpc>
                <a:spcPts val="3000"/>
              </a:lnSpc>
              <a:buFont typeface="Arial" panose="020B0604020202020204" pitchFamily="34" charset="0"/>
              <a:buChar char="•"/>
            </a:pPr>
            <a:r>
              <a:rPr lang="en-CA" sz="2000" dirty="0">
                <a:solidFill>
                  <a:srgbClr val="021318"/>
                </a:solidFill>
              </a:rPr>
              <a:t>Impacts can be unintended and unforeseen.</a:t>
            </a:r>
          </a:p>
          <a:p>
            <a:pPr marL="342900" indent="-342900">
              <a:lnSpc>
                <a:spcPts val="3000"/>
              </a:lnSpc>
              <a:buFont typeface="Arial" panose="020B0604020202020204" pitchFamily="34" charset="0"/>
              <a:buChar char="•"/>
            </a:pPr>
            <a:r>
              <a:rPr lang="en-CA" sz="2000" dirty="0">
                <a:solidFill>
                  <a:srgbClr val="021318"/>
                </a:solidFill>
              </a:rPr>
              <a:t>Cross-sectoral and cross-system impacts may be either positive or negative (or both).</a:t>
            </a:r>
          </a:p>
          <a:p>
            <a:pPr>
              <a:lnSpc>
                <a:spcPts val="3000"/>
              </a:lnSpc>
              <a:spcBef>
                <a:spcPts val="1200"/>
              </a:spcBef>
            </a:pPr>
            <a:r>
              <a:rPr lang="en-CA" sz="2400" dirty="0">
                <a:solidFill>
                  <a:srgbClr val="021318"/>
                </a:solidFill>
              </a:rPr>
              <a:t>A coordinated and integrated process to develop policies and measures with adequate attention given to cross-cutting aspects is needed.</a:t>
            </a:r>
          </a:p>
          <a:p>
            <a:pPr marL="342900" indent="-342900">
              <a:lnSpc>
                <a:spcPts val="3000"/>
              </a:lnSpc>
              <a:buFont typeface="Arial" panose="020B0604020202020204" pitchFamily="34" charset="0"/>
              <a:buChar char="•"/>
            </a:pPr>
            <a:r>
              <a:rPr lang="en-CA" sz="2000" dirty="0">
                <a:solidFill>
                  <a:srgbClr val="021318"/>
                </a:solidFill>
              </a:rPr>
              <a:t>Includes the concerns and perspectives affected agents/sectors.</a:t>
            </a:r>
          </a:p>
          <a:p>
            <a:pPr marL="342900" indent="-342900">
              <a:lnSpc>
                <a:spcPts val="3000"/>
              </a:lnSpc>
              <a:buFont typeface="Arial" panose="020B0604020202020204" pitchFamily="34" charset="0"/>
              <a:buChar char="•"/>
            </a:pPr>
            <a:r>
              <a:rPr lang="en-CA" sz="2000" dirty="0">
                <a:solidFill>
                  <a:srgbClr val="021318"/>
                </a:solidFill>
              </a:rPr>
              <a:t>Assesses the complementarity and conflicts among policy goals.</a:t>
            </a:r>
          </a:p>
          <a:p>
            <a:pPr marL="342900" indent="-342900">
              <a:lnSpc>
                <a:spcPts val="3000"/>
              </a:lnSpc>
              <a:buFont typeface="Arial" panose="020B0604020202020204" pitchFamily="34" charset="0"/>
              <a:buChar char="•"/>
            </a:pPr>
            <a:r>
              <a:rPr lang="en-CA" sz="2000" dirty="0">
                <a:solidFill>
                  <a:srgbClr val="021318"/>
                </a:solidFill>
              </a:rPr>
              <a:t>Stakes out a path that makes appropriate compromises (trade-offs) to pursue overall development.</a:t>
            </a:r>
          </a:p>
          <a:p>
            <a:endParaRPr lang="en-CA" sz="2000" dirty="0"/>
          </a:p>
        </p:txBody>
      </p:sp>
      <p:sp>
        <p:nvSpPr>
          <p:cNvPr id="4" name="Title 1">
            <a:extLst>
              <a:ext uri="{FF2B5EF4-FFF2-40B4-BE49-F238E27FC236}">
                <a16:creationId xmlns:a16="http://schemas.microsoft.com/office/drawing/2014/main" id="{5264CA44-DD98-4F75-AB25-1CB3B2AA937C}"/>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The need for integrated planning</a:t>
            </a:r>
          </a:p>
        </p:txBody>
      </p:sp>
    </p:spTree>
    <p:extLst>
      <p:ext uri="{BB962C8B-B14F-4D97-AF65-F5344CB8AC3E}">
        <p14:creationId xmlns:p14="http://schemas.microsoft.com/office/powerpoint/2010/main" val="2211202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F9DBD813-AA9F-4838-BB62-A1B6AFD4CD81}"/>
              </a:ext>
            </a:extLst>
          </p:cNvPr>
          <p:cNvSpPr txBox="1">
            <a:spLocks/>
          </p:cNvSpPr>
          <p:nvPr/>
        </p:nvSpPr>
        <p:spPr>
          <a:xfrm>
            <a:off x="0" y="-8913"/>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GB" sz="2800" dirty="0">
                <a:solidFill>
                  <a:schemeClr val="accent1">
                    <a:lumMod val="50000"/>
                  </a:schemeClr>
                </a:solidFill>
                <a:latin typeface="Century Gothic" panose="020B0502020202020204" pitchFamily="34" charset="0"/>
              </a:rPr>
              <a:t>Climate, Land, Energy and Water Systems (CLEWS)</a:t>
            </a:r>
          </a:p>
        </p:txBody>
      </p:sp>
      <p:sp>
        <p:nvSpPr>
          <p:cNvPr id="25" name="Slide Number Placeholder 24"/>
          <p:cNvSpPr>
            <a:spLocks noGrp="1"/>
          </p:cNvSpPr>
          <p:nvPr>
            <p:ph type="sldNum" sz="quarter" idx="12"/>
          </p:nvPr>
        </p:nvSpPr>
        <p:spPr/>
        <p:txBody>
          <a:bodyPr/>
          <a:lstStyle/>
          <a:p>
            <a:pPr>
              <a:defRPr/>
            </a:pPr>
            <a:endParaRPr lang="en-US" dirty="0">
              <a:solidFill>
                <a:srgbClr val="1FBBEE"/>
              </a:solidFill>
              <a:latin typeface="Arial"/>
            </a:endParaRPr>
          </a:p>
        </p:txBody>
      </p:sp>
      <p:grpSp>
        <p:nvGrpSpPr>
          <p:cNvPr id="28" name="Group 27">
            <a:extLst>
              <a:ext uri="{FF2B5EF4-FFF2-40B4-BE49-F238E27FC236}">
                <a16:creationId xmlns:a16="http://schemas.microsoft.com/office/drawing/2014/main" id="{32F3A024-FCD7-4A38-89FF-CFBC39FDEEC3}"/>
              </a:ext>
            </a:extLst>
          </p:cNvPr>
          <p:cNvGrpSpPr/>
          <p:nvPr/>
        </p:nvGrpSpPr>
        <p:grpSpPr>
          <a:xfrm>
            <a:off x="4891573" y="2900262"/>
            <a:ext cx="3657600" cy="2743200"/>
            <a:chOff x="333308" y="1159867"/>
            <a:chExt cx="3171501" cy="2505981"/>
          </a:xfrm>
          <a:solidFill>
            <a:schemeClr val="tx2">
              <a:lumMod val="60000"/>
              <a:lumOff val="40000"/>
              <a:alpha val="50000"/>
            </a:schemeClr>
          </a:solidFill>
        </p:grpSpPr>
        <p:sp>
          <p:nvSpPr>
            <p:cNvPr id="29" name="Oval 28">
              <a:extLst>
                <a:ext uri="{FF2B5EF4-FFF2-40B4-BE49-F238E27FC236}">
                  <a16:creationId xmlns:a16="http://schemas.microsoft.com/office/drawing/2014/main" id="{63A71EBD-14D4-4E20-B65F-375DE83F28CC}"/>
                </a:ext>
              </a:extLst>
            </p:cNvPr>
            <p:cNvSpPr/>
            <p:nvPr/>
          </p:nvSpPr>
          <p:spPr>
            <a:xfrm>
              <a:off x="333308" y="1159867"/>
              <a:ext cx="3171501" cy="2505981"/>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0" name="Oval 8">
              <a:extLst>
                <a:ext uri="{FF2B5EF4-FFF2-40B4-BE49-F238E27FC236}">
                  <a16:creationId xmlns:a16="http://schemas.microsoft.com/office/drawing/2014/main" id="{8D0C5C34-0C84-4C6E-B09A-458266083ACA}"/>
                </a:ext>
              </a:extLst>
            </p:cNvPr>
            <p:cNvSpPr txBox="1"/>
            <p:nvPr/>
          </p:nvSpPr>
          <p:spPr>
            <a:xfrm>
              <a:off x="1179161" y="1954267"/>
              <a:ext cx="1902900" cy="1378289"/>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r>
                <a:rPr lang="en-US" sz="2800" b="1" dirty="0">
                  <a:solidFill>
                    <a:srgbClr val="002060"/>
                  </a:solidFill>
                  <a:latin typeface="Calibri" panose="020F0502020204030204" pitchFamily="34" charset="0"/>
                </a:rPr>
                <a:t>Water system</a:t>
              </a:r>
              <a:endParaRPr lang="en-US" sz="2800" dirty="0">
                <a:solidFill>
                  <a:srgbClr val="002060"/>
                </a:solidFill>
                <a:latin typeface="Calibri" panose="020F0502020204030204" pitchFamily="34" charset="0"/>
              </a:endParaRPr>
            </a:p>
            <a:p>
              <a:pPr marL="0" lvl="0" indent="0" algn="ctr" defTabSz="533400">
                <a:lnSpc>
                  <a:spcPct val="90000"/>
                </a:lnSpc>
                <a:spcBef>
                  <a:spcPct val="0"/>
                </a:spcBef>
                <a:spcAft>
                  <a:spcPct val="35000"/>
                </a:spcAft>
                <a:buNone/>
              </a:pPr>
              <a:r>
                <a:rPr lang="en-US" sz="1400" b="0" kern="1200" dirty="0"/>
                <a:t>. </a:t>
              </a:r>
              <a:endParaRPr lang="en-US" sz="1400" b="1" kern="1200" dirty="0"/>
            </a:p>
          </p:txBody>
        </p:sp>
      </p:grpSp>
      <p:grpSp>
        <p:nvGrpSpPr>
          <p:cNvPr id="34" name="Group 33">
            <a:extLst>
              <a:ext uri="{FF2B5EF4-FFF2-40B4-BE49-F238E27FC236}">
                <a16:creationId xmlns:a16="http://schemas.microsoft.com/office/drawing/2014/main" id="{2396CDF8-1164-4CE5-AC87-CA6F2D13E5AB}"/>
              </a:ext>
            </a:extLst>
          </p:cNvPr>
          <p:cNvGrpSpPr/>
          <p:nvPr/>
        </p:nvGrpSpPr>
        <p:grpSpPr>
          <a:xfrm>
            <a:off x="3653938" y="1107277"/>
            <a:ext cx="3657600" cy="2743200"/>
            <a:chOff x="3760742" y="1614568"/>
            <a:chExt cx="3005652" cy="2360503"/>
          </a:xfrm>
          <a:solidFill>
            <a:srgbClr val="00B050">
              <a:alpha val="50000"/>
            </a:srgbClr>
          </a:solidFill>
        </p:grpSpPr>
        <p:sp>
          <p:nvSpPr>
            <p:cNvPr id="35" name="Oval 34">
              <a:extLst>
                <a:ext uri="{FF2B5EF4-FFF2-40B4-BE49-F238E27FC236}">
                  <a16:creationId xmlns:a16="http://schemas.microsoft.com/office/drawing/2014/main" id="{7EB1AC4B-6FD4-49B5-8E5C-F6382114DBB9}"/>
                </a:ext>
              </a:extLst>
            </p:cNvPr>
            <p:cNvSpPr/>
            <p:nvPr/>
          </p:nvSpPr>
          <p:spPr>
            <a:xfrm>
              <a:off x="3760742" y="1614568"/>
              <a:ext cx="3005652" cy="2360503"/>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6" name="Oval 6">
              <a:extLst>
                <a:ext uri="{FF2B5EF4-FFF2-40B4-BE49-F238E27FC236}">
                  <a16:creationId xmlns:a16="http://schemas.microsoft.com/office/drawing/2014/main" id="{42A226CA-BFC1-4CCC-BA9F-DFA45B23A12C}"/>
                </a:ext>
              </a:extLst>
            </p:cNvPr>
            <p:cNvSpPr txBox="1"/>
            <p:nvPr/>
          </p:nvSpPr>
          <p:spPr>
            <a:xfrm>
              <a:off x="4389739" y="1928512"/>
              <a:ext cx="1713435" cy="1340494"/>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2800" b="1" dirty="0">
                  <a:solidFill>
                    <a:srgbClr val="002060"/>
                  </a:solidFill>
                  <a:latin typeface="Calibri" panose="020F0502020204030204" pitchFamily="34" charset="0"/>
                </a:rPr>
                <a:t>Land and agriculture system</a:t>
              </a:r>
              <a:endParaRPr lang="en-US" sz="2800" dirty="0">
                <a:solidFill>
                  <a:srgbClr val="002060"/>
                </a:solidFill>
                <a:latin typeface="Calibri" panose="020F0502020204030204" pitchFamily="34" charset="0"/>
              </a:endParaRPr>
            </a:p>
          </p:txBody>
        </p:sp>
      </p:grpSp>
      <p:sp>
        <p:nvSpPr>
          <p:cNvPr id="4" name="TextBox 3">
            <a:extLst>
              <a:ext uri="{FF2B5EF4-FFF2-40B4-BE49-F238E27FC236}">
                <a16:creationId xmlns:a16="http://schemas.microsoft.com/office/drawing/2014/main" id="{1ACDBB12-EC0B-4870-B500-F97E1323C322}"/>
              </a:ext>
            </a:extLst>
          </p:cNvPr>
          <p:cNvSpPr txBox="1"/>
          <p:nvPr/>
        </p:nvSpPr>
        <p:spPr>
          <a:xfrm>
            <a:off x="2272683" y="5746730"/>
            <a:ext cx="3923932" cy="738664"/>
          </a:xfrm>
          <a:prstGeom prst="rect">
            <a:avLst/>
          </a:prstGeom>
          <a:noFill/>
        </p:spPr>
        <p:txBody>
          <a:bodyPr wrap="square" rtlCol="0">
            <a:spAutoFit/>
          </a:bodyPr>
          <a:lstStyle/>
          <a:p>
            <a:pPr marL="285750" indent="-285750">
              <a:buFont typeface="Arial" panose="020B0604020202020204" pitchFamily="34" charset="0"/>
              <a:buChar char="•"/>
              <a:tabLst>
                <a:tab pos="2022872" algn="l"/>
              </a:tabLst>
            </a:pPr>
            <a:r>
              <a:rPr lang="en-GB" sz="1400" dirty="0">
                <a:solidFill>
                  <a:srgbClr val="333333"/>
                </a:solidFill>
              </a:rPr>
              <a:t>Energy for water processing and treatment, </a:t>
            </a:r>
          </a:p>
          <a:p>
            <a:pPr marL="285750" indent="-285750">
              <a:buFont typeface="Arial" panose="020B0604020202020204" pitchFamily="34" charset="0"/>
              <a:buChar char="•"/>
              <a:tabLst>
                <a:tab pos="2022872" algn="l"/>
              </a:tabLst>
            </a:pPr>
            <a:r>
              <a:rPr lang="en-GB" sz="1400" dirty="0">
                <a:solidFill>
                  <a:srgbClr val="333333"/>
                </a:solidFill>
              </a:rPr>
              <a:t>Energy for water pumping</a:t>
            </a:r>
          </a:p>
          <a:p>
            <a:pPr marL="285750" indent="-285750">
              <a:buFont typeface="Arial" panose="020B0604020202020204" pitchFamily="34" charset="0"/>
              <a:buChar char="•"/>
              <a:tabLst>
                <a:tab pos="2022872" algn="l"/>
              </a:tabLst>
            </a:pPr>
            <a:r>
              <a:rPr lang="en-GB" sz="1400" dirty="0">
                <a:solidFill>
                  <a:srgbClr val="333333"/>
                </a:solidFill>
              </a:rPr>
              <a:t>Energy for desalination</a:t>
            </a:r>
          </a:p>
        </p:txBody>
      </p:sp>
      <p:cxnSp>
        <p:nvCxnSpPr>
          <p:cNvPr id="37" name="Straight Connector 36">
            <a:extLst>
              <a:ext uri="{FF2B5EF4-FFF2-40B4-BE49-F238E27FC236}">
                <a16:creationId xmlns:a16="http://schemas.microsoft.com/office/drawing/2014/main" id="{1D20FF1F-B90C-483D-A7E5-DF85618BAE2A}"/>
              </a:ext>
            </a:extLst>
          </p:cNvPr>
          <p:cNvCxnSpPr>
            <a:cxnSpLocks/>
          </p:cNvCxnSpPr>
          <p:nvPr/>
        </p:nvCxnSpPr>
        <p:spPr>
          <a:xfrm flipV="1">
            <a:off x="4715435" y="4524241"/>
            <a:ext cx="564777" cy="123286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0295FE8-3C32-4A85-860C-F7286341FCE4}"/>
              </a:ext>
            </a:extLst>
          </p:cNvPr>
          <p:cNvGrpSpPr/>
          <p:nvPr/>
        </p:nvGrpSpPr>
        <p:grpSpPr>
          <a:xfrm>
            <a:off x="2039784" y="2884192"/>
            <a:ext cx="3657600" cy="2743200"/>
            <a:chOff x="2295545" y="295942"/>
            <a:chExt cx="2976240" cy="2360503"/>
          </a:xfrm>
          <a:solidFill>
            <a:schemeClr val="accent4">
              <a:lumMod val="75000"/>
              <a:alpha val="50000"/>
            </a:schemeClr>
          </a:solidFill>
        </p:grpSpPr>
        <p:sp>
          <p:nvSpPr>
            <p:cNvPr id="32" name="Oval 31">
              <a:extLst>
                <a:ext uri="{FF2B5EF4-FFF2-40B4-BE49-F238E27FC236}">
                  <a16:creationId xmlns:a16="http://schemas.microsoft.com/office/drawing/2014/main" id="{BF48FF85-71D1-4221-9176-34B60551B9A8}"/>
                </a:ext>
              </a:extLst>
            </p:cNvPr>
            <p:cNvSpPr/>
            <p:nvPr/>
          </p:nvSpPr>
          <p:spPr>
            <a:xfrm>
              <a:off x="2295545" y="295942"/>
              <a:ext cx="2976240" cy="2360503"/>
            </a:xfrm>
            <a:prstGeom prst="ellipse">
              <a:avLst/>
            </a:prstGeom>
            <a:grp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3" name="Oval 4">
              <a:extLst>
                <a:ext uri="{FF2B5EF4-FFF2-40B4-BE49-F238E27FC236}">
                  <a16:creationId xmlns:a16="http://schemas.microsoft.com/office/drawing/2014/main" id="{807117BB-7F53-4416-9D45-4661D170756B}"/>
                </a:ext>
              </a:extLst>
            </p:cNvPr>
            <p:cNvSpPr txBox="1"/>
            <p:nvPr/>
          </p:nvSpPr>
          <p:spPr>
            <a:xfrm>
              <a:off x="2570556" y="943478"/>
              <a:ext cx="2182576" cy="1244510"/>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2800" b="1" dirty="0">
                  <a:solidFill>
                    <a:srgbClr val="002060"/>
                  </a:solidFill>
                  <a:latin typeface="Calibri" panose="020F0502020204030204" pitchFamily="34" charset="0"/>
                </a:rPr>
                <a:t>Energy system</a:t>
              </a:r>
              <a:endParaRPr lang="en-US" sz="2800" dirty="0">
                <a:solidFill>
                  <a:srgbClr val="002060"/>
                </a:solidFill>
                <a:latin typeface="Calibri" panose="020F0502020204030204" pitchFamily="34" charset="0"/>
              </a:endParaRPr>
            </a:p>
          </p:txBody>
        </p:sp>
      </p:grpSp>
      <p:sp>
        <p:nvSpPr>
          <p:cNvPr id="40" name="TextBox 39">
            <a:extLst>
              <a:ext uri="{FF2B5EF4-FFF2-40B4-BE49-F238E27FC236}">
                <a16:creationId xmlns:a16="http://schemas.microsoft.com/office/drawing/2014/main" id="{E3E0DA35-7D67-4733-89CD-8D133E70CBDE}"/>
              </a:ext>
            </a:extLst>
          </p:cNvPr>
          <p:cNvSpPr txBox="1"/>
          <p:nvPr/>
        </p:nvSpPr>
        <p:spPr>
          <a:xfrm>
            <a:off x="7319992" y="1186601"/>
            <a:ext cx="2041417"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rgbClr val="333333"/>
                </a:solidFill>
              </a:rPr>
              <a:t>Water-land interactions in the hydrological cycle, </a:t>
            </a:r>
          </a:p>
          <a:p>
            <a:pPr marL="285750" indent="-285750">
              <a:buFont typeface="Arial" panose="020B0604020202020204" pitchFamily="34" charset="0"/>
              <a:buChar char="•"/>
            </a:pPr>
            <a:r>
              <a:rPr lang="en-GB" sz="1400" dirty="0">
                <a:solidFill>
                  <a:srgbClr val="333333"/>
                </a:solidFill>
              </a:rPr>
              <a:t>Water needs for food, feed, fuel and fibre crops (rain-fed and irrigated), water-</a:t>
            </a:r>
          </a:p>
        </p:txBody>
      </p:sp>
      <p:cxnSp>
        <p:nvCxnSpPr>
          <p:cNvPr id="41" name="Straight Connector 40">
            <a:extLst>
              <a:ext uri="{FF2B5EF4-FFF2-40B4-BE49-F238E27FC236}">
                <a16:creationId xmlns:a16="http://schemas.microsoft.com/office/drawing/2014/main" id="{7AB6F3A8-330D-4EE5-B86C-5D944E384928}"/>
              </a:ext>
            </a:extLst>
          </p:cNvPr>
          <p:cNvCxnSpPr>
            <a:cxnSpLocks/>
          </p:cNvCxnSpPr>
          <p:nvPr/>
        </p:nvCxnSpPr>
        <p:spPr>
          <a:xfrm flipH="1">
            <a:off x="6307068" y="2650990"/>
            <a:ext cx="1180608" cy="593343"/>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65D0C69-C5D9-4392-87CE-BAA18426A3C1}"/>
              </a:ext>
            </a:extLst>
          </p:cNvPr>
          <p:cNvSpPr txBox="1"/>
          <p:nvPr/>
        </p:nvSpPr>
        <p:spPr>
          <a:xfrm>
            <a:off x="172122" y="1525321"/>
            <a:ext cx="3071971"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rgbClr val="333333"/>
                </a:solidFill>
              </a:rPr>
              <a:t>Biomass for biofuel production and other energy uses, </a:t>
            </a:r>
          </a:p>
          <a:p>
            <a:pPr marL="285750" indent="-285750">
              <a:buFont typeface="Arial" panose="020B0604020202020204" pitchFamily="34" charset="0"/>
              <a:buChar char="•"/>
            </a:pPr>
            <a:r>
              <a:rPr lang="en-GB" sz="1400" dirty="0">
                <a:solidFill>
                  <a:srgbClr val="333333"/>
                </a:solidFill>
              </a:rPr>
              <a:t>Energy required for field preparation and harvest </a:t>
            </a:r>
          </a:p>
          <a:p>
            <a:pPr marL="285750" indent="-285750">
              <a:buFont typeface="Arial" panose="020B0604020202020204" pitchFamily="34" charset="0"/>
              <a:buChar char="•"/>
            </a:pPr>
            <a:r>
              <a:rPr lang="en-GB" sz="1400" dirty="0">
                <a:solidFill>
                  <a:srgbClr val="333333"/>
                </a:solidFill>
              </a:rPr>
              <a:t>Energy for production of fertilizer, pesticides and other agricultural inputs</a:t>
            </a:r>
          </a:p>
        </p:txBody>
      </p:sp>
      <p:cxnSp>
        <p:nvCxnSpPr>
          <p:cNvPr id="50" name="Straight Connector 49">
            <a:extLst>
              <a:ext uri="{FF2B5EF4-FFF2-40B4-BE49-F238E27FC236}">
                <a16:creationId xmlns:a16="http://schemas.microsoft.com/office/drawing/2014/main" id="{4BF0266A-67CC-4BE2-A40C-A443DBD1FB20}"/>
              </a:ext>
            </a:extLst>
          </p:cNvPr>
          <p:cNvCxnSpPr>
            <a:cxnSpLocks/>
          </p:cNvCxnSpPr>
          <p:nvPr/>
        </p:nvCxnSpPr>
        <p:spPr>
          <a:xfrm>
            <a:off x="3175851" y="2745472"/>
            <a:ext cx="1180342" cy="40546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62" name="Rounded Rectangle 12">
            <a:extLst>
              <a:ext uri="{FF2B5EF4-FFF2-40B4-BE49-F238E27FC236}">
                <a16:creationId xmlns:a16="http://schemas.microsoft.com/office/drawing/2014/main" id="{7146D302-FBC3-4160-9885-530805FE3D84}"/>
              </a:ext>
            </a:extLst>
          </p:cNvPr>
          <p:cNvSpPr/>
          <p:nvPr/>
        </p:nvSpPr>
        <p:spPr>
          <a:xfrm>
            <a:off x="10729078" y="2295076"/>
            <a:ext cx="1080119" cy="3462031"/>
          </a:xfrm>
          <a:prstGeom prst="round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300" b="1" dirty="0">
                <a:solidFill>
                  <a:srgbClr val="002060"/>
                </a:solidFill>
              </a:rPr>
              <a:t>Climate</a:t>
            </a:r>
          </a:p>
        </p:txBody>
      </p:sp>
      <p:sp>
        <p:nvSpPr>
          <p:cNvPr id="63" name="Right Arrow 3">
            <a:extLst>
              <a:ext uri="{FF2B5EF4-FFF2-40B4-BE49-F238E27FC236}">
                <a16:creationId xmlns:a16="http://schemas.microsoft.com/office/drawing/2014/main" id="{89BF5AD0-6E00-44A1-A706-C84F6E36F792}"/>
              </a:ext>
            </a:extLst>
          </p:cNvPr>
          <p:cNvSpPr/>
          <p:nvPr/>
        </p:nvSpPr>
        <p:spPr>
          <a:xfrm>
            <a:off x="9018280" y="2476278"/>
            <a:ext cx="1440751" cy="1298721"/>
          </a:xfrm>
          <a:prstGeom prst="rightArrow">
            <a:avLst>
              <a:gd name="adj1" fmla="val 50000"/>
              <a:gd name="adj2" fmla="val 20044"/>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4" name="Right Arrow 18">
            <a:extLst>
              <a:ext uri="{FF2B5EF4-FFF2-40B4-BE49-F238E27FC236}">
                <a16:creationId xmlns:a16="http://schemas.microsoft.com/office/drawing/2014/main" id="{2CFFFD53-60A0-418F-9AF5-AA20B2F17644}"/>
              </a:ext>
            </a:extLst>
          </p:cNvPr>
          <p:cNvSpPr/>
          <p:nvPr/>
        </p:nvSpPr>
        <p:spPr>
          <a:xfrm rot="10800000">
            <a:off x="9062374" y="3736369"/>
            <a:ext cx="1459248" cy="1298721"/>
          </a:xfrm>
          <a:prstGeom prst="rightArrow">
            <a:avLst>
              <a:gd name="adj1" fmla="val 50000"/>
              <a:gd name="adj2" fmla="val 20044"/>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5" name="TextBox 64">
            <a:extLst>
              <a:ext uri="{FF2B5EF4-FFF2-40B4-BE49-F238E27FC236}">
                <a16:creationId xmlns:a16="http://schemas.microsoft.com/office/drawing/2014/main" id="{FF742625-7C92-43DF-9254-B8AFB9D0AA35}"/>
              </a:ext>
            </a:extLst>
          </p:cNvPr>
          <p:cNvSpPr txBox="1"/>
          <p:nvPr/>
        </p:nvSpPr>
        <p:spPr>
          <a:xfrm>
            <a:off x="9046704" y="2875492"/>
            <a:ext cx="996230" cy="523220"/>
          </a:xfrm>
          <a:prstGeom prst="rect">
            <a:avLst/>
          </a:prstGeom>
          <a:noFill/>
        </p:spPr>
        <p:txBody>
          <a:bodyPr wrap="square" rtlCol="0">
            <a:spAutoFit/>
          </a:bodyPr>
          <a:lstStyle/>
          <a:p>
            <a:r>
              <a:rPr lang="en-GB" sz="1400" dirty="0">
                <a:solidFill>
                  <a:srgbClr val="002060"/>
                </a:solidFill>
              </a:rPr>
              <a:t>GHG emissions</a:t>
            </a:r>
          </a:p>
        </p:txBody>
      </p:sp>
      <p:sp>
        <p:nvSpPr>
          <p:cNvPr id="66" name="TextBox 65">
            <a:extLst>
              <a:ext uri="{FF2B5EF4-FFF2-40B4-BE49-F238E27FC236}">
                <a16:creationId xmlns:a16="http://schemas.microsoft.com/office/drawing/2014/main" id="{3F370116-0E8D-4749-8B5D-69CDC627A348}"/>
              </a:ext>
            </a:extLst>
          </p:cNvPr>
          <p:cNvSpPr txBox="1"/>
          <p:nvPr/>
        </p:nvSpPr>
        <p:spPr>
          <a:xfrm>
            <a:off x="9216681" y="4118673"/>
            <a:ext cx="1304941" cy="523220"/>
          </a:xfrm>
          <a:prstGeom prst="rect">
            <a:avLst/>
          </a:prstGeom>
          <a:noFill/>
        </p:spPr>
        <p:txBody>
          <a:bodyPr wrap="square" rtlCol="0">
            <a:spAutoFit/>
          </a:bodyPr>
          <a:lstStyle/>
          <a:p>
            <a:r>
              <a:rPr lang="en-GB" sz="1400" dirty="0">
                <a:solidFill>
                  <a:srgbClr val="002060"/>
                </a:solidFill>
              </a:rPr>
              <a:t>Precipitation, temperature</a:t>
            </a:r>
          </a:p>
        </p:txBody>
      </p:sp>
      <p:sp>
        <p:nvSpPr>
          <p:cNvPr id="68" name="TextBox 67">
            <a:extLst>
              <a:ext uri="{FF2B5EF4-FFF2-40B4-BE49-F238E27FC236}">
                <a16:creationId xmlns:a16="http://schemas.microsoft.com/office/drawing/2014/main" id="{CA749DA8-AF4B-495C-B626-FE5B35C59886}"/>
              </a:ext>
            </a:extLst>
          </p:cNvPr>
          <p:cNvSpPr txBox="1"/>
          <p:nvPr/>
        </p:nvSpPr>
        <p:spPr>
          <a:xfrm>
            <a:off x="6069344" y="5729292"/>
            <a:ext cx="3175676" cy="738664"/>
          </a:xfrm>
          <a:prstGeom prst="rect">
            <a:avLst/>
          </a:prstGeom>
          <a:noFill/>
        </p:spPr>
        <p:txBody>
          <a:bodyPr wrap="square" rtlCol="0">
            <a:spAutoFit/>
          </a:bodyPr>
          <a:lstStyle/>
          <a:p>
            <a:pPr marL="285750" indent="-285750">
              <a:buFont typeface="Arial" panose="020B0604020202020204" pitchFamily="34" charset="0"/>
              <a:buChar char="•"/>
              <a:tabLst>
                <a:tab pos="2022872" algn="l"/>
              </a:tabLst>
            </a:pPr>
            <a:r>
              <a:rPr lang="en-GB" sz="1400" dirty="0">
                <a:solidFill>
                  <a:srgbClr val="333333"/>
                </a:solidFill>
              </a:rPr>
              <a:t>Water for hydropower </a:t>
            </a:r>
          </a:p>
          <a:p>
            <a:pPr marL="285750" indent="-285750">
              <a:buFont typeface="Arial" panose="020B0604020202020204" pitchFamily="34" charset="0"/>
              <a:buChar char="•"/>
              <a:tabLst>
                <a:tab pos="2022872" algn="l"/>
              </a:tabLst>
            </a:pPr>
            <a:r>
              <a:rPr lang="en-GB" sz="1400" dirty="0">
                <a:solidFill>
                  <a:srgbClr val="333333"/>
                </a:solidFill>
              </a:rPr>
              <a:t>Water for power plant cooling</a:t>
            </a:r>
          </a:p>
          <a:p>
            <a:pPr marL="285750" indent="-285750">
              <a:buFont typeface="Arial" panose="020B0604020202020204" pitchFamily="34" charset="0"/>
              <a:buChar char="•"/>
              <a:tabLst>
                <a:tab pos="2022872" algn="l"/>
              </a:tabLst>
            </a:pPr>
            <a:r>
              <a:rPr lang="en-GB" sz="1400" dirty="0">
                <a:solidFill>
                  <a:srgbClr val="333333"/>
                </a:solidFill>
              </a:rPr>
              <a:t>Water for (bio-) fuel processing</a:t>
            </a:r>
            <a:endParaRPr lang="en-US" sz="1400" dirty="0" err="1">
              <a:solidFill>
                <a:schemeClr val="bg2">
                  <a:lumMod val="50000"/>
                </a:schemeClr>
              </a:solidFill>
            </a:endParaRPr>
          </a:p>
        </p:txBody>
      </p:sp>
    </p:spTree>
    <p:extLst>
      <p:ext uri="{BB962C8B-B14F-4D97-AF65-F5344CB8AC3E}">
        <p14:creationId xmlns:p14="http://schemas.microsoft.com/office/powerpoint/2010/main" val="33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6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49" grpId="0"/>
      <p:bldP spid="62" grpId="0" animBg="1"/>
      <p:bldP spid="63" grpId="0" animBg="1"/>
      <p:bldP spid="64" grpId="0" animBg="1"/>
      <p:bldP spid="65" grpId="0"/>
      <p:bldP spid="66"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167" y="319342"/>
            <a:ext cx="7812795" cy="463154"/>
          </a:xfrm>
        </p:spPr>
        <p:txBody>
          <a:bodyPr>
            <a:normAutofit/>
          </a:bodyPr>
          <a:lstStyle/>
          <a:p>
            <a:pPr algn="ctr"/>
            <a:endParaRPr lang="en-US" dirty="0">
              <a:latin typeface="Calibri" panose="020F0502020204030204" pitchFamily="34" charset="0"/>
            </a:endParaRPr>
          </a:p>
        </p:txBody>
      </p:sp>
      <p:sp>
        <p:nvSpPr>
          <p:cNvPr id="3" name="Content Placeholder 2"/>
          <p:cNvSpPr>
            <a:spLocks noGrp="1"/>
          </p:cNvSpPr>
          <p:nvPr>
            <p:ph idx="1"/>
          </p:nvPr>
        </p:nvSpPr>
        <p:spPr>
          <a:xfrm>
            <a:off x="915082" y="1087334"/>
            <a:ext cx="7380513" cy="5245100"/>
          </a:xfrm>
        </p:spPr>
        <p:txBody>
          <a:bodyPr>
            <a:normAutofit fontScale="55000" lnSpcReduction="20000"/>
          </a:bodyPr>
          <a:lstStyle/>
          <a:p>
            <a:r>
              <a:rPr lang="en-GB" sz="3400" b="1" dirty="0">
                <a:solidFill>
                  <a:srgbClr val="021318"/>
                </a:solidFill>
              </a:rPr>
              <a:t>Time horizon typically one or more decades</a:t>
            </a:r>
          </a:p>
          <a:p>
            <a:pPr lvl="1"/>
            <a:r>
              <a:rPr lang="en-GB" sz="3400" dirty="0">
                <a:solidFill>
                  <a:srgbClr val="021318"/>
                </a:solidFill>
              </a:rPr>
              <a:t>Intended for longer term assessments and studies</a:t>
            </a:r>
          </a:p>
          <a:p>
            <a:r>
              <a:rPr lang="en-GB" sz="3400" b="1" dirty="0">
                <a:solidFill>
                  <a:srgbClr val="021318"/>
                </a:solidFill>
              </a:rPr>
              <a:t>Bottom-up analysis</a:t>
            </a:r>
          </a:p>
          <a:p>
            <a:pPr lvl="1"/>
            <a:r>
              <a:rPr lang="en-GB" sz="3400" dirty="0">
                <a:solidFill>
                  <a:srgbClr val="021318"/>
                </a:solidFill>
              </a:rPr>
              <a:t>Representation of physical systems</a:t>
            </a:r>
          </a:p>
          <a:p>
            <a:pPr lvl="1"/>
            <a:r>
              <a:rPr lang="en-US" sz="3400" dirty="0">
                <a:solidFill>
                  <a:srgbClr val="021318"/>
                </a:solidFill>
              </a:rPr>
              <a:t>Full value chain (e.g. “well to wheel” or “field to fork”)</a:t>
            </a:r>
          </a:p>
          <a:p>
            <a:pPr lvl="1"/>
            <a:r>
              <a:rPr lang="en-US" sz="3400" dirty="0">
                <a:solidFill>
                  <a:srgbClr val="021318"/>
                </a:solidFill>
              </a:rPr>
              <a:t>Each asset described by its technical and economic characteristics</a:t>
            </a:r>
          </a:p>
          <a:p>
            <a:pPr lvl="1"/>
            <a:r>
              <a:rPr lang="en-US" sz="3400" dirty="0">
                <a:solidFill>
                  <a:srgbClr val="021318"/>
                </a:solidFill>
              </a:rPr>
              <a:t>Identify cost-effective strategies subject to constraints</a:t>
            </a:r>
            <a:endParaRPr lang="en-GB" sz="3400" dirty="0">
              <a:solidFill>
                <a:srgbClr val="021318"/>
              </a:solidFill>
            </a:endParaRPr>
          </a:p>
          <a:p>
            <a:r>
              <a:rPr lang="en-GB" sz="3400" b="1" dirty="0">
                <a:solidFill>
                  <a:srgbClr val="021318"/>
                </a:solidFill>
              </a:rPr>
              <a:t>Scenario based analysis</a:t>
            </a:r>
          </a:p>
          <a:p>
            <a:pPr lvl="1"/>
            <a:r>
              <a:rPr lang="en-GB" sz="3400" dirty="0">
                <a:solidFill>
                  <a:srgbClr val="021318"/>
                </a:solidFill>
              </a:rPr>
              <a:t>Explores alternatives, risks and uncertainties through scenarios and sensitivity analysis</a:t>
            </a:r>
          </a:p>
          <a:p>
            <a:pPr lvl="1"/>
            <a:r>
              <a:rPr lang="en-GB" sz="3400" dirty="0">
                <a:solidFill>
                  <a:srgbClr val="021318"/>
                </a:solidFill>
              </a:rPr>
              <a:t>Assesses the role of technology, technology choice and technology change</a:t>
            </a:r>
          </a:p>
          <a:p>
            <a:pPr lvl="1"/>
            <a:r>
              <a:rPr lang="en-GB" sz="3400" dirty="0">
                <a:solidFill>
                  <a:srgbClr val="021318"/>
                </a:solidFill>
              </a:rPr>
              <a:t>Tests policies and measures</a:t>
            </a:r>
          </a:p>
          <a:p>
            <a:r>
              <a:rPr lang="en-GB" sz="3400" b="1" dirty="0">
                <a:solidFill>
                  <a:srgbClr val="021318"/>
                </a:solidFill>
              </a:rPr>
              <a:t>Flexible</a:t>
            </a:r>
          </a:p>
          <a:p>
            <a:pPr lvl="1"/>
            <a:r>
              <a:rPr lang="en-GB" sz="3400" dirty="0">
                <a:solidFill>
                  <a:srgbClr val="021318"/>
                </a:solidFill>
              </a:rPr>
              <a:t>Model user chooses system boundaries</a:t>
            </a:r>
          </a:p>
          <a:p>
            <a:pPr lvl="1"/>
            <a:r>
              <a:rPr lang="en-GB" sz="3400" dirty="0">
                <a:solidFill>
                  <a:srgbClr val="021318"/>
                </a:solidFill>
              </a:rPr>
              <a:t>Model user chooses level of detail</a:t>
            </a:r>
          </a:p>
          <a:p>
            <a:pPr lvl="1"/>
            <a:r>
              <a:rPr lang="en-GB" sz="3400" dirty="0">
                <a:solidFill>
                  <a:srgbClr val="021318"/>
                </a:solidFill>
              </a:rPr>
              <a:t>Model user chooses geographical coverage</a:t>
            </a:r>
          </a:p>
          <a:p>
            <a:pPr lvl="1"/>
            <a:endParaRPr lang="en-GB" dirty="0"/>
          </a:p>
          <a:p>
            <a:pPr lvl="1"/>
            <a:endParaRPr lang="en-GB" dirty="0"/>
          </a:p>
          <a:p>
            <a:endParaRPr lang="en-GB" dirty="0"/>
          </a:p>
          <a:p>
            <a:pPr marL="0" indent="0">
              <a:buNone/>
            </a:pPr>
            <a:endParaRPr lang="en-US" dirty="0"/>
          </a:p>
        </p:txBody>
      </p:sp>
      <p:pic>
        <p:nvPicPr>
          <p:cNvPr id="4" name="Picture 2">
            <a:extLst>
              <a:ext uri="{FF2B5EF4-FFF2-40B4-BE49-F238E27FC236}">
                <a16:creationId xmlns:a16="http://schemas.microsoft.com/office/drawing/2014/main" id="{8EE14A0E-C21D-486D-A8A4-6883EC321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3034" y="1452330"/>
            <a:ext cx="3284394" cy="4717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88AA08B4-B8CB-48E6-B8D1-513542B7EC04}"/>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The CLEWs framework</a:t>
            </a:r>
          </a:p>
        </p:txBody>
      </p:sp>
    </p:spTree>
    <p:extLst>
      <p:ext uri="{BB962C8B-B14F-4D97-AF65-F5344CB8AC3E}">
        <p14:creationId xmlns:p14="http://schemas.microsoft.com/office/powerpoint/2010/main" val="3455093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illustration</a:t>
            </a:r>
          </a:p>
        </p:txBody>
      </p:sp>
      <p:sp>
        <p:nvSpPr>
          <p:cNvPr id="47" name="Title 1">
            <a:extLst>
              <a:ext uri="{FF2B5EF4-FFF2-40B4-BE49-F238E27FC236}">
                <a16:creationId xmlns:a16="http://schemas.microsoft.com/office/drawing/2014/main" id="{0DCA8E2F-ACDF-4E73-865F-D51948190FDF}"/>
              </a:ext>
            </a:extLst>
          </p:cNvPr>
          <p:cNvSpPr txBox="1">
            <a:spLocks/>
          </p:cNvSpPr>
          <p:nvPr/>
        </p:nvSpPr>
        <p:spPr>
          <a:xfrm>
            <a:off x="0" y="13808"/>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t>Simplified illustration</a:t>
            </a:r>
            <a:endParaRPr lang="en-US" sz="2800" dirty="0">
              <a:solidFill>
                <a:schemeClr val="accent1">
                  <a:lumMod val="50000"/>
                </a:schemeClr>
              </a:solidFill>
              <a:latin typeface="Century Gothic" panose="020B0502020202020204" pitchFamily="34" charset="0"/>
            </a:endParaRPr>
          </a:p>
        </p:txBody>
      </p:sp>
      <p:sp>
        <p:nvSpPr>
          <p:cNvPr id="88" name="Rectangle 87">
            <a:extLst>
              <a:ext uri="{FF2B5EF4-FFF2-40B4-BE49-F238E27FC236}">
                <a16:creationId xmlns:a16="http://schemas.microsoft.com/office/drawing/2014/main" id="{F76B45D4-EB79-4150-8E51-164DE2D7EFEF}"/>
              </a:ext>
            </a:extLst>
          </p:cNvPr>
          <p:cNvSpPr/>
          <p:nvPr/>
        </p:nvSpPr>
        <p:spPr>
          <a:xfrm>
            <a:off x="6626602" y="2784556"/>
            <a:ext cx="765543" cy="74781"/>
          </a:xfrm>
          <a:prstGeom prst="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E7A9C85C-33C4-40D9-8FF7-A4E0478EC6F3}"/>
              </a:ext>
            </a:extLst>
          </p:cNvPr>
          <p:cNvSpPr/>
          <p:nvPr/>
        </p:nvSpPr>
        <p:spPr>
          <a:xfrm>
            <a:off x="7324319" y="1847854"/>
            <a:ext cx="63643" cy="3654832"/>
          </a:xfrm>
          <a:prstGeom prst="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69AA3386-5967-492A-8801-D14B6A2AF9B4}"/>
              </a:ext>
            </a:extLst>
          </p:cNvPr>
          <p:cNvSpPr txBox="1"/>
          <p:nvPr/>
        </p:nvSpPr>
        <p:spPr>
          <a:xfrm>
            <a:off x="2135560" y="1484785"/>
            <a:ext cx="1296144" cy="646331"/>
          </a:xfrm>
          <a:prstGeom prst="rect">
            <a:avLst/>
          </a:prstGeom>
          <a:solidFill>
            <a:srgbClr val="E7E6E6">
              <a:lumMod val="50000"/>
            </a:srgbClr>
          </a:solidFill>
          <a:ln>
            <a:solidFill>
              <a:srgbClr val="E7E6E6">
                <a:lumMod val="50000"/>
              </a:srgbClr>
            </a:solidFill>
          </a:ln>
        </p:spPr>
        <p:txBody>
          <a:bodyPr wrap="square" rtlCol="0">
            <a:spAutoFit/>
          </a:bodyPr>
          <a:lstStyle/>
          <a:p>
            <a:pPr marL="0" marR="0" lvl="0" indent="0" algn="ctr" defTabSz="913956"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rPr>
              <a:t> Coal            mine</a:t>
            </a:r>
          </a:p>
        </p:txBody>
      </p:sp>
      <p:sp>
        <p:nvSpPr>
          <p:cNvPr id="91" name="TextBox 90">
            <a:extLst>
              <a:ext uri="{FF2B5EF4-FFF2-40B4-BE49-F238E27FC236}">
                <a16:creationId xmlns:a16="http://schemas.microsoft.com/office/drawing/2014/main" id="{967FB2C1-B4B5-4354-A603-F415E45AEC03}"/>
              </a:ext>
            </a:extLst>
          </p:cNvPr>
          <p:cNvSpPr txBox="1"/>
          <p:nvPr/>
        </p:nvSpPr>
        <p:spPr>
          <a:xfrm>
            <a:off x="2135560" y="2420889"/>
            <a:ext cx="1296144" cy="646331"/>
          </a:xfrm>
          <a:prstGeom prst="rect">
            <a:avLst/>
          </a:prstGeom>
          <a:solidFill>
            <a:srgbClr val="C00000"/>
          </a:solidFill>
          <a:ln>
            <a:solidFill>
              <a:srgbClr val="C00000"/>
            </a:solidFill>
          </a:ln>
        </p:spPr>
        <p:txBody>
          <a:bodyPr wrap="square" rtlCol="0">
            <a:spAutoFit/>
          </a:bodyPr>
          <a:lstStyle/>
          <a:p>
            <a:pPr algn="ctr" defTabSz="913956"/>
            <a:r>
              <a:rPr lang="en-US" b="1" dirty="0">
                <a:solidFill>
                  <a:prstClr val="white"/>
                </a:solidFill>
                <a:latin typeface="Calibri" panose="020F0502020204030204"/>
              </a:rPr>
              <a:t>Gas</a:t>
            </a:r>
          </a:p>
          <a:p>
            <a:pPr algn="ctr" defTabSz="913956"/>
            <a:r>
              <a:rPr lang="en-US" b="1" dirty="0">
                <a:solidFill>
                  <a:prstClr val="white"/>
                </a:solidFill>
                <a:latin typeface="Calibri" panose="020F0502020204030204"/>
              </a:rPr>
              <a:t>field</a:t>
            </a:r>
          </a:p>
        </p:txBody>
      </p:sp>
      <p:sp>
        <p:nvSpPr>
          <p:cNvPr id="92" name="TextBox 91">
            <a:extLst>
              <a:ext uri="{FF2B5EF4-FFF2-40B4-BE49-F238E27FC236}">
                <a16:creationId xmlns:a16="http://schemas.microsoft.com/office/drawing/2014/main" id="{D31E8C79-2590-4EE7-82AD-D67124EB3E27}"/>
              </a:ext>
            </a:extLst>
          </p:cNvPr>
          <p:cNvSpPr txBox="1"/>
          <p:nvPr/>
        </p:nvSpPr>
        <p:spPr>
          <a:xfrm>
            <a:off x="5231904" y="1484785"/>
            <a:ext cx="1296144" cy="646331"/>
          </a:xfrm>
          <a:prstGeom prst="rect">
            <a:avLst/>
          </a:prstGeom>
          <a:solidFill>
            <a:srgbClr val="E7E6E6">
              <a:lumMod val="50000"/>
            </a:srgbClr>
          </a:solidFill>
          <a:ln>
            <a:solidFill>
              <a:srgbClr val="E7E6E6">
                <a:lumMod val="50000"/>
              </a:srgbClr>
            </a:solidFill>
          </a:ln>
        </p:spPr>
        <p:txBody>
          <a:bodyPr wrap="square" rtlCol="0">
            <a:spAutoFit/>
          </a:bodyPr>
          <a:lstStyle/>
          <a:p>
            <a:pPr marL="0" marR="0" lvl="0" indent="0" algn="ctr" defTabSz="913956"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rPr>
              <a:t> Coal            PP</a:t>
            </a:r>
          </a:p>
        </p:txBody>
      </p:sp>
      <p:sp>
        <p:nvSpPr>
          <p:cNvPr id="93" name="TextBox 92">
            <a:extLst>
              <a:ext uri="{FF2B5EF4-FFF2-40B4-BE49-F238E27FC236}">
                <a16:creationId xmlns:a16="http://schemas.microsoft.com/office/drawing/2014/main" id="{8AAF93E9-E536-4142-ADBD-2295A512B5E4}"/>
              </a:ext>
            </a:extLst>
          </p:cNvPr>
          <p:cNvSpPr txBox="1"/>
          <p:nvPr/>
        </p:nvSpPr>
        <p:spPr>
          <a:xfrm>
            <a:off x="5231904" y="2450233"/>
            <a:ext cx="1296144" cy="646331"/>
          </a:xfrm>
          <a:prstGeom prst="rect">
            <a:avLst/>
          </a:prstGeom>
          <a:solidFill>
            <a:srgbClr val="C00000"/>
          </a:solidFill>
          <a:ln>
            <a:solidFill>
              <a:srgbClr val="C00000"/>
            </a:solidFill>
          </a:ln>
        </p:spPr>
        <p:txBody>
          <a:bodyPr wrap="square" rtlCol="0">
            <a:spAutoFit/>
          </a:bodyPr>
          <a:lstStyle/>
          <a:p>
            <a:pPr algn="ctr" defTabSz="913956"/>
            <a:r>
              <a:rPr lang="en-US" b="1" dirty="0">
                <a:solidFill>
                  <a:prstClr val="white"/>
                </a:solidFill>
                <a:latin typeface="Calibri" panose="020F0502020204030204"/>
              </a:rPr>
              <a:t>Gas</a:t>
            </a:r>
          </a:p>
          <a:p>
            <a:pPr algn="ctr" defTabSz="913956"/>
            <a:r>
              <a:rPr lang="en-US" b="1" dirty="0">
                <a:solidFill>
                  <a:prstClr val="white"/>
                </a:solidFill>
                <a:latin typeface="Calibri" panose="020F0502020204030204"/>
              </a:rPr>
              <a:t>PP</a:t>
            </a:r>
          </a:p>
        </p:txBody>
      </p:sp>
      <p:sp>
        <p:nvSpPr>
          <p:cNvPr id="94" name="TextBox 93">
            <a:extLst>
              <a:ext uri="{FF2B5EF4-FFF2-40B4-BE49-F238E27FC236}">
                <a16:creationId xmlns:a16="http://schemas.microsoft.com/office/drawing/2014/main" id="{B13542F0-E726-48DE-9046-23FFEAEA4F12}"/>
              </a:ext>
            </a:extLst>
          </p:cNvPr>
          <p:cNvSpPr txBox="1"/>
          <p:nvPr/>
        </p:nvSpPr>
        <p:spPr>
          <a:xfrm>
            <a:off x="5231904" y="3429001"/>
            <a:ext cx="1296144" cy="646331"/>
          </a:xfrm>
          <a:prstGeom prst="rect">
            <a:avLst/>
          </a:prstGeom>
          <a:solidFill>
            <a:srgbClr val="4472C4">
              <a:lumMod val="75000"/>
            </a:srgbClr>
          </a:solidFill>
          <a:ln>
            <a:solidFill>
              <a:srgbClr val="4472C4">
                <a:lumMod val="75000"/>
              </a:srgbClr>
            </a:solidFill>
          </a:ln>
        </p:spPr>
        <p:txBody>
          <a:bodyPr wrap="square" rtlCol="0">
            <a:spAutoFit/>
          </a:bodyPr>
          <a:lstStyle/>
          <a:p>
            <a:pPr marL="0" marR="0" lvl="0" indent="0" algn="ctr" defTabSz="913956"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rPr>
              <a:t>Water</a:t>
            </a:r>
          </a:p>
          <a:p>
            <a:pPr marL="0" marR="0" lvl="0" indent="0" algn="ctr" defTabSz="913956"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rPr>
              <a:t>Treatment</a:t>
            </a:r>
          </a:p>
        </p:txBody>
      </p:sp>
      <p:sp>
        <p:nvSpPr>
          <p:cNvPr id="95" name="TextBox 94">
            <a:extLst>
              <a:ext uri="{FF2B5EF4-FFF2-40B4-BE49-F238E27FC236}">
                <a16:creationId xmlns:a16="http://schemas.microsoft.com/office/drawing/2014/main" id="{4CB51DAA-BAF6-44F7-84F3-785F3E9BD012}"/>
              </a:ext>
            </a:extLst>
          </p:cNvPr>
          <p:cNvSpPr txBox="1"/>
          <p:nvPr/>
        </p:nvSpPr>
        <p:spPr>
          <a:xfrm>
            <a:off x="8184232" y="1484785"/>
            <a:ext cx="1440160" cy="646331"/>
          </a:xfrm>
          <a:prstGeom prst="rect">
            <a:avLst/>
          </a:prstGeom>
          <a:solidFill>
            <a:srgbClr val="FFC000"/>
          </a:solidFill>
          <a:ln>
            <a:solidFill>
              <a:srgbClr val="FFC000"/>
            </a:solidFill>
          </a:ln>
        </p:spPr>
        <p:txBody>
          <a:bodyPr wrap="square" rtlCol="0">
            <a:spAutoFit/>
          </a:bodyPr>
          <a:lstStyle/>
          <a:p>
            <a:pPr algn="ctr" defTabSz="913956"/>
            <a:r>
              <a:rPr lang="en-US" b="1" dirty="0">
                <a:solidFill>
                  <a:prstClr val="white"/>
                </a:solidFill>
                <a:latin typeface="Calibri" panose="020F0502020204030204"/>
              </a:rPr>
              <a:t> Home appliances</a:t>
            </a:r>
          </a:p>
        </p:txBody>
      </p:sp>
      <p:sp>
        <p:nvSpPr>
          <p:cNvPr id="96" name="TextBox 95">
            <a:extLst>
              <a:ext uri="{FF2B5EF4-FFF2-40B4-BE49-F238E27FC236}">
                <a16:creationId xmlns:a16="http://schemas.microsoft.com/office/drawing/2014/main" id="{49A29F89-B9FE-427E-A708-8AA4199ED2D5}"/>
              </a:ext>
            </a:extLst>
          </p:cNvPr>
          <p:cNvSpPr txBox="1"/>
          <p:nvPr/>
        </p:nvSpPr>
        <p:spPr>
          <a:xfrm>
            <a:off x="8184232" y="2466257"/>
            <a:ext cx="1440160" cy="646331"/>
          </a:xfrm>
          <a:prstGeom prst="rect">
            <a:avLst/>
          </a:prstGeom>
          <a:solidFill>
            <a:srgbClr val="FFC000"/>
          </a:solidFill>
          <a:ln>
            <a:solidFill>
              <a:srgbClr val="FFC000"/>
            </a:solidFill>
          </a:ln>
        </p:spPr>
        <p:txBody>
          <a:bodyPr wrap="square" rtlCol="0">
            <a:spAutoFit/>
          </a:bodyPr>
          <a:lstStyle/>
          <a:p>
            <a:pPr algn="ctr" defTabSz="913956"/>
            <a:r>
              <a:rPr lang="en-US" b="1" dirty="0">
                <a:solidFill>
                  <a:prstClr val="white"/>
                </a:solidFill>
                <a:latin typeface="Calibri" panose="020F0502020204030204"/>
              </a:rPr>
              <a:t> Industrial equipment</a:t>
            </a:r>
          </a:p>
        </p:txBody>
      </p:sp>
      <p:sp>
        <p:nvSpPr>
          <p:cNvPr id="97" name="Arrow: Right 96">
            <a:extLst>
              <a:ext uri="{FF2B5EF4-FFF2-40B4-BE49-F238E27FC236}">
                <a16:creationId xmlns:a16="http://schemas.microsoft.com/office/drawing/2014/main" id="{F70C17E0-DA77-4569-8DD8-3D38018E03DD}"/>
              </a:ext>
            </a:extLst>
          </p:cNvPr>
          <p:cNvSpPr/>
          <p:nvPr/>
        </p:nvSpPr>
        <p:spPr>
          <a:xfrm>
            <a:off x="3486327" y="1735941"/>
            <a:ext cx="1728192" cy="144016"/>
          </a:xfrm>
          <a:prstGeom prst="rightArrow">
            <a:avLst/>
          </a:prstGeom>
          <a:solidFill>
            <a:srgbClr val="E7E6E6">
              <a:lumMod val="50000"/>
            </a:srgbClr>
          </a:solidFill>
          <a:ln w="12700" cap="flat" cmpd="sng" algn="ctr">
            <a:solidFill>
              <a:srgbClr val="E7E6E6">
                <a:lumMod val="50000"/>
              </a:srgbClr>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8" name="Arrow: Right 97">
            <a:extLst>
              <a:ext uri="{FF2B5EF4-FFF2-40B4-BE49-F238E27FC236}">
                <a16:creationId xmlns:a16="http://schemas.microsoft.com/office/drawing/2014/main" id="{E2AD6CF4-D519-43A4-B0C2-77A897CBBEDF}"/>
              </a:ext>
            </a:extLst>
          </p:cNvPr>
          <p:cNvSpPr/>
          <p:nvPr/>
        </p:nvSpPr>
        <p:spPr>
          <a:xfrm>
            <a:off x="3503712" y="2672045"/>
            <a:ext cx="1728192" cy="144016"/>
          </a:xfrm>
          <a:prstGeom prst="rightArrow">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9" name="Arrow: Right 98">
            <a:extLst>
              <a:ext uri="{FF2B5EF4-FFF2-40B4-BE49-F238E27FC236}">
                <a16:creationId xmlns:a16="http://schemas.microsoft.com/office/drawing/2014/main" id="{2870DA13-3123-4DA1-AC77-4B124A371B9E}"/>
              </a:ext>
            </a:extLst>
          </p:cNvPr>
          <p:cNvSpPr/>
          <p:nvPr/>
        </p:nvSpPr>
        <p:spPr>
          <a:xfrm>
            <a:off x="6672064" y="3680157"/>
            <a:ext cx="1440160" cy="144016"/>
          </a:xfrm>
          <a:prstGeom prst="rightArrow">
            <a:avLst/>
          </a:prstGeom>
          <a:solidFill>
            <a:srgbClr val="4472C4">
              <a:lumMod val="60000"/>
              <a:lumOff val="40000"/>
            </a:srgbClr>
          </a:solidFill>
          <a:ln w="12700" cap="flat" cmpd="sng" algn="ctr">
            <a:solidFill>
              <a:srgbClr val="4472C4">
                <a:lumMod val="40000"/>
                <a:lumOff val="60000"/>
              </a:srgbClr>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C35F53DD-74A6-44CE-A3FE-2FC63C52678B}"/>
              </a:ext>
            </a:extLst>
          </p:cNvPr>
          <p:cNvSpPr txBox="1"/>
          <p:nvPr/>
        </p:nvSpPr>
        <p:spPr>
          <a:xfrm>
            <a:off x="8167373" y="3429001"/>
            <a:ext cx="1440160" cy="646331"/>
          </a:xfrm>
          <a:prstGeom prst="rect">
            <a:avLst/>
          </a:prstGeom>
          <a:solidFill>
            <a:srgbClr val="4472C4">
              <a:lumMod val="60000"/>
              <a:lumOff val="40000"/>
            </a:srgbClr>
          </a:solidFill>
          <a:ln>
            <a:solidFill>
              <a:srgbClr val="4472C4">
                <a:lumMod val="40000"/>
                <a:lumOff val="60000"/>
              </a:srgbClr>
            </a:solidFill>
          </a:ln>
        </p:spPr>
        <p:txBody>
          <a:bodyPr wrap="square" rtlCol="0">
            <a:spAutoFit/>
          </a:bodyPr>
          <a:lstStyle/>
          <a:p>
            <a:pPr marL="0" marR="0" lvl="0" indent="0" algn="ctr" defTabSz="913956"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rPr>
              <a:t> Drinking water</a:t>
            </a:r>
          </a:p>
        </p:txBody>
      </p:sp>
      <p:sp>
        <p:nvSpPr>
          <p:cNvPr id="101" name="Arrow: Right 100">
            <a:extLst>
              <a:ext uri="{FF2B5EF4-FFF2-40B4-BE49-F238E27FC236}">
                <a16:creationId xmlns:a16="http://schemas.microsoft.com/office/drawing/2014/main" id="{FF451118-E577-4235-BDA6-68AD0340CD98}"/>
              </a:ext>
            </a:extLst>
          </p:cNvPr>
          <p:cNvSpPr/>
          <p:nvPr/>
        </p:nvSpPr>
        <p:spPr>
          <a:xfrm>
            <a:off x="6636060" y="1735941"/>
            <a:ext cx="1440160" cy="144016"/>
          </a:xfrm>
          <a:prstGeom prst="rightArrow">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2" name="Arrow: Right 101">
            <a:extLst>
              <a:ext uri="{FF2B5EF4-FFF2-40B4-BE49-F238E27FC236}">
                <a16:creationId xmlns:a16="http://schemas.microsoft.com/office/drawing/2014/main" id="{1CCC7704-1A8F-4991-81B8-2900D8F0CD5B}"/>
              </a:ext>
            </a:extLst>
          </p:cNvPr>
          <p:cNvSpPr/>
          <p:nvPr/>
        </p:nvSpPr>
        <p:spPr>
          <a:xfrm>
            <a:off x="7320136" y="2760384"/>
            <a:ext cx="762907" cy="126924"/>
          </a:xfrm>
          <a:prstGeom prst="rightArrow">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31EBFB78-5404-4979-9170-1008545C8415}"/>
              </a:ext>
            </a:extLst>
          </p:cNvPr>
          <p:cNvSpPr/>
          <p:nvPr/>
        </p:nvSpPr>
        <p:spPr>
          <a:xfrm>
            <a:off x="7320136" y="1787527"/>
            <a:ext cx="72008" cy="1044987"/>
          </a:xfrm>
          <a:prstGeom prst="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4" name="TextBox 103">
            <a:extLst>
              <a:ext uri="{FF2B5EF4-FFF2-40B4-BE49-F238E27FC236}">
                <a16:creationId xmlns:a16="http://schemas.microsoft.com/office/drawing/2014/main" id="{3775DF0A-3026-44C3-8EAF-100BE0311B68}"/>
              </a:ext>
            </a:extLst>
          </p:cNvPr>
          <p:cNvSpPr txBox="1"/>
          <p:nvPr/>
        </p:nvSpPr>
        <p:spPr>
          <a:xfrm>
            <a:off x="3935760" y="1417476"/>
            <a:ext cx="792088" cy="369332"/>
          </a:xfrm>
          <a:prstGeom prst="rect">
            <a:avLst/>
          </a:prstGeom>
          <a:noFill/>
        </p:spPr>
        <p:txBody>
          <a:bodyPr wrap="square" rtlCol="0">
            <a:spAutoFit/>
          </a:bodyPr>
          <a:lstStyle/>
          <a:p>
            <a:pPr defTabSz="913956"/>
            <a:r>
              <a:rPr lang="en-US" b="1" dirty="0">
                <a:solidFill>
                  <a:srgbClr val="E7E6E6">
                    <a:lumMod val="50000"/>
                  </a:srgbClr>
                </a:solidFill>
                <a:latin typeface="Calibri" panose="020F0502020204030204"/>
              </a:rPr>
              <a:t>Coal</a:t>
            </a:r>
          </a:p>
        </p:txBody>
      </p:sp>
      <p:sp>
        <p:nvSpPr>
          <p:cNvPr id="105" name="TextBox 104">
            <a:extLst>
              <a:ext uri="{FF2B5EF4-FFF2-40B4-BE49-F238E27FC236}">
                <a16:creationId xmlns:a16="http://schemas.microsoft.com/office/drawing/2014/main" id="{475F324B-40BB-4FAB-90A2-6878670EEF02}"/>
              </a:ext>
            </a:extLst>
          </p:cNvPr>
          <p:cNvSpPr txBox="1"/>
          <p:nvPr/>
        </p:nvSpPr>
        <p:spPr>
          <a:xfrm>
            <a:off x="3532893" y="2317576"/>
            <a:ext cx="1482987" cy="369332"/>
          </a:xfrm>
          <a:prstGeom prst="rect">
            <a:avLst/>
          </a:prstGeom>
          <a:noFill/>
        </p:spPr>
        <p:txBody>
          <a:bodyPr wrap="square" rtlCol="0">
            <a:spAutoFit/>
          </a:bodyPr>
          <a:lstStyle/>
          <a:p>
            <a:pPr defTabSz="913956"/>
            <a:r>
              <a:rPr lang="en-US" b="1" dirty="0">
                <a:solidFill>
                  <a:srgbClr val="C00000"/>
                </a:solidFill>
                <a:latin typeface="Calibri" panose="020F0502020204030204"/>
              </a:rPr>
              <a:t>Natural gas</a:t>
            </a:r>
          </a:p>
        </p:txBody>
      </p:sp>
      <p:sp>
        <p:nvSpPr>
          <p:cNvPr id="106" name="TextBox 105">
            <a:extLst>
              <a:ext uri="{FF2B5EF4-FFF2-40B4-BE49-F238E27FC236}">
                <a16:creationId xmlns:a16="http://schemas.microsoft.com/office/drawing/2014/main" id="{23C9088B-D857-4A09-98F1-B07C54CB46A5}"/>
              </a:ext>
            </a:extLst>
          </p:cNvPr>
          <p:cNvSpPr txBox="1"/>
          <p:nvPr/>
        </p:nvSpPr>
        <p:spPr>
          <a:xfrm>
            <a:off x="3832857" y="3315017"/>
            <a:ext cx="830887" cy="369332"/>
          </a:xfrm>
          <a:prstGeom prst="rect">
            <a:avLst/>
          </a:prstGeom>
          <a:noFill/>
        </p:spPr>
        <p:txBody>
          <a:bodyPr wrap="square" rtlCol="0">
            <a:spAutoFit/>
          </a:bodyPr>
          <a:lstStyle/>
          <a:p>
            <a:pPr defTabSz="913956"/>
            <a:r>
              <a:rPr lang="en-US" b="1" dirty="0">
                <a:solidFill>
                  <a:srgbClr val="4472C4">
                    <a:lumMod val="75000"/>
                  </a:srgbClr>
                </a:solidFill>
                <a:latin typeface="Calibri" panose="020F0502020204030204"/>
              </a:rPr>
              <a:t>Water</a:t>
            </a:r>
          </a:p>
        </p:txBody>
      </p:sp>
      <p:sp>
        <p:nvSpPr>
          <p:cNvPr id="107" name="TextBox 106">
            <a:extLst>
              <a:ext uri="{FF2B5EF4-FFF2-40B4-BE49-F238E27FC236}">
                <a16:creationId xmlns:a16="http://schemas.microsoft.com/office/drawing/2014/main" id="{CDB862D2-662C-445D-BBCF-2B21299476C5}"/>
              </a:ext>
            </a:extLst>
          </p:cNvPr>
          <p:cNvSpPr txBox="1"/>
          <p:nvPr/>
        </p:nvSpPr>
        <p:spPr>
          <a:xfrm>
            <a:off x="6502770" y="3353759"/>
            <a:ext cx="1725107" cy="369332"/>
          </a:xfrm>
          <a:prstGeom prst="rect">
            <a:avLst/>
          </a:prstGeom>
          <a:noFill/>
        </p:spPr>
        <p:txBody>
          <a:bodyPr wrap="square" rtlCol="0">
            <a:spAutoFit/>
          </a:bodyPr>
          <a:lstStyle/>
          <a:p>
            <a:pPr defTabSz="913956"/>
            <a:r>
              <a:rPr lang="en-US" b="1" dirty="0">
                <a:solidFill>
                  <a:srgbClr val="4472C4">
                    <a:lumMod val="60000"/>
                    <a:lumOff val="40000"/>
                  </a:srgbClr>
                </a:solidFill>
                <a:latin typeface="Calibri" panose="020F0502020204030204"/>
              </a:rPr>
              <a:t>Treated</a:t>
            </a:r>
            <a:r>
              <a:rPr lang="en-US" b="1" dirty="0">
                <a:solidFill>
                  <a:srgbClr val="70AD47">
                    <a:lumMod val="50000"/>
                  </a:srgbClr>
                </a:solidFill>
                <a:latin typeface="Calibri" panose="020F0502020204030204"/>
              </a:rPr>
              <a:t> </a:t>
            </a:r>
            <a:r>
              <a:rPr lang="en-US" b="1" dirty="0">
                <a:solidFill>
                  <a:srgbClr val="4472C4">
                    <a:lumMod val="60000"/>
                    <a:lumOff val="40000"/>
                  </a:srgbClr>
                </a:solidFill>
                <a:latin typeface="Calibri" panose="020F0502020204030204"/>
              </a:rPr>
              <a:t>Water</a:t>
            </a:r>
          </a:p>
        </p:txBody>
      </p:sp>
      <p:sp>
        <p:nvSpPr>
          <p:cNvPr id="108" name="TextBox 107">
            <a:extLst>
              <a:ext uri="{FF2B5EF4-FFF2-40B4-BE49-F238E27FC236}">
                <a16:creationId xmlns:a16="http://schemas.microsoft.com/office/drawing/2014/main" id="{CC1FEECF-AF62-44CE-8A9B-B06BE7E26B18}"/>
              </a:ext>
            </a:extLst>
          </p:cNvPr>
          <p:cNvSpPr txBox="1"/>
          <p:nvPr/>
        </p:nvSpPr>
        <p:spPr>
          <a:xfrm>
            <a:off x="6600057" y="1383701"/>
            <a:ext cx="1482987" cy="369332"/>
          </a:xfrm>
          <a:prstGeom prst="rect">
            <a:avLst/>
          </a:prstGeom>
          <a:noFill/>
        </p:spPr>
        <p:txBody>
          <a:bodyPr wrap="square" rtlCol="0">
            <a:spAutoFit/>
          </a:bodyPr>
          <a:lstStyle/>
          <a:p>
            <a:pPr defTabSz="913956"/>
            <a:r>
              <a:rPr lang="en-US" b="1" dirty="0">
                <a:solidFill>
                  <a:srgbClr val="FFC000"/>
                </a:solidFill>
                <a:latin typeface="Calibri" panose="020F0502020204030204"/>
              </a:rPr>
              <a:t>Electricity</a:t>
            </a:r>
          </a:p>
        </p:txBody>
      </p:sp>
      <p:sp>
        <p:nvSpPr>
          <p:cNvPr id="109" name="TextBox 108">
            <a:extLst>
              <a:ext uri="{FF2B5EF4-FFF2-40B4-BE49-F238E27FC236}">
                <a16:creationId xmlns:a16="http://schemas.microsoft.com/office/drawing/2014/main" id="{492AB7D6-F247-460B-9934-79E50304FDD5}"/>
              </a:ext>
            </a:extLst>
          </p:cNvPr>
          <p:cNvSpPr txBox="1"/>
          <p:nvPr/>
        </p:nvSpPr>
        <p:spPr>
          <a:xfrm>
            <a:off x="2135560" y="4437113"/>
            <a:ext cx="1296144" cy="646331"/>
          </a:xfrm>
          <a:prstGeom prst="rect">
            <a:avLst/>
          </a:prstGeom>
          <a:solidFill>
            <a:srgbClr val="70AD47"/>
          </a:solidFill>
          <a:ln>
            <a:solidFill>
              <a:srgbClr val="70AD47"/>
            </a:solidFill>
          </a:ln>
        </p:spPr>
        <p:txBody>
          <a:bodyPr wrap="square" rtlCol="0">
            <a:spAutoFit/>
          </a:bodyPr>
          <a:lstStyle/>
          <a:p>
            <a:pPr marL="0" marR="0" lvl="0" indent="0" algn="ctr" defTabSz="913956"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rPr>
              <a:t>Land resource</a:t>
            </a:r>
          </a:p>
        </p:txBody>
      </p:sp>
      <p:sp>
        <p:nvSpPr>
          <p:cNvPr id="110" name="Arrow: Right 109">
            <a:extLst>
              <a:ext uri="{FF2B5EF4-FFF2-40B4-BE49-F238E27FC236}">
                <a16:creationId xmlns:a16="http://schemas.microsoft.com/office/drawing/2014/main" id="{A90ED4C2-D932-4D2C-872E-80118D2888E1}"/>
              </a:ext>
            </a:extLst>
          </p:cNvPr>
          <p:cNvSpPr/>
          <p:nvPr/>
        </p:nvSpPr>
        <p:spPr>
          <a:xfrm>
            <a:off x="3503712" y="4715872"/>
            <a:ext cx="1728192" cy="144016"/>
          </a:xfrm>
          <a:prstGeom prst="rightArrow">
            <a:avLst/>
          </a:prstGeom>
          <a:solidFill>
            <a:srgbClr val="70AD47"/>
          </a:solidFill>
          <a:ln w="12700" cap="flat" cmpd="sng" algn="ctr">
            <a:solidFill>
              <a:srgbClr val="70AD47"/>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1" name="TextBox 110">
            <a:extLst>
              <a:ext uri="{FF2B5EF4-FFF2-40B4-BE49-F238E27FC236}">
                <a16:creationId xmlns:a16="http://schemas.microsoft.com/office/drawing/2014/main" id="{0E339713-9949-41A3-B5CE-1AB82C085EB9}"/>
              </a:ext>
            </a:extLst>
          </p:cNvPr>
          <p:cNvSpPr txBox="1"/>
          <p:nvPr/>
        </p:nvSpPr>
        <p:spPr>
          <a:xfrm>
            <a:off x="3532893" y="4390237"/>
            <a:ext cx="1734511" cy="369332"/>
          </a:xfrm>
          <a:prstGeom prst="rect">
            <a:avLst/>
          </a:prstGeom>
          <a:noFill/>
        </p:spPr>
        <p:txBody>
          <a:bodyPr wrap="square" rtlCol="0">
            <a:spAutoFit/>
          </a:bodyPr>
          <a:lstStyle/>
          <a:p>
            <a:pPr defTabSz="913956"/>
            <a:r>
              <a:rPr lang="en-US" b="1" dirty="0">
                <a:solidFill>
                  <a:srgbClr val="70AD47"/>
                </a:solidFill>
                <a:latin typeface="Calibri" panose="020F0502020204030204"/>
              </a:rPr>
              <a:t>Land</a:t>
            </a:r>
            <a:r>
              <a:rPr lang="en-US" b="1" dirty="0">
                <a:solidFill>
                  <a:srgbClr val="5B9BD5">
                    <a:lumMod val="75000"/>
                  </a:srgbClr>
                </a:solidFill>
                <a:latin typeface="Calibri" panose="020F0502020204030204"/>
              </a:rPr>
              <a:t> </a:t>
            </a:r>
            <a:r>
              <a:rPr lang="en-US" b="1" dirty="0">
                <a:solidFill>
                  <a:srgbClr val="70AD47"/>
                </a:solidFill>
                <a:latin typeface="Calibri" panose="020F0502020204030204"/>
              </a:rPr>
              <a:t>type X</a:t>
            </a:r>
          </a:p>
        </p:txBody>
      </p:sp>
      <p:sp>
        <p:nvSpPr>
          <p:cNvPr id="112" name="TextBox 111">
            <a:extLst>
              <a:ext uri="{FF2B5EF4-FFF2-40B4-BE49-F238E27FC236}">
                <a16:creationId xmlns:a16="http://schemas.microsoft.com/office/drawing/2014/main" id="{DCB432BC-1A03-4133-A2B3-369BB6FB0582}"/>
              </a:ext>
            </a:extLst>
          </p:cNvPr>
          <p:cNvSpPr txBox="1"/>
          <p:nvPr/>
        </p:nvSpPr>
        <p:spPr>
          <a:xfrm>
            <a:off x="5234027" y="4437113"/>
            <a:ext cx="1296144" cy="646331"/>
          </a:xfrm>
          <a:prstGeom prst="rect">
            <a:avLst/>
          </a:prstGeom>
          <a:solidFill>
            <a:srgbClr val="70AD47"/>
          </a:solidFill>
          <a:ln>
            <a:solidFill>
              <a:srgbClr val="70AD47"/>
            </a:solidFill>
          </a:ln>
        </p:spPr>
        <p:txBody>
          <a:bodyPr wrap="square" rtlCol="0">
            <a:spAutoFit/>
          </a:bodyPr>
          <a:lstStyle/>
          <a:p>
            <a:pPr marL="0" marR="0" lvl="0" indent="0" algn="ctr" defTabSz="913956"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rPr>
              <a:t>Maize farming</a:t>
            </a:r>
          </a:p>
        </p:txBody>
      </p:sp>
      <p:sp>
        <p:nvSpPr>
          <p:cNvPr id="113" name="TextBox 112">
            <a:extLst>
              <a:ext uri="{FF2B5EF4-FFF2-40B4-BE49-F238E27FC236}">
                <a16:creationId xmlns:a16="http://schemas.microsoft.com/office/drawing/2014/main" id="{A4F41F3C-7558-4922-BCCE-A0047B9932CD}"/>
              </a:ext>
            </a:extLst>
          </p:cNvPr>
          <p:cNvSpPr txBox="1"/>
          <p:nvPr/>
        </p:nvSpPr>
        <p:spPr>
          <a:xfrm>
            <a:off x="8200146" y="4437113"/>
            <a:ext cx="1440160" cy="646331"/>
          </a:xfrm>
          <a:prstGeom prst="rect">
            <a:avLst/>
          </a:prstGeom>
          <a:solidFill>
            <a:srgbClr val="ED7D31">
              <a:lumMod val="75000"/>
            </a:srgbClr>
          </a:solidFill>
          <a:ln>
            <a:solidFill>
              <a:srgbClr val="ED7D31">
                <a:lumMod val="75000"/>
              </a:srgbClr>
            </a:solidFill>
          </a:ln>
        </p:spPr>
        <p:txBody>
          <a:bodyPr wrap="square" rtlCol="0">
            <a:spAutoFit/>
          </a:bodyPr>
          <a:lstStyle/>
          <a:p>
            <a:pPr marL="0" marR="0" lvl="0" indent="0" algn="ctr" defTabSz="913956"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rPr>
              <a:t> Household nutrition</a:t>
            </a:r>
          </a:p>
        </p:txBody>
      </p:sp>
      <p:sp>
        <p:nvSpPr>
          <p:cNvPr id="114" name="Arrow: Right 113">
            <a:extLst>
              <a:ext uri="{FF2B5EF4-FFF2-40B4-BE49-F238E27FC236}">
                <a16:creationId xmlns:a16="http://schemas.microsoft.com/office/drawing/2014/main" id="{F5C51C10-DBEF-4BF5-A555-F7E46B2088D1}"/>
              </a:ext>
            </a:extLst>
          </p:cNvPr>
          <p:cNvSpPr/>
          <p:nvPr/>
        </p:nvSpPr>
        <p:spPr>
          <a:xfrm>
            <a:off x="6672064" y="4715872"/>
            <a:ext cx="1440160" cy="144016"/>
          </a:xfrm>
          <a:prstGeom prst="rightArrow">
            <a:avLst/>
          </a:prstGeom>
          <a:solidFill>
            <a:srgbClr val="ED7D31">
              <a:lumMod val="75000"/>
            </a:srgbClr>
          </a:solidFill>
          <a:ln w="12700" cap="flat" cmpd="sng" algn="ctr">
            <a:solidFill>
              <a:srgbClr val="ED7D31">
                <a:lumMod val="75000"/>
              </a:srgbClr>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5" name="TextBox 114">
            <a:extLst>
              <a:ext uri="{FF2B5EF4-FFF2-40B4-BE49-F238E27FC236}">
                <a16:creationId xmlns:a16="http://schemas.microsoft.com/office/drawing/2014/main" id="{7F89A516-A2A6-4275-8E39-99DF30A98771}"/>
              </a:ext>
            </a:extLst>
          </p:cNvPr>
          <p:cNvSpPr txBox="1"/>
          <p:nvPr/>
        </p:nvSpPr>
        <p:spPr>
          <a:xfrm>
            <a:off x="6914079" y="4418548"/>
            <a:ext cx="812114" cy="369332"/>
          </a:xfrm>
          <a:prstGeom prst="rect">
            <a:avLst/>
          </a:prstGeom>
          <a:noFill/>
        </p:spPr>
        <p:txBody>
          <a:bodyPr wrap="square" rtlCol="0">
            <a:spAutoFit/>
          </a:bodyPr>
          <a:lstStyle/>
          <a:p>
            <a:pPr defTabSz="913956"/>
            <a:r>
              <a:rPr lang="en-US" b="1" dirty="0">
                <a:solidFill>
                  <a:srgbClr val="ED7D31">
                    <a:lumMod val="75000"/>
                  </a:srgbClr>
                </a:solidFill>
                <a:latin typeface="Calibri" panose="020F0502020204030204"/>
              </a:rPr>
              <a:t>Maize</a:t>
            </a:r>
          </a:p>
        </p:txBody>
      </p:sp>
      <p:sp>
        <p:nvSpPr>
          <p:cNvPr id="116" name="Rectangle 115">
            <a:extLst>
              <a:ext uri="{FF2B5EF4-FFF2-40B4-BE49-F238E27FC236}">
                <a16:creationId xmlns:a16="http://schemas.microsoft.com/office/drawing/2014/main" id="{8D1A3D96-B86E-4F14-8EE5-655735650F30}"/>
              </a:ext>
            </a:extLst>
          </p:cNvPr>
          <p:cNvSpPr/>
          <p:nvPr/>
        </p:nvSpPr>
        <p:spPr>
          <a:xfrm rot="5400000">
            <a:off x="6989808" y="2455371"/>
            <a:ext cx="73152" cy="731520"/>
          </a:xfrm>
          <a:prstGeom prst="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a:extLst>
              <a:ext uri="{FF2B5EF4-FFF2-40B4-BE49-F238E27FC236}">
                <a16:creationId xmlns:a16="http://schemas.microsoft.com/office/drawing/2014/main" id="{7B07A9BB-9D1A-43B8-BE7A-050A3BE87FD2}"/>
              </a:ext>
            </a:extLst>
          </p:cNvPr>
          <p:cNvSpPr txBox="1"/>
          <p:nvPr/>
        </p:nvSpPr>
        <p:spPr>
          <a:xfrm>
            <a:off x="2148950" y="3429001"/>
            <a:ext cx="1296144" cy="646331"/>
          </a:xfrm>
          <a:prstGeom prst="rect">
            <a:avLst/>
          </a:prstGeom>
          <a:solidFill>
            <a:srgbClr val="4472C4">
              <a:lumMod val="75000"/>
            </a:srgbClr>
          </a:solidFill>
          <a:ln>
            <a:solidFill>
              <a:srgbClr val="4472C4">
                <a:lumMod val="75000"/>
              </a:srgbClr>
            </a:solidFill>
          </a:ln>
        </p:spPr>
        <p:txBody>
          <a:bodyPr wrap="square" rtlCol="0">
            <a:spAutoFit/>
          </a:bodyPr>
          <a:lstStyle/>
          <a:p>
            <a:pPr marL="0" marR="0" lvl="0" indent="0" algn="ctr" defTabSz="913956"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rPr>
              <a:t>Water</a:t>
            </a:r>
          </a:p>
          <a:p>
            <a:pPr marL="0" marR="0" lvl="0" indent="0" algn="ctr" defTabSz="913956"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rPr>
              <a:t>resource</a:t>
            </a:r>
          </a:p>
        </p:txBody>
      </p:sp>
      <p:sp>
        <p:nvSpPr>
          <p:cNvPr id="118" name="Arrow: Right 117">
            <a:extLst>
              <a:ext uri="{FF2B5EF4-FFF2-40B4-BE49-F238E27FC236}">
                <a16:creationId xmlns:a16="http://schemas.microsoft.com/office/drawing/2014/main" id="{C6E9A76E-0FB2-430E-937B-779A50FFFB61}"/>
              </a:ext>
            </a:extLst>
          </p:cNvPr>
          <p:cNvSpPr/>
          <p:nvPr/>
        </p:nvSpPr>
        <p:spPr>
          <a:xfrm>
            <a:off x="3509997" y="3693958"/>
            <a:ext cx="1728192" cy="144016"/>
          </a:xfrm>
          <a:prstGeom prst="rightArrow">
            <a:avLst/>
          </a:prstGeom>
          <a:solidFill>
            <a:srgbClr val="4472C4">
              <a:lumMod val="75000"/>
            </a:srgbClr>
          </a:solidFill>
          <a:ln w="12700" cap="flat" cmpd="sng" algn="ctr">
            <a:solidFill>
              <a:srgbClr val="4472C4">
                <a:lumMod val="75000"/>
              </a:srgbClr>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Arrow: Right 118">
            <a:extLst>
              <a:ext uri="{FF2B5EF4-FFF2-40B4-BE49-F238E27FC236}">
                <a16:creationId xmlns:a16="http://schemas.microsoft.com/office/drawing/2014/main" id="{8832836A-229A-4121-B0DD-8C1B9D99B887}"/>
              </a:ext>
            </a:extLst>
          </p:cNvPr>
          <p:cNvSpPr/>
          <p:nvPr/>
        </p:nvSpPr>
        <p:spPr>
          <a:xfrm>
            <a:off x="4439816" y="1896081"/>
            <a:ext cx="783396" cy="155686"/>
          </a:xfrm>
          <a:prstGeom prst="rightArrow">
            <a:avLst/>
          </a:prstGeom>
          <a:solidFill>
            <a:srgbClr val="4472C4">
              <a:lumMod val="75000"/>
            </a:srgbClr>
          </a:solidFill>
          <a:ln w="12700" cap="flat" cmpd="sng" algn="ctr">
            <a:solidFill>
              <a:srgbClr val="4472C4">
                <a:lumMod val="75000"/>
              </a:srgbClr>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0" name="Arrow: Right 119">
            <a:extLst>
              <a:ext uri="{FF2B5EF4-FFF2-40B4-BE49-F238E27FC236}">
                <a16:creationId xmlns:a16="http://schemas.microsoft.com/office/drawing/2014/main" id="{14E05DFD-7CCE-48F8-ACD7-EBDB6B2889BC}"/>
              </a:ext>
            </a:extLst>
          </p:cNvPr>
          <p:cNvSpPr/>
          <p:nvPr/>
        </p:nvSpPr>
        <p:spPr>
          <a:xfrm>
            <a:off x="4439816" y="2877011"/>
            <a:ext cx="783396" cy="155686"/>
          </a:xfrm>
          <a:prstGeom prst="rightArrow">
            <a:avLst/>
          </a:prstGeom>
          <a:solidFill>
            <a:srgbClr val="4472C4">
              <a:lumMod val="75000"/>
            </a:srgbClr>
          </a:solidFill>
          <a:ln w="12700" cap="flat" cmpd="sng" algn="ctr">
            <a:solidFill>
              <a:srgbClr val="4472C4">
                <a:lumMod val="75000"/>
              </a:srgbClr>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FCB69F6D-07CF-4EA9-BF1B-268724AC0DAF}"/>
              </a:ext>
            </a:extLst>
          </p:cNvPr>
          <p:cNvSpPr/>
          <p:nvPr/>
        </p:nvSpPr>
        <p:spPr>
          <a:xfrm>
            <a:off x="4439816" y="1965865"/>
            <a:ext cx="82713" cy="3047311"/>
          </a:xfrm>
          <a:prstGeom prst="rect">
            <a:avLst/>
          </a:prstGeom>
          <a:solidFill>
            <a:srgbClr val="4472C4">
              <a:lumMod val="75000"/>
            </a:srgbClr>
          </a:solidFill>
          <a:ln w="12700" cap="flat" cmpd="sng" algn="ctr">
            <a:solidFill>
              <a:srgbClr val="4472C4">
                <a:lumMod val="75000"/>
              </a:srgbClr>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63FDE54E-800E-43C8-9C31-89F31662D108}"/>
              </a:ext>
            </a:extLst>
          </p:cNvPr>
          <p:cNvSpPr/>
          <p:nvPr/>
        </p:nvSpPr>
        <p:spPr>
          <a:xfrm>
            <a:off x="6629238" y="1771594"/>
            <a:ext cx="765543" cy="74781"/>
          </a:xfrm>
          <a:prstGeom prst="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98B9B72D-E1F1-4833-8900-485A0E345FBC}"/>
              </a:ext>
            </a:extLst>
          </p:cNvPr>
          <p:cNvSpPr/>
          <p:nvPr/>
        </p:nvSpPr>
        <p:spPr>
          <a:xfrm rot="5400000">
            <a:off x="5897709" y="4034290"/>
            <a:ext cx="64130" cy="2871096"/>
          </a:xfrm>
          <a:prstGeom prst="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E05A6874-E010-45E2-94C9-9D64F4EE0E4C}"/>
              </a:ext>
            </a:extLst>
          </p:cNvPr>
          <p:cNvSpPr/>
          <p:nvPr/>
        </p:nvSpPr>
        <p:spPr>
          <a:xfrm>
            <a:off x="4452493" y="3531653"/>
            <a:ext cx="77738" cy="1971033"/>
          </a:xfrm>
          <a:prstGeom prst="rect">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Arrow: Right 124">
            <a:extLst>
              <a:ext uri="{FF2B5EF4-FFF2-40B4-BE49-F238E27FC236}">
                <a16:creationId xmlns:a16="http://schemas.microsoft.com/office/drawing/2014/main" id="{613CF455-7BB2-4C17-88F4-3EA2188D1C39}"/>
              </a:ext>
            </a:extLst>
          </p:cNvPr>
          <p:cNvSpPr/>
          <p:nvPr/>
        </p:nvSpPr>
        <p:spPr>
          <a:xfrm>
            <a:off x="4500327" y="3494488"/>
            <a:ext cx="695573" cy="144016"/>
          </a:xfrm>
          <a:prstGeom prst="rightArrow">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6" name="Arrow: Right 125">
            <a:extLst>
              <a:ext uri="{FF2B5EF4-FFF2-40B4-BE49-F238E27FC236}">
                <a16:creationId xmlns:a16="http://schemas.microsoft.com/office/drawing/2014/main" id="{80C6785D-957A-401E-B006-84B4FED95651}"/>
              </a:ext>
            </a:extLst>
          </p:cNvPr>
          <p:cNvSpPr/>
          <p:nvPr/>
        </p:nvSpPr>
        <p:spPr>
          <a:xfrm>
            <a:off x="4531221" y="4499235"/>
            <a:ext cx="695573" cy="144016"/>
          </a:xfrm>
          <a:prstGeom prst="rightArrow">
            <a:avLst/>
          </a:prstGeom>
          <a:solidFill>
            <a:srgbClr val="FFC000"/>
          </a:solidFill>
          <a:ln w="12700" cap="flat" cmpd="sng" algn="ctr">
            <a:solidFill>
              <a:srgbClr val="FFC000"/>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7" name="Arrow: Right 126">
            <a:extLst>
              <a:ext uri="{FF2B5EF4-FFF2-40B4-BE49-F238E27FC236}">
                <a16:creationId xmlns:a16="http://schemas.microsoft.com/office/drawing/2014/main" id="{9DACE649-35C0-407B-B6E8-B485D9E35E4B}"/>
              </a:ext>
            </a:extLst>
          </p:cNvPr>
          <p:cNvSpPr/>
          <p:nvPr/>
        </p:nvSpPr>
        <p:spPr>
          <a:xfrm>
            <a:off x="4474999" y="4893822"/>
            <a:ext cx="783396" cy="155686"/>
          </a:xfrm>
          <a:prstGeom prst="rightArrow">
            <a:avLst/>
          </a:prstGeom>
          <a:solidFill>
            <a:srgbClr val="4472C4">
              <a:lumMod val="75000"/>
            </a:srgbClr>
          </a:solidFill>
          <a:ln w="12700" cap="flat" cmpd="sng" algn="ctr">
            <a:solidFill>
              <a:srgbClr val="4472C4">
                <a:lumMod val="75000"/>
              </a:srgbClr>
            </a:solidFill>
            <a:prstDash val="solid"/>
            <a:miter lim="800000"/>
          </a:ln>
          <a:effectLst/>
        </p:spPr>
        <p:txBody>
          <a:bodyPr rtlCol="0" anchor="ctr"/>
          <a:lstStyle/>
          <a:p>
            <a:pPr marL="0" marR="0" lvl="0" indent="0" algn="ctr" defTabSz="913956"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71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9" presetClass="emph" presetSubtype="0" grpId="1" nodeType="clickEffect">
                                  <p:stCondLst>
                                    <p:cond delay="0"/>
                                  </p:stCondLst>
                                  <p:childTnLst>
                                    <p:set>
                                      <p:cBhvr>
                                        <p:cTn id="82" dur="indefinite"/>
                                        <p:tgtEl>
                                          <p:spTgt spid="104"/>
                                        </p:tgtEl>
                                        <p:attrNameLst>
                                          <p:attrName>style.opacity</p:attrName>
                                        </p:attrNameLst>
                                      </p:cBhvr>
                                      <p:to>
                                        <p:strVal val="0.1"/>
                                      </p:to>
                                    </p:set>
                                    <p:animEffect filter="image" prLst="opacity: 0.1">
                                      <p:cBhvr rctx="IE">
                                        <p:cTn id="83" dur="indefinite"/>
                                        <p:tgtEl>
                                          <p:spTgt spid="104"/>
                                        </p:tgtEl>
                                      </p:cBhvr>
                                    </p:animEffect>
                                  </p:childTnLst>
                                </p:cTn>
                              </p:par>
                              <p:par>
                                <p:cTn id="84" presetID="9" presetClass="emph" presetSubtype="0" grpId="1" nodeType="withEffect">
                                  <p:stCondLst>
                                    <p:cond delay="0"/>
                                  </p:stCondLst>
                                  <p:childTnLst>
                                    <p:set>
                                      <p:cBhvr>
                                        <p:cTn id="85" dur="indefinite"/>
                                        <p:tgtEl>
                                          <p:spTgt spid="97"/>
                                        </p:tgtEl>
                                        <p:attrNameLst>
                                          <p:attrName>style.opacity</p:attrName>
                                        </p:attrNameLst>
                                      </p:cBhvr>
                                      <p:to>
                                        <p:strVal val="0.1"/>
                                      </p:to>
                                    </p:set>
                                    <p:animEffect filter="image" prLst="opacity: 0.1">
                                      <p:cBhvr rctx="IE">
                                        <p:cTn id="86" dur="indefinite"/>
                                        <p:tgtEl>
                                          <p:spTgt spid="97"/>
                                        </p:tgtEl>
                                      </p:cBhvr>
                                    </p:animEffect>
                                  </p:childTnLst>
                                </p:cTn>
                              </p:par>
                              <p:par>
                                <p:cTn id="87" presetID="9" presetClass="emph" presetSubtype="0" grpId="1" nodeType="withEffect">
                                  <p:stCondLst>
                                    <p:cond delay="0"/>
                                  </p:stCondLst>
                                  <p:childTnLst>
                                    <p:set>
                                      <p:cBhvr>
                                        <p:cTn id="88" dur="indefinite"/>
                                        <p:tgtEl>
                                          <p:spTgt spid="108"/>
                                        </p:tgtEl>
                                        <p:attrNameLst>
                                          <p:attrName>style.opacity</p:attrName>
                                        </p:attrNameLst>
                                      </p:cBhvr>
                                      <p:to>
                                        <p:strVal val="0.1"/>
                                      </p:to>
                                    </p:set>
                                    <p:animEffect filter="image" prLst="opacity: 0.1">
                                      <p:cBhvr rctx="IE">
                                        <p:cTn id="89" dur="indefinite"/>
                                        <p:tgtEl>
                                          <p:spTgt spid="108"/>
                                        </p:tgtEl>
                                      </p:cBhvr>
                                    </p:animEffect>
                                  </p:childTnLst>
                                </p:cTn>
                              </p:par>
                              <p:par>
                                <p:cTn id="90" presetID="9" presetClass="emph" presetSubtype="0" grpId="1" nodeType="withEffect">
                                  <p:stCondLst>
                                    <p:cond delay="0"/>
                                  </p:stCondLst>
                                  <p:childTnLst>
                                    <p:set>
                                      <p:cBhvr>
                                        <p:cTn id="91" dur="indefinite"/>
                                        <p:tgtEl>
                                          <p:spTgt spid="101"/>
                                        </p:tgtEl>
                                        <p:attrNameLst>
                                          <p:attrName>style.opacity</p:attrName>
                                        </p:attrNameLst>
                                      </p:cBhvr>
                                      <p:to>
                                        <p:strVal val="0.1"/>
                                      </p:to>
                                    </p:set>
                                    <p:animEffect filter="image" prLst="opacity: 0.1">
                                      <p:cBhvr rctx="IE">
                                        <p:cTn id="92" dur="indefinite"/>
                                        <p:tgtEl>
                                          <p:spTgt spid="101"/>
                                        </p:tgtEl>
                                      </p:cBhvr>
                                    </p:animEffect>
                                  </p:childTnLst>
                                </p:cTn>
                              </p:par>
                              <p:par>
                                <p:cTn id="93" presetID="9" presetClass="emph" presetSubtype="0" grpId="1" nodeType="withEffect">
                                  <p:stCondLst>
                                    <p:cond delay="0"/>
                                  </p:stCondLst>
                                  <p:childTnLst>
                                    <p:set>
                                      <p:cBhvr>
                                        <p:cTn id="94" dur="indefinite"/>
                                        <p:tgtEl>
                                          <p:spTgt spid="95"/>
                                        </p:tgtEl>
                                        <p:attrNameLst>
                                          <p:attrName>style.opacity</p:attrName>
                                        </p:attrNameLst>
                                      </p:cBhvr>
                                      <p:to>
                                        <p:strVal val="0.1"/>
                                      </p:to>
                                    </p:set>
                                    <p:animEffect filter="image" prLst="opacity: 0.1">
                                      <p:cBhvr rctx="IE">
                                        <p:cTn id="95" dur="indefinite"/>
                                        <p:tgtEl>
                                          <p:spTgt spid="95"/>
                                        </p:tgtEl>
                                      </p:cBhvr>
                                    </p:animEffect>
                                  </p:childTnLst>
                                </p:cTn>
                              </p:par>
                              <p:par>
                                <p:cTn id="96" presetID="9" presetClass="emph" presetSubtype="0" grpId="1" nodeType="withEffect">
                                  <p:stCondLst>
                                    <p:cond delay="0"/>
                                  </p:stCondLst>
                                  <p:childTnLst>
                                    <p:set>
                                      <p:cBhvr>
                                        <p:cTn id="97" dur="indefinite"/>
                                        <p:tgtEl>
                                          <p:spTgt spid="103"/>
                                        </p:tgtEl>
                                        <p:attrNameLst>
                                          <p:attrName>style.opacity</p:attrName>
                                        </p:attrNameLst>
                                      </p:cBhvr>
                                      <p:to>
                                        <p:strVal val="0.1"/>
                                      </p:to>
                                    </p:set>
                                    <p:animEffect filter="image" prLst="opacity: 0.1">
                                      <p:cBhvr rctx="IE">
                                        <p:cTn id="98" dur="indefinite"/>
                                        <p:tgtEl>
                                          <p:spTgt spid="103"/>
                                        </p:tgtEl>
                                      </p:cBhvr>
                                    </p:animEffect>
                                  </p:childTnLst>
                                </p:cTn>
                              </p:par>
                              <p:par>
                                <p:cTn id="99" presetID="9" presetClass="emph" presetSubtype="0" grpId="1" nodeType="withEffect">
                                  <p:stCondLst>
                                    <p:cond delay="0"/>
                                  </p:stCondLst>
                                  <p:childTnLst>
                                    <p:set>
                                      <p:cBhvr>
                                        <p:cTn id="100" dur="indefinite"/>
                                        <p:tgtEl>
                                          <p:spTgt spid="102"/>
                                        </p:tgtEl>
                                        <p:attrNameLst>
                                          <p:attrName>style.opacity</p:attrName>
                                        </p:attrNameLst>
                                      </p:cBhvr>
                                      <p:to>
                                        <p:strVal val="0.1"/>
                                      </p:to>
                                    </p:set>
                                    <p:animEffect filter="image" prLst="opacity: 0.1">
                                      <p:cBhvr rctx="IE">
                                        <p:cTn id="101" dur="indefinite"/>
                                        <p:tgtEl>
                                          <p:spTgt spid="102"/>
                                        </p:tgtEl>
                                      </p:cBhvr>
                                    </p:animEffect>
                                  </p:childTnLst>
                                </p:cTn>
                              </p:par>
                              <p:par>
                                <p:cTn id="102" presetID="9" presetClass="emph" presetSubtype="0" grpId="1" nodeType="withEffect">
                                  <p:stCondLst>
                                    <p:cond delay="0"/>
                                  </p:stCondLst>
                                  <p:childTnLst>
                                    <p:set>
                                      <p:cBhvr>
                                        <p:cTn id="103" dur="indefinite"/>
                                        <p:tgtEl>
                                          <p:spTgt spid="96"/>
                                        </p:tgtEl>
                                        <p:attrNameLst>
                                          <p:attrName>style.opacity</p:attrName>
                                        </p:attrNameLst>
                                      </p:cBhvr>
                                      <p:to>
                                        <p:strVal val="0.1"/>
                                      </p:to>
                                    </p:set>
                                    <p:animEffect filter="image" prLst="opacity: 0.1">
                                      <p:cBhvr rctx="IE">
                                        <p:cTn id="104" dur="indefinite"/>
                                        <p:tgtEl>
                                          <p:spTgt spid="96"/>
                                        </p:tgtEl>
                                      </p:cBhvr>
                                    </p:animEffect>
                                  </p:childTnLst>
                                </p:cTn>
                              </p:par>
                              <p:par>
                                <p:cTn id="105" presetID="9" presetClass="emph" presetSubtype="0" grpId="1" nodeType="withEffect">
                                  <p:stCondLst>
                                    <p:cond delay="0"/>
                                  </p:stCondLst>
                                  <p:childTnLst>
                                    <p:set>
                                      <p:cBhvr>
                                        <p:cTn id="106" dur="indefinite"/>
                                        <p:tgtEl>
                                          <p:spTgt spid="91"/>
                                        </p:tgtEl>
                                        <p:attrNameLst>
                                          <p:attrName>style.opacity</p:attrName>
                                        </p:attrNameLst>
                                      </p:cBhvr>
                                      <p:to>
                                        <p:strVal val="0.1"/>
                                      </p:to>
                                    </p:set>
                                    <p:animEffect filter="image" prLst="opacity: 0.1">
                                      <p:cBhvr rctx="IE">
                                        <p:cTn id="107" dur="indefinite"/>
                                        <p:tgtEl>
                                          <p:spTgt spid="91"/>
                                        </p:tgtEl>
                                      </p:cBhvr>
                                    </p:animEffect>
                                  </p:childTnLst>
                                </p:cTn>
                              </p:par>
                              <p:par>
                                <p:cTn id="108" presetID="9" presetClass="emph" presetSubtype="0" grpId="1" nodeType="withEffect">
                                  <p:stCondLst>
                                    <p:cond delay="0"/>
                                  </p:stCondLst>
                                  <p:childTnLst>
                                    <p:set>
                                      <p:cBhvr>
                                        <p:cTn id="109" dur="indefinite"/>
                                        <p:tgtEl>
                                          <p:spTgt spid="105"/>
                                        </p:tgtEl>
                                        <p:attrNameLst>
                                          <p:attrName>style.opacity</p:attrName>
                                        </p:attrNameLst>
                                      </p:cBhvr>
                                      <p:to>
                                        <p:strVal val="0.1"/>
                                      </p:to>
                                    </p:set>
                                    <p:animEffect filter="image" prLst="opacity: 0.1">
                                      <p:cBhvr rctx="IE">
                                        <p:cTn id="110" dur="indefinite"/>
                                        <p:tgtEl>
                                          <p:spTgt spid="105"/>
                                        </p:tgtEl>
                                      </p:cBhvr>
                                    </p:animEffect>
                                  </p:childTnLst>
                                </p:cTn>
                              </p:par>
                              <p:par>
                                <p:cTn id="111" presetID="9" presetClass="emph" presetSubtype="0" grpId="1" nodeType="withEffect">
                                  <p:stCondLst>
                                    <p:cond delay="0"/>
                                  </p:stCondLst>
                                  <p:childTnLst>
                                    <p:set>
                                      <p:cBhvr>
                                        <p:cTn id="112" dur="indefinite"/>
                                        <p:tgtEl>
                                          <p:spTgt spid="98"/>
                                        </p:tgtEl>
                                        <p:attrNameLst>
                                          <p:attrName>style.opacity</p:attrName>
                                        </p:attrNameLst>
                                      </p:cBhvr>
                                      <p:to>
                                        <p:strVal val="0.1"/>
                                      </p:to>
                                    </p:set>
                                    <p:animEffect filter="image" prLst="opacity: 0.1">
                                      <p:cBhvr rctx="IE">
                                        <p:cTn id="113" dur="indefinite"/>
                                        <p:tgtEl>
                                          <p:spTgt spid="98"/>
                                        </p:tgtEl>
                                      </p:cBhvr>
                                    </p:animEffect>
                                  </p:childTnLst>
                                </p:cTn>
                              </p:par>
                              <p:par>
                                <p:cTn id="114" presetID="9" presetClass="emph" presetSubtype="0" grpId="1" nodeType="withEffect">
                                  <p:stCondLst>
                                    <p:cond delay="0"/>
                                  </p:stCondLst>
                                  <p:childTnLst>
                                    <p:set>
                                      <p:cBhvr>
                                        <p:cTn id="115" dur="indefinite"/>
                                        <p:tgtEl>
                                          <p:spTgt spid="116"/>
                                        </p:tgtEl>
                                        <p:attrNameLst>
                                          <p:attrName>style.opacity</p:attrName>
                                        </p:attrNameLst>
                                      </p:cBhvr>
                                      <p:to>
                                        <p:strVal val="0.1"/>
                                      </p:to>
                                    </p:set>
                                    <p:animEffect filter="image" prLst="opacity: 0.1">
                                      <p:cBhvr rctx="IE">
                                        <p:cTn id="116" dur="indefinite"/>
                                        <p:tgtEl>
                                          <p:spTgt spid="116"/>
                                        </p:tgtEl>
                                      </p:cBhvr>
                                    </p:animEffect>
                                  </p:childTnLst>
                                </p:cTn>
                              </p:par>
                              <p:par>
                                <p:cTn id="117" presetID="9" presetClass="emph" presetSubtype="0" grpId="1" nodeType="withEffect">
                                  <p:stCondLst>
                                    <p:cond delay="0"/>
                                  </p:stCondLst>
                                  <p:childTnLst>
                                    <p:set>
                                      <p:cBhvr>
                                        <p:cTn id="118" dur="indefinite"/>
                                        <p:tgtEl>
                                          <p:spTgt spid="106"/>
                                        </p:tgtEl>
                                        <p:attrNameLst>
                                          <p:attrName>style.opacity</p:attrName>
                                        </p:attrNameLst>
                                      </p:cBhvr>
                                      <p:to>
                                        <p:strVal val="0.1"/>
                                      </p:to>
                                    </p:set>
                                    <p:animEffect filter="image" prLst="opacity: 0.1">
                                      <p:cBhvr rctx="IE">
                                        <p:cTn id="119" dur="indefinite"/>
                                        <p:tgtEl>
                                          <p:spTgt spid="106"/>
                                        </p:tgtEl>
                                      </p:cBhvr>
                                    </p:animEffect>
                                  </p:childTnLst>
                                </p:cTn>
                              </p:par>
                              <p:par>
                                <p:cTn id="120" presetID="9" presetClass="emph" presetSubtype="0" grpId="1" nodeType="withEffect">
                                  <p:stCondLst>
                                    <p:cond delay="0"/>
                                  </p:stCondLst>
                                  <p:childTnLst>
                                    <p:set>
                                      <p:cBhvr>
                                        <p:cTn id="121" dur="indefinite"/>
                                        <p:tgtEl>
                                          <p:spTgt spid="94"/>
                                        </p:tgtEl>
                                        <p:attrNameLst>
                                          <p:attrName>style.opacity</p:attrName>
                                        </p:attrNameLst>
                                      </p:cBhvr>
                                      <p:to>
                                        <p:strVal val="0.1"/>
                                      </p:to>
                                    </p:set>
                                    <p:animEffect filter="image" prLst="opacity: 0.1">
                                      <p:cBhvr rctx="IE">
                                        <p:cTn id="122" dur="indefinite"/>
                                        <p:tgtEl>
                                          <p:spTgt spid="94"/>
                                        </p:tgtEl>
                                      </p:cBhvr>
                                    </p:animEffect>
                                  </p:childTnLst>
                                </p:cTn>
                              </p:par>
                              <p:par>
                                <p:cTn id="123" presetID="9" presetClass="emph" presetSubtype="0" grpId="1" nodeType="withEffect">
                                  <p:stCondLst>
                                    <p:cond delay="0"/>
                                  </p:stCondLst>
                                  <p:childTnLst>
                                    <p:set>
                                      <p:cBhvr>
                                        <p:cTn id="124" dur="indefinite"/>
                                        <p:tgtEl>
                                          <p:spTgt spid="99"/>
                                        </p:tgtEl>
                                        <p:attrNameLst>
                                          <p:attrName>style.opacity</p:attrName>
                                        </p:attrNameLst>
                                      </p:cBhvr>
                                      <p:to>
                                        <p:strVal val="0.1"/>
                                      </p:to>
                                    </p:set>
                                    <p:animEffect filter="image" prLst="opacity: 0.1">
                                      <p:cBhvr rctx="IE">
                                        <p:cTn id="125" dur="indefinite"/>
                                        <p:tgtEl>
                                          <p:spTgt spid="99"/>
                                        </p:tgtEl>
                                      </p:cBhvr>
                                    </p:animEffect>
                                  </p:childTnLst>
                                </p:cTn>
                              </p:par>
                              <p:par>
                                <p:cTn id="126" presetID="9" presetClass="emph" presetSubtype="0" grpId="1" nodeType="withEffect">
                                  <p:stCondLst>
                                    <p:cond delay="0"/>
                                  </p:stCondLst>
                                  <p:childTnLst>
                                    <p:set>
                                      <p:cBhvr>
                                        <p:cTn id="127" dur="indefinite"/>
                                        <p:tgtEl>
                                          <p:spTgt spid="107"/>
                                        </p:tgtEl>
                                        <p:attrNameLst>
                                          <p:attrName>style.opacity</p:attrName>
                                        </p:attrNameLst>
                                      </p:cBhvr>
                                      <p:to>
                                        <p:strVal val="0.1"/>
                                      </p:to>
                                    </p:set>
                                    <p:animEffect filter="image" prLst="opacity: 0.1">
                                      <p:cBhvr rctx="IE">
                                        <p:cTn id="128" dur="indefinite"/>
                                        <p:tgtEl>
                                          <p:spTgt spid="107"/>
                                        </p:tgtEl>
                                      </p:cBhvr>
                                    </p:animEffect>
                                  </p:childTnLst>
                                </p:cTn>
                              </p:par>
                              <p:par>
                                <p:cTn id="129" presetID="9" presetClass="emph" presetSubtype="0" grpId="1" nodeType="withEffect">
                                  <p:stCondLst>
                                    <p:cond delay="0"/>
                                  </p:stCondLst>
                                  <p:childTnLst>
                                    <p:set>
                                      <p:cBhvr>
                                        <p:cTn id="130" dur="indefinite"/>
                                        <p:tgtEl>
                                          <p:spTgt spid="100"/>
                                        </p:tgtEl>
                                        <p:attrNameLst>
                                          <p:attrName>style.opacity</p:attrName>
                                        </p:attrNameLst>
                                      </p:cBhvr>
                                      <p:to>
                                        <p:strVal val="0.1"/>
                                      </p:to>
                                    </p:set>
                                    <p:animEffect filter="image" prLst="opacity: 0.1">
                                      <p:cBhvr rctx="IE">
                                        <p:cTn id="131" dur="indefinite"/>
                                        <p:tgtEl>
                                          <p:spTgt spid="100"/>
                                        </p:tgtEl>
                                      </p:cBhvr>
                                    </p:animEffect>
                                  </p:childTnLst>
                                </p:cTn>
                              </p:par>
                              <p:par>
                                <p:cTn id="132" presetID="9" presetClass="emph" presetSubtype="0" grpId="1" nodeType="withEffect">
                                  <p:stCondLst>
                                    <p:cond delay="0"/>
                                  </p:stCondLst>
                                  <p:childTnLst>
                                    <p:set>
                                      <p:cBhvr>
                                        <p:cTn id="133" dur="indefinite"/>
                                        <p:tgtEl>
                                          <p:spTgt spid="109"/>
                                        </p:tgtEl>
                                        <p:attrNameLst>
                                          <p:attrName>style.opacity</p:attrName>
                                        </p:attrNameLst>
                                      </p:cBhvr>
                                      <p:to>
                                        <p:strVal val="0.1"/>
                                      </p:to>
                                    </p:set>
                                    <p:animEffect filter="image" prLst="opacity: 0.1">
                                      <p:cBhvr rctx="IE">
                                        <p:cTn id="134" dur="indefinite"/>
                                        <p:tgtEl>
                                          <p:spTgt spid="109"/>
                                        </p:tgtEl>
                                      </p:cBhvr>
                                    </p:animEffect>
                                  </p:childTnLst>
                                </p:cTn>
                              </p:par>
                              <p:par>
                                <p:cTn id="135" presetID="9" presetClass="emph" presetSubtype="0" grpId="1" nodeType="withEffect">
                                  <p:stCondLst>
                                    <p:cond delay="0"/>
                                  </p:stCondLst>
                                  <p:childTnLst>
                                    <p:set>
                                      <p:cBhvr>
                                        <p:cTn id="136" dur="indefinite"/>
                                        <p:tgtEl>
                                          <p:spTgt spid="110"/>
                                        </p:tgtEl>
                                        <p:attrNameLst>
                                          <p:attrName>style.opacity</p:attrName>
                                        </p:attrNameLst>
                                      </p:cBhvr>
                                      <p:to>
                                        <p:strVal val="0.1"/>
                                      </p:to>
                                    </p:set>
                                    <p:animEffect filter="image" prLst="opacity: 0.1">
                                      <p:cBhvr rctx="IE">
                                        <p:cTn id="137" dur="indefinite"/>
                                        <p:tgtEl>
                                          <p:spTgt spid="110"/>
                                        </p:tgtEl>
                                      </p:cBhvr>
                                    </p:animEffect>
                                  </p:childTnLst>
                                </p:cTn>
                              </p:par>
                              <p:par>
                                <p:cTn id="138" presetID="9" presetClass="emph" presetSubtype="0" grpId="1" nodeType="withEffect">
                                  <p:stCondLst>
                                    <p:cond delay="0"/>
                                  </p:stCondLst>
                                  <p:childTnLst>
                                    <p:set>
                                      <p:cBhvr>
                                        <p:cTn id="139" dur="indefinite"/>
                                        <p:tgtEl>
                                          <p:spTgt spid="111"/>
                                        </p:tgtEl>
                                        <p:attrNameLst>
                                          <p:attrName>style.opacity</p:attrName>
                                        </p:attrNameLst>
                                      </p:cBhvr>
                                      <p:to>
                                        <p:strVal val="0.1"/>
                                      </p:to>
                                    </p:set>
                                    <p:animEffect filter="image" prLst="opacity: 0.1">
                                      <p:cBhvr rctx="IE">
                                        <p:cTn id="140" dur="indefinite"/>
                                        <p:tgtEl>
                                          <p:spTgt spid="111"/>
                                        </p:tgtEl>
                                      </p:cBhvr>
                                    </p:animEffect>
                                  </p:childTnLst>
                                </p:cTn>
                              </p:par>
                              <p:par>
                                <p:cTn id="141" presetID="9" presetClass="emph" presetSubtype="0" grpId="1" nodeType="withEffect">
                                  <p:stCondLst>
                                    <p:cond delay="0"/>
                                  </p:stCondLst>
                                  <p:childTnLst>
                                    <p:set>
                                      <p:cBhvr>
                                        <p:cTn id="142" dur="indefinite"/>
                                        <p:tgtEl>
                                          <p:spTgt spid="114"/>
                                        </p:tgtEl>
                                        <p:attrNameLst>
                                          <p:attrName>style.opacity</p:attrName>
                                        </p:attrNameLst>
                                      </p:cBhvr>
                                      <p:to>
                                        <p:strVal val="0.1"/>
                                      </p:to>
                                    </p:set>
                                    <p:animEffect filter="image" prLst="opacity: 0.1">
                                      <p:cBhvr rctx="IE">
                                        <p:cTn id="143" dur="indefinite"/>
                                        <p:tgtEl>
                                          <p:spTgt spid="114"/>
                                        </p:tgtEl>
                                      </p:cBhvr>
                                    </p:animEffect>
                                  </p:childTnLst>
                                </p:cTn>
                              </p:par>
                              <p:par>
                                <p:cTn id="144" presetID="9" presetClass="emph" presetSubtype="0" grpId="1" nodeType="withEffect">
                                  <p:stCondLst>
                                    <p:cond delay="0"/>
                                  </p:stCondLst>
                                  <p:childTnLst>
                                    <p:set>
                                      <p:cBhvr>
                                        <p:cTn id="145" dur="indefinite"/>
                                        <p:tgtEl>
                                          <p:spTgt spid="115"/>
                                        </p:tgtEl>
                                        <p:attrNameLst>
                                          <p:attrName>style.opacity</p:attrName>
                                        </p:attrNameLst>
                                      </p:cBhvr>
                                      <p:to>
                                        <p:strVal val="0.1"/>
                                      </p:to>
                                    </p:set>
                                    <p:animEffect filter="image" prLst="opacity: 0.1">
                                      <p:cBhvr rctx="IE">
                                        <p:cTn id="146" dur="indefinite"/>
                                        <p:tgtEl>
                                          <p:spTgt spid="115"/>
                                        </p:tgtEl>
                                      </p:cBhvr>
                                    </p:animEffect>
                                  </p:childTnLst>
                                </p:cTn>
                              </p:par>
                              <p:par>
                                <p:cTn id="147" presetID="9" presetClass="emph" presetSubtype="0" grpId="1" nodeType="withEffect">
                                  <p:stCondLst>
                                    <p:cond delay="0"/>
                                  </p:stCondLst>
                                  <p:childTnLst>
                                    <p:set>
                                      <p:cBhvr>
                                        <p:cTn id="148" dur="indefinite"/>
                                        <p:tgtEl>
                                          <p:spTgt spid="113"/>
                                        </p:tgtEl>
                                        <p:attrNameLst>
                                          <p:attrName>style.opacity</p:attrName>
                                        </p:attrNameLst>
                                      </p:cBhvr>
                                      <p:to>
                                        <p:strVal val="0.1"/>
                                      </p:to>
                                    </p:set>
                                    <p:animEffect filter="image" prLst="opacity: 0.1">
                                      <p:cBhvr rctx="IE">
                                        <p:cTn id="149" dur="indefinite"/>
                                        <p:tgtEl>
                                          <p:spTgt spid="113"/>
                                        </p:tgtEl>
                                      </p:cBhvr>
                                    </p:animEffect>
                                  </p:childTnLst>
                                </p:cTn>
                              </p:par>
                              <p:par>
                                <p:cTn id="150" presetID="9" presetClass="emph" presetSubtype="0" grpId="0" nodeType="withEffect">
                                  <p:stCondLst>
                                    <p:cond delay="0"/>
                                  </p:stCondLst>
                                  <p:childTnLst>
                                    <p:set>
                                      <p:cBhvr>
                                        <p:cTn id="151" dur="indefinite"/>
                                        <p:tgtEl>
                                          <p:spTgt spid="90"/>
                                        </p:tgtEl>
                                        <p:attrNameLst>
                                          <p:attrName>style.opacity</p:attrName>
                                        </p:attrNameLst>
                                      </p:cBhvr>
                                      <p:to>
                                        <p:strVal val="0.1"/>
                                      </p:to>
                                    </p:set>
                                    <p:animEffect filter="image" prLst="opacity: 0.1">
                                      <p:cBhvr rctx="IE">
                                        <p:cTn id="152" dur="indefinite"/>
                                        <p:tgtEl>
                                          <p:spTgt spid="90"/>
                                        </p:tgtEl>
                                      </p:cBhvr>
                                    </p:animEffec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1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20"/>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21"/>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7"/>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500"/>
                                        <p:tgtEl>
                                          <p:spTgt spid="119"/>
                                        </p:tgtEl>
                                      </p:cBhvr>
                                    </p:animEffect>
                                    <p:set>
                                      <p:cBhvr>
                                        <p:cTn id="167" dur="1" fill="hold">
                                          <p:stCondLst>
                                            <p:cond delay="499"/>
                                          </p:stCondLst>
                                        </p:cTn>
                                        <p:tgtEl>
                                          <p:spTgt spid="119"/>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120"/>
                                        </p:tgtEl>
                                      </p:cBhvr>
                                    </p:animEffect>
                                    <p:set>
                                      <p:cBhvr>
                                        <p:cTn id="170" dur="1" fill="hold">
                                          <p:stCondLst>
                                            <p:cond delay="499"/>
                                          </p:stCondLst>
                                        </p:cTn>
                                        <p:tgtEl>
                                          <p:spTgt spid="120"/>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21"/>
                                        </p:tgtEl>
                                      </p:cBhvr>
                                    </p:animEffect>
                                    <p:set>
                                      <p:cBhvr>
                                        <p:cTn id="173" dur="1" fill="hold">
                                          <p:stCondLst>
                                            <p:cond delay="499"/>
                                          </p:stCondLst>
                                        </p:cTn>
                                        <p:tgtEl>
                                          <p:spTgt spid="121"/>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127"/>
                                        </p:tgtEl>
                                      </p:cBhvr>
                                    </p:animEffect>
                                    <p:set>
                                      <p:cBhvr>
                                        <p:cTn id="176" dur="1" fill="hold">
                                          <p:stCondLst>
                                            <p:cond delay="499"/>
                                          </p:stCondLst>
                                        </p:cTn>
                                        <p:tgtEl>
                                          <p:spTgt spid="127"/>
                                        </p:tgtEl>
                                        <p:attrNameLst>
                                          <p:attrName>style.visibility</p:attrName>
                                        </p:attrNameLst>
                                      </p:cBhvr>
                                      <p:to>
                                        <p:strVal val="hidden"/>
                                      </p:to>
                                    </p:set>
                                  </p:childTnLst>
                                </p:cTn>
                              </p:par>
                              <p:par>
                                <p:cTn id="177" presetID="9" presetClass="emph" presetSubtype="0" grpId="1" nodeType="withEffect">
                                  <p:stCondLst>
                                    <p:cond delay="0"/>
                                  </p:stCondLst>
                                  <p:childTnLst>
                                    <p:set>
                                      <p:cBhvr>
                                        <p:cTn id="178" dur="indefinite"/>
                                        <p:tgtEl>
                                          <p:spTgt spid="117"/>
                                        </p:tgtEl>
                                        <p:attrNameLst>
                                          <p:attrName>style.opacity</p:attrName>
                                        </p:attrNameLst>
                                      </p:cBhvr>
                                      <p:to>
                                        <p:strVal val="0.25"/>
                                      </p:to>
                                    </p:set>
                                    <p:animEffect filter="image" prLst="opacity: 0.25">
                                      <p:cBhvr rctx="IE">
                                        <p:cTn id="179" dur="indefinite"/>
                                        <p:tgtEl>
                                          <p:spTgt spid="117"/>
                                        </p:tgtEl>
                                      </p:cBhvr>
                                    </p:animEffect>
                                  </p:childTnLst>
                                </p:cTn>
                              </p:par>
                              <p:par>
                                <p:cTn id="180" presetID="9" presetClass="emph" presetSubtype="0" grpId="1" nodeType="withEffect">
                                  <p:stCondLst>
                                    <p:cond delay="0"/>
                                  </p:stCondLst>
                                  <p:childTnLst>
                                    <p:set>
                                      <p:cBhvr>
                                        <p:cTn id="181" dur="indefinite"/>
                                        <p:tgtEl>
                                          <p:spTgt spid="118"/>
                                        </p:tgtEl>
                                        <p:attrNameLst>
                                          <p:attrName>style.opacity</p:attrName>
                                        </p:attrNameLst>
                                      </p:cBhvr>
                                      <p:to>
                                        <p:strVal val="0.25"/>
                                      </p:to>
                                    </p:set>
                                    <p:animEffect filter="image" prLst="opacity: 0.25">
                                      <p:cBhvr rctx="IE">
                                        <p:cTn id="182" dur="indefinite"/>
                                        <p:tgtEl>
                                          <p:spTgt spid="118"/>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mph" presetSubtype="0" grpId="2" nodeType="clickEffect">
                                  <p:stCondLst>
                                    <p:cond delay="0"/>
                                  </p:stCondLst>
                                  <p:childTnLst>
                                    <p:set>
                                      <p:cBhvr>
                                        <p:cTn id="186" dur="indefinite"/>
                                        <p:tgtEl>
                                          <p:spTgt spid="94"/>
                                        </p:tgtEl>
                                        <p:attrNameLst>
                                          <p:attrName>style.opacity</p:attrName>
                                        </p:attrNameLst>
                                      </p:cBhvr>
                                      <p:to>
                                        <p:strVal val="1"/>
                                      </p:to>
                                    </p:set>
                                    <p:animEffect filter="image" prLst="opacity: 1">
                                      <p:cBhvr rctx="IE">
                                        <p:cTn id="187" dur="indefinite"/>
                                        <p:tgtEl>
                                          <p:spTgt spid="94"/>
                                        </p:tgtEl>
                                      </p:cBhvr>
                                    </p:animEffect>
                                  </p:childTnLst>
                                </p:cTn>
                              </p:par>
                              <p:par>
                                <p:cTn id="188" presetID="9" presetClass="emph" presetSubtype="0" grpId="1" nodeType="withEffect">
                                  <p:stCondLst>
                                    <p:cond delay="0"/>
                                  </p:stCondLst>
                                  <p:childTnLst>
                                    <p:set>
                                      <p:cBhvr>
                                        <p:cTn id="189" dur="indefinite"/>
                                        <p:tgtEl>
                                          <p:spTgt spid="112"/>
                                        </p:tgtEl>
                                        <p:attrNameLst>
                                          <p:attrName>style.opacity</p:attrName>
                                        </p:attrNameLst>
                                      </p:cBhvr>
                                      <p:to>
                                        <p:strVal val="1"/>
                                      </p:to>
                                    </p:set>
                                    <p:animEffect filter="image" prLst="opacity: 1">
                                      <p:cBhvr rctx="IE">
                                        <p:cTn id="190" dur="indefinite"/>
                                        <p:tgtEl>
                                          <p:spTgt spid="112"/>
                                        </p:tgtEl>
                                      </p:cBhvr>
                                    </p:animEffect>
                                  </p:childTnLst>
                                </p:cTn>
                              </p:par>
                              <p:par>
                                <p:cTn id="191" presetID="1" presetClass="entr" presetSubtype="0" fill="hold" grpId="0" nodeType="withEffect">
                                  <p:stCondLst>
                                    <p:cond delay="0"/>
                                  </p:stCondLst>
                                  <p:childTnLst>
                                    <p:set>
                                      <p:cBhvr>
                                        <p:cTn id="192" dur="1" fill="hold">
                                          <p:stCondLst>
                                            <p:cond delay="0"/>
                                          </p:stCondLst>
                                        </p:cTn>
                                        <p:tgtEl>
                                          <p:spTgt spid="122"/>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89"/>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23"/>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24"/>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26"/>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25"/>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88"/>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0" presetClass="exit" presetSubtype="0" fill="hold" grpId="1" nodeType="clickEffect">
                                  <p:stCondLst>
                                    <p:cond delay="0"/>
                                  </p:stCondLst>
                                  <p:childTnLst>
                                    <p:animEffect transition="out" filter="fade">
                                      <p:cBhvr>
                                        <p:cTn id="208" dur="500"/>
                                        <p:tgtEl>
                                          <p:spTgt spid="122"/>
                                        </p:tgtEl>
                                      </p:cBhvr>
                                    </p:animEffect>
                                    <p:set>
                                      <p:cBhvr>
                                        <p:cTn id="209" dur="1" fill="hold">
                                          <p:stCondLst>
                                            <p:cond delay="499"/>
                                          </p:stCondLst>
                                        </p:cTn>
                                        <p:tgtEl>
                                          <p:spTgt spid="122"/>
                                        </p:tgtEl>
                                        <p:attrNameLst>
                                          <p:attrName>style.visibility</p:attrName>
                                        </p:attrNameLst>
                                      </p:cBhvr>
                                      <p:to>
                                        <p:strVal val="hidden"/>
                                      </p:to>
                                    </p:set>
                                  </p:childTnLst>
                                </p:cTn>
                              </p:par>
                              <p:par>
                                <p:cTn id="210" presetID="10" presetClass="exit" presetSubtype="0" fill="hold" grpId="1" nodeType="withEffect">
                                  <p:stCondLst>
                                    <p:cond delay="0"/>
                                  </p:stCondLst>
                                  <p:childTnLst>
                                    <p:animEffect transition="out" filter="fade">
                                      <p:cBhvr>
                                        <p:cTn id="211" dur="500"/>
                                        <p:tgtEl>
                                          <p:spTgt spid="89"/>
                                        </p:tgtEl>
                                      </p:cBhvr>
                                    </p:animEffect>
                                    <p:set>
                                      <p:cBhvr>
                                        <p:cTn id="212" dur="1" fill="hold">
                                          <p:stCondLst>
                                            <p:cond delay="499"/>
                                          </p:stCondLst>
                                        </p:cTn>
                                        <p:tgtEl>
                                          <p:spTgt spid="89"/>
                                        </p:tgtEl>
                                        <p:attrNameLst>
                                          <p:attrName>style.visibility</p:attrName>
                                        </p:attrNameLst>
                                      </p:cBhvr>
                                      <p:to>
                                        <p:strVal val="hidden"/>
                                      </p:to>
                                    </p:set>
                                  </p:childTnLst>
                                </p:cTn>
                              </p:par>
                              <p:par>
                                <p:cTn id="213" presetID="10" presetClass="exit" presetSubtype="0" fill="hold" grpId="1" nodeType="withEffect">
                                  <p:stCondLst>
                                    <p:cond delay="0"/>
                                  </p:stCondLst>
                                  <p:childTnLst>
                                    <p:animEffect transition="out" filter="fade">
                                      <p:cBhvr>
                                        <p:cTn id="214" dur="500"/>
                                        <p:tgtEl>
                                          <p:spTgt spid="124"/>
                                        </p:tgtEl>
                                      </p:cBhvr>
                                    </p:animEffect>
                                    <p:set>
                                      <p:cBhvr>
                                        <p:cTn id="215" dur="1" fill="hold">
                                          <p:stCondLst>
                                            <p:cond delay="499"/>
                                          </p:stCondLst>
                                        </p:cTn>
                                        <p:tgtEl>
                                          <p:spTgt spid="124"/>
                                        </p:tgtEl>
                                        <p:attrNameLst>
                                          <p:attrName>style.visibility</p:attrName>
                                        </p:attrNameLst>
                                      </p:cBhvr>
                                      <p:to>
                                        <p:strVal val="hidden"/>
                                      </p:to>
                                    </p:set>
                                  </p:childTnLst>
                                </p:cTn>
                              </p:par>
                              <p:par>
                                <p:cTn id="216" presetID="10" presetClass="exit" presetSubtype="0" fill="hold" grpId="1" nodeType="withEffect">
                                  <p:stCondLst>
                                    <p:cond delay="0"/>
                                  </p:stCondLst>
                                  <p:childTnLst>
                                    <p:animEffect transition="out" filter="fade">
                                      <p:cBhvr>
                                        <p:cTn id="217" dur="500"/>
                                        <p:tgtEl>
                                          <p:spTgt spid="126"/>
                                        </p:tgtEl>
                                      </p:cBhvr>
                                    </p:animEffect>
                                    <p:set>
                                      <p:cBhvr>
                                        <p:cTn id="218" dur="1" fill="hold">
                                          <p:stCondLst>
                                            <p:cond delay="499"/>
                                          </p:stCondLst>
                                        </p:cTn>
                                        <p:tgtEl>
                                          <p:spTgt spid="126"/>
                                        </p:tgtEl>
                                        <p:attrNameLst>
                                          <p:attrName>style.visibility</p:attrName>
                                        </p:attrNameLst>
                                      </p:cBhvr>
                                      <p:to>
                                        <p:strVal val="hidden"/>
                                      </p:to>
                                    </p:set>
                                  </p:childTnLst>
                                </p:cTn>
                              </p:par>
                              <p:par>
                                <p:cTn id="219" presetID="10" presetClass="exit" presetSubtype="0" fill="hold" grpId="1" nodeType="withEffect">
                                  <p:stCondLst>
                                    <p:cond delay="0"/>
                                  </p:stCondLst>
                                  <p:childTnLst>
                                    <p:animEffect transition="out" filter="fade">
                                      <p:cBhvr>
                                        <p:cTn id="220" dur="500"/>
                                        <p:tgtEl>
                                          <p:spTgt spid="125"/>
                                        </p:tgtEl>
                                      </p:cBhvr>
                                    </p:animEffect>
                                    <p:set>
                                      <p:cBhvr>
                                        <p:cTn id="221" dur="1" fill="hold">
                                          <p:stCondLst>
                                            <p:cond delay="499"/>
                                          </p:stCondLst>
                                        </p:cTn>
                                        <p:tgtEl>
                                          <p:spTgt spid="125"/>
                                        </p:tgtEl>
                                        <p:attrNameLst>
                                          <p:attrName>style.visibility</p:attrName>
                                        </p:attrNameLst>
                                      </p:cBhvr>
                                      <p:to>
                                        <p:strVal val="hidden"/>
                                      </p:to>
                                    </p:set>
                                  </p:childTnLst>
                                </p:cTn>
                              </p:par>
                              <p:par>
                                <p:cTn id="222" presetID="10" presetClass="exit" presetSubtype="0" fill="hold" grpId="1" nodeType="withEffect">
                                  <p:stCondLst>
                                    <p:cond delay="0"/>
                                  </p:stCondLst>
                                  <p:childTnLst>
                                    <p:animEffect transition="out" filter="fade">
                                      <p:cBhvr>
                                        <p:cTn id="223" dur="500"/>
                                        <p:tgtEl>
                                          <p:spTgt spid="88"/>
                                        </p:tgtEl>
                                      </p:cBhvr>
                                    </p:animEffect>
                                    <p:set>
                                      <p:cBhvr>
                                        <p:cTn id="224" dur="1" fill="hold">
                                          <p:stCondLst>
                                            <p:cond delay="499"/>
                                          </p:stCondLst>
                                        </p:cTn>
                                        <p:tgtEl>
                                          <p:spTgt spid="88"/>
                                        </p:tgtEl>
                                        <p:attrNameLst>
                                          <p:attrName>style.visibility</p:attrName>
                                        </p:attrNameLst>
                                      </p:cBhvr>
                                      <p:to>
                                        <p:strVal val="hidden"/>
                                      </p:to>
                                    </p:set>
                                  </p:childTnLst>
                                </p:cTn>
                              </p:par>
                              <p:par>
                                <p:cTn id="225" presetID="10" presetClass="exit" presetSubtype="0" fill="hold" grpId="1" nodeType="withEffect">
                                  <p:stCondLst>
                                    <p:cond delay="0"/>
                                  </p:stCondLst>
                                  <p:childTnLst>
                                    <p:animEffect transition="out" filter="fade">
                                      <p:cBhvr>
                                        <p:cTn id="226" dur="500"/>
                                        <p:tgtEl>
                                          <p:spTgt spid="123"/>
                                        </p:tgtEl>
                                      </p:cBhvr>
                                    </p:animEffect>
                                    <p:set>
                                      <p:cBhvr>
                                        <p:cTn id="227" dur="1" fill="hold">
                                          <p:stCondLst>
                                            <p:cond delay="499"/>
                                          </p:stCondLst>
                                        </p:cTn>
                                        <p:tgtEl>
                                          <p:spTgt spid="123"/>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9" presetClass="emph" presetSubtype="0" grpId="2" nodeType="clickEffect">
                                  <p:stCondLst>
                                    <p:cond delay="0"/>
                                  </p:stCondLst>
                                  <p:childTnLst>
                                    <p:set>
                                      <p:cBhvr>
                                        <p:cTn id="231" dur="indefinite"/>
                                        <p:tgtEl>
                                          <p:spTgt spid="104"/>
                                        </p:tgtEl>
                                        <p:attrNameLst>
                                          <p:attrName>style.opacity</p:attrName>
                                        </p:attrNameLst>
                                      </p:cBhvr>
                                      <p:to>
                                        <p:strVal val="1"/>
                                      </p:to>
                                    </p:set>
                                    <p:animEffect filter="image" prLst="opacity: 1">
                                      <p:cBhvr rctx="IE">
                                        <p:cTn id="232" dur="indefinite"/>
                                        <p:tgtEl>
                                          <p:spTgt spid="104"/>
                                        </p:tgtEl>
                                      </p:cBhvr>
                                    </p:animEffect>
                                  </p:childTnLst>
                                </p:cTn>
                              </p:par>
                              <p:par>
                                <p:cTn id="233" presetID="9" presetClass="emph" presetSubtype="0" grpId="2" nodeType="withEffect">
                                  <p:stCondLst>
                                    <p:cond delay="0"/>
                                  </p:stCondLst>
                                  <p:childTnLst>
                                    <p:set>
                                      <p:cBhvr>
                                        <p:cTn id="234" dur="indefinite"/>
                                        <p:tgtEl>
                                          <p:spTgt spid="97"/>
                                        </p:tgtEl>
                                        <p:attrNameLst>
                                          <p:attrName>style.opacity</p:attrName>
                                        </p:attrNameLst>
                                      </p:cBhvr>
                                      <p:to>
                                        <p:strVal val="1"/>
                                      </p:to>
                                    </p:set>
                                    <p:animEffect filter="image" prLst="opacity: 1">
                                      <p:cBhvr rctx="IE">
                                        <p:cTn id="235" dur="indefinite"/>
                                        <p:tgtEl>
                                          <p:spTgt spid="97"/>
                                        </p:tgtEl>
                                      </p:cBhvr>
                                    </p:animEffect>
                                  </p:childTnLst>
                                </p:cTn>
                              </p:par>
                              <p:par>
                                <p:cTn id="236" presetID="9" presetClass="emph" presetSubtype="0" grpId="1" nodeType="withEffect">
                                  <p:stCondLst>
                                    <p:cond delay="0"/>
                                  </p:stCondLst>
                                  <p:childTnLst>
                                    <p:set>
                                      <p:cBhvr>
                                        <p:cTn id="237" dur="indefinite"/>
                                        <p:tgtEl>
                                          <p:spTgt spid="92"/>
                                        </p:tgtEl>
                                        <p:attrNameLst>
                                          <p:attrName>style.opacity</p:attrName>
                                        </p:attrNameLst>
                                      </p:cBhvr>
                                      <p:to>
                                        <p:strVal val="1"/>
                                      </p:to>
                                    </p:set>
                                    <p:animEffect filter="image" prLst="opacity: 1">
                                      <p:cBhvr rctx="IE">
                                        <p:cTn id="238" dur="indefinite"/>
                                        <p:tgtEl>
                                          <p:spTgt spid="92"/>
                                        </p:tgtEl>
                                      </p:cBhvr>
                                    </p:animEffect>
                                  </p:childTnLst>
                                </p:cTn>
                              </p:par>
                              <p:par>
                                <p:cTn id="239" presetID="9" presetClass="emph" presetSubtype="0" grpId="2" nodeType="withEffect">
                                  <p:stCondLst>
                                    <p:cond delay="0"/>
                                  </p:stCondLst>
                                  <p:childTnLst>
                                    <p:set>
                                      <p:cBhvr>
                                        <p:cTn id="240" dur="indefinite"/>
                                        <p:tgtEl>
                                          <p:spTgt spid="108"/>
                                        </p:tgtEl>
                                        <p:attrNameLst>
                                          <p:attrName>style.opacity</p:attrName>
                                        </p:attrNameLst>
                                      </p:cBhvr>
                                      <p:to>
                                        <p:strVal val="1"/>
                                      </p:to>
                                    </p:set>
                                    <p:animEffect filter="image" prLst="opacity: 1">
                                      <p:cBhvr rctx="IE">
                                        <p:cTn id="241" dur="indefinite"/>
                                        <p:tgtEl>
                                          <p:spTgt spid="108"/>
                                        </p:tgtEl>
                                      </p:cBhvr>
                                    </p:animEffect>
                                  </p:childTnLst>
                                </p:cTn>
                              </p:par>
                              <p:par>
                                <p:cTn id="242" presetID="9" presetClass="emph" presetSubtype="0" grpId="2" nodeType="withEffect">
                                  <p:stCondLst>
                                    <p:cond delay="0"/>
                                  </p:stCondLst>
                                  <p:childTnLst>
                                    <p:set>
                                      <p:cBhvr>
                                        <p:cTn id="243" dur="indefinite"/>
                                        <p:tgtEl>
                                          <p:spTgt spid="101"/>
                                        </p:tgtEl>
                                        <p:attrNameLst>
                                          <p:attrName>style.opacity</p:attrName>
                                        </p:attrNameLst>
                                      </p:cBhvr>
                                      <p:to>
                                        <p:strVal val="1"/>
                                      </p:to>
                                    </p:set>
                                    <p:animEffect filter="image" prLst="opacity: 1">
                                      <p:cBhvr rctx="IE">
                                        <p:cTn id="244" dur="indefinite"/>
                                        <p:tgtEl>
                                          <p:spTgt spid="101"/>
                                        </p:tgtEl>
                                      </p:cBhvr>
                                    </p:animEffect>
                                  </p:childTnLst>
                                </p:cTn>
                              </p:par>
                              <p:par>
                                <p:cTn id="245" presetID="9" presetClass="emph" presetSubtype="0" grpId="2" nodeType="withEffect">
                                  <p:stCondLst>
                                    <p:cond delay="0"/>
                                  </p:stCondLst>
                                  <p:childTnLst>
                                    <p:set>
                                      <p:cBhvr>
                                        <p:cTn id="246" dur="indefinite"/>
                                        <p:tgtEl>
                                          <p:spTgt spid="95"/>
                                        </p:tgtEl>
                                        <p:attrNameLst>
                                          <p:attrName>style.opacity</p:attrName>
                                        </p:attrNameLst>
                                      </p:cBhvr>
                                      <p:to>
                                        <p:strVal val="1"/>
                                      </p:to>
                                    </p:set>
                                    <p:animEffect filter="image" prLst="opacity: 1">
                                      <p:cBhvr rctx="IE">
                                        <p:cTn id="247" dur="indefinite"/>
                                        <p:tgtEl>
                                          <p:spTgt spid="95"/>
                                        </p:tgtEl>
                                      </p:cBhvr>
                                    </p:animEffect>
                                  </p:childTnLst>
                                </p:cTn>
                              </p:par>
                              <p:par>
                                <p:cTn id="248" presetID="9" presetClass="emph" presetSubtype="0" grpId="2" nodeType="withEffect">
                                  <p:stCondLst>
                                    <p:cond delay="0"/>
                                  </p:stCondLst>
                                  <p:childTnLst>
                                    <p:set>
                                      <p:cBhvr>
                                        <p:cTn id="249" dur="indefinite"/>
                                        <p:tgtEl>
                                          <p:spTgt spid="103"/>
                                        </p:tgtEl>
                                        <p:attrNameLst>
                                          <p:attrName>style.opacity</p:attrName>
                                        </p:attrNameLst>
                                      </p:cBhvr>
                                      <p:to>
                                        <p:strVal val="1"/>
                                      </p:to>
                                    </p:set>
                                    <p:animEffect filter="image" prLst="opacity: 1">
                                      <p:cBhvr rctx="IE">
                                        <p:cTn id="250" dur="indefinite"/>
                                        <p:tgtEl>
                                          <p:spTgt spid="103"/>
                                        </p:tgtEl>
                                      </p:cBhvr>
                                    </p:animEffect>
                                  </p:childTnLst>
                                </p:cTn>
                              </p:par>
                              <p:par>
                                <p:cTn id="251" presetID="9" presetClass="emph" presetSubtype="0" grpId="2" nodeType="withEffect">
                                  <p:stCondLst>
                                    <p:cond delay="0"/>
                                  </p:stCondLst>
                                  <p:childTnLst>
                                    <p:set>
                                      <p:cBhvr>
                                        <p:cTn id="252" dur="indefinite"/>
                                        <p:tgtEl>
                                          <p:spTgt spid="102"/>
                                        </p:tgtEl>
                                        <p:attrNameLst>
                                          <p:attrName>style.opacity</p:attrName>
                                        </p:attrNameLst>
                                      </p:cBhvr>
                                      <p:to>
                                        <p:strVal val="1"/>
                                      </p:to>
                                    </p:set>
                                    <p:animEffect filter="image" prLst="opacity: 1">
                                      <p:cBhvr rctx="IE">
                                        <p:cTn id="253" dur="indefinite"/>
                                        <p:tgtEl>
                                          <p:spTgt spid="102"/>
                                        </p:tgtEl>
                                      </p:cBhvr>
                                    </p:animEffect>
                                  </p:childTnLst>
                                </p:cTn>
                              </p:par>
                              <p:par>
                                <p:cTn id="254" presetID="9" presetClass="emph" presetSubtype="0" grpId="2" nodeType="withEffect">
                                  <p:stCondLst>
                                    <p:cond delay="0"/>
                                  </p:stCondLst>
                                  <p:childTnLst>
                                    <p:set>
                                      <p:cBhvr>
                                        <p:cTn id="255" dur="indefinite"/>
                                        <p:tgtEl>
                                          <p:spTgt spid="96"/>
                                        </p:tgtEl>
                                        <p:attrNameLst>
                                          <p:attrName>style.opacity</p:attrName>
                                        </p:attrNameLst>
                                      </p:cBhvr>
                                      <p:to>
                                        <p:strVal val="1"/>
                                      </p:to>
                                    </p:set>
                                    <p:animEffect filter="image" prLst="opacity: 1">
                                      <p:cBhvr rctx="IE">
                                        <p:cTn id="256" dur="indefinite"/>
                                        <p:tgtEl>
                                          <p:spTgt spid="96"/>
                                        </p:tgtEl>
                                      </p:cBhvr>
                                    </p:animEffect>
                                  </p:childTnLst>
                                </p:cTn>
                              </p:par>
                              <p:par>
                                <p:cTn id="257" presetID="9" presetClass="emph" presetSubtype="0" grpId="2" nodeType="withEffect">
                                  <p:stCondLst>
                                    <p:cond delay="0"/>
                                  </p:stCondLst>
                                  <p:childTnLst>
                                    <p:set>
                                      <p:cBhvr>
                                        <p:cTn id="258" dur="indefinite"/>
                                        <p:tgtEl>
                                          <p:spTgt spid="91"/>
                                        </p:tgtEl>
                                        <p:attrNameLst>
                                          <p:attrName>style.opacity</p:attrName>
                                        </p:attrNameLst>
                                      </p:cBhvr>
                                      <p:to>
                                        <p:strVal val="1"/>
                                      </p:to>
                                    </p:set>
                                    <p:animEffect filter="image" prLst="opacity: 1">
                                      <p:cBhvr rctx="IE">
                                        <p:cTn id="259" dur="indefinite"/>
                                        <p:tgtEl>
                                          <p:spTgt spid="91"/>
                                        </p:tgtEl>
                                      </p:cBhvr>
                                    </p:animEffect>
                                  </p:childTnLst>
                                </p:cTn>
                              </p:par>
                              <p:par>
                                <p:cTn id="260" presetID="9" presetClass="emph" presetSubtype="0" grpId="2" nodeType="withEffect">
                                  <p:stCondLst>
                                    <p:cond delay="0"/>
                                  </p:stCondLst>
                                  <p:childTnLst>
                                    <p:set>
                                      <p:cBhvr>
                                        <p:cTn id="261" dur="indefinite"/>
                                        <p:tgtEl>
                                          <p:spTgt spid="105"/>
                                        </p:tgtEl>
                                        <p:attrNameLst>
                                          <p:attrName>style.opacity</p:attrName>
                                        </p:attrNameLst>
                                      </p:cBhvr>
                                      <p:to>
                                        <p:strVal val="1"/>
                                      </p:to>
                                    </p:set>
                                    <p:animEffect filter="image" prLst="opacity: 1">
                                      <p:cBhvr rctx="IE">
                                        <p:cTn id="262" dur="indefinite"/>
                                        <p:tgtEl>
                                          <p:spTgt spid="105"/>
                                        </p:tgtEl>
                                      </p:cBhvr>
                                    </p:animEffect>
                                  </p:childTnLst>
                                </p:cTn>
                              </p:par>
                              <p:par>
                                <p:cTn id="263" presetID="9" presetClass="emph" presetSubtype="0" grpId="2" nodeType="withEffect">
                                  <p:stCondLst>
                                    <p:cond delay="0"/>
                                  </p:stCondLst>
                                  <p:childTnLst>
                                    <p:set>
                                      <p:cBhvr>
                                        <p:cTn id="264" dur="indefinite"/>
                                        <p:tgtEl>
                                          <p:spTgt spid="98"/>
                                        </p:tgtEl>
                                        <p:attrNameLst>
                                          <p:attrName>style.opacity</p:attrName>
                                        </p:attrNameLst>
                                      </p:cBhvr>
                                      <p:to>
                                        <p:strVal val="1"/>
                                      </p:to>
                                    </p:set>
                                    <p:animEffect filter="image" prLst="opacity: 1">
                                      <p:cBhvr rctx="IE">
                                        <p:cTn id="265" dur="indefinite"/>
                                        <p:tgtEl>
                                          <p:spTgt spid="98"/>
                                        </p:tgtEl>
                                      </p:cBhvr>
                                    </p:animEffect>
                                  </p:childTnLst>
                                </p:cTn>
                              </p:par>
                              <p:par>
                                <p:cTn id="266" presetID="9" presetClass="emph" presetSubtype="0" grpId="1" nodeType="withEffect">
                                  <p:stCondLst>
                                    <p:cond delay="0"/>
                                  </p:stCondLst>
                                  <p:childTnLst>
                                    <p:set>
                                      <p:cBhvr>
                                        <p:cTn id="267" dur="indefinite"/>
                                        <p:tgtEl>
                                          <p:spTgt spid="93"/>
                                        </p:tgtEl>
                                        <p:attrNameLst>
                                          <p:attrName>style.opacity</p:attrName>
                                        </p:attrNameLst>
                                      </p:cBhvr>
                                      <p:to>
                                        <p:strVal val="1"/>
                                      </p:to>
                                    </p:set>
                                    <p:animEffect filter="image" prLst="opacity: 1">
                                      <p:cBhvr rctx="IE">
                                        <p:cTn id="268" dur="indefinite"/>
                                        <p:tgtEl>
                                          <p:spTgt spid="93"/>
                                        </p:tgtEl>
                                      </p:cBhvr>
                                    </p:animEffect>
                                  </p:childTnLst>
                                </p:cTn>
                              </p:par>
                              <p:par>
                                <p:cTn id="269" presetID="9" presetClass="emph" presetSubtype="0" grpId="2" nodeType="withEffect">
                                  <p:stCondLst>
                                    <p:cond delay="0"/>
                                  </p:stCondLst>
                                  <p:childTnLst>
                                    <p:set>
                                      <p:cBhvr>
                                        <p:cTn id="270" dur="indefinite"/>
                                        <p:tgtEl>
                                          <p:spTgt spid="116"/>
                                        </p:tgtEl>
                                        <p:attrNameLst>
                                          <p:attrName>style.opacity</p:attrName>
                                        </p:attrNameLst>
                                      </p:cBhvr>
                                      <p:to>
                                        <p:strVal val="1"/>
                                      </p:to>
                                    </p:set>
                                    <p:animEffect filter="image" prLst="opacity: 1">
                                      <p:cBhvr rctx="IE">
                                        <p:cTn id="271" dur="indefinite"/>
                                        <p:tgtEl>
                                          <p:spTgt spid="116"/>
                                        </p:tgtEl>
                                      </p:cBhvr>
                                    </p:animEffect>
                                  </p:childTnLst>
                                </p:cTn>
                              </p:par>
                              <p:par>
                                <p:cTn id="272" presetID="9" presetClass="emph" presetSubtype="0" grpId="2" nodeType="withEffect">
                                  <p:stCondLst>
                                    <p:cond delay="0"/>
                                  </p:stCondLst>
                                  <p:childTnLst>
                                    <p:set>
                                      <p:cBhvr>
                                        <p:cTn id="273" dur="indefinite"/>
                                        <p:tgtEl>
                                          <p:spTgt spid="117"/>
                                        </p:tgtEl>
                                        <p:attrNameLst>
                                          <p:attrName>style.opacity</p:attrName>
                                        </p:attrNameLst>
                                      </p:cBhvr>
                                      <p:to>
                                        <p:strVal val="1"/>
                                      </p:to>
                                    </p:set>
                                    <p:animEffect filter="image" prLst="opacity: 1">
                                      <p:cBhvr rctx="IE">
                                        <p:cTn id="274" dur="indefinite"/>
                                        <p:tgtEl>
                                          <p:spTgt spid="117"/>
                                        </p:tgtEl>
                                      </p:cBhvr>
                                    </p:animEffect>
                                  </p:childTnLst>
                                </p:cTn>
                              </p:par>
                              <p:par>
                                <p:cTn id="275" presetID="9" presetClass="emph" presetSubtype="0" grpId="2" nodeType="withEffect">
                                  <p:stCondLst>
                                    <p:cond delay="0"/>
                                  </p:stCondLst>
                                  <p:childTnLst>
                                    <p:set>
                                      <p:cBhvr>
                                        <p:cTn id="276" dur="indefinite"/>
                                        <p:tgtEl>
                                          <p:spTgt spid="118"/>
                                        </p:tgtEl>
                                        <p:attrNameLst>
                                          <p:attrName>style.opacity</p:attrName>
                                        </p:attrNameLst>
                                      </p:cBhvr>
                                      <p:to>
                                        <p:strVal val="1"/>
                                      </p:to>
                                    </p:set>
                                    <p:animEffect filter="image" prLst="opacity: 1">
                                      <p:cBhvr rctx="IE">
                                        <p:cTn id="277" dur="indefinite"/>
                                        <p:tgtEl>
                                          <p:spTgt spid="118"/>
                                        </p:tgtEl>
                                      </p:cBhvr>
                                    </p:animEffect>
                                  </p:childTnLst>
                                </p:cTn>
                              </p:par>
                              <p:par>
                                <p:cTn id="278" presetID="9" presetClass="emph" presetSubtype="0" grpId="2" nodeType="withEffect">
                                  <p:stCondLst>
                                    <p:cond delay="0"/>
                                  </p:stCondLst>
                                  <p:childTnLst>
                                    <p:set>
                                      <p:cBhvr>
                                        <p:cTn id="279" dur="indefinite"/>
                                        <p:tgtEl>
                                          <p:spTgt spid="106"/>
                                        </p:tgtEl>
                                        <p:attrNameLst>
                                          <p:attrName>style.opacity</p:attrName>
                                        </p:attrNameLst>
                                      </p:cBhvr>
                                      <p:to>
                                        <p:strVal val="1"/>
                                      </p:to>
                                    </p:set>
                                    <p:animEffect filter="image" prLst="opacity: 1">
                                      <p:cBhvr rctx="IE">
                                        <p:cTn id="280" dur="indefinite"/>
                                        <p:tgtEl>
                                          <p:spTgt spid="106"/>
                                        </p:tgtEl>
                                      </p:cBhvr>
                                    </p:animEffect>
                                  </p:childTnLst>
                                </p:cTn>
                              </p:par>
                              <p:par>
                                <p:cTn id="281" presetID="9" presetClass="emph" presetSubtype="0" grpId="3" nodeType="withEffect">
                                  <p:stCondLst>
                                    <p:cond delay="0"/>
                                  </p:stCondLst>
                                  <p:childTnLst>
                                    <p:set>
                                      <p:cBhvr>
                                        <p:cTn id="282" dur="indefinite"/>
                                        <p:tgtEl>
                                          <p:spTgt spid="94"/>
                                        </p:tgtEl>
                                        <p:attrNameLst>
                                          <p:attrName>style.opacity</p:attrName>
                                        </p:attrNameLst>
                                      </p:cBhvr>
                                      <p:to>
                                        <p:strVal val="1"/>
                                      </p:to>
                                    </p:set>
                                    <p:animEffect filter="image" prLst="opacity: 1">
                                      <p:cBhvr rctx="IE">
                                        <p:cTn id="283" dur="indefinite"/>
                                        <p:tgtEl>
                                          <p:spTgt spid="94"/>
                                        </p:tgtEl>
                                      </p:cBhvr>
                                    </p:animEffect>
                                  </p:childTnLst>
                                </p:cTn>
                              </p:par>
                              <p:par>
                                <p:cTn id="284" presetID="9" presetClass="emph" presetSubtype="0" grpId="2" nodeType="withEffect">
                                  <p:stCondLst>
                                    <p:cond delay="0"/>
                                  </p:stCondLst>
                                  <p:childTnLst>
                                    <p:set>
                                      <p:cBhvr>
                                        <p:cTn id="285" dur="indefinite"/>
                                        <p:tgtEl>
                                          <p:spTgt spid="99"/>
                                        </p:tgtEl>
                                        <p:attrNameLst>
                                          <p:attrName>style.opacity</p:attrName>
                                        </p:attrNameLst>
                                      </p:cBhvr>
                                      <p:to>
                                        <p:strVal val="1"/>
                                      </p:to>
                                    </p:set>
                                    <p:animEffect filter="image" prLst="opacity: 1">
                                      <p:cBhvr rctx="IE">
                                        <p:cTn id="286" dur="indefinite"/>
                                        <p:tgtEl>
                                          <p:spTgt spid="99"/>
                                        </p:tgtEl>
                                      </p:cBhvr>
                                    </p:animEffect>
                                  </p:childTnLst>
                                </p:cTn>
                              </p:par>
                              <p:par>
                                <p:cTn id="287" presetID="9" presetClass="emph" presetSubtype="0" grpId="2" nodeType="withEffect">
                                  <p:stCondLst>
                                    <p:cond delay="0"/>
                                  </p:stCondLst>
                                  <p:childTnLst>
                                    <p:set>
                                      <p:cBhvr>
                                        <p:cTn id="288" dur="indefinite"/>
                                        <p:tgtEl>
                                          <p:spTgt spid="107"/>
                                        </p:tgtEl>
                                        <p:attrNameLst>
                                          <p:attrName>style.opacity</p:attrName>
                                        </p:attrNameLst>
                                      </p:cBhvr>
                                      <p:to>
                                        <p:strVal val="1"/>
                                      </p:to>
                                    </p:set>
                                    <p:animEffect filter="image" prLst="opacity: 1">
                                      <p:cBhvr rctx="IE">
                                        <p:cTn id="289" dur="indefinite"/>
                                        <p:tgtEl>
                                          <p:spTgt spid="107"/>
                                        </p:tgtEl>
                                      </p:cBhvr>
                                    </p:animEffect>
                                  </p:childTnLst>
                                </p:cTn>
                              </p:par>
                              <p:par>
                                <p:cTn id="290" presetID="9" presetClass="emph" presetSubtype="0" grpId="2" nodeType="withEffect">
                                  <p:stCondLst>
                                    <p:cond delay="0"/>
                                  </p:stCondLst>
                                  <p:childTnLst>
                                    <p:set>
                                      <p:cBhvr>
                                        <p:cTn id="291" dur="indefinite"/>
                                        <p:tgtEl>
                                          <p:spTgt spid="100"/>
                                        </p:tgtEl>
                                        <p:attrNameLst>
                                          <p:attrName>style.opacity</p:attrName>
                                        </p:attrNameLst>
                                      </p:cBhvr>
                                      <p:to>
                                        <p:strVal val="1"/>
                                      </p:to>
                                    </p:set>
                                    <p:animEffect filter="image" prLst="opacity: 1">
                                      <p:cBhvr rctx="IE">
                                        <p:cTn id="292" dur="indefinite"/>
                                        <p:tgtEl>
                                          <p:spTgt spid="100"/>
                                        </p:tgtEl>
                                      </p:cBhvr>
                                    </p:animEffect>
                                  </p:childTnLst>
                                </p:cTn>
                              </p:par>
                              <p:par>
                                <p:cTn id="293" presetID="9" presetClass="emph" presetSubtype="0" grpId="2" nodeType="withEffect">
                                  <p:stCondLst>
                                    <p:cond delay="0"/>
                                  </p:stCondLst>
                                  <p:childTnLst>
                                    <p:set>
                                      <p:cBhvr>
                                        <p:cTn id="294" dur="indefinite"/>
                                        <p:tgtEl>
                                          <p:spTgt spid="109"/>
                                        </p:tgtEl>
                                        <p:attrNameLst>
                                          <p:attrName>style.opacity</p:attrName>
                                        </p:attrNameLst>
                                      </p:cBhvr>
                                      <p:to>
                                        <p:strVal val="1"/>
                                      </p:to>
                                    </p:set>
                                    <p:animEffect filter="image" prLst="opacity: 1">
                                      <p:cBhvr rctx="IE">
                                        <p:cTn id="295" dur="indefinite"/>
                                        <p:tgtEl>
                                          <p:spTgt spid="109"/>
                                        </p:tgtEl>
                                      </p:cBhvr>
                                    </p:animEffect>
                                  </p:childTnLst>
                                </p:cTn>
                              </p:par>
                              <p:par>
                                <p:cTn id="296" presetID="9" presetClass="emph" presetSubtype="0" grpId="2" nodeType="withEffect">
                                  <p:stCondLst>
                                    <p:cond delay="0"/>
                                  </p:stCondLst>
                                  <p:childTnLst>
                                    <p:set>
                                      <p:cBhvr>
                                        <p:cTn id="297" dur="indefinite"/>
                                        <p:tgtEl>
                                          <p:spTgt spid="110"/>
                                        </p:tgtEl>
                                        <p:attrNameLst>
                                          <p:attrName>style.opacity</p:attrName>
                                        </p:attrNameLst>
                                      </p:cBhvr>
                                      <p:to>
                                        <p:strVal val="1"/>
                                      </p:to>
                                    </p:set>
                                    <p:animEffect filter="image" prLst="opacity: 1">
                                      <p:cBhvr rctx="IE">
                                        <p:cTn id="298" dur="indefinite"/>
                                        <p:tgtEl>
                                          <p:spTgt spid="110"/>
                                        </p:tgtEl>
                                      </p:cBhvr>
                                    </p:animEffect>
                                  </p:childTnLst>
                                </p:cTn>
                              </p:par>
                              <p:par>
                                <p:cTn id="299" presetID="9" presetClass="emph" presetSubtype="0" grpId="2" nodeType="withEffect">
                                  <p:stCondLst>
                                    <p:cond delay="0"/>
                                  </p:stCondLst>
                                  <p:childTnLst>
                                    <p:set>
                                      <p:cBhvr>
                                        <p:cTn id="300" dur="indefinite"/>
                                        <p:tgtEl>
                                          <p:spTgt spid="111"/>
                                        </p:tgtEl>
                                        <p:attrNameLst>
                                          <p:attrName>style.opacity</p:attrName>
                                        </p:attrNameLst>
                                      </p:cBhvr>
                                      <p:to>
                                        <p:strVal val="1"/>
                                      </p:to>
                                    </p:set>
                                    <p:animEffect filter="image" prLst="opacity: 1">
                                      <p:cBhvr rctx="IE">
                                        <p:cTn id="301" dur="indefinite"/>
                                        <p:tgtEl>
                                          <p:spTgt spid="111"/>
                                        </p:tgtEl>
                                      </p:cBhvr>
                                    </p:animEffect>
                                  </p:childTnLst>
                                </p:cTn>
                              </p:par>
                              <p:par>
                                <p:cTn id="302" presetID="9" presetClass="emph" presetSubtype="0" grpId="2" nodeType="withEffect">
                                  <p:stCondLst>
                                    <p:cond delay="0"/>
                                  </p:stCondLst>
                                  <p:childTnLst>
                                    <p:set>
                                      <p:cBhvr>
                                        <p:cTn id="303" dur="indefinite"/>
                                        <p:tgtEl>
                                          <p:spTgt spid="112"/>
                                        </p:tgtEl>
                                        <p:attrNameLst>
                                          <p:attrName>style.opacity</p:attrName>
                                        </p:attrNameLst>
                                      </p:cBhvr>
                                      <p:to>
                                        <p:strVal val="1"/>
                                      </p:to>
                                    </p:set>
                                    <p:animEffect filter="image" prLst="opacity: 1">
                                      <p:cBhvr rctx="IE">
                                        <p:cTn id="304" dur="indefinite"/>
                                        <p:tgtEl>
                                          <p:spTgt spid="112"/>
                                        </p:tgtEl>
                                      </p:cBhvr>
                                    </p:animEffect>
                                  </p:childTnLst>
                                </p:cTn>
                              </p:par>
                              <p:par>
                                <p:cTn id="305" presetID="9" presetClass="emph" presetSubtype="0" grpId="2" nodeType="withEffect">
                                  <p:stCondLst>
                                    <p:cond delay="0"/>
                                  </p:stCondLst>
                                  <p:childTnLst>
                                    <p:set>
                                      <p:cBhvr>
                                        <p:cTn id="306" dur="indefinite"/>
                                        <p:tgtEl>
                                          <p:spTgt spid="114"/>
                                        </p:tgtEl>
                                        <p:attrNameLst>
                                          <p:attrName>style.opacity</p:attrName>
                                        </p:attrNameLst>
                                      </p:cBhvr>
                                      <p:to>
                                        <p:strVal val="1"/>
                                      </p:to>
                                    </p:set>
                                    <p:animEffect filter="image" prLst="opacity: 1">
                                      <p:cBhvr rctx="IE">
                                        <p:cTn id="307" dur="indefinite"/>
                                        <p:tgtEl>
                                          <p:spTgt spid="114"/>
                                        </p:tgtEl>
                                      </p:cBhvr>
                                    </p:animEffect>
                                  </p:childTnLst>
                                </p:cTn>
                              </p:par>
                              <p:par>
                                <p:cTn id="308" presetID="9" presetClass="emph" presetSubtype="0" grpId="2" nodeType="withEffect">
                                  <p:stCondLst>
                                    <p:cond delay="0"/>
                                  </p:stCondLst>
                                  <p:childTnLst>
                                    <p:set>
                                      <p:cBhvr>
                                        <p:cTn id="309" dur="indefinite"/>
                                        <p:tgtEl>
                                          <p:spTgt spid="115"/>
                                        </p:tgtEl>
                                        <p:attrNameLst>
                                          <p:attrName>style.opacity</p:attrName>
                                        </p:attrNameLst>
                                      </p:cBhvr>
                                      <p:to>
                                        <p:strVal val="1"/>
                                      </p:to>
                                    </p:set>
                                    <p:animEffect filter="image" prLst="opacity: 1">
                                      <p:cBhvr rctx="IE">
                                        <p:cTn id="310" dur="indefinite"/>
                                        <p:tgtEl>
                                          <p:spTgt spid="115"/>
                                        </p:tgtEl>
                                      </p:cBhvr>
                                    </p:animEffect>
                                  </p:childTnLst>
                                </p:cTn>
                              </p:par>
                              <p:par>
                                <p:cTn id="311" presetID="9" presetClass="emph" presetSubtype="0" grpId="2" nodeType="withEffect">
                                  <p:stCondLst>
                                    <p:cond delay="0"/>
                                  </p:stCondLst>
                                  <p:childTnLst>
                                    <p:set>
                                      <p:cBhvr>
                                        <p:cTn id="312" dur="indefinite"/>
                                        <p:tgtEl>
                                          <p:spTgt spid="113"/>
                                        </p:tgtEl>
                                        <p:attrNameLst>
                                          <p:attrName>style.opacity</p:attrName>
                                        </p:attrNameLst>
                                      </p:cBhvr>
                                      <p:to>
                                        <p:strVal val="1"/>
                                      </p:to>
                                    </p:set>
                                    <p:animEffect filter="image" prLst="opacity: 1">
                                      <p:cBhvr rctx="IE">
                                        <p:cTn id="313" dur="indefinite"/>
                                        <p:tgtEl>
                                          <p:spTgt spid="113"/>
                                        </p:tgtEl>
                                      </p:cBhvr>
                                    </p:animEffect>
                                  </p:childTnLst>
                                </p:cTn>
                              </p:par>
                              <p:par>
                                <p:cTn id="314" presetID="9" presetClass="emph" presetSubtype="0" grpId="1" nodeType="withEffect">
                                  <p:stCondLst>
                                    <p:cond delay="0"/>
                                  </p:stCondLst>
                                  <p:childTnLst>
                                    <p:set>
                                      <p:cBhvr>
                                        <p:cTn id="315" dur="indefinite"/>
                                        <p:tgtEl>
                                          <p:spTgt spid="90"/>
                                        </p:tgtEl>
                                        <p:attrNameLst>
                                          <p:attrName>style.opacity</p:attrName>
                                        </p:attrNameLst>
                                      </p:cBhvr>
                                      <p:to>
                                        <p:strVal val="1"/>
                                      </p:to>
                                    </p:set>
                                    <p:animEffect filter="image" prLst="opacity: 1">
                                      <p:cBhvr rctx="IE">
                                        <p:cTn id="316" dur="indefinite"/>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8" grpId="1" animBg="1"/>
      <p:bldP spid="89" grpId="0" animBg="1"/>
      <p:bldP spid="89" grpId="1" animBg="1"/>
      <p:bldP spid="90" grpId="0" animBg="1"/>
      <p:bldP spid="90" grpId="1" animBg="1"/>
      <p:bldP spid="90" grpId="2" animBg="1"/>
      <p:bldP spid="91" grpId="0" animBg="1"/>
      <p:bldP spid="91" grpId="1" animBg="1"/>
      <p:bldP spid="91" grpId="2" animBg="1"/>
      <p:bldP spid="92" grpId="0" animBg="1"/>
      <p:bldP spid="92" grpId="1" animBg="1"/>
      <p:bldP spid="93" grpId="0" animBg="1"/>
      <p:bldP spid="93" grpId="1" animBg="1"/>
      <p:bldP spid="94" grpId="0" animBg="1"/>
      <p:bldP spid="94" grpId="1" animBg="1"/>
      <p:bldP spid="94" grpId="2" animBg="1"/>
      <p:bldP spid="94" grpId="3" animBg="1"/>
      <p:bldP spid="95" grpId="0" animBg="1"/>
      <p:bldP spid="95" grpId="1" animBg="1"/>
      <p:bldP spid="95" grpId="2" animBg="1"/>
      <p:bldP spid="96" grpId="0" animBg="1"/>
      <p:bldP spid="96" grpId="1" animBg="1"/>
      <p:bldP spid="96" grpId="2" animBg="1"/>
      <p:bldP spid="97" grpId="0" animBg="1"/>
      <p:bldP spid="97" grpId="1" animBg="1"/>
      <p:bldP spid="97" grpId="2" animBg="1"/>
      <p:bldP spid="98" grpId="0" animBg="1"/>
      <p:bldP spid="98" grpId="1" animBg="1"/>
      <p:bldP spid="98" grpId="2" animBg="1"/>
      <p:bldP spid="99" grpId="0" animBg="1"/>
      <p:bldP spid="99" grpId="1" animBg="1"/>
      <p:bldP spid="99" grpId="2" animBg="1"/>
      <p:bldP spid="100" grpId="0" animBg="1"/>
      <p:bldP spid="100" grpId="1" animBg="1"/>
      <p:bldP spid="100" grpId="2" animBg="1"/>
      <p:bldP spid="101" grpId="0" animBg="1"/>
      <p:bldP spid="101" grpId="1" animBg="1"/>
      <p:bldP spid="101" grpId="2" animBg="1"/>
      <p:bldP spid="102" grpId="0" animBg="1"/>
      <p:bldP spid="102" grpId="1" animBg="1"/>
      <p:bldP spid="102" grpId="2" animBg="1"/>
      <p:bldP spid="103" grpId="0" animBg="1"/>
      <p:bldP spid="103" grpId="1" animBg="1"/>
      <p:bldP spid="103" grpId="2" animBg="1"/>
      <p:bldP spid="104" grpId="0"/>
      <p:bldP spid="104" grpId="1"/>
      <p:bldP spid="104" grpId="2"/>
      <p:bldP spid="105" grpId="0"/>
      <p:bldP spid="105" grpId="1"/>
      <p:bldP spid="105" grpId="2"/>
      <p:bldP spid="106" grpId="0"/>
      <p:bldP spid="106" grpId="1"/>
      <p:bldP spid="106" grpId="2"/>
      <p:bldP spid="107" grpId="0"/>
      <p:bldP spid="107" grpId="1"/>
      <p:bldP spid="107" grpId="2"/>
      <p:bldP spid="108" grpId="0"/>
      <p:bldP spid="108" grpId="1"/>
      <p:bldP spid="108" grpId="2"/>
      <p:bldP spid="109" grpId="0" animBg="1"/>
      <p:bldP spid="109" grpId="1" animBg="1"/>
      <p:bldP spid="109" grpId="2" animBg="1"/>
      <p:bldP spid="110" grpId="0" animBg="1"/>
      <p:bldP spid="110" grpId="1" animBg="1"/>
      <p:bldP spid="110" grpId="2" animBg="1"/>
      <p:bldP spid="111" grpId="0"/>
      <p:bldP spid="111" grpId="1"/>
      <p:bldP spid="111" grpId="2"/>
      <p:bldP spid="112" grpId="0" animBg="1"/>
      <p:bldP spid="112" grpId="1" animBg="1"/>
      <p:bldP spid="112" grpId="2" animBg="1"/>
      <p:bldP spid="113" grpId="0" animBg="1"/>
      <p:bldP spid="113" grpId="1" animBg="1"/>
      <p:bldP spid="113" grpId="2" animBg="1"/>
      <p:bldP spid="114" grpId="0" animBg="1"/>
      <p:bldP spid="114" grpId="1" animBg="1"/>
      <p:bldP spid="114" grpId="2" animBg="1"/>
      <p:bldP spid="115" grpId="0"/>
      <p:bldP spid="115" grpId="1"/>
      <p:bldP spid="115" grpId="2"/>
      <p:bldP spid="116" grpId="0" animBg="1"/>
      <p:bldP spid="116" grpId="1" animBg="1"/>
      <p:bldP spid="116" grpId="2" animBg="1"/>
      <p:bldP spid="117" grpId="0" animBg="1"/>
      <p:bldP spid="117" grpId="1" animBg="1"/>
      <p:bldP spid="117" grpId="2" animBg="1"/>
      <p:bldP spid="118" grpId="0" animBg="1"/>
      <p:bldP spid="118" grpId="1" animBg="1"/>
      <p:bldP spid="118" grpId="2"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7" y="1341439"/>
            <a:ext cx="6145179" cy="5718489"/>
          </a:xfrm>
        </p:spPr>
        <p:txBody>
          <a:bodyPr/>
          <a:lstStyle/>
          <a:p>
            <a:r>
              <a:rPr lang="en-GB" sz="2800" dirty="0">
                <a:solidFill>
                  <a:srgbClr val="021318"/>
                </a:solidFill>
                <a:latin typeface="Calibri" panose="020F0502020204030204" pitchFamily="34" charset="0"/>
              </a:rPr>
              <a:t>The aim is </a:t>
            </a:r>
            <a:r>
              <a:rPr lang="en-GB" sz="2800" b="1" i="1" u="sng" dirty="0">
                <a:solidFill>
                  <a:srgbClr val="021318"/>
                </a:solidFill>
                <a:latin typeface="Calibri" panose="020F0502020204030204" pitchFamily="34" charset="0"/>
              </a:rPr>
              <a:t>not </a:t>
            </a:r>
            <a:r>
              <a:rPr lang="en-GB" sz="2800" dirty="0">
                <a:solidFill>
                  <a:srgbClr val="021318"/>
                </a:solidFill>
                <a:latin typeface="Calibri" panose="020F0502020204030204" pitchFamily="34" charset="0"/>
              </a:rPr>
              <a:t>to:</a:t>
            </a:r>
          </a:p>
          <a:p>
            <a:pPr lvl="1"/>
            <a:r>
              <a:rPr lang="en-GB" sz="2400" dirty="0">
                <a:solidFill>
                  <a:srgbClr val="021318"/>
                </a:solidFill>
                <a:latin typeface="Calibri" panose="020F0502020204030204" pitchFamily="34" charset="0"/>
              </a:rPr>
              <a:t>Forecast or predict</a:t>
            </a:r>
          </a:p>
          <a:p>
            <a:pPr lvl="1"/>
            <a:r>
              <a:rPr lang="en-GB" sz="2400" dirty="0">
                <a:solidFill>
                  <a:srgbClr val="021318"/>
                </a:solidFill>
                <a:latin typeface="Calibri" panose="020F0502020204030204" pitchFamily="34" charset="0"/>
              </a:rPr>
              <a:t>Be prescriptive</a:t>
            </a:r>
          </a:p>
          <a:p>
            <a:r>
              <a:rPr lang="en-GB" sz="2800" dirty="0">
                <a:solidFill>
                  <a:srgbClr val="021318"/>
                </a:solidFill>
                <a:latin typeface="Calibri" panose="020F0502020204030204" pitchFamily="34" charset="0"/>
              </a:rPr>
              <a:t>But rather to provide stakeholders with policy relevant:</a:t>
            </a:r>
          </a:p>
          <a:p>
            <a:pPr lvl="1"/>
            <a:r>
              <a:rPr lang="en-GB" sz="2400" dirty="0">
                <a:solidFill>
                  <a:srgbClr val="021318"/>
                </a:solidFill>
                <a:latin typeface="Calibri" panose="020F0502020204030204" pitchFamily="34" charset="0"/>
              </a:rPr>
              <a:t>Insights into key inter-linkages and dynamics of the energy-food-water nexus</a:t>
            </a:r>
          </a:p>
          <a:p>
            <a:pPr lvl="1"/>
            <a:r>
              <a:rPr lang="en-GB" sz="2400" dirty="0">
                <a:solidFill>
                  <a:srgbClr val="021318"/>
                </a:solidFill>
                <a:latin typeface="Calibri" panose="020F0502020204030204" pitchFamily="34" charset="0"/>
              </a:rPr>
              <a:t>Robust findings to support cohesion in policies and measures</a:t>
            </a:r>
          </a:p>
          <a:p>
            <a:pPr lvl="1"/>
            <a:r>
              <a:rPr lang="en-GB" sz="2400" dirty="0">
                <a:solidFill>
                  <a:srgbClr val="021318"/>
                </a:solidFill>
                <a:latin typeface="Calibri" panose="020F0502020204030204" pitchFamily="34" charset="0"/>
              </a:rPr>
              <a:t>Knowledge of risks and opportunities</a:t>
            </a:r>
          </a:p>
          <a:p>
            <a:pPr lvl="1"/>
            <a:endParaRPr lang="en-GB" dirty="0">
              <a:latin typeface="Calibri" panose="020F0502020204030204" pitchFamily="34" charset="0"/>
            </a:endParaRPr>
          </a:p>
          <a:p>
            <a:pPr lvl="1"/>
            <a:endParaRPr lang="en-GB" dirty="0">
              <a:solidFill>
                <a:srgbClr val="293B75"/>
              </a:solidFill>
            </a:endParaRP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225" y="1096940"/>
            <a:ext cx="3530672" cy="5071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575354" y="332656"/>
            <a:ext cx="10417060" cy="6175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latin typeface="Calibri" panose="020F0502020204030204" pitchFamily="34" charset="0"/>
            </a:endParaRPr>
          </a:p>
        </p:txBody>
      </p:sp>
      <p:sp>
        <p:nvSpPr>
          <p:cNvPr id="5" name="Title 1">
            <a:extLst>
              <a:ext uri="{FF2B5EF4-FFF2-40B4-BE49-F238E27FC236}">
                <a16:creationId xmlns:a16="http://schemas.microsoft.com/office/drawing/2014/main" id="{CE1464BB-1112-4BAB-A2C1-B605622B5064}"/>
              </a:ext>
            </a:extLst>
          </p:cNvPr>
          <p:cNvSpPr txBox="1">
            <a:spLocks/>
          </p:cNvSpPr>
          <p:nvPr/>
        </p:nvSpPr>
        <p:spPr>
          <a:xfrm>
            <a:off x="0" y="-6171"/>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The CLEWs framework</a:t>
            </a:r>
          </a:p>
        </p:txBody>
      </p:sp>
    </p:spTree>
    <p:extLst>
      <p:ext uri="{BB962C8B-B14F-4D97-AF65-F5344CB8AC3E}">
        <p14:creationId xmlns:p14="http://schemas.microsoft.com/office/powerpoint/2010/main" val="3225410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995" y="1272030"/>
            <a:ext cx="10515600" cy="4351338"/>
          </a:xfrm>
        </p:spPr>
        <p:txBody>
          <a:bodyPr>
            <a:normAutofit fontScale="85000" lnSpcReduction="20000"/>
          </a:bodyPr>
          <a:lstStyle/>
          <a:p>
            <a:r>
              <a:rPr lang="en-GB" sz="3000" b="1" dirty="0">
                <a:solidFill>
                  <a:srgbClr val="021318"/>
                </a:solidFill>
              </a:rPr>
              <a:t>Provide policy relevant insights, information and quantitative estimates</a:t>
            </a:r>
          </a:p>
          <a:p>
            <a:pPr lvl="1"/>
            <a:r>
              <a:rPr lang="en-GB" dirty="0">
                <a:solidFill>
                  <a:srgbClr val="021318"/>
                </a:solidFill>
              </a:rPr>
              <a:t>Can help identify interlinkages among sectors</a:t>
            </a:r>
          </a:p>
          <a:p>
            <a:pPr lvl="1"/>
            <a:r>
              <a:rPr lang="en-GB" dirty="0">
                <a:solidFill>
                  <a:srgbClr val="021318"/>
                </a:solidFill>
              </a:rPr>
              <a:t>Can help determine likely quantitative aspects of such interlinkages </a:t>
            </a:r>
          </a:p>
          <a:p>
            <a:pPr lvl="1"/>
            <a:r>
              <a:rPr lang="en-GB" dirty="0">
                <a:solidFill>
                  <a:srgbClr val="021318"/>
                </a:solidFill>
              </a:rPr>
              <a:t>Identify robust relationships (i.e. impacts/relationships that are true for a wide range of conditions/assumptions)</a:t>
            </a:r>
          </a:p>
          <a:p>
            <a:pPr lvl="1"/>
            <a:r>
              <a:rPr lang="en-GB" dirty="0">
                <a:solidFill>
                  <a:srgbClr val="021318"/>
                </a:solidFill>
              </a:rPr>
              <a:t>Identify key risks (impacts/relationships that are true under certain circumstances)</a:t>
            </a:r>
          </a:p>
          <a:p>
            <a:pPr lvl="1"/>
            <a:r>
              <a:rPr lang="en-GB" dirty="0">
                <a:solidFill>
                  <a:srgbClr val="021318"/>
                </a:solidFill>
              </a:rPr>
              <a:t>Explore technology and policy alternatives to mitigate unwanted outcomes (i.e. minimise impact of trade-offs)</a:t>
            </a:r>
          </a:p>
          <a:p>
            <a:pPr lvl="1"/>
            <a:r>
              <a:rPr lang="en-GB" dirty="0">
                <a:solidFill>
                  <a:srgbClr val="021318"/>
                </a:solidFill>
              </a:rPr>
              <a:t>Explore technology and policy alternatives to realize co-benefits (i.e. maximise synergies)</a:t>
            </a:r>
          </a:p>
          <a:p>
            <a:pPr lvl="1"/>
            <a:endParaRPr lang="en-GB" dirty="0"/>
          </a:p>
        </p:txBody>
      </p:sp>
      <p:sp>
        <p:nvSpPr>
          <p:cNvPr id="4" name="Title 1">
            <a:extLst>
              <a:ext uri="{FF2B5EF4-FFF2-40B4-BE49-F238E27FC236}">
                <a16:creationId xmlns:a16="http://schemas.microsoft.com/office/drawing/2014/main" id="{F0491BA1-942B-4350-A7DB-78A4F319DCBA}"/>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The CLEWs framework</a:t>
            </a:r>
          </a:p>
        </p:txBody>
      </p:sp>
    </p:spTree>
    <p:extLst>
      <p:ext uri="{BB962C8B-B14F-4D97-AF65-F5344CB8AC3E}">
        <p14:creationId xmlns:p14="http://schemas.microsoft.com/office/powerpoint/2010/main" val="1777840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146D1-BB97-48BD-AE1B-15D40977A209}"/>
              </a:ext>
            </a:extLst>
          </p:cNvPr>
          <p:cNvSpPr>
            <a:spLocks noGrp="1"/>
          </p:cNvSpPr>
          <p:nvPr>
            <p:ph type="sldNum" sz="quarter" idx="12"/>
          </p:nvPr>
        </p:nvSpPr>
        <p:spPr/>
        <p:txBody>
          <a:bodyPr/>
          <a:lstStyle/>
          <a:p>
            <a:pPr>
              <a:defRPr/>
            </a:pPr>
            <a:fld id="{A2FC164C-080D-A349-9CF4-6F8F38D02359}" type="slidenum">
              <a:rPr lang="en-US" smtClean="0"/>
              <a:pPr>
                <a:defRPr/>
              </a:pPr>
              <a:t>28</a:t>
            </a:fld>
            <a:endParaRPr lang="en-US" dirty="0"/>
          </a:p>
        </p:txBody>
      </p:sp>
      <p:graphicFrame>
        <p:nvGraphicFramePr>
          <p:cNvPr id="3" name="Content Placeholder 6">
            <a:extLst>
              <a:ext uri="{FF2B5EF4-FFF2-40B4-BE49-F238E27FC236}">
                <a16:creationId xmlns:a16="http://schemas.microsoft.com/office/drawing/2014/main" id="{9C847594-DE1D-4E64-BFF1-D1F956B2AB8B}"/>
              </a:ext>
            </a:extLst>
          </p:cNvPr>
          <p:cNvGraphicFramePr>
            <a:graphicFrameLocks/>
          </p:cNvGraphicFramePr>
          <p:nvPr>
            <p:extLst>
              <p:ext uri="{D42A27DB-BD31-4B8C-83A1-F6EECF244321}">
                <p14:modId xmlns:p14="http://schemas.microsoft.com/office/powerpoint/2010/main" val="2386055726"/>
              </p:ext>
            </p:extLst>
          </p:nvPr>
        </p:nvGraphicFramePr>
        <p:xfrm>
          <a:off x="342900" y="1085483"/>
          <a:ext cx="11849100" cy="4725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493B33D0-6F88-4997-B7AF-893AB82F4529}"/>
              </a:ext>
            </a:extLst>
          </p:cNvPr>
          <p:cNvSpPr txBox="1">
            <a:spLocks/>
          </p:cNvSpPr>
          <p:nvPr/>
        </p:nvSpPr>
        <p:spPr>
          <a:xfrm>
            <a:off x="0" y="-205717"/>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GB" sz="2800" dirty="0">
                <a:solidFill>
                  <a:schemeClr val="accent1">
                    <a:lumMod val="50000"/>
                  </a:schemeClr>
                </a:solidFill>
                <a:latin typeface="Century Gothic" panose="020B0502020202020204" pitchFamily="34" charset="0"/>
              </a:rPr>
              <a:t>Land and water representation</a:t>
            </a:r>
          </a:p>
        </p:txBody>
      </p:sp>
    </p:spTree>
    <p:extLst>
      <p:ext uri="{BB962C8B-B14F-4D97-AF65-F5344CB8AC3E}">
        <p14:creationId xmlns:p14="http://schemas.microsoft.com/office/powerpoint/2010/main" val="1330260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4EDC2D-ACB2-410F-99D3-EFEECDDF41E8}"/>
              </a:ext>
            </a:extLst>
          </p:cNvPr>
          <p:cNvSpPr>
            <a:spLocks noGrp="1"/>
          </p:cNvSpPr>
          <p:nvPr>
            <p:ph type="sldNum" sz="quarter" idx="12"/>
          </p:nvPr>
        </p:nvSpPr>
        <p:spPr/>
        <p:txBody>
          <a:bodyPr/>
          <a:lstStyle/>
          <a:p>
            <a:pPr>
              <a:defRPr/>
            </a:pPr>
            <a:fld id="{A2FC164C-080D-A349-9CF4-6F8F38D02359}" type="slidenum">
              <a:rPr lang="en-US" smtClean="0"/>
              <a:pPr>
                <a:defRPr/>
              </a:pPr>
              <a:t>29</a:t>
            </a:fld>
            <a:endParaRPr lang="en-US" dirty="0"/>
          </a:p>
        </p:txBody>
      </p:sp>
      <p:pic>
        <p:nvPicPr>
          <p:cNvPr id="3" name="Content Placeholder 4" descr="WEAP_Model2.jpg">
            <a:extLst>
              <a:ext uri="{FF2B5EF4-FFF2-40B4-BE49-F238E27FC236}">
                <a16:creationId xmlns:a16="http://schemas.microsoft.com/office/drawing/2014/main" id="{7A3B0254-3D37-4F92-9C4E-D41C42272C3E}"/>
              </a:ext>
            </a:extLst>
          </p:cNvPr>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291" r="16474"/>
          <a:stretch>
            <a:fillRect/>
          </a:stretch>
        </p:blipFill>
        <p:spPr bwMode="auto">
          <a:xfrm>
            <a:off x="6776205" y="1504591"/>
            <a:ext cx="4838382" cy="4372889"/>
          </a:xfrm>
          <a:prstGeom prst="rect">
            <a:avLst/>
          </a:prstGeom>
          <a:noFill/>
          <a:ln w="9525" cmpd="sng">
            <a:noFill/>
            <a:miter lim="800000"/>
            <a:headEnd/>
            <a:tailEnd/>
          </a:ln>
          <a:effectLst/>
        </p:spPr>
      </p:pic>
      <p:pic>
        <p:nvPicPr>
          <p:cNvPr id="4" name="Picture 3">
            <a:extLst>
              <a:ext uri="{FF2B5EF4-FFF2-40B4-BE49-F238E27FC236}">
                <a16:creationId xmlns:a16="http://schemas.microsoft.com/office/drawing/2014/main" id="{15D2F06E-2F04-466B-805B-501C28ACFA06}"/>
              </a:ext>
            </a:extLst>
          </p:cNvPr>
          <p:cNvPicPr>
            <a:picLocks noChangeAspect="1"/>
          </p:cNvPicPr>
          <p:nvPr/>
        </p:nvPicPr>
        <p:blipFill>
          <a:blip r:embed="rId3"/>
          <a:stretch>
            <a:fillRect/>
          </a:stretch>
        </p:blipFill>
        <p:spPr>
          <a:xfrm>
            <a:off x="232212" y="1377024"/>
            <a:ext cx="6278126" cy="4500456"/>
          </a:xfrm>
          <a:prstGeom prst="rect">
            <a:avLst/>
          </a:prstGeom>
        </p:spPr>
      </p:pic>
      <p:sp>
        <p:nvSpPr>
          <p:cNvPr id="5" name="Title 1">
            <a:extLst>
              <a:ext uri="{FF2B5EF4-FFF2-40B4-BE49-F238E27FC236}">
                <a16:creationId xmlns:a16="http://schemas.microsoft.com/office/drawing/2014/main" id="{2A8D74C9-FAE4-4CFD-A406-AFD254F950C4}"/>
              </a:ext>
            </a:extLst>
          </p:cNvPr>
          <p:cNvSpPr txBox="1">
            <a:spLocks/>
          </p:cNvSpPr>
          <p:nvPr/>
        </p:nvSpPr>
        <p:spPr>
          <a:xfrm>
            <a:off x="0" y="3834"/>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GB" sz="2800" dirty="0">
                <a:solidFill>
                  <a:schemeClr val="accent1">
                    <a:lumMod val="50000"/>
                  </a:schemeClr>
                </a:solidFill>
                <a:latin typeface="Century Gothic" panose="020B0502020202020204" pitchFamily="34" charset="0"/>
              </a:rPr>
              <a:t>Land and water representation</a:t>
            </a:r>
          </a:p>
        </p:txBody>
      </p:sp>
    </p:spTree>
    <p:extLst>
      <p:ext uri="{BB962C8B-B14F-4D97-AF65-F5344CB8AC3E}">
        <p14:creationId xmlns:p14="http://schemas.microsoft.com/office/powerpoint/2010/main" val="2079422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BD5E5A4-6453-467C-B23C-90DE4FFE43B3}"/>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GB" sz="2800" dirty="0">
                <a:solidFill>
                  <a:schemeClr val="accent1">
                    <a:lumMod val="50000"/>
                  </a:schemeClr>
                </a:solidFill>
                <a:latin typeface="Century Gothic" panose="020B0502020202020204" pitchFamily="34" charset="0"/>
              </a:rPr>
              <a:t>Modelling tools for sustainable development</a:t>
            </a:r>
          </a:p>
        </p:txBody>
      </p:sp>
      <p:sp>
        <p:nvSpPr>
          <p:cNvPr id="2" name="Slide Number Placeholder 1">
            <a:extLst>
              <a:ext uri="{FF2B5EF4-FFF2-40B4-BE49-F238E27FC236}">
                <a16:creationId xmlns:a16="http://schemas.microsoft.com/office/drawing/2014/main" id="{DD6857F8-1245-4D61-96DA-0B87E760F3AE}"/>
              </a:ext>
            </a:extLst>
          </p:cNvPr>
          <p:cNvSpPr>
            <a:spLocks noGrp="1"/>
          </p:cNvSpPr>
          <p:nvPr>
            <p:ph type="sldNum" sz="quarter" idx="12"/>
          </p:nvPr>
        </p:nvSpPr>
        <p:spPr/>
        <p:txBody>
          <a:bodyPr/>
          <a:lstStyle/>
          <a:p>
            <a:pPr>
              <a:defRPr/>
            </a:pPr>
            <a:fld id="{A2FC164C-080D-A349-9CF4-6F8F38D02359}" type="slidenum">
              <a:rPr lang="en-US" smtClean="0"/>
              <a:pPr>
                <a:defRPr/>
              </a:pPr>
              <a:t>3</a:t>
            </a:fld>
            <a:endParaRPr lang="en-US" dirty="0"/>
          </a:p>
        </p:txBody>
      </p:sp>
      <p:sp>
        <p:nvSpPr>
          <p:cNvPr id="3" name="Freeform 3">
            <a:extLst>
              <a:ext uri="{FF2B5EF4-FFF2-40B4-BE49-F238E27FC236}">
                <a16:creationId xmlns:a16="http://schemas.microsoft.com/office/drawing/2014/main" id="{62F00F09-CDD6-47AB-BE1C-D6890F5EE3FB}"/>
              </a:ext>
            </a:extLst>
          </p:cNvPr>
          <p:cNvSpPr>
            <a:spLocks/>
          </p:cNvSpPr>
          <p:nvPr/>
        </p:nvSpPr>
        <p:spPr bwMode="auto">
          <a:xfrm>
            <a:off x="4444757" y="1255827"/>
            <a:ext cx="2633663" cy="1460500"/>
          </a:xfrm>
          <a:custGeom>
            <a:avLst/>
            <a:gdLst>
              <a:gd name="T0" fmla="*/ 0 w 873"/>
              <a:gd name="T1" fmla="*/ 0 h 895"/>
              <a:gd name="T2" fmla="*/ 0 w 873"/>
              <a:gd name="T3" fmla="*/ 1460500 h 895"/>
              <a:gd name="T4" fmla="*/ 2633663 w 873"/>
              <a:gd name="T5" fmla="*/ 1460500 h 895"/>
              <a:gd name="T6" fmla="*/ 0 60000 65536"/>
              <a:gd name="T7" fmla="*/ 0 60000 65536"/>
              <a:gd name="T8" fmla="*/ 0 60000 65536"/>
            </a:gdLst>
            <a:ahLst/>
            <a:cxnLst>
              <a:cxn ang="T6">
                <a:pos x="T0" y="T1"/>
              </a:cxn>
              <a:cxn ang="T7">
                <a:pos x="T2" y="T3"/>
              </a:cxn>
              <a:cxn ang="T8">
                <a:pos x="T4" y="T5"/>
              </a:cxn>
            </a:cxnLst>
            <a:rect l="0" t="0" r="r" b="b"/>
            <a:pathLst>
              <a:path w="873" h="895">
                <a:moveTo>
                  <a:pt x="0" y="0"/>
                </a:moveTo>
                <a:lnTo>
                  <a:pt x="0" y="895"/>
                </a:lnTo>
                <a:lnTo>
                  <a:pt x="873" y="895"/>
                </a:lnTo>
              </a:path>
            </a:pathLst>
          </a:custGeom>
          <a:noFill/>
          <a:ln w="22225" cap="flat" cmpd="sng">
            <a:solidFill>
              <a:schemeClr val="tx2"/>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endParaRPr lang="en-US"/>
          </a:p>
        </p:txBody>
      </p:sp>
      <p:sp>
        <p:nvSpPr>
          <p:cNvPr id="4" name="Freeform 4">
            <a:extLst>
              <a:ext uri="{FF2B5EF4-FFF2-40B4-BE49-F238E27FC236}">
                <a16:creationId xmlns:a16="http://schemas.microsoft.com/office/drawing/2014/main" id="{C0B7D1BB-5CB4-4058-BF92-5C773DC0FEF4}"/>
              </a:ext>
            </a:extLst>
          </p:cNvPr>
          <p:cNvSpPr>
            <a:spLocks/>
          </p:cNvSpPr>
          <p:nvPr/>
        </p:nvSpPr>
        <p:spPr bwMode="auto">
          <a:xfrm rot="5400000">
            <a:off x="8005520" y="1965440"/>
            <a:ext cx="1355725" cy="2860675"/>
          </a:xfrm>
          <a:custGeom>
            <a:avLst/>
            <a:gdLst>
              <a:gd name="T0" fmla="*/ 0 w 873"/>
              <a:gd name="T1" fmla="*/ 0 h 895"/>
              <a:gd name="T2" fmla="*/ 0 w 873"/>
              <a:gd name="T3" fmla="*/ 2860675 h 895"/>
              <a:gd name="T4" fmla="*/ 1355725 w 873"/>
              <a:gd name="T5" fmla="*/ 2860675 h 895"/>
              <a:gd name="T6" fmla="*/ 0 60000 65536"/>
              <a:gd name="T7" fmla="*/ 0 60000 65536"/>
              <a:gd name="T8" fmla="*/ 0 60000 65536"/>
            </a:gdLst>
            <a:ahLst/>
            <a:cxnLst>
              <a:cxn ang="T6">
                <a:pos x="T0" y="T1"/>
              </a:cxn>
              <a:cxn ang="T7">
                <a:pos x="T2" y="T3"/>
              </a:cxn>
              <a:cxn ang="T8">
                <a:pos x="T4" y="T5"/>
              </a:cxn>
            </a:cxnLst>
            <a:rect l="0" t="0" r="r" b="b"/>
            <a:pathLst>
              <a:path w="873" h="895">
                <a:moveTo>
                  <a:pt x="0" y="0"/>
                </a:moveTo>
                <a:lnTo>
                  <a:pt x="0" y="895"/>
                </a:lnTo>
                <a:lnTo>
                  <a:pt x="873" y="895"/>
                </a:lnTo>
              </a:path>
            </a:pathLst>
          </a:custGeom>
          <a:noFill/>
          <a:ln w="22225" cap="flat" cmpd="sng">
            <a:solidFill>
              <a:schemeClr val="bg1">
                <a:lumMod val="50000"/>
              </a:schemeClr>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endParaRPr lang="en-US"/>
          </a:p>
        </p:txBody>
      </p:sp>
      <p:sp>
        <p:nvSpPr>
          <p:cNvPr id="5" name="Freeform 6">
            <a:extLst>
              <a:ext uri="{FF2B5EF4-FFF2-40B4-BE49-F238E27FC236}">
                <a16:creationId xmlns:a16="http://schemas.microsoft.com/office/drawing/2014/main" id="{00095CF9-C2C2-45BB-AD1E-3BF23FED883D}"/>
              </a:ext>
            </a:extLst>
          </p:cNvPr>
          <p:cNvSpPr>
            <a:spLocks/>
          </p:cNvSpPr>
          <p:nvPr/>
        </p:nvSpPr>
        <p:spPr bwMode="auto">
          <a:xfrm rot="5400000" flipH="1" flipV="1">
            <a:off x="2315920" y="2186156"/>
            <a:ext cx="1355725" cy="2860675"/>
          </a:xfrm>
          <a:custGeom>
            <a:avLst/>
            <a:gdLst>
              <a:gd name="T0" fmla="*/ 0 w 873"/>
              <a:gd name="T1" fmla="*/ 0 h 895"/>
              <a:gd name="T2" fmla="*/ 0 w 873"/>
              <a:gd name="T3" fmla="*/ 2860675 h 895"/>
              <a:gd name="T4" fmla="*/ 1355725 w 873"/>
              <a:gd name="T5" fmla="*/ 2860675 h 895"/>
              <a:gd name="T6" fmla="*/ 0 60000 65536"/>
              <a:gd name="T7" fmla="*/ 0 60000 65536"/>
              <a:gd name="T8" fmla="*/ 0 60000 65536"/>
            </a:gdLst>
            <a:ahLst/>
            <a:cxnLst>
              <a:cxn ang="T6">
                <a:pos x="T0" y="T1"/>
              </a:cxn>
              <a:cxn ang="T7">
                <a:pos x="T2" y="T3"/>
              </a:cxn>
              <a:cxn ang="T8">
                <a:pos x="T4" y="T5"/>
              </a:cxn>
            </a:cxnLst>
            <a:rect l="0" t="0" r="r" b="b"/>
            <a:pathLst>
              <a:path w="873" h="895">
                <a:moveTo>
                  <a:pt x="0" y="0"/>
                </a:moveTo>
                <a:lnTo>
                  <a:pt x="0" y="895"/>
                </a:lnTo>
                <a:lnTo>
                  <a:pt x="873" y="895"/>
                </a:lnTo>
              </a:path>
            </a:pathLst>
          </a:custGeom>
          <a:noFill/>
          <a:ln w="22225" cap="flat" cmpd="sng">
            <a:solidFill>
              <a:srgbClr val="00B050"/>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endParaRPr lang="en-US"/>
          </a:p>
        </p:txBody>
      </p:sp>
      <p:sp>
        <p:nvSpPr>
          <p:cNvPr id="6" name="Rectangle 7">
            <a:extLst>
              <a:ext uri="{FF2B5EF4-FFF2-40B4-BE49-F238E27FC236}">
                <a16:creationId xmlns:a16="http://schemas.microsoft.com/office/drawing/2014/main" id="{3D8917C0-798C-496F-9235-DF1738C7C98C}"/>
              </a:ext>
            </a:extLst>
          </p:cNvPr>
          <p:cNvSpPr>
            <a:spLocks noChangeArrowheads="1"/>
          </p:cNvSpPr>
          <p:nvPr/>
        </p:nvSpPr>
        <p:spPr bwMode="auto">
          <a:xfrm>
            <a:off x="4700345" y="2994140"/>
            <a:ext cx="2286000" cy="942975"/>
          </a:xfrm>
          <a:prstGeom prst="rect">
            <a:avLst/>
          </a:prstGeom>
          <a:solidFill>
            <a:schemeClr val="tx1">
              <a:lumMod val="75000"/>
            </a:schemeClr>
          </a:solidFill>
          <a:ln w="9525">
            <a:solidFill>
              <a:schemeClr val="bg1"/>
            </a:solidFill>
            <a:miter lim="800000"/>
            <a:headEnd/>
            <a:tailEnd/>
          </a:ln>
          <a:effectLst/>
        </p:spPr>
        <p:txBody>
          <a:bodyPr wrap="none" lIns="0" tIns="0" rIns="0" bIns="0" anchor="ctr"/>
          <a:lstStyle>
            <a:lvl1pPr eaLnBrk="0" hangingPunct="0">
              <a:defRPr sz="1300">
                <a:solidFill>
                  <a:schemeClr val="tx1"/>
                </a:solidFill>
                <a:latin typeface="Arial" panose="020B0604020202020204" pitchFamily="34" charset="0"/>
              </a:defRPr>
            </a:lvl1pPr>
            <a:lvl2pPr marL="742950" indent="-285750" eaLnBrk="0" hangingPunct="0">
              <a:defRPr sz="1300">
                <a:solidFill>
                  <a:schemeClr val="tx1"/>
                </a:solidFill>
                <a:latin typeface="Arial" panose="020B0604020202020204" pitchFamily="34" charset="0"/>
              </a:defRPr>
            </a:lvl2pPr>
            <a:lvl3pPr marL="1143000" indent="-228600" eaLnBrk="0" hangingPunct="0">
              <a:defRPr sz="1300">
                <a:solidFill>
                  <a:schemeClr val="tx1"/>
                </a:solidFill>
                <a:latin typeface="Arial" panose="020B0604020202020204" pitchFamily="34" charset="0"/>
              </a:defRPr>
            </a:lvl3pPr>
            <a:lvl4pPr marL="1600200" indent="-228600" eaLnBrk="0" hangingPunct="0">
              <a:defRPr sz="1300">
                <a:solidFill>
                  <a:schemeClr val="tx1"/>
                </a:solidFill>
                <a:latin typeface="Arial" panose="020B0604020202020204" pitchFamily="34" charset="0"/>
              </a:defRPr>
            </a:lvl4pPr>
            <a:lvl5pPr marL="2057400" indent="-228600" eaLnBrk="0" hangingPunct="0">
              <a:defRPr sz="1300">
                <a:solidFill>
                  <a:schemeClr val="tx1"/>
                </a:solidFill>
                <a:latin typeface="Arial" panose="020B0604020202020204" pitchFamily="34" charset="0"/>
              </a:defRPr>
            </a:lvl5pPr>
            <a:lvl6pPr marL="2514600" indent="-228600" eaLnBrk="0" fontAlgn="base" hangingPunct="0">
              <a:spcBef>
                <a:spcPct val="0"/>
              </a:spcBef>
              <a:spcAft>
                <a:spcPct val="0"/>
              </a:spcAft>
              <a:defRPr sz="1300">
                <a:solidFill>
                  <a:schemeClr val="tx1"/>
                </a:solidFill>
                <a:latin typeface="Arial" panose="020B0604020202020204" pitchFamily="34" charset="0"/>
              </a:defRPr>
            </a:lvl6pPr>
            <a:lvl7pPr marL="2971800" indent="-228600" eaLnBrk="0" fontAlgn="base" hangingPunct="0">
              <a:spcBef>
                <a:spcPct val="0"/>
              </a:spcBef>
              <a:spcAft>
                <a:spcPct val="0"/>
              </a:spcAft>
              <a:defRPr sz="1300">
                <a:solidFill>
                  <a:schemeClr val="tx1"/>
                </a:solidFill>
                <a:latin typeface="Arial" panose="020B0604020202020204" pitchFamily="34" charset="0"/>
              </a:defRPr>
            </a:lvl7pPr>
            <a:lvl8pPr marL="3429000" indent="-228600" eaLnBrk="0" fontAlgn="base" hangingPunct="0">
              <a:spcBef>
                <a:spcPct val="0"/>
              </a:spcBef>
              <a:spcAft>
                <a:spcPct val="0"/>
              </a:spcAft>
              <a:defRPr sz="1300">
                <a:solidFill>
                  <a:schemeClr val="tx1"/>
                </a:solidFill>
                <a:latin typeface="Arial" panose="020B0604020202020204" pitchFamily="34" charset="0"/>
              </a:defRPr>
            </a:lvl8pPr>
            <a:lvl9pPr marL="3886200" indent="-228600" eaLnBrk="0" fontAlgn="base" hangingPunct="0">
              <a:spcBef>
                <a:spcPct val="0"/>
              </a:spcBef>
              <a:spcAft>
                <a:spcPct val="0"/>
              </a:spcAft>
              <a:defRPr sz="1300">
                <a:solidFill>
                  <a:schemeClr val="tx1"/>
                </a:solidFill>
                <a:latin typeface="Arial" panose="020B0604020202020204" pitchFamily="34" charset="0"/>
              </a:defRPr>
            </a:lvl9pPr>
          </a:lstStyle>
          <a:p>
            <a:pPr eaLnBrk="1" hangingPunct="1"/>
            <a:endParaRPr lang="en-GB" altLang="en-US"/>
          </a:p>
        </p:txBody>
      </p:sp>
      <p:sp>
        <p:nvSpPr>
          <p:cNvPr id="7" name="Text12">
            <a:extLst>
              <a:ext uri="{FF2B5EF4-FFF2-40B4-BE49-F238E27FC236}">
                <a16:creationId xmlns:a16="http://schemas.microsoft.com/office/drawing/2014/main" id="{CB176F46-CC82-421C-AB27-579B0099F1AF}"/>
              </a:ext>
            </a:extLst>
          </p:cNvPr>
          <p:cNvSpPr>
            <a:spLocks noChangeArrowheads="1"/>
          </p:cNvSpPr>
          <p:nvPr/>
        </p:nvSpPr>
        <p:spPr bwMode="auto">
          <a:xfrm>
            <a:off x="4926564" y="3099675"/>
            <a:ext cx="1695450" cy="7386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algn="ctr" eaLnBrk="1" hangingPunct="1"/>
            <a:r>
              <a:rPr lang="en-US" altLang="zh-HK" sz="1600" dirty="0">
                <a:solidFill>
                  <a:schemeClr val="bg1"/>
                </a:solidFill>
                <a:ea typeface="新細明體" panose="02020500000000000000" pitchFamily="18" charset="-120"/>
              </a:rPr>
              <a:t>Support policies for sustainable development</a:t>
            </a:r>
          </a:p>
        </p:txBody>
      </p:sp>
      <p:sp>
        <p:nvSpPr>
          <p:cNvPr id="8" name="Text12">
            <a:extLst>
              <a:ext uri="{FF2B5EF4-FFF2-40B4-BE49-F238E27FC236}">
                <a16:creationId xmlns:a16="http://schemas.microsoft.com/office/drawing/2014/main" id="{16F28A6A-5030-4AE0-8917-D21E097E1288}"/>
              </a:ext>
            </a:extLst>
          </p:cNvPr>
          <p:cNvSpPr>
            <a:spLocks noChangeArrowheads="1"/>
          </p:cNvSpPr>
          <p:nvPr/>
        </p:nvSpPr>
        <p:spPr bwMode="auto">
          <a:xfrm>
            <a:off x="4617506" y="1057894"/>
            <a:ext cx="2444750" cy="2003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eaLnBrk="1" hangingPunct="1">
              <a:lnSpc>
                <a:spcPct val="93000"/>
              </a:lnSpc>
            </a:pPr>
            <a:r>
              <a:rPr lang="en-US" altLang="zh-HK" sz="1400" u="sng" dirty="0">
                <a:solidFill>
                  <a:schemeClr val="tx2"/>
                </a:solidFill>
                <a:ea typeface="新細明體" panose="02020500000000000000" pitchFamily="18" charset="-120"/>
              </a:rPr>
              <a:t>Economy-wide modelling</a:t>
            </a:r>
            <a:endParaRPr lang="de-DE" altLang="zh-HK" sz="1400" u="sng" dirty="0">
              <a:solidFill>
                <a:schemeClr val="tx2"/>
              </a:solidFill>
              <a:ea typeface="新細明體" panose="02020500000000000000" pitchFamily="18" charset="-120"/>
            </a:endParaRPr>
          </a:p>
        </p:txBody>
      </p:sp>
      <p:sp>
        <p:nvSpPr>
          <p:cNvPr id="9" name="Text12">
            <a:extLst>
              <a:ext uri="{FF2B5EF4-FFF2-40B4-BE49-F238E27FC236}">
                <a16:creationId xmlns:a16="http://schemas.microsoft.com/office/drawing/2014/main" id="{2BE17D32-03C0-4A95-8C23-63EBAE23F119}"/>
              </a:ext>
            </a:extLst>
          </p:cNvPr>
          <p:cNvSpPr>
            <a:spLocks noChangeArrowheads="1"/>
          </p:cNvSpPr>
          <p:nvPr/>
        </p:nvSpPr>
        <p:spPr bwMode="auto">
          <a:xfrm>
            <a:off x="4611445" y="1332858"/>
            <a:ext cx="4721925" cy="1883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lvl="1" eaLnBrk="1" hangingPunct="1">
              <a:lnSpc>
                <a:spcPct val="93000"/>
              </a:lnSpc>
            </a:pPr>
            <a:r>
              <a:rPr lang="en-US" altLang="zh-HK" sz="1300" dirty="0">
                <a:solidFill>
                  <a:schemeClr val="bg2">
                    <a:lumMod val="50000"/>
                  </a:schemeClr>
                </a:solidFill>
                <a:ea typeface="新細明體" panose="02020500000000000000" pitchFamily="18" charset="-120"/>
              </a:rPr>
              <a:t>Computable general equilibrium representation</a:t>
            </a:r>
          </a:p>
        </p:txBody>
      </p:sp>
      <p:sp>
        <p:nvSpPr>
          <p:cNvPr id="10" name="Text12">
            <a:extLst>
              <a:ext uri="{FF2B5EF4-FFF2-40B4-BE49-F238E27FC236}">
                <a16:creationId xmlns:a16="http://schemas.microsoft.com/office/drawing/2014/main" id="{36EBE03F-D25E-469A-BDF2-2F9B0131F9FA}"/>
              </a:ext>
            </a:extLst>
          </p:cNvPr>
          <p:cNvSpPr>
            <a:spLocks noChangeArrowheads="1"/>
          </p:cNvSpPr>
          <p:nvPr/>
        </p:nvSpPr>
        <p:spPr bwMode="auto">
          <a:xfrm>
            <a:off x="4613920" y="1813276"/>
            <a:ext cx="4356800" cy="1860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lvl="1" eaLnBrk="1" hangingPunct="1">
              <a:lnSpc>
                <a:spcPct val="93000"/>
              </a:lnSpc>
            </a:pPr>
            <a:endParaRPr lang="en-US" altLang="zh-HK" sz="1300" dirty="0">
              <a:solidFill>
                <a:schemeClr val="bg2">
                  <a:lumMod val="50000"/>
                </a:schemeClr>
              </a:solidFill>
              <a:ea typeface="新細明體" panose="02020500000000000000" pitchFamily="18" charset="-120"/>
            </a:endParaRPr>
          </a:p>
        </p:txBody>
      </p:sp>
      <p:sp>
        <p:nvSpPr>
          <p:cNvPr id="11" name="Text12">
            <a:extLst>
              <a:ext uri="{FF2B5EF4-FFF2-40B4-BE49-F238E27FC236}">
                <a16:creationId xmlns:a16="http://schemas.microsoft.com/office/drawing/2014/main" id="{3AB5F253-C9DD-4311-ACEA-60169B46B390}"/>
              </a:ext>
            </a:extLst>
          </p:cNvPr>
          <p:cNvSpPr>
            <a:spLocks noChangeArrowheads="1"/>
          </p:cNvSpPr>
          <p:nvPr/>
        </p:nvSpPr>
        <p:spPr bwMode="auto">
          <a:xfrm>
            <a:off x="4599775" y="1626778"/>
            <a:ext cx="3442858" cy="3721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lvl="1" eaLnBrk="1" hangingPunct="1">
              <a:lnSpc>
                <a:spcPct val="93000"/>
              </a:lnSpc>
            </a:pPr>
            <a:r>
              <a:rPr lang="en-US" altLang="zh-HK" sz="1300" dirty="0">
                <a:solidFill>
                  <a:schemeClr val="bg2">
                    <a:lumMod val="50000"/>
                  </a:schemeClr>
                </a:solidFill>
                <a:ea typeface="新細明體" panose="02020500000000000000" pitchFamily="18" charset="-120"/>
              </a:rPr>
              <a:t>Assesses the impact of policies, perturbations and shocks </a:t>
            </a:r>
          </a:p>
        </p:txBody>
      </p:sp>
      <p:sp>
        <p:nvSpPr>
          <p:cNvPr id="12" name="Text12">
            <a:extLst>
              <a:ext uri="{FF2B5EF4-FFF2-40B4-BE49-F238E27FC236}">
                <a16:creationId xmlns:a16="http://schemas.microsoft.com/office/drawing/2014/main" id="{467BFAE9-81EA-44A3-887C-436FEDBA75D3}"/>
              </a:ext>
            </a:extLst>
          </p:cNvPr>
          <p:cNvSpPr>
            <a:spLocks noChangeArrowheads="1"/>
          </p:cNvSpPr>
          <p:nvPr/>
        </p:nvSpPr>
        <p:spPr bwMode="auto">
          <a:xfrm>
            <a:off x="4611445" y="2104887"/>
            <a:ext cx="3670999" cy="1860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lvl="1" eaLnBrk="1" hangingPunct="1">
              <a:lnSpc>
                <a:spcPct val="93000"/>
              </a:lnSpc>
            </a:pPr>
            <a:r>
              <a:rPr lang="en-US" altLang="zh-HK" sz="1300" dirty="0">
                <a:solidFill>
                  <a:schemeClr val="bg2">
                    <a:lumMod val="50000"/>
                  </a:schemeClr>
                </a:solidFill>
                <a:ea typeface="新細明體" panose="02020500000000000000" pitchFamily="18" charset="-120"/>
              </a:rPr>
              <a:t>Explores impact on key economic indicators</a:t>
            </a:r>
          </a:p>
        </p:txBody>
      </p:sp>
      <p:sp>
        <p:nvSpPr>
          <p:cNvPr id="13" name="Text12">
            <a:extLst>
              <a:ext uri="{FF2B5EF4-FFF2-40B4-BE49-F238E27FC236}">
                <a16:creationId xmlns:a16="http://schemas.microsoft.com/office/drawing/2014/main" id="{ACE34604-A25A-45C0-8C28-6221C2C0AA13}"/>
              </a:ext>
            </a:extLst>
          </p:cNvPr>
          <p:cNvSpPr>
            <a:spLocks noChangeArrowheads="1"/>
          </p:cNvSpPr>
          <p:nvPr/>
        </p:nvSpPr>
        <p:spPr bwMode="auto">
          <a:xfrm>
            <a:off x="7464182" y="2814752"/>
            <a:ext cx="2665413" cy="2003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eaLnBrk="1" hangingPunct="1">
              <a:lnSpc>
                <a:spcPct val="93000"/>
              </a:lnSpc>
            </a:pPr>
            <a:r>
              <a:rPr lang="en-US" altLang="zh-HK" sz="1400" u="sng" dirty="0">
                <a:solidFill>
                  <a:schemeClr val="accent4">
                    <a:lumMod val="75000"/>
                  </a:schemeClr>
                </a:solidFill>
                <a:ea typeface="新細明體" panose="02020500000000000000" pitchFamily="18" charset="-120"/>
              </a:rPr>
              <a:t>Micro-simulation</a:t>
            </a:r>
          </a:p>
        </p:txBody>
      </p:sp>
      <p:sp>
        <p:nvSpPr>
          <p:cNvPr id="15" name="Text12">
            <a:extLst>
              <a:ext uri="{FF2B5EF4-FFF2-40B4-BE49-F238E27FC236}">
                <a16:creationId xmlns:a16="http://schemas.microsoft.com/office/drawing/2014/main" id="{5CD51B8A-B74F-42F7-9560-6E5A503FA9A9}"/>
              </a:ext>
            </a:extLst>
          </p:cNvPr>
          <p:cNvSpPr>
            <a:spLocks noChangeArrowheads="1"/>
          </p:cNvSpPr>
          <p:nvPr/>
        </p:nvSpPr>
        <p:spPr bwMode="auto">
          <a:xfrm>
            <a:off x="7464182" y="3112392"/>
            <a:ext cx="2665413" cy="3721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342900" indent="-342900"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lvl="1" eaLnBrk="1" hangingPunct="1">
              <a:lnSpc>
                <a:spcPct val="93000"/>
              </a:lnSpc>
            </a:pPr>
            <a:r>
              <a:rPr lang="en-US" altLang="zh-HK" sz="1300" dirty="0">
                <a:solidFill>
                  <a:schemeClr val="bg2">
                    <a:lumMod val="50000"/>
                  </a:schemeClr>
                </a:solidFill>
                <a:ea typeface="新細明體" panose="02020500000000000000" pitchFamily="18" charset="-120"/>
              </a:rPr>
              <a:t>Based on household surveys</a:t>
            </a:r>
          </a:p>
          <a:p>
            <a:pPr lvl="1" eaLnBrk="1" hangingPunct="1">
              <a:lnSpc>
                <a:spcPct val="93000"/>
              </a:lnSpc>
            </a:pPr>
            <a:endParaRPr lang="en-US" altLang="zh-HK" sz="1300" dirty="0">
              <a:solidFill>
                <a:schemeClr val="bg2">
                  <a:lumMod val="50000"/>
                </a:schemeClr>
              </a:solidFill>
              <a:ea typeface="新細明體" panose="02020500000000000000" pitchFamily="18" charset="-120"/>
            </a:endParaRPr>
          </a:p>
        </p:txBody>
      </p:sp>
      <p:sp>
        <p:nvSpPr>
          <p:cNvPr id="16" name="Text12">
            <a:extLst>
              <a:ext uri="{FF2B5EF4-FFF2-40B4-BE49-F238E27FC236}">
                <a16:creationId xmlns:a16="http://schemas.microsoft.com/office/drawing/2014/main" id="{E18966CB-D52C-4A7A-BF9F-585F1AF68BA2}"/>
              </a:ext>
            </a:extLst>
          </p:cNvPr>
          <p:cNvSpPr>
            <a:spLocks noChangeArrowheads="1"/>
          </p:cNvSpPr>
          <p:nvPr/>
        </p:nvSpPr>
        <p:spPr bwMode="auto">
          <a:xfrm>
            <a:off x="7464182" y="3395831"/>
            <a:ext cx="2665413" cy="1860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342900" indent="-342900"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lvl="1" eaLnBrk="1" hangingPunct="1">
              <a:lnSpc>
                <a:spcPct val="93000"/>
              </a:lnSpc>
            </a:pPr>
            <a:r>
              <a:rPr lang="en-US" altLang="zh-HK" sz="1300" dirty="0">
                <a:solidFill>
                  <a:schemeClr val="bg2">
                    <a:lumMod val="50000"/>
                  </a:schemeClr>
                </a:solidFill>
                <a:ea typeface="新細明體" panose="02020500000000000000" pitchFamily="18" charset="-120"/>
              </a:rPr>
              <a:t>Variety of methodologies</a:t>
            </a:r>
          </a:p>
        </p:txBody>
      </p:sp>
      <p:sp>
        <p:nvSpPr>
          <p:cNvPr id="17" name="Text12">
            <a:extLst>
              <a:ext uri="{FF2B5EF4-FFF2-40B4-BE49-F238E27FC236}">
                <a16:creationId xmlns:a16="http://schemas.microsoft.com/office/drawing/2014/main" id="{3E6E4001-6DD7-40A4-AF64-341148A364B0}"/>
              </a:ext>
            </a:extLst>
          </p:cNvPr>
          <p:cNvSpPr>
            <a:spLocks noChangeArrowheads="1"/>
          </p:cNvSpPr>
          <p:nvPr/>
        </p:nvSpPr>
        <p:spPr bwMode="auto">
          <a:xfrm>
            <a:off x="4611445" y="4310231"/>
            <a:ext cx="2482850" cy="38645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eaLnBrk="1" hangingPunct="1">
              <a:lnSpc>
                <a:spcPct val="93000"/>
              </a:lnSpc>
            </a:pPr>
            <a:r>
              <a:rPr lang="en-US" altLang="zh-HK" sz="1400" u="sng" dirty="0">
                <a:solidFill>
                  <a:schemeClr val="accent3"/>
                </a:solidFill>
                <a:ea typeface="新細明體" panose="02020500000000000000" pitchFamily="18" charset="-120"/>
              </a:rPr>
              <a:t>Geo-spatial electrification</a:t>
            </a:r>
          </a:p>
          <a:p>
            <a:pPr eaLnBrk="1" hangingPunct="1">
              <a:lnSpc>
                <a:spcPct val="93000"/>
              </a:lnSpc>
            </a:pPr>
            <a:endParaRPr lang="en-US" altLang="zh-HK" sz="1300" dirty="0">
              <a:solidFill>
                <a:schemeClr val="bg2">
                  <a:lumMod val="50000"/>
                </a:schemeClr>
              </a:solidFill>
              <a:ea typeface="新細明體" panose="02020500000000000000" pitchFamily="18" charset="-120"/>
            </a:endParaRPr>
          </a:p>
        </p:txBody>
      </p:sp>
      <p:sp>
        <p:nvSpPr>
          <p:cNvPr id="18" name="Text12">
            <a:extLst>
              <a:ext uri="{FF2B5EF4-FFF2-40B4-BE49-F238E27FC236}">
                <a16:creationId xmlns:a16="http://schemas.microsoft.com/office/drawing/2014/main" id="{80174516-8C03-439C-A27B-6401259F8582}"/>
              </a:ext>
            </a:extLst>
          </p:cNvPr>
          <p:cNvSpPr>
            <a:spLocks noChangeArrowheads="1"/>
          </p:cNvSpPr>
          <p:nvPr/>
        </p:nvSpPr>
        <p:spPr bwMode="auto">
          <a:xfrm>
            <a:off x="610684" y="2252831"/>
            <a:ext cx="3618173" cy="2003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eaLnBrk="1" hangingPunct="1">
              <a:lnSpc>
                <a:spcPct val="93000"/>
              </a:lnSpc>
            </a:pPr>
            <a:r>
              <a:rPr lang="en-US" altLang="zh-HK" sz="1400" u="sng" dirty="0">
                <a:solidFill>
                  <a:srgbClr val="00B050"/>
                </a:solidFill>
                <a:ea typeface="新細明體" panose="02020500000000000000" pitchFamily="18" charset="-120"/>
              </a:rPr>
              <a:t>Climate, Land, Energy and Water Systems</a:t>
            </a:r>
          </a:p>
        </p:txBody>
      </p:sp>
      <p:sp>
        <p:nvSpPr>
          <p:cNvPr id="19" name="Freeform 5">
            <a:extLst>
              <a:ext uri="{FF2B5EF4-FFF2-40B4-BE49-F238E27FC236}">
                <a16:creationId xmlns:a16="http://schemas.microsoft.com/office/drawing/2014/main" id="{6E627CFB-7EBC-44AB-ABB9-45B95F630C63}"/>
              </a:ext>
            </a:extLst>
          </p:cNvPr>
          <p:cNvSpPr>
            <a:spLocks/>
          </p:cNvSpPr>
          <p:nvPr/>
        </p:nvSpPr>
        <p:spPr bwMode="auto">
          <a:xfrm flipH="1" flipV="1">
            <a:off x="4611445" y="4234031"/>
            <a:ext cx="2633662" cy="1460500"/>
          </a:xfrm>
          <a:custGeom>
            <a:avLst/>
            <a:gdLst>
              <a:gd name="T0" fmla="*/ 0 w 873"/>
              <a:gd name="T1" fmla="*/ 0 h 895"/>
              <a:gd name="T2" fmla="*/ 0 w 873"/>
              <a:gd name="T3" fmla="*/ 1460500 h 895"/>
              <a:gd name="T4" fmla="*/ 2633662 w 873"/>
              <a:gd name="T5" fmla="*/ 1460500 h 895"/>
              <a:gd name="T6" fmla="*/ 0 60000 65536"/>
              <a:gd name="T7" fmla="*/ 0 60000 65536"/>
              <a:gd name="T8" fmla="*/ 0 60000 65536"/>
            </a:gdLst>
            <a:ahLst/>
            <a:cxnLst>
              <a:cxn ang="T6">
                <a:pos x="T0" y="T1"/>
              </a:cxn>
              <a:cxn ang="T7">
                <a:pos x="T2" y="T3"/>
              </a:cxn>
              <a:cxn ang="T8">
                <a:pos x="T4" y="T5"/>
              </a:cxn>
            </a:cxnLst>
            <a:rect l="0" t="0" r="r" b="b"/>
            <a:pathLst>
              <a:path w="873" h="895">
                <a:moveTo>
                  <a:pt x="0" y="0"/>
                </a:moveTo>
                <a:lnTo>
                  <a:pt x="0" y="895"/>
                </a:lnTo>
                <a:lnTo>
                  <a:pt x="873" y="895"/>
                </a:lnTo>
              </a:path>
            </a:pathLst>
          </a:custGeom>
          <a:noFill/>
          <a:ln w="22225" cap="flat" cmpd="sng">
            <a:solidFill>
              <a:schemeClr val="accent3"/>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lstStyle/>
          <a:p>
            <a:endParaRPr lang="en-US"/>
          </a:p>
        </p:txBody>
      </p:sp>
      <p:sp>
        <p:nvSpPr>
          <p:cNvPr id="20" name="Text12">
            <a:extLst>
              <a:ext uri="{FF2B5EF4-FFF2-40B4-BE49-F238E27FC236}">
                <a16:creationId xmlns:a16="http://schemas.microsoft.com/office/drawing/2014/main" id="{21F08A80-F425-4EEA-ACAE-A4F125C416F4}"/>
              </a:ext>
            </a:extLst>
          </p:cNvPr>
          <p:cNvSpPr>
            <a:spLocks noChangeArrowheads="1"/>
          </p:cNvSpPr>
          <p:nvPr/>
        </p:nvSpPr>
        <p:spPr bwMode="auto">
          <a:xfrm>
            <a:off x="610684" y="2481431"/>
            <a:ext cx="3687945" cy="7443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lvl="1" eaLnBrk="1" hangingPunct="1">
              <a:lnSpc>
                <a:spcPct val="93000"/>
              </a:lnSpc>
            </a:pPr>
            <a:r>
              <a:rPr lang="en-US" altLang="zh-HK" sz="1300" dirty="0">
                <a:solidFill>
                  <a:schemeClr val="bg2">
                    <a:lumMod val="50000"/>
                  </a:schemeClr>
                </a:solidFill>
                <a:ea typeface="新細明體" panose="02020500000000000000" pitchFamily="18" charset="-120"/>
              </a:rPr>
              <a:t>Integrated assessment of resource systems</a:t>
            </a:r>
          </a:p>
          <a:p>
            <a:pPr marL="1587" lvl="1" indent="0" eaLnBrk="1" hangingPunct="1">
              <a:lnSpc>
                <a:spcPct val="93000"/>
              </a:lnSpc>
              <a:buNone/>
            </a:pPr>
            <a:endParaRPr lang="en-US" altLang="zh-HK" sz="1300" dirty="0">
              <a:solidFill>
                <a:schemeClr val="bg2">
                  <a:lumMod val="50000"/>
                </a:schemeClr>
              </a:solidFill>
              <a:ea typeface="新細明體" panose="02020500000000000000" pitchFamily="18" charset="-120"/>
            </a:endParaRPr>
          </a:p>
          <a:p>
            <a:pPr lvl="1" eaLnBrk="1" hangingPunct="1">
              <a:lnSpc>
                <a:spcPct val="93000"/>
              </a:lnSpc>
            </a:pPr>
            <a:r>
              <a:rPr lang="en-US" altLang="zh-HK" sz="1300" dirty="0">
                <a:solidFill>
                  <a:schemeClr val="bg2">
                    <a:lumMod val="50000"/>
                  </a:schemeClr>
                </a:solidFill>
                <a:ea typeface="新細明體" panose="02020500000000000000" pitchFamily="18" charset="-120"/>
              </a:rPr>
              <a:t>Simultaneously explores matters pertaining to food, energy and water security</a:t>
            </a:r>
          </a:p>
        </p:txBody>
      </p:sp>
      <p:sp>
        <p:nvSpPr>
          <p:cNvPr id="21" name="Text12">
            <a:extLst>
              <a:ext uri="{FF2B5EF4-FFF2-40B4-BE49-F238E27FC236}">
                <a16:creationId xmlns:a16="http://schemas.microsoft.com/office/drawing/2014/main" id="{82D08E60-06B1-492D-92AD-706A7F86FB9D}"/>
              </a:ext>
            </a:extLst>
          </p:cNvPr>
          <p:cNvSpPr>
            <a:spLocks noChangeArrowheads="1"/>
          </p:cNvSpPr>
          <p:nvPr/>
        </p:nvSpPr>
        <p:spPr bwMode="auto">
          <a:xfrm>
            <a:off x="610684" y="3310784"/>
            <a:ext cx="3606533" cy="3721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lvl="1" eaLnBrk="1" hangingPunct="1">
              <a:lnSpc>
                <a:spcPct val="93000"/>
              </a:lnSpc>
            </a:pPr>
            <a:r>
              <a:rPr lang="en-US" altLang="zh-HK" sz="1300" dirty="0">
                <a:solidFill>
                  <a:schemeClr val="bg2">
                    <a:lumMod val="50000"/>
                  </a:schemeClr>
                </a:solidFill>
                <a:ea typeface="新細明體" panose="02020500000000000000" pitchFamily="18" charset="-120"/>
              </a:rPr>
              <a:t>Addresses trade-offs and synergies among policy goals </a:t>
            </a:r>
          </a:p>
        </p:txBody>
      </p:sp>
      <p:sp>
        <p:nvSpPr>
          <p:cNvPr id="22" name="Text12">
            <a:extLst>
              <a:ext uri="{FF2B5EF4-FFF2-40B4-BE49-F238E27FC236}">
                <a16:creationId xmlns:a16="http://schemas.microsoft.com/office/drawing/2014/main" id="{12DFB6C1-4C54-4262-9EE1-9C8956B6C826}"/>
              </a:ext>
            </a:extLst>
          </p:cNvPr>
          <p:cNvSpPr>
            <a:spLocks noChangeArrowheads="1"/>
          </p:cNvSpPr>
          <p:nvPr/>
        </p:nvSpPr>
        <p:spPr bwMode="auto">
          <a:xfrm>
            <a:off x="4611445" y="4691231"/>
            <a:ext cx="2778794" cy="3721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lvl="1" eaLnBrk="1" hangingPunct="1">
              <a:lnSpc>
                <a:spcPct val="93000"/>
              </a:lnSpc>
            </a:pPr>
            <a:r>
              <a:rPr lang="en-US" altLang="zh-HK" sz="1300" dirty="0">
                <a:solidFill>
                  <a:schemeClr val="bg2">
                    <a:lumMod val="50000"/>
                  </a:schemeClr>
                </a:solidFill>
                <a:ea typeface="新細明體" panose="02020500000000000000" pitchFamily="18" charset="-120"/>
              </a:rPr>
              <a:t>Cost effective strategies for electrification</a:t>
            </a:r>
          </a:p>
        </p:txBody>
      </p:sp>
      <p:sp>
        <p:nvSpPr>
          <p:cNvPr id="23" name="Text12">
            <a:extLst>
              <a:ext uri="{FF2B5EF4-FFF2-40B4-BE49-F238E27FC236}">
                <a16:creationId xmlns:a16="http://schemas.microsoft.com/office/drawing/2014/main" id="{3F744EED-E749-41FE-B746-A8B8F2BC93C4}"/>
              </a:ext>
            </a:extLst>
          </p:cNvPr>
          <p:cNvSpPr>
            <a:spLocks noChangeArrowheads="1"/>
          </p:cNvSpPr>
          <p:nvPr/>
        </p:nvSpPr>
        <p:spPr bwMode="auto">
          <a:xfrm>
            <a:off x="4611445" y="5148431"/>
            <a:ext cx="2633662" cy="3721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lvl="1" eaLnBrk="1" hangingPunct="1">
              <a:lnSpc>
                <a:spcPct val="93000"/>
              </a:lnSpc>
            </a:pPr>
            <a:r>
              <a:rPr lang="en-US" altLang="zh-HK" sz="1300" dirty="0">
                <a:solidFill>
                  <a:schemeClr val="bg2">
                    <a:lumMod val="50000"/>
                  </a:schemeClr>
                </a:solidFill>
                <a:ea typeface="新細明體" panose="02020500000000000000" pitchFamily="18" charset="-120"/>
              </a:rPr>
              <a:t>Comparison of technology options for electrification </a:t>
            </a:r>
          </a:p>
        </p:txBody>
      </p:sp>
      <p:sp>
        <p:nvSpPr>
          <p:cNvPr id="24" name="Text12">
            <a:extLst>
              <a:ext uri="{FF2B5EF4-FFF2-40B4-BE49-F238E27FC236}">
                <a16:creationId xmlns:a16="http://schemas.microsoft.com/office/drawing/2014/main" id="{768E6BCC-13DE-4047-B6CD-A1886FA0A323}"/>
              </a:ext>
            </a:extLst>
          </p:cNvPr>
          <p:cNvSpPr>
            <a:spLocks noChangeArrowheads="1"/>
          </p:cNvSpPr>
          <p:nvPr/>
        </p:nvSpPr>
        <p:spPr bwMode="auto">
          <a:xfrm>
            <a:off x="4611445" y="5605631"/>
            <a:ext cx="2778794" cy="1860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lvl="1" eaLnBrk="1" hangingPunct="1">
              <a:lnSpc>
                <a:spcPct val="93000"/>
              </a:lnSpc>
            </a:pPr>
            <a:r>
              <a:rPr lang="en-US" altLang="zh-HK" sz="1300" dirty="0">
                <a:solidFill>
                  <a:schemeClr val="bg2">
                    <a:lumMod val="50000"/>
                  </a:schemeClr>
                </a:solidFill>
                <a:ea typeface="新細明體" panose="02020500000000000000" pitchFamily="18" charset="-120"/>
              </a:rPr>
              <a:t>GIS based analysis</a:t>
            </a:r>
          </a:p>
        </p:txBody>
      </p:sp>
      <p:sp>
        <p:nvSpPr>
          <p:cNvPr id="25" name="Text12">
            <a:extLst>
              <a:ext uri="{FF2B5EF4-FFF2-40B4-BE49-F238E27FC236}">
                <a16:creationId xmlns:a16="http://schemas.microsoft.com/office/drawing/2014/main" id="{F4A1228F-3A17-45C5-AE52-C288DE4B70E6}"/>
              </a:ext>
            </a:extLst>
          </p:cNvPr>
          <p:cNvSpPr>
            <a:spLocks noChangeArrowheads="1"/>
          </p:cNvSpPr>
          <p:nvPr/>
        </p:nvSpPr>
        <p:spPr bwMode="auto">
          <a:xfrm>
            <a:off x="4624876" y="5866296"/>
            <a:ext cx="2606800" cy="1860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lvl="1" eaLnBrk="1" hangingPunct="1">
              <a:lnSpc>
                <a:spcPct val="93000"/>
              </a:lnSpc>
            </a:pPr>
            <a:r>
              <a:rPr lang="en-US" altLang="zh-HK" sz="1300" dirty="0">
                <a:solidFill>
                  <a:schemeClr val="bg2">
                    <a:lumMod val="50000"/>
                  </a:schemeClr>
                </a:solidFill>
                <a:ea typeface="新細明體" panose="02020500000000000000" pitchFamily="18" charset="-120"/>
              </a:rPr>
              <a:t>Grid vs non-grid electrification</a:t>
            </a:r>
          </a:p>
        </p:txBody>
      </p:sp>
      <p:sp>
        <p:nvSpPr>
          <p:cNvPr id="27" name="Text12">
            <a:extLst>
              <a:ext uri="{FF2B5EF4-FFF2-40B4-BE49-F238E27FC236}">
                <a16:creationId xmlns:a16="http://schemas.microsoft.com/office/drawing/2014/main" id="{20F885F0-6352-482D-B7AE-3CB5FC352EF2}"/>
              </a:ext>
            </a:extLst>
          </p:cNvPr>
          <p:cNvSpPr>
            <a:spLocks noChangeArrowheads="1"/>
          </p:cNvSpPr>
          <p:nvPr/>
        </p:nvSpPr>
        <p:spPr bwMode="auto">
          <a:xfrm>
            <a:off x="618611" y="3767984"/>
            <a:ext cx="3443550" cy="1860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lvl="1" eaLnBrk="1" hangingPunct="1">
              <a:lnSpc>
                <a:spcPct val="93000"/>
              </a:lnSpc>
            </a:pPr>
            <a:r>
              <a:rPr lang="en-US" altLang="zh-HK" sz="1300" dirty="0">
                <a:solidFill>
                  <a:schemeClr val="bg2">
                    <a:lumMod val="50000"/>
                  </a:schemeClr>
                </a:solidFill>
                <a:ea typeface="新細明體" panose="02020500000000000000" pitchFamily="18" charset="-120"/>
              </a:rPr>
              <a:t>Seeks to promote policy cohesion</a:t>
            </a:r>
          </a:p>
        </p:txBody>
      </p:sp>
      <p:sp>
        <p:nvSpPr>
          <p:cNvPr id="28" name="Text12">
            <a:extLst>
              <a:ext uri="{FF2B5EF4-FFF2-40B4-BE49-F238E27FC236}">
                <a16:creationId xmlns:a16="http://schemas.microsoft.com/office/drawing/2014/main" id="{B4D825F6-5CA8-4105-A085-07177B986D29}"/>
              </a:ext>
            </a:extLst>
          </p:cNvPr>
          <p:cNvSpPr>
            <a:spLocks noChangeArrowheads="1"/>
          </p:cNvSpPr>
          <p:nvPr/>
        </p:nvSpPr>
        <p:spPr bwMode="auto">
          <a:xfrm>
            <a:off x="7464182" y="3674945"/>
            <a:ext cx="3207404" cy="3721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lvl="1" eaLnBrk="1" hangingPunct="1">
              <a:lnSpc>
                <a:spcPct val="93000"/>
              </a:lnSpc>
            </a:pPr>
            <a:r>
              <a:rPr lang="en-US" altLang="zh-HK" sz="1300" dirty="0">
                <a:solidFill>
                  <a:schemeClr val="bg2">
                    <a:lumMod val="50000"/>
                  </a:schemeClr>
                </a:solidFill>
                <a:ea typeface="新細明體" panose="02020500000000000000" pitchFamily="18" charset="-120"/>
              </a:rPr>
              <a:t>Studies impacts of policies, perturbations and shocks at the household level  </a:t>
            </a:r>
          </a:p>
        </p:txBody>
      </p:sp>
      <p:sp>
        <p:nvSpPr>
          <p:cNvPr id="29" name="Text12">
            <a:extLst>
              <a:ext uri="{FF2B5EF4-FFF2-40B4-BE49-F238E27FC236}">
                <a16:creationId xmlns:a16="http://schemas.microsoft.com/office/drawing/2014/main" id="{8192E2FD-E1B5-42D4-975B-5CDB84565D0D}"/>
              </a:ext>
            </a:extLst>
          </p:cNvPr>
          <p:cNvSpPr>
            <a:spLocks noChangeArrowheads="1"/>
          </p:cNvSpPr>
          <p:nvPr/>
        </p:nvSpPr>
        <p:spPr bwMode="auto">
          <a:xfrm>
            <a:off x="7464182" y="4108279"/>
            <a:ext cx="3207404" cy="3721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marL="342900" indent="-342900" defTabSz="330200" eaLnBrk="0" hangingPunct="0">
              <a:defRPr sz="1700" b="1">
                <a:solidFill>
                  <a:schemeClr val="tx1"/>
                </a:solidFill>
                <a:latin typeface="Arial" panose="020B0604020202020204" pitchFamily="34" charset="0"/>
              </a:defRPr>
            </a:lvl1pPr>
            <a:lvl2pPr marL="190500" indent="-188913" defTabSz="330200" eaLnBrk="0" hangingPunct="0">
              <a:buChar char="•"/>
              <a:defRPr sz="1700">
                <a:solidFill>
                  <a:schemeClr val="tx1"/>
                </a:solidFill>
                <a:latin typeface="Arial" panose="020B0604020202020204" pitchFamily="34" charset="0"/>
              </a:defRPr>
            </a:lvl2pPr>
            <a:lvl3pPr marL="430213" indent="-238125" defTabSz="330200" eaLnBrk="0" hangingPunct="0">
              <a:buChar char="–"/>
              <a:defRPr sz="1700">
                <a:solidFill>
                  <a:schemeClr val="tx1"/>
                </a:solidFill>
                <a:latin typeface="Arial" panose="020B0604020202020204" pitchFamily="34" charset="0"/>
              </a:defRPr>
            </a:lvl3pPr>
            <a:lvl4pPr marL="627063" indent="-195263" defTabSz="330200" eaLnBrk="0" hangingPunct="0">
              <a:buChar char="-"/>
              <a:defRPr sz="1700">
                <a:solidFill>
                  <a:schemeClr val="tx1"/>
                </a:solidFill>
                <a:latin typeface="Arial" panose="020B0604020202020204" pitchFamily="34" charset="0"/>
              </a:defRPr>
            </a:lvl4pPr>
            <a:lvl5pPr marL="2624138" indent="4763" defTabSz="330200" eaLnBrk="0" hangingPunct="0">
              <a:spcBef>
                <a:spcPct val="20000"/>
              </a:spcBef>
              <a:buChar char="»"/>
              <a:defRPr sz="1700">
                <a:solidFill>
                  <a:schemeClr val="tx1"/>
                </a:solidFill>
                <a:latin typeface="Arial" panose="020B0604020202020204" pitchFamily="34" charset="0"/>
              </a:defRPr>
            </a:lvl5pPr>
            <a:lvl6pPr marL="3081338" indent="4763" defTabSz="330200" eaLnBrk="0" fontAlgn="base" hangingPunct="0">
              <a:spcBef>
                <a:spcPct val="20000"/>
              </a:spcBef>
              <a:spcAft>
                <a:spcPct val="0"/>
              </a:spcAft>
              <a:buChar char="»"/>
              <a:defRPr sz="1700">
                <a:solidFill>
                  <a:schemeClr val="tx1"/>
                </a:solidFill>
                <a:latin typeface="Arial" panose="020B0604020202020204" pitchFamily="34" charset="0"/>
              </a:defRPr>
            </a:lvl6pPr>
            <a:lvl7pPr marL="3538538" indent="4763" defTabSz="330200" eaLnBrk="0" fontAlgn="base" hangingPunct="0">
              <a:spcBef>
                <a:spcPct val="20000"/>
              </a:spcBef>
              <a:spcAft>
                <a:spcPct val="0"/>
              </a:spcAft>
              <a:buChar char="»"/>
              <a:defRPr sz="1700">
                <a:solidFill>
                  <a:schemeClr val="tx1"/>
                </a:solidFill>
                <a:latin typeface="Arial" panose="020B0604020202020204" pitchFamily="34" charset="0"/>
              </a:defRPr>
            </a:lvl7pPr>
            <a:lvl8pPr marL="3995738" indent="4763" defTabSz="330200" eaLnBrk="0" fontAlgn="base" hangingPunct="0">
              <a:spcBef>
                <a:spcPct val="20000"/>
              </a:spcBef>
              <a:spcAft>
                <a:spcPct val="0"/>
              </a:spcAft>
              <a:buChar char="»"/>
              <a:defRPr sz="1700">
                <a:solidFill>
                  <a:schemeClr val="tx1"/>
                </a:solidFill>
                <a:latin typeface="Arial" panose="020B0604020202020204" pitchFamily="34" charset="0"/>
              </a:defRPr>
            </a:lvl8pPr>
            <a:lvl9pPr marL="4452938" indent="4763" defTabSz="330200" eaLnBrk="0" fontAlgn="base" hangingPunct="0">
              <a:spcBef>
                <a:spcPct val="20000"/>
              </a:spcBef>
              <a:spcAft>
                <a:spcPct val="0"/>
              </a:spcAft>
              <a:buChar char="»"/>
              <a:defRPr sz="1700">
                <a:solidFill>
                  <a:schemeClr val="tx1"/>
                </a:solidFill>
                <a:latin typeface="Arial" panose="020B0604020202020204" pitchFamily="34" charset="0"/>
              </a:defRPr>
            </a:lvl9pPr>
          </a:lstStyle>
          <a:p>
            <a:pPr lvl="1" eaLnBrk="1" hangingPunct="1">
              <a:lnSpc>
                <a:spcPct val="93000"/>
              </a:lnSpc>
            </a:pPr>
            <a:r>
              <a:rPr lang="en-US" altLang="zh-HK" sz="1300" dirty="0">
                <a:solidFill>
                  <a:schemeClr val="bg2">
                    <a:lumMod val="50000"/>
                  </a:schemeClr>
                </a:solidFill>
                <a:ea typeface="新細明體" panose="02020500000000000000" pitchFamily="18" charset="-120"/>
              </a:rPr>
              <a:t>Social inclusion, distributional impacts, targeted impacts</a:t>
            </a:r>
          </a:p>
        </p:txBody>
      </p:sp>
    </p:spTree>
    <p:extLst>
      <p:ext uri="{BB962C8B-B14F-4D97-AF65-F5344CB8AC3E}">
        <p14:creationId xmlns:p14="http://schemas.microsoft.com/office/powerpoint/2010/main" val="1598525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146D1-BB97-48BD-AE1B-15D40977A209}"/>
              </a:ext>
            </a:extLst>
          </p:cNvPr>
          <p:cNvSpPr>
            <a:spLocks noGrp="1"/>
          </p:cNvSpPr>
          <p:nvPr>
            <p:ph type="sldNum" sz="quarter" idx="12"/>
          </p:nvPr>
        </p:nvSpPr>
        <p:spPr/>
        <p:txBody>
          <a:bodyPr/>
          <a:lstStyle/>
          <a:p>
            <a:pPr>
              <a:defRPr/>
            </a:pPr>
            <a:fld id="{A2FC164C-080D-A349-9CF4-6F8F38D02359}" type="slidenum">
              <a:rPr lang="en-US" smtClean="0"/>
              <a:pPr>
                <a:defRPr/>
              </a:pPr>
              <a:t>30</a:t>
            </a:fld>
            <a:endParaRPr lang="en-US" dirty="0"/>
          </a:p>
        </p:txBody>
      </p:sp>
      <p:pic>
        <p:nvPicPr>
          <p:cNvPr id="6" name="Picture 5" descr="A picture containing text, map&#10;&#10;Description automatically generated">
            <a:extLst>
              <a:ext uri="{FF2B5EF4-FFF2-40B4-BE49-F238E27FC236}">
                <a16:creationId xmlns:a16="http://schemas.microsoft.com/office/drawing/2014/main" id="{5625AEC6-D694-4B8F-9B19-6174F704F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20" y="585787"/>
            <a:ext cx="11302993" cy="6415087"/>
          </a:xfrm>
          <a:prstGeom prst="rect">
            <a:avLst/>
          </a:prstGeom>
        </p:spPr>
      </p:pic>
      <p:sp>
        <p:nvSpPr>
          <p:cNvPr id="5" name="Title 1">
            <a:extLst>
              <a:ext uri="{FF2B5EF4-FFF2-40B4-BE49-F238E27FC236}">
                <a16:creationId xmlns:a16="http://schemas.microsoft.com/office/drawing/2014/main" id="{493B33D0-6F88-4997-B7AF-893AB82F4529}"/>
              </a:ext>
            </a:extLst>
          </p:cNvPr>
          <p:cNvSpPr txBox="1">
            <a:spLocks/>
          </p:cNvSpPr>
          <p:nvPr/>
        </p:nvSpPr>
        <p:spPr>
          <a:xfrm>
            <a:off x="0" y="3834"/>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GB" sz="2800" dirty="0">
                <a:solidFill>
                  <a:schemeClr val="accent1">
                    <a:lumMod val="50000"/>
                  </a:schemeClr>
                </a:solidFill>
                <a:latin typeface="Century Gothic" panose="020B0502020202020204" pitchFamily="34" charset="0"/>
              </a:rPr>
              <a:t>Land and water representation</a:t>
            </a:r>
          </a:p>
        </p:txBody>
      </p:sp>
    </p:spTree>
    <p:extLst>
      <p:ext uri="{BB962C8B-B14F-4D97-AF65-F5344CB8AC3E}">
        <p14:creationId xmlns:p14="http://schemas.microsoft.com/office/powerpoint/2010/main" val="3855108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5354" y="332656"/>
            <a:ext cx="10417060" cy="617538"/>
          </a:xfrm>
        </p:spPr>
        <p:txBody>
          <a:bodyPr>
            <a:normAutofit/>
          </a:bodyPr>
          <a:lstStyle/>
          <a:p>
            <a:pPr algn="ctr"/>
            <a:r>
              <a:rPr lang="en-US" dirty="0"/>
              <a:t>Integrated CLEWs optimization tool</a:t>
            </a:r>
            <a:endParaRPr lang="en-US" dirty="0">
              <a:solidFill>
                <a:srgbClr val="FF0000"/>
              </a:solidFill>
            </a:endParaRPr>
          </a:p>
        </p:txBody>
      </p:sp>
      <p:sp>
        <p:nvSpPr>
          <p:cNvPr id="4" name="Title 1">
            <a:extLst>
              <a:ext uri="{FF2B5EF4-FFF2-40B4-BE49-F238E27FC236}">
                <a16:creationId xmlns:a16="http://schemas.microsoft.com/office/drawing/2014/main" id="{9481867A-0495-483F-8C9A-32F38DBC7EA8}"/>
              </a:ext>
            </a:extLst>
          </p:cNvPr>
          <p:cNvSpPr txBox="1">
            <a:spLocks/>
          </p:cNvSpPr>
          <p:nvPr/>
        </p:nvSpPr>
        <p:spPr>
          <a:xfrm>
            <a:off x="0" y="9767"/>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Integrated CLEWs optimization tool</a:t>
            </a:r>
          </a:p>
        </p:txBody>
      </p:sp>
      <p:sp>
        <p:nvSpPr>
          <p:cNvPr id="8" name="Content Placeholder 2">
            <a:extLst>
              <a:ext uri="{FF2B5EF4-FFF2-40B4-BE49-F238E27FC236}">
                <a16:creationId xmlns:a16="http://schemas.microsoft.com/office/drawing/2014/main" id="{5820A2CA-BACE-4B7C-A4D5-D40577FE9E89}"/>
              </a:ext>
            </a:extLst>
          </p:cNvPr>
          <p:cNvSpPr txBox="1">
            <a:spLocks/>
          </p:cNvSpPr>
          <p:nvPr/>
        </p:nvSpPr>
        <p:spPr>
          <a:xfrm>
            <a:off x="733658" y="1100648"/>
            <a:ext cx="10515600" cy="4842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Is not a crystal ball</a:t>
            </a:r>
          </a:p>
          <a:p>
            <a:pPr lvl="1">
              <a:defRPr/>
            </a:pPr>
            <a:r>
              <a:rPr lang="en-GB" dirty="0">
                <a:solidFill>
                  <a:sysClr val="windowText" lastClr="000000"/>
                </a:solidFill>
                <a:latin typeface="Calibri" panose="020F0502020204030204"/>
              </a:rPr>
              <a:t>Relies on assumptions about markets, technology and the environment that cannot be known with certainty</a:t>
            </a:r>
            <a:endParaRPr kumimoji="0" lang="en-GB"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Assumes all relevant information is readily available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Idealized representation </a:t>
            </a:r>
          </a:p>
          <a:p>
            <a:pPr lvl="1">
              <a:defRPr/>
            </a:pPr>
            <a:r>
              <a:rPr lang="en-GB" dirty="0">
                <a:solidFill>
                  <a:sysClr val="windowText" lastClr="000000"/>
                </a:solidFill>
                <a:latin typeface="Calibri" panose="020F0502020204030204"/>
              </a:rPr>
              <a:t>Simplification is inevitable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Rational economic actors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Does not directly capture institutional and behavioural aspects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Transaction costs, behavioural and other impediments to efficient solutions implemented through user defined constraints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Some policies and measures cannot be represented directly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477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B1A74A-E917-4E29-A73C-EF8800D531A3}"/>
              </a:ext>
            </a:extLst>
          </p:cNvPr>
          <p:cNvSpPr>
            <a:spLocks noGrp="1"/>
          </p:cNvSpPr>
          <p:nvPr>
            <p:ph type="sldNum" sz="quarter" idx="12"/>
          </p:nvPr>
        </p:nvSpPr>
        <p:spPr/>
        <p:txBody>
          <a:bodyPr/>
          <a:lstStyle/>
          <a:p>
            <a:pPr>
              <a:defRPr/>
            </a:pPr>
            <a:endParaRPr lang="en-US" dirty="0"/>
          </a:p>
        </p:txBody>
      </p:sp>
      <p:sp>
        <p:nvSpPr>
          <p:cNvPr id="9" name="Content Placeholder 2">
            <a:extLst>
              <a:ext uri="{FF2B5EF4-FFF2-40B4-BE49-F238E27FC236}">
                <a16:creationId xmlns:a16="http://schemas.microsoft.com/office/drawing/2014/main" id="{B2142316-A45B-4D99-BB9B-804E4AC5ABBF}"/>
              </a:ext>
            </a:extLst>
          </p:cNvPr>
          <p:cNvSpPr txBox="1">
            <a:spLocks/>
          </p:cNvSpPr>
          <p:nvPr/>
        </p:nvSpPr>
        <p:spPr>
          <a:xfrm>
            <a:off x="664976" y="1238893"/>
            <a:ext cx="7581216" cy="49828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293B75"/>
              </a:solidFill>
              <a:effectLst/>
              <a:uLnTx/>
              <a:uFillTx/>
              <a:latin typeface="Arial "/>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Arial "/>
              <a:ea typeface="+mn-ea"/>
              <a:cs typeface="+mn-cs"/>
            </a:endParaRPr>
          </a:p>
        </p:txBody>
      </p:sp>
      <p:sp>
        <p:nvSpPr>
          <p:cNvPr id="6" name="Rectangle 5">
            <a:extLst>
              <a:ext uri="{FF2B5EF4-FFF2-40B4-BE49-F238E27FC236}">
                <a16:creationId xmlns:a16="http://schemas.microsoft.com/office/drawing/2014/main" id="{20088597-BC01-4DA4-BFA6-E611C451195C}"/>
              </a:ext>
            </a:extLst>
          </p:cNvPr>
          <p:cNvSpPr/>
          <p:nvPr/>
        </p:nvSpPr>
        <p:spPr>
          <a:xfrm>
            <a:off x="1422739" y="1526959"/>
            <a:ext cx="9144000" cy="2831977"/>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i="1" u="sng" dirty="0">
                <a:solidFill>
                  <a:srgbClr val="021318"/>
                </a:solidFill>
                <a:latin typeface="Trebuchet MS" panose="020B0603020202020204" pitchFamily="34" charset="0"/>
                <a:ea typeface="DengXian" panose="02010600030101010101" pitchFamily="2" charset="-122"/>
                <a:cs typeface="Calibri" panose="020F0502020204030204" pitchFamily="34" charset="0"/>
              </a:rPr>
              <a:t>For questions or further information please contact:</a:t>
            </a:r>
          </a:p>
          <a:p>
            <a:pPr algn="ctr"/>
            <a:endParaRPr lang="en-US" sz="2400" i="1" dirty="0">
              <a:solidFill>
                <a:srgbClr val="021318"/>
              </a:solidFill>
              <a:latin typeface="Trebuchet MS" panose="020B0603020202020204" pitchFamily="34" charset="0"/>
              <a:ea typeface="DengXian" panose="02010600030101010101" pitchFamily="2" charset="-122"/>
              <a:cs typeface="Calibri" panose="020F0502020204030204" pitchFamily="34" charset="0"/>
            </a:endParaRPr>
          </a:p>
          <a:p>
            <a:pPr algn="ctr"/>
            <a:r>
              <a:rPr lang="en-US" sz="2400" i="1" dirty="0">
                <a:solidFill>
                  <a:srgbClr val="021318"/>
                </a:solidFill>
                <a:latin typeface="Trebuchet MS" panose="020B0603020202020204" pitchFamily="34" charset="0"/>
                <a:ea typeface="DengXian" panose="02010600030101010101" pitchFamily="2" charset="-122"/>
                <a:cs typeface="Calibri" panose="020F0502020204030204" pitchFamily="34" charset="0"/>
              </a:rPr>
              <a:t>Thomas Alfstad</a:t>
            </a:r>
          </a:p>
          <a:p>
            <a:pPr algn="ctr"/>
            <a:r>
              <a:rPr lang="en-US" sz="2400" i="1" dirty="0">
                <a:solidFill>
                  <a:srgbClr val="021318"/>
                </a:solidFill>
                <a:latin typeface="Trebuchet MS" panose="020B0603020202020204" pitchFamily="34" charset="0"/>
                <a:ea typeface="DengXian" panose="02010600030101010101" pitchFamily="2" charset="-122"/>
                <a:cs typeface="Calibri" panose="020F0502020204030204" pitchFamily="34" charset="0"/>
              </a:rPr>
              <a:t>Inter-regional Adviser</a:t>
            </a:r>
          </a:p>
          <a:p>
            <a:pPr algn="ctr"/>
            <a:r>
              <a:rPr lang="en-US" sz="2400" i="1" dirty="0">
                <a:solidFill>
                  <a:srgbClr val="021318"/>
                </a:solidFill>
                <a:latin typeface="Trebuchet MS" panose="020B0603020202020204" pitchFamily="34" charset="0"/>
                <a:ea typeface="DengXian" panose="02010600030101010101" pitchFamily="2" charset="-122"/>
                <a:cs typeface="Calibri" panose="020F0502020204030204" pitchFamily="34" charset="0"/>
              </a:rPr>
              <a:t>Development and Policy Analysis Division</a:t>
            </a:r>
          </a:p>
          <a:p>
            <a:pPr algn="ctr"/>
            <a:r>
              <a:rPr lang="en-US" sz="2400" i="1" dirty="0">
                <a:solidFill>
                  <a:srgbClr val="021318"/>
                </a:solidFill>
                <a:latin typeface="Trebuchet MS" panose="020B0603020202020204" pitchFamily="34" charset="0"/>
                <a:ea typeface="DengXian" panose="02010600030101010101" pitchFamily="2" charset="-122"/>
                <a:cs typeface="Calibri" panose="020F0502020204030204" pitchFamily="34" charset="0"/>
              </a:rPr>
              <a:t>United Nations Department of Economic and Social Affairs</a:t>
            </a:r>
          </a:p>
          <a:p>
            <a:pPr algn="ctr"/>
            <a:endParaRPr lang="en-US" sz="2400" i="1" dirty="0">
              <a:solidFill>
                <a:srgbClr val="1FBBEE"/>
              </a:solidFill>
              <a:latin typeface="Trebuchet MS" panose="020B0603020202020204" pitchFamily="34" charset="0"/>
              <a:ea typeface="DengXian" panose="02010600030101010101" pitchFamily="2" charset="-122"/>
              <a:cs typeface="Calibri" panose="020F0502020204030204" pitchFamily="34" charset="0"/>
            </a:endParaRPr>
          </a:p>
          <a:p>
            <a:pPr algn="ctr"/>
            <a:r>
              <a:rPr lang="en-US" sz="2400" i="1" dirty="0">
                <a:solidFill>
                  <a:srgbClr val="1FBBEE"/>
                </a:solidFill>
                <a:latin typeface="Trebuchet MS" panose="020B0603020202020204" pitchFamily="34" charset="0"/>
                <a:ea typeface="DengXian" panose="02010600030101010101" pitchFamily="2" charset="-122"/>
                <a:cs typeface="Calibri" panose="020F0502020204030204" pitchFamily="34" charset="0"/>
                <a:hlinkClick r:id="rId2"/>
              </a:rPr>
              <a:t>Thomas.Alfstad@un.org</a:t>
            </a:r>
            <a:endParaRPr lang="en-US" sz="2400" i="1" dirty="0">
              <a:solidFill>
                <a:srgbClr val="1FBBEE"/>
              </a:solidFill>
              <a:latin typeface="Trebuchet MS" panose="020B0603020202020204" pitchFamily="34" charset="0"/>
              <a:ea typeface="DengXian" panose="02010600030101010101" pitchFamily="2" charset="-122"/>
              <a:cs typeface="Calibri" panose="020F0502020204030204" pitchFamily="34" charset="0"/>
            </a:endParaRPr>
          </a:p>
          <a:p>
            <a:pPr algn="ctr"/>
            <a:endParaRPr lang="en-US" sz="2000" i="1" dirty="0">
              <a:solidFill>
                <a:srgbClr val="1FBBEE"/>
              </a:solidFill>
              <a:latin typeface="Trebuchet MS" panose="020B0603020202020204" pitchFamily="34" charset="0"/>
              <a:ea typeface="DengXian" panose="02010600030101010101" pitchFamily="2" charset="-122"/>
              <a:cs typeface="Calibri" panose="020F0502020204030204" pitchFamily="34" charset="0"/>
            </a:endParaRPr>
          </a:p>
        </p:txBody>
      </p:sp>
      <p:sp>
        <p:nvSpPr>
          <p:cNvPr id="13" name="Title 1">
            <a:extLst>
              <a:ext uri="{FF2B5EF4-FFF2-40B4-BE49-F238E27FC236}">
                <a16:creationId xmlns:a16="http://schemas.microsoft.com/office/drawing/2014/main" id="{BB23749C-E1BB-448E-BF0A-C1C38DBE7B68}"/>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GB" sz="2800" dirty="0">
                <a:solidFill>
                  <a:schemeClr val="accent1">
                    <a:lumMod val="50000"/>
                  </a:schemeClr>
                </a:solidFill>
                <a:latin typeface="Century Gothic" panose="020B0502020202020204" pitchFamily="34" charset="0"/>
              </a:rPr>
              <a:t>Thank You!</a:t>
            </a:r>
          </a:p>
        </p:txBody>
      </p:sp>
    </p:spTree>
    <p:extLst>
      <p:ext uri="{BB962C8B-B14F-4D97-AF65-F5344CB8AC3E}">
        <p14:creationId xmlns:p14="http://schemas.microsoft.com/office/powerpoint/2010/main" val="2369756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F9DBD813-AA9F-4838-BB62-A1B6AFD4CD81}"/>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GB" sz="2800" dirty="0">
                <a:solidFill>
                  <a:schemeClr val="accent1">
                    <a:lumMod val="50000"/>
                  </a:schemeClr>
                </a:solidFill>
                <a:latin typeface="Century Gothic" panose="020B0502020202020204" pitchFamily="34" charset="0"/>
              </a:rPr>
              <a:t>Modelling tools for sustainable development</a:t>
            </a:r>
          </a:p>
        </p:txBody>
      </p:sp>
      <p:sp>
        <p:nvSpPr>
          <p:cNvPr id="25" name="Slide Number Placeholder 24"/>
          <p:cNvSpPr>
            <a:spLocks noGrp="1"/>
          </p:cNvSpPr>
          <p:nvPr>
            <p:ph type="sldNum" sz="quarter" idx="12"/>
          </p:nvPr>
        </p:nvSpPr>
        <p:spPr/>
        <p:txBody>
          <a:bodyPr/>
          <a:lstStyle/>
          <a:p>
            <a:pPr>
              <a:defRPr/>
            </a:pPr>
            <a:r>
              <a:rPr lang="en-US" dirty="0">
                <a:solidFill>
                  <a:srgbClr val="1FBBEE"/>
                </a:solidFill>
                <a:latin typeface="Arial"/>
              </a:rPr>
              <a:t>3</a:t>
            </a:r>
          </a:p>
        </p:txBody>
      </p:sp>
      <p:sp>
        <p:nvSpPr>
          <p:cNvPr id="3" name="Content Placeholder 2"/>
          <p:cNvSpPr>
            <a:spLocks noGrp="1"/>
          </p:cNvSpPr>
          <p:nvPr>
            <p:ph type="subTitle" idx="4294967295"/>
          </p:nvPr>
        </p:nvSpPr>
        <p:spPr>
          <a:xfrm>
            <a:off x="1524001" y="3862389"/>
            <a:ext cx="4462463" cy="1042987"/>
          </a:xfrm>
        </p:spPr>
        <p:txBody>
          <a:bodyPr>
            <a:normAutofit/>
          </a:bodyPr>
          <a:lstStyle/>
          <a:p>
            <a:pPr marL="457200" lvl="1" indent="0" defTabSz="457200">
              <a:lnSpc>
                <a:spcPct val="90000"/>
              </a:lnSpc>
              <a:spcBef>
                <a:spcPct val="0"/>
              </a:spcBef>
              <a:buNone/>
            </a:pPr>
            <a:endParaRPr lang="en-US" dirty="0">
              <a:solidFill>
                <a:prstClr val="black"/>
              </a:solidFill>
              <a:latin typeface="Trebuchet MS" panose="020B0603020202020204" pitchFamily="34" charset="0"/>
              <a:ea typeface="Tahoma" panose="020B0604030504040204" pitchFamily="34" charset="0"/>
              <a:cs typeface="Tahoma" panose="020B0604030504040204" pitchFamily="34" charset="0"/>
            </a:endParaRPr>
          </a:p>
          <a:p>
            <a:pPr marL="457200" lvl="1" indent="0" defTabSz="457200">
              <a:lnSpc>
                <a:spcPct val="90000"/>
              </a:lnSpc>
              <a:spcBef>
                <a:spcPct val="0"/>
              </a:spcBef>
              <a:buNone/>
            </a:pPr>
            <a:endParaRPr lang="en-US" sz="2000" dirty="0">
              <a:solidFill>
                <a:prstClr val="black"/>
              </a:solidFill>
              <a:latin typeface="Candara"/>
            </a:endParaRPr>
          </a:p>
          <a:p>
            <a:pPr marL="457200" lvl="1" indent="0" defTabSz="457200">
              <a:lnSpc>
                <a:spcPct val="90000"/>
              </a:lnSpc>
              <a:spcBef>
                <a:spcPct val="0"/>
              </a:spcBef>
              <a:buNone/>
            </a:pPr>
            <a:endParaRPr lang="en-US" sz="2000" dirty="0">
              <a:solidFill>
                <a:prstClr val="black"/>
              </a:solidFill>
              <a:latin typeface="Candara"/>
            </a:endParaRPr>
          </a:p>
        </p:txBody>
      </p:sp>
      <p:sp>
        <p:nvSpPr>
          <p:cNvPr id="6" name="Rectangle 5">
            <a:extLst>
              <a:ext uri="{FF2B5EF4-FFF2-40B4-BE49-F238E27FC236}">
                <a16:creationId xmlns:a16="http://schemas.microsoft.com/office/drawing/2014/main" id="{199D06A2-4262-4B54-AB32-90ABD1D68798}"/>
              </a:ext>
            </a:extLst>
          </p:cNvPr>
          <p:cNvSpPr/>
          <p:nvPr/>
        </p:nvSpPr>
        <p:spPr>
          <a:xfrm>
            <a:off x="3200400" y="2364983"/>
            <a:ext cx="5562599" cy="33084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anose="020B0502020202020204" pitchFamily="34" charset="0"/>
              </a:rPr>
              <a:t>Development of open-source modelling tools</a:t>
            </a:r>
          </a:p>
        </p:txBody>
      </p:sp>
      <p:sp>
        <p:nvSpPr>
          <p:cNvPr id="7" name="Rectangle 6">
            <a:extLst>
              <a:ext uri="{FF2B5EF4-FFF2-40B4-BE49-F238E27FC236}">
                <a16:creationId xmlns:a16="http://schemas.microsoft.com/office/drawing/2014/main" id="{ED70D3C8-D5D3-4CCA-BB38-73219D68F6A8}"/>
              </a:ext>
            </a:extLst>
          </p:cNvPr>
          <p:cNvSpPr/>
          <p:nvPr/>
        </p:nvSpPr>
        <p:spPr>
          <a:xfrm>
            <a:off x="3200400" y="2695829"/>
            <a:ext cx="5562599" cy="6858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algn="ctr">
              <a:spcAft>
                <a:spcPts val="600"/>
              </a:spcAft>
            </a:pPr>
            <a:r>
              <a:rPr lang="en-US" sz="1400" dirty="0">
                <a:solidFill>
                  <a:schemeClr val="accent1">
                    <a:lumMod val="75000"/>
                  </a:schemeClr>
                </a:solidFill>
                <a:latin typeface="Century Gothic" panose="020B0502020202020204" pitchFamily="34" charset="0"/>
              </a:rPr>
              <a:t>Economy-wide modelling, Micro-simulation, Geospatial analysis, Integrated Climate, Land, Energy and Water Systems modelling</a:t>
            </a:r>
          </a:p>
        </p:txBody>
      </p:sp>
      <p:sp>
        <p:nvSpPr>
          <p:cNvPr id="8" name="Rectangle 7">
            <a:extLst>
              <a:ext uri="{FF2B5EF4-FFF2-40B4-BE49-F238E27FC236}">
                <a16:creationId xmlns:a16="http://schemas.microsoft.com/office/drawing/2014/main" id="{9B7D3668-6E96-449F-9FDA-60D251151DEA}"/>
              </a:ext>
            </a:extLst>
          </p:cNvPr>
          <p:cNvSpPr/>
          <p:nvPr/>
        </p:nvSpPr>
        <p:spPr>
          <a:xfrm>
            <a:off x="3200400" y="3705549"/>
            <a:ext cx="5562599" cy="380999"/>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anose="020B0502020202020204" pitchFamily="34" charset="0"/>
              </a:rPr>
              <a:t>Develop training materials and “training of trainers”</a:t>
            </a:r>
          </a:p>
        </p:txBody>
      </p:sp>
      <p:sp>
        <p:nvSpPr>
          <p:cNvPr id="9" name="Rectangle 8">
            <a:extLst>
              <a:ext uri="{FF2B5EF4-FFF2-40B4-BE49-F238E27FC236}">
                <a16:creationId xmlns:a16="http://schemas.microsoft.com/office/drawing/2014/main" id="{20DF8D4C-DE01-407F-BE71-99DB35C29C1B}"/>
              </a:ext>
            </a:extLst>
          </p:cNvPr>
          <p:cNvSpPr/>
          <p:nvPr/>
        </p:nvSpPr>
        <p:spPr>
          <a:xfrm>
            <a:off x="3200400" y="4090011"/>
            <a:ext cx="5562599" cy="6858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algn="ctr">
              <a:spcAft>
                <a:spcPts val="600"/>
              </a:spcAft>
            </a:pPr>
            <a:r>
              <a:rPr lang="en-US" sz="1400" dirty="0">
                <a:solidFill>
                  <a:schemeClr val="accent1">
                    <a:lumMod val="50000"/>
                  </a:schemeClr>
                </a:solidFill>
                <a:latin typeface="Century Gothic" panose="020B0502020202020204" pitchFamily="34" charset="0"/>
              </a:rPr>
              <a:t>Regional and global workshops, remote follow-up and engagement</a:t>
            </a:r>
          </a:p>
        </p:txBody>
      </p:sp>
      <p:sp>
        <p:nvSpPr>
          <p:cNvPr id="10" name="Arrow: Down 9">
            <a:extLst>
              <a:ext uri="{FF2B5EF4-FFF2-40B4-BE49-F238E27FC236}">
                <a16:creationId xmlns:a16="http://schemas.microsoft.com/office/drawing/2014/main" id="{ECEF7269-AB40-44CA-BC49-DA3F9F69D959}"/>
              </a:ext>
            </a:extLst>
          </p:cNvPr>
          <p:cNvSpPr/>
          <p:nvPr/>
        </p:nvSpPr>
        <p:spPr bwMode="auto">
          <a:xfrm>
            <a:off x="5448299" y="3392209"/>
            <a:ext cx="1066800" cy="323919"/>
          </a:xfrm>
          <a:prstGeom prst="down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000" dirty="0">
              <a:solidFill>
                <a:schemeClr val="bg2">
                  <a:lumMod val="50000"/>
                </a:schemeClr>
              </a:solidFill>
            </a:endParaRPr>
          </a:p>
        </p:txBody>
      </p:sp>
      <p:sp>
        <p:nvSpPr>
          <p:cNvPr id="11" name="Rectangle 10">
            <a:extLst>
              <a:ext uri="{FF2B5EF4-FFF2-40B4-BE49-F238E27FC236}">
                <a16:creationId xmlns:a16="http://schemas.microsoft.com/office/drawing/2014/main" id="{EB49724C-27CD-4291-B147-3A56DCEB1266}"/>
              </a:ext>
            </a:extLst>
          </p:cNvPr>
          <p:cNvSpPr/>
          <p:nvPr/>
        </p:nvSpPr>
        <p:spPr>
          <a:xfrm>
            <a:off x="3217718" y="5116865"/>
            <a:ext cx="5562599" cy="380999"/>
          </a:xfrm>
          <a:prstGeom prst="rect">
            <a:avLst/>
          </a:prstGeom>
          <a:solidFill>
            <a:schemeClr val="accent1">
              <a:lumMod val="25000"/>
            </a:schemeClr>
          </a:solidFill>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anose="020B0502020202020204" pitchFamily="34" charset="0"/>
              </a:rPr>
              <a:t>Workshops, schools and distance training</a:t>
            </a:r>
          </a:p>
        </p:txBody>
      </p:sp>
      <p:sp>
        <p:nvSpPr>
          <p:cNvPr id="12" name="Rectangle 11">
            <a:extLst>
              <a:ext uri="{FF2B5EF4-FFF2-40B4-BE49-F238E27FC236}">
                <a16:creationId xmlns:a16="http://schemas.microsoft.com/office/drawing/2014/main" id="{D08B7424-08B7-495B-8914-A5FFD44EB77E}"/>
              </a:ext>
            </a:extLst>
          </p:cNvPr>
          <p:cNvSpPr/>
          <p:nvPr/>
        </p:nvSpPr>
        <p:spPr>
          <a:xfrm>
            <a:off x="3217718" y="5528321"/>
            <a:ext cx="5562599" cy="6858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algn="ctr">
              <a:spcAft>
                <a:spcPts val="600"/>
              </a:spcAft>
            </a:pPr>
            <a:r>
              <a:rPr lang="en-US" sz="1400" dirty="0">
                <a:solidFill>
                  <a:schemeClr val="accent1">
                    <a:lumMod val="25000"/>
                  </a:schemeClr>
                </a:solidFill>
                <a:latin typeface="Century Gothic" panose="020B0502020202020204" pitchFamily="34" charset="0"/>
              </a:rPr>
              <a:t>Pilot phase and Implementation of country projects (currently in 12 countries)</a:t>
            </a:r>
          </a:p>
        </p:txBody>
      </p:sp>
      <p:sp>
        <p:nvSpPr>
          <p:cNvPr id="13" name="Rectangle 12">
            <a:extLst>
              <a:ext uri="{FF2B5EF4-FFF2-40B4-BE49-F238E27FC236}">
                <a16:creationId xmlns:a16="http://schemas.microsoft.com/office/drawing/2014/main" id="{9F4C1A0B-DF56-43BC-BB5C-A003562FB0C4}"/>
              </a:ext>
            </a:extLst>
          </p:cNvPr>
          <p:cNvSpPr/>
          <p:nvPr/>
        </p:nvSpPr>
        <p:spPr>
          <a:xfrm>
            <a:off x="3217718" y="1151901"/>
            <a:ext cx="5562599" cy="330846"/>
          </a:xfrm>
          <a:prstGeom prst="rect">
            <a:avLst/>
          </a:prstGeom>
          <a:solidFill>
            <a:schemeClr val="accent2"/>
          </a:solid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Century Gothic" panose="020B0502020202020204" pitchFamily="34" charset="0"/>
              </a:rPr>
              <a:t>Needs assessment and strategic guidance</a:t>
            </a:r>
          </a:p>
        </p:txBody>
      </p:sp>
      <p:sp>
        <p:nvSpPr>
          <p:cNvPr id="14" name="Rectangle 13">
            <a:extLst>
              <a:ext uri="{FF2B5EF4-FFF2-40B4-BE49-F238E27FC236}">
                <a16:creationId xmlns:a16="http://schemas.microsoft.com/office/drawing/2014/main" id="{D76B6B07-BCBD-4DF7-88A0-1939E4B3F51D}"/>
              </a:ext>
            </a:extLst>
          </p:cNvPr>
          <p:cNvSpPr/>
          <p:nvPr/>
        </p:nvSpPr>
        <p:spPr>
          <a:xfrm>
            <a:off x="3217718" y="1482748"/>
            <a:ext cx="5562599" cy="55831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algn="ctr">
              <a:spcAft>
                <a:spcPts val="600"/>
              </a:spcAft>
            </a:pPr>
            <a:r>
              <a:rPr lang="en-US" sz="1400" dirty="0">
                <a:solidFill>
                  <a:schemeClr val="accent2">
                    <a:lumMod val="75000"/>
                  </a:schemeClr>
                </a:solidFill>
                <a:latin typeface="Century Gothic" panose="020B0502020202020204" pitchFamily="34" charset="0"/>
              </a:rPr>
              <a:t>Identification of areas of need, advances in quantitative assessment techniques and tools, direction and prioritization  </a:t>
            </a:r>
          </a:p>
        </p:txBody>
      </p:sp>
      <p:sp>
        <p:nvSpPr>
          <p:cNvPr id="15" name="Arrow: Down 14">
            <a:extLst>
              <a:ext uri="{FF2B5EF4-FFF2-40B4-BE49-F238E27FC236}">
                <a16:creationId xmlns:a16="http://schemas.microsoft.com/office/drawing/2014/main" id="{DF8C0132-4FEC-4DC2-94FD-1D454FB5FE40}"/>
              </a:ext>
            </a:extLst>
          </p:cNvPr>
          <p:cNvSpPr/>
          <p:nvPr/>
        </p:nvSpPr>
        <p:spPr bwMode="auto">
          <a:xfrm>
            <a:off x="5448299" y="4775812"/>
            <a:ext cx="1066800" cy="323919"/>
          </a:xfrm>
          <a:prstGeom prst="down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000" dirty="0">
              <a:solidFill>
                <a:schemeClr val="bg2">
                  <a:lumMod val="50000"/>
                </a:schemeClr>
              </a:solidFill>
            </a:endParaRPr>
          </a:p>
        </p:txBody>
      </p:sp>
      <p:sp>
        <p:nvSpPr>
          <p:cNvPr id="16" name="Rectangle 15">
            <a:extLst>
              <a:ext uri="{FF2B5EF4-FFF2-40B4-BE49-F238E27FC236}">
                <a16:creationId xmlns:a16="http://schemas.microsoft.com/office/drawing/2014/main" id="{3D113AAF-D809-486C-9768-65618F4142DA}"/>
              </a:ext>
            </a:extLst>
          </p:cNvPr>
          <p:cNvSpPr/>
          <p:nvPr/>
        </p:nvSpPr>
        <p:spPr>
          <a:xfrm rot="5400000">
            <a:off x="7366323" y="3606477"/>
            <a:ext cx="5867400" cy="330846"/>
          </a:xfrm>
          <a:prstGeom prst="rect">
            <a:avLst/>
          </a:prstGeom>
          <a:noFill/>
          <a:ln w="3492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C00000"/>
                </a:solidFill>
                <a:latin typeface="Century Gothic" panose="020B0502020202020204" pitchFamily="34" charset="0"/>
              </a:rPr>
              <a:t>UN system, national government and academic partners</a:t>
            </a:r>
          </a:p>
        </p:txBody>
      </p:sp>
      <p:sp>
        <p:nvSpPr>
          <p:cNvPr id="17" name="Arrow: Down 16">
            <a:extLst>
              <a:ext uri="{FF2B5EF4-FFF2-40B4-BE49-F238E27FC236}">
                <a16:creationId xmlns:a16="http://schemas.microsoft.com/office/drawing/2014/main" id="{FD26A279-3FB9-42A3-9486-605FCC22A4DD}"/>
              </a:ext>
            </a:extLst>
          </p:cNvPr>
          <p:cNvSpPr/>
          <p:nvPr/>
        </p:nvSpPr>
        <p:spPr bwMode="auto">
          <a:xfrm rot="5400000">
            <a:off x="9292035" y="721405"/>
            <a:ext cx="330846" cy="1191838"/>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000" dirty="0">
              <a:solidFill>
                <a:schemeClr val="bg2">
                  <a:lumMod val="50000"/>
                </a:schemeClr>
              </a:solidFill>
            </a:endParaRPr>
          </a:p>
        </p:txBody>
      </p:sp>
      <p:sp>
        <p:nvSpPr>
          <p:cNvPr id="18" name="Arrow: Down 17">
            <a:extLst>
              <a:ext uri="{FF2B5EF4-FFF2-40B4-BE49-F238E27FC236}">
                <a16:creationId xmlns:a16="http://schemas.microsoft.com/office/drawing/2014/main" id="{6C3B55C3-223F-4347-B9D4-CFCF6DF898EC}"/>
              </a:ext>
            </a:extLst>
          </p:cNvPr>
          <p:cNvSpPr/>
          <p:nvPr/>
        </p:nvSpPr>
        <p:spPr bwMode="auto">
          <a:xfrm rot="5400000">
            <a:off x="9332647" y="1912966"/>
            <a:ext cx="330846" cy="1191838"/>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000" dirty="0">
              <a:solidFill>
                <a:schemeClr val="bg2">
                  <a:lumMod val="50000"/>
                </a:schemeClr>
              </a:solidFill>
            </a:endParaRPr>
          </a:p>
        </p:txBody>
      </p:sp>
      <p:sp>
        <p:nvSpPr>
          <p:cNvPr id="19" name="Arrow: Down 18">
            <a:extLst>
              <a:ext uri="{FF2B5EF4-FFF2-40B4-BE49-F238E27FC236}">
                <a16:creationId xmlns:a16="http://schemas.microsoft.com/office/drawing/2014/main" id="{CF950D72-AD37-4346-8FEA-0AF898B79350}"/>
              </a:ext>
            </a:extLst>
          </p:cNvPr>
          <p:cNvSpPr/>
          <p:nvPr/>
        </p:nvSpPr>
        <p:spPr bwMode="auto">
          <a:xfrm rot="5400000">
            <a:off x="9284327" y="3321359"/>
            <a:ext cx="330846" cy="1191838"/>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000" dirty="0">
              <a:solidFill>
                <a:schemeClr val="bg2">
                  <a:lumMod val="50000"/>
                </a:schemeClr>
              </a:solidFill>
            </a:endParaRPr>
          </a:p>
        </p:txBody>
      </p:sp>
      <p:sp>
        <p:nvSpPr>
          <p:cNvPr id="20" name="Arrow: Down 19">
            <a:extLst>
              <a:ext uri="{FF2B5EF4-FFF2-40B4-BE49-F238E27FC236}">
                <a16:creationId xmlns:a16="http://schemas.microsoft.com/office/drawing/2014/main" id="{0D5432EB-E3A4-4038-A29D-5FF657F8EC45}"/>
              </a:ext>
            </a:extLst>
          </p:cNvPr>
          <p:cNvSpPr/>
          <p:nvPr/>
        </p:nvSpPr>
        <p:spPr bwMode="auto">
          <a:xfrm rot="5400000">
            <a:off x="9277399" y="4729752"/>
            <a:ext cx="330846" cy="1191838"/>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000" dirty="0">
              <a:solidFill>
                <a:schemeClr val="bg2">
                  <a:lumMod val="50000"/>
                </a:schemeClr>
              </a:solidFill>
            </a:endParaRPr>
          </a:p>
        </p:txBody>
      </p:sp>
      <p:sp>
        <p:nvSpPr>
          <p:cNvPr id="21" name="Arrow: Down 20">
            <a:extLst>
              <a:ext uri="{FF2B5EF4-FFF2-40B4-BE49-F238E27FC236}">
                <a16:creationId xmlns:a16="http://schemas.microsoft.com/office/drawing/2014/main" id="{4E2A9E18-935E-4FB4-B799-58E92BAAA06E}"/>
              </a:ext>
            </a:extLst>
          </p:cNvPr>
          <p:cNvSpPr/>
          <p:nvPr/>
        </p:nvSpPr>
        <p:spPr bwMode="auto">
          <a:xfrm>
            <a:off x="5430980" y="2030858"/>
            <a:ext cx="1066800" cy="323919"/>
          </a:xfrm>
          <a:prstGeom prst="downArrow">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000" dirty="0">
              <a:solidFill>
                <a:schemeClr val="bg2">
                  <a:lumMod val="50000"/>
                </a:schemeClr>
              </a:solidFill>
            </a:endParaRPr>
          </a:p>
        </p:txBody>
      </p:sp>
      <p:sp>
        <p:nvSpPr>
          <p:cNvPr id="22" name="Rectangle 21">
            <a:extLst>
              <a:ext uri="{FF2B5EF4-FFF2-40B4-BE49-F238E27FC236}">
                <a16:creationId xmlns:a16="http://schemas.microsoft.com/office/drawing/2014/main" id="{FFD12470-7B7C-49B5-BF74-AC07DB0A9A4B}"/>
              </a:ext>
            </a:extLst>
          </p:cNvPr>
          <p:cNvSpPr/>
          <p:nvPr/>
        </p:nvSpPr>
        <p:spPr bwMode="auto">
          <a:xfrm>
            <a:off x="2348345" y="5571224"/>
            <a:ext cx="838199" cy="181384"/>
          </a:xfrm>
          <a:prstGeom prst="rect">
            <a:avLst/>
          </a:prstGeom>
          <a:solidFill>
            <a:schemeClr val="accent1">
              <a:lumMod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000" dirty="0">
              <a:solidFill>
                <a:schemeClr val="bg2">
                  <a:lumMod val="50000"/>
                </a:schemeClr>
              </a:solidFill>
            </a:endParaRPr>
          </a:p>
        </p:txBody>
      </p:sp>
      <p:sp>
        <p:nvSpPr>
          <p:cNvPr id="23" name="Rectangle 22">
            <a:extLst>
              <a:ext uri="{FF2B5EF4-FFF2-40B4-BE49-F238E27FC236}">
                <a16:creationId xmlns:a16="http://schemas.microsoft.com/office/drawing/2014/main" id="{4FE99C8F-DE55-487E-851C-169FBBF5CF16}"/>
              </a:ext>
            </a:extLst>
          </p:cNvPr>
          <p:cNvSpPr/>
          <p:nvPr/>
        </p:nvSpPr>
        <p:spPr bwMode="auto">
          <a:xfrm rot="5400000">
            <a:off x="304104" y="3526986"/>
            <a:ext cx="4269862" cy="181385"/>
          </a:xfrm>
          <a:prstGeom prst="rect">
            <a:avLst/>
          </a:prstGeom>
          <a:solidFill>
            <a:schemeClr val="accent1">
              <a:lumMod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000" dirty="0">
              <a:solidFill>
                <a:schemeClr val="bg2">
                  <a:lumMod val="50000"/>
                </a:schemeClr>
              </a:solidFill>
            </a:endParaRPr>
          </a:p>
        </p:txBody>
      </p:sp>
      <p:sp>
        <p:nvSpPr>
          <p:cNvPr id="24" name="Arrow: Right 23">
            <a:extLst>
              <a:ext uri="{FF2B5EF4-FFF2-40B4-BE49-F238E27FC236}">
                <a16:creationId xmlns:a16="http://schemas.microsoft.com/office/drawing/2014/main" id="{74249447-B2A0-45F9-808E-9C7A38F4472A}"/>
              </a:ext>
            </a:extLst>
          </p:cNvPr>
          <p:cNvSpPr/>
          <p:nvPr/>
        </p:nvSpPr>
        <p:spPr bwMode="auto">
          <a:xfrm>
            <a:off x="2536333" y="1406185"/>
            <a:ext cx="609599" cy="330846"/>
          </a:xfrm>
          <a:prstGeom prst="rightArrow">
            <a:avLst/>
          </a:prstGeom>
          <a:solidFill>
            <a:schemeClr val="accent1">
              <a:lumMod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000" dirty="0">
              <a:solidFill>
                <a:schemeClr val="bg2">
                  <a:lumMod val="50000"/>
                </a:schemeClr>
              </a:solidFill>
            </a:endParaRPr>
          </a:p>
        </p:txBody>
      </p:sp>
      <p:sp>
        <p:nvSpPr>
          <p:cNvPr id="26" name="Rectangle 25">
            <a:extLst>
              <a:ext uri="{FF2B5EF4-FFF2-40B4-BE49-F238E27FC236}">
                <a16:creationId xmlns:a16="http://schemas.microsoft.com/office/drawing/2014/main" id="{995A86EC-79DE-40BE-8F0E-535E2AE8D2D6}"/>
              </a:ext>
            </a:extLst>
          </p:cNvPr>
          <p:cNvSpPr/>
          <p:nvPr/>
        </p:nvSpPr>
        <p:spPr>
          <a:xfrm rot="16200000">
            <a:off x="-838002" y="3421806"/>
            <a:ext cx="5498056" cy="330846"/>
          </a:xfrm>
          <a:prstGeom prst="rect">
            <a:avLst/>
          </a:prstGeom>
          <a:noFill/>
          <a:ln w="31750">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lumMod val="25000"/>
                  </a:schemeClr>
                </a:solidFill>
                <a:latin typeface="Century Gothic" panose="020B0502020202020204" pitchFamily="34" charset="0"/>
              </a:rPr>
              <a:t>Feedback, lessons learned and new ideas    </a:t>
            </a:r>
          </a:p>
        </p:txBody>
      </p:sp>
    </p:spTree>
    <p:extLst>
      <p:ext uri="{BB962C8B-B14F-4D97-AF65-F5344CB8AC3E}">
        <p14:creationId xmlns:p14="http://schemas.microsoft.com/office/powerpoint/2010/main" val="1679001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a:xfrm>
            <a:off x="297951" y="179329"/>
            <a:ext cx="11558427" cy="8945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4400" b="0" i="0" u="none" strike="sng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0" name="Content Placeholder 6"/>
          <p:cNvSpPr txBox="1">
            <a:spLocks/>
          </p:cNvSpPr>
          <p:nvPr/>
        </p:nvSpPr>
        <p:spPr>
          <a:xfrm>
            <a:off x="532531" y="1509390"/>
            <a:ext cx="7152539" cy="49519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900 million people are under-nourished</a:t>
            </a:r>
          </a:p>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2 billion people lack food security</a:t>
            </a:r>
          </a:p>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1.1 billion people without access to electricity </a:t>
            </a:r>
          </a:p>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Almost 3 billion people without access to modern fuels or technologies for cooking/heating </a:t>
            </a:r>
          </a:p>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900 million people lack access to safe water </a:t>
            </a:r>
          </a:p>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2.6 billion do not have adequate sanitation</a:t>
            </a:r>
          </a:p>
          <a:p>
            <a:pPr marL="342900" marR="0" lvl="0" indent="-3429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Mounting concerns over climate change and other pollution related health and environmental hazards</a:t>
            </a:r>
          </a:p>
        </p:txBody>
      </p:sp>
      <p:pic>
        <p:nvPicPr>
          <p:cNvPr id="8" name="Content Placeholder 3">
            <a:extLst>
              <a:ext uri="{FF2B5EF4-FFF2-40B4-BE49-F238E27FC236}">
                <a16:creationId xmlns:a16="http://schemas.microsoft.com/office/drawing/2014/main" id="{E2785B22-EE25-42C0-9C75-B576DEF6B5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151" y="1447914"/>
            <a:ext cx="3304237" cy="2205889"/>
          </a:xfrm>
          <a:prstGeom prst="rect">
            <a:avLst/>
          </a:prstGeom>
        </p:spPr>
      </p:pic>
      <p:pic>
        <p:nvPicPr>
          <p:cNvPr id="12" name="Picture 11">
            <a:extLst>
              <a:ext uri="{FF2B5EF4-FFF2-40B4-BE49-F238E27FC236}">
                <a16:creationId xmlns:a16="http://schemas.microsoft.com/office/drawing/2014/main" id="{D72A493B-F585-4356-A801-600D1DB38A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7150" y="3814509"/>
            <a:ext cx="3304237" cy="2202825"/>
          </a:xfrm>
          <a:prstGeom prst="rect">
            <a:avLst/>
          </a:prstGeom>
        </p:spPr>
      </p:pic>
      <p:sp>
        <p:nvSpPr>
          <p:cNvPr id="6" name="Title 1">
            <a:extLst>
              <a:ext uri="{FF2B5EF4-FFF2-40B4-BE49-F238E27FC236}">
                <a16:creationId xmlns:a16="http://schemas.microsoft.com/office/drawing/2014/main" id="{63081416-0298-4E8D-B606-F59F1879EB43}"/>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GB" sz="2800" dirty="0">
                <a:solidFill>
                  <a:schemeClr val="accent1">
                    <a:lumMod val="50000"/>
                  </a:schemeClr>
                </a:solidFill>
                <a:latin typeface="Century Gothic" panose="020B0502020202020204" pitchFamily="34" charset="0"/>
              </a:rPr>
              <a:t>Development challenges and the </a:t>
            </a:r>
            <a:r>
              <a:rPr lang="en-US" sz="2800" dirty="0">
                <a:solidFill>
                  <a:schemeClr val="accent1">
                    <a:lumMod val="50000"/>
                  </a:schemeClr>
                </a:solidFill>
                <a:latin typeface="Century Gothic" panose="020B0502020202020204" pitchFamily="34" charset="0"/>
              </a:rPr>
              <a:t>food-energy-water-climate nexus</a:t>
            </a:r>
            <a:endParaRPr lang="en-GB" sz="2800"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98376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rved Right Arrow 9"/>
          <p:cNvSpPr/>
          <p:nvPr/>
        </p:nvSpPr>
        <p:spPr>
          <a:xfrm>
            <a:off x="4530753" y="2356548"/>
            <a:ext cx="1440160" cy="1800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urved Right Arrow 10"/>
          <p:cNvSpPr/>
          <p:nvPr/>
        </p:nvSpPr>
        <p:spPr>
          <a:xfrm rot="10800000">
            <a:off x="6264195" y="2228333"/>
            <a:ext cx="1440160" cy="1800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 name="Picture 3"/>
          <p:cNvPicPr>
            <a:picLocks/>
          </p:cNvPicPr>
          <p:nvPr/>
        </p:nvPicPr>
        <p:blipFill>
          <a:blip r:embed="rId3"/>
          <a:stretch>
            <a:fillRect/>
          </a:stretch>
        </p:blipFill>
        <p:spPr>
          <a:xfrm>
            <a:off x="8119785" y="2660868"/>
            <a:ext cx="1260000" cy="1260000"/>
          </a:xfrm>
          <a:prstGeom prst="rect">
            <a:avLst/>
          </a:prstGeom>
          <a:ln>
            <a:noFill/>
          </a:ln>
          <a:effectLst>
            <a:outerShdw blurRad="292100" dist="139700" dir="2700000" algn="tl" rotWithShape="0">
              <a:srgbClr val="333333">
                <a:alpha val="65000"/>
              </a:srgbClr>
            </a:outerShdw>
          </a:effectLst>
        </p:spPr>
      </p:pic>
      <p:pic>
        <p:nvPicPr>
          <p:cNvPr id="13" name="Picture 12"/>
          <p:cNvPicPr>
            <a:picLocks/>
          </p:cNvPicPr>
          <p:nvPr/>
        </p:nvPicPr>
        <p:blipFill>
          <a:blip r:embed="rId4"/>
          <a:stretch>
            <a:fillRect/>
          </a:stretch>
        </p:blipFill>
        <p:spPr>
          <a:xfrm>
            <a:off x="3198953" y="5122967"/>
            <a:ext cx="1260000" cy="1260000"/>
          </a:xfrm>
          <a:prstGeom prst="rect">
            <a:avLst/>
          </a:prstGeom>
          <a:ln>
            <a:noFill/>
          </a:ln>
          <a:effectLst>
            <a:outerShdw blurRad="292100" dist="139700" dir="2700000" algn="tl" rotWithShape="0">
              <a:srgbClr val="333333">
                <a:alpha val="65000"/>
              </a:srgbClr>
            </a:outerShdw>
          </a:effectLst>
        </p:spPr>
      </p:pic>
      <p:pic>
        <p:nvPicPr>
          <p:cNvPr id="14" name="Picture 13"/>
          <p:cNvPicPr>
            <a:picLocks/>
          </p:cNvPicPr>
          <p:nvPr/>
        </p:nvPicPr>
        <p:blipFill>
          <a:blip r:embed="rId5"/>
          <a:stretch>
            <a:fillRect/>
          </a:stretch>
        </p:blipFill>
        <p:spPr>
          <a:xfrm>
            <a:off x="2966980" y="1056974"/>
            <a:ext cx="1260000" cy="1260000"/>
          </a:xfrm>
          <a:prstGeom prst="rect">
            <a:avLst/>
          </a:prstGeom>
          <a:ln>
            <a:noFill/>
          </a:ln>
          <a:effectLst>
            <a:outerShdw blurRad="292100" dist="139700" dir="2700000" algn="tl" rotWithShape="0">
              <a:srgbClr val="333333">
                <a:alpha val="65000"/>
              </a:srgbClr>
            </a:outerShdw>
          </a:effectLst>
        </p:spPr>
      </p:pic>
      <p:pic>
        <p:nvPicPr>
          <p:cNvPr id="21" name="Picture 20"/>
          <p:cNvPicPr>
            <a:picLocks/>
          </p:cNvPicPr>
          <p:nvPr/>
        </p:nvPicPr>
        <p:blipFill>
          <a:blip r:embed="rId6"/>
          <a:stretch>
            <a:fillRect/>
          </a:stretch>
        </p:blipFill>
        <p:spPr>
          <a:xfrm>
            <a:off x="5355880" y="4346726"/>
            <a:ext cx="1409357" cy="1340184"/>
          </a:xfrm>
          <a:prstGeom prst="rect">
            <a:avLst/>
          </a:prstGeom>
          <a:ln>
            <a:noFill/>
          </a:ln>
          <a:effectLst>
            <a:outerShdw blurRad="292100" dist="139700" dir="2700000" algn="tl" rotWithShape="0">
              <a:srgbClr val="333333">
                <a:alpha val="65000"/>
              </a:srgbClr>
            </a:outerShdw>
          </a:effectLst>
        </p:spPr>
      </p:pic>
      <p:pic>
        <p:nvPicPr>
          <p:cNvPr id="4098" name="Picture 2" descr="Sustainable cities and communities"/>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3502" y="4165595"/>
            <a:ext cx="1260000" cy="126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Responsible consumption and production"/>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1612" y="1827678"/>
            <a:ext cx="1260000" cy="126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15"/>
          <p:cNvPicPr>
            <a:picLocks/>
          </p:cNvPicPr>
          <p:nvPr/>
        </p:nvPicPr>
        <p:blipFill>
          <a:blip r:embed="rId9"/>
          <a:stretch>
            <a:fillRect/>
          </a:stretch>
        </p:blipFill>
        <p:spPr>
          <a:xfrm>
            <a:off x="7734578" y="5198628"/>
            <a:ext cx="1260000" cy="1260000"/>
          </a:xfrm>
          <a:prstGeom prst="rect">
            <a:avLst/>
          </a:prstGeom>
          <a:ln>
            <a:noFill/>
          </a:ln>
          <a:effectLst>
            <a:outerShdw blurRad="292100" dist="139700" dir="2700000" algn="tl" rotWithShape="0">
              <a:srgbClr val="333333">
                <a:alpha val="65000"/>
              </a:srgbClr>
            </a:outerShdw>
          </a:effectLst>
        </p:spPr>
      </p:pic>
      <p:pic>
        <p:nvPicPr>
          <p:cNvPr id="17" name="Picture 16"/>
          <p:cNvPicPr>
            <a:picLocks/>
          </p:cNvPicPr>
          <p:nvPr/>
        </p:nvPicPr>
        <p:blipFill>
          <a:blip r:embed="rId10"/>
          <a:stretch>
            <a:fillRect/>
          </a:stretch>
        </p:blipFill>
        <p:spPr>
          <a:xfrm>
            <a:off x="7503211" y="1029372"/>
            <a:ext cx="1260000" cy="1260000"/>
          </a:xfrm>
          <a:prstGeom prst="rect">
            <a:avLst/>
          </a:prstGeom>
          <a:ln>
            <a:noFill/>
          </a:ln>
          <a:effectLst>
            <a:outerShdw blurRad="292100" dist="139700" dir="2700000" algn="tl" rotWithShape="0">
              <a:srgbClr val="333333">
                <a:alpha val="65000"/>
              </a:srgbClr>
            </a:outerShdw>
          </a:effectLst>
        </p:spPr>
      </p:pic>
      <p:pic>
        <p:nvPicPr>
          <p:cNvPr id="18" name="Picture 17"/>
          <p:cNvPicPr>
            <a:picLocks/>
          </p:cNvPicPr>
          <p:nvPr/>
        </p:nvPicPr>
        <p:blipFill>
          <a:blip r:embed="rId11"/>
          <a:stretch>
            <a:fillRect/>
          </a:stretch>
        </p:blipFill>
        <p:spPr>
          <a:xfrm>
            <a:off x="5465997" y="856014"/>
            <a:ext cx="1260000" cy="1260000"/>
          </a:xfrm>
          <a:prstGeom prst="rect">
            <a:avLst/>
          </a:prstGeom>
          <a:ln>
            <a:noFill/>
          </a:ln>
          <a:effectLst>
            <a:outerShdw blurRad="292100" dist="139700" dir="2700000" algn="tl" rotWithShape="0">
              <a:srgbClr val="333333">
                <a:alpha val="65000"/>
              </a:srgbClr>
            </a:outerShdw>
          </a:effectLst>
        </p:spPr>
      </p:pic>
      <p:pic>
        <p:nvPicPr>
          <p:cNvPr id="19" name="Picture 18"/>
          <p:cNvPicPr>
            <a:picLocks/>
          </p:cNvPicPr>
          <p:nvPr/>
        </p:nvPicPr>
        <p:blipFill>
          <a:blip r:embed="rId12"/>
          <a:stretch>
            <a:fillRect/>
          </a:stretch>
        </p:blipFill>
        <p:spPr>
          <a:xfrm>
            <a:off x="9644746" y="4741986"/>
            <a:ext cx="1260000" cy="1260000"/>
          </a:xfrm>
          <a:prstGeom prst="rect">
            <a:avLst/>
          </a:prstGeom>
          <a:ln>
            <a:noFill/>
          </a:ln>
          <a:effectLst>
            <a:outerShdw blurRad="292100" dist="139700" dir="2700000" algn="tl" rotWithShape="0">
              <a:srgbClr val="333333">
                <a:alpha val="65000"/>
              </a:srgbClr>
            </a:outerShdw>
          </a:effectLst>
        </p:spPr>
      </p:pic>
      <p:sp>
        <p:nvSpPr>
          <p:cNvPr id="20" name="Title 5"/>
          <p:cNvSpPr txBox="1">
            <a:spLocks/>
          </p:cNvSpPr>
          <p:nvPr/>
        </p:nvSpPr>
        <p:spPr>
          <a:xfrm>
            <a:off x="-1" y="101577"/>
            <a:ext cx="12191999" cy="648184"/>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t>Sustainable development: food-energy-water nexus and CLEWS</a:t>
            </a:r>
            <a:endParaRPr lang="en-GB" sz="4400" strike="sngStrike" dirty="0"/>
          </a:p>
        </p:txBody>
      </p:sp>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66980" y="2799000"/>
            <a:ext cx="1260000" cy="1260000"/>
          </a:xfrm>
          <a:prstGeom prst="rect">
            <a:avLst/>
          </a:prstGeom>
          <a:effectLst>
            <a:outerShdw blurRad="139700" dist="139700" dir="2700000" algn="tl" rotWithShape="0">
              <a:prstClr val="black">
                <a:alpha val="33000"/>
              </a:prstClr>
            </a:outerShdw>
          </a:effectLst>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09558" y="2933707"/>
            <a:ext cx="1278973" cy="1278973"/>
          </a:xfrm>
          <a:prstGeom prst="rect">
            <a:avLst/>
          </a:prstGeom>
          <a:effectLst>
            <a:outerShdw blurRad="165100" dist="152400" dir="2700000" algn="tl" rotWithShape="0">
              <a:prstClr val="black">
                <a:alpha val="33000"/>
              </a:prstClr>
            </a:outerShdw>
          </a:effectLst>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13495" y="1267946"/>
            <a:ext cx="1290094" cy="1290094"/>
          </a:xfrm>
          <a:prstGeom prst="rect">
            <a:avLst/>
          </a:prstGeom>
          <a:effectLst>
            <a:outerShdw blurRad="165100" dist="152400" dir="2700000" algn="tl" rotWithShape="0">
              <a:prstClr val="black">
                <a:alpha val="33000"/>
              </a:prstClr>
            </a:outerShdw>
          </a:effectLst>
        </p:spPr>
      </p:pic>
      <p:sp>
        <p:nvSpPr>
          <p:cNvPr id="22" name="Title 1">
            <a:extLst>
              <a:ext uri="{FF2B5EF4-FFF2-40B4-BE49-F238E27FC236}">
                <a16:creationId xmlns:a16="http://schemas.microsoft.com/office/drawing/2014/main" id="{95639705-7A8F-4B45-B489-2A19C7226AA1}"/>
              </a:ext>
            </a:extLst>
          </p:cNvPr>
          <p:cNvSpPr txBox="1">
            <a:spLocks/>
          </p:cNvSpPr>
          <p:nvPr/>
        </p:nvSpPr>
        <p:spPr>
          <a:xfrm>
            <a:off x="-3" y="197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Sustainable development: food-energy-water-climate nexus</a:t>
            </a:r>
          </a:p>
        </p:txBody>
      </p:sp>
    </p:spTree>
    <p:extLst>
      <p:ext uri="{BB962C8B-B14F-4D97-AF65-F5344CB8AC3E}">
        <p14:creationId xmlns:p14="http://schemas.microsoft.com/office/powerpoint/2010/main" val="100007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461" y="84267"/>
            <a:ext cx="9459310" cy="461665"/>
          </a:xfrm>
        </p:spPr>
        <p:txBody>
          <a:bodyPr/>
          <a:lstStyle/>
          <a:p>
            <a:endParaRPr lang="en-GB" dirty="0"/>
          </a:p>
        </p:txBody>
      </p:sp>
      <p:sp>
        <p:nvSpPr>
          <p:cNvPr id="3" name="Content Placeholder 2"/>
          <p:cNvSpPr>
            <a:spLocks noGrp="1"/>
          </p:cNvSpPr>
          <p:nvPr>
            <p:ph idx="1"/>
          </p:nvPr>
        </p:nvSpPr>
        <p:spPr>
          <a:xfrm>
            <a:off x="172616" y="1273146"/>
            <a:ext cx="12019383" cy="2283702"/>
          </a:xfrm>
        </p:spPr>
        <p:txBody>
          <a:bodyPr/>
          <a:lstStyle/>
          <a:p>
            <a:pPr marL="0" indent="0">
              <a:buNone/>
            </a:pPr>
            <a:r>
              <a:rPr lang="en-GB" sz="2800" dirty="0">
                <a:solidFill>
                  <a:srgbClr val="021318"/>
                </a:solidFill>
                <a:latin typeface="Calibri" pitchFamily="34" charset="0"/>
              </a:rPr>
              <a:t>Production of food accounts for the largest component of the human water footprint.</a:t>
            </a:r>
          </a:p>
          <a:p>
            <a:r>
              <a:rPr lang="en-GB" sz="2400" dirty="0">
                <a:solidFill>
                  <a:srgbClr val="021318"/>
                </a:solidFill>
                <a:latin typeface="Calibri" pitchFamily="34" charset="0"/>
              </a:rPr>
              <a:t>About 70% of freshwater withdrawals worldwide are for agriculture </a:t>
            </a:r>
          </a:p>
          <a:p>
            <a:r>
              <a:rPr lang="en-GB" sz="2400" dirty="0">
                <a:solidFill>
                  <a:srgbClr val="021318"/>
                </a:solidFill>
                <a:latin typeface="Calibri" pitchFamily="34" charset="0"/>
              </a:rPr>
              <a:t>In Ethiopia it is approximately 90%</a:t>
            </a:r>
          </a:p>
          <a:p>
            <a:pPr marL="0" indent="0">
              <a:buNone/>
            </a:pPr>
            <a:endParaRPr lang="en-GB" sz="2400" dirty="0">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692251"/>
            <a:ext cx="5468727" cy="289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F710C802-71A0-4121-9E82-160E0430F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173" y="3692251"/>
            <a:ext cx="4338572" cy="2892381"/>
          </a:xfrm>
          <a:prstGeom prst="rect">
            <a:avLst/>
          </a:prstGeom>
        </p:spPr>
      </p:pic>
      <p:sp>
        <p:nvSpPr>
          <p:cNvPr id="6" name="Title 1">
            <a:extLst>
              <a:ext uri="{FF2B5EF4-FFF2-40B4-BE49-F238E27FC236}">
                <a16:creationId xmlns:a16="http://schemas.microsoft.com/office/drawing/2014/main" id="{4B59262C-018F-43A4-861E-79ADFEC61EE7}"/>
              </a:ext>
            </a:extLst>
          </p:cNvPr>
          <p:cNvSpPr txBox="1">
            <a:spLocks/>
          </p:cNvSpPr>
          <p:nvPr/>
        </p:nvSpPr>
        <p:spPr>
          <a:xfrm>
            <a:off x="-1" y="0"/>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Interlinkages: water use for agriculture</a:t>
            </a:r>
            <a:endParaRPr lang="en-GB" sz="2800"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228427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2" y="329184"/>
            <a:ext cx="9443545" cy="868680"/>
          </a:xfrm>
        </p:spPr>
        <p:txBody>
          <a:bodyPr>
            <a:normAutofit/>
          </a:bodyPr>
          <a:lstStyle/>
          <a:p>
            <a:br>
              <a:rPr lang="en-GB" dirty="0">
                <a:latin typeface="Calibri" pitchFamily="34" charset="0"/>
              </a:rPr>
            </a:br>
            <a:endParaRPr lang="en-GB" dirty="0">
              <a:latin typeface="Calibri" pitchFamily="34" charset="0"/>
            </a:endParaRPr>
          </a:p>
        </p:txBody>
      </p:sp>
      <p:sp>
        <p:nvSpPr>
          <p:cNvPr id="3" name="Content Placeholder 2"/>
          <p:cNvSpPr>
            <a:spLocks noGrp="1"/>
          </p:cNvSpPr>
          <p:nvPr>
            <p:ph idx="1"/>
          </p:nvPr>
        </p:nvSpPr>
        <p:spPr>
          <a:xfrm>
            <a:off x="1046801" y="1097176"/>
            <a:ext cx="5640101" cy="1384995"/>
          </a:xfrm>
        </p:spPr>
        <p:txBody>
          <a:bodyPr/>
          <a:lstStyle/>
          <a:p>
            <a:pPr marL="0" indent="0">
              <a:buNone/>
            </a:pPr>
            <a:r>
              <a:rPr lang="en-GB" sz="2800" dirty="0">
                <a:solidFill>
                  <a:srgbClr val="021318"/>
                </a:solidFill>
                <a:latin typeface="Calibri" pitchFamily="34" charset="0"/>
              </a:rPr>
              <a:t>Approximately 20% of freshwater withdrawals globally are for industrial purposes. </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2940" y="1459723"/>
            <a:ext cx="4158009" cy="241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146814" y="2556979"/>
            <a:ext cx="5623223" cy="27151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21318"/>
                </a:solidFill>
                <a:latin typeface="Calibri" pitchFamily="34" charset="0"/>
              </a:rPr>
              <a:t>Cooling thermal processes in the power and manufacturing sectors</a:t>
            </a:r>
          </a:p>
          <a:p>
            <a:r>
              <a:rPr lang="en-GB" sz="2400" dirty="0">
                <a:solidFill>
                  <a:srgbClr val="021318"/>
                </a:solidFill>
                <a:latin typeface="Calibri" pitchFamily="34" charset="0"/>
              </a:rPr>
              <a:t>Primary fuel extraction</a:t>
            </a:r>
          </a:p>
          <a:p>
            <a:r>
              <a:rPr lang="en-GB" sz="2400" dirty="0">
                <a:solidFill>
                  <a:srgbClr val="021318"/>
                </a:solidFill>
                <a:latin typeface="Calibri" pitchFamily="34" charset="0"/>
              </a:rPr>
              <a:t>Fuel refining and conversion</a:t>
            </a:r>
          </a:p>
          <a:p>
            <a:r>
              <a:rPr lang="en-GB" sz="2400" dirty="0">
                <a:solidFill>
                  <a:srgbClr val="021318"/>
                </a:solidFill>
                <a:latin typeface="Calibri" pitchFamily="34" charset="0"/>
              </a:rPr>
              <a:t>Emissions control</a:t>
            </a:r>
          </a:p>
          <a:p>
            <a:r>
              <a:rPr lang="en-GB" sz="2400" dirty="0">
                <a:solidFill>
                  <a:srgbClr val="021318"/>
                </a:solidFill>
                <a:latin typeface="Calibri" pitchFamily="34" charset="0"/>
              </a:rPr>
              <a:t>Biofuel/biomass production</a:t>
            </a:r>
          </a:p>
        </p:txBody>
      </p:sp>
      <p:sp>
        <p:nvSpPr>
          <p:cNvPr id="6" name="Title 1">
            <a:extLst>
              <a:ext uri="{FF2B5EF4-FFF2-40B4-BE49-F238E27FC236}">
                <a16:creationId xmlns:a16="http://schemas.microsoft.com/office/drawing/2014/main" id="{11B812B5-44CF-4E96-92A8-7FAEC92B4B83}"/>
              </a:ext>
            </a:extLst>
          </p:cNvPr>
          <p:cNvSpPr txBox="1">
            <a:spLocks/>
          </p:cNvSpPr>
          <p:nvPr/>
        </p:nvSpPr>
        <p:spPr>
          <a:xfrm>
            <a:off x="0" y="-4468"/>
            <a:ext cx="12192000" cy="767992"/>
          </a:xfrm>
          <a:prstGeom prst="rect">
            <a:avLst/>
          </a:prstGeom>
          <a:solidFill>
            <a:schemeClr val="accent1">
              <a:lumMod val="40000"/>
              <a:lumOff val="60000"/>
            </a:schemeClr>
          </a:solidFill>
        </p:spPr>
        <p:txBody>
          <a:bodyPr>
            <a:normAutofit/>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Interlinkages: water for energy supply</a:t>
            </a:r>
            <a:endParaRPr lang="en-GB" sz="2800" dirty="0">
              <a:solidFill>
                <a:schemeClr val="accent1">
                  <a:lumMod val="50000"/>
                </a:schemeClr>
              </a:solidFill>
              <a:latin typeface="Century Gothic" panose="020B0502020202020204" pitchFamily="34" charset="0"/>
            </a:endParaRPr>
          </a:p>
        </p:txBody>
      </p:sp>
      <p:sp>
        <p:nvSpPr>
          <p:cNvPr id="8" name="Content Placeholder 2">
            <a:extLst>
              <a:ext uri="{FF2B5EF4-FFF2-40B4-BE49-F238E27FC236}">
                <a16:creationId xmlns:a16="http://schemas.microsoft.com/office/drawing/2014/main" id="{9DBB9951-870A-4F42-8F22-EFF8E982F4F0}"/>
              </a:ext>
            </a:extLst>
          </p:cNvPr>
          <p:cNvSpPr txBox="1">
            <a:spLocks/>
          </p:cNvSpPr>
          <p:nvPr/>
        </p:nvSpPr>
        <p:spPr bwMode="auto">
          <a:xfrm>
            <a:off x="1084901" y="5177159"/>
            <a:ext cx="9535474" cy="954107"/>
          </a:xfrm>
          <a:prstGeom prst="rect">
            <a:avLst/>
          </a:prstGeom>
          <a:noFill/>
          <a:ln w="9525">
            <a:noFill/>
            <a:miter lim="800000"/>
            <a:headEnd/>
            <a:tailEnd/>
          </a:ln>
          <a:effectLst/>
        </p:spPr>
        <p:txBody>
          <a:bodyPr wrap="square">
            <a:spAutoFit/>
          </a:bodyPr>
          <a:lstStyle>
            <a:lvl1pPr marL="0" indent="0" algn="l" defTabSz="914400" rtl="0" eaLnBrk="1" latinLnBrk="0" hangingPunct="1">
              <a:spcBef>
                <a:spcPct val="20000"/>
              </a:spcBef>
              <a:buClr>
                <a:schemeClr val="tx1"/>
              </a:buClr>
              <a:buFont typeface="Arial" panose="020B0604020202020204" pitchFamily="34" charset="0"/>
              <a:buNone/>
              <a:defRPr sz="14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solidFill>
                  <a:srgbClr val="021318"/>
                </a:solidFill>
                <a:latin typeface="Calibri" pitchFamily="34" charset="0"/>
              </a:rPr>
              <a:t>Hydropower contributes 16% to global electricity supply (over 90% in Ethiopia)</a:t>
            </a:r>
          </a:p>
        </p:txBody>
      </p:sp>
    </p:spTree>
    <p:extLst>
      <p:ext uri="{BB962C8B-B14F-4D97-AF65-F5344CB8AC3E}">
        <p14:creationId xmlns:p14="http://schemas.microsoft.com/office/powerpoint/2010/main" val="421067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210589" y="767992"/>
            <a:ext cx="11770822" cy="10748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4000" dirty="0"/>
          </a:p>
        </p:txBody>
      </p:sp>
      <p:sp>
        <p:nvSpPr>
          <p:cNvPr id="4" name="Title 1">
            <a:extLst>
              <a:ext uri="{FF2B5EF4-FFF2-40B4-BE49-F238E27FC236}">
                <a16:creationId xmlns:a16="http://schemas.microsoft.com/office/drawing/2014/main" id="{6C9C35F5-D1E0-4173-AA42-4034E7E663A8}"/>
              </a:ext>
            </a:extLst>
          </p:cNvPr>
          <p:cNvSpPr txBox="1">
            <a:spLocks/>
          </p:cNvSpPr>
          <p:nvPr/>
        </p:nvSpPr>
        <p:spPr>
          <a:xfrm>
            <a:off x="0" y="0"/>
            <a:ext cx="12192000" cy="767992"/>
          </a:xfrm>
          <a:prstGeom prst="rect">
            <a:avLst/>
          </a:prstGeom>
          <a:solidFill>
            <a:schemeClr val="accent1">
              <a:lumMod val="40000"/>
              <a:lumOff val="60000"/>
            </a:schemeClr>
          </a:solidFill>
        </p:spPr>
        <p:txBody>
          <a:bodyPr>
            <a:normAutofit fontScale="92500" lnSpcReduction="20000"/>
          </a:bodyPr>
          <a:lstStyle>
            <a:lvl1pPr algn="l" defTabSz="914400" rtl="0" eaLnBrk="1" latinLnBrk="0" hangingPunct="1">
              <a:spcBef>
                <a:spcPct val="0"/>
              </a:spcBef>
              <a:buNone/>
              <a:defRPr sz="2400" b="1" kern="1200">
                <a:solidFill>
                  <a:srgbClr val="0070C0"/>
                </a:solidFill>
                <a:latin typeface="+mj-lt"/>
                <a:ea typeface="+mj-ea"/>
                <a:cs typeface="+mj-cs"/>
              </a:defRPr>
            </a:lvl1pPr>
          </a:lstStyle>
          <a:p>
            <a:pPr algn="ctr"/>
            <a:r>
              <a:rPr lang="en-US" sz="2800" dirty="0">
                <a:solidFill>
                  <a:schemeClr val="accent1">
                    <a:lumMod val="50000"/>
                  </a:schemeClr>
                </a:solidFill>
                <a:latin typeface="Century Gothic" panose="020B0502020202020204" pitchFamily="34" charset="0"/>
              </a:rPr>
              <a:t>Interlinkages: water for energy resource extraction, </a:t>
            </a:r>
          </a:p>
          <a:p>
            <a:pPr algn="ctr"/>
            <a:r>
              <a:rPr lang="en-US" sz="2800" dirty="0">
                <a:solidFill>
                  <a:schemeClr val="accent1">
                    <a:lumMod val="50000"/>
                  </a:schemeClr>
                </a:solidFill>
                <a:latin typeface="Century Gothic" panose="020B0502020202020204" pitchFamily="34" charset="0"/>
              </a:rPr>
              <a:t>refining and fuel production </a:t>
            </a:r>
          </a:p>
        </p:txBody>
      </p:sp>
      <p:sp>
        <p:nvSpPr>
          <p:cNvPr id="5" name="TextBox 4">
            <a:extLst>
              <a:ext uri="{FF2B5EF4-FFF2-40B4-BE49-F238E27FC236}">
                <a16:creationId xmlns:a16="http://schemas.microsoft.com/office/drawing/2014/main" id="{F9EFBABF-83B9-4713-9AFD-299FFF84E319}"/>
              </a:ext>
            </a:extLst>
          </p:cNvPr>
          <p:cNvSpPr txBox="1"/>
          <p:nvPr/>
        </p:nvSpPr>
        <p:spPr>
          <a:xfrm>
            <a:off x="3315690" y="6328436"/>
            <a:ext cx="6587167" cy="307777"/>
          </a:xfrm>
          <a:prstGeom prst="rect">
            <a:avLst/>
          </a:prstGeom>
          <a:noFill/>
        </p:spPr>
        <p:txBody>
          <a:bodyPr wrap="square" rtlCol="0">
            <a:spAutoFit/>
          </a:bodyPr>
          <a:lstStyle/>
          <a:p>
            <a:pPr fontAlgn="b"/>
            <a:r>
              <a:rPr lang="en-GB" sz="1400" dirty="0">
                <a:solidFill>
                  <a:srgbClr val="021318"/>
                </a:solidFill>
              </a:rPr>
              <a:t>Source: International Energy Agency, World Energy Outlook 2016</a:t>
            </a:r>
            <a:r>
              <a:rPr lang="en-GB" sz="1000" dirty="0"/>
              <a:t>	</a:t>
            </a:r>
          </a:p>
        </p:txBody>
      </p:sp>
      <p:pic>
        <p:nvPicPr>
          <p:cNvPr id="6" name="Picture 5">
            <a:extLst>
              <a:ext uri="{FF2B5EF4-FFF2-40B4-BE49-F238E27FC236}">
                <a16:creationId xmlns:a16="http://schemas.microsoft.com/office/drawing/2014/main" id="{8F5DC4B4-A07C-43D8-86DC-3EE2E788AE4E}"/>
              </a:ext>
            </a:extLst>
          </p:cNvPr>
          <p:cNvPicPr>
            <a:picLocks noChangeAspect="1"/>
          </p:cNvPicPr>
          <p:nvPr/>
        </p:nvPicPr>
        <p:blipFill>
          <a:blip r:embed="rId3"/>
          <a:stretch>
            <a:fillRect/>
          </a:stretch>
        </p:blipFill>
        <p:spPr>
          <a:xfrm>
            <a:off x="3174928" y="767993"/>
            <a:ext cx="5297875" cy="5519686"/>
          </a:xfrm>
          <a:prstGeom prst="rect">
            <a:avLst/>
          </a:prstGeom>
        </p:spPr>
      </p:pic>
    </p:spTree>
    <p:extLst>
      <p:ext uri="{BB962C8B-B14F-4D97-AF65-F5344CB8AC3E}">
        <p14:creationId xmlns:p14="http://schemas.microsoft.com/office/powerpoint/2010/main" val="1403367973"/>
      </p:ext>
    </p:extLst>
  </p:cSld>
  <p:clrMapOvr>
    <a:masterClrMapping/>
  </p:clrMapOvr>
</p:sld>
</file>

<file path=ppt/theme/theme1.xml><?xml version="1.0" encoding="utf-8"?>
<a:theme xmlns:a="http://schemas.openxmlformats.org/drawingml/2006/main" name="SDG">
  <a:themeElements>
    <a:clrScheme name="DFS">
      <a:dk1>
        <a:srgbClr val="1FBBEE"/>
      </a:dk1>
      <a:lt1>
        <a:srgbClr val="FFFFFF"/>
      </a:lt1>
      <a:dk2>
        <a:srgbClr val="0A84C0"/>
      </a:dk2>
      <a:lt2>
        <a:srgbClr val="7F7F7F"/>
      </a:lt2>
      <a:accent1>
        <a:srgbClr val="A5E3F8"/>
      </a:accent1>
      <a:accent2>
        <a:srgbClr val="8FD6F7"/>
      </a:accent2>
      <a:accent3>
        <a:srgbClr val="EF7A28"/>
      </a:accent3>
      <a:accent4>
        <a:srgbClr val="EA4425"/>
      </a:accent4>
      <a:accent5>
        <a:srgbClr val="F5AF7E"/>
      </a:accent5>
      <a:accent6>
        <a:srgbClr val="F28E7C"/>
      </a:accent6>
      <a:hlink>
        <a:srgbClr val="0A84C0"/>
      </a:hlink>
      <a:folHlink>
        <a:srgbClr val="1FBBE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20000"/>
            <a:lumOff val="80000"/>
          </a:schemeClr>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a:defRPr sz="1000" b="0" dirty="0">
            <a:solidFill>
              <a:schemeClr val="bg2">
                <a:lumMod val="50000"/>
              </a:schemeClr>
            </a:solidFill>
          </a:defRPr>
        </a:defPPr>
      </a:lstStyle>
    </a:spDef>
    <a:txDef>
      <a:spPr>
        <a:noFill/>
      </a:spPr>
      <a:bodyPr wrap="square" rtlCol="0">
        <a:spAutoFit/>
      </a:bodyPr>
      <a:lstStyle>
        <a:defPPr>
          <a:defRPr sz="1600" dirty="0" err="1" smtClean="0">
            <a:solidFill>
              <a:schemeClr val="bg2">
                <a:lumMod val="50000"/>
              </a:schemeClr>
            </a:solidFill>
          </a:defRPr>
        </a:defPPr>
      </a:lstStyle>
    </a:txDef>
  </a:objectDefaults>
  <a:extraClrSchemeLst/>
  <a:extLst>
    <a:ext uri="{05A4C25C-085E-4340-85A3-A5531E510DB2}">
      <thm15:themeFamily xmlns:thm15="http://schemas.microsoft.com/office/thememl/2012/main" name="New Template.potx" id="{2D199D66-FAF4-41F0-AEAB-C50E89AAEA86}" vid="{7E4FE24A-DBF9-4B10-8F56-5843113925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3689</Words>
  <Application>Microsoft Office PowerPoint</Application>
  <PresentationFormat>Widescreen</PresentationFormat>
  <Paragraphs>469</Paragraphs>
  <Slides>32</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Arial </vt:lpstr>
      <vt:lpstr>Calibri</vt:lpstr>
      <vt:lpstr>Calibri Light</vt:lpstr>
      <vt:lpstr>Candara</vt:lpstr>
      <vt:lpstr>Century Gothic</vt:lpstr>
      <vt:lpstr>Times New Roman</vt:lpstr>
      <vt:lpstr>Trebuchet MS</vt:lpstr>
      <vt:lpstr>Wingdings</vt:lpstr>
      <vt:lpstr>SDG</vt:lpstr>
      <vt:lpstr>  Climate, Land, Energy and Water Systems (CLEWS)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Interlinkages: land use for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Simplified illustration</vt:lpstr>
      <vt:lpstr>PowerPoint Presentation</vt:lpstr>
      <vt:lpstr>PowerPoint Presentation</vt:lpstr>
      <vt:lpstr>PowerPoint Presentation</vt:lpstr>
      <vt:lpstr>PowerPoint Presentation</vt:lpstr>
      <vt:lpstr>PowerPoint Presentation</vt:lpstr>
      <vt:lpstr>Integrated CLEWs optimization tool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Capacity Development Tools for Policy Analysis and for graduation of LDCs</dc:title>
  <dc:creator>Thomas Alfstad</dc:creator>
  <cp:lastModifiedBy>Thomas Alfstad</cp:lastModifiedBy>
  <cp:revision>63</cp:revision>
  <dcterms:created xsi:type="dcterms:W3CDTF">2017-12-11T14:34:56Z</dcterms:created>
  <dcterms:modified xsi:type="dcterms:W3CDTF">2019-01-17T05:02:30Z</dcterms:modified>
</cp:coreProperties>
</file>