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87" r:id="rId5"/>
    <p:sldId id="294" r:id="rId6"/>
    <p:sldId id="302" r:id="rId7"/>
    <p:sldId id="304" r:id="rId8"/>
    <p:sldId id="306" r:id="rId9"/>
    <p:sldId id="307" r:id="rId10"/>
    <p:sldId id="298" r:id="rId11"/>
    <p:sldId id="303" r:id="rId12"/>
    <p:sldId id="258" r:id="rId13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3611" autoAdjust="0"/>
  </p:normalViewPr>
  <p:slideViewPr>
    <p:cSldViewPr snapToGrid="0" snapToObjects="1">
      <p:cViewPr varScale="1">
        <p:scale>
          <a:sx n="64" d="100"/>
          <a:sy n="64" d="100"/>
        </p:scale>
        <p:origin x="198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0" d="100"/>
          <a:sy n="130" d="100"/>
        </p:scale>
        <p:origin x="3456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A51B593-BDC6-FA48-A420-BBD9D7579C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7885BF-D4B5-C143-82C3-670AE055FE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485" y="0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fld id="{89D49CD1-9B06-E547-A223-4BBCC648BBA1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A5F0F1-DCF3-364F-9BFD-A3CE067DDF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917128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C769EC-AB48-B343-B777-56FE7821D2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485" y="8917128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/>
            </a:lvl1pPr>
          </a:lstStyle>
          <a:p>
            <a:fld id="{057DCBF4-7FC2-8748-86FA-D425BDBED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462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485" y="0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fld id="{8325EE4F-86A2-4A13-A0D1-074B0646AD51}" type="datetimeFigureOut">
              <a:rPr lang="en-GB" smtClean="0"/>
              <a:t>23/07/2020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64" tIns="46232" rIns="92464" bIns="4623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891" y="4517883"/>
            <a:ext cx="5680693" cy="3697033"/>
          </a:xfrm>
          <a:prstGeom prst="rect">
            <a:avLst/>
          </a:prstGeom>
        </p:spPr>
        <p:txBody>
          <a:bodyPr vert="horz" lIns="92464" tIns="46232" rIns="92464" bIns="4623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128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485" y="8917128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/>
            </a:lvl1pPr>
          </a:lstStyle>
          <a:p>
            <a:fld id="{386D5A30-6CE7-4579-A5ED-A0BA007B4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80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Major fund received were from:</a:t>
            </a:r>
          </a:p>
          <a:p>
            <a:r>
              <a:rPr lang="en-US" dirty="0"/>
              <a:t>DFID 831k</a:t>
            </a:r>
          </a:p>
          <a:p>
            <a:r>
              <a:rPr lang="en-US" dirty="0"/>
              <a:t>EU 2.765m</a:t>
            </a:r>
          </a:p>
          <a:p>
            <a:r>
              <a:rPr lang="en-US" dirty="0"/>
              <a:t>UNDP 482k</a:t>
            </a:r>
          </a:p>
          <a:p>
            <a:r>
              <a:rPr lang="en-US" dirty="0"/>
              <a:t>Susan Buffett Foundation 1.365m</a:t>
            </a:r>
          </a:p>
          <a:p>
            <a:r>
              <a:rPr lang="en-US" dirty="0"/>
              <a:t>ECOWAS 380k</a:t>
            </a:r>
          </a:p>
          <a:p>
            <a:r>
              <a:rPr lang="en-US" dirty="0"/>
              <a:t>Denmark 419k</a:t>
            </a:r>
          </a:p>
          <a:p>
            <a:r>
              <a:rPr lang="en-US" dirty="0" err="1"/>
              <a:t>Omiydar</a:t>
            </a:r>
            <a:r>
              <a:rPr lang="en-US" dirty="0"/>
              <a:t> 300k</a:t>
            </a:r>
          </a:p>
          <a:p>
            <a:pPr defTabSz="924641">
              <a:defRPr/>
            </a:pPr>
            <a:endParaRPr lang="en-GB" dirty="0"/>
          </a:p>
          <a:p>
            <a:pPr defTabSz="924641">
              <a:defRPr/>
            </a:pPr>
            <a:endParaRPr lang="en-GB" dirty="0"/>
          </a:p>
          <a:p>
            <a:pPr defTabSz="924641">
              <a:defRPr/>
            </a:pPr>
            <a:r>
              <a:rPr lang="en-GB" dirty="0"/>
              <a:t>During the period under review, Partnerships and Resource Mobilization Section has concluded 14 agreements as follows:  4 Agreements were signed with Donors, 4 with IP and 8 general framework agreement</a:t>
            </a:r>
            <a:endParaRPr lang="en-US" dirty="0"/>
          </a:p>
          <a:p>
            <a:pPr lvl="0" rtl="0"/>
            <a:r>
              <a:rPr lang="en-GB" dirty="0"/>
              <a:t>This is clustered as follows: 2 with Member States and Regional Economic Communities, 5 with UN Regional Commissions, Agencies and programmes, 2 with Development partners and 5 with Non State actors. </a:t>
            </a:r>
            <a:endParaRPr lang="en-US" dirty="0"/>
          </a:p>
          <a:p>
            <a:r>
              <a:rPr lang="en-GB" dirty="0"/>
              <a:t> 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D5A30-6CE7-4579-A5ED-A0BA007B4D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637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 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D5A30-6CE7-4579-A5ED-A0BA007B4D8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575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 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D5A30-6CE7-4579-A5ED-A0BA007B4D8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873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 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D5A30-6CE7-4579-A5ED-A0BA007B4D8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131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 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D5A30-6CE7-4579-A5ED-A0BA007B4D8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022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Fr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6D54DF-72D2-FE49-A5B9-714BC5CD17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28321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5A2DDD-2812-9742-BE95-02C91D568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725" y="2334218"/>
            <a:ext cx="8378550" cy="1366582"/>
          </a:xfrm>
        </p:spPr>
        <p:txBody>
          <a:bodyPr>
            <a:normAutofit/>
          </a:bodyPr>
          <a:lstStyle>
            <a:lvl1pPr algn="ctr">
              <a:defRPr sz="3200" b="1" i="0" baseline="0">
                <a:latin typeface="Lucida Sans" panose="020B0602030504020204" pitchFamily="34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CB5E21-FDD3-CF44-B7FC-A065DB6444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8520"/>
          <a:stretch/>
        </p:blipFill>
        <p:spPr>
          <a:xfrm>
            <a:off x="533925" y="5222367"/>
            <a:ext cx="1979213" cy="1250433"/>
          </a:xfrm>
          <a:prstGeom prst="rect">
            <a:avLst/>
          </a:prstGeom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6492DEB6-C0F2-8C48-A6E7-B6D175F0CD8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7125" y="433950"/>
            <a:ext cx="3282075" cy="37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240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400" y="1825625"/>
            <a:ext cx="8467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5B475743-3A64-A74D-A307-659BB60BB7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4676"/>
          <a:stretch/>
        </p:blipFill>
        <p:spPr>
          <a:xfrm>
            <a:off x="0" y="6492873"/>
            <a:ext cx="9144000" cy="36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807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outdoor object, solar cell&#10;&#10;Description automatically generated">
            <a:extLst>
              <a:ext uri="{FF2B5EF4-FFF2-40B4-BE49-F238E27FC236}">
                <a16:creationId xmlns:a16="http://schemas.microsoft.com/office/drawing/2014/main" id="{6307C092-7B1C-BC4F-8088-BBECA502B8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787900"/>
            <a:ext cx="9144000" cy="2070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AF345D1-61B6-1D40-8DFE-38133E869F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8520"/>
          <a:stretch/>
        </p:blipFill>
        <p:spPr>
          <a:xfrm>
            <a:off x="3150848" y="277232"/>
            <a:ext cx="2842303" cy="1795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05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86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7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50A60-F5C6-B949-93F9-8123B827A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725" y="2414045"/>
            <a:ext cx="8378550" cy="2692173"/>
          </a:xfrm>
        </p:spPr>
        <p:txBody>
          <a:bodyPr anchor="t" anchorCtr="0">
            <a:normAutofit/>
          </a:bodyPr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Quarter Accountability and</a:t>
            </a:r>
            <a:br>
              <a:rPr lang="en-US" dirty="0"/>
            </a:br>
            <a:r>
              <a:rPr lang="en-GB" dirty="0"/>
              <a:t>Programme Performance Review Meeting</a:t>
            </a:r>
            <a:br>
              <a:rPr lang="en-GB" dirty="0"/>
            </a:br>
            <a:br>
              <a:rPr lang="en-US" dirty="0"/>
            </a:br>
            <a:r>
              <a:rPr lang="en-US" sz="1800" dirty="0"/>
              <a:t>Partnerships and Resource Mobilization</a:t>
            </a:r>
            <a:br>
              <a:rPr lang="en-US" sz="1800" dirty="0"/>
            </a:br>
            <a:r>
              <a:rPr lang="en-US" sz="1800" dirty="0"/>
              <a:t>Economic Commission for Africa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2907463-66D6-634F-8999-ECE9EAA94504}"/>
              </a:ext>
            </a:extLst>
          </p:cNvPr>
          <p:cNvSpPr txBox="1">
            <a:spLocks/>
          </p:cNvSpPr>
          <p:nvPr/>
        </p:nvSpPr>
        <p:spPr>
          <a:xfrm>
            <a:off x="5348514" y="5106218"/>
            <a:ext cx="3412760" cy="136658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 baseline="0">
                <a:solidFill>
                  <a:schemeClr val="tx1"/>
                </a:solidFill>
                <a:latin typeface="Lucida Sans" panose="020B0602030504020204" pitchFamily="34" charset="77"/>
                <a:ea typeface="+mj-ea"/>
                <a:cs typeface="+mj-cs"/>
              </a:defRPr>
            </a:lvl1pPr>
          </a:lstStyle>
          <a:p>
            <a:pPr algn="l"/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23 June 2020</a:t>
            </a:r>
          </a:p>
          <a:p>
            <a:pPr algn="l"/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Addis Ababa, Ethiopia</a:t>
            </a:r>
          </a:p>
        </p:txBody>
      </p:sp>
    </p:spTree>
    <p:extLst>
      <p:ext uri="{BB962C8B-B14F-4D97-AF65-F5344CB8AC3E}">
        <p14:creationId xmlns:p14="http://schemas.microsoft.com/office/powerpoint/2010/main" val="1230994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arredondado 8">
            <a:extLst>
              <a:ext uri="{FF2B5EF4-FFF2-40B4-BE49-F238E27FC236}">
                <a16:creationId xmlns:a16="http://schemas.microsoft.com/office/drawing/2014/main" id="{443265F4-C211-0040-94B5-C85919DD8C06}"/>
              </a:ext>
            </a:extLst>
          </p:cNvPr>
          <p:cNvSpPr/>
          <p:nvPr/>
        </p:nvSpPr>
        <p:spPr>
          <a:xfrm>
            <a:off x="135467" y="233895"/>
            <a:ext cx="8720532" cy="74914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bIns="91440" rtlCol="0" anchor="ctr">
            <a:spAutoFit/>
          </a:bodyPr>
          <a:lstStyle/>
          <a:p>
            <a:r>
              <a:rPr lang="en-GB" sz="3200" b="1" dirty="0"/>
              <a:t>2020 Q2 Funds received and agreements signed</a:t>
            </a:r>
            <a:endParaRPr lang="en-US" altLang="en-US" sz="28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Arial" panose="020B0604020202020204" pitchFamily="34" charset="0"/>
              <a:sym typeface="Lato" panose="020F050202020403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0080" y="1196836"/>
            <a:ext cx="803529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Q2 to June 30, 2020</a:t>
            </a:r>
          </a:p>
          <a:p>
            <a:r>
              <a:rPr lang="en-GB" sz="2000" b="1" dirty="0">
                <a:solidFill>
                  <a:srgbClr val="00B0F0"/>
                </a:solidFill>
              </a:rPr>
              <a:t>Funds Received </a:t>
            </a:r>
          </a:p>
          <a:p>
            <a:r>
              <a:rPr lang="en-GB" sz="2000" dirty="0"/>
              <a:t>	Jan-Jun 2020: $9,014,706.56  </a:t>
            </a:r>
          </a:p>
          <a:p>
            <a:endParaRPr lang="en-GB" sz="2000" dirty="0"/>
          </a:p>
          <a:p>
            <a:r>
              <a:rPr lang="en-GB" sz="2000" b="1" dirty="0">
                <a:solidFill>
                  <a:srgbClr val="00B0F0"/>
                </a:solidFill>
              </a:rPr>
              <a:t>Agreements signed</a:t>
            </a:r>
          </a:p>
          <a:p>
            <a:r>
              <a:rPr lang="en-GB" sz="2000" dirty="0"/>
              <a:t>	4 with Donors </a:t>
            </a:r>
          </a:p>
          <a:p>
            <a:r>
              <a:rPr lang="en-GB" sz="2000" dirty="0"/>
              <a:t>	4 with Implementing Partners</a:t>
            </a:r>
          </a:p>
          <a:p>
            <a:r>
              <a:rPr lang="en-GB" sz="2000" dirty="0"/>
              <a:t>	8 General Framework Agreements</a:t>
            </a:r>
          </a:p>
          <a:p>
            <a:endParaRPr lang="en-GB" sz="2000" dirty="0"/>
          </a:p>
          <a:p>
            <a:r>
              <a:rPr lang="en-GB" sz="2000" b="1" dirty="0">
                <a:solidFill>
                  <a:srgbClr val="00B0F0"/>
                </a:solidFill>
              </a:rPr>
              <a:t>Funds expected in 2020 based on signed agreements</a:t>
            </a:r>
          </a:p>
          <a:p>
            <a:r>
              <a:rPr lang="en-GB" sz="2000" dirty="0"/>
              <a:t>	$</a:t>
            </a:r>
            <a:r>
              <a:rPr lang="en-US" dirty="0"/>
              <a:t>10,681,149.29</a:t>
            </a:r>
            <a:r>
              <a:rPr lang="en-US" sz="2000" dirty="0"/>
              <a:t> </a:t>
            </a:r>
            <a:r>
              <a:rPr lang="en-GB" sz="2000" dirty="0"/>
              <a:t>million</a:t>
            </a:r>
          </a:p>
          <a:p>
            <a:endParaRPr lang="en-GB" sz="2000" dirty="0"/>
          </a:p>
          <a:p>
            <a:r>
              <a:rPr lang="en-GB" sz="2000" b="1" dirty="0">
                <a:solidFill>
                  <a:srgbClr val="00B0F0"/>
                </a:solidFill>
              </a:rPr>
              <a:t>2020 Funds in the Pipeline</a:t>
            </a:r>
          </a:p>
          <a:p>
            <a:r>
              <a:rPr lang="en-GB" sz="2000" dirty="0"/>
              <a:t>	$8.2million </a:t>
            </a:r>
            <a:r>
              <a:rPr lang="en-GB" dirty="0"/>
              <a:t>(excluding the Debt relief/restructuring programme for 	African Member States from AFD and Open Society for a total value of $700k)</a:t>
            </a:r>
            <a:endParaRPr lang="en-GB" sz="2000" dirty="0"/>
          </a:p>
          <a:p>
            <a:endParaRPr lang="en-GB" sz="1400" b="1" dirty="0">
              <a:solidFill>
                <a:srgbClr val="00B0F0"/>
              </a:solidFill>
            </a:endParaRPr>
          </a:p>
          <a:p>
            <a:r>
              <a:rPr lang="en-GB" sz="2000" b="1" dirty="0">
                <a:solidFill>
                  <a:srgbClr val="00B0F0"/>
                </a:solidFill>
              </a:rPr>
              <a:t>Funds expected in 2021 based on signed agreements</a:t>
            </a:r>
          </a:p>
          <a:p>
            <a:r>
              <a:rPr lang="en-US" sz="2000" dirty="0"/>
              <a:t>	$5,412,039.47</a:t>
            </a:r>
            <a:endParaRPr lang="en-GB" sz="2000" dirty="0"/>
          </a:p>
          <a:p>
            <a:endParaRPr lang="en-GB" sz="2000" b="1" dirty="0"/>
          </a:p>
          <a:p>
            <a:r>
              <a:rPr lang="en-GB" sz="2000" b="1" dirty="0"/>
              <a:t>	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908983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arredondado 8">
            <a:extLst>
              <a:ext uri="{FF2B5EF4-FFF2-40B4-BE49-F238E27FC236}">
                <a16:creationId xmlns:a16="http://schemas.microsoft.com/office/drawing/2014/main" id="{443265F4-C211-0040-94B5-C85919DD8C06}"/>
              </a:ext>
            </a:extLst>
          </p:cNvPr>
          <p:cNvSpPr/>
          <p:nvPr/>
        </p:nvSpPr>
        <p:spPr>
          <a:xfrm>
            <a:off x="135467" y="233895"/>
            <a:ext cx="8720532" cy="74914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bIns="91440" rtlCol="0" anchor="ctr">
            <a:spAutoFit/>
          </a:bodyPr>
          <a:lstStyle/>
          <a:p>
            <a:r>
              <a:rPr lang="en-GB" sz="3200" b="1" dirty="0"/>
              <a:t>2020 Q2 Closing of Grants/projects</a:t>
            </a:r>
            <a:endParaRPr lang="en-US" altLang="en-US" sz="28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Arial" panose="020B0604020202020204" pitchFamily="34" charset="0"/>
              <a:sym typeface="Lato" panose="020F050202020403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52256" y="1198493"/>
            <a:ext cx="7474998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Q2 as at June 30, 2020</a:t>
            </a:r>
          </a:p>
          <a:p>
            <a:endParaRPr lang="en-GB" sz="2800" b="1" dirty="0"/>
          </a:p>
          <a:p>
            <a:pPr marL="285750" lvl="0" indent="-285750">
              <a:buFontTx/>
              <a:buChar char="-"/>
            </a:pPr>
            <a:r>
              <a:rPr lang="en-US" sz="2800" dirty="0"/>
              <a:t>60 Grants were under the process of being closed, but not yet closed.</a:t>
            </a:r>
          </a:p>
          <a:p>
            <a:pPr marL="285750" lvl="0" indent="-285750">
              <a:buFontTx/>
              <a:buChar char="-"/>
            </a:pPr>
            <a:r>
              <a:rPr lang="en-US" sz="2800" dirty="0"/>
              <a:t>27 grants are fully closed (operationally and financially)</a:t>
            </a:r>
          </a:p>
          <a:p>
            <a:pPr marL="285750" indent="-285750">
              <a:buFontTx/>
              <a:buChar char="-"/>
            </a:pPr>
            <a:r>
              <a:rPr lang="en-US" sz="2800" dirty="0"/>
              <a:t>33 Grants  are yet to be closed. </a:t>
            </a:r>
          </a:p>
          <a:p>
            <a:pPr marL="285750" lvl="0" indent="-285750">
              <a:buFontTx/>
              <a:buChar char="-"/>
            </a:pPr>
            <a:r>
              <a:rPr lang="en-US" sz="2800" dirty="0"/>
              <a:t>Of the 33 grants, 8 are from the JFA which ended in December 2018.</a:t>
            </a:r>
          </a:p>
          <a:p>
            <a:pPr marL="285750" indent="-285750">
              <a:buFontTx/>
              <a:buChar char="-"/>
            </a:pPr>
            <a:r>
              <a:rPr lang="en-GB" sz="2800" dirty="0"/>
              <a:t>As at 30 June, ECA has $1.1 million in grants which are yet to be closed.</a:t>
            </a:r>
          </a:p>
          <a:p>
            <a:pPr marL="285750" indent="-285750">
              <a:buFontTx/>
              <a:buChar char="-"/>
            </a:pPr>
            <a:endParaRPr lang="en-GB" dirty="0"/>
          </a:p>
          <a:p>
            <a:endParaRPr lang="en-GB" sz="2000" b="1" dirty="0"/>
          </a:p>
          <a:p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328260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arredondado 8">
            <a:extLst>
              <a:ext uri="{FF2B5EF4-FFF2-40B4-BE49-F238E27FC236}">
                <a16:creationId xmlns:a16="http://schemas.microsoft.com/office/drawing/2014/main" id="{443265F4-C211-0040-94B5-C85919DD8C06}"/>
              </a:ext>
            </a:extLst>
          </p:cNvPr>
          <p:cNvSpPr/>
          <p:nvPr/>
        </p:nvSpPr>
        <p:spPr>
          <a:xfrm>
            <a:off x="135467" y="233895"/>
            <a:ext cx="8720532" cy="74914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bIns="91440" rtlCol="0" anchor="ctr">
            <a:spAutoFit/>
          </a:bodyPr>
          <a:lstStyle/>
          <a:p>
            <a:r>
              <a:rPr lang="en-GB" sz="3200" b="1" dirty="0"/>
              <a:t>2020 Q2 Closing of Grants/projects (1/3)</a:t>
            </a:r>
            <a:endParaRPr lang="en-US" altLang="en-US" sz="28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Arial" panose="020B0604020202020204" pitchFamily="34" charset="0"/>
              <a:sym typeface="Lato" panose="020F050202020403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52256" y="1198493"/>
            <a:ext cx="747499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en-GB" dirty="0"/>
          </a:p>
          <a:p>
            <a:endParaRPr lang="en-GB" sz="2000" b="1" dirty="0"/>
          </a:p>
          <a:p>
            <a:endParaRPr lang="en-GB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30286" y="1545203"/>
            <a:ext cx="747499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sz="2000" b="1" dirty="0"/>
          </a:p>
          <a:p>
            <a:endParaRPr lang="en-GB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004656" y="1350893"/>
            <a:ext cx="747499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en-GB" dirty="0"/>
          </a:p>
          <a:p>
            <a:endParaRPr lang="en-GB" sz="2000" b="1" dirty="0"/>
          </a:p>
          <a:p>
            <a:endParaRPr lang="en-GB" sz="2000" b="1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563472"/>
              </p:ext>
            </p:extLst>
          </p:nvPr>
        </p:nvGraphicFramePr>
        <p:xfrm>
          <a:off x="135466" y="1097281"/>
          <a:ext cx="8720532" cy="5154927"/>
        </p:xfrm>
        <a:graphic>
          <a:graphicData uri="http://schemas.openxmlformats.org/drawingml/2006/table">
            <a:tbl>
              <a:tblPr/>
              <a:tblGrid>
                <a:gridCol w="2548035">
                  <a:extLst>
                    <a:ext uri="{9D8B030D-6E8A-4147-A177-3AD203B41FA5}">
                      <a16:colId xmlns:a16="http://schemas.microsoft.com/office/drawing/2014/main" val="4039640919"/>
                    </a:ext>
                  </a:extLst>
                </a:gridCol>
                <a:gridCol w="2253123">
                  <a:extLst>
                    <a:ext uri="{9D8B030D-6E8A-4147-A177-3AD203B41FA5}">
                      <a16:colId xmlns:a16="http://schemas.microsoft.com/office/drawing/2014/main" val="3157650417"/>
                    </a:ext>
                  </a:extLst>
                </a:gridCol>
                <a:gridCol w="875887">
                  <a:extLst>
                    <a:ext uri="{9D8B030D-6E8A-4147-A177-3AD203B41FA5}">
                      <a16:colId xmlns:a16="http://schemas.microsoft.com/office/drawing/2014/main" val="1260271038"/>
                    </a:ext>
                  </a:extLst>
                </a:gridCol>
                <a:gridCol w="967309">
                  <a:extLst>
                    <a:ext uri="{9D8B030D-6E8A-4147-A177-3AD203B41FA5}">
                      <a16:colId xmlns:a16="http://schemas.microsoft.com/office/drawing/2014/main" val="3994932063"/>
                    </a:ext>
                  </a:extLst>
                </a:gridCol>
                <a:gridCol w="979107">
                  <a:extLst>
                    <a:ext uri="{9D8B030D-6E8A-4147-A177-3AD203B41FA5}">
                      <a16:colId xmlns:a16="http://schemas.microsoft.com/office/drawing/2014/main" val="1810796136"/>
                    </a:ext>
                  </a:extLst>
                </a:gridCol>
                <a:gridCol w="1097071">
                  <a:extLst>
                    <a:ext uri="{9D8B030D-6E8A-4147-A177-3AD203B41FA5}">
                      <a16:colId xmlns:a16="http://schemas.microsoft.com/office/drawing/2014/main" val="422590451"/>
                    </a:ext>
                  </a:extLst>
                </a:gridCol>
              </a:tblGrid>
              <a:tr h="10277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Division </a:t>
                      </a:r>
                    </a:p>
                  </a:txBody>
                  <a:tcPr marL="8004" marR="8004" marT="80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Project Description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Available Balance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at 30 June 2020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Obligation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as at 30 June 2020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Pre commitments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as at 30 June 2020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Donor Agreement End Date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273991"/>
                  </a:ext>
                </a:extLst>
              </a:tr>
              <a:tr h="45546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ECA Office of the Executive Secretary</a:t>
                      </a:r>
                    </a:p>
                  </a:txBody>
                  <a:tcPr marL="8004" marR="8004" marT="80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Support to Macro-economic Policy Activities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10,662.36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-  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-  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12/31/2018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736536"/>
                  </a:ext>
                </a:extLst>
              </a:tr>
              <a:tr h="23357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ECA Office of the Executive Secretary</a:t>
                      </a:r>
                    </a:p>
                  </a:txBody>
                  <a:tcPr marL="8004" marR="8004" marT="80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 2019 - Morocco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6,643.95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-  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-  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6/30/2020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781575"/>
                  </a:ext>
                </a:extLst>
              </a:tr>
              <a:tr h="23357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ECA Office of the Executive Secretary</a:t>
                      </a:r>
                    </a:p>
                  </a:txBody>
                  <a:tcPr marL="8004" marR="8004" marT="80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 2020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-  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-  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-  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6/30/2020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57034"/>
                  </a:ext>
                </a:extLst>
              </a:tr>
              <a:tr h="23357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ECA Office of the Executive Secretary</a:t>
                      </a:r>
                    </a:p>
                  </a:txBody>
                  <a:tcPr marL="8004" marR="8004" marT="80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GOVERNMENT OF MOROCCO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1,346.54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3,828.00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-  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12/31/2019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213709"/>
                  </a:ext>
                </a:extLst>
              </a:tr>
              <a:tr h="44378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ECA Office of the Executive Secretary</a:t>
                      </a:r>
                    </a:p>
                  </a:txBody>
                  <a:tcPr marL="8004" marR="8004" marT="80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Annual Retreat of African Permanent Representatives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55,652.35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-  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-  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12/31/2019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932648"/>
                  </a:ext>
                </a:extLst>
              </a:tr>
              <a:tr h="23357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ECA Strategic Plan, Oversights &amp; Results</a:t>
                      </a:r>
                    </a:p>
                  </a:txBody>
                  <a:tcPr marL="8004" marR="8004" marT="80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JFA III End of Project Evaluation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88,279.33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25,200.00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-  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12/31/2018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19049"/>
                  </a:ext>
                </a:extLst>
              </a:tr>
              <a:tr h="4227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Subprogram 1 - Macro Economic Policy and Goverence</a:t>
                      </a:r>
                    </a:p>
                  </a:txBody>
                  <a:tcPr marL="8004" marR="8004" marT="80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Support to the preparation of the Arab Africa Fact Book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79,402.14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-  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-  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11/30/2019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676144"/>
                  </a:ext>
                </a:extLst>
              </a:tr>
              <a:tr h="42276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Subprogram 2 - Regional Integration &amp; Trade</a:t>
                      </a:r>
                    </a:p>
                  </a:txBody>
                  <a:tcPr marL="8004" marR="8004" marT="80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Support to Regional Integration and Trade Activities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12,932.57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0.00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-  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12/31/2018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961537"/>
                  </a:ext>
                </a:extLst>
              </a:tr>
              <a:tr h="53721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Subprogram 2 - Regional Integration &amp; Trade</a:t>
                      </a:r>
                    </a:p>
                  </a:txBody>
                  <a:tcPr marL="8004" marR="8004" marT="80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Enhancing the quality of Informal Cross-Border Trade in the ECOWAS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138,501.18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-  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-  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6/26/2020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940066"/>
                  </a:ext>
                </a:extLst>
              </a:tr>
              <a:tr h="45546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Subprogram 3 - Private Sector Development and Finance</a:t>
                      </a:r>
                    </a:p>
                  </a:txBody>
                  <a:tcPr marL="8004" marR="8004" marT="80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Raising Capital for Energy Projects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30,820.15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-  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-  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6/30/2020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792156"/>
                  </a:ext>
                </a:extLst>
              </a:tr>
              <a:tr h="45546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Subprogram 3 - Private Sector Development and Finance</a:t>
                      </a:r>
                    </a:p>
                  </a:txBody>
                  <a:tcPr marL="8004" marR="8004" marT="800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US-Africa Investors Conference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14,452.03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730.00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-   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3/31/2020</a:t>
                      </a:r>
                    </a:p>
                  </a:txBody>
                  <a:tcPr marL="8004" marR="8004" marT="80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629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683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arredondado 8">
            <a:extLst>
              <a:ext uri="{FF2B5EF4-FFF2-40B4-BE49-F238E27FC236}">
                <a16:creationId xmlns:a16="http://schemas.microsoft.com/office/drawing/2014/main" id="{443265F4-C211-0040-94B5-C85919DD8C06}"/>
              </a:ext>
            </a:extLst>
          </p:cNvPr>
          <p:cNvSpPr/>
          <p:nvPr/>
        </p:nvSpPr>
        <p:spPr>
          <a:xfrm>
            <a:off x="135467" y="233895"/>
            <a:ext cx="8720532" cy="74914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bIns="91440" rtlCol="0" anchor="ctr">
            <a:spAutoFit/>
          </a:bodyPr>
          <a:lstStyle/>
          <a:p>
            <a:r>
              <a:rPr lang="en-GB" sz="3200" b="1" dirty="0"/>
              <a:t>2020 Q2 Closing of Grants/projects (2/3)</a:t>
            </a:r>
            <a:endParaRPr lang="en-US" altLang="en-US" sz="28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Arial" panose="020B0604020202020204" pitchFamily="34" charset="0"/>
              <a:sym typeface="Lato" panose="020F050202020403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52256" y="1198493"/>
            <a:ext cx="747499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en-GB" dirty="0"/>
          </a:p>
          <a:p>
            <a:endParaRPr lang="en-GB" sz="2000" b="1" dirty="0"/>
          </a:p>
          <a:p>
            <a:endParaRPr lang="en-GB" sz="20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472750"/>
              </p:ext>
            </p:extLst>
          </p:nvPr>
        </p:nvGraphicFramePr>
        <p:xfrm>
          <a:off x="251460" y="1198492"/>
          <a:ext cx="8503920" cy="4978470"/>
        </p:xfrm>
        <a:graphic>
          <a:graphicData uri="http://schemas.openxmlformats.org/drawingml/2006/table">
            <a:tbl>
              <a:tblPr/>
              <a:tblGrid>
                <a:gridCol w="2484743">
                  <a:extLst>
                    <a:ext uri="{9D8B030D-6E8A-4147-A177-3AD203B41FA5}">
                      <a16:colId xmlns:a16="http://schemas.microsoft.com/office/drawing/2014/main" val="4235040113"/>
                    </a:ext>
                  </a:extLst>
                </a:gridCol>
                <a:gridCol w="2197158">
                  <a:extLst>
                    <a:ext uri="{9D8B030D-6E8A-4147-A177-3AD203B41FA5}">
                      <a16:colId xmlns:a16="http://schemas.microsoft.com/office/drawing/2014/main" val="859039736"/>
                    </a:ext>
                  </a:extLst>
                </a:gridCol>
                <a:gridCol w="854130">
                  <a:extLst>
                    <a:ext uri="{9D8B030D-6E8A-4147-A177-3AD203B41FA5}">
                      <a16:colId xmlns:a16="http://schemas.microsoft.com/office/drawing/2014/main" val="3821223626"/>
                    </a:ext>
                  </a:extLst>
                </a:gridCol>
                <a:gridCol w="943283">
                  <a:extLst>
                    <a:ext uri="{9D8B030D-6E8A-4147-A177-3AD203B41FA5}">
                      <a16:colId xmlns:a16="http://schemas.microsoft.com/office/drawing/2014/main" val="2058912396"/>
                    </a:ext>
                  </a:extLst>
                </a:gridCol>
                <a:gridCol w="954786">
                  <a:extLst>
                    <a:ext uri="{9D8B030D-6E8A-4147-A177-3AD203B41FA5}">
                      <a16:colId xmlns:a16="http://schemas.microsoft.com/office/drawing/2014/main" val="569736353"/>
                    </a:ext>
                  </a:extLst>
                </a:gridCol>
                <a:gridCol w="1069820">
                  <a:extLst>
                    <a:ext uri="{9D8B030D-6E8A-4147-A177-3AD203B41FA5}">
                      <a16:colId xmlns:a16="http://schemas.microsoft.com/office/drawing/2014/main" val="3331180105"/>
                    </a:ext>
                  </a:extLst>
                </a:gridCol>
              </a:tblGrid>
              <a:tr h="6480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Division </a:t>
                      </a:r>
                    </a:p>
                  </a:txBody>
                  <a:tcPr marL="7080" marR="7080" marT="70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Project Description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Available Balance</a:t>
                      </a:r>
                      <a:b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at 30 June 2020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Obligation</a:t>
                      </a:r>
                      <a:b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as at 30 June 2020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Pre commitments</a:t>
                      </a:r>
                      <a:b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as at 30 June 2020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Donor Agreement End Date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910402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Subprogram 3 - Private Sector Development and Finance</a:t>
                      </a:r>
                    </a:p>
                  </a:txBody>
                  <a:tcPr marL="7080" marR="7080" marT="70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Promote the Development of a Local Currency Bond Market in Angola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630.48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-  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-  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3/31/2020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856182"/>
                  </a:ext>
                </a:extLst>
              </a:tr>
              <a:tr h="29323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Subprogram 3 - Private Sector Development and Finance</a:t>
                      </a:r>
                    </a:p>
                  </a:txBody>
                  <a:tcPr marL="7080" marR="7080" marT="70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AfDB-Support to the Implementation of Nairobi Action plan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16,542.48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(0.00)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-  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4/30/2019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153362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Subprogram 3 - Private Sector Development and Finance</a:t>
                      </a:r>
                    </a:p>
                  </a:txBody>
                  <a:tcPr marL="7080" marR="7080" marT="70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Implementing the African Women's Leadership Fund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15,564.14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8,000.00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-  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5/31/2020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363396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Subprogram 4 - African Centre for Statistics</a:t>
                      </a:r>
                    </a:p>
                  </a:txBody>
                  <a:tcPr marL="7080" marR="7080" marT="70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Support to Statistics Activities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19,400.33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8,410.00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-  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12/31/2018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606094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Subprogram 4 - African Centre for Statistics</a:t>
                      </a:r>
                    </a:p>
                  </a:txBody>
                  <a:tcPr marL="7080" marR="7080" marT="70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GIS Software and Infrastructure Database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20,098.75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-  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13,000.00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12/31/2018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382600"/>
                  </a:ext>
                </a:extLst>
              </a:tr>
              <a:tr h="57836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Subprogram 4 - African Centre for Statistics</a:t>
                      </a:r>
                    </a:p>
                  </a:txBody>
                  <a:tcPr marL="7080" marR="7080" marT="70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Data for Health Initiative and the  Accelerated Program on Civil Registration and Vital Statistics (APAI -CRVS) - Phase 2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12,213.10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-  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5,000.00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3/31/2019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14944"/>
                  </a:ext>
                </a:extLst>
              </a:tr>
              <a:tr h="46982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Subprogram 4 - African Centre for Statistics</a:t>
                      </a:r>
                    </a:p>
                  </a:txBody>
                  <a:tcPr marL="7080" marR="7080" marT="70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SDG 11: Monitoring and reporting on human settlements indicators in Africa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12,307.58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1,436.23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-  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12/31/2019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611931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Subprogram 4 - African Centre for Statistics</a:t>
                      </a:r>
                    </a:p>
                  </a:txBody>
                  <a:tcPr marL="7080" marR="7080" marT="70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Tade in Value - Added database in Africa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248,111.38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48,165.82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14,475.66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5/31/2020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88266"/>
                  </a:ext>
                </a:extLst>
              </a:tr>
              <a:tr h="46982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Subprogram 4 - African Centre for Statistics</a:t>
                      </a:r>
                    </a:p>
                  </a:txBody>
                  <a:tcPr marL="7080" marR="7080" marT="70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 support needs assesement mission to assess the capacity of m. stat. in Africa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18,981.12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-  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-  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5/31/2020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492380"/>
                  </a:ext>
                </a:extLst>
              </a:tr>
              <a:tr h="46982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Subprogram 5- Technology, Climate change and natural resources management</a:t>
                      </a:r>
                    </a:p>
                  </a:txBody>
                  <a:tcPr marL="7080" marR="7080" marT="70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Coordinator for the African Minerals Development Centre (AMDC)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(1,336.89)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10,201.77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729.08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12/31/2018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81706"/>
                  </a:ext>
                </a:extLst>
              </a:tr>
              <a:tr h="46982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Subprogram 5- Technology, Climate change and natural resources management</a:t>
                      </a:r>
                    </a:p>
                  </a:txBody>
                  <a:tcPr marL="7080" marR="7080" marT="708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Support to ACPC on Weather Information Services for Africa (WISER) Programme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4,193.45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34,661.02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-   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11/30/2018</a:t>
                      </a:r>
                    </a:p>
                  </a:txBody>
                  <a:tcPr marL="7080" marR="7080" marT="708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973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6567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arredondado 8">
            <a:extLst>
              <a:ext uri="{FF2B5EF4-FFF2-40B4-BE49-F238E27FC236}">
                <a16:creationId xmlns:a16="http://schemas.microsoft.com/office/drawing/2014/main" id="{443265F4-C211-0040-94B5-C85919DD8C06}"/>
              </a:ext>
            </a:extLst>
          </p:cNvPr>
          <p:cNvSpPr/>
          <p:nvPr/>
        </p:nvSpPr>
        <p:spPr>
          <a:xfrm>
            <a:off x="135467" y="233895"/>
            <a:ext cx="8720532" cy="74914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bIns="91440" rtlCol="0" anchor="ctr">
            <a:spAutoFit/>
          </a:bodyPr>
          <a:lstStyle/>
          <a:p>
            <a:r>
              <a:rPr lang="en-GB" sz="3200" b="1" dirty="0"/>
              <a:t>2020 Q2 Closing of Grants/projects (3/3)</a:t>
            </a:r>
            <a:endParaRPr lang="en-US" altLang="en-US" sz="28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Arial" panose="020B0604020202020204" pitchFamily="34" charset="0"/>
              <a:sym typeface="Lato" panose="020F050202020403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52256" y="1198493"/>
            <a:ext cx="747499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en-GB" dirty="0"/>
          </a:p>
          <a:p>
            <a:endParaRPr lang="en-GB" sz="2000" b="1" dirty="0"/>
          </a:p>
          <a:p>
            <a:endParaRPr lang="en-GB" sz="20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973717"/>
              </p:ext>
            </p:extLst>
          </p:nvPr>
        </p:nvGraphicFramePr>
        <p:xfrm>
          <a:off x="251460" y="983039"/>
          <a:ext cx="8469630" cy="5195348"/>
        </p:xfrm>
        <a:graphic>
          <a:graphicData uri="http://schemas.openxmlformats.org/drawingml/2006/table">
            <a:tbl>
              <a:tblPr/>
              <a:tblGrid>
                <a:gridCol w="2474724">
                  <a:extLst>
                    <a:ext uri="{9D8B030D-6E8A-4147-A177-3AD203B41FA5}">
                      <a16:colId xmlns:a16="http://schemas.microsoft.com/office/drawing/2014/main" val="2077493109"/>
                    </a:ext>
                  </a:extLst>
                </a:gridCol>
                <a:gridCol w="2188298">
                  <a:extLst>
                    <a:ext uri="{9D8B030D-6E8A-4147-A177-3AD203B41FA5}">
                      <a16:colId xmlns:a16="http://schemas.microsoft.com/office/drawing/2014/main" val="745980743"/>
                    </a:ext>
                  </a:extLst>
                </a:gridCol>
                <a:gridCol w="850687">
                  <a:extLst>
                    <a:ext uri="{9D8B030D-6E8A-4147-A177-3AD203B41FA5}">
                      <a16:colId xmlns:a16="http://schemas.microsoft.com/office/drawing/2014/main" val="3193041604"/>
                    </a:ext>
                  </a:extLst>
                </a:gridCol>
                <a:gridCol w="939479">
                  <a:extLst>
                    <a:ext uri="{9D8B030D-6E8A-4147-A177-3AD203B41FA5}">
                      <a16:colId xmlns:a16="http://schemas.microsoft.com/office/drawing/2014/main" val="1727992516"/>
                    </a:ext>
                  </a:extLst>
                </a:gridCol>
                <a:gridCol w="950936">
                  <a:extLst>
                    <a:ext uri="{9D8B030D-6E8A-4147-A177-3AD203B41FA5}">
                      <a16:colId xmlns:a16="http://schemas.microsoft.com/office/drawing/2014/main" val="1543744608"/>
                    </a:ext>
                  </a:extLst>
                </a:gridCol>
                <a:gridCol w="1065506">
                  <a:extLst>
                    <a:ext uri="{9D8B030D-6E8A-4147-A177-3AD203B41FA5}">
                      <a16:colId xmlns:a16="http://schemas.microsoft.com/office/drawing/2014/main" val="1887968867"/>
                    </a:ext>
                  </a:extLst>
                </a:gridCol>
              </a:tblGrid>
              <a:tr h="7361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Division </a:t>
                      </a:r>
                    </a:p>
                  </a:txBody>
                  <a:tcPr marL="7712" marR="7712" marT="77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Project Description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Available Balance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at 30 June 2020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Obligation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as at 30 June 2020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Pre commitments</a:t>
                      </a:r>
                      <a:b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as at 30 June 2020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Donor Agreement End Date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953910"/>
                  </a:ext>
                </a:extLst>
              </a:tr>
              <a:tr h="35889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Subprogram 6 - Gender and Women in Development</a:t>
                      </a:r>
                    </a:p>
                  </a:txBody>
                  <a:tcPr marL="7712" marR="7712" marT="77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Support to the Gender  Activities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20,022.19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0.00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-  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12/31/2018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065687"/>
                  </a:ext>
                </a:extLst>
              </a:tr>
              <a:tr h="35889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Subprogram 7.1 -ECA Subreg activities North Africa</a:t>
                      </a:r>
                    </a:p>
                  </a:txBody>
                  <a:tcPr marL="7712" marR="7712" marT="77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ECOWAS Single Currency Program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(32.75)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15,000.00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-  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6/9/2020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77809"/>
                  </a:ext>
                </a:extLst>
              </a:tr>
              <a:tr h="35889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Subprogram 7.1 -ECA Subreg activities North Africa</a:t>
                      </a:r>
                    </a:p>
                  </a:txBody>
                  <a:tcPr marL="7712" marR="7712" marT="77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Strategic Review of Food and Nutrition Security in Morocco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5,603.48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-  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-  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3/31/2019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189387"/>
                  </a:ext>
                </a:extLst>
              </a:tr>
              <a:tr h="5337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Subprogram 7.1 -ECA Subreg activities North Africa</a:t>
                      </a:r>
                    </a:p>
                  </a:txBody>
                  <a:tcPr marL="7712" marR="7712" marT="77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 the 34th Conference of Intergovernemental Committee of Experts of ECA SRO-NA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-  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-  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-  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12/31/2019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914143"/>
                  </a:ext>
                </a:extLst>
              </a:tr>
              <a:tr h="35889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Subprogram 7.2 - ECA Subreg activities West Africa</a:t>
                      </a:r>
                    </a:p>
                  </a:txBody>
                  <a:tcPr marL="7712" marR="7712" marT="77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Evaluation of  ECOWAS post 2020 Vision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20,627.17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50,738.28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-  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3/31/2020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898018"/>
                  </a:ext>
                </a:extLst>
              </a:tr>
              <a:tr h="358891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Subprogram 7.3 - ECA Subreg activities Central Africa</a:t>
                      </a:r>
                    </a:p>
                  </a:txBody>
                  <a:tcPr marL="7712" marR="7712" marT="77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Harmonization of Trade Instruments of the CEEAC/CEMAC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200,341.81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16,672.13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1,702.09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4/30/2020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967526"/>
                  </a:ext>
                </a:extLst>
              </a:tr>
              <a:tr h="35889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Subprogram 7.4 - ECA Subreg activities East Africa</a:t>
                      </a:r>
                    </a:p>
                  </a:txBody>
                  <a:tcPr marL="7712" marR="7712" marT="77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Support to Regional Integration and Trade Activities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4,560.85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2,249.42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-  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12/31/2018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667559"/>
                  </a:ext>
                </a:extLst>
              </a:tr>
              <a:tr h="35889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Subprogram 7.4 - ECA Subreg activities East Africa</a:t>
                      </a:r>
                    </a:p>
                  </a:txBody>
                  <a:tcPr marL="7712" marR="7712" marT="77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Support to Macroeconomic Policy Activities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6,042.51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846.00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-  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6/30/2018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802862"/>
                  </a:ext>
                </a:extLst>
              </a:tr>
              <a:tr h="35889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Subprogram 7.5 - ECA Subreg activities Southern Africa</a:t>
                      </a:r>
                    </a:p>
                  </a:txBody>
                  <a:tcPr marL="7712" marR="7712" marT="77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Support to Regional Integration Activities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10,824.32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-  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-  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12/31/2018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091295"/>
                  </a:ext>
                </a:extLst>
              </a:tr>
              <a:tr h="35889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Subprogram 9 - Poverty inequality and social policy</a:t>
                      </a:r>
                    </a:p>
                  </a:txBody>
                  <a:tcPr marL="7712" marR="7712" marT="77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Africa Business:  Health Forum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257.13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-  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-  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4/30/2020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313845"/>
                  </a:ext>
                </a:extLst>
              </a:tr>
              <a:tr h="35889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Subprogram 9 - Poverty inequality and social policy</a:t>
                      </a:r>
                    </a:p>
                  </a:txBody>
                  <a:tcPr marL="7712" marR="7712" marT="77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High Level Panel on Migration (HLPM)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27,158.07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-  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-  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12/31/2019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448097"/>
                  </a:ext>
                </a:extLst>
              </a:tr>
              <a:tr h="33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2" marR="7712" marT="771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1,100,803.30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226,138.67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34,906.83 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118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5908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arredondado 8">
            <a:extLst/>
          </p:cNvPr>
          <p:cNvSpPr/>
          <p:nvPr/>
        </p:nvSpPr>
        <p:spPr>
          <a:xfrm>
            <a:off x="71428" y="65219"/>
            <a:ext cx="9072572" cy="74914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91440" bIns="91440" rtlCol="0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2020-Q2 -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Extra </a:t>
            </a:r>
            <a:r>
              <a:rPr lang="en-US" sz="3200" b="1" kern="0" noProof="0" dirty="0">
                <a:solidFill>
                  <a:prstClr val="white"/>
                </a:solidFill>
              </a:rPr>
              <a:t>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udgetary Income and Expenditure</a:t>
            </a:r>
            <a:endParaRPr kumimoji="0" lang="en-US" altLang="en-US" sz="2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Arial" panose="020B0604020202020204" pitchFamily="34" charset="0"/>
              <a:sym typeface="Lato" panose="020F050202020403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02419" y="814360"/>
            <a:ext cx="577241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 sz="14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>
                <a:solidFill>
                  <a:srgbClr val="0070C0"/>
                </a:solidFill>
              </a:rPr>
              <a:t>01 January – 30 June 2020 per Sub-programme</a:t>
            </a:r>
          </a:p>
          <a:p>
            <a:pPr lvl="0" algn="ctr" defTabSz="914400">
              <a:defRPr/>
            </a:pPr>
            <a:r>
              <a:rPr lang="en-US" sz="1400" i="1" kern="0" dirty="0">
                <a:solidFill>
                  <a:srgbClr val="0070C0"/>
                </a:solidFill>
                <a:latin typeface="Calibri Light" panose="020F0302020204030204"/>
              </a:rPr>
              <a:t>(</a:t>
            </a:r>
            <a:r>
              <a:rPr lang="en-GB" sz="1400" i="1" kern="0" dirty="0">
                <a:solidFill>
                  <a:srgbClr val="0070C0"/>
                </a:solidFill>
                <a:latin typeface="Calibri Light" panose="020F0302020204030204"/>
              </a:rPr>
              <a:t>Thousands of US Dollars)</a:t>
            </a:r>
            <a:endParaRPr lang="en-GB" sz="2000" kern="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886383"/>
              </p:ext>
            </p:extLst>
          </p:nvPr>
        </p:nvGraphicFramePr>
        <p:xfrm>
          <a:off x="218662" y="1368361"/>
          <a:ext cx="8726554" cy="5092071"/>
        </p:xfrm>
        <a:graphic>
          <a:graphicData uri="http://schemas.openxmlformats.org/drawingml/2006/table">
            <a:tbl>
              <a:tblPr/>
              <a:tblGrid>
                <a:gridCol w="3050172">
                  <a:extLst>
                    <a:ext uri="{9D8B030D-6E8A-4147-A177-3AD203B41FA5}">
                      <a16:colId xmlns:a16="http://schemas.microsoft.com/office/drawing/2014/main" val="4249672606"/>
                    </a:ext>
                  </a:extLst>
                </a:gridCol>
                <a:gridCol w="659497">
                  <a:extLst>
                    <a:ext uri="{9D8B030D-6E8A-4147-A177-3AD203B41FA5}">
                      <a16:colId xmlns:a16="http://schemas.microsoft.com/office/drawing/2014/main" val="1856166623"/>
                    </a:ext>
                  </a:extLst>
                </a:gridCol>
                <a:gridCol w="694827">
                  <a:extLst>
                    <a:ext uri="{9D8B030D-6E8A-4147-A177-3AD203B41FA5}">
                      <a16:colId xmlns:a16="http://schemas.microsoft.com/office/drawing/2014/main" val="2685418945"/>
                    </a:ext>
                  </a:extLst>
                </a:gridCol>
                <a:gridCol w="612390">
                  <a:extLst>
                    <a:ext uri="{9D8B030D-6E8A-4147-A177-3AD203B41FA5}">
                      <a16:colId xmlns:a16="http://schemas.microsoft.com/office/drawing/2014/main" val="4077184504"/>
                    </a:ext>
                  </a:extLst>
                </a:gridCol>
                <a:gridCol w="706603">
                  <a:extLst>
                    <a:ext uri="{9D8B030D-6E8A-4147-A177-3AD203B41FA5}">
                      <a16:colId xmlns:a16="http://schemas.microsoft.com/office/drawing/2014/main" val="1972095747"/>
                    </a:ext>
                  </a:extLst>
                </a:gridCol>
                <a:gridCol w="706603">
                  <a:extLst>
                    <a:ext uri="{9D8B030D-6E8A-4147-A177-3AD203B41FA5}">
                      <a16:colId xmlns:a16="http://schemas.microsoft.com/office/drawing/2014/main" val="1542877617"/>
                    </a:ext>
                  </a:extLst>
                </a:gridCol>
                <a:gridCol w="588837">
                  <a:extLst>
                    <a:ext uri="{9D8B030D-6E8A-4147-A177-3AD203B41FA5}">
                      <a16:colId xmlns:a16="http://schemas.microsoft.com/office/drawing/2014/main" val="4052831598"/>
                    </a:ext>
                  </a:extLst>
                </a:gridCol>
                <a:gridCol w="859701">
                  <a:extLst>
                    <a:ext uri="{9D8B030D-6E8A-4147-A177-3AD203B41FA5}">
                      <a16:colId xmlns:a16="http://schemas.microsoft.com/office/drawing/2014/main" val="3184591063"/>
                    </a:ext>
                  </a:extLst>
                </a:gridCol>
                <a:gridCol w="847924">
                  <a:extLst>
                    <a:ext uri="{9D8B030D-6E8A-4147-A177-3AD203B41FA5}">
                      <a16:colId xmlns:a16="http://schemas.microsoft.com/office/drawing/2014/main" val="1793234614"/>
                    </a:ext>
                  </a:extLst>
                </a:gridCol>
              </a:tblGrid>
              <a:tr h="8257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Division</a:t>
                      </a:r>
                    </a:p>
                  </a:txBody>
                  <a:tcPr marL="5322" marR="5322" marT="53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Income BBF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Income </a:t>
                      </a:r>
                      <a:b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Jan - 30 June 2020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Total Income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Expenditure from BBF</a:t>
                      </a:r>
                      <a:b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Expenditure from new fund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Available Balance </a:t>
                      </a:r>
                      <a:br>
                        <a:rPr lang="en-GB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GB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 Utilization Rate of BBF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 Utilization Rate  of New fund (2020)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322853"/>
                  </a:ext>
                </a:extLst>
              </a:tr>
              <a:tr h="26466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Subprogram 1 - Macro Economic Policy and Goverence</a:t>
                      </a:r>
                    </a:p>
                  </a:txBody>
                  <a:tcPr marL="5322" marR="5322" marT="53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68.10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68.10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-11.30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79.40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-16.59%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501229"/>
                  </a:ext>
                </a:extLst>
              </a:tr>
              <a:tr h="26466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Subprogram 2 - Regional Integration &amp; Trade</a:t>
                      </a:r>
                    </a:p>
                  </a:txBody>
                  <a:tcPr marL="5322" marR="5322" marT="53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3,768.34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4,886.15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8,654.49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1,815.67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92.01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6,746.80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48.18%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1.88%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590054"/>
                  </a:ext>
                </a:extLst>
              </a:tr>
              <a:tr h="27524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Subprogram 3 - Private Sector Development and Finance</a:t>
                      </a:r>
                    </a:p>
                  </a:txBody>
                  <a:tcPr marL="5322" marR="5322" marT="53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1,309.26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-67.36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1,241.90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248.95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992.95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19.01%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480508"/>
                  </a:ext>
                </a:extLst>
              </a:tr>
              <a:tr h="264660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</a:rPr>
                        <a:t>Subprogram 4 - African Centre for Statistics</a:t>
                      </a:r>
                    </a:p>
                  </a:txBody>
                  <a:tcPr marL="5322" marR="5322" marT="53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742.92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1,874.77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2,617.69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383.83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2,233.86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51.66%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234128"/>
                  </a:ext>
                </a:extLst>
              </a:tr>
              <a:tr h="52932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Subprogram 5- Technology, Climate change and natural resources management</a:t>
                      </a:r>
                    </a:p>
                  </a:txBody>
                  <a:tcPr marL="5322" marR="5322" marT="53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1,089.74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1,412.85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2,096.15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701.54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665.31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729.29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64.38%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47.09%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729427"/>
                  </a:ext>
                </a:extLst>
              </a:tr>
              <a:tr h="26466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Subprogram 6 - Gender and Women in Development</a:t>
                      </a:r>
                    </a:p>
                  </a:txBody>
                  <a:tcPr marL="5322" marR="5322" marT="53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333.36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116.32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449.68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92.05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357.63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27.61%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587340"/>
                  </a:ext>
                </a:extLst>
              </a:tr>
              <a:tr h="264660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Subprogram 7.1 -ECA Subreg activities North Africa</a:t>
                      </a:r>
                    </a:p>
                  </a:txBody>
                  <a:tcPr marL="5322" marR="5322" marT="53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50.89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2.80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53.69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48.09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0.03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5.57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94.49%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1.17%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441334"/>
                  </a:ext>
                </a:extLst>
              </a:tr>
              <a:tr h="26466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Subprogram 7.2 - ECA Subreg activities West Africa</a:t>
                      </a:r>
                    </a:p>
                  </a:txBody>
                  <a:tcPr marL="5322" marR="5322" marT="53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169.00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376.13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545.13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148.30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169.50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227.33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87.75%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45.06%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215113"/>
                  </a:ext>
                </a:extLst>
              </a:tr>
              <a:tr h="264660"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b="0" i="0" u="none" strike="noStrike">
                          <a:effectLst/>
                          <a:latin typeface="Arial" panose="020B0604020202020204" pitchFamily="34" charset="0"/>
                        </a:rPr>
                        <a:t>Subprogram 7.3 - ECA Subreg activities Central Africa</a:t>
                      </a:r>
                    </a:p>
                  </a:txBody>
                  <a:tcPr marL="5322" marR="5322" marT="53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156.08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151.10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307.18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106.84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200.34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68.45%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504049"/>
                  </a:ext>
                </a:extLst>
              </a:tr>
              <a:tr h="264660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Subprogram 7.4 - ECA Subreg activities East Africa</a:t>
                      </a:r>
                    </a:p>
                  </a:txBody>
                  <a:tcPr marL="5322" marR="5322" marT="53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7.16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7.16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-3.44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10.60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-48.11%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481436"/>
                  </a:ext>
                </a:extLst>
              </a:tr>
              <a:tr h="26466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Subprogram 7.5 - ECA Subreg activities Southern Africa</a:t>
                      </a:r>
                    </a:p>
                  </a:txBody>
                  <a:tcPr marL="5322" marR="5322" marT="53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9.53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9.53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-1.29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10.82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-13.58%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225881"/>
                  </a:ext>
                </a:extLst>
              </a:tr>
              <a:tr h="26466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Subprogram 9 - Poverty inequality and social policy</a:t>
                      </a:r>
                    </a:p>
                  </a:txBody>
                  <a:tcPr marL="5322" marR="5322" marT="53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28.10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28.10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0.69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27.42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2.44%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136269"/>
                  </a:ext>
                </a:extLst>
              </a:tr>
              <a:tr h="26466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ECA Office of the Executive Secretary</a:t>
                      </a:r>
                    </a:p>
                  </a:txBody>
                  <a:tcPr marL="5322" marR="5322" marT="53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205.51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10.83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216.33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102.10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 dirty="0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114.23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49.68%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607264"/>
                  </a:ext>
                </a:extLst>
              </a:tr>
              <a:tr h="26466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ECA Strategic Plan, Oversights &amp; Results</a:t>
                      </a:r>
                    </a:p>
                  </a:txBody>
                  <a:tcPr marL="5322" marR="5322" marT="53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88.56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88.56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0.28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88.28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0.32%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408423"/>
                  </a:ext>
                </a:extLst>
              </a:tr>
              <a:tr h="285835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i="0" u="none" strike="noStrike" dirty="0">
                          <a:effectLst/>
                          <a:latin typeface="Arial" panose="020B0604020202020204" pitchFamily="34" charset="0"/>
                        </a:rPr>
                        <a:t>Grand Total</a:t>
                      </a:r>
                    </a:p>
                  </a:txBody>
                  <a:tcPr marL="5322" marR="5322" marT="532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 dirty="0">
                          <a:effectLst/>
                          <a:latin typeface="Arial" panose="020B0604020202020204" pitchFamily="34" charset="0"/>
                        </a:rPr>
                        <a:t>8,026.57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 dirty="0">
                          <a:effectLst/>
                          <a:latin typeface="Arial" panose="020B0604020202020204" pitchFamily="34" charset="0"/>
                        </a:rPr>
                        <a:t>8,763.58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 dirty="0">
                          <a:effectLst/>
                          <a:latin typeface="Arial" panose="020B0604020202020204" pitchFamily="34" charset="0"/>
                        </a:rPr>
                        <a:t>16,383.69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 dirty="0">
                          <a:effectLst/>
                          <a:latin typeface="Arial" panose="020B0604020202020204" pitchFamily="34" charset="0"/>
                        </a:rPr>
                        <a:t>3,632.30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 dirty="0">
                          <a:effectLst/>
                          <a:latin typeface="Arial" panose="020B0604020202020204" pitchFamily="34" charset="0"/>
                        </a:rPr>
                        <a:t>926.85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 dirty="0">
                          <a:effectLst/>
                          <a:latin typeface="Arial" panose="020B0604020202020204" pitchFamily="34" charset="0"/>
                        </a:rPr>
                        <a:t>11,824.54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 dirty="0">
                          <a:effectLst/>
                          <a:latin typeface="Arial" panose="020B0604020202020204" pitchFamily="34" charset="0"/>
                        </a:rPr>
                        <a:t>45.25%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800" b="1" i="0" u="none" strike="noStrike" dirty="0">
                          <a:effectLst/>
                          <a:latin typeface="Arial" panose="020B0604020202020204" pitchFamily="34" charset="0"/>
                        </a:rPr>
                        <a:t>10.58%</a:t>
                      </a:r>
                    </a:p>
                  </a:txBody>
                  <a:tcPr marL="5322" marR="5322" marT="53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7887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933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8715" y="1253331"/>
            <a:ext cx="8467200" cy="5111374"/>
          </a:xfrm>
        </p:spPr>
        <p:txBody>
          <a:bodyPr>
            <a:normAutofit lnSpcReduction="10000"/>
          </a:bodyPr>
          <a:lstStyle/>
          <a:p>
            <a:r>
              <a:rPr lang="en-GB" dirty="0"/>
              <a:t>Summary:</a:t>
            </a:r>
          </a:p>
          <a:p>
            <a:pPr marL="457200" lvl="1" indent="0">
              <a:buNone/>
            </a:pPr>
            <a:r>
              <a:rPr lang="en-US" sz="3200" dirty="0">
                <a:solidFill>
                  <a:srgbClr val="0070C0"/>
                </a:solidFill>
              </a:rPr>
              <a:t>Income brought forward: 8,026,570</a:t>
            </a:r>
          </a:p>
          <a:p>
            <a:pPr marL="457200" lvl="1" indent="0">
              <a:buNone/>
            </a:pPr>
            <a:r>
              <a:rPr lang="en-US" sz="3200" dirty="0">
                <a:solidFill>
                  <a:srgbClr val="0070C0"/>
                </a:solidFill>
              </a:rPr>
              <a:t>    Income (Jan-Jun 2020): 8,763,580</a:t>
            </a:r>
          </a:p>
          <a:p>
            <a:pPr marL="457200" lvl="1" indent="0">
              <a:buNone/>
            </a:pPr>
            <a:r>
              <a:rPr lang="en-US" sz="3200" dirty="0">
                <a:solidFill>
                  <a:srgbClr val="0070C0"/>
                </a:solidFill>
              </a:rPr>
              <a:t>                    Total Income: 16,383,690</a:t>
            </a:r>
          </a:p>
          <a:p>
            <a:pPr marL="457200" lvl="1" indent="0">
              <a:buNone/>
            </a:pPr>
            <a:r>
              <a:rPr lang="en-US" sz="3200" dirty="0">
                <a:solidFill>
                  <a:srgbClr val="0070C0"/>
                </a:solidFill>
              </a:rPr>
              <a:t>Expenditure from brought forward: 3,632,300</a:t>
            </a:r>
          </a:p>
          <a:p>
            <a:pPr marL="457200" lvl="1" indent="0">
              <a:buNone/>
            </a:pPr>
            <a:r>
              <a:rPr lang="en-US" sz="3200" dirty="0">
                <a:solidFill>
                  <a:srgbClr val="0070C0"/>
                </a:solidFill>
              </a:rPr>
              <a:t>           Expenditure from new funds:926,850</a:t>
            </a:r>
          </a:p>
          <a:p>
            <a:pPr marL="457200" lvl="1" indent="0">
              <a:buNone/>
            </a:pPr>
            <a:r>
              <a:rPr lang="en-US" sz="3200" dirty="0">
                <a:solidFill>
                  <a:srgbClr val="0070C0"/>
                </a:solidFill>
              </a:rPr>
              <a:t>                               Total Expenditure: 4,559,150</a:t>
            </a:r>
          </a:p>
          <a:p>
            <a:pPr marL="457200" lvl="1" indent="0">
              <a:buNone/>
            </a:pPr>
            <a:r>
              <a:rPr lang="en-US" sz="3200" dirty="0">
                <a:solidFill>
                  <a:srgbClr val="0070C0"/>
                </a:solidFill>
              </a:rPr>
              <a:t>Available Balance: 11,824,540</a:t>
            </a:r>
          </a:p>
          <a:p>
            <a:pPr marL="457200" lvl="1" indent="0">
              <a:buNone/>
            </a:pPr>
            <a:r>
              <a:rPr lang="en-US" sz="3200" dirty="0">
                <a:solidFill>
                  <a:srgbClr val="0070C0"/>
                </a:solidFill>
              </a:rPr>
              <a:t>Funds Utilization Rate of brought forward:     45.25%</a:t>
            </a:r>
          </a:p>
          <a:p>
            <a:pPr marL="457200" lvl="1" indent="0">
              <a:buNone/>
            </a:pPr>
            <a:r>
              <a:rPr lang="en-US" sz="3200" dirty="0">
                <a:solidFill>
                  <a:srgbClr val="0070C0"/>
                </a:solidFill>
              </a:rPr>
              <a:t>Funds Utilization Rate of new funds: 10.58%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6257"/>
            <a:ext cx="9144000" cy="861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290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576E76DD-03E3-9B40-BB4C-70018833582E}"/>
              </a:ext>
            </a:extLst>
          </p:cNvPr>
          <p:cNvSpPr>
            <a:spLocks/>
          </p:cNvSpPr>
          <p:nvPr/>
        </p:nvSpPr>
        <p:spPr bwMode="auto">
          <a:xfrm>
            <a:off x="2281098" y="2227871"/>
            <a:ext cx="4422775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>
              <a:buFontTx/>
              <a:buNone/>
            </a:pPr>
            <a:r>
              <a:rPr lang="en-US" altLang="en-US" sz="3600" b="1" dirty="0">
                <a:solidFill>
                  <a:schemeClr val="tx1"/>
                </a:solidFill>
                <a:latin typeface="Lato" panose="020F0502020204030203" pitchFamily="34" charset="77"/>
                <a:sym typeface="Lato" panose="020F0502020204030203" pitchFamily="34" charset="77"/>
              </a:rPr>
              <a:t>THANK YOU!</a:t>
            </a:r>
          </a:p>
          <a:p>
            <a:pPr algn="ctr" eaLnBrk="1">
              <a:buFontTx/>
              <a:buNone/>
            </a:pPr>
            <a:endParaRPr lang="en-US" altLang="en-US" sz="3600" b="1" dirty="0">
              <a:solidFill>
                <a:schemeClr val="tx1"/>
              </a:solidFill>
              <a:latin typeface="Lato" panose="020F0502020204030203" pitchFamily="34" charset="77"/>
              <a:sym typeface="Lato" panose="020F0502020204030203" pitchFamily="34" charset="77"/>
            </a:endParaRPr>
          </a:p>
          <a:p>
            <a:pPr algn="ctr" eaLnBrk="1">
              <a:buFontTx/>
              <a:buNone/>
            </a:pPr>
            <a:r>
              <a:rPr lang="en-US" altLang="en-US" sz="3600" b="1" dirty="0">
                <a:solidFill>
                  <a:schemeClr val="tx1"/>
                </a:solidFill>
                <a:latin typeface="Lato" panose="020F0502020204030203" pitchFamily="34" charset="77"/>
                <a:sym typeface="Lato" panose="020F0502020204030203" pitchFamily="34" charset="77"/>
              </a:rPr>
              <a:t>KEEP SAFE!</a:t>
            </a:r>
          </a:p>
        </p:txBody>
      </p:sp>
    </p:spTree>
    <p:extLst>
      <p:ext uri="{BB962C8B-B14F-4D97-AF65-F5344CB8AC3E}">
        <p14:creationId xmlns:p14="http://schemas.microsoft.com/office/powerpoint/2010/main" val="424695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th Cte - ECA 2020 Programme Budget Review_21.01.19mrj.ppt" id="{372D5F47-0BEB-474D-AC57-57968E7D5424}" vid="{0141AD3F-68F0-4825-8741-2B61B0C9FA7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A9B82AF11BF543B627E48F61248C3D" ma:contentTypeVersion="11" ma:contentTypeDescription="Create a new document." ma:contentTypeScope="" ma:versionID="d91662e0b9db803ceac8d592d63133c7">
  <xsd:schema xmlns:xsd="http://www.w3.org/2001/XMLSchema" xmlns:xs="http://www.w3.org/2001/XMLSchema" xmlns:p="http://schemas.microsoft.com/office/2006/metadata/properties" xmlns:ns3="95e5e678-43ad-40d1-ac60-f89d2cdf5b98" xmlns:ns4="66598c8a-6b47-4fa5-ac2b-785d0e3e46d1" targetNamespace="http://schemas.microsoft.com/office/2006/metadata/properties" ma:root="true" ma:fieldsID="4e513056a3e80fdec4133240ce060915" ns3:_="" ns4:_="">
    <xsd:import namespace="95e5e678-43ad-40d1-ac60-f89d2cdf5b98"/>
    <xsd:import namespace="66598c8a-6b47-4fa5-ac2b-785d0e3e46d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e5e678-43ad-40d1-ac60-f89d2cdf5b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598c8a-6b47-4fa5-ac2b-785d0e3e46d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D0CFC9B-3C48-4834-96CC-6AB602230C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e5e678-43ad-40d1-ac60-f89d2cdf5b98"/>
    <ds:schemaRef ds:uri="66598c8a-6b47-4fa5-ac2b-785d0e3e46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0B1A285-2E1D-4AFC-BA94-B51234B4BF8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DEC73C-2C3E-412D-97D8-EE0D2C655B2D}">
  <ds:schemaRefs>
    <ds:schemaRef ds:uri="66598c8a-6b47-4fa5-ac2b-785d0e3e46d1"/>
    <ds:schemaRef ds:uri="http://purl.org/dc/elements/1.1/"/>
    <ds:schemaRef ds:uri="http://schemas.microsoft.com/office/2006/metadata/properties"/>
    <ds:schemaRef ds:uri="95e5e678-43ad-40d1-ac60-f89d2cdf5b98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5th Cte - ECA 2020 Programme Budget Review_21.01.19mrj.ppt</Template>
  <TotalTime>4335</TotalTime>
  <Words>1408</Words>
  <Application>Microsoft Office PowerPoint</Application>
  <PresentationFormat>On-screen Show (4:3)</PresentationFormat>
  <Paragraphs>444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Lato</vt:lpstr>
      <vt:lpstr>MS PGothic</vt:lpstr>
      <vt:lpstr>Arial</vt:lpstr>
      <vt:lpstr>Calibri</vt:lpstr>
      <vt:lpstr>Calibri Light</vt:lpstr>
      <vt:lpstr>Lucida Sans</vt:lpstr>
      <vt:lpstr>Office Theme</vt:lpstr>
      <vt:lpstr>2nd Quarter Accountability and Programme Performance Review Meeting  Partnerships and Resource Mobilization Economic Commission for Africa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ECA 2020 Budget Review                   5th Committee Hearing  Vera Songwe Executive Secretary, OES Economic Commission for Africa</dc:title>
  <dc:creator>Mai-Ellen Russ Jarrett</dc:creator>
  <cp:lastModifiedBy>Lezama</cp:lastModifiedBy>
  <cp:revision>237</cp:revision>
  <cp:lastPrinted>2020-07-23T01:18:06Z</cp:lastPrinted>
  <dcterms:created xsi:type="dcterms:W3CDTF">2019-10-22T07:35:21Z</dcterms:created>
  <dcterms:modified xsi:type="dcterms:W3CDTF">2020-07-23T01:35:59Z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0x010100F6A9B82AF11BF543B627E48F61248C3D</vt:lpwstr>
  </property>
</Properties>
</file>