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4"/>
  </p:sldMasterIdLst>
  <p:notesMasterIdLst>
    <p:notesMasterId r:id="rId14"/>
  </p:notesMasterIdLst>
  <p:sldIdLst>
    <p:sldId id="256" r:id="rId5"/>
    <p:sldId id="290" r:id="rId6"/>
    <p:sldId id="289" r:id="rId7"/>
    <p:sldId id="272" r:id="rId8"/>
    <p:sldId id="285" r:id="rId9"/>
    <p:sldId id="287" r:id="rId10"/>
    <p:sldId id="286" r:id="rId11"/>
    <p:sldId id="291" r:id="rId12"/>
    <p:sldId id="265" r:id="rId13"/>
  </p:sldIdLst>
  <p:sldSz cx="9144000" cy="5143500" type="screen16x9"/>
  <p:notesSz cx="6858000" cy="9144000"/>
  <p:embeddedFontLst>
    <p:embeddedFont>
      <p:font typeface="Helvetica Neue" panose="020B0604020202020204" charset="0"/>
      <p:regular r:id="rId15"/>
      <p:bold r:id="rId16"/>
      <p:italic r:id="rId17"/>
      <p:boldItalic r:id="rId18"/>
    </p:embeddedFont>
    <p:embeddedFont>
      <p:font typeface="Lucida Sans" panose="020B0602030504020204" pitchFamily="34" charset="0"/>
      <p:regular r:id="rId19"/>
      <p:bold r:id="rId20"/>
      <p:italic r:id="rId21"/>
      <p:boldItalic r:id="rId22"/>
    </p:embeddedFont>
  </p:embeddedFontLst>
  <p:defaultTextStyle>
    <a:defPPr>
      <a:defRPr lang="yo-NG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keyelsh Persson" initials="AP" lastIdx="10" clrIdx="0">
    <p:extLst>
      <p:ext uri="{19B8F6BF-5375-455C-9EA6-DF929625EA0E}">
        <p15:presenceInfo xmlns:p15="http://schemas.microsoft.com/office/powerpoint/2012/main" userId="Atkeyelsh Pe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9FE"/>
    <a:srgbClr val="CCFFFF"/>
    <a:srgbClr val="66FFCC"/>
    <a:srgbClr val="F29B26"/>
    <a:srgbClr val="FF3300"/>
    <a:srgbClr val="FFFF00"/>
    <a:srgbClr val="5268A4"/>
    <a:srgbClr val="FFFFFF"/>
    <a:srgbClr val="E3DE00"/>
    <a:srgbClr val="C51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87" autoAdjust="0"/>
  </p:normalViewPr>
  <p:slideViewPr>
    <p:cSldViewPr snapToGrid="0">
      <p:cViewPr varScale="1">
        <p:scale>
          <a:sx n="75" d="100"/>
          <a:sy n="75" d="100"/>
        </p:scale>
        <p:origin x="14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T_SPOQD\OQS\QA\PPR\2020\Q2\Joint%20delivery%20of%202020%20mappings%20-%20by%20Theme%20and%20Subtheme_AT_TL%20-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T_SPOQD\OQS\QA\PPR\2020\Q2\Joint%20delivery%20of%202020%20mappings%20-%20by%20Theme%20and%20Subtheme_AT_TL%20-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Joint interventions/deliverables by theme</a:t>
            </a:r>
            <a:endParaRPr lang="en-GB" sz="1200" dirty="0">
              <a:effectLst/>
            </a:endParaRPr>
          </a:p>
          <a:p>
            <a:pPr>
              <a:defRPr/>
            </a:pPr>
            <a:r>
              <a:rPr lang="en-US" sz="1600" b="1" i="0" baseline="0" dirty="0">
                <a:effectLst/>
              </a:rPr>
              <a:t>(out of 81)</a:t>
            </a:r>
            <a:endParaRPr lang="en-GB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'Theme deliverable and in '!$J$3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'Theme deliverable and in '!$I$4:$I$9</c:f>
              <c:strCache>
                <c:ptCount val="6"/>
                <c:pt idx="0">
                  <c:v>Trade and regional integration</c:v>
                </c:pt>
                <c:pt idx="1">
                  <c:v>Macro modelling for sustainable development planning</c:v>
                </c:pt>
                <c:pt idx="2">
                  <c:v>Poverty, gender and social policy</c:v>
                </c:pt>
                <c:pt idx="3">
                  <c:v>Private sector development, innovative finance and infrastructure development</c:v>
                </c:pt>
                <c:pt idx="4">
                  <c:v>Data, statistics and digital transformation</c:v>
                </c:pt>
                <c:pt idx="5">
                  <c:v>Climate change and green economy</c:v>
                </c:pt>
              </c:strCache>
            </c:strRef>
          </c:cat>
          <c:val>
            <c:numRef>
              <c:f>'Theme deliverable and in '!$J$4:$J$9</c:f>
              <c:numCache>
                <c:formatCode>General</c:formatCode>
                <c:ptCount val="6"/>
                <c:pt idx="0">
                  <c:v>22</c:v>
                </c:pt>
                <c:pt idx="1">
                  <c:v>21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6-42CD-9BC3-35039E528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5461656"/>
        <c:axId val="375461000"/>
      </c:barChart>
      <c:catAx>
        <c:axId val="375461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61000"/>
        <c:crosses val="autoZero"/>
        <c:auto val="1"/>
        <c:lblAlgn val="ctr"/>
        <c:lblOffset val="100"/>
        <c:noMultiLvlLbl val="0"/>
      </c:catAx>
      <c:valAx>
        <c:axId val="375461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6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Joint interventions/deliverables by subtheme </a:t>
            </a:r>
            <a:endParaRPr lang="en-GB" sz="1600" dirty="0">
              <a:effectLst/>
            </a:endParaRPr>
          </a:p>
          <a:p>
            <a:pPr>
              <a:defRPr sz="1600"/>
            </a:pPr>
            <a:r>
              <a:rPr lang="en-GB" sz="1600" b="0" i="0" baseline="0" dirty="0">
                <a:effectLst/>
              </a:rPr>
              <a:t> (out of 81)</a:t>
            </a:r>
            <a:endParaRPr lang="en-GB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'Subtheme deliverable and interv'!$M$6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'Subtheme deliverable and interv'!$L$7:$L$19</c:f>
              <c:strCache>
                <c:ptCount val="13"/>
                <c:pt idx="0">
                  <c:v>AfCFTA</c:v>
                </c:pt>
                <c:pt idx="1">
                  <c:v>Macro modelling/economic analysis</c:v>
                </c:pt>
                <c:pt idx="2">
                  <c:v>Development planning</c:v>
                </c:pt>
                <c:pt idx="3">
                  <c:v>Infrastructure</c:v>
                </c:pt>
                <c:pt idx="4">
                  <c:v>Digital transformation</c:v>
                </c:pt>
                <c:pt idx="5">
                  <c:v>Innovative financing</c:v>
                </c:pt>
                <c:pt idx="6">
                  <c:v>Blue economy</c:v>
                </c:pt>
                <c:pt idx="7">
                  <c:v>Demographic dividend</c:v>
                </c:pt>
                <c:pt idx="8">
                  <c:v>Governance</c:v>
                </c:pt>
                <c:pt idx="9">
                  <c:v>Migration</c:v>
                </c:pt>
                <c:pt idx="10">
                  <c:v>Private sector development</c:v>
                </c:pt>
                <c:pt idx="11">
                  <c:v>Urbanization</c:v>
                </c:pt>
                <c:pt idx="12">
                  <c:v>Climate change</c:v>
                </c:pt>
              </c:strCache>
            </c:strRef>
          </c:cat>
          <c:val>
            <c:numRef>
              <c:f>'Subtheme deliverable and interv'!$M$7:$M$19</c:f>
              <c:numCache>
                <c:formatCode>General</c:formatCode>
                <c:ptCount val="13"/>
                <c:pt idx="0">
                  <c:v>21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7-4AAA-A117-0C6974FDA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3169000"/>
        <c:axId val="573170968"/>
      </c:barChart>
      <c:catAx>
        <c:axId val="573169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170968"/>
        <c:crosses val="autoZero"/>
        <c:auto val="1"/>
        <c:lblAlgn val="ctr"/>
        <c:lblOffset val="100"/>
        <c:noMultiLvlLbl val="0"/>
      </c:catAx>
      <c:valAx>
        <c:axId val="573170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169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3;n">
            <a:extLst>
              <a:ext uri="{FF2B5EF4-FFF2-40B4-BE49-F238E27FC236}">
                <a16:creationId xmlns:a16="http://schemas.microsoft.com/office/drawing/2014/main" id="{50D15ADE-E6B5-40B9-A96A-6CD2E5F7A8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Google Shape;4;n">
            <a:extLst>
              <a:ext uri="{FF2B5EF4-FFF2-40B4-BE49-F238E27FC236}">
                <a16:creationId xmlns:a16="http://schemas.microsoft.com/office/drawing/2014/main" id="{C951D35F-C2CA-437A-83C6-AE0DC433F0A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4;p1:notes">
            <a:extLst>
              <a:ext uri="{FF2B5EF4-FFF2-40B4-BE49-F238E27FC236}">
                <a16:creationId xmlns:a16="http://schemas.microsoft.com/office/drawing/2014/main" id="{26787191-EA40-494E-BCE0-3108BDDE6F52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Google Shape;25;p1:notes">
            <a:extLst>
              <a:ext uri="{FF2B5EF4-FFF2-40B4-BE49-F238E27FC236}">
                <a16:creationId xmlns:a16="http://schemas.microsoft.com/office/drawing/2014/main" id="{A46C98AB-6D14-4BE9-8107-FA4E866B9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8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1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14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6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44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2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Front" type="tx">
  <p:cSld name="PresentationFro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B59EB0D-47B9-41D4-9ED3-19DFE0DE81DD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696BEF45-C5B5-4ECB-AF2E-74F91E2E309A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382724" y="1750663"/>
            <a:ext cx="8378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70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7;p3" descr="Google Shape;15;p17">
            <a:extLst>
              <a:ext uri="{FF2B5EF4-FFF2-40B4-BE49-F238E27FC236}">
                <a16:creationId xmlns:a16="http://schemas.microsoft.com/office/drawing/2014/main" id="{1C8345C9-4CF0-420A-BFD5-47B4C8EA471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76"/>
          <a:stretch>
            <a:fillRect/>
          </a:stretch>
        </p:blipFill>
        <p:spPr bwMode="auto">
          <a:xfrm>
            <a:off x="0" y="4868863"/>
            <a:ext cx="914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C508B74-26D2-439B-A67B-2B5C65DF5354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47A7F5ED-3F52-44F0-A0C0-603934520879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38400" y="1369219"/>
            <a:ext cx="8467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4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0;p4" descr="Google Shape;17;p18">
            <a:extLst>
              <a:ext uri="{FF2B5EF4-FFF2-40B4-BE49-F238E27FC236}">
                <a16:creationId xmlns:a16="http://schemas.microsoft.com/office/drawing/2014/main" id="{DA952B65-A2CE-408B-9DB5-0CD3A28FC44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0925"/>
            <a:ext cx="6858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21;p4" descr="Google Shape;18;p18">
            <a:extLst>
              <a:ext uri="{FF2B5EF4-FFF2-40B4-BE49-F238E27FC236}">
                <a16:creationId xmlns:a16="http://schemas.microsoft.com/office/drawing/2014/main" id="{C9DB84E5-8EE5-4B5E-8E4D-BE314577FF8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1"/>
          <a:stretch>
            <a:fillRect/>
          </a:stretch>
        </p:blipFill>
        <p:spPr bwMode="auto">
          <a:xfrm>
            <a:off x="3151188" y="207963"/>
            <a:ext cx="28416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1425F0C-A3DD-4021-83C4-666170D5E0EE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A1225AA7-9B64-48A8-9562-D28F8B94B3C7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6;p1" descr="Google Shape;9;p16">
            <a:extLst>
              <a:ext uri="{FF2B5EF4-FFF2-40B4-BE49-F238E27FC236}">
                <a16:creationId xmlns:a16="http://schemas.microsoft.com/office/drawing/2014/main" id="{333150CC-9F01-4811-A417-9736034C9A2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8D639960-515D-41DB-9433-0B084FB832E2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82588" y="1751013"/>
            <a:ext cx="8378825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75" tIns="45675" rIns="45675" bIns="4567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pic>
        <p:nvPicPr>
          <p:cNvPr id="1028" name="Google Shape;8;p1" descr="Google Shape;11;p16">
            <a:extLst>
              <a:ext uri="{FF2B5EF4-FFF2-40B4-BE49-F238E27FC236}">
                <a16:creationId xmlns:a16="http://schemas.microsoft.com/office/drawing/2014/main" id="{4FC8DA99-4035-4CDB-BB70-0E333F93CBC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19"/>
          <a:stretch>
            <a:fillRect/>
          </a:stretch>
        </p:blipFill>
        <p:spPr bwMode="auto">
          <a:xfrm>
            <a:off x="533400" y="3916363"/>
            <a:ext cx="1979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oogle Shape;9;p1" descr="Google Shape;12;p16">
            <a:extLst>
              <a:ext uri="{FF2B5EF4-FFF2-40B4-BE49-F238E27FC236}">
                <a16:creationId xmlns:a16="http://schemas.microsoft.com/office/drawing/2014/main" id="{444CF151-5233-4DE0-86BF-EEEEB659F15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25438"/>
            <a:ext cx="24622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Google Shape;10;p1">
            <a:extLst>
              <a:ext uri="{FF2B5EF4-FFF2-40B4-BE49-F238E27FC236}">
                <a16:creationId xmlns:a16="http://schemas.microsoft.com/office/drawing/2014/main" id="{3DFC4CCF-E77B-425D-B62E-083A488E7B5F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75" tIns="45675" rIns="45675" bIns="456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7;p5">
            <a:extLst>
              <a:ext uri="{FF2B5EF4-FFF2-40B4-BE49-F238E27FC236}">
                <a16:creationId xmlns:a16="http://schemas.microsoft.com/office/drawing/2014/main" id="{AC2B297C-DF95-4DFC-9FF5-DCD5C1E42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4110038"/>
            <a:ext cx="28241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675" tIns="45675" rIns="45675" bIns="45675" anchor="b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Q2 APPRM meeting</a:t>
            </a:r>
          </a:p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20, 21 &amp; 23 July 2020</a:t>
            </a:r>
          </a:p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Lucida Sans" panose="020B0602030504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Addis Ababa, Ethiopia</a:t>
            </a:r>
            <a:endParaRPr lang="yo-NG" altLang="en-US" dirty="0"/>
          </a:p>
        </p:txBody>
      </p:sp>
      <p:sp>
        <p:nvSpPr>
          <p:cNvPr id="10" name="Google Shape;28;p5">
            <a:extLst>
              <a:ext uri="{FF2B5EF4-FFF2-40B4-BE49-F238E27FC236}">
                <a16:creationId xmlns:a16="http://schemas.microsoft.com/office/drawing/2014/main" id="{A0EC9D3F-6193-470B-B10C-8D87E107E6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8722" y="1788446"/>
            <a:ext cx="8378825" cy="2338387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Pts val="2700"/>
            </a:pPr>
            <a:r>
              <a:rPr lang="en-US" altLang="en-US" sz="2700" b="1" dirty="0">
                <a:solidFill>
                  <a:srgbClr val="5268A4"/>
                </a:solidFill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t>JOINT DELIVERIES MAPPING</a:t>
            </a:r>
            <a:br>
              <a:rPr lang="en-US" altLang="en-US" sz="3200" b="1" dirty="0"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br>
              <a:rPr lang="en-US" altLang="en-US" sz="3200" b="1" dirty="0"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br>
              <a:rPr lang="en-US" altLang="en-US" sz="1200" dirty="0"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r>
              <a:rPr lang="en-US" altLang="en-US" sz="1700" b="1" dirty="0">
                <a:solidFill>
                  <a:schemeClr val="accent1"/>
                </a:solidFill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t>Atkeyelsh Persson</a:t>
            </a:r>
            <a:br>
              <a:rPr lang="en-US" altLang="en-US" sz="1700" b="1" dirty="0">
                <a:solidFill>
                  <a:schemeClr val="accent1"/>
                </a:solidFill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br>
              <a:rPr lang="en-US" altLang="en-US" sz="700" b="1" dirty="0">
                <a:solidFill>
                  <a:schemeClr val="accent1"/>
                </a:solidFill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r>
              <a:rPr lang="en-US" altLang="en-US" sz="1500" b="1" dirty="0"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t>Strategic Planning, Oversight and Results Division (SPORD)</a:t>
            </a:r>
            <a:br>
              <a:rPr lang="en-US" altLang="en-US" sz="1500" b="1" dirty="0"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</a:br>
            <a:endParaRPr lang="en-US" altLang="en-US" sz="3200" b="1" dirty="0">
              <a:latin typeface="Lucida Sans" panose="020B0602030504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Google Shape;229;p17">
            <a:extLst>
              <a:ext uri="{FF2B5EF4-FFF2-40B4-BE49-F238E27FC236}">
                <a16:creationId xmlns:a16="http://schemas.microsoft.com/office/drawing/2014/main" id="{35A0217F-D8E7-4BFC-A896-76234214A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96408" y="4460841"/>
            <a:ext cx="7474154" cy="34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Font typeface="Arial" panose="020B0604020202020204" pitchFamily="34" charset="0"/>
              <a:buNone/>
            </a:pPr>
            <a:endParaRPr lang="en-US" altLang="en-US" sz="2000" b="1" dirty="0">
              <a:solidFill>
                <a:srgbClr val="C51F35"/>
              </a:solidFill>
              <a:latin typeface="Helvetica Neue" charset="0"/>
              <a:sym typeface="Helvetica Neue" charset="0"/>
            </a:endParaRPr>
          </a:p>
        </p:txBody>
      </p:sp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36" y="251950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4C3EC80-46B6-4771-818A-7263AB439585}"/>
              </a:ext>
            </a:extLst>
          </p:cNvPr>
          <p:cNvSpPr/>
          <p:nvPr/>
        </p:nvSpPr>
        <p:spPr>
          <a:xfrm>
            <a:off x="896625" y="1026121"/>
            <a:ext cx="1731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cs typeface="+mn-cs"/>
              </a:rPr>
              <a:t>Outline:</a:t>
            </a:r>
            <a:endParaRPr lang="en-GB" sz="3200" b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025E1-7C04-4FF8-8725-057B8805F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1" y="1876466"/>
            <a:ext cx="8404446" cy="15850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Helvetica Neue" charset="0"/>
              </a:rPr>
              <a:t>Rational for mapping the joint deliveries</a:t>
            </a:r>
            <a:endParaRPr lang="en-GB" sz="1600" dirty="0">
              <a:solidFill>
                <a:srgbClr val="5268A4"/>
              </a:solidFill>
              <a:latin typeface="Helvetica Neue" charset="0"/>
            </a:endParaRPr>
          </a:p>
          <a:p>
            <a:endParaRPr lang="en-GB" sz="1600" dirty="0">
              <a:latin typeface="Helvetica Neue" charset="0"/>
            </a:endParaRPr>
          </a:p>
          <a:p>
            <a:endParaRPr lang="en-GB" sz="100" dirty="0">
              <a:latin typeface="Helvetica Neue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latin typeface="Helvetica Neue" charset="0"/>
              </a:rPr>
              <a:t>Approach for mapping and analysis</a:t>
            </a:r>
          </a:p>
          <a:p>
            <a:pPr marL="0" indent="0"/>
            <a:endParaRPr lang="en-GB" sz="1600" b="1" dirty="0">
              <a:latin typeface="Helvetica Neue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Helvetica Neue" charset="0"/>
              </a:rPr>
              <a:t>Demo on the result of mapping joint deliveries</a:t>
            </a:r>
            <a:endParaRPr lang="en-GB" sz="1600" dirty="0">
              <a:latin typeface="Helvetica Neue" charset="0"/>
            </a:endParaRPr>
          </a:p>
          <a:p>
            <a:pPr marL="457200" lvl="1" indent="0">
              <a:defRPr/>
            </a:pPr>
            <a:endParaRPr lang="en-GB" sz="1600" i="1" dirty="0">
              <a:solidFill>
                <a:srgbClr val="5268A4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8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36" y="226173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 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4C3EC80-46B6-4771-818A-7263AB439585}"/>
              </a:ext>
            </a:extLst>
          </p:cNvPr>
          <p:cNvSpPr/>
          <p:nvPr/>
        </p:nvSpPr>
        <p:spPr>
          <a:xfrm>
            <a:off x="1268942" y="934128"/>
            <a:ext cx="4583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cs typeface="+mn-cs"/>
              </a:rPr>
              <a:t>Rational for mapping the joint deliveries</a:t>
            </a:r>
            <a:endParaRPr lang="en-GB" sz="1800" b="1" dirty="0">
              <a:solidFill>
                <a:srgbClr val="000000">
                  <a:lumMod val="65000"/>
                  <a:lumOff val="3500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4CB1D4-7E74-4B99-B98A-EB7D3E37A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1772755"/>
            <a:ext cx="7306733" cy="27699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Helvetica Neue" charset="0"/>
              </a:rPr>
              <a:t>Following-up on decision from previous APPRs and SLT meetings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Helvetica Neue" charset="0"/>
              </a:rPr>
              <a:t>Illustrating corporate level view of joint deliveries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Helvetica Neue" charset="0"/>
              </a:rPr>
              <a:t>Strengthening collaboration among </a:t>
            </a:r>
            <a:r>
              <a:rPr lang="en-US" sz="1800" dirty="0" err="1">
                <a:latin typeface="Helvetica Neue" charset="0"/>
              </a:rPr>
              <a:t>subprogrammes</a:t>
            </a:r>
            <a:endParaRPr lang="en-US" sz="1800" dirty="0">
              <a:latin typeface="Helvetica Neue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Helvetica Neue" charset="0"/>
              </a:rPr>
              <a:t>Facilitating impactful engagement with MSs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Helvetica Neue" charset="0"/>
              </a:rPr>
              <a:t>Minimizing cost while increasing ECA’s visibility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Helvetica Neue" charset="0"/>
              </a:rPr>
              <a:t>Simplifying joint planning, implementation, monitoring and reporting</a:t>
            </a:r>
            <a:r>
              <a:rPr lang="en-GB" sz="1800" dirty="0">
                <a:latin typeface="Helvetica Neue" charset="0"/>
              </a:rPr>
              <a:t>      </a:t>
            </a:r>
          </a:p>
          <a:p>
            <a:pPr marL="457200" lvl="1" indent="0">
              <a:defRPr/>
            </a:pPr>
            <a:endParaRPr lang="en-GB" sz="1800" i="1" dirty="0">
              <a:solidFill>
                <a:srgbClr val="5268A4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2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9C83F4A7-69FF-4FF4-B6DD-B90114D69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72" y="1559729"/>
            <a:ext cx="8051141" cy="31393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Helvetica Neue" charset="0"/>
              </a:rPr>
              <a:t>Step 1:</a:t>
            </a:r>
            <a:endParaRPr lang="en-GB" sz="1600" dirty="0">
              <a:latin typeface="Helvetica Neue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800" i="1" dirty="0">
                <a:solidFill>
                  <a:srgbClr val="5268A4"/>
                </a:solidFill>
                <a:latin typeface="Helvetica Neue" charset="0"/>
              </a:rPr>
              <a:t>Extracting information from final 2020 ABPs</a:t>
            </a:r>
            <a:endParaRPr lang="en-GB" sz="1800" dirty="0">
              <a:solidFill>
                <a:srgbClr val="5268A4"/>
              </a:solidFill>
              <a:latin typeface="Helvetica Neue" charset="0"/>
            </a:endParaRPr>
          </a:p>
          <a:p>
            <a:endParaRPr lang="en-GB" sz="800" dirty="0">
              <a:latin typeface="Helvetica Neue" charset="0"/>
            </a:endParaRPr>
          </a:p>
          <a:p>
            <a:endParaRPr lang="en-GB" sz="1200" dirty="0">
              <a:latin typeface="Helvetica Neue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1" dirty="0">
                <a:latin typeface="Helvetica Neue" charset="0"/>
              </a:rPr>
              <a:t>Step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i="1" dirty="0">
                <a:solidFill>
                  <a:srgbClr val="5268A4"/>
                </a:solidFill>
                <a:latin typeface="Helvetica Neue" charset="0"/>
              </a:rPr>
              <a:t>Establishing criteria and defining the scope of the exercise</a:t>
            </a:r>
          </a:p>
          <a:p>
            <a:pPr marL="457200" lvl="1" indent="0"/>
            <a:endParaRPr lang="en-GB" sz="1800" b="1" dirty="0">
              <a:latin typeface="Helvetica Neue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800" b="1" dirty="0">
                <a:latin typeface="Helvetica Neue" charset="0"/>
              </a:rPr>
              <a:t>Step 3:</a:t>
            </a:r>
            <a:endParaRPr lang="en-GB" sz="1800" dirty="0">
              <a:latin typeface="Helvetica Neue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800" i="1" dirty="0">
                <a:solidFill>
                  <a:srgbClr val="5268A4"/>
                </a:solidFill>
                <a:latin typeface="Helvetica Neue" charset="0"/>
              </a:rPr>
              <a:t>Applying the established criteria to clean-up the extracted information (raw data – 97 joint deliveries) from 2020 ABPs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800" i="1" dirty="0">
                <a:solidFill>
                  <a:srgbClr val="5268A4"/>
                </a:solidFill>
                <a:latin typeface="Helvetica Neue" charset="0"/>
              </a:rPr>
              <a:t>After the clean-up, 81 joint deliveries (35 deliverables and 46 interventions) identified</a:t>
            </a:r>
          </a:p>
        </p:txBody>
      </p:sp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36" y="251950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 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4C3EC80-46B6-4771-818A-7263AB439585}"/>
              </a:ext>
            </a:extLst>
          </p:cNvPr>
          <p:cNvSpPr/>
          <p:nvPr/>
        </p:nvSpPr>
        <p:spPr>
          <a:xfrm>
            <a:off x="1326653" y="934128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Approach for mapping joint deliveries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957" y="242172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 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6">
            <a:extLst>
              <a:ext uri="{FF2B5EF4-FFF2-40B4-BE49-F238E27FC236}">
                <a16:creationId xmlns:a16="http://schemas.microsoft.com/office/drawing/2014/main" id="{7C4FF559-1AA5-48C6-8721-5A12C1133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33" y="726907"/>
            <a:ext cx="882593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Helvetica Neue" charset="0"/>
              </a:rPr>
              <a:t>Step 4:</a:t>
            </a:r>
            <a:endParaRPr lang="en-GB" sz="1600" dirty="0">
              <a:latin typeface="Helvetica Neue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600" i="1" dirty="0">
                <a:solidFill>
                  <a:srgbClr val="5268A4"/>
                </a:solidFill>
                <a:latin typeface="Helvetica Neue" charset="0"/>
              </a:rPr>
              <a:t>Cluster the joint deliveries by six thematic areas relevant to ECA’s menu of service lines</a:t>
            </a:r>
            <a:endParaRPr lang="en-GB" sz="100" dirty="0">
              <a:latin typeface="Helvetica Neue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BBD679-962F-43A9-8D1C-EB10B1A820E8}"/>
              </a:ext>
            </a:extLst>
          </p:cNvPr>
          <p:cNvGrpSpPr/>
          <p:nvPr/>
        </p:nvGrpSpPr>
        <p:grpSpPr>
          <a:xfrm>
            <a:off x="382757" y="1794101"/>
            <a:ext cx="3049029" cy="2787952"/>
            <a:chOff x="382757" y="1794101"/>
            <a:chExt cx="3049029" cy="27879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C54FC2B-E599-4D6D-BCC9-EC45E0B498E2}"/>
                </a:ext>
              </a:extLst>
            </p:cNvPr>
            <p:cNvSpPr/>
            <p:nvPr/>
          </p:nvSpPr>
          <p:spPr>
            <a:xfrm>
              <a:off x="418507" y="4172389"/>
              <a:ext cx="2615177" cy="409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n-GB" sz="1000" b="1" dirty="0">
                  <a:solidFill>
                    <a:schemeClr val="accent1"/>
                  </a:solidFill>
                  <a:ea typeface="Times New Roman" panose="02020603050405020304" pitchFamily="18" charset="0"/>
                </a:rPr>
                <a:t>RITD, SRO-EA, SRO-WA, SRO-CA, SRO-SA, SRO-NA, IDEP, PSDFD, ACS</a:t>
              </a:r>
              <a:endParaRPr lang="en-GB" sz="900" b="1" dirty="0">
                <a:solidFill>
                  <a:schemeClr val="accent1"/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F8C24B-9070-4826-B500-857498289694}"/>
                </a:ext>
              </a:extLst>
            </p:cNvPr>
            <p:cNvSpPr/>
            <p:nvPr/>
          </p:nvSpPr>
          <p:spPr>
            <a:xfrm>
              <a:off x="427722" y="3693276"/>
              <a:ext cx="2615177" cy="409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s-ES" sz="1000" b="1" dirty="0">
                  <a:solidFill>
                    <a:schemeClr val="accent2"/>
                  </a:solidFill>
                  <a:ea typeface="Times New Roman" panose="02020603050405020304" pitchFamily="18" charset="0"/>
                </a:rPr>
                <a:t>MGD, SRO-WA, SRO-CA, SRO-SA, SRO-NA, IDEP</a:t>
              </a:r>
              <a:endParaRPr lang="en-GB" sz="900" b="1" dirty="0">
                <a:solidFill>
                  <a:schemeClr val="accent2"/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FCCBFC-DE09-483A-91B1-DE11AD4EE782}"/>
                </a:ext>
              </a:extLst>
            </p:cNvPr>
            <p:cNvSpPr/>
            <p:nvPr/>
          </p:nvSpPr>
          <p:spPr>
            <a:xfrm>
              <a:off x="438061" y="3343218"/>
              <a:ext cx="2624606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n-GB" sz="1000" b="1" dirty="0">
                  <a:solidFill>
                    <a:schemeClr val="bg2">
                      <a:lumMod val="50000"/>
                    </a:schemeClr>
                  </a:solidFill>
                  <a:ea typeface="Times New Roman" panose="02020603050405020304" pitchFamily="18" charset="0"/>
                </a:rPr>
                <a:t>PISP, SRO-WA, GEWE, IDEP, SRO-NA</a:t>
              </a:r>
              <a:endParaRPr lang="en-GB" sz="900" b="1" dirty="0">
                <a:solidFill>
                  <a:schemeClr val="bg2">
                    <a:lumMod val="50000"/>
                  </a:schemeClr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2124E3D-8393-40E3-81DE-38469D4CED47}"/>
                </a:ext>
              </a:extLst>
            </p:cNvPr>
            <p:cNvSpPr/>
            <p:nvPr/>
          </p:nvSpPr>
          <p:spPr>
            <a:xfrm>
              <a:off x="418507" y="2955513"/>
              <a:ext cx="1974148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n-GB" sz="1000" b="1" dirty="0">
                  <a:solidFill>
                    <a:schemeClr val="accent4">
                      <a:lumMod val="75000"/>
                    </a:schemeClr>
                  </a:solidFill>
                  <a:ea typeface="Times New Roman" panose="02020603050405020304" pitchFamily="18" charset="0"/>
                </a:rPr>
                <a:t>PSDFD, SRO-SA, RITD, ACS</a:t>
              </a:r>
              <a:endParaRPr lang="en-GB" sz="900" b="1" dirty="0">
                <a:solidFill>
                  <a:schemeClr val="accent4">
                    <a:lumMod val="75000"/>
                  </a:schemeClr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D35A839-949E-4C9B-98BF-B4416EF133CA}"/>
                </a:ext>
              </a:extLst>
            </p:cNvPr>
            <p:cNvSpPr/>
            <p:nvPr/>
          </p:nvSpPr>
          <p:spPr>
            <a:xfrm>
              <a:off x="404501" y="2569999"/>
              <a:ext cx="3027285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n-GB" sz="1000" b="1" dirty="0">
                  <a:solidFill>
                    <a:srgbClr val="7030A0"/>
                  </a:solidFill>
                  <a:ea typeface="Times New Roman" panose="02020603050405020304" pitchFamily="18" charset="0"/>
                </a:rPr>
                <a:t>ACS, SRO-WA, SRO-CA, GEWE, IDEP, PISP</a:t>
              </a:r>
              <a:endParaRPr lang="en-GB" sz="900" b="1" dirty="0">
                <a:solidFill>
                  <a:srgbClr val="7030A0"/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7021BA-71AD-4BBD-A66A-910149167F44}"/>
                </a:ext>
              </a:extLst>
            </p:cNvPr>
            <p:cNvSpPr/>
            <p:nvPr/>
          </p:nvSpPr>
          <p:spPr>
            <a:xfrm>
              <a:off x="382757" y="2201118"/>
              <a:ext cx="2615177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1755">
                <a:lnSpc>
                  <a:spcPct val="107000"/>
                </a:lnSpc>
                <a:spcAft>
                  <a:spcPts val="0"/>
                </a:spcAft>
                <a:tabLst>
                  <a:tab pos="2370455" algn="l"/>
                </a:tabLst>
              </a:pPr>
              <a:r>
                <a:rPr lang="en-GB" sz="1000" b="1" dirty="0">
                  <a:solidFill>
                    <a:schemeClr val="accent6"/>
                  </a:solidFill>
                  <a:ea typeface="Times New Roman" panose="02020603050405020304" pitchFamily="18" charset="0"/>
                </a:rPr>
                <a:t>TCND, SRO-EA, PSDFD, PISP</a:t>
              </a:r>
              <a:endParaRPr lang="en-GB" sz="900" b="1" dirty="0">
                <a:solidFill>
                  <a:schemeClr val="accent6"/>
                </a:solidFill>
                <a:ea typeface="DengXian" panose="02010600030101010101" pitchFamily="2" charset="-122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B273DF7-E8CA-4E69-A929-DD482C66D89C}"/>
                </a:ext>
              </a:extLst>
            </p:cNvPr>
            <p:cNvSpPr/>
            <p:nvPr/>
          </p:nvSpPr>
          <p:spPr>
            <a:xfrm>
              <a:off x="438061" y="1794101"/>
              <a:ext cx="720001" cy="2290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tx1"/>
                  </a:solidFill>
                </a:rPr>
                <a:t>SPs: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5A9D119-8C28-42DF-8FB1-9E9EBE05ACA5}"/>
              </a:ext>
            </a:extLst>
          </p:cNvPr>
          <p:cNvCxnSpPr>
            <a:cxnSpLocks/>
          </p:cNvCxnSpPr>
          <p:nvPr/>
        </p:nvCxnSpPr>
        <p:spPr>
          <a:xfrm>
            <a:off x="3413619" y="4417520"/>
            <a:ext cx="247978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A5D258-C119-4F44-8233-93D354925B0B}"/>
              </a:ext>
            </a:extLst>
          </p:cNvPr>
          <p:cNvCxnSpPr>
            <a:cxnSpLocks/>
          </p:cNvCxnSpPr>
          <p:nvPr/>
        </p:nvCxnSpPr>
        <p:spPr>
          <a:xfrm>
            <a:off x="3367567" y="4102951"/>
            <a:ext cx="247978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FEEB8A0-4BC8-438A-8AE3-87DF8FB12AA9}"/>
              </a:ext>
            </a:extLst>
          </p:cNvPr>
          <p:cNvCxnSpPr>
            <a:cxnSpLocks/>
          </p:cNvCxnSpPr>
          <p:nvPr/>
        </p:nvCxnSpPr>
        <p:spPr>
          <a:xfrm>
            <a:off x="3367567" y="3677146"/>
            <a:ext cx="2479783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C19FB12-CC2A-44D1-B3E3-707E30F6FE6D}"/>
              </a:ext>
            </a:extLst>
          </p:cNvPr>
          <p:cNvCxnSpPr>
            <a:cxnSpLocks/>
          </p:cNvCxnSpPr>
          <p:nvPr/>
        </p:nvCxnSpPr>
        <p:spPr>
          <a:xfrm>
            <a:off x="3387960" y="3308959"/>
            <a:ext cx="2479783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80DA8D-441D-45C6-9178-40DA39B640D3}"/>
              </a:ext>
            </a:extLst>
          </p:cNvPr>
          <p:cNvCxnSpPr>
            <a:cxnSpLocks/>
          </p:cNvCxnSpPr>
          <p:nvPr/>
        </p:nvCxnSpPr>
        <p:spPr>
          <a:xfrm>
            <a:off x="3413619" y="2860359"/>
            <a:ext cx="247978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9153D94-35F7-4A5B-8445-89F16FEE9E67}"/>
              </a:ext>
            </a:extLst>
          </p:cNvPr>
          <p:cNvCxnSpPr>
            <a:cxnSpLocks/>
          </p:cNvCxnSpPr>
          <p:nvPr/>
        </p:nvCxnSpPr>
        <p:spPr>
          <a:xfrm>
            <a:off x="3409135" y="2418085"/>
            <a:ext cx="2479783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9BC57606-08CB-4551-8AB6-69D1F08F53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428379"/>
              </p:ext>
            </p:extLst>
          </p:nvPr>
        </p:nvGraphicFramePr>
        <p:xfrm>
          <a:off x="3212333" y="1374393"/>
          <a:ext cx="5772631" cy="341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73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36" y="218611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C3DA88A-E4D9-4B2B-9C01-B5BF5FC8CE4E}"/>
              </a:ext>
            </a:extLst>
          </p:cNvPr>
          <p:cNvSpPr/>
          <p:nvPr/>
        </p:nvSpPr>
        <p:spPr>
          <a:xfrm>
            <a:off x="5994348" y="1517783"/>
            <a:ext cx="27563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Top 3 subthemes &amp; SPs:                           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16C35F9-B01B-4787-A351-23A2AC90E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3" y="843617"/>
            <a:ext cx="805114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Helvetica Neue" charset="0"/>
              </a:rPr>
              <a:t>Step 5:</a:t>
            </a:r>
            <a:endParaRPr lang="en-GB" sz="1600" dirty="0">
              <a:latin typeface="Helvetica Neue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600" i="1" dirty="0">
                <a:solidFill>
                  <a:srgbClr val="5268A4"/>
                </a:solidFill>
                <a:latin typeface="Helvetica Neue" charset="0"/>
              </a:rPr>
              <a:t>Clustering further the 6 thematic areas into 13 sub-themes </a:t>
            </a:r>
            <a:endParaRPr lang="en-GB" sz="100" dirty="0">
              <a:latin typeface="Helvetica Neue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74D10F-25C8-4F2F-AB01-485DA856367E}"/>
              </a:ext>
            </a:extLst>
          </p:cNvPr>
          <p:cNvSpPr/>
          <p:nvPr/>
        </p:nvSpPr>
        <p:spPr>
          <a:xfrm>
            <a:off x="6108282" y="1903457"/>
            <a:ext cx="2756316" cy="81084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err="1"/>
              <a:t>AfCFTA</a:t>
            </a:r>
            <a:r>
              <a:rPr lang="en-US" sz="1200" b="1" dirty="0"/>
              <a:t> : 21</a:t>
            </a:r>
          </a:p>
          <a:p>
            <a:endParaRPr lang="en-US" sz="1200" b="1" dirty="0"/>
          </a:p>
          <a:p>
            <a:r>
              <a:rPr lang="en-GB" sz="1200" b="1" dirty="0"/>
              <a:t>ACS, IDEP, RITD, SRO-CA, SRO-EA, SRO-NA, SRO-SA, SRO-WA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FB100-9048-4995-876F-F43F9D8472A0}"/>
              </a:ext>
            </a:extLst>
          </p:cNvPr>
          <p:cNvSpPr/>
          <p:nvPr/>
        </p:nvSpPr>
        <p:spPr>
          <a:xfrm>
            <a:off x="6108283" y="2882214"/>
            <a:ext cx="2756316" cy="83104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Macro modelling/economic analysis: </a:t>
            </a:r>
            <a:r>
              <a:rPr lang="en-US" sz="1200" b="1" dirty="0"/>
              <a:t>9</a:t>
            </a:r>
          </a:p>
          <a:p>
            <a:endParaRPr lang="en-US" sz="1200" b="1" dirty="0"/>
          </a:p>
          <a:p>
            <a:r>
              <a:rPr lang="en-GB" sz="1200" b="1" dirty="0"/>
              <a:t>IDEP, MGD, SRO-CA, SRO-NA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5B78AB-D81F-415E-AC50-4A44CFAA9565}"/>
              </a:ext>
            </a:extLst>
          </p:cNvPr>
          <p:cNvSpPr/>
          <p:nvPr/>
        </p:nvSpPr>
        <p:spPr>
          <a:xfrm>
            <a:off x="6108282" y="3890122"/>
            <a:ext cx="2756317" cy="83104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Development Planning: </a:t>
            </a:r>
            <a:r>
              <a:rPr lang="en-US" sz="1200" b="1" dirty="0"/>
              <a:t>9 </a:t>
            </a:r>
          </a:p>
          <a:p>
            <a:endParaRPr lang="en-GB" sz="1200" b="1" dirty="0"/>
          </a:p>
          <a:p>
            <a:r>
              <a:rPr lang="en-GB" sz="1200" b="1" dirty="0"/>
              <a:t>IDEP, MGD, PISP, SRO-NA, SRO-SA, SRO-WA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D1050D7-1422-461C-9D3F-897803948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807491"/>
              </p:ext>
            </p:extLst>
          </p:nvPr>
        </p:nvGraphicFramePr>
        <p:xfrm>
          <a:off x="349276" y="1570392"/>
          <a:ext cx="5645072" cy="323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9361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Google Shape;229;p17">
            <a:extLst>
              <a:ext uri="{FF2B5EF4-FFF2-40B4-BE49-F238E27FC236}">
                <a16:creationId xmlns:a16="http://schemas.microsoft.com/office/drawing/2014/main" id="{35A0217F-D8E7-4BFC-A896-76234214A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96408" y="4460841"/>
            <a:ext cx="7474154" cy="34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Font typeface="Arial" panose="020B0604020202020204" pitchFamily="34" charset="0"/>
              <a:buNone/>
            </a:pPr>
            <a:endParaRPr lang="en-US" altLang="en-US" sz="2000" b="1" dirty="0">
              <a:solidFill>
                <a:srgbClr val="C51F35"/>
              </a:solidFill>
              <a:latin typeface="Helvetica Neue" charset="0"/>
              <a:sym typeface="Helvetica Neue" charset="0"/>
            </a:endParaRPr>
          </a:p>
        </p:txBody>
      </p:sp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36" y="230563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E30D291-4C0F-4AC2-96CC-AA313A2ACB01}"/>
              </a:ext>
            </a:extLst>
          </p:cNvPr>
          <p:cNvSpPr/>
          <p:nvPr/>
        </p:nvSpPr>
        <p:spPr>
          <a:xfrm>
            <a:off x="-187631" y="835536"/>
            <a:ext cx="86910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  <a:tabLst>
                <a:tab pos="914400" algn="l"/>
              </a:tabLst>
            </a:pPr>
            <a:r>
              <a:rPr lang="en-GB" sz="1600" b="1" dirty="0">
                <a:latin typeface="+mj-lt"/>
              </a:rPr>
              <a:t>Joint delivery in Countries of Focus by thematic area (</a:t>
            </a:r>
            <a:r>
              <a:rPr lang="en-GB" sz="1600" b="1" i="1" dirty="0">
                <a:latin typeface="+mj-lt"/>
              </a:rPr>
              <a:t>top </a:t>
            </a:r>
            <a:r>
              <a:rPr lang="en-GB" sz="1600" b="1" i="1" dirty="0" err="1">
                <a:latin typeface="+mj-lt"/>
              </a:rPr>
              <a:t>CoF</a:t>
            </a:r>
            <a:r>
              <a:rPr lang="en-GB" sz="1600" b="1" dirty="0">
                <a:latin typeface="+mj-lt"/>
              </a:rPr>
              <a:t>)</a:t>
            </a:r>
          </a:p>
        </p:txBody>
      </p:sp>
      <p:graphicFrame>
        <p:nvGraphicFramePr>
          <p:cNvPr id="10" name="Tabelle 3">
            <a:extLst>
              <a:ext uri="{FF2B5EF4-FFF2-40B4-BE49-F238E27FC236}">
                <a16:creationId xmlns:a16="http://schemas.microsoft.com/office/drawing/2014/main" id="{C1740263-05FB-4813-9A04-7B3277884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02450"/>
              </p:ext>
            </p:extLst>
          </p:nvPr>
        </p:nvGraphicFramePr>
        <p:xfrm>
          <a:off x="320721" y="1329677"/>
          <a:ext cx="8691069" cy="3479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581">
                  <a:extLst>
                    <a:ext uri="{9D8B030D-6E8A-4147-A177-3AD203B41FA5}">
                      <a16:colId xmlns:a16="http://schemas.microsoft.com/office/drawing/2014/main" val="737967999"/>
                    </a:ext>
                  </a:extLst>
                </a:gridCol>
                <a:gridCol w="5235488">
                  <a:extLst>
                    <a:ext uri="{9D8B030D-6E8A-4147-A177-3AD203B41FA5}">
                      <a16:colId xmlns:a16="http://schemas.microsoft.com/office/drawing/2014/main" val="131161786"/>
                    </a:ext>
                  </a:extLst>
                </a:gridCol>
              </a:tblGrid>
              <a:tr h="370677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Thematic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B0604020202020204" charset="0"/>
                        </a:rPr>
                        <a:t>C</a:t>
                      </a:r>
                      <a:r>
                        <a:rPr lang="en-GB" dirty="0" err="1">
                          <a:latin typeface="Helvetica Neue" panose="020B0604020202020204" charset="0"/>
                        </a:rPr>
                        <a:t>oF</a:t>
                      </a:r>
                      <a:endParaRPr lang="en-GB" dirty="0">
                        <a:latin typeface="Helvetica Neue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860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Climate Change and Green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Ethiopia (4); Eritrea (3); Kenya (3); Rwanda (3); Zimbabwe (3)</a:t>
                      </a:r>
                    </a:p>
                    <a:p>
                      <a:pPr algn="l"/>
                      <a:endParaRPr lang="en-GB" dirty="0">
                        <a:latin typeface="Helvetica Neue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78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Data Statistics and Digital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/>
                        <a:t>Cameroon (8); Chad (8); Ghana (8); Congo (7)</a:t>
                      </a:r>
                    </a:p>
                    <a:p>
                      <a:pPr algn="l"/>
                      <a:endParaRPr lang="en-GB" dirty="0">
                        <a:latin typeface="Helvetica Neue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1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Macro-Modelling for Sustainable Development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Chad (9); Ghana (9); Guinea (9); Mauritania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74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Poverty, Gender and Social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Cameroon (6); Ethiopia (6); Ghana (6); Mauritania (6); South Africa (6); Zimbabwe (6)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42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Private Sector Development, Innovative Finance and Infrastructure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Kenya (10); Guinea (8); South Africa (7); Ethiopia (6); Ghana (6); Rwanda (6)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80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 Neue" panose="020B0604020202020204" charset="0"/>
                        </a:rPr>
                        <a:t>Trade and Regional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Cameroon (7); Chad (7); Congo (7); Ghana (7); Rwanda (7); South Africa (7); Sudan (7); Zambia (7)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279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00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Google Shape;229;p17">
            <a:extLst>
              <a:ext uri="{FF2B5EF4-FFF2-40B4-BE49-F238E27FC236}">
                <a16:creationId xmlns:a16="http://schemas.microsoft.com/office/drawing/2014/main" id="{35A0217F-D8E7-4BFC-A896-76234214A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96408" y="4460841"/>
            <a:ext cx="7474154" cy="34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Font typeface="Arial" panose="020B0604020202020204" pitchFamily="34" charset="0"/>
              <a:buNone/>
            </a:pPr>
            <a:endParaRPr lang="en-US" altLang="en-US" sz="2000" b="1" dirty="0">
              <a:solidFill>
                <a:srgbClr val="C51F35"/>
              </a:solidFill>
              <a:latin typeface="Helvetica Neue" charset="0"/>
              <a:sym typeface="Helvetica Neue" charset="0"/>
            </a:endParaRPr>
          </a:p>
        </p:txBody>
      </p:sp>
      <p:pic>
        <p:nvPicPr>
          <p:cNvPr id="3" name="Graphic 2" descr="Prost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611" y="251950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8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Joint Deliveries Mapping</a:t>
            </a: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4D4C679-3FCF-4972-ABF5-14C29034C972}"/>
              </a:ext>
            </a:extLst>
          </p:cNvPr>
          <p:cNvSpPr/>
          <p:nvPr/>
        </p:nvSpPr>
        <p:spPr>
          <a:xfrm>
            <a:off x="1190847" y="1913860"/>
            <a:ext cx="6347632" cy="1329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…….demo on mapping joint deliveries by </a:t>
            </a:r>
            <a:r>
              <a:rPr lang="en-US" sz="2000" dirty="0" err="1">
                <a:solidFill>
                  <a:srgbClr val="C00000"/>
                </a:solidFill>
              </a:rPr>
              <a:t>CoF</a:t>
            </a:r>
            <a:r>
              <a:rPr lang="en-US" sz="2000" dirty="0">
                <a:solidFill>
                  <a:srgbClr val="C00000"/>
                </a:solidFill>
              </a:rPr>
              <a:t>, thematic area, and SPs   &gt;&gt;&gt;&gt;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6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EBC8E3A-65DF-4013-AF63-049A8C4D7828}"/>
              </a:ext>
            </a:extLst>
          </p:cNvPr>
          <p:cNvSpPr>
            <a:spLocks/>
          </p:cNvSpPr>
          <p:nvPr/>
        </p:nvSpPr>
        <p:spPr bwMode="auto">
          <a:xfrm>
            <a:off x="2913460" y="2312194"/>
            <a:ext cx="3317081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125" b="1">
                <a:latin typeface="Lato"/>
                <a:ea typeface="MS PGothic" panose="020B0600070205080204" pitchFamily="34" charset="-128"/>
                <a:cs typeface="Calibri" panose="020F0502020204030204" pitchFamily="34" charset="0"/>
                <a:sym typeface="Lato"/>
              </a:rPr>
              <a:t>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2" ma:contentTypeDescription="Create a new document." ma:contentTypeScope="" ma:versionID="f20da497359a49caf61a85c8fcb6bc08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747d953be85f99528bba67ec4bd3fbcc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1CD07A-43D0-44C3-9FBA-2F15294BD7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D83E8E-52DB-4649-A0E8-010FA99A7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58E3F4-806B-4380-B772-0AD05FEB0E13}">
  <ds:schemaRefs>
    <ds:schemaRef ds:uri="95e5e678-43ad-40d1-ac60-f89d2cdf5b9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6598c8a-6b47-4fa5-ac2b-785d0e3e46d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543</Words>
  <Application>Microsoft Office PowerPoint</Application>
  <PresentationFormat>On-screen Show (16:9)</PresentationFormat>
  <Paragraphs>78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Helvetica Neue</vt:lpstr>
      <vt:lpstr>Lucida Sans</vt:lpstr>
      <vt:lpstr>Arial</vt:lpstr>
      <vt:lpstr>Lato</vt:lpstr>
      <vt:lpstr>Office Theme</vt:lpstr>
      <vt:lpstr>JOINT DELIVERIES MAPPING   Atkeyelsh Persson  Strategic Planning, Oversight and Results Division (SPORD)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Ashebir Desalegn</dc:creator>
  <cp:lastModifiedBy>Atkeyelsh Persson</cp:lastModifiedBy>
  <cp:revision>158</cp:revision>
  <dcterms:modified xsi:type="dcterms:W3CDTF">2020-07-22T15:24:09Z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