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77" r:id="rId3"/>
    <p:sldId id="271" r:id="rId4"/>
    <p:sldId id="270" r:id="rId5"/>
    <p:sldId id="293" r:id="rId6"/>
    <p:sldId id="284" r:id="rId7"/>
    <p:sldId id="265"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E5"/>
    <a:srgbClr val="FFCCCC"/>
    <a:srgbClr val="FFF8E5"/>
    <a:srgbClr val="FFF4D5"/>
    <a:srgbClr val="CC0099"/>
    <a:srgbClr val="FFCCFF"/>
    <a:srgbClr val="FF99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0" autoAdjust="0"/>
    <p:restoredTop sz="94660"/>
  </p:normalViewPr>
  <p:slideViewPr>
    <p:cSldViewPr snapToGrid="0">
      <p:cViewPr>
        <p:scale>
          <a:sx n="90" d="100"/>
          <a:sy n="90" d="100"/>
        </p:scale>
        <p:origin x="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3E2E15-3A0B-4AE7-8F88-B7AAAEC81C67}"/>
              </a:ext>
            </a:extLst>
          </p:cNvPr>
          <p:cNvSpPr>
            <a:spLocks noGrp="1"/>
          </p:cNvSpPr>
          <p:nvPr>
            <p:ph type="dt" sz="half" idx="10"/>
          </p:nvPr>
        </p:nvSpPr>
        <p:spPr/>
        <p:txBody>
          <a:bodyPr/>
          <a:lstStyle>
            <a:lvl1pPr>
              <a:defRPr/>
            </a:lvl1pPr>
          </a:lstStyle>
          <a:p>
            <a:pPr>
              <a:defRPr/>
            </a:pPr>
            <a:fld id="{91553175-95CC-4577-8805-64C89B22FA37}" type="datetimeFigureOut">
              <a:rPr lang="en-GB"/>
              <a:pPr>
                <a:defRPr/>
              </a:pPr>
              <a:t>21/07/2020</a:t>
            </a:fld>
            <a:endParaRPr lang="en-GB"/>
          </a:p>
        </p:txBody>
      </p:sp>
      <p:sp>
        <p:nvSpPr>
          <p:cNvPr id="5" name="Footer Placeholder 4">
            <a:extLst>
              <a:ext uri="{FF2B5EF4-FFF2-40B4-BE49-F238E27FC236}">
                <a16:creationId xmlns:a16="http://schemas.microsoft.com/office/drawing/2014/main" id="{C8DB2D2E-F719-4DB1-9FF4-85DE0D5584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150E1E6-269E-4677-BBDF-10C62C460627}"/>
              </a:ext>
            </a:extLst>
          </p:cNvPr>
          <p:cNvSpPr>
            <a:spLocks noGrp="1"/>
          </p:cNvSpPr>
          <p:nvPr>
            <p:ph type="sldNum" sz="quarter" idx="12"/>
          </p:nvPr>
        </p:nvSpPr>
        <p:spPr/>
        <p:txBody>
          <a:bodyPr/>
          <a:lstStyle>
            <a:lvl1pPr>
              <a:defRPr/>
            </a:lvl1pPr>
          </a:lstStyle>
          <a:p>
            <a:fld id="{406CBB9C-28B3-4B7A-A49B-E4092114E131}" type="slidenum">
              <a:rPr lang="en-GB" altLang="fr-FR"/>
              <a:pPr/>
              <a:t>‹N°›</a:t>
            </a:fld>
            <a:endParaRPr lang="en-GB" altLang="fr-FR"/>
          </a:p>
        </p:txBody>
      </p:sp>
    </p:spTree>
    <p:extLst>
      <p:ext uri="{BB962C8B-B14F-4D97-AF65-F5344CB8AC3E}">
        <p14:creationId xmlns:p14="http://schemas.microsoft.com/office/powerpoint/2010/main" val="82522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496C4F-13FB-4148-B3EB-8AE9F2E2F1B8}"/>
              </a:ext>
            </a:extLst>
          </p:cNvPr>
          <p:cNvSpPr>
            <a:spLocks noGrp="1"/>
          </p:cNvSpPr>
          <p:nvPr>
            <p:ph type="dt" sz="half" idx="10"/>
          </p:nvPr>
        </p:nvSpPr>
        <p:spPr/>
        <p:txBody>
          <a:bodyPr/>
          <a:lstStyle>
            <a:lvl1pPr>
              <a:defRPr/>
            </a:lvl1pPr>
          </a:lstStyle>
          <a:p>
            <a:pPr>
              <a:defRPr/>
            </a:pPr>
            <a:fld id="{C02FAE9C-B6F5-4875-AC8B-D393D516B196}" type="datetimeFigureOut">
              <a:rPr lang="en-GB"/>
              <a:pPr>
                <a:defRPr/>
              </a:pPr>
              <a:t>21/07/2020</a:t>
            </a:fld>
            <a:endParaRPr lang="en-GB"/>
          </a:p>
        </p:txBody>
      </p:sp>
      <p:sp>
        <p:nvSpPr>
          <p:cNvPr id="5" name="Footer Placeholder 4">
            <a:extLst>
              <a:ext uri="{FF2B5EF4-FFF2-40B4-BE49-F238E27FC236}">
                <a16:creationId xmlns:a16="http://schemas.microsoft.com/office/drawing/2014/main" id="{09D6531E-F9AC-4A7A-923E-903FF36B2C0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4A61FA9-D7D5-48B3-A1D3-8D0CD103D860}"/>
              </a:ext>
            </a:extLst>
          </p:cNvPr>
          <p:cNvSpPr>
            <a:spLocks noGrp="1"/>
          </p:cNvSpPr>
          <p:nvPr>
            <p:ph type="sldNum" sz="quarter" idx="12"/>
          </p:nvPr>
        </p:nvSpPr>
        <p:spPr/>
        <p:txBody>
          <a:bodyPr/>
          <a:lstStyle>
            <a:lvl1pPr>
              <a:defRPr/>
            </a:lvl1pPr>
          </a:lstStyle>
          <a:p>
            <a:fld id="{2BEE3B78-2AD2-4E52-B901-7660AA936C8D}" type="slidenum">
              <a:rPr lang="en-GB" altLang="fr-FR"/>
              <a:pPr/>
              <a:t>‹N°›</a:t>
            </a:fld>
            <a:endParaRPr lang="en-GB" altLang="fr-FR"/>
          </a:p>
        </p:txBody>
      </p:sp>
    </p:spTree>
    <p:extLst>
      <p:ext uri="{BB962C8B-B14F-4D97-AF65-F5344CB8AC3E}">
        <p14:creationId xmlns:p14="http://schemas.microsoft.com/office/powerpoint/2010/main" val="323110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4F3179-53DC-4A21-933F-A1359749776C}"/>
              </a:ext>
            </a:extLst>
          </p:cNvPr>
          <p:cNvSpPr>
            <a:spLocks noGrp="1"/>
          </p:cNvSpPr>
          <p:nvPr>
            <p:ph type="dt" sz="half" idx="10"/>
          </p:nvPr>
        </p:nvSpPr>
        <p:spPr/>
        <p:txBody>
          <a:bodyPr/>
          <a:lstStyle>
            <a:lvl1pPr>
              <a:defRPr/>
            </a:lvl1pPr>
          </a:lstStyle>
          <a:p>
            <a:pPr>
              <a:defRPr/>
            </a:pPr>
            <a:fld id="{1300F58D-F080-4216-AE84-1A047D7B7B35}" type="datetimeFigureOut">
              <a:rPr lang="en-GB"/>
              <a:pPr>
                <a:defRPr/>
              </a:pPr>
              <a:t>21/07/2020</a:t>
            </a:fld>
            <a:endParaRPr lang="en-GB"/>
          </a:p>
        </p:txBody>
      </p:sp>
      <p:sp>
        <p:nvSpPr>
          <p:cNvPr id="5" name="Footer Placeholder 4">
            <a:extLst>
              <a:ext uri="{FF2B5EF4-FFF2-40B4-BE49-F238E27FC236}">
                <a16:creationId xmlns:a16="http://schemas.microsoft.com/office/drawing/2014/main" id="{AA3F7874-1D39-41A4-8FB4-6BB4174787F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CC34EC5-308B-4CE2-B344-EC850BEEC0EF}"/>
              </a:ext>
            </a:extLst>
          </p:cNvPr>
          <p:cNvSpPr>
            <a:spLocks noGrp="1"/>
          </p:cNvSpPr>
          <p:nvPr>
            <p:ph type="sldNum" sz="quarter" idx="12"/>
          </p:nvPr>
        </p:nvSpPr>
        <p:spPr/>
        <p:txBody>
          <a:bodyPr/>
          <a:lstStyle>
            <a:lvl1pPr>
              <a:defRPr/>
            </a:lvl1pPr>
          </a:lstStyle>
          <a:p>
            <a:fld id="{C28B00E3-9ECA-42BA-83E2-7DE3F7C97167}" type="slidenum">
              <a:rPr lang="en-GB" altLang="fr-FR"/>
              <a:pPr/>
              <a:t>‹N°›</a:t>
            </a:fld>
            <a:endParaRPr lang="en-GB" altLang="fr-FR"/>
          </a:p>
        </p:txBody>
      </p:sp>
    </p:spTree>
    <p:extLst>
      <p:ext uri="{BB962C8B-B14F-4D97-AF65-F5344CB8AC3E}">
        <p14:creationId xmlns:p14="http://schemas.microsoft.com/office/powerpoint/2010/main" val="3622668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E857D72D-D967-49A2-80C9-F8D1068045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a:extLst>
              <a:ext uri="{FF2B5EF4-FFF2-40B4-BE49-F238E27FC236}">
                <a16:creationId xmlns:a16="http://schemas.microsoft.com/office/drawing/2014/main" id="{FDDA7023-BED2-4EAF-BFD7-6C88D0EE8D99}"/>
              </a:ext>
            </a:extLst>
          </p:cNvPr>
          <p:cNvPicPr>
            <a:picLocks noChangeAspect="1"/>
          </p:cNvPicPr>
          <p:nvPr userDrawn="1"/>
        </p:nvPicPr>
        <p:blipFill>
          <a:blip r:embed="rId3">
            <a:extLst>
              <a:ext uri="{28A0092B-C50C-407E-A947-70E740481C1C}">
                <a14:useLocalDpi xmlns:a14="http://schemas.microsoft.com/office/drawing/2010/main" val="0"/>
              </a:ext>
            </a:extLst>
          </a:blip>
          <a:srcRect b="8521"/>
          <a:stretch>
            <a:fillRect/>
          </a:stretch>
        </p:blipFill>
        <p:spPr bwMode="auto">
          <a:xfrm>
            <a:off x="711200" y="5222875"/>
            <a:ext cx="2640013"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A close up of a logo&#10;&#10;Description automatically generated">
            <a:extLst>
              <a:ext uri="{FF2B5EF4-FFF2-40B4-BE49-F238E27FC236}">
                <a16:creationId xmlns:a16="http://schemas.microsoft.com/office/drawing/2014/main" id="{83D432B7-1F87-4742-85FF-038592A59C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0225" y="433388"/>
            <a:ext cx="437515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510300" y="2334218"/>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spTree>
    <p:extLst>
      <p:ext uri="{BB962C8B-B14F-4D97-AF65-F5344CB8AC3E}">
        <p14:creationId xmlns:p14="http://schemas.microsoft.com/office/powerpoint/2010/main" val="123222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7FE5FC73-D6CB-4ECA-A684-E7D871A4FB31}"/>
              </a:ext>
            </a:extLst>
          </p:cNvPr>
          <p:cNvPicPr>
            <a:picLocks noChangeAspect="1"/>
          </p:cNvPicPr>
          <p:nvPr userDrawn="1"/>
        </p:nvPicPr>
        <p:blipFill>
          <a:blip r:embed="rId2">
            <a:extLst>
              <a:ext uri="{28A0092B-C50C-407E-A947-70E740481C1C}">
                <a14:useLocalDpi xmlns:a14="http://schemas.microsoft.com/office/drawing/2010/main" val="0"/>
              </a:ext>
            </a:extLst>
          </a:blip>
          <a:srcRect t="94676"/>
          <a:stretch>
            <a:fillRect/>
          </a:stretch>
        </p:blipFill>
        <p:spPr bwMode="auto">
          <a:xfrm>
            <a:off x="0" y="6492875"/>
            <a:ext cx="1219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1200" y="1825625"/>
            <a:ext cx="11289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25238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2" name="Picture 6" descr="A picture containing outdoor object, solar cell&#10;&#10;Description automatically generated">
            <a:extLst>
              <a:ext uri="{FF2B5EF4-FFF2-40B4-BE49-F238E27FC236}">
                <a16:creationId xmlns:a16="http://schemas.microsoft.com/office/drawing/2014/main" id="{F085A316-90EC-4D9C-BEA7-98A951FF36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87900"/>
            <a:ext cx="121920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95267C05-1F5F-4B0B-B6CF-4E2ABE8A8DF6}"/>
              </a:ext>
            </a:extLst>
          </p:cNvPr>
          <p:cNvPicPr>
            <a:picLocks noChangeAspect="1"/>
          </p:cNvPicPr>
          <p:nvPr userDrawn="1"/>
        </p:nvPicPr>
        <p:blipFill>
          <a:blip r:embed="rId3">
            <a:extLst>
              <a:ext uri="{28A0092B-C50C-407E-A947-70E740481C1C}">
                <a14:useLocalDpi xmlns:a14="http://schemas.microsoft.com/office/drawing/2010/main" val="0"/>
              </a:ext>
            </a:extLst>
          </a:blip>
          <a:srcRect b="8521"/>
          <a:stretch>
            <a:fillRect/>
          </a:stretch>
        </p:blipFill>
        <p:spPr bwMode="auto">
          <a:xfrm>
            <a:off x="4200525" y="277813"/>
            <a:ext cx="3790950"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5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0E7E01-0CD5-4BDA-89D2-3B41ED22D2CB}"/>
              </a:ext>
            </a:extLst>
          </p:cNvPr>
          <p:cNvSpPr>
            <a:spLocks noGrp="1"/>
          </p:cNvSpPr>
          <p:nvPr>
            <p:ph type="dt" sz="half" idx="10"/>
          </p:nvPr>
        </p:nvSpPr>
        <p:spPr/>
        <p:txBody>
          <a:bodyPr/>
          <a:lstStyle>
            <a:lvl1pPr>
              <a:defRPr/>
            </a:lvl1pPr>
          </a:lstStyle>
          <a:p>
            <a:pPr>
              <a:defRPr/>
            </a:pPr>
            <a:fld id="{5304A7DA-0BD1-4925-9DB4-6086ED957426}" type="datetimeFigureOut">
              <a:rPr lang="en-GB"/>
              <a:pPr>
                <a:defRPr/>
              </a:pPr>
              <a:t>21/07/2020</a:t>
            </a:fld>
            <a:endParaRPr lang="en-GB"/>
          </a:p>
        </p:txBody>
      </p:sp>
      <p:sp>
        <p:nvSpPr>
          <p:cNvPr id="5" name="Footer Placeholder 4">
            <a:extLst>
              <a:ext uri="{FF2B5EF4-FFF2-40B4-BE49-F238E27FC236}">
                <a16:creationId xmlns:a16="http://schemas.microsoft.com/office/drawing/2014/main" id="{0CFCA1B4-5218-4AF7-8565-E0C491DD70B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6F15B96-E662-48A5-86FE-993EAD0A887F}"/>
              </a:ext>
            </a:extLst>
          </p:cNvPr>
          <p:cNvSpPr>
            <a:spLocks noGrp="1"/>
          </p:cNvSpPr>
          <p:nvPr>
            <p:ph type="sldNum" sz="quarter" idx="12"/>
          </p:nvPr>
        </p:nvSpPr>
        <p:spPr/>
        <p:txBody>
          <a:bodyPr/>
          <a:lstStyle>
            <a:lvl1pPr>
              <a:defRPr/>
            </a:lvl1pPr>
          </a:lstStyle>
          <a:p>
            <a:fld id="{B385E4BE-7D05-4F9D-A54A-C92AC6CD8F01}" type="slidenum">
              <a:rPr lang="en-GB" altLang="fr-FR"/>
              <a:pPr/>
              <a:t>‹N°›</a:t>
            </a:fld>
            <a:endParaRPr lang="en-GB" altLang="fr-FR"/>
          </a:p>
        </p:txBody>
      </p:sp>
    </p:spTree>
    <p:extLst>
      <p:ext uri="{BB962C8B-B14F-4D97-AF65-F5344CB8AC3E}">
        <p14:creationId xmlns:p14="http://schemas.microsoft.com/office/powerpoint/2010/main" val="88300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CD2DDB-C9B6-4641-ADD8-1AC51BBF8458}"/>
              </a:ext>
            </a:extLst>
          </p:cNvPr>
          <p:cNvSpPr>
            <a:spLocks noGrp="1"/>
          </p:cNvSpPr>
          <p:nvPr>
            <p:ph type="dt" sz="half" idx="10"/>
          </p:nvPr>
        </p:nvSpPr>
        <p:spPr/>
        <p:txBody>
          <a:bodyPr/>
          <a:lstStyle>
            <a:lvl1pPr>
              <a:defRPr/>
            </a:lvl1pPr>
          </a:lstStyle>
          <a:p>
            <a:pPr>
              <a:defRPr/>
            </a:pPr>
            <a:fld id="{D19A5EB1-6471-4190-B54A-4161100AFA86}" type="datetimeFigureOut">
              <a:rPr lang="en-GB"/>
              <a:pPr>
                <a:defRPr/>
              </a:pPr>
              <a:t>21/07/2020</a:t>
            </a:fld>
            <a:endParaRPr lang="en-GB"/>
          </a:p>
        </p:txBody>
      </p:sp>
      <p:sp>
        <p:nvSpPr>
          <p:cNvPr id="5" name="Footer Placeholder 4">
            <a:extLst>
              <a:ext uri="{FF2B5EF4-FFF2-40B4-BE49-F238E27FC236}">
                <a16:creationId xmlns:a16="http://schemas.microsoft.com/office/drawing/2014/main" id="{0C7845AF-9CFB-4965-87C1-F9B42232467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A572C33-98BE-459D-AA4B-FE15AD636CC7}"/>
              </a:ext>
            </a:extLst>
          </p:cNvPr>
          <p:cNvSpPr>
            <a:spLocks noGrp="1"/>
          </p:cNvSpPr>
          <p:nvPr>
            <p:ph type="sldNum" sz="quarter" idx="12"/>
          </p:nvPr>
        </p:nvSpPr>
        <p:spPr/>
        <p:txBody>
          <a:bodyPr/>
          <a:lstStyle>
            <a:lvl1pPr>
              <a:defRPr/>
            </a:lvl1pPr>
          </a:lstStyle>
          <a:p>
            <a:fld id="{5240C8A6-200D-4E9E-8F69-7E5E49939C69}" type="slidenum">
              <a:rPr lang="en-GB" altLang="fr-FR"/>
              <a:pPr/>
              <a:t>‹N°›</a:t>
            </a:fld>
            <a:endParaRPr lang="en-GB" altLang="fr-FR"/>
          </a:p>
        </p:txBody>
      </p:sp>
    </p:spTree>
    <p:extLst>
      <p:ext uri="{BB962C8B-B14F-4D97-AF65-F5344CB8AC3E}">
        <p14:creationId xmlns:p14="http://schemas.microsoft.com/office/powerpoint/2010/main" val="272753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Content Placeholder 2">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F2943AAB-D547-42C5-B2D4-A3865C058D40}"/>
              </a:ext>
            </a:extLst>
          </p:cNvPr>
          <p:cNvSpPr>
            <a:spLocks noGrp="1"/>
          </p:cNvSpPr>
          <p:nvPr>
            <p:ph type="dt" sz="half" idx="10"/>
          </p:nvPr>
        </p:nvSpPr>
        <p:spPr/>
        <p:txBody>
          <a:bodyPr/>
          <a:lstStyle>
            <a:lvl1pPr>
              <a:defRPr/>
            </a:lvl1pPr>
          </a:lstStyle>
          <a:p>
            <a:pPr>
              <a:defRPr/>
            </a:pPr>
            <a:fld id="{A13CD8F8-336E-4B5C-BE54-CA1E261A5A03}" type="datetimeFigureOut">
              <a:rPr lang="en-GB"/>
              <a:pPr>
                <a:defRPr/>
              </a:pPr>
              <a:t>21/07/2020</a:t>
            </a:fld>
            <a:endParaRPr lang="en-GB"/>
          </a:p>
        </p:txBody>
      </p:sp>
      <p:sp>
        <p:nvSpPr>
          <p:cNvPr id="6" name="Footer Placeholder 4">
            <a:extLst>
              <a:ext uri="{FF2B5EF4-FFF2-40B4-BE49-F238E27FC236}">
                <a16:creationId xmlns:a16="http://schemas.microsoft.com/office/drawing/2014/main" id="{61B42C23-00AA-4357-A28E-73D2B224843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F0C4DE6-C243-47B7-9454-F997A22958AA}"/>
              </a:ext>
            </a:extLst>
          </p:cNvPr>
          <p:cNvSpPr>
            <a:spLocks noGrp="1"/>
          </p:cNvSpPr>
          <p:nvPr>
            <p:ph type="sldNum" sz="quarter" idx="12"/>
          </p:nvPr>
        </p:nvSpPr>
        <p:spPr/>
        <p:txBody>
          <a:bodyPr/>
          <a:lstStyle>
            <a:lvl1pPr>
              <a:defRPr/>
            </a:lvl1pPr>
          </a:lstStyle>
          <a:p>
            <a:fld id="{8EDB6A57-44F2-4D6C-AEF3-C34F4775A9F2}" type="slidenum">
              <a:rPr lang="en-GB" altLang="fr-FR"/>
              <a:pPr/>
              <a:t>‹N°›</a:t>
            </a:fld>
            <a:endParaRPr lang="en-GB" altLang="fr-FR"/>
          </a:p>
        </p:txBody>
      </p:sp>
    </p:spTree>
    <p:extLst>
      <p:ext uri="{BB962C8B-B14F-4D97-AF65-F5344CB8AC3E}">
        <p14:creationId xmlns:p14="http://schemas.microsoft.com/office/powerpoint/2010/main" val="127844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5E0EB03-36D3-47A8-99EA-37C72E8B639F}"/>
              </a:ext>
            </a:extLst>
          </p:cNvPr>
          <p:cNvSpPr>
            <a:spLocks noGrp="1"/>
          </p:cNvSpPr>
          <p:nvPr>
            <p:ph type="dt" sz="half" idx="10"/>
          </p:nvPr>
        </p:nvSpPr>
        <p:spPr/>
        <p:txBody>
          <a:bodyPr/>
          <a:lstStyle>
            <a:lvl1pPr>
              <a:defRPr/>
            </a:lvl1pPr>
          </a:lstStyle>
          <a:p>
            <a:pPr>
              <a:defRPr/>
            </a:pPr>
            <a:fld id="{6190481D-3999-4D90-B7E8-19E8B178B161}" type="datetimeFigureOut">
              <a:rPr lang="en-GB"/>
              <a:pPr>
                <a:defRPr/>
              </a:pPr>
              <a:t>21/07/2020</a:t>
            </a:fld>
            <a:endParaRPr lang="en-GB"/>
          </a:p>
        </p:txBody>
      </p:sp>
      <p:sp>
        <p:nvSpPr>
          <p:cNvPr id="8" name="Footer Placeholder 4">
            <a:extLst>
              <a:ext uri="{FF2B5EF4-FFF2-40B4-BE49-F238E27FC236}">
                <a16:creationId xmlns:a16="http://schemas.microsoft.com/office/drawing/2014/main" id="{E26DB289-DD66-481D-BA0F-1824A9319812}"/>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5A3EDCF-CFFE-4A8D-8B27-F9124BE3A4BC}"/>
              </a:ext>
            </a:extLst>
          </p:cNvPr>
          <p:cNvSpPr>
            <a:spLocks noGrp="1"/>
          </p:cNvSpPr>
          <p:nvPr>
            <p:ph type="sldNum" sz="quarter" idx="12"/>
          </p:nvPr>
        </p:nvSpPr>
        <p:spPr/>
        <p:txBody>
          <a:bodyPr/>
          <a:lstStyle>
            <a:lvl1pPr>
              <a:defRPr/>
            </a:lvl1pPr>
          </a:lstStyle>
          <a:p>
            <a:fld id="{3E2E519D-68D7-4517-BCCC-FB507B4EC42F}" type="slidenum">
              <a:rPr lang="en-GB" altLang="fr-FR"/>
              <a:pPr/>
              <a:t>‹N°›</a:t>
            </a:fld>
            <a:endParaRPr lang="en-GB" altLang="fr-FR"/>
          </a:p>
        </p:txBody>
      </p:sp>
    </p:spTree>
    <p:extLst>
      <p:ext uri="{BB962C8B-B14F-4D97-AF65-F5344CB8AC3E}">
        <p14:creationId xmlns:p14="http://schemas.microsoft.com/office/powerpoint/2010/main" val="192275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BA004A02-BCB3-4FA0-A7FA-013BE14AC0BD}"/>
              </a:ext>
            </a:extLst>
          </p:cNvPr>
          <p:cNvSpPr>
            <a:spLocks noGrp="1"/>
          </p:cNvSpPr>
          <p:nvPr>
            <p:ph type="dt" sz="half" idx="10"/>
          </p:nvPr>
        </p:nvSpPr>
        <p:spPr/>
        <p:txBody>
          <a:bodyPr/>
          <a:lstStyle>
            <a:lvl1pPr>
              <a:defRPr/>
            </a:lvl1pPr>
          </a:lstStyle>
          <a:p>
            <a:pPr>
              <a:defRPr/>
            </a:pPr>
            <a:fld id="{FFC3E57F-AB52-4617-A50A-48B30B180773}" type="datetimeFigureOut">
              <a:rPr lang="en-GB"/>
              <a:pPr>
                <a:defRPr/>
              </a:pPr>
              <a:t>21/07/2020</a:t>
            </a:fld>
            <a:endParaRPr lang="en-GB"/>
          </a:p>
        </p:txBody>
      </p:sp>
      <p:sp>
        <p:nvSpPr>
          <p:cNvPr id="4" name="Footer Placeholder 4">
            <a:extLst>
              <a:ext uri="{FF2B5EF4-FFF2-40B4-BE49-F238E27FC236}">
                <a16:creationId xmlns:a16="http://schemas.microsoft.com/office/drawing/2014/main" id="{13DA7E43-DCF8-4BAA-9A0F-55FE1585FD4D}"/>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DC1FFA01-1BB3-4A2D-88FD-BCC320B5A653}"/>
              </a:ext>
            </a:extLst>
          </p:cNvPr>
          <p:cNvSpPr>
            <a:spLocks noGrp="1"/>
          </p:cNvSpPr>
          <p:nvPr>
            <p:ph type="sldNum" sz="quarter" idx="12"/>
          </p:nvPr>
        </p:nvSpPr>
        <p:spPr/>
        <p:txBody>
          <a:bodyPr/>
          <a:lstStyle>
            <a:lvl1pPr>
              <a:defRPr/>
            </a:lvl1pPr>
          </a:lstStyle>
          <a:p>
            <a:fld id="{7B1711E1-B9BA-49D1-93DC-B63DAD76905E}" type="slidenum">
              <a:rPr lang="en-GB" altLang="fr-FR"/>
              <a:pPr/>
              <a:t>‹N°›</a:t>
            </a:fld>
            <a:endParaRPr lang="en-GB" altLang="fr-FR"/>
          </a:p>
        </p:txBody>
      </p:sp>
    </p:spTree>
    <p:extLst>
      <p:ext uri="{BB962C8B-B14F-4D97-AF65-F5344CB8AC3E}">
        <p14:creationId xmlns:p14="http://schemas.microsoft.com/office/powerpoint/2010/main" val="96587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0945632-75D2-446C-8DF9-5F812EC8F171}"/>
              </a:ext>
            </a:extLst>
          </p:cNvPr>
          <p:cNvSpPr>
            <a:spLocks noGrp="1"/>
          </p:cNvSpPr>
          <p:nvPr>
            <p:ph type="dt" sz="half" idx="10"/>
          </p:nvPr>
        </p:nvSpPr>
        <p:spPr/>
        <p:txBody>
          <a:bodyPr/>
          <a:lstStyle>
            <a:lvl1pPr>
              <a:defRPr/>
            </a:lvl1pPr>
          </a:lstStyle>
          <a:p>
            <a:pPr>
              <a:defRPr/>
            </a:pPr>
            <a:fld id="{4A689E7F-41CC-4554-B8BA-B0024C4074FA}" type="datetimeFigureOut">
              <a:rPr lang="en-GB"/>
              <a:pPr>
                <a:defRPr/>
              </a:pPr>
              <a:t>21/07/2020</a:t>
            </a:fld>
            <a:endParaRPr lang="en-GB"/>
          </a:p>
        </p:txBody>
      </p:sp>
      <p:sp>
        <p:nvSpPr>
          <p:cNvPr id="3" name="Footer Placeholder 4">
            <a:extLst>
              <a:ext uri="{FF2B5EF4-FFF2-40B4-BE49-F238E27FC236}">
                <a16:creationId xmlns:a16="http://schemas.microsoft.com/office/drawing/2014/main" id="{0D569466-640E-453E-BA62-ABE3CE0873B9}"/>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4AB28A69-5209-4A06-A137-A9A256AC34E2}"/>
              </a:ext>
            </a:extLst>
          </p:cNvPr>
          <p:cNvSpPr>
            <a:spLocks noGrp="1"/>
          </p:cNvSpPr>
          <p:nvPr>
            <p:ph type="sldNum" sz="quarter" idx="12"/>
          </p:nvPr>
        </p:nvSpPr>
        <p:spPr/>
        <p:txBody>
          <a:bodyPr/>
          <a:lstStyle>
            <a:lvl1pPr>
              <a:defRPr/>
            </a:lvl1pPr>
          </a:lstStyle>
          <a:p>
            <a:fld id="{7B4E62AC-91B4-458C-A495-9A36B7114665}" type="slidenum">
              <a:rPr lang="en-GB" altLang="fr-FR"/>
              <a:pPr/>
              <a:t>‹N°›</a:t>
            </a:fld>
            <a:endParaRPr lang="en-GB" altLang="fr-FR"/>
          </a:p>
        </p:txBody>
      </p:sp>
    </p:spTree>
    <p:extLst>
      <p:ext uri="{BB962C8B-B14F-4D97-AF65-F5344CB8AC3E}">
        <p14:creationId xmlns:p14="http://schemas.microsoft.com/office/powerpoint/2010/main" val="102207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7F45EE6-5C26-431A-9F4E-9390749C32CB}"/>
              </a:ext>
            </a:extLst>
          </p:cNvPr>
          <p:cNvSpPr>
            <a:spLocks noGrp="1"/>
          </p:cNvSpPr>
          <p:nvPr>
            <p:ph type="dt" sz="half" idx="10"/>
          </p:nvPr>
        </p:nvSpPr>
        <p:spPr/>
        <p:txBody>
          <a:bodyPr/>
          <a:lstStyle>
            <a:lvl1pPr>
              <a:defRPr/>
            </a:lvl1pPr>
          </a:lstStyle>
          <a:p>
            <a:pPr>
              <a:defRPr/>
            </a:pPr>
            <a:fld id="{578E05BB-F441-4191-BBFE-528E9A0B8F06}" type="datetimeFigureOut">
              <a:rPr lang="en-GB"/>
              <a:pPr>
                <a:defRPr/>
              </a:pPr>
              <a:t>21/07/2020</a:t>
            </a:fld>
            <a:endParaRPr lang="en-GB"/>
          </a:p>
        </p:txBody>
      </p:sp>
      <p:sp>
        <p:nvSpPr>
          <p:cNvPr id="6" name="Footer Placeholder 4">
            <a:extLst>
              <a:ext uri="{FF2B5EF4-FFF2-40B4-BE49-F238E27FC236}">
                <a16:creationId xmlns:a16="http://schemas.microsoft.com/office/drawing/2014/main" id="{80F981DF-7E4F-4014-AB2C-8884E54C5E2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7DB4504-C7B2-4CBF-9372-4B06F3AFB321}"/>
              </a:ext>
            </a:extLst>
          </p:cNvPr>
          <p:cNvSpPr>
            <a:spLocks noGrp="1"/>
          </p:cNvSpPr>
          <p:nvPr>
            <p:ph type="sldNum" sz="quarter" idx="12"/>
          </p:nvPr>
        </p:nvSpPr>
        <p:spPr/>
        <p:txBody>
          <a:bodyPr/>
          <a:lstStyle>
            <a:lvl1pPr>
              <a:defRPr/>
            </a:lvl1pPr>
          </a:lstStyle>
          <a:p>
            <a:fld id="{F23CC7FE-2FA4-43F4-8D2F-16BAE5873664}" type="slidenum">
              <a:rPr lang="en-GB" altLang="fr-FR"/>
              <a:pPr/>
              <a:t>‹N°›</a:t>
            </a:fld>
            <a:endParaRPr lang="en-GB" altLang="fr-FR"/>
          </a:p>
        </p:txBody>
      </p:sp>
    </p:spTree>
    <p:extLst>
      <p:ext uri="{BB962C8B-B14F-4D97-AF65-F5344CB8AC3E}">
        <p14:creationId xmlns:p14="http://schemas.microsoft.com/office/powerpoint/2010/main" val="224078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3012D26-B57F-4413-9EF9-EC81835C38AF}"/>
              </a:ext>
            </a:extLst>
          </p:cNvPr>
          <p:cNvSpPr>
            <a:spLocks noGrp="1"/>
          </p:cNvSpPr>
          <p:nvPr>
            <p:ph type="dt" sz="half" idx="10"/>
          </p:nvPr>
        </p:nvSpPr>
        <p:spPr/>
        <p:txBody>
          <a:bodyPr/>
          <a:lstStyle>
            <a:lvl1pPr>
              <a:defRPr/>
            </a:lvl1pPr>
          </a:lstStyle>
          <a:p>
            <a:pPr>
              <a:defRPr/>
            </a:pPr>
            <a:fld id="{DF215630-0B8B-4DCD-A996-F85D98A3DC93}" type="datetimeFigureOut">
              <a:rPr lang="en-GB"/>
              <a:pPr>
                <a:defRPr/>
              </a:pPr>
              <a:t>21/07/2020</a:t>
            </a:fld>
            <a:endParaRPr lang="en-GB"/>
          </a:p>
        </p:txBody>
      </p:sp>
      <p:sp>
        <p:nvSpPr>
          <p:cNvPr id="6" name="Footer Placeholder 4">
            <a:extLst>
              <a:ext uri="{FF2B5EF4-FFF2-40B4-BE49-F238E27FC236}">
                <a16:creationId xmlns:a16="http://schemas.microsoft.com/office/drawing/2014/main" id="{57B0D004-70B2-402B-BED0-8FA40AF4DB2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FE1515A-5E7A-4083-B49B-F294D40784EC}"/>
              </a:ext>
            </a:extLst>
          </p:cNvPr>
          <p:cNvSpPr>
            <a:spLocks noGrp="1"/>
          </p:cNvSpPr>
          <p:nvPr>
            <p:ph type="sldNum" sz="quarter" idx="12"/>
          </p:nvPr>
        </p:nvSpPr>
        <p:spPr/>
        <p:txBody>
          <a:bodyPr/>
          <a:lstStyle>
            <a:lvl1pPr>
              <a:defRPr/>
            </a:lvl1pPr>
          </a:lstStyle>
          <a:p>
            <a:fld id="{161FE9DF-48E5-4CF0-AF1C-AC4D3BB8AD5C}" type="slidenum">
              <a:rPr lang="en-GB" altLang="fr-FR"/>
              <a:pPr/>
              <a:t>‹N°›</a:t>
            </a:fld>
            <a:endParaRPr lang="en-GB" altLang="fr-FR"/>
          </a:p>
        </p:txBody>
      </p:sp>
    </p:spTree>
    <p:extLst>
      <p:ext uri="{BB962C8B-B14F-4D97-AF65-F5344CB8AC3E}">
        <p14:creationId xmlns:p14="http://schemas.microsoft.com/office/powerpoint/2010/main" val="3522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A6B036F-9310-41BB-90FC-EBE5C6D77DE4}"/>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en-GB" altLang="fr-FR"/>
          </a:p>
        </p:txBody>
      </p:sp>
      <p:sp>
        <p:nvSpPr>
          <p:cNvPr id="1027" name="Text Placeholder 2">
            <a:extLst>
              <a:ext uri="{FF2B5EF4-FFF2-40B4-BE49-F238E27FC236}">
                <a16:creationId xmlns:a16="http://schemas.microsoft.com/office/drawing/2014/main" id="{95902C98-0164-429B-A8E2-B1821F26618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en-GB" altLang="fr-FR"/>
          </a:p>
        </p:txBody>
      </p:sp>
      <p:sp>
        <p:nvSpPr>
          <p:cNvPr id="4" name="Date Placeholder 3">
            <a:extLst>
              <a:ext uri="{FF2B5EF4-FFF2-40B4-BE49-F238E27FC236}">
                <a16:creationId xmlns:a16="http://schemas.microsoft.com/office/drawing/2014/main" id="{DCAA028A-8DE0-4783-9702-FCAE180882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C5C3DB8-C99E-43BD-8026-4D0E01F627E6}" type="datetimeFigureOut">
              <a:rPr lang="en-GB"/>
              <a:pPr>
                <a:defRPr/>
              </a:pPr>
              <a:t>21/07/2020</a:t>
            </a:fld>
            <a:endParaRPr lang="en-GB"/>
          </a:p>
        </p:txBody>
      </p:sp>
      <p:sp>
        <p:nvSpPr>
          <p:cNvPr id="5" name="Footer Placeholder 4">
            <a:extLst>
              <a:ext uri="{FF2B5EF4-FFF2-40B4-BE49-F238E27FC236}">
                <a16:creationId xmlns:a16="http://schemas.microsoft.com/office/drawing/2014/main" id="{A44495D9-31F3-4CFF-B41D-D73558048C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20A48046-EB4F-4F89-A379-97F84EF1D24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B154984-349B-42D5-81B6-D2F9A3E5358D}" type="slidenum">
              <a:rPr lang="en-GB" altLang="fr-FR"/>
              <a:pPr/>
              <a:t>‹N°›</a:t>
            </a:fld>
            <a:endParaRPr lang="en-GB" altLang="fr-F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1906725" y="2414046"/>
            <a:ext cx="8378550" cy="2339383"/>
          </a:xfrm>
        </p:spPr>
        <p:txBody>
          <a:bodyPr anchor="t" anchorCtr="0">
            <a:normAutofit fontScale="90000"/>
          </a:bodyPr>
          <a:lstStyle/>
          <a:p>
            <a:r>
              <a:rPr lang="en-US" dirty="0">
                <a:solidFill>
                  <a:srgbClr val="FF0000"/>
                </a:solidFill>
              </a:rPr>
              <a:t>Sub-</a:t>
            </a:r>
            <a:r>
              <a:rPr lang="en-US" dirty="0" err="1">
                <a:solidFill>
                  <a:srgbClr val="FF0000"/>
                </a:solidFill>
              </a:rPr>
              <a:t>programme</a:t>
            </a:r>
            <a:r>
              <a:rPr lang="en-US" dirty="0">
                <a:solidFill>
                  <a:srgbClr val="FF0000"/>
                </a:solidFill>
              </a:rPr>
              <a:t> 7.1: Sub-regional activities for Development in North Africa</a:t>
            </a:r>
            <a:br>
              <a:rPr lang="en-US" dirty="0"/>
            </a:br>
            <a:br>
              <a:rPr lang="en-US" sz="2000" dirty="0"/>
            </a:br>
            <a:br>
              <a:rPr lang="en-US" sz="1800" dirty="0"/>
            </a:br>
            <a:r>
              <a:rPr lang="en-US" sz="1800" dirty="0"/>
              <a:t>SRO North Africa</a:t>
            </a:r>
            <a:br>
              <a:rPr lang="en-US" dirty="0"/>
            </a:br>
            <a:endParaRPr lang="en-US" sz="1800" dirty="0"/>
          </a:p>
        </p:txBody>
      </p:sp>
      <p:sp>
        <p:nvSpPr>
          <p:cNvPr id="4" name="Title 1">
            <a:extLst>
              <a:ext uri="{FF2B5EF4-FFF2-40B4-BE49-F238E27FC236}">
                <a16:creationId xmlns:a16="http://schemas.microsoft.com/office/drawing/2014/main" id="{82907463-66D6-634F-8999-ECE9EAA94504}"/>
              </a:ext>
            </a:extLst>
          </p:cNvPr>
          <p:cNvSpPr txBox="1">
            <a:spLocks/>
          </p:cNvSpPr>
          <p:nvPr/>
        </p:nvSpPr>
        <p:spPr>
          <a:xfrm>
            <a:off x="4655127" y="5588356"/>
            <a:ext cx="6307841" cy="895571"/>
          </a:xfrm>
          <a:prstGeom prst="rect">
            <a:avLst/>
          </a:prstGeom>
        </p:spPr>
        <p:txBody>
          <a:bodyPr vert="horz" lIns="91440" tIns="45720" rIns="91440" bIns="45720" rtlCol="0" anchor="b" anchorCtr="0">
            <a:no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algn="r"/>
            <a:r>
              <a:rPr lang="en-US" sz="1400" dirty="0">
                <a:solidFill>
                  <a:schemeClr val="accent1">
                    <a:lumMod val="50000"/>
                  </a:schemeClr>
                </a:solidFill>
              </a:rPr>
              <a:t>2020 Second Quarter Accountability and </a:t>
            </a:r>
            <a:r>
              <a:rPr lang="en-US" sz="1400" dirty="0" err="1">
                <a:solidFill>
                  <a:schemeClr val="accent1">
                    <a:lumMod val="50000"/>
                  </a:schemeClr>
                </a:solidFill>
              </a:rPr>
              <a:t>Programme</a:t>
            </a:r>
            <a:r>
              <a:rPr lang="en-US" sz="1400" dirty="0">
                <a:solidFill>
                  <a:schemeClr val="accent1">
                    <a:lumMod val="50000"/>
                  </a:schemeClr>
                </a:solidFill>
              </a:rPr>
              <a:t> Performance Review Meeting</a:t>
            </a:r>
          </a:p>
          <a:p>
            <a:pPr algn="r"/>
            <a:endParaRPr lang="en-US" sz="1400" dirty="0">
              <a:solidFill>
                <a:schemeClr val="accent1">
                  <a:lumMod val="50000"/>
                </a:schemeClr>
              </a:solidFill>
            </a:endParaRPr>
          </a:p>
          <a:p>
            <a:pPr algn="r"/>
            <a:r>
              <a:rPr lang="en-US" sz="1400" dirty="0">
                <a:solidFill>
                  <a:schemeClr val="accent1">
                    <a:lumMod val="50000"/>
                  </a:schemeClr>
                </a:solidFill>
              </a:rPr>
              <a:t>8 – 10 July 2020</a:t>
            </a:r>
          </a:p>
          <a:p>
            <a:pPr algn="r"/>
            <a:endParaRPr lang="en-US" sz="1400" dirty="0">
              <a:solidFill>
                <a:schemeClr val="accent1">
                  <a:lumMod val="50000"/>
                </a:schemeClr>
              </a:solidFill>
            </a:endParaRPr>
          </a:p>
          <a:p>
            <a:pPr algn="r"/>
            <a:r>
              <a:rPr lang="en-US" sz="1400" dirty="0">
                <a:solidFill>
                  <a:schemeClr val="accent1">
                    <a:lumMod val="50000"/>
                  </a:schemeClr>
                </a:solidFill>
              </a:rPr>
              <a:t>[Virtual]</a:t>
            </a:r>
          </a:p>
        </p:txBody>
      </p:sp>
    </p:spTree>
    <p:extLst>
      <p:ext uri="{BB962C8B-B14F-4D97-AF65-F5344CB8AC3E}">
        <p14:creationId xmlns:p14="http://schemas.microsoft.com/office/powerpoint/2010/main" val="184269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A5E77F50-76B8-40A3-875A-24E580F79E9B}"/>
              </a:ext>
            </a:extLst>
          </p:cNvPr>
          <p:cNvSpPr/>
          <p:nvPr/>
        </p:nvSpPr>
        <p:spPr>
          <a:xfrm>
            <a:off x="111449" y="0"/>
            <a:ext cx="1200657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sp>
        <p:nvSpPr>
          <p:cNvPr id="4" name="TextBox 3">
            <a:extLst>
              <a:ext uri="{FF2B5EF4-FFF2-40B4-BE49-F238E27FC236}">
                <a16:creationId xmlns:a16="http://schemas.microsoft.com/office/drawing/2014/main" id="{FC82DE54-6CAD-4C6A-9561-5CFE5AEBD309}"/>
              </a:ext>
            </a:extLst>
          </p:cNvPr>
          <p:cNvSpPr txBox="1"/>
          <p:nvPr/>
        </p:nvSpPr>
        <p:spPr>
          <a:xfrm>
            <a:off x="111447" y="701813"/>
            <a:ext cx="12006571" cy="400110"/>
          </a:xfrm>
          <a:prstGeom prst="rect">
            <a:avLst/>
          </a:prstGeom>
          <a:solidFill>
            <a:schemeClr val="accent2">
              <a:lumMod val="50000"/>
            </a:schemeClr>
          </a:solidFill>
        </p:spPr>
        <p:txBody>
          <a:bodyPr wrap="square">
            <a:spAutoFit/>
          </a:bodyPr>
          <a:lstStyle/>
          <a:p>
            <a:pPr fontAlgn="auto">
              <a:spcBef>
                <a:spcPts val="0"/>
              </a:spcBef>
              <a:spcAft>
                <a:spcPts val="0"/>
              </a:spcAft>
              <a:defRPr/>
            </a:pPr>
            <a:r>
              <a:rPr lang="en-US" sz="2000" b="1" dirty="0">
                <a:solidFill>
                  <a:schemeClr val="bg1"/>
                </a:solidFill>
              </a:rPr>
              <a:t>Objective: To stimulate sustainable employment for youth and women in North Africa.</a:t>
            </a:r>
            <a:endParaRPr lang="en-US" sz="1600" b="1" dirty="0">
              <a:solidFill>
                <a:schemeClr val="bg1"/>
              </a:solidFill>
              <a:latin typeface="+mn-lt"/>
              <a:cs typeface="+mn-cs"/>
            </a:endParaRPr>
          </a:p>
        </p:txBody>
      </p:sp>
      <p:graphicFrame>
        <p:nvGraphicFramePr>
          <p:cNvPr id="15" name="Table 14">
            <a:extLst>
              <a:ext uri="{FF2B5EF4-FFF2-40B4-BE49-F238E27FC236}">
                <a16:creationId xmlns:a16="http://schemas.microsoft.com/office/drawing/2014/main" id="{8E0B2D4A-E332-41D3-8E25-5F6E8513F469}"/>
              </a:ext>
            </a:extLst>
          </p:cNvPr>
          <p:cNvGraphicFramePr>
            <a:graphicFrameLocks noGrp="1"/>
          </p:cNvGraphicFramePr>
          <p:nvPr>
            <p:extLst>
              <p:ext uri="{D42A27DB-BD31-4B8C-83A1-F6EECF244321}">
                <p14:modId xmlns:p14="http://schemas.microsoft.com/office/powerpoint/2010/main" val="3145852997"/>
              </p:ext>
            </p:extLst>
          </p:nvPr>
        </p:nvGraphicFramePr>
        <p:xfrm>
          <a:off x="111446" y="1830584"/>
          <a:ext cx="12006568" cy="4684515"/>
        </p:xfrm>
        <a:graphic>
          <a:graphicData uri="http://schemas.openxmlformats.org/drawingml/2006/table">
            <a:tbl>
              <a:tblPr firstRow="1" bandRow="1">
                <a:tableStyleId>{5C22544A-7EE6-4342-B048-85BDC9FD1C3A}</a:tableStyleId>
              </a:tblPr>
              <a:tblGrid>
                <a:gridCol w="12006568">
                  <a:extLst>
                    <a:ext uri="{9D8B030D-6E8A-4147-A177-3AD203B41FA5}">
                      <a16:colId xmlns:a16="http://schemas.microsoft.com/office/drawing/2014/main" val="20000"/>
                    </a:ext>
                  </a:extLst>
                </a:gridCol>
              </a:tblGrid>
              <a:tr h="59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4093635">
                <a:tc>
                  <a:txBody>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Sudanese Government is currently discussing</a:t>
                      </a:r>
                      <a:r>
                        <a:rPr lang="en-US" sz="1600" baseline="0" dirty="0">
                          <a:latin typeface="Arial" panose="020B0604020202020204" pitchFamily="34" charset="0"/>
                          <a:cs typeface="Arial" panose="020B0604020202020204" pitchFamily="34" charset="0"/>
                        </a:rPr>
                        <a:t> policy options provided in ECA policy brief on mobilization of foreign currency.</a:t>
                      </a: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joint work with HCP in Morocco supported the government to measure the distortion in the manufacturing sector, thus the government decided to extend the work to include all economic sectors. The outcomes of the project will help the government to modify economic policies, enhance productivity and general new jobs.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As a result of the training workshops provided to SDGs Teams in Egypt and Morocco, both countries are currently using the IPRT Toolkit and sharing their national data with other African countries. IPRT is the main methodology in both countries to assess and monitor progress towards achieving the SDGs.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Mauritanian government is committed to implement the </a:t>
                      </a:r>
                      <a:r>
                        <a:rPr lang="en-US" sz="1600" dirty="0" err="1">
                          <a:latin typeface="Arial" panose="020B0604020202020204" pitchFamily="34" charset="0"/>
                          <a:cs typeface="Arial" panose="020B0604020202020204" pitchFamily="34" charset="0"/>
                        </a:rPr>
                        <a:t>AfCFTA</a:t>
                      </a:r>
                      <a:r>
                        <a:rPr lang="en-US" sz="1600" dirty="0">
                          <a:latin typeface="Arial" panose="020B0604020202020204" pitchFamily="34" charset="0"/>
                          <a:cs typeface="Arial" panose="020B0604020202020204" pitchFamily="34" charset="0"/>
                        </a:rPr>
                        <a:t> national strategy developed in partnership with ECA to enhance trade, promote manufacturing and create new jobs.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Thanks to ECA advocacy work and initiatives supporting member states along other international and regional partners, North African countries have followed ECA advice, for example:</a:t>
                      </a:r>
                    </a:p>
                    <a:p>
                      <a:pPr marL="457200" lvl="1" indent="0">
                        <a:buFont typeface="Arial" panose="020B0604020202020204" pitchFamily="34" charset="0"/>
                        <a:buNone/>
                      </a:pPr>
                      <a:r>
                        <a:rPr lang="en-US" sz="1600" dirty="0">
                          <a:latin typeface="Arial" panose="020B0604020202020204" pitchFamily="34" charset="0"/>
                          <a:cs typeface="Arial" panose="020B0604020202020204" pitchFamily="34" charset="0"/>
                        </a:rPr>
                        <a:t>-	Egypt has removed the stamp duties on imported medical supplies;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And in the spirit of strengthening South-South Cooperation, Member</a:t>
                      </a:r>
                      <a:r>
                        <a:rPr lang="en-US" sz="1600" baseline="0" dirty="0">
                          <a:latin typeface="Arial" panose="020B0604020202020204" pitchFamily="34" charset="0"/>
                          <a:cs typeface="Arial" panose="020B0604020202020204" pitchFamily="34" charset="0"/>
                        </a:rPr>
                        <a:t> states</a:t>
                      </a:r>
                      <a:r>
                        <a:rPr lang="en-US" sz="1600" dirty="0">
                          <a:latin typeface="Arial" panose="020B0604020202020204" pitchFamily="34" charset="0"/>
                          <a:cs typeface="Arial" panose="020B0604020202020204" pitchFamily="34" charset="0"/>
                        </a:rPr>
                        <a:t> have carried out several actions including:</a:t>
                      </a:r>
                    </a:p>
                    <a:p>
                      <a:pPr marL="457200" lvl="1" indent="0">
                        <a:buFont typeface="Arial" panose="020B0604020202020204" pitchFamily="34" charset="0"/>
                        <a:buNone/>
                      </a:pPr>
                      <a:r>
                        <a:rPr lang="en-US" sz="1600" dirty="0">
                          <a:latin typeface="Arial" panose="020B0604020202020204" pitchFamily="34" charset="0"/>
                          <a:cs typeface="Arial" panose="020B0604020202020204" pitchFamily="34" charset="0"/>
                        </a:rPr>
                        <a:t>-	Algeria sent 90 and 57 tons of food and medicines for the fight against COVID19 to Mali and Niger;</a:t>
                      </a:r>
                    </a:p>
                    <a:p>
                      <a:pPr marL="457200" lvl="1" indent="0">
                        <a:buFont typeface="Arial" panose="020B0604020202020204" pitchFamily="34" charset="0"/>
                        <a:buNone/>
                      </a:pPr>
                      <a:r>
                        <a:rPr lang="en-US" sz="1600" dirty="0">
                          <a:latin typeface="Arial" panose="020B0604020202020204" pitchFamily="34" charset="0"/>
                          <a:cs typeface="Arial" panose="020B0604020202020204" pitchFamily="34" charset="0"/>
                        </a:rPr>
                        <a:t>-	Egypt providing medical supplies to 12 African countries;</a:t>
                      </a:r>
                    </a:p>
                    <a:p>
                      <a:pPr marL="457200" lvl="1" indent="0">
                        <a:buFont typeface="Arial" panose="020B0604020202020204" pitchFamily="34" charset="0"/>
                        <a:buNone/>
                      </a:pPr>
                      <a:r>
                        <a:rPr lang="en-US" sz="1600" dirty="0">
                          <a:latin typeface="Arial" panose="020B0604020202020204" pitchFamily="34" charset="0"/>
                          <a:cs typeface="Arial" panose="020B0604020202020204" pitchFamily="34" charset="0"/>
                        </a:rPr>
                        <a:t>-	Morocco provided medical supplies to 15 African countries.</a:t>
                      </a: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a:extLst>
              <a:ext uri="{FF2B5EF4-FFF2-40B4-BE49-F238E27FC236}">
                <a16:creationId xmlns:a16="http://schemas.microsoft.com/office/drawing/2014/main" id="{B881C71A-9C6B-49E6-8B09-62AF2FD4CCBF}"/>
              </a:ext>
            </a:extLst>
          </p:cNvPr>
          <p:cNvSpPr txBox="1">
            <a:spLocks noChangeArrowheads="1"/>
          </p:cNvSpPr>
          <p:nvPr/>
        </p:nvSpPr>
        <p:spPr bwMode="auto">
          <a:xfrm>
            <a:off x="111445" y="1122699"/>
            <a:ext cx="12006569"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fr-FR" sz="2000" b="1" dirty="0">
                <a:solidFill>
                  <a:schemeClr val="bg1"/>
                </a:solidFill>
                <a:latin typeface="Arial" panose="020B0604020202020204" pitchFamily="34" charset="0"/>
              </a:rPr>
              <a:t>Result Area : Enhanced capacity of North African countries to identify gaps and introduce innovative employment creation policies.</a:t>
            </a:r>
            <a:endParaRPr lang="en-US" altLang="fr-FR" sz="16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73BE3EB5-9479-4F1B-9D9B-D83ABAA55025}"/>
              </a:ext>
            </a:extLst>
          </p:cNvPr>
          <p:cNvSpPr/>
          <p:nvPr/>
        </p:nvSpPr>
        <p:spPr>
          <a:xfrm>
            <a:off x="111449" y="36869"/>
            <a:ext cx="11935548"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HOW? Delivery modalities – RA</a:t>
            </a:r>
            <a:endParaRPr lang="en-GB" sz="2400" b="1" dirty="0">
              <a:latin typeface="Century Gothic" panose="020B0502020202020204" pitchFamily="34" charset="0"/>
            </a:endParaRPr>
          </a:p>
        </p:txBody>
      </p:sp>
      <p:grpSp>
        <p:nvGrpSpPr>
          <p:cNvPr id="8195" name="Group 9">
            <a:extLst>
              <a:ext uri="{FF2B5EF4-FFF2-40B4-BE49-F238E27FC236}">
                <a16:creationId xmlns:a16="http://schemas.microsoft.com/office/drawing/2014/main" id="{DBA9BA1F-9B7C-4FF1-A8E4-73AF8275FF29}"/>
              </a:ext>
            </a:extLst>
          </p:cNvPr>
          <p:cNvGrpSpPr>
            <a:grpSpLocks/>
          </p:cNvGrpSpPr>
          <p:nvPr/>
        </p:nvGrpSpPr>
        <p:grpSpPr bwMode="auto">
          <a:xfrm>
            <a:off x="3849636" y="749240"/>
            <a:ext cx="3698875" cy="2970212"/>
            <a:chOff x="4307353" y="1010660"/>
            <a:chExt cx="3596518" cy="2970790"/>
          </a:xfrm>
        </p:grpSpPr>
        <p:sp>
          <p:nvSpPr>
            <p:cNvPr id="5" name="Freeform 4">
              <a:extLst>
                <a:ext uri="{FF2B5EF4-FFF2-40B4-BE49-F238E27FC236}">
                  <a16:creationId xmlns:a16="http://schemas.microsoft.com/office/drawing/2014/main" id="{86B79835-B780-4E39-AD98-E68334FB5F7F}"/>
                </a:ext>
              </a:extLst>
            </p:cNvPr>
            <p:cNvSpPr/>
            <p:nvPr/>
          </p:nvSpPr>
          <p:spPr>
            <a:xfrm>
              <a:off x="4307353" y="1010660"/>
              <a:ext cx="3596518" cy="660529"/>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Target countries</a:t>
              </a:r>
            </a:p>
          </p:txBody>
        </p:sp>
        <p:sp>
          <p:nvSpPr>
            <p:cNvPr id="7" name="Freeform 6">
              <a:extLst>
                <a:ext uri="{FF2B5EF4-FFF2-40B4-BE49-F238E27FC236}">
                  <a16:creationId xmlns:a16="http://schemas.microsoft.com/office/drawing/2014/main" id="{47D3673F-A6A6-43AE-83A6-7666ADFB43CD}"/>
                </a:ext>
              </a:extLst>
            </p:cNvPr>
            <p:cNvSpPr/>
            <p:nvPr/>
          </p:nvSpPr>
          <p:spPr>
            <a:xfrm>
              <a:off x="4307353" y="1771220"/>
              <a:ext cx="3596518" cy="2210230"/>
            </a:xfrm>
            <a:custGeom>
              <a:avLst/>
              <a:gdLst>
                <a:gd name="connsiteX0" fmla="*/ 0 w 3351220"/>
                <a:gd name="connsiteY0" fmla="*/ 0 h 3702326"/>
                <a:gd name="connsiteX1" fmla="*/ 3351220 w 3351220"/>
                <a:gd name="connsiteY1" fmla="*/ 0 h 3702326"/>
                <a:gd name="connsiteX2" fmla="*/ 3351220 w 3351220"/>
                <a:gd name="connsiteY2" fmla="*/ 3702326 h 3702326"/>
                <a:gd name="connsiteX3" fmla="*/ 0 w 3351220"/>
                <a:gd name="connsiteY3" fmla="*/ 3702326 h 3702326"/>
                <a:gd name="connsiteX4" fmla="*/ 0 w 3351220"/>
                <a:gd name="connsiteY4" fmla="*/ 0 h 3702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02326">
                  <a:moveTo>
                    <a:pt x="0" y="0"/>
                  </a:moveTo>
                  <a:lnTo>
                    <a:pt x="3351220" y="0"/>
                  </a:lnTo>
                  <a:lnTo>
                    <a:pt x="3351220" y="3702326"/>
                  </a:lnTo>
                  <a:lnTo>
                    <a:pt x="0" y="3702326"/>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1. Algeria</a:t>
              </a:r>
            </a:p>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2. Egypt</a:t>
              </a:r>
            </a:p>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3. Libya</a:t>
              </a:r>
            </a:p>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4. Mauritania</a:t>
              </a:r>
            </a:p>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5. Morocco</a:t>
              </a:r>
            </a:p>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6. Sudan</a:t>
              </a:r>
            </a:p>
            <a:p>
              <a:pPr marL="0" lvl="1" defTabSz="889000" fontAlgn="auto">
                <a:lnSpc>
                  <a:spcPct val="90000"/>
                </a:lnSpc>
                <a:spcAft>
                  <a:spcPct val="15000"/>
                </a:spcAft>
                <a:defRPr/>
              </a:pPr>
              <a:r>
                <a:rPr lang="it-IT" dirty="0">
                  <a:latin typeface="Arial" panose="020B0604020202020204" pitchFamily="34" charset="0"/>
                  <a:cs typeface="Arial" panose="020B0604020202020204" pitchFamily="34" charset="0"/>
                </a:rPr>
                <a:t>7. Tunisia</a:t>
              </a:r>
              <a:endParaRPr lang="en-US" dirty="0">
                <a:latin typeface="Arial" panose="020B0604020202020204" pitchFamily="34" charset="0"/>
                <a:cs typeface="Arial" panose="020B0604020202020204" pitchFamily="34" charset="0"/>
              </a:endParaRPr>
            </a:p>
          </p:txBody>
        </p:sp>
      </p:grpSp>
      <p:grpSp>
        <p:nvGrpSpPr>
          <p:cNvPr id="8196" name="Group 5">
            <a:extLst>
              <a:ext uri="{FF2B5EF4-FFF2-40B4-BE49-F238E27FC236}">
                <a16:creationId xmlns:a16="http://schemas.microsoft.com/office/drawing/2014/main" id="{8F9284A6-8C84-41BC-8560-2D8E6D7C9905}"/>
              </a:ext>
            </a:extLst>
          </p:cNvPr>
          <p:cNvGrpSpPr>
            <a:grpSpLocks/>
          </p:cNvGrpSpPr>
          <p:nvPr/>
        </p:nvGrpSpPr>
        <p:grpSpPr bwMode="auto">
          <a:xfrm>
            <a:off x="111449" y="719406"/>
            <a:ext cx="3636965" cy="2990850"/>
            <a:chOff x="549623" y="990930"/>
            <a:chExt cx="3519630" cy="2990520"/>
          </a:xfrm>
        </p:grpSpPr>
        <p:sp>
          <p:nvSpPr>
            <p:cNvPr id="8" name="Freeform 7">
              <a:extLst>
                <a:ext uri="{FF2B5EF4-FFF2-40B4-BE49-F238E27FC236}">
                  <a16:creationId xmlns:a16="http://schemas.microsoft.com/office/drawing/2014/main" id="{598AB0A8-34C6-4E97-8F27-3D9AC4695A2A}"/>
                </a:ext>
              </a:extLst>
            </p:cNvPr>
            <p:cNvSpPr/>
            <p:nvPr/>
          </p:nvSpPr>
          <p:spPr>
            <a:xfrm>
              <a:off x="549623" y="990930"/>
              <a:ext cx="3519630" cy="680963"/>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FF0000"/>
            </a:solidFill>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Alignment with ECA’s strategic directions</a:t>
              </a:r>
            </a:p>
          </p:txBody>
        </p:sp>
        <p:sp>
          <p:nvSpPr>
            <p:cNvPr id="9" name="Freeform 8">
              <a:extLst>
                <a:ext uri="{FF2B5EF4-FFF2-40B4-BE49-F238E27FC236}">
                  <a16:creationId xmlns:a16="http://schemas.microsoft.com/office/drawing/2014/main" id="{230AF5EE-44C6-45B6-B7E1-38A868A72417}"/>
                </a:ext>
              </a:extLst>
            </p:cNvPr>
            <p:cNvSpPr/>
            <p:nvPr/>
          </p:nvSpPr>
          <p:spPr>
            <a:xfrm>
              <a:off x="549623" y="1789355"/>
              <a:ext cx="3519630" cy="2192095"/>
            </a:xfrm>
            <a:custGeom>
              <a:avLst/>
              <a:gdLst>
                <a:gd name="connsiteX0" fmla="*/ 0 w 3351220"/>
                <a:gd name="connsiteY0" fmla="*/ 0 h 3855116"/>
                <a:gd name="connsiteX1" fmla="*/ 3351220 w 3351220"/>
                <a:gd name="connsiteY1" fmla="*/ 0 h 3855116"/>
                <a:gd name="connsiteX2" fmla="*/ 3351220 w 3351220"/>
                <a:gd name="connsiteY2" fmla="*/ 3855116 h 3855116"/>
                <a:gd name="connsiteX3" fmla="*/ 0 w 3351220"/>
                <a:gd name="connsiteY3" fmla="*/ 3855116 h 3855116"/>
                <a:gd name="connsiteX4" fmla="*/ 0 w 3351220"/>
                <a:gd name="connsiteY4" fmla="*/ 0 h 3855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855116">
                  <a:moveTo>
                    <a:pt x="0" y="0"/>
                  </a:moveTo>
                  <a:lnTo>
                    <a:pt x="3351220" y="0"/>
                  </a:lnTo>
                  <a:lnTo>
                    <a:pt x="3351220" y="3855116"/>
                  </a:lnTo>
                  <a:lnTo>
                    <a:pt x="0" y="3855116"/>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sz="2000" dirty="0">
                <a:latin typeface="Arial" panose="020B0604020202020204" pitchFamily="34" charset="0"/>
                <a:cs typeface="Arial" panose="020B0604020202020204" pitchFamily="34" charset="0"/>
              </a:endParaRPr>
            </a:p>
          </p:txBody>
        </p:sp>
        <p:pic>
          <p:nvPicPr>
            <p:cNvPr id="8205" name="Picture 11">
              <a:extLst>
                <a:ext uri="{FF2B5EF4-FFF2-40B4-BE49-F238E27FC236}">
                  <a16:creationId xmlns:a16="http://schemas.microsoft.com/office/drawing/2014/main" id="{16800A01-40FA-4FD3-91D8-501C888995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4995" y="2154536"/>
              <a:ext cx="911474" cy="9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2">
              <a:extLst>
                <a:ext uri="{FF2B5EF4-FFF2-40B4-BE49-F238E27FC236}">
                  <a16:creationId xmlns:a16="http://schemas.microsoft.com/office/drawing/2014/main" id="{8D919806-1540-48B4-B927-4E67CD6A9D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54310" y="2151438"/>
              <a:ext cx="1088150" cy="9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14">
              <a:extLst>
                <a:ext uri="{FF2B5EF4-FFF2-40B4-BE49-F238E27FC236}">
                  <a16:creationId xmlns:a16="http://schemas.microsoft.com/office/drawing/2014/main" id="{E36AD207-02EA-4626-9DC8-C524C8CF246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91962" y="2151438"/>
              <a:ext cx="1338234" cy="9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0" name="Rectangle 1">
              <a:extLst>
                <a:ext uri="{FF2B5EF4-FFF2-40B4-BE49-F238E27FC236}">
                  <a16:creationId xmlns:a16="http://schemas.microsoft.com/office/drawing/2014/main" id="{D6184E79-03EB-4613-A923-3FE7DAAC1B6D}"/>
                </a:ext>
              </a:extLst>
            </p:cNvPr>
            <p:cNvSpPr>
              <a:spLocks noChangeArrowheads="1"/>
            </p:cNvSpPr>
            <p:nvPr/>
          </p:nvSpPr>
          <p:spPr bwMode="auto">
            <a:xfrm>
              <a:off x="1037473" y="1821357"/>
              <a:ext cx="2449838"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defTabSz="622300">
                <a:defRPr>
                  <a:solidFill>
                    <a:schemeClr val="tx1"/>
                  </a:solidFill>
                  <a:latin typeface="Calibri" panose="020F0502020204030204" pitchFamily="34" charset="0"/>
                </a:defRPr>
              </a:lvl1pPr>
              <a:lvl2pPr defTabSz="622300">
                <a:defRPr>
                  <a:solidFill>
                    <a:schemeClr val="tx1"/>
                  </a:solidFill>
                  <a:latin typeface="Calibri" panose="020F0502020204030204" pitchFamily="34" charset="0"/>
                </a:defRPr>
              </a:lvl2pPr>
              <a:lvl3pPr marL="1143000" indent="-228600" defTabSz="622300">
                <a:defRPr>
                  <a:solidFill>
                    <a:schemeClr val="tx1"/>
                  </a:solidFill>
                  <a:latin typeface="Calibri" panose="020F0502020204030204" pitchFamily="34" charset="0"/>
                </a:defRPr>
              </a:lvl3pPr>
              <a:lvl4pPr marL="1600200" indent="-228600" defTabSz="622300">
                <a:defRPr>
                  <a:solidFill>
                    <a:schemeClr val="tx1"/>
                  </a:solidFill>
                  <a:latin typeface="Calibri" panose="020F0502020204030204" pitchFamily="34" charset="0"/>
                </a:defRPr>
              </a:lvl4pPr>
              <a:lvl5pPr marL="2057400" indent="-228600" defTabSz="622300">
                <a:defRPr>
                  <a:solidFill>
                    <a:schemeClr val="tx1"/>
                  </a:solidFill>
                  <a:latin typeface="Calibri" panose="020F0502020204030204" pitchFamily="34" charset="0"/>
                </a:defRPr>
              </a:lvl5pPr>
              <a:lvl6pPr marL="2514600" indent="-228600" defTabSz="622300" fontAlgn="base">
                <a:spcBef>
                  <a:spcPct val="0"/>
                </a:spcBef>
                <a:spcAft>
                  <a:spcPct val="0"/>
                </a:spcAft>
                <a:defRPr>
                  <a:solidFill>
                    <a:schemeClr val="tx1"/>
                  </a:solidFill>
                  <a:latin typeface="Calibri" panose="020F0502020204030204" pitchFamily="34" charset="0"/>
                </a:defRPr>
              </a:lvl6pPr>
              <a:lvl7pPr marL="2971800" indent="-228600" defTabSz="622300" fontAlgn="base">
                <a:spcBef>
                  <a:spcPct val="0"/>
                </a:spcBef>
                <a:spcAft>
                  <a:spcPct val="0"/>
                </a:spcAft>
                <a:defRPr>
                  <a:solidFill>
                    <a:schemeClr val="tx1"/>
                  </a:solidFill>
                  <a:latin typeface="Calibri" panose="020F0502020204030204" pitchFamily="34" charset="0"/>
                </a:defRPr>
              </a:lvl7pPr>
              <a:lvl8pPr marL="3429000" indent="-228600" defTabSz="622300" fontAlgn="base">
                <a:spcBef>
                  <a:spcPct val="0"/>
                </a:spcBef>
                <a:spcAft>
                  <a:spcPct val="0"/>
                </a:spcAft>
                <a:defRPr>
                  <a:solidFill>
                    <a:schemeClr val="tx1"/>
                  </a:solidFill>
                  <a:latin typeface="Calibri" panose="020F0502020204030204" pitchFamily="34" charset="0"/>
                </a:defRPr>
              </a:lvl8pPr>
              <a:lvl9pPr marL="3886200" indent="-228600" defTabSz="622300" fontAlgn="base">
                <a:spcBef>
                  <a:spcPct val="0"/>
                </a:spcBef>
                <a:spcAft>
                  <a:spcPct val="0"/>
                </a:spcAft>
                <a:defRPr>
                  <a:solidFill>
                    <a:schemeClr val="tx1"/>
                  </a:solidFill>
                  <a:latin typeface="Calibri" panose="020F0502020204030204" pitchFamily="34" charset="0"/>
                </a:defRPr>
              </a:lvl9pPr>
            </a:lstStyle>
            <a:p>
              <a:pPr marL="0" lvl="1">
                <a:lnSpc>
                  <a:spcPct val="90000"/>
                </a:lnSpc>
                <a:spcAft>
                  <a:spcPct val="15000"/>
                </a:spcAft>
              </a:pPr>
              <a:r>
                <a:rPr lang="en-US" altLang="fr-FR" sz="1400" b="1" i="1" dirty="0"/>
                <a:t>(pick the relevant ECA SD icon)</a:t>
              </a:r>
            </a:p>
          </p:txBody>
        </p:sp>
      </p:grpSp>
      <p:grpSp>
        <p:nvGrpSpPr>
          <p:cNvPr id="8197" name="Group 10">
            <a:extLst>
              <a:ext uri="{FF2B5EF4-FFF2-40B4-BE49-F238E27FC236}">
                <a16:creationId xmlns:a16="http://schemas.microsoft.com/office/drawing/2014/main" id="{1B8EF6FA-8008-4B74-800D-68724100CDA6}"/>
              </a:ext>
            </a:extLst>
          </p:cNvPr>
          <p:cNvGrpSpPr>
            <a:grpSpLocks/>
          </p:cNvGrpSpPr>
          <p:nvPr/>
        </p:nvGrpSpPr>
        <p:grpSpPr bwMode="auto">
          <a:xfrm>
            <a:off x="7631977" y="749240"/>
            <a:ext cx="4430818" cy="3356964"/>
            <a:chOff x="8130276" y="1010660"/>
            <a:chExt cx="3519628" cy="5484239"/>
          </a:xfrm>
        </p:grpSpPr>
        <p:sp>
          <p:nvSpPr>
            <p:cNvPr id="17" name="Freeform 16">
              <a:extLst>
                <a:ext uri="{FF2B5EF4-FFF2-40B4-BE49-F238E27FC236}">
                  <a16:creationId xmlns:a16="http://schemas.microsoft.com/office/drawing/2014/main" id="{D5371E0B-6F93-4DF2-A7EA-DCA29238BE0D}"/>
                </a:ext>
              </a:extLst>
            </p:cNvPr>
            <p:cNvSpPr/>
            <p:nvPr/>
          </p:nvSpPr>
          <p:spPr>
            <a:xfrm>
              <a:off x="8130276" y="1010660"/>
              <a:ext cx="3519628" cy="1063866"/>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chemeClr val="accent6"/>
            </a:solidFill>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lIns="142240" tIns="81280" rIns="142240" bIns="81280" spcCol="1270" anchor="ctr"/>
            <a:lstStyle/>
            <a:p>
              <a:pPr algn="ctr" defTabSz="889000" fontAlgn="auto">
                <a:lnSpc>
                  <a:spcPct val="90000"/>
                </a:lnSpc>
                <a:spcAft>
                  <a:spcPct val="35000"/>
                </a:spcAft>
                <a:defRPr/>
              </a:pPr>
              <a:r>
                <a:rPr lang="en-US" sz="2000" b="1" dirty="0">
                  <a:latin typeface="Arial" panose="020B0604020202020204" pitchFamily="34" charset="0"/>
                  <a:cs typeface="Arial" panose="020B0604020202020204" pitchFamily="34" charset="0"/>
                </a:rPr>
                <a:t>Joint delivery in Countries of Focus</a:t>
              </a:r>
            </a:p>
          </p:txBody>
        </p:sp>
        <p:sp>
          <p:nvSpPr>
            <p:cNvPr id="18" name="Freeform 17">
              <a:extLst>
                <a:ext uri="{FF2B5EF4-FFF2-40B4-BE49-F238E27FC236}">
                  <a16:creationId xmlns:a16="http://schemas.microsoft.com/office/drawing/2014/main" id="{2A2CC1EB-52F7-4A4E-81D8-2D146024A107}"/>
                </a:ext>
              </a:extLst>
            </p:cNvPr>
            <p:cNvSpPr/>
            <p:nvPr/>
          </p:nvSpPr>
          <p:spPr>
            <a:xfrm>
              <a:off x="8130276" y="2252938"/>
              <a:ext cx="3519628" cy="4241961"/>
            </a:xfrm>
            <a:custGeom>
              <a:avLst/>
              <a:gdLst>
                <a:gd name="connsiteX0" fmla="*/ 0 w 3351220"/>
                <a:gd name="connsiteY0" fmla="*/ 0 h 3855116"/>
                <a:gd name="connsiteX1" fmla="*/ 3351220 w 3351220"/>
                <a:gd name="connsiteY1" fmla="*/ 0 h 3855116"/>
                <a:gd name="connsiteX2" fmla="*/ 3351220 w 3351220"/>
                <a:gd name="connsiteY2" fmla="*/ 3855116 h 3855116"/>
                <a:gd name="connsiteX3" fmla="*/ 0 w 3351220"/>
                <a:gd name="connsiteY3" fmla="*/ 3855116 h 3855116"/>
                <a:gd name="connsiteX4" fmla="*/ 0 w 3351220"/>
                <a:gd name="connsiteY4" fmla="*/ 0 h 3855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855116">
                  <a:moveTo>
                    <a:pt x="0" y="0"/>
                  </a:moveTo>
                  <a:lnTo>
                    <a:pt x="3351220" y="0"/>
                  </a:lnTo>
                  <a:lnTo>
                    <a:pt x="3351220" y="3855116"/>
                  </a:lnTo>
                  <a:lnTo>
                    <a:pt x="0" y="3855116"/>
                  </a:lnTo>
                  <a:lnTo>
                    <a:pt x="0" y="0"/>
                  </a:lnTo>
                  <a:close/>
                </a:path>
              </a:pathLst>
            </a:custGeom>
            <a:solidFill>
              <a:schemeClr val="accent6">
                <a:lumMod val="20000"/>
                <a:lumOff val="80000"/>
                <a:alpha val="90000"/>
              </a:schemeClr>
            </a:solidFill>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r>
                <a:rPr lang="en-US" dirty="0"/>
                <a:t>The office is jointly delivering in Egypt, Mauritania, Sudan, mainly:</a:t>
              </a:r>
            </a:p>
            <a:p>
              <a:pPr marL="285750" indent="-285750">
                <a:buFont typeface="Arial" panose="020B0604020202020204" pitchFamily="34" charset="0"/>
                <a:buChar char="•"/>
              </a:pPr>
              <a:r>
                <a:rPr lang="en-US" sz="1600" dirty="0"/>
                <a:t>ATPC to build </a:t>
              </a:r>
              <a:r>
                <a:rPr lang="en-US" sz="1600" dirty="0" err="1"/>
                <a:t>AfCFTA</a:t>
              </a:r>
              <a:r>
                <a:rPr lang="en-US" sz="1600" dirty="0"/>
                <a:t> National Strategies, MGD to build Marco models,</a:t>
              </a:r>
            </a:p>
            <a:p>
              <a:pPr marL="285750" indent="-285750">
                <a:buFont typeface="Arial" panose="020B0604020202020204" pitchFamily="34" charset="0"/>
                <a:buChar char="•"/>
              </a:pPr>
              <a:r>
                <a:rPr lang="en-US" sz="1600" dirty="0"/>
                <a:t>MGD &amp; ITCS to implement the IPRT and GSPD, ACS,</a:t>
              </a:r>
            </a:p>
            <a:p>
              <a:pPr marL="285750" indent="-285750">
                <a:buFont typeface="Arial" panose="020B0604020202020204" pitchFamily="34" charset="0"/>
                <a:buChar char="•"/>
              </a:pPr>
              <a:r>
                <a:rPr lang="en-US" sz="1600" dirty="0"/>
                <a:t>SRO-WA, SRO-SA to provide technical assistance to achieve migration-related targets of SDGs and the Global Compact for Safe, Orderly and Regular Migration.</a:t>
              </a:r>
              <a:endParaRPr lang="en-US" sz="1600" dirty="0">
                <a:latin typeface="Arial" panose="020B0604020202020204" pitchFamily="34" charset="0"/>
                <a:cs typeface="Arial" panose="020B0604020202020204" pitchFamily="34" charset="0"/>
              </a:endParaRPr>
            </a:p>
          </p:txBody>
        </p:sp>
      </p:grpSp>
      <p:grpSp>
        <p:nvGrpSpPr>
          <p:cNvPr id="8198" name="Group 20">
            <a:extLst>
              <a:ext uri="{FF2B5EF4-FFF2-40B4-BE49-F238E27FC236}">
                <a16:creationId xmlns:a16="http://schemas.microsoft.com/office/drawing/2014/main" id="{632224C3-B40F-482D-AE81-0345E451B218}"/>
              </a:ext>
            </a:extLst>
          </p:cNvPr>
          <p:cNvGrpSpPr>
            <a:grpSpLocks/>
          </p:cNvGrpSpPr>
          <p:nvPr/>
        </p:nvGrpSpPr>
        <p:grpSpPr bwMode="auto">
          <a:xfrm>
            <a:off x="92023" y="3763294"/>
            <a:ext cx="12025996" cy="2753550"/>
            <a:chOff x="549624" y="3971882"/>
            <a:chExt cx="11861098" cy="2343152"/>
          </a:xfrm>
        </p:grpSpPr>
        <p:sp>
          <p:nvSpPr>
            <p:cNvPr id="19" name="Freeform 4">
              <a:extLst>
                <a:ext uri="{FF2B5EF4-FFF2-40B4-BE49-F238E27FC236}">
                  <a16:creationId xmlns:a16="http://schemas.microsoft.com/office/drawing/2014/main" id="{4E6A91B1-38DA-4DDD-852F-6E5DAEB895D6}"/>
                </a:ext>
              </a:extLst>
            </p:cNvPr>
            <p:cNvSpPr/>
            <p:nvPr/>
          </p:nvSpPr>
          <p:spPr>
            <a:xfrm>
              <a:off x="549624" y="3971882"/>
              <a:ext cx="7354246" cy="332458"/>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0070C0"/>
            </a:solidFill>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Response to COVID-19</a:t>
              </a:r>
            </a:p>
          </p:txBody>
        </p:sp>
        <p:sp>
          <p:nvSpPr>
            <p:cNvPr id="20" name="Freeform 6">
              <a:extLst>
                <a:ext uri="{FF2B5EF4-FFF2-40B4-BE49-F238E27FC236}">
                  <a16:creationId xmlns:a16="http://schemas.microsoft.com/office/drawing/2014/main" id="{86C706CA-14E7-4B52-819D-7EF69FF534DF}"/>
                </a:ext>
              </a:extLst>
            </p:cNvPr>
            <p:cNvSpPr/>
            <p:nvPr/>
          </p:nvSpPr>
          <p:spPr>
            <a:xfrm>
              <a:off x="564354" y="4348426"/>
              <a:ext cx="11846368" cy="1966608"/>
            </a:xfrm>
            <a:custGeom>
              <a:avLst/>
              <a:gdLst>
                <a:gd name="connsiteX0" fmla="*/ 0 w 3351220"/>
                <a:gd name="connsiteY0" fmla="*/ 0 h 3702326"/>
                <a:gd name="connsiteX1" fmla="*/ 3351220 w 3351220"/>
                <a:gd name="connsiteY1" fmla="*/ 0 h 3702326"/>
                <a:gd name="connsiteX2" fmla="*/ 3351220 w 3351220"/>
                <a:gd name="connsiteY2" fmla="*/ 3702326 h 3702326"/>
                <a:gd name="connsiteX3" fmla="*/ 0 w 3351220"/>
                <a:gd name="connsiteY3" fmla="*/ 3702326 h 3702326"/>
                <a:gd name="connsiteX4" fmla="*/ 0 w 3351220"/>
                <a:gd name="connsiteY4" fmla="*/ 0 h 3702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02326">
                  <a:moveTo>
                    <a:pt x="0" y="0"/>
                  </a:moveTo>
                  <a:lnTo>
                    <a:pt x="3351220" y="0"/>
                  </a:lnTo>
                  <a:lnTo>
                    <a:pt x="3351220" y="3702326"/>
                  </a:lnTo>
                  <a:lnTo>
                    <a:pt x="0" y="3702326"/>
                  </a:lnTo>
                  <a:lnTo>
                    <a:pt x="0" y="0"/>
                  </a:lnTo>
                  <a:close/>
                </a:path>
              </a:pathLst>
            </a:custGeom>
            <a:solidFill>
              <a:schemeClr val="accent5">
                <a:lumMod val="40000"/>
                <a:lumOff val="60000"/>
                <a:alpha val="90000"/>
              </a:schemeClr>
            </a:solidFill>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r>
                <a:rPr lang="en-US" sz="1600" b="1" dirty="0">
                  <a:latin typeface="Arial" panose="020B0604020202020204" pitchFamily="34" charset="0"/>
                  <a:cs typeface="Arial" panose="020B0604020202020204" pitchFamily="34" charset="0"/>
                </a:rPr>
                <a:t>SRO NA:</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Carried out a detailed analysis on “COVID-19 Crisis in North Africa: The Impact and Mitigation Responses”;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Contributed to reports on the impact of COVID-19 on Morocco and Algeria, in cooperation with the WB and UNDP in Morocco and BCR in Algeria;</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Presented to UNCT Morocco the Impact of COVID-19 on Africa and $100 billion initiative to support Africa;</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Preparing  a Policy brief on COVID-19 impact in Morocco, in cooperation with HCP;</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Preparing the sub regional profile on socioeconomic developments and the impact of COVID-19 crisis;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Promoting the idea of using the African Continental Free Trade Area (</a:t>
              </a:r>
              <a:r>
                <a:rPr lang="en-US" sz="1400" dirty="0" err="1">
                  <a:latin typeface="Arial" panose="020B0604020202020204" pitchFamily="34" charset="0"/>
                  <a:cs typeface="Arial" panose="020B0604020202020204" pitchFamily="34" charset="0"/>
                </a:rPr>
                <a:t>AfCFTA</a:t>
              </a:r>
              <a:r>
                <a:rPr lang="en-US" sz="1400" dirty="0">
                  <a:latin typeface="Arial" panose="020B0604020202020204" pitchFamily="34" charset="0"/>
                  <a:cs typeface="Arial" panose="020B0604020202020204" pitchFamily="34" charset="0"/>
                </a:rPr>
                <a:t>) as a platform for the continent to speak in one voice with the rest of the world, and call for effective implementation of the </a:t>
              </a:r>
              <a:r>
                <a:rPr lang="en-US" sz="1400" dirty="0" err="1">
                  <a:latin typeface="Arial" panose="020B0604020202020204" pitchFamily="34" charset="0"/>
                  <a:cs typeface="Arial" panose="020B0604020202020204" pitchFamily="34" charset="0"/>
                </a:rPr>
                <a:t>AfCFTA</a:t>
              </a:r>
              <a:r>
                <a:rPr lang="en-US" sz="1400" dirty="0">
                  <a:latin typeface="Arial" panose="020B0604020202020204" pitchFamily="34" charset="0"/>
                  <a:cs typeface="Arial" panose="020B0604020202020204" pitchFamily="34" charset="0"/>
                </a:rPr>
                <a:t> to enable African countries to realize their potential to expand and accelerate the dynamism of markets diversification.</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1C2C5F35-D1ED-4D84-9F84-344027612CFD}"/>
              </a:ext>
            </a:extLst>
          </p:cNvPr>
          <p:cNvSpPr/>
          <p:nvPr/>
        </p:nvSpPr>
        <p:spPr>
          <a:xfrm>
            <a:off x="82858" y="63812"/>
            <a:ext cx="11999651"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HOW? Delivery modalities - RA</a:t>
            </a:r>
            <a:endParaRPr lang="en-GB" sz="2800" b="1" dirty="0">
              <a:latin typeface="Century Gothic" panose="020B0502020202020204" pitchFamily="34" charset="0"/>
            </a:endParaRPr>
          </a:p>
        </p:txBody>
      </p:sp>
      <p:grpSp>
        <p:nvGrpSpPr>
          <p:cNvPr id="9219" name="Group 18">
            <a:extLst>
              <a:ext uri="{FF2B5EF4-FFF2-40B4-BE49-F238E27FC236}">
                <a16:creationId xmlns:a16="http://schemas.microsoft.com/office/drawing/2014/main" id="{DF886E5F-43F5-4781-8998-CE167F2895BF}"/>
              </a:ext>
            </a:extLst>
          </p:cNvPr>
          <p:cNvGrpSpPr>
            <a:grpSpLocks/>
          </p:cNvGrpSpPr>
          <p:nvPr/>
        </p:nvGrpSpPr>
        <p:grpSpPr bwMode="auto">
          <a:xfrm>
            <a:off x="4206758" y="3796465"/>
            <a:ext cx="3708400" cy="2710866"/>
            <a:chOff x="8151863" y="3938625"/>
            <a:chExt cx="3519948" cy="2582378"/>
          </a:xfrm>
        </p:grpSpPr>
        <p:sp>
          <p:nvSpPr>
            <p:cNvPr id="10" name="Freeform 9">
              <a:extLst>
                <a:ext uri="{FF2B5EF4-FFF2-40B4-BE49-F238E27FC236}">
                  <a16:creationId xmlns:a16="http://schemas.microsoft.com/office/drawing/2014/main" id="{1D3E5A9B-D573-49BE-8746-DFFD8A00512A}"/>
                </a:ext>
              </a:extLst>
            </p:cNvPr>
            <p:cNvSpPr/>
            <p:nvPr/>
          </p:nvSpPr>
          <p:spPr>
            <a:xfrm>
              <a:off x="8151863" y="3938625"/>
              <a:ext cx="3519948" cy="485768"/>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CC0099"/>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defTabSz="889000" fontAlgn="auto">
                <a:lnSpc>
                  <a:spcPct val="90000"/>
                </a:lnSpc>
                <a:spcAft>
                  <a:spcPct val="35000"/>
                </a:spcAft>
                <a:defRPr/>
              </a:pPr>
              <a:r>
                <a:rPr lang="en-US" sz="2000" b="1" dirty="0">
                  <a:latin typeface="Arial" panose="020B0604020202020204" pitchFamily="34" charset="0"/>
                  <a:cs typeface="Arial" panose="020B0604020202020204" pitchFamily="34" charset="0"/>
                </a:rPr>
                <a:t>Gender Mainstreaming</a:t>
              </a:r>
            </a:p>
          </p:txBody>
        </p:sp>
        <p:sp>
          <p:nvSpPr>
            <p:cNvPr id="11" name="Freeform 10">
              <a:extLst>
                <a:ext uri="{FF2B5EF4-FFF2-40B4-BE49-F238E27FC236}">
                  <a16:creationId xmlns:a16="http://schemas.microsoft.com/office/drawing/2014/main" id="{DCA5F283-4142-4037-9BA5-51E8583515EA}"/>
                </a:ext>
              </a:extLst>
            </p:cNvPr>
            <p:cNvSpPr/>
            <p:nvPr/>
          </p:nvSpPr>
          <p:spPr>
            <a:xfrm>
              <a:off x="8151863" y="4492654"/>
              <a:ext cx="3519948" cy="2028349"/>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rgbClr val="FFCCFF">
                <a:alpha val="89804"/>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Specific analysis of the gender dimension of unemployment embedded in areas of work</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Gender aspects is mainstreamed in policy orientation and advisory services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Specific work on gender aspects is included in all outputs.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Involvement in mobilizing resources and activating the women leadership fund established by ECA.</a:t>
              </a:r>
            </a:p>
          </p:txBody>
        </p:sp>
      </p:grpSp>
      <p:grpSp>
        <p:nvGrpSpPr>
          <p:cNvPr id="9220" name="Group 1">
            <a:extLst>
              <a:ext uri="{FF2B5EF4-FFF2-40B4-BE49-F238E27FC236}">
                <a16:creationId xmlns:a16="http://schemas.microsoft.com/office/drawing/2014/main" id="{0424B5B1-4B4E-4AF6-A165-30249F42DE56}"/>
              </a:ext>
            </a:extLst>
          </p:cNvPr>
          <p:cNvGrpSpPr>
            <a:grpSpLocks/>
          </p:cNvGrpSpPr>
          <p:nvPr/>
        </p:nvGrpSpPr>
        <p:grpSpPr bwMode="auto">
          <a:xfrm>
            <a:off x="82858" y="802646"/>
            <a:ext cx="4104967" cy="2934853"/>
            <a:chOff x="575872" y="973717"/>
            <a:chExt cx="3607046" cy="2973463"/>
          </a:xfrm>
        </p:grpSpPr>
        <p:sp>
          <p:nvSpPr>
            <p:cNvPr id="5" name="Freeform 4">
              <a:extLst>
                <a:ext uri="{FF2B5EF4-FFF2-40B4-BE49-F238E27FC236}">
                  <a16:creationId xmlns:a16="http://schemas.microsoft.com/office/drawing/2014/main" id="{8ABFFAC3-339D-4560-A680-1101253BBFE9}"/>
                </a:ext>
              </a:extLst>
            </p:cNvPr>
            <p:cNvSpPr/>
            <p:nvPr/>
          </p:nvSpPr>
          <p:spPr>
            <a:xfrm>
              <a:off x="575872" y="973717"/>
              <a:ext cx="3595982" cy="520713"/>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142240" tIns="81280" rIns="142240" bIns="81280" spcCol="1270" anchor="ctr"/>
            <a:lstStyle/>
            <a:p>
              <a:pPr algn="ctr" defTabSz="889000" fontAlgn="auto">
                <a:spcAft>
                  <a:spcPct val="35000"/>
                </a:spcAft>
                <a:defRPr/>
              </a:pPr>
              <a:r>
                <a:rPr lang="en-US" sz="2000" b="1" dirty="0">
                  <a:latin typeface="Arial" panose="020B0604020202020204" pitchFamily="34" charset="0"/>
                  <a:cs typeface="Arial" panose="020B0604020202020204" pitchFamily="34" charset="0"/>
                </a:rPr>
                <a:t>Contribution to the SDGs </a:t>
              </a:r>
            </a:p>
          </p:txBody>
        </p:sp>
        <p:sp>
          <p:nvSpPr>
            <p:cNvPr id="7" name="Freeform 6">
              <a:extLst>
                <a:ext uri="{FF2B5EF4-FFF2-40B4-BE49-F238E27FC236}">
                  <a16:creationId xmlns:a16="http://schemas.microsoft.com/office/drawing/2014/main" id="{0FFA9C8B-4B30-47AA-B44D-5357B09CEC3A}"/>
                </a:ext>
              </a:extLst>
            </p:cNvPr>
            <p:cNvSpPr/>
            <p:nvPr/>
          </p:nvSpPr>
          <p:spPr>
            <a:xfrm>
              <a:off x="586937" y="1548407"/>
              <a:ext cx="3595981" cy="2398773"/>
            </a:xfrm>
            <a:custGeom>
              <a:avLst/>
              <a:gdLst>
                <a:gd name="connsiteX0" fmla="*/ 0 w 3351220"/>
                <a:gd name="connsiteY0" fmla="*/ 0 h 3702326"/>
                <a:gd name="connsiteX1" fmla="*/ 3351220 w 3351220"/>
                <a:gd name="connsiteY1" fmla="*/ 0 h 3702326"/>
                <a:gd name="connsiteX2" fmla="*/ 3351220 w 3351220"/>
                <a:gd name="connsiteY2" fmla="*/ 3702326 h 3702326"/>
                <a:gd name="connsiteX3" fmla="*/ 0 w 3351220"/>
                <a:gd name="connsiteY3" fmla="*/ 3702326 h 3702326"/>
                <a:gd name="connsiteX4" fmla="*/ 0 w 3351220"/>
                <a:gd name="connsiteY4" fmla="*/ 0 h 3702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02326">
                  <a:moveTo>
                    <a:pt x="0" y="0"/>
                  </a:moveTo>
                  <a:lnTo>
                    <a:pt x="3351220" y="0"/>
                  </a:lnTo>
                  <a:lnTo>
                    <a:pt x="3351220" y="3702326"/>
                  </a:lnTo>
                  <a:lnTo>
                    <a:pt x="0" y="3702326"/>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endParaRPr lang="en-US" sz="1600" b="1" i="1" dirty="0">
                <a:solidFill>
                  <a:schemeClr val="tx1"/>
                </a:solidFill>
              </a:endParaRPr>
            </a:p>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endParaRPr lang="en-US" sz="1100" dirty="0">
                <a:latin typeface="Arial" panose="020B0604020202020204" pitchFamily="34" charset="0"/>
                <a:cs typeface="Arial" panose="020B0604020202020204" pitchFamily="34" charset="0"/>
              </a:endParaRPr>
            </a:p>
            <a:p>
              <a:pPr marL="342900" lvl="1" indent="-34290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Goal 8 (targets 8.2 and 8.3)</a:t>
              </a:r>
            </a:p>
            <a:p>
              <a:pPr marL="342900" lvl="1" indent="-34290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Goal 9 (targets 9.1, 9.2 and 9.3)</a:t>
              </a:r>
            </a:p>
            <a:p>
              <a:pPr marL="342900" lvl="1" indent="-34290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Goal 17 (targets 17.1, 17.2, 17.3 and 17.4)</a:t>
              </a:r>
            </a:p>
          </p:txBody>
        </p:sp>
        <p:pic>
          <p:nvPicPr>
            <p:cNvPr id="9238" name="Picture 27">
              <a:extLst>
                <a:ext uri="{FF2B5EF4-FFF2-40B4-BE49-F238E27FC236}">
                  <a16:creationId xmlns:a16="http://schemas.microsoft.com/office/drawing/2014/main" id="{DD23EFB8-FA89-49C6-A0CD-15791C8E4D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5248" y="1796419"/>
              <a:ext cx="630732" cy="63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9" name="Picture 29">
              <a:extLst>
                <a:ext uri="{FF2B5EF4-FFF2-40B4-BE49-F238E27FC236}">
                  <a16:creationId xmlns:a16="http://schemas.microsoft.com/office/drawing/2014/main" id="{B5825981-D077-4197-B415-E68816CC457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0773" y="1795601"/>
              <a:ext cx="630732" cy="63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0" name="Picture 30">
              <a:extLst>
                <a:ext uri="{FF2B5EF4-FFF2-40B4-BE49-F238E27FC236}">
                  <a16:creationId xmlns:a16="http://schemas.microsoft.com/office/drawing/2014/main" id="{4DFF9DAF-3E07-462A-B798-A666445C6FA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93010" y="1795601"/>
              <a:ext cx="630734" cy="63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1" name="Group 5">
            <a:extLst>
              <a:ext uri="{FF2B5EF4-FFF2-40B4-BE49-F238E27FC236}">
                <a16:creationId xmlns:a16="http://schemas.microsoft.com/office/drawing/2014/main" id="{263E47EE-ADE8-4C04-9751-4BDDBD38E5BD}"/>
              </a:ext>
            </a:extLst>
          </p:cNvPr>
          <p:cNvGrpSpPr>
            <a:grpSpLocks noChangeAspect="1"/>
          </p:cNvGrpSpPr>
          <p:nvPr/>
        </p:nvGrpSpPr>
        <p:grpSpPr bwMode="auto">
          <a:xfrm>
            <a:off x="4221339" y="795418"/>
            <a:ext cx="3722687" cy="2947146"/>
            <a:chOff x="4332001" y="965264"/>
            <a:chExt cx="3687614" cy="2965182"/>
          </a:xfrm>
        </p:grpSpPr>
        <p:sp>
          <p:nvSpPr>
            <p:cNvPr id="34" name="Freeform 31">
              <a:extLst>
                <a:ext uri="{FF2B5EF4-FFF2-40B4-BE49-F238E27FC236}">
                  <a16:creationId xmlns:a16="http://schemas.microsoft.com/office/drawing/2014/main" id="{54CAF657-F697-4D4F-B641-A9CFD989E50E}"/>
                </a:ext>
              </a:extLst>
            </p:cNvPr>
            <p:cNvSpPr/>
            <p:nvPr/>
          </p:nvSpPr>
          <p:spPr>
            <a:xfrm>
              <a:off x="4332001" y="965264"/>
              <a:ext cx="3687614" cy="514245"/>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chemeClr val="accent6"/>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Follow-up on ARFSD res.</a:t>
              </a:r>
            </a:p>
          </p:txBody>
        </p:sp>
        <p:sp>
          <p:nvSpPr>
            <p:cNvPr id="35" name="Freeform 32">
              <a:extLst>
                <a:ext uri="{FF2B5EF4-FFF2-40B4-BE49-F238E27FC236}">
                  <a16:creationId xmlns:a16="http://schemas.microsoft.com/office/drawing/2014/main" id="{F091DF6C-F93C-4ED5-9EB3-6E4C8FE5BC83}"/>
                </a:ext>
              </a:extLst>
            </p:cNvPr>
            <p:cNvSpPr>
              <a:spLocks noChangeAspect="1"/>
            </p:cNvSpPr>
            <p:nvPr/>
          </p:nvSpPr>
          <p:spPr>
            <a:xfrm>
              <a:off x="4332001" y="1538826"/>
              <a:ext cx="3676607" cy="2391620"/>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rgbClr val="D7DEDF">
                <a:alpha val="89804"/>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28600" lvl="1" indent="-228600" defTabSz="889000" fontAlgn="auto">
                <a:lnSpc>
                  <a:spcPct val="90000"/>
                </a:lnSpc>
                <a:spcAft>
                  <a:spcPct val="15000"/>
                </a:spcAft>
                <a:buFontTx/>
                <a:buChar char="••"/>
                <a:defRPr/>
              </a:pPr>
              <a:r>
                <a:rPr lang="en-US" sz="1700" dirty="0">
                  <a:latin typeface="Arial" panose="020B0604020202020204" pitchFamily="34" charset="0"/>
                  <a:cs typeface="Arial" panose="020B0604020202020204" pitchFamily="34" charset="0"/>
                </a:rPr>
                <a:t>Work with UNCT Morocco to prepare the VNR second report. </a:t>
              </a:r>
            </a:p>
            <a:p>
              <a:pPr marL="228600" lvl="1" indent="-228600" defTabSz="889000" fontAlgn="auto">
                <a:lnSpc>
                  <a:spcPct val="90000"/>
                </a:lnSpc>
                <a:spcAft>
                  <a:spcPct val="15000"/>
                </a:spcAft>
                <a:buFontTx/>
                <a:buChar char="••"/>
                <a:defRPr/>
              </a:pPr>
              <a:endParaRPr lang="en-US" sz="1700"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r>
                <a:rPr lang="en-US" sz="1700" dirty="0">
                  <a:latin typeface="Arial" panose="020B0604020202020204" pitchFamily="34" charset="0"/>
                  <a:cs typeface="Arial" panose="020B0604020202020204" pitchFamily="34" charset="0"/>
                </a:rPr>
                <a:t>The office is involved in the series of the Global Workshop for 2020 VNR countries.</a:t>
              </a:r>
            </a:p>
          </p:txBody>
        </p:sp>
      </p:grpSp>
      <p:grpSp>
        <p:nvGrpSpPr>
          <p:cNvPr id="9222" name="Group 8">
            <a:extLst>
              <a:ext uri="{FF2B5EF4-FFF2-40B4-BE49-F238E27FC236}">
                <a16:creationId xmlns:a16="http://schemas.microsoft.com/office/drawing/2014/main" id="{04383059-1715-4676-8E4C-67383737EEA3}"/>
              </a:ext>
            </a:extLst>
          </p:cNvPr>
          <p:cNvGrpSpPr>
            <a:grpSpLocks/>
          </p:cNvGrpSpPr>
          <p:nvPr/>
        </p:nvGrpSpPr>
        <p:grpSpPr bwMode="auto">
          <a:xfrm>
            <a:off x="95450" y="3790774"/>
            <a:ext cx="4079784" cy="2716557"/>
            <a:chOff x="619452" y="3909341"/>
            <a:chExt cx="3552934" cy="2529559"/>
          </a:xfrm>
        </p:grpSpPr>
        <p:sp>
          <p:nvSpPr>
            <p:cNvPr id="36" name="Freeform 31">
              <a:extLst>
                <a:ext uri="{FF2B5EF4-FFF2-40B4-BE49-F238E27FC236}">
                  <a16:creationId xmlns:a16="http://schemas.microsoft.com/office/drawing/2014/main" id="{D2C0E345-55D0-43F5-A08D-8B9B34C9CBEF}"/>
                </a:ext>
              </a:extLst>
            </p:cNvPr>
            <p:cNvSpPr/>
            <p:nvPr/>
          </p:nvSpPr>
          <p:spPr>
            <a:xfrm>
              <a:off x="619452" y="3909341"/>
              <a:ext cx="3552934" cy="514125"/>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chemeClr val="accent4">
                <a:lumMod val="50000"/>
              </a:schemeClr>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OIBCs (if applicable)</a:t>
              </a:r>
            </a:p>
          </p:txBody>
        </p:sp>
        <p:sp>
          <p:nvSpPr>
            <p:cNvPr id="37" name="Freeform 32">
              <a:extLst>
                <a:ext uri="{FF2B5EF4-FFF2-40B4-BE49-F238E27FC236}">
                  <a16:creationId xmlns:a16="http://schemas.microsoft.com/office/drawing/2014/main" id="{376D534D-CF75-4F14-8D6E-AB7F1250678E}"/>
                </a:ext>
              </a:extLst>
            </p:cNvPr>
            <p:cNvSpPr/>
            <p:nvPr/>
          </p:nvSpPr>
          <p:spPr>
            <a:xfrm>
              <a:off x="619452" y="4492454"/>
              <a:ext cx="3552934" cy="1946446"/>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chemeClr val="accent4">
                <a:lumMod val="20000"/>
                <a:lumOff val="80000"/>
                <a:alpha val="89804"/>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28600" lvl="1"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OIBC 1</a:t>
              </a:r>
            </a:p>
            <a:p>
              <a:pPr marL="228600" lvl="1"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OIBC 2</a:t>
              </a:r>
            </a:p>
            <a:p>
              <a:pPr marL="228600" lvl="1"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OIBC 7 </a:t>
              </a:r>
            </a:p>
          </p:txBody>
        </p:sp>
      </p:grpSp>
      <p:sp>
        <p:nvSpPr>
          <p:cNvPr id="40" name="Freeform 31">
            <a:extLst>
              <a:ext uri="{FF2B5EF4-FFF2-40B4-BE49-F238E27FC236}">
                <a16:creationId xmlns:a16="http://schemas.microsoft.com/office/drawing/2014/main" id="{DB4EE0F2-D7EB-49B9-8B8D-11541713D118}"/>
              </a:ext>
            </a:extLst>
          </p:cNvPr>
          <p:cNvSpPr/>
          <p:nvPr/>
        </p:nvSpPr>
        <p:spPr>
          <a:xfrm>
            <a:off x="8016768" y="774892"/>
            <a:ext cx="4092375" cy="520777"/>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FF0000"/>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Partnerships (external)</a:t>
            </a:r>
          </a:p>
        </p:txBody>
      </p:sp>
      <p:sp>
        <p:nvSpPr>
          <p:cNvPr id="41" name="Freeform 32">
            <a:extLst>
              <a:ext uri="{FF2B5EF4-FFF2-40B4-BE49-F238E27FC236}">
                <a16:creationId xmlns:a16="http://schemas.microsoft.com/office/drawing/2014/main" id="{D72BF195-0EAB-4CFA-9441-4CF3506625B4}"/>
              </a:ext>
            </a:extLst>
          </p:cNvPr>
          <p:cNvSpPr/>
          <p:nvPr/>
        </p:nvSpPr>
        <p:spPr>
          <a:xfrm>
            <a:off x="8016768" y="1357504"/>
            <a:ext cx="4092375" cy="5500496"/>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rgbClr val="FFE5E5">
              <a:alpha val="89804"/>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342900" lvl="1" indent="-342900" defTabSz="889000" fontAlgn="auto">
              <a:lnSpc>
                <a:spcPct val="90000"/>
              </a:lnSpc>
              <a:spcAft>
                <a:spcPct val="15000"/>
              </a:spcAft>
              <a:buFont typeface="+mj-lt"/>
              <a:buAutoNum type="arabicPeriod"/>
              <a:defRPr/>
            </a:pPr>
            <a:r>
              <a:rPr lang="en-US" sz="1400" b="1" dirty="0">
                <a:latin typeface="Arial" panose="020B0604020202020204" pitchFamily="34" charset="0"/>
                <a:cs typeface="Arial" panose="020B0604020202020204" pitchFamily="34" charset="0"/>
              </a:rPr>
              <a:t>External partnerships: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Policy Center for the New South on employment through south-south cooperation</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UN system on migration and macroeconomic policies </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High Commissioner for Planning (HCP) to establish a working relationship and encourage sharing of knowledge and information between the two institutions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Economic, Social and Environmental Council of Morocco (CESE) in the field of employment</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ILO, DESA, IOM to provide technical assistance to achieve migration-related targets of SDGs and the Global Compact for Safe, Orderly and Regular Migration</a:t>
            </a:r>
          </a:p>
          <a:p>
            <a:pPr marL="342900" lvl="1" indent="-342900" defTabSz="889000" fontAlgn="auto">
              <a:lnSpc>
                <a:spcPct val="90000"/>
              </a:lnSpc>
              <a:spcAft>
                <a:spcPct val="15000"/>
              </a:spcAft>
              <a:buFont typeface="+mj-lt"/>
              <a:buAutoNum type="arabicPeriod" startAt="2"/>
              <a:defRPr/>
            </a:pPr>
            <a:r>
              <a:rPr lang="en-US" sz="1400" b="1" dirty="0">
                <a:latin typeface="Arial" panose="020B0604020202020204" pitchFamily="34" charset="0"/>
                <a:cs typeface="Arial" panose="020B0604020202020204" pitchFamily="34" charset="0"/>
              </a:rPr>
              <a:t>Internal partnerships: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IDEP for capacity building to design and implement policies to reduce unemployment</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ATPC to build CFTA National Strategies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MGD to build Marco models</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MGD &amp; ITCS to implement the IPRT</a:t>
            </a:r>
          </a:p>
          <a:p>
            <a:pPr marL="228600" lvl="1" indent="-228600" defTabSz="889000" fontAlgn="auto">
              <a:lnSpc>
                <a:spcPct val="90000"/>
              </a:lnSpc>
              <a:spcAft>
                <a:spcPct val="15000"/>
              </a:spcAft>
              <a:buFontTx/>
              <a:buChar char="••"/>
              <a:defRPr/>
            </a:pPr>
            <a:r>
              <a:rPr lang="en-US" sz="1400" dirty="0">
                <a:latin typeface="Arial" panose="020B0604020202020204" pitchFamily="34" charset="0"/>
                <a:cs typeface="Arial" panose="020B0604020202020204" pitchFamily="34" charset="0"/>
              </a:rPr>
              <a:t>GSPD, ACS, SRO-WA, SRO-SA to provide technical assistance to achieve migration-related targets of SDGs and the Global Compact for Safe, Orderly and Regular Migration</a:t>
            </a:r>
          </a:p>
          <a:p>
            <a:pPr marL="228600" lvl="1" indent="-228600" defTabSz="889000" fontAlgn="auto">
              <a:lnSpc>
                <a:spcPct val="90000"/>
              </a:lnSpc>
              <a:spcAft>
                <a:spcPct val="15000"/>
              </a:spcAft>
              <a:buFontTx/>
              <a:buChar char="••"/>
              <a:defRPr/>
            </a:pPr>
            <a:endParaRPr lang="en-US" sz="14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 descr="Image result for SDGs">
            <a:extLst>
              <a:ext uri="{FF2B5EF4-FFF2-40B4-BE49-F238E27FC236}">
                <a16:creationId xmlns:a16="http://schemas.microsoft.com/office/drawing/2014/main" id="{BA77E665-DF91-456F-9B8E-9A43DBBA49F2}"/>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fr-FR" altLang="fr-FR"/>
          </a:p>
        </p:txBody>
      </p:sp>
      <p:sp>
        <p:nvSpPr>
          <p:cNvPr id="10243" name="AutoShape 6" descr="Image result for SDGs">
            <a:extLst>
              <a:ext uri="{FF2B5EF4-FFF2-40B4-BE49-F238E27FC236}">
                <a16:creationId xmlns:a16="http://schemas.microsoft.com/office/drawing/2014/main" id="{639A1EF0-080C-4132-AEEB-C9CA9B5B19AB}"/>
              </a:ext>
            </a:extLst>
          </p:cNvPr>
          <p:cNvSpPr>
            <a:spLocks noChangeAspect="1" noChangeArrowheads="1"/>
          </p:cNvSpPr>
          <p:nvPr/>
        </p:nvSpPr>
        <p:spPr bwMode="auto">
          <a:xfrm>
            <a:off x="1831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fr-FR" altLang="fr-FR"/>
          </a:p>
        </p:txBody>
      </p:sp>
      <p:sp>
        <p:nvSpPr>
          <p:cNvPr id="10244" name="AutoShape 2" descr="Image result for challenges">
            <a:extLst>
              <a:ext uri="{FF2B5EF4-FFF2-40B4-BE49-F238E27FC236}">
                <a16:creationId xmlns:a16="http://schemas.microsoft.com/office/drawing/2014/main" id="{6A983094-68E5-4D62-B6E6-C2CB77098038}"/>
              </a:ext>
            </a:extLst>
          </p:cNvPr>
          <p:cNvSpPr>
            <a:spLocks noChangeAspect="1" noChangeArrowheads="1"/>
          </p:cNvSpPr>
          <p:nvPr/>
        </p:nvSpPr>
        <p:spPr bwMode="auto">
          <a:xfrm>
            <a:off x="1587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fr-FR" altLang="fr-FR"/>
          </a:p>
        </p:txBody>
      </p:sp>
      <p:grpSp>
        <p:nvGrpSpPr>
          <p:cNvPr id="10245" name="Group 11">
            <a:extLst>
              <a:ext uri="{FF2B5EF4-FFF2-40B4-BE49-F238E27FC236}">
                <a16:creationId xmlns:a16="http://schemas.microsoft.com/office/drawing/2014/main" id="{1C301EED-F3BE-40E3-98C2-90C7F6572693}"/>
              </a:ext>
            </a:extLst>
          </p:cNvPr>
          <p:cNvGrpSpPr>
            <a:grpSpLocks/>
          </p:cNvGrpSpPr>
          <p:nvPr/>
        </p:nvGrpSpPr>
        <p:grpSpPr bwMode="auto">
          <a:xfrm>
            <a:off x="209100" y="896598"/>
            <a:ext cx="11340746" cy="842092"/>
            <a:chOff x="629399" y="1961853"/>
            <a:chExt cx="8136946" cy="797284"/>
          </a:xfrm>
        </p:grpSpPr>
        <p:sp>
          <p:nvSpPr>
            <p:cNvPr id="13" name="Right Arrow 12">
              <a:extLst>
                <a:ext uri="{FF2B5EF4-FFF2-40B4-BE49-F238E27FC236}">
                  <a16:creationId xmlns:a16="http://schemas.microsoft.com/office/drawing/2014/main" id="{25F249D8-0C73-4B0D-A574-85B5879964D1}"/>
                </a:ext>
              </a:extLst>
            </p:cNvPr>
            <p:cNvSpPr/>
            <p:nvPr/>
          </p:nvSpPr>
          <p:spPr>
            <a:xfrm>
              <a:off x="1213522" y="1979017"/>
              <a:ext cx="3441605" cy="714895"/>
            </a:xfrm>
            <a:prstGeom prst="rightArrow">
              <a:avLst/>
            </a:prstGeom>
            <a:solidFill>
              <a:schemeClr val="accent1">
                <a:lumMod val="75000"/>
              </a:schemeClr>
            </a:solidFill>
            <a:effectLst>
              <a:glow rad="101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Key challenges</a:t>
              </a:r>
              <a:endParaRPr lang="en-US" b="1" dirty="0"/>
            </a:p>
          </p:txBody>
        </p:sp>
        <p:sp>
          <p:nvSpPr>
            <p:cNvPr id="17" name="Left Arrow 16">
              <a:extLst>
                <a:ext uri="{FF2B5EF4-FFF2-40B4-BE49-F238E27FC236}">
                  <a16:creationId xmlns:a16="http://schemas.microsoft.com/office/drawing/2014/main" id="{0C376002-6848-4622-8BD5-B7518102493E}"/>
                </a:ext>
              </a:extLst>
            </p:cNvPr>
            <p:cNvSpPr/>
            <p:nvPr/>
          </p:nvSpPr>
          <p:spPr>
            <a:xfrm>
              <a:off x="4798186" y="1973368"/>
              <a:ext cx="3400893" cy="714895"/>
            </a:xfrm>
            <a:prstGeom prst="leftArrow">
              <a:avLst/>
            </a:prstGeom>
            <a:solidFill>
              <a:schemeClr val="accent1">
                <a:lumMod val="75000"/>
              </a:schemeClr>
            </a:solidFill>
            <a:effectLst>
              <a:glow rad="101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Lessons learnt</a:t>
              </a:r>
            </a:p>
          </p:txBody>
        </p:sp>
        <p:pic>
          <p:nvPicPr>
            <p:cNvPr id="10255" name="Picture 18">
              <a:extLst>
                <a:ext uri="{FF2B5EF4-FFF2-40B4-BE49-F238E27FC236}">
                  <a16:creationId xmlns:a16="http://schemas.microsoft.com/office/drawing/2014/main" id="{9088EA21-01EA-4046-B383-AEE7050E7A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9399" y="1961853"/>
              <a:ext cx="584123" cy="79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6" name="Picture 22">
              <a:extLst>
                <a:ext uri="{FF2B5EF4-FFF2-40B4-BE49-F238E27FC236}">
                  <a16:creationId xmlns:a16="http://schemas.microsoft.com/office/drawing/2014/main" id="{5828E244-3525-45EE-A2F3-D78669F833D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39791" y="2043563"/>
              <a:ext cx="526554" cy="715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Rectângulo arredondado 8">
            <a:extLst>
              <a:ext uri="{FF2B5EF4-FFF2-40B4-BE49-F238E27FC236}">
                <a16:creationId xmlns:a16="http://schemas.microsoft.com/office/drawing/2014/main" id="{34B22F60-4ADB-4C5A-9FA3-4E95FCF9CB20}"/>
              </a:ext>
            </a:extLst>
          </p:cNvPr>
          <p:cNvSpPr/>
          <p:nvPr/>
        </p:nvSpPr>
        <p:spPr>
          <a:xfrm>
            <a:off x="61634" y="72558"/>
            <a:ext cx="12065262" cy="747713"/>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anchor="ctr">
            <a:spAutoFit/>
          </a:bodyPr>
          <a:lstStyle/>
          <a:p>
            <a:pPr marL="357188" fontAlgn="auto">
              <a:spcBef>
                <a:spcPts val="0"/>
              </a:spcBef>
              <a:spcAft>
                <a:spcPts val="0"/>
              </a:spcAft>
              <a:defRPr/>
            </a:pPr>
            <a:r>
              <a:rPr lang="en-US" sz="3200" b="1" dirty="0">
                <a:latin typeface="Century Gothic" panose="020B0502020202020204" pitchFamily="34" charset="0"/>
              </a:rPr>
              <a:t>Status update: Key challenges and lessons learnt – RA </a:t>
            </a:r>
            <a:endParaRPr lang="en-GB" sz="3200" b="1" dirty="0">
              <a:latin typeface="Century Gothic" panose="020B0502020202020204" pitchFamily="34" charset="0"/>
            </a:endParaRPr>
          </a:p>
        </p:txBody>
      </p:sp>
      <p:sp>
        <p:nvSpPr>
          <p:cNvPr id="5" name="TextBox 4">
            <a:extLst>
              <a:ext uri="{FF2B5EF4-FFF2-40B4-BE49-F238E27FC236}">
                <a16:creationId xmlns:a16="http://schemas.microsoft.com/office/drawing/2014/main" id="{D3499BFD-64C1-4777-A97C-F7A4F7A4775A}"/>
              </a:ext>
            </a:extLst>
          </p:cNvPr>
          <p:cNvSpPr txBox="1"/>
          <p:nvPr/>
        </p:nvSpPr>
        <p:spPr>
          <a:xfrm>
            <a:off x="91014" y="1800836"/>
            <a:ext cx="5783324" cy="4278094"/>
          </a:xfrm>
          <a:prstGeom prst="rect">
            <a:avLst/>
          </a:prstGeom>
          <a:solidFill>
            <a:schemeClr val="tx2">
              <a:lumMod val="20000"/>
              <a:lumOff val="80000"/>
            </a:schemeClr>
          </a:solidFill>
        </p:spPr>
        <p:txBody>
          <a:bodyPr wrap="square">
            <a:spAutoFit/>
          </a:bodyPr>
          <a:lstStyle/>
          <a:p>
            <a:pPr marL="342900" indent="-342900" fontAlgn="auto">
              <a:spcBef>
                <a:spcPts val="0"/>
              </a:spcBef>
              <a:spcAft>
                <a:spcPts val="0"/>
              </a:spcAft>
              <a:buFont typeface="+mj-lt"/>
              <a:buAutoNum type="arabicPeriod"/>
              <a:defRPr/>
            </a:pPr>
            <a:r>
              <a:rPr lang="en-US" sz="1600" dirty="0"/>
              <a:t>The COVID-19 crisis delayed the organization of some activities that have been planned initially under normal conditions. Thus, some activities including scoping and technical support missions have been affected.</a:t>
            </a:r>
          </a:p>
          <a:p>
            <a:pPr marL="342900" indent="-342900" fontAlgn="auto">
              <a:spcBef>
                <a:spcPts val="0"/>
              </a:spcBef>
              <a:spcAft>
                <a:spcPts val="0"/>
              </a:spcAft>
              <a:buFont typeface="+mj-lt"/>
              <a:buAutoNum type="arabicPeriod"/>
              <a:defRPr/>
            </a:pPr>
            <a:endParaRPr lang="en-US" sz="1600" dirty="0"/>
          </a:p>
          <a:p>
            <a:pPr marL="342900" indent="-342900" fontAlgn="auto">
              <a:spcBef>
                <a:spcPts val="0"/>
              </a:spcBef>
              <a:spcAft>
                <a:spcPts val="0"/>
              </a:spcAft>
              <a:buFont typeface="+mj-lt"/>
              <a:buAutoNum type="arabicPeriod"/>
              <a:defRPr/>
            </a:pPr>
            <a:endParaRPr lang="en-US" sz="1600" dirty="0"/>
          </a:p>
          <a:p>
            <a:pPr marL="342900" indent="-342900" fontAlgn="auto">
              <a:spcBef>
                <a:spcPts val="0"/>
              </a:spcBef>
              <a:spcAft>
                <a:spcPts val="0"/>
              </a:spcAft>
              <a:buFont typeface="+mj-lt"/>
              <a:buAutoNum type="arabicPeriod"/>
              <a:defRPr/>
            </a:pPr>
            <a:endParaRPr lang="en-US" sz="1600" dirty="0"/>
          </a:p>
          <a:p>
            <a:pPr marL="342900" indent="-342900" fontAlgn="auto">
              <a:spcBef>
                <a:spcPts val="0"/>
              </a:spcBef>
              <a:spcAft>
                <a:spcPts val="0"/>
              </a:spcAft>
              <a:buFont typeface="+mj-lt"/>
              <a:buAutoNum type="arabicPeriod"/>
              <a:defRPr/>
            </a:pPr>
            <a:endParaRPr lang="en-US" sz="1600" dirty="0"/>
          </a:p>
          <a:p>
            <a:pPr marL="342900" indent="-342900" fontAlgn="auto">
              <a:spcBef>
                <a:spcPts val="0"/>
              </a:spcBef>
              <a:spcAft>
                <a:spcPts val="0"/>
              </a:spcAft>
              <a:buFont typeface="+mj-lt"/>
              <a:buAutoNum type="arabicPeriod"/>
              <a:defRPr/>
            </a:pPr>
            <a:endParaRPr lang="en-US" sz="1600" dirty="0"/>
          </a:p>
          <a:p>
            <a:pPr marL="342900" indent="-342900" fontAlgn="auto">
              <a:spcBef>
                <a:spcPts val="0"/>
              </a:spcBef>
              <a:spcAft>
                <a:spcPts val="0"/>
              </a:spcAft>
              <a:buFont typeface="+mj-lt"/>
              <a:buAutoNum type="arabicPeriod"/>
              <a:defRPr/>
            </a:pPr>
            <a:endParaRPr lang="en-US" sz="1600" dirty="0"/>
          </a:p>
          <a:p>
            <a:pPr marL="342900" indent="-342900" fontAlgn="auto">
              <a:spcBef>
                <a:spcPts val="0"/>
              </a:spcBef>
              <a:spcAft>
                <a:spcPts val="0"/>
              </a:spcAft>
              <a:buFont typeface="+mj-lt"/>
              <a:buAutoNum type="arabicPeriod"/>
              <a:defRPr/>
            </a:pPr>
            <a:r>
              <a:rPr lang="en-US" sz="1600" dirty="0"/>
              <a:t>Political instability and transition in NA could result in low level of implementation of policy recommendations and policy changes proposed by the office because the countries' attention is focused on short term difficulties related to security and political instability. Also, those factors hamper office's work and activities in countries that are subject to this kind of tension for some time. </a:t>
            </a:r>
          </a:p>
        </p:txBody>
      </p:sp>
      <p:sp>
        <p:nvSpPr>
          <p:cNvPr id="29" name="TextBox 28">
            <a:extLst>
              <a:ext uri="{FF2B5EF4-FFF2-40B4-BE49-F238E27FC236}">
                <a16:creationId xmlns:a16="http://schemas.microsoft.com/office/drawing/2014/main" id="{D6BE0E33-9BBF-4B4E-B914-79D2F2BFA2F5}"/>
              </a:ext>
            </a:extLst>
          </p:cNvPr>
          <p:cNvSpPr txBox="1"/>
          <p:nvPr/>
        </p:nvSpPr>
        <p:spPr>
          <a:xfrm>
            <a:off x="5923128" y="1800836"/>
            <a:ext cx="6203768" cy="4278094"/>
          </a:xfrm>
          <a:prstGeom prst="rect">
            <a:avLst/>
          </a:prstGeom>
          <a:solidFill>
            <a:schemeClr val="tx2">
              <a:lumMod val="20000"/>
              <a:lumOff val="80000"/>
            </a:schemeClr>
          </a:solidFill>
        </p:spPr>
        <p:txBody>
          <a:bodyPr wrap="square">
            <a:spAutoFit/>
          </a:bodyPr>
          <a:lstStyle/>
          <a:p>
            <a:pPr marL="342900" indent="-342900" fontAlgn="auto">
              <a:spcBef>
                <a:spcPts val="0"/>
              </a:spcBef>
              <a:spcAft>
                <a:spcPts val="0"/>
              </a:spcAft>
              <a:buFont typeface="+mj-lt"/>
              <a:buAutoNum type="arabicPeriod"/>
              <a:defRPr/>
            </a:pPr>
            <a:r>
              <a:rPr lang="en-US" sz="1600" dirty="0"/>
              <a:t>Importance of the following action to contain the consequences of COVID-19 crisis :</a:t>
            </a:r>
          </a:p>
          <a:p>
            <a:pPr marL="285750" indent="-285750" fontAlgn="auto">
              <a:spcBef>
                <a:spcPts val="0"/>
              </a:spcBef>
              <a:spcAft>
                <a:spcPts val="0"/>
              </a:spcAft>
              <a:buFont typeface="Arial" panose="020B0604020202020204" pitchFamily="34" charset="0"/>
              <a:buChar char="•"/>
              <a:defRPr/>
            </a:pPr>
            <a:r>
              <a:rPr lang="en-US" sz="1600" dirty="0"/>
              <a:t>Promoting virtual meetings and webinars where it is possible and useful;</a:t>
            </a:r>
          </a:p>
          <a:p>
            <a:pPr marL="285750" indent="-285750" fontAlgn="auto">
              <a:spcBef>
                <a:spcPts val="0"/>
              </a:spcBef>
              <a:spcAft>
                <a:spcPts val="0"/>
              </a:spcAft>
              <a:buFont typeface="Arial" panose="020B0604020202020204" pitchFamily="34" charset="0"/>
              <a:buChar char="•"/>
              <a:defRPr/>
            </a:pPr>
            <a:r>
              <a:rPr lang="en-US" sz="1600" dirty="0"/>
              <a:t>Postponement of the planned activities necessitating the presence of stakeholders until the return to a better situation;</a:t>
            </a:r>
          </a:p>
          <a:p>
            <a:pPr marL="285750" indent="-285750" fontAlgn="auto">
              <a:spcBef>
                <a:spcPts val="0"/>
              </a:spcBef>
              <a:spcAft>
                <a:spcPts val="0"/>
              </a:spcAft>
              <a:buFont typeface="Arial" panose="020B0604020202020204" pitchFamily="34" charset="0"/>
              <a:buChar char="•"/>
              <a:defRPr/>
            </a:pPr>
            <a:r>
              <a:rPr lang="en-US" sz="1600" dirty="0"/>
              <a:t>Activation of office's business continuity plan and telecommuting work arrangements and ensure a regular monitoring of office’s activities. </a:t>
            </a:r>
          </a:p>
          <a:p>
            <a:pPr fontAlgn="auto">
              <a:spcBef>
                <a:spcPts val="0"/>
              </a:spcBef>
              <a:spcAft>
                <a:spcPts val="0"/>
              </a:spcAft>
              <a:defRPr/>
            </a:pPr>
            <a:endParaRPr lang="en-US" sz="1600" dirty="0"/>
          </a:p>
          <a:p>
            <a:pPr marL="342900" indent="-342900" fontAlgn="auto">
              <a:spcBef>
                <a:spcPts val="0"/>
              </a:spcBef>
              <a:spcAft>
                <a:spcPts val="0"/>
              </a:spcAft>
              <a:buFont typeface="+mj-lt"/>
              <a:buAutoNum type="arabicPeriod" startAt="2"/>
              <a:defRPr/>
            </a:pPr>
            <a:r>
              <a:rPr lang="en-US" sz="1600" dirty="0"/>
              <a:t>Importance of promoting the participation of selected experts from all countries to participate and contribute to the work of the Commission and to ensure effective follow up by: </a:t>
            </a:r>
          </a:p>
          <a:p>
            <a:pPr marL="285750" indent="-285750" fontAlgn="auto">
              <a:spcBef>
                <a:spcPts val="0"/>
              </a:spcBef>
              <a:spcAft>
                <a:spcPts val="0"/>
              </a:spcAft>
              <a:buFont typeface="Arial" panose="020B0604020202020204" pitchFamily="34" charset="0"/>
              <a:buChar char="•"/>
              <a:defRPr/>
            </a:pPr>
            <a:r>
              <a:rPr lang="en-US" sz="1600" dirty="0"/>
              <a:t>Strengthening sharing of experiences and dissemination of good practices with proven results; </a:t>
            </a:r>
          </a:p>
          <a:p>
            <a:pPr marL="285750" indent="-285750" fontAlgn="auto">
              <a:spcBef>
                <a:spcPts val="0"/>
              </a:spcBef>
              <a:spcAft>
                <a:spcPts val="0"/>
              </a:spcAft>
              <a:buFont typeface="Arial" panose="020B0604020202020204" pitchFamily="34" charset="0"/>
              <a:buChar char="•"/>
              <a:defRPr/>
            </a:pPr>
            <a:r>
              <a:rPr lang="en-US" sz="1600" dirty="0"/>
              <a:t>Strengthening south-south cooperation and the networking among experts in the region.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4" descr="Image result for SDGs">
            <a:extLst>
              <a:ext uri="{FF2B5EF4-FFF2-40B4-BE49-F238E27FC236}">
                <a16:creationId xmlns:a16="http://schemas.microsoft.com/office/drawing/2014/main" id="{942F0AEC-5575-467D-90AF-254598EACFF6}"/>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fr-FR" altLang="fr-FR"/>
          </a:p>
        </p:txBody>
      </p:sp>
      <p:sp>
        <p:nvSpPr>
          <p:cNvPr id="11267" name="AutoShape 6" descr="Image result for SDGs">
            <a:extLst>
              <a:ext uri="{FF2B5EF4-FFF2-40B4-BE49-F238E27FC236}">
                <a16:creationId xmlns:a16="http://schemas.microsoft.com/office/drawing/2014/main" id="{DED18ED6-FA42-460F-B51C-170C6B34F961}"/>
              </a:ext>
            </a:extLst>
          </p:cNvPr>
          <p:cNvSpPr>
            <a:spLocks noChangeAspect="1" noChangeArrowheads="1"/>
          </p:cNvSpPr>
          <p:nvPr/>
        </p:nvSpPr>
        <p:spPr bwMode="auto">
          <a:xfrm>
            <a:off x="1831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fr-FR" altLang="fr-FR"/>
          </a:p>
        </p:txBody>
      </p:sp>
      <p:sp>
        <p:nvSpPr>
          <p:cNvPr id="11268" name="AutoShape 2" descr="Image result for challenges">
            <a:extLst>
              <a:ext uri="{FF2B5EF4-FFF2-40B4-BE49-F238E27FC236}">
                <a16:creationId xmlns:a16="http://schemas.microsoft.com/office/drawing/2014/main" id="{B592BF1C-6F1F-4642-996C-EB4FCD884C14}"/>
              </a:ext>
            </a:extLst>
          </p:cNvPr>
          <p:cNvSpPr>
            <a:spLocks noChangeAspect="1" noChangeArrowheads="1"/>
          </p:cNvSpPr>
          <p:nvPr/>
        </p:nvSpPr>
        <p:spPr bwMode="auto">
          <a:xfrm>
            <a:off x="1587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fr-FR" altLang="fr-FR"/>
          </a:p>
        </p:txBody>
      </p:sp>
      <p:sp>
        <p:nvSpPr>
          <p:cNvPr id="28" name="Rectângulo arredondado 8">
            <a:extLst>
              <a:ext uri="{FF2B5EF4-FFF2-40B4-BE49-F238E27FC236}">
                <a16:creationId xmlns:a16="http://schemas.microsoft.com/office/drawing/2014/main" id="{414C12A0-6E69-45C8-B5CE-ABE88CD55E5F}"/>
              </a:ext>
            </a:extLst>
          </p:cNvPr>
          <p:cNvSpPr/>
          <p:nvPr/>
        </p:nvSpPr>
        <p:spPr>
          <a:xfrm>
            <a:off x="573088" y="184150"/>
            <a:ext cx="10998200" cy="7493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3200" b="1" dirty="0">
                <a:latin typeface="Century Gothic" panose="020B0502020202020204" pitchFamily="34" charset="0"/>
              </a:rPr>
              <a:t>Status of budget utilization/implementation</a:t>
            </a:r>
            <a:endParaRPr lang="en-GB" sz="3200" b="1" dirty="0">
              <a:latin typeface="Century Gothic" panose="020B0502020202020204" pitchFamily="34" charset="0"/>
            </a:endParaRPr>
          </a:p>
        </p:txBody>
      </p:sp>
      <p:sp>
        <p:nvSpPr>
          <p:cNvPr id="14" name="TextBox 13">
            <a:extLst>
              <a:ext uri="{FF2B5EF4-FFF2-40B4-BE49-F238E27FC236}">
                <a16:creationId xmlns:a16="http://schemas.microsoft.com/office/drawing/2014/main" id="{166FE33E-59BE-4E78-A555-0B38E5BAF775}"/>
              </a:ext>
            </a:extLst>
          </p:cNvPr>
          <p:cNvSpPr txBox="1"/>
          <p:nvPr/>
        </p:nvSpPr>
        <p:spPr>
          <a:xfrm>
            <a:off x="573088" y="1504950"/>
            <a:ext cx="10998200" cy="2554545"/>
          </a:xfrm>
          <a:prstGeom prst="rect">
            <a:avLst/>
          </a:prstGeom>
          <a:solidFill>
            <a:schemeClr val="tx2">
              <a:lumMod val="20000"/>
              <a:lumOff val="80000"/>
            </a:schemeClr>
          </a:solidFill>
        </p:spPr>
        <p:txBody>
          <a:bodyPr>
            <a:spAutoFit/>
          </a:bodyPr>
          <a:lstStyle/>
          <a:p>
            <a:pPr marL="285750" indent="-285750" fontAlgn="auto">
              <a:spcBef>
                <a:spcPts val="0"/>
              </a:spcBef>
              <a:spcAft>
                <a:spcPts val="0"/>
              </a:spcAft>
              <a:buFont typeface="Arial" panose="020B0604020202020204" pitchFamily="34" charset="0"/>
              <a:buChar char="•"/>
              <a:defRPr/>
            </a:pPr>
            <a:r>
              <a:rPr lang="en-US" sz="2000" dirty="0"/>
              <a:t>Status update on the component’s budget utilization/implementation by budget source (</a:t>
            </a:r>
            <a:r>
              <a:rPr lang="en-US" sz="2000" b="1" dirty="0">
                <a:latin typeface="Century Gothic" panose="020B0502020202020204" pitchFamily="34" charset="0"/>
                <a:cs typeface="+mn-cs"/>
              </a:rPr>
              <a:t>all budget sources: RB, XB, RPTC, DA)</a:t>
            </a:r>
          </a:p>
          <a:p>
            <a:pPr marL="285750" indent="-285750" fontAlgn="auto">
              <a:spcBef>
                <a:spcPts val="0"/>
              </a:spcBef>
              <a:spcAft>
                <a:spcPts val="0"/>
              </a:spcAft>
              <a:buFont typeface="Arial" panose="020B0604020202020204" pitchFamily="34" charset="0"/>
              <a:buChar char="•"/>
              <a:defRPr/>
            </a:pPr>
            <a:endParaRPr lang="en-US" sz="2000" dirty="0"/>
          </a:p>
          <a:p>
            <a:pPr marL="800100" lvl="1" indent="-342900" fontAlgn="auto">
              <a:spcBef>
                <a:spcPts val="0"/>
              </a:spcBef>
              <a:spcAft>
                <a:spcPts val="0"/>
              </a:spcAft>
              <a:buFont typeface="Wingdings" panose="05000000000000000000" pitchFamily="2" charset="2"/>
              <a:buChar char="§"/>
              <a:defRPr/>
            </a:pPr>
            <a:r>
              <a:rPr lang="da-DK" sz="2000" dirty="0"/>
              <a:t>Regular budget:               48%</a:t>
            </a:r>
          </a:p>
          <a:p>
            <a:pPr marL="800100" lvl="1" indent="-342900" fontAlgn="auto">
              <a:spcBef>
                <a:spcPts val="0"/>
              </a:spcBef>
              <a:spcAft>
                <a:spcPts val="0"/>
              </a:spcAft>
              <a:buFont typeface="Wingdings" panose="05000000000000000000" pitchFamily="2" charset="2"/>
              <a:buChar char="§"/>
              <a:defRPr/>
            </a:pPr>
            <a:r>
              <a:rPr lang="da-DK" sz="2000" dirty="0"/>
              <a:t>RPTC:                              70%</a:t>
            </a:r>
          </a:p>
          <a:p>
            <a:pPr marL="800100" lvl="1" indent="-342900" fontAlgn="auto">
              <a:spcBef>
                <a:spcPts val="0"/>
              </a:spcBef>
              <a:spcAft>
                <a:spcPts val="0"/>
              </a:spcAft>
              <a:buFont typeface="Wingdings" panose="05000000000000000000" pitchFamily="2" charset="2"/>
              <a:buChar char="§"/>
              <a:defRPr/>
            </a:pPr>
            <a:r>
              <a:rPr lang="da-DK" sz="2000" dirty="0"/>
              <a:t>DA:                                   0%</a:t>
            </a:r>
            <a:endParaRPr lang="en-US" sz="2000" dirty="0"/>
          </a:p>
          <a:p>
            <a:pPr marL="285750" indent="-285750" fontAlgn="auto">
              <a:spcBef>
                <a:spcPts val="0"/>
              </a:spcBef>
              <a:spcAft>
                <a:spcPts val="0"/>
              </a:spcAft>
              <a:buFont typeface="Arial" panose="020B0604020202020204" pitchFamily="34" charset="0"/>
              <a:buChar char="•"/>
              <a:defRPr/>
            </a:pPr>
            <a:endParaRPr lang="en-US" sz="2000" dirty="0"/>
          </a:p>
          <a:p>
            <a:pPr marL="285750" indent="-285750" fontAlgn="auto">
              <a:spcBef>
                <a:spcPts val="0"/>
              </a:spcBef>
              <a:spcAft>
                <a:spcPts val="0"/>
              </a:spcAft>
              <a:buFont typeface="Arial" panose="020B0604020202020204" pitchFamily="34" charset="0"/>
              <a:buChar char="•"/>
              <a:defRPr/>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6878980-5494-42D9-9A06-DE47AE6176C3}"/>
              </a:ext>
            </a:extLst>
          </p:cNvPr>
          <p:cNvSpPr>
            <a:spLocks/>
          </p:cNvSpPr>
          <p:nvPr/>
        </p:nvSpPr>
        <p:spPr bwMode="auto">
          <a:xfrm>
            <a:off x="3884613" y="3082925"/>
            <a:ext cx="44227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5500" b="1">
                <a:latin typeface="Lato"/>
                <a:ea typeface="MS PGothic" panose="020B0600070205080204" pitchFamily="34" charset="-128"/>
                <a:cs typeface="Calibri" panose="020F0502020204030204" pitchFamily="34" charset="0"/>
                <a:sym typeface="Lato"/>
              </a:rPr>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1092</Words>
  <Application>Microsoft Office PowerPoint</Application>
  <PresentationFormat>Grand écran</PresentationFormat>
  <Paragraphs>105</Paragraphs>
  <Slides>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Lato</vt:lpstr>
      <vt:lpstr>Arial</vt:lpstr>
      <vt:lpstr>Calibri</vt:lpstr>
      <vt:lpstr>Calibri Light</vt:lpstr>
      <vt:lpstr>Century Gothic</vt:lpstr>
      <vt:lpstr>Lucida Sans</vt:lpstr>
      <vt:lpstr>Wingdings</vt:lpstr>
      <vt:lpstr>Office Theme</vt:lpstr>
      <vt:lpstr>Sub-programme 7.1: Sub-regional activities for Development in North Africa   SRO North Africa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Zoubir Benhamouche</cp:lastModifiedBy>
  <cp:revision>76</cp:revision>
  <dcterms:created xsi:type="dcterms:W3CDTF">2020-06-03T06:53:05Z</dcterms:created>
  <dcterms:modified xsi:type="dcterms:W3CDTF">2020-07-21T08:52:40Z</dcterms:modified>
</cp:coreProperties>
</file>