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1"/>
    <p:sldMasterId id="2147483649" r:id="rId2"/>
  </p:sldMasterIdLst>
  <p:notesMasterIdLst>
    <p:notesMasterId r:id="rId13"/>
  </p:notesMasterIdLst>
  <p:sldIdLst>
    <p:sldId id="256" r:id="rId3"/>
    <p:sldId id="280" r:id="rId4"/>
    <p:sldId id="283" r:id="rId5"/>
    <p:sldId id="289" r:id="rId6"/>
    <p:sldId id="288" r:id="rId7"/>
    <p:sldId id="285" r:id="rId8"/>
    <p:sldId id="286" r:id="rId9"/>
    <p:sldId id="287" r:id="rId10"/>
    <p:sldId id="275" r:id="rId11"/>
    <p:sldId id="261" r:id="rId12"/>
  </p:sldIdLst>
  <p:sldSz cx="9144000" cy="6858000" type="screen4x3"/>
  <p:notesSz cx="6881813" cy="9296400"/>
  <p:defaultTextStyle>
    <a:defPPr>
      <a:defRPr lang="en-US"/>
    </a:defPPr>
    <a:lvl1pPr algn="l" rtl="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B48900"/>
    <a:srgbClr val="D09E00"/>
    <a:srgbClr val="FFFFD1"/>
    <a:srgbClr val="296941"/>
    <a:srgbClr val="00823B"/>
    <a:srgbClr val="5F2987"/>
    <a:srgbClr val="007434"/>
    <a:srgbClr val="006386"/>
    <a:srgbClr val="F675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0" d="100"/>
          <a:sy n="150" d="100"/>
        </p:scale>
        <p:origin x="20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6750A"/>
            </a:solidFill>
            <a:ln w="12700" cap="flat">
              <a:noFill/>
              <a:miter lim="400000"/>
            </a:ln>
            <a:effectLst/>
          </c:spPr>
          <c:dPt>
            <c:idx val="0"/>
            <c:bubble3D val="0"/>
            <c:extLst>
              <c:ext xmlns:c16="http://schemas.microsoft.com/office/drawing/2014/chart" uri="{C3380CC4-5D6E-409C-BE32-E72D297353CC}">
                <c16:uniqueId val="{00000000-D8BC-5149-942F-EDA848EB5CEC}"/>
              </c:ext>
            </c:extLst>
          </c:dPt>
          <c:dPt>
            <c:idx val="1"/>
            <c:bubble3D val="0"/>
            <c:extLst>
              <c:ext xmlns:c16="http://schemas.microsoft.com/office/drawing/2014/chart" uri="{C3380CC4-5D6E-409C-BE32-E72D297353CC}">
                <c16:uniqueId val="{00000002-D8BC-5149-942F-EDA848EB5CEC}"/>
              </c:ext>
            </c:extLst>
          </c:dPt>
          <c:cat>
            <c:strRef>
              <c:f>Sheet1!$B$1:$C$1</c:f>
              <c:strCache>
                <c:ptCount val="2"/>
                <c:pt idx="0">
                  <c:v>1</c:v>
                </c:pt>
                <c:pt idx="1">
                  <c:v>1</c:v>
                </c:pt>
              </c:strCache>
            </c:strRef>
          </c:cat>
          <c:val>
            <c:numRef>
              <c:f>Sheet1!$B$2:$C$2</c:f>
              <c:numCache>
                <c:formatCode>General</c:formatCode>
                <c:ptCount val="2"/>
                <c:pt idx="0">
                  <c:v>55</c:v>
                </c:pt>
                <c:pt idx="1">
                  <c:v>45</c:v>
                </c:pt>
              </c:numCache>
            </c:numRef>
          </c:val>
          <c:extLst>
            <c:ext xmlns:c16="http://schemas.microsoft.com/office/drawing/2014/chart" uri="{C3380CC4-5D6E-409C-BE32-E72D297353CC}">
              <c16:uniqueId val="{00000003-D8BC-5149-942F-EDA848EB5CEC}"/>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030A0"/>
            </a:solidFill>
            <a:ln w="12700" cap="flat">
              <a:noFill/>
              <a:miter lim="400000"/>
            </a:ln>
            <a:effectLst/>
          </c:spPr>
          <c:dPt>
            <c:idx val="0"/>
            <c:bubble3D val="0"/>
            <c:extLst>
              <c:ext xmlns:c16="http://schemas.microsoft.com/office/drawing/2014/chart" uri="{C3380CC4-5D6E-409C-BE32-E72D297353CC}">
                <c16:uniqueId val="{00000000-D123-B248-BE40-8B7C99C9B769}"/>
              </c:ext>
            </c:extLst>
          </c:dPt>
          <c:dPt>
            <c:idx val="1"/>
            <c:bubble3D val="0"/>
            <c:extLst>
              <c:ext xmlns:c16="http://schemas.microsoft.com/office/drawing/2014/chart" uri="{C3380CC4-5D6E-409C-BE32-E72D297353CC}">
                <c16:uniqueId val="{00000002-D123-B248-BE40-8B7C99C9B769}"/>
              </c:ext>
            </c:extLst>
          </c:dPt>
          <c:cat>
            <c:strRef>
              <c:f>Sheet1!$B$1:$C$1</c:f>
              <c:strCache>
                <c:ptCount val="2"/>
                <c:pt idx="0">
                  <c:v>1</c:v>
                </c:pt>
                <c:pt idx="1">
                  <c:v>1</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D123-B248-BE40-8B7C99C9B769}"/>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bg2">
                <a:lumMod val="60000"/>
                <a:lumOff val="40000"/>
              </a:schemeClr>
            </a:solidFill>
            <a:ln w="12700" cap="flat">
              <a:noFill/>
              <a:miter lim="400000"/>
            </a:ln>
            <a:effectLst/>
          </c:spPr>
          <c:dPt>
            <c:idx val="0"/>
            <c:bubble3D val="0"/>
            <c:extLst>
              <c:ext xmlns:c16="http://schemas.microsoft.com/office/drawing/2014/chart" uri="{C3380CC4-5D6E-409C-BE32-E72D297353CC}">
                <c16:uniqueId val="{00000000-4211-3A4A-BA0A-55256E511917}"/>
              </c:ext>
            </c:extLst>
          </c:dPt>
          <c:dPt>
            <c:idx val="1"/>
            <c:bubble3D val="0"/>
            <c:extLst>
              <c:ext xmlns:c16="http://schemas.microsoft.com/office/drawing/2014/chart" uri="{C3380CC4-5D6E-409C-BE32-E72D297353CC}">
                <c16:uniqueId val="{00000002-4211-3A4A-BA0A-55256E511917}"/>
              </c:ext>
            </c:extLst>
          </c:dPt>
          <c:cat>
            <c:strRef>
              <c:f>Sheet1!$B$1:$C$1</c:f>
              <c:strCache>
                <c:ptCount val="2"/>
                <c:pt idx="0">
                  <c:v>1</c:v>
                </c:pt>
                <c:pt idx="1">
                  <c:v>1</c:v>
                </c:pt>
              </c:strCache>
            </c:strRef>
          </c:cat>
          <c:val>
            <c:numRef>
              <c:f>Sheet1!$B$2:$C$2</c:f>
              <c:numCache>
                <c:formatCode>General</c:formatCode>
                <c:ptCount val="2"/>
                <c:pt idx="0">
                  <c:v>25</c:v>
                </c:pt>
                <c:pt idx="1">
                  <c:v>75</c:v>
                </c:pt>
              </c:numCache>
            </c:numRef>
          </c:val>
          <c:extLst>
            <c:ext xmlns:c16="http://schemas.microsoft.com/office/drawing/2014/chart" uri="{C3380CC4-5D6E-409C-BE32-E72D297353CC}">
              <c16:uniqueId val="{00000003-4211-3A4A-BA0A-55256E51191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007FAC"/>
            </a:solidFill>
            <a:ln w="12700" cap="flat">
              <a:noFill/>
              <a:miter lim="400000"/>
            </a:ln>
            <a:effectLst/>
          </c:spPr>
          <c:explosion val="1"/>
          <c:dPt>
            <c:idx val="0"/>
            <c:bubble3D val="0"/>
            <c:extLst>
              <c:ext xmlns:c16="http://schemas.microsoft.com/office/drawing/2014/chart" uri="{C3380CC4-5D6E-409C-BE32-E72D297353CC}">
                <c16:uniqueId val="{00000000-A8AF-9346-8CBE-65FBA93FA7E9}"/>
              </c:ext>
            </c:extLst>
          </c:dPt>
          <c:dPt>
            <c:idx val="1"/>
            <c:bubble3D val="0"/>
            <c:extLst>
              <c:ext xmlns:c16="http://schemas.microsoft.com/office/drawing/2014/chart" uri="{C3380CC4-5D6E-409C-BE32-E72D297353CC}">
                <c16:uniqueId val="{00000002-A8AF-9346-8CBE-65FBA93FA7E9}"/>
              </c:ext>
            </c:extLst>
          </c:dPt>
          <c:cat>
            <c:strRef>
              <c:f>Sheet1!$B$1:$C$1</c:f>
              <c:strCache>
                <c:ptCount val="2"/>
                <c:pt idx="0">
                  <c:v>1</c:v>
                </c:pt>
                <c:pt idx="1">
                  <c:v>1</c:v>
                </c:pt>
              </c:strCache>
            </c:strRef>
          </c:cat>
          <c:val>
            <c:numRef>
              <c:f>Sheet1!$B$2:$C$2</c:f>
              <c:numCache>
                <c:formatCode>General</c:formatCode>
                <c:ptCount val="2"/>
                <c:pt idx="0">
                  <c:v>28</c:v>
                </c:pt>
                <c:pt idx="1">
                  <c:v>72</c:v>
                </c:pt>
              </c:numCache>
            </c:numRef>
          </c:val>
          <c:extLst>
            <c:ext xmlns:c16="http://schemas.microsoft.com/office/drawing/2014/chart" uri="{C3380CC4-5D6E-409C-BE32-E72D297353CC}">
              <c16:uniqueId val="{00000003-A8AF-9346-8CBE-65FBA93FA7E9}"/>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2B0D7"/>
            </a:solidFill>
            <a:ln w="12700" cap="flat">
              <a:noFill/>
              <a:miter lim="400000"/>
            </a:ln>
            <a:effectLst/>
          </c:spPr>
          <c:dPt>
            <c:idx val="0"/>
            <c:bubble3D val="0"/>
            <c:spPr>
              <a:solidFill>
                <a:srgbClr val="00B050"/>
              </a:solidFill>
              <a:ln w="12700" cap="flat">
                <a:noFill/>
                <a:miter lim="400000"/>
              </a:ln>
              <a:effectLst/>
            </c:spPr>
            <c:extLst>
              <c:ext xmlns:c16="http://schemas.microsoft.com/office/drawing/2014/chart" uri="{C3380CC4-5D6E-409C-BE32-E72D297353CC}">
                <c16:uniqueId val="{00000001-19EC-4272-99A0-A2221C1AAD6F}"/>
              </c:ext>
            </c:extLst>
          </c:dPt>
          <c:dPt>
            <c:idx val="1"/>
            <c:bubble3D val="0"/>
            <c:spPr>
              <a:solidFill>
                <a:srgbClr val="00B050"/>
              </a:solidFill>
              <a:ln w="12700" cap="flat">
                <a:noFill/>
                <a:miter lim="400000"/>
              </a:ln>
              <a:effectLst/>
            </c:spPr>
            <c:extLst>
              <c:ext xmlns:c16="http://schemas.microsoft.com/office/drawing/2014/chart" uri="{C3380CC4-5D6E-409C-BE32-E72D297353CC}">
                <c16:uniqueId val="{00000003-19EC-4272-99A0-A2221C1AAD6F}"/>
              </c:ext>
            </c:extLst>
          </c:dPt>
          <c:cat>
            <c:strRef>
              <c:f>Sheet1!$B$1:$C$1</c:f>
              <c:strCache>
                <c:ptCount val="2"/>
                <c:pt idx="0">
                  <c:v>1</c:v>
                </c:pt>
                <c:pt idx="1">
                  <c:v>1</c:v>
                </c:pt>
              </c:strCache>
            </c:strRef>
          </c:cat>
          <c:val>
            <c:numRef>
              <c:f>Sheet1!$B$2:$C$2</c:f>
              <c:numCache>
                <c:formatCode>General</c:formatCode>
                <c:ptCount val="2"/>
                <c:pt idx="0">
                  <c:v>80</c:v>
                </c:pt>
                <c:pt idx="1">
                  <c:v>20</c:v>
                </c:pt>
              </c:numCache>
            </c:numRef>
          </c:val>
          <c:extLst>
            <c:ext xmlns:c16="http://schemas.microsoft.com/office/drawing/2014/chart" uri="{C3380CC4-5D6E-409C-BE32-E72D297353CC}">
              <c16:uniqueId val="{00000004-19EC-4272-99A0-A2221C1AAD6F}"/>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2B0D7"/>
            </a:solidFill>
            <a:ln w="12700" cap="flat">
              <a:noFill/>
              <a:miter lim="400000"/>
            </a:ln>
            <a:effectLst/>
          </c:spPr>
          <c:explosion val="1"/>
          <c:dPt>
            <c:idx val="0"/>
            <c:bubble3D val="0"/>
            <c:spPr>
              <a:solidFill>
                <a:schemeClr val="accent1"/>
              </a:solidFill>
              <a:ln w="12700" cap="flat">
                <a:noFill/>
                <a:miter lim="400000"/>
              </a:ln>
              <a:effectLst/>
            </c:spPr>
            <c:extLst>
              <c:ext xmlns:c16="http://schemas.microsoft.com/office/drawing/2014/chart" uri="{C3380CC4-5D6E-409C-BE32-E72D297353CC}">
                <c16:uniqueId val="{00000000-F734-4942-A5E8-9F2687035963}"/>
              </c:ext>
            </c:extLst>
          </c:dPt>
          <c:dPt>
            <c:idx val="1"/>
            <c:bubble3D val="0"/>
            <c:spPr>
              <a:solidFill>
                <a:schemeClr val="accent1">
                  <a:lumMod val="60000"/>
                  <a:lumOff val="40000"/>
                </a:schemeClr>
              </a:solidFill>
              <a:ln w="12700" cap="flat">
                <a:noFill/>
                <a:miter lim="400000"/>
              </a:ln>
              <a:effectLst/>
            </c:spPr>
            <c:extLst>
              <c:ext xmlns:c16="http://schemas.microsoft.com/office/drawing/2014/chart" uri="{C3380CC4-5D6E-409C-BE32-E72D297353CC}">
                <c16:uniqueId val="{00000002-F734-4942-A5E8-9F2687035963}"/>
              </c:ext>
            </c:extLst>
          </c:dPt>
          <c:cat>
            <c:strRef>
              <c:f>Sheet1!$B$1:$C$1</c:f>
              <c:strCache>
                <c:ptCount val="2"/>
                <c:pt idx="0">
                  <c:v>1</c:v>
                </c:pt>
                <c:pt idx="1">
                  <c:v>1</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F734-4942-A5E8-9F268703596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B48900"/>
            </a:solidFill>
            <a:ln w="12700" cap="flat">
              <a:noFill/>
              <a:miter lim="400000"/>
            </a:ln>
            <a:effectLst/>
          </c:spPr>
          <c:explosion val="1"/>
          <c:dPt>
            <c:idx val="0"/>
            <c:bubble3D val="0"/>
            <c:extLst>
              <c:ext xmlns:c16="http://schemas.microsoft.com/office/drawing/2014/chart" uri="{C3380CC4-5D6E-409C-BE32-E72D297353CC}">
                <c16:uniqueId val="{00000000-AD43-A946-98A5-4874002984F3}"/>
              </c:ext>
            </c:extLst>
          </c:dPt>
          <c:dPt>
            <c:idx val="1"/>
            <c:bubble3D val="0"/>
            <c:extLst>
              <c:ext xmlns:c16="http://schemas.microsoft.com/office/drawing/2014/chart" uri="{C3380CC4-5D6E-409C-BE32-E72D297353CC}">
                <c16:uniqueId val="{00000002-AD43-A946-98A5-4874002984F3}"/>
              </c:ext>
            </c:extLst>
          </c:dPt>
          <c:cat>
            <c:strRef>
              <c:f>Sheet1!$B$1:$C$1</c:f>
              <c:strCache>
                <c:ptCount val="2"/>
                <c:pt idx="0">
                  <c:v>1</c:v>
                </c:pt>
                <c:pt idx="1">
                  <c:v>1</c:v>
                </c:pt>
              </c:strCache>
            </c:strRef>
          </c:cat>
          <c:val>
            <c:numRef>
              <c:f>Sheet1!$B$2:$C$2</c:f>
              <c:numCache>
                <c:formatCode>General</c:formatCode>
                <c:ptCount val="2"/>
                <c:pt idx="0">
                  <c:v>80</c:v>
                </c:pt>
                <c:pt idx="1">
                  <c:v>20</c:v>
                </c:pt>
              </c:numCache>
            </c:numRef>
          </c:val>
          <c:extLst>
            <c:ext xmlns:c16="http://schemas.microsoft.com/office/drawing/2014/chart" uri="{C3380CC4-5D6E-409C-BE32-E72D297353CC}">
              <c16:uniqueId val="{00000003-AD43-A946-98A5-4874002984F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2B0D7"/>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E7EE-40A4-A7A5-7EF1684C814E}"/>
              </c:ext>
            </c:extLst>
          </c:dPt>
          <c:dPt>
            <c:idx val="1"/>
            <c:bubble3D val="0"/>
            <c:spPr>
              <a:solidFill>
                <a:schemeClr val="accent2">
                  <a:lumMod val="60000"/>
                  <a:lumOff val="40000"/>
                </a:schemeClr>
              </a:solidFill>
              <a:ln w="12700" cap="flat">
                <a:noFill/>
                <a:miter lim="400000"/>
              </a:ln>
              <a:effectLst/>
            </c:spPr>
            <c:extLst>
              <c:ext xmlns:c16="http://schemas.microsoft.com/office/drawing/2014/chart" uri="{C3380CC4-5D6E-409C-BE32-E72D297353CC}">
                <c16:uniqueId val="{00000003-E7EE-40A4-A7A5-7EF1684C814E}"/>
              </c:ext>
            </c:extLst>
          </c:dPt>
          <c:cat>
            <c:strRef>
              <c:f>Sheet1!$B$1:$C$1</c:f>
              <c:strCache>
                <c:ptCount val="2"/>
                <c:pt idx="0">
                  <c:v>1</c:v>
                </c:pt>
                <c:pt idx="1">
                  <c:v>1</c:v>
                </c:pt>
              </c:strCache>
            </c:strRef>
          </c:cat>
          <c:val>
            <c:numRef>
              <c:f>Sheet1!$B$2:$C$2</c:f>
              <c:numCache>
                <c:formatCode>General</c:formatCode>
                <c:ptCount val="2"/>
                <c:pt idx="0">
                  <c:v>55</c:v>
                </c:pt>
                <c:pt idx="1">
                  <c:v>45</c:v>
                </c:pt>
              </c:numCache>
            </c:numRef>
          </c:val>
          <c:extLst>
            <c:ext xmlns:c16="http://schemas.microsoft.com/office/drawing/2014/chart" uri="{C3380CC4-5D6E-409C-BE32-E72D297353CC}">
              <c16:uniqueId val="{00000004-E7EE-40A4-A7A5-7EF1684C814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FE015E9A-C510-47FD-AE43-7AA67C7ECB48}"/>
              </a:ext>
            </a:extLst>
          </p:cNvPr>
          <p:cNvSpPr>
            <a:spLocks noGrp="1" noRot="1" noChangeAspect="1"/>
          </p:cNvSpPr>
          <p:nvPr>
            <p:ph type="sldImg"/>
          </p:nvPr>
        </p:nvSpPr>
        <p:spPr bwMode="auto">
          <a:xfrm>
            <a:off x="1117600" y="696913"/>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74" name="Rectangle 2">
            <a:extLst>
              <a:ext uri="{FF2B5EF4-FFF2-40B4-BE49-F238E27FC236}">
                <a16:creationId xmlns:a16="http://schemas.microsoft.com/office/drawing/2014/main" id="{D433EF0D-896F-4F8D-AD12-F0DB039FFE12}"/>
              </a:ext>
            </a:extLst>
          </p:cNvPr>
          <p:cNvSpPr>
            <a:spLocks noGrp="1"/>
          </p:cNvSpPr>
          <p:nvPr>
            <p:ph type="body" sz="quarter" idx="1"/>
          </p:nvPr>
        </p:nvSpPr>
        <p:spPr bwMode="auto">
          <a:xfrm>
            <a:off x="917575" y="4415790"/>
            <a:ext cx="5046663" cy="4183380"/>
          </a:xfrm>
          <a:prstGeom prst="rect">
            <a:avLst/>
          </a:prstGeom>
          <a:noFill/>
          <a:ln w="9525" cap="flat" cmpd="sng">
            <a:noFill/>
            <a:prstDash val="solid"/>
            <a:round/>
            <a:headEnd type="none" w="med" len="med"/>
            <a:tailEnd type="none" w="med" len="med"/>
          </a:ln>
          <a:effectLst/>
        </p:spPr>
        <p:txBody>
          <a:bodyPr vert="horz" wrap="square" lIns="92446" tIns="46223" rIns="92446" bIns="46223" numCol="1" anchor="t" anchorCtr="0" compatLnSpc="1">
            <a:prstTxWarp prst="textNoShape">
              <a:avLst/>
            </a:prstTxWarp>
          </a:bodyPr>
          <a:lstStyle/>
          <a:p>
            <a:pPr lvl="0"/>
            <a:r>
              <a:rPr lang="en-US" noProof="0">
                <a:sym typeface="Helvetica Neue" pitchFamily="2"/>
              </a:rPr>
              <a:t>Click to edit Master text styles</a:t>
            </a:r>
          </a:p>
          <a:p>
            <a:pPr lvl="1"/>
            <a:r>
              <a:rPr lang="en-US" noProof="0">
                <a:sym typeface="Helvetica Neue" pitchFamily="2"/>
              </a:rPr>
              <a:t>Second level</a:t>
            </a:r>
          </a:p>
          <a:p>
            <a:pPr lvl="2"/>
            <a:r>
              <a:rPr lang="en-US" noProof="0">
                <a:sym typeface="Helvetica Neue" pitchFamily="2"/>
              </a:rPr>
              <a:t>Third level</a:t>
            </a:r>
          </a:p>
          <a:p>
            <a:pPr lvl="3"/>
            <a:r>
              <a:rPr lang="en-US" noProof="0">
                <a:sym typeface="Helvetica Neue" pitchFamily="2"/>
              </a:rPr>
              <a:t>Fourth level</a:t>
            </a:r>
          </a:p>
          <a:p>
            <a:pPr lvl="4"/>
            <a:r>
              <a:rPr lang="en-US" noProof="0">
                <a:sym typeface="Helvetica Neue" pitchFamily="2"/>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1pPr>
    <a:lvl2pPr indent="2286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2pPr>
    <a:lvl3pPr indent="4572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3pPr>
    <a:lvl4pPr indent="6858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4pPr>
    <a:lvl5pPr indent="9144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259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UN Secretary/UNESCO/ILO</a:t>
            </a:r>
          </a:p>
        </p:txBody>
      </p:sp>
      <p:sp>
        <p:nvSpPr>
          <p:cNvPr id="4" name="Slide Number Placeholder 3"/>
          <p:cNvSpPr>
            <a:spLocks noGrp="1"/>
          </p:cNvSpPr>
          <p:nvPr>
            <p:ph type="sldNum" sz="quarter" idx="10"/>
          </p:nvPr>
        </p:nvSpPr>
        <p:spPr/>
        <p:txBody>
          <a:bodyPr/>
          <a:lstStyle/>
          <a:p>
            <a:fld id="{648F5D5D-88B8-415D-8FB9-069248E9E495}" type="slidenum">
              <a:rPr lang="en-US" smtClean="0"/>
              <a:t>2</a:t>
            </a:fld>
            <a:endParaRPr lang="en-US"/>
          </a:p>
        </p:txBody>
      </p:sp>
    </p:spTree>
    <p:extLst>
      <p:ext uri="{BB962C8B-B14F-4D97-AF65-F5344CB8AC3E}">
        <p14:creationId xmlns:p14="http://schemas.microsoft.com/office/powerpoint/2010/main" val="115634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UN Secretary/UNESCO/ILO</a:t>
            </a:r>
          </a:p>
        </p:txBody>
      </p:sp>
      <p:sp>
        <p:nvSpPr>
          <p:cNvPr id="4" name="Slide Number Placeholder 3"/>
          <p:cNvSpPr>
            <a:spLocks noGrp="1"/>
          </p:cNvSpPr>
          <p:nvPr>
            <p:ph type="sldNum" sz="quarter" idx="10"/>
          </p:nvPr>
        </p:nvSpPr>
        <p:spPr/>
        <p:txBody>
          <a:bodyPr/>
          <a:lstStyle/>
          <a:p>
            <a:fld id="{648F5D5D-88B8-415D-8FB9-069248E9E495}" type="slidenum">
              <a:rPr lang="en-US" smtClean="0"/>
              <a:t>6</a:t>
            </a:fld>
            <a:endParaRPr lang="en-US"/>
          </a:p>
        </p:txBody>
      </p:sp>
    </p:spTree>
    <p:extLst>
      <p:ext uri="{BB962C8B-B14F-4D97-AF65-F5344CB8AC3E}">
        <p14:creationId xmlns:p14="http://schemas.microsoft.com/office/powerpoint/2010/main" val="424981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UN Secretary/UNESCO/ILO</a:t>
            </a:r>
          </a:p>
        </p:txBody>
      </p:sp>
      <p:sp>
        <p:nvSpPr>
          <p:cNvPr id="4" name="Slide Number Placeholder 3"/>
          <p:cNvSpPr>
            <a:spLocks noGrp="1"/>
          </p:cNvSpPr>
          <p:nvPr>
            <p:ph type="sldNum" sz="quarter" idx="10"/>
          </p:nvPr>
        </p:nvSpPr>
        <p:spPr/>
        <p:txBody>
          <a:bodyPr/>
          <a:lstStyle/>
          <a:p>
            <a:fld id="{648F5D5D-88B8-415D-8FB9-069248E9E495}" type="slidenum">
              <a:rPr lang="en-US" smtClean="0"/>
              <a:t>7</a:t>
            </a:fld>
            <a:endParaRPr lang="en-US"/>
          </a:p>
        </p:txBody>
      </p:sp>
    </p:spTree>
    <p:extLst>
      <p:ext uri="{BB962C8B-B14F-4D97-AF65-F5344CB8AC3E}">
        <p14:creationId xmlns:p14="http://schemas.microsoft.com/office/powerpoint/2010/main" val="107457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UN Secretary/UNESCO/ILO</a:t>
            </a:r>
          </a:p>
        </p:txBody>
      </p:sp>
      <p:sp>
        <p:nvSpPr>
          <p:cNvPr id="4" name="Slide Number Placeholder 3"/>
          <p:cNvSpPr>
            <a:spLocks noGrp="1"/>
          </p:cNvSpPr>
          <p:nvPr>
            <p:ph type="sldNum" sz="quarter" idx="10"/>
          </p:nvPr>
        </p:nvSpPr>
        <p:spPr/>
        <p:txBody>
          <a:bodyPr/>
          <a:lstStyle/>
          <a:p>
            <a:fld id="{648F5D5D-88B8-415D-8FB9-069248E9E495}" type="slidenum">
              <a:rPr lang="en-US" smtClean="0"/>
              <a:t>8</a:t>
            </a:fld>
            <a:endParaRPr lang="en-US"/>
          </a:p>
        </p:txBody>
      </p:sp>
    </p:spTree>
    <p:extLst>
      <p:ext uri="{BB962C8B-B14F-4D97-AF65-F5344CB8AC3E}">
        <p14:creationId xmlns:p14="http://schemas.microsoft.com/office/powerpoint/2010/main" val="329174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t>Les profils STEPS visent à fournir des données précises et une analyse des problématiques liées à la transformation structurelle perçue sous l’angle de la hausse du niveau d’emploi, du renforcement de la structure de production et de l’amélioration des conditions sociales en vue de promouvoir leur développement durable. </a:t>
            </a:r>
            <a:endParaRPr lang="en-US" altLang="en-US"/>
          </a:p>
        </p:txBody>
      </p:sp>
    </p:spTree>
    <p:extLst>
      <p:ext uri="{BB962C8B-B14F-4D97-AF65-F5344CB8AC3E}">
        <p14:creationId xmlns:p14="http://schemas.microsoft.com/office/powerpoint/2010/main" val="83265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GB"/>
          </a:p>
        </p:txBody>
      </p:sp>
      <p:sp>
        <p:nvSpPr>
          <p:cNvPr id="4" name="Rectangle 6">
            <a:extLst>
              <a:ext uri="{FF2B5EF4-FFF2-40B4-BE49-F238E27FC236}">
                <a16:creationId xmlns:a16="http://schemas.microsoft.com/office/drawing/2014/main" id="{CD263994-9346-4B97-91A4-BE637E1AC196}"/>
              </a:ext>
            </a:extLst>
          </p:cNvPr>
          <p:cNvSpPr>
            <a:spLocks noGrp="1"/>
          </p:cNvSpPr>
          <p:nvPr>
            <p:ph type="sldNum" sz="quarter" idx="10"/>
          </p:nvPr>
        </p:nvSpPr>
        <p:spPr/>
        <p:txBody>
          <a:bodyPr/>
          <a:lstStyle>
            <a:lvl1pPr>
              <a:defRPr/>
            </a:lvl1pPr>
          </a:lstStyle>
          <a:p>
            <a:fld id="{8130DE4C-AD54-4A47-8AF9-CEF25C0C5936}" type="slidenum">
              <a:rPr lang="en-US" altLang="en-US"/>
              <a:pPr/>
              <a:t>‹#›</a:t>
            </a:fld>
            <a:endParaRPr lang="en-US" altLang="en-US"/>
          </a:p>
        </p:txBody>
      </p:sp>
    </p:spTree>
    <p:extLst>
      <p:ext uri="{BB962C8B-B14F-4D97-AF65-F5344CB8AC3E}">
        <p14:creationId xmlns:p14="http://schemas.microsoft.com/office/powerpoint/2010/main" val="323584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a:extLst>
              <a:ext uri="{FF2B5EF4-FFF2-40B4-BE49-F238E27FC236}">
                <a16:creationId xmlns:a16="http://schemas.microsoft.com/office/drawing/2014/main" id="{74C7935A-4226-4119-B030-19D379BB7127}"/>
              </a:ext>
            </a:extLst>
          </p:cNvPr>
          <p:cNvSpPr>
            <a:spLocks noGrp="1"/>
          </p:cNvSpPr>
          <p:nvPr>
            <p:ph type="sldNum" sz="quarter" idx="10"/>
          </p:nvPr>
        </p:nvSpPr>
        <p:spPr/>
        <p:txBody>
          <a:bodyPr/>
          <a:lstStyle>
            <a:lvl1pPr>
              <a:defRPr/>
            </a:lvl1pPr>
          </a:lstStyle>
          <a:p>
            <a:fld id="{64E622F3-2CEA-4646-BEDE-664764E2CB60}" type="slidenum">
              <a:rPr lang="en-US" altLang="en-US"/>
              <a:pPr/>
              <a:t>‹#›</a:t>
            </a:fld>
            <a:endParaRPr lang="en-US" altLang="en-US"/>
          </a:p>
        </p:txBody>
      </p:sp>
    </p:spTree>
    <p:extLst>
      <p:ext uri="{BB962C8B-B14F-4D97-AF65-F5344CB8AC3E}">
        <p14:creationId xmlns:p14="http://schemas.microsoft.com/office/powerpoint/2010/main" val="165167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341313"/>
            <a:ext cx="2070100" cy="5761037"/>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430213" y="341313"/>
            <a:ext cx="6059487"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a:extLst>
              <a:ext uri="{FF2B5EF4-FFF2-40B4-BE49-F238E27FC236}">
                <a16:creationId xmlns:a16="http://schemas.microsoft.com/office/drawing/2014/main" id="{C4CCBDD6-AF16-4553-9269-0A82CF06A85C}"/>
              </a:ext>
            </a:extLst>
          </p:cNvPr>
          <p:cNvSpPr>
            <a:spLocks noGrp="1"/>
          </p:cNvSpPr>
          <p:nvPr>
            <p:ph type="sldNum" sz="quarter" idx="10"/>
          </p:nvPr>
        </p:nvSpPr>
        <p:spPr/>
        <p:txBody>
          <a:bodyPr/>
          <a:lstStyle>
            <a:lvl1pPr>
              <a:defRPr/>
            </a:lvl1pPr>
          </a:lstStyle>
          <a:p>
            <a:fld id="{E511488C-6413-4C37-99A2-A662922EF572}" type="slidenum">
              <a:rPr lang="en-US" altLang="en-US"/>
              <a:pPr/>
              <a:t>‹#›</a:t>
            </a:fld>
            <a:endParaRPr lang="en-US" altLang="en-US"/>
          </a:p>
        </p:txBody>
      </p:sp>
    </p:spTree>
    <p:extLst>
      <p:ext uri="{BB962C8B-B14F-4D97-AF65-F5344CB8AC3E}">
        <p14:creationId xmlns:p14="http://schemas.microsoft.com/office/powerpoint/2010/main" val="117726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5"/>
            <a:ext cx="9144000" cy="365127"/>
          </a:xfrm>
          <a:prstGeom prst="rect">
            <a:avLst/>
          </a:prstGeom>
        </p:spPr>
      </p:pic>
    </p:spTree>
    <p:extLst>
      <p:ext uri="{BB962C8B-B14F-4D97-AF65-F5344CB8AC3E}">
        <p14:creationId xmlns:p14="http://schemas.microsoft.com/office/powerpoint/2010/main" val="1823066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43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GB"/>
          </a:p>
        </p:txBody>
      </p:sp>
      <p:sp>
        <p:nvSpPr>
          <p:cNvPr id="4" name="Rectangle 4">
            <a:extLst>
              <a:ext uri="{FF2B5EF4-FFF2-40B4-BE49-F238E27FC236}">
                <a16:creationId xmlns:a16="http://schemas.microsoft.com/office/drawing/2014/main" id="{163BFB52-86F1-4C3C-970C-BB02D9C47920}"/>
              </a:ext>
            </a:extLst>
          </p:cNvPr>
          <p:cNvSpPr>
            <a:spLocks noGrp="1"/>
          </p:cNvSpPr>
          <p:nvPr>
            <p:ph type="sldNum" sz="quarter" idx="10"/>
          </p:nvPr>
        </p:nvSpPr>
        <p:spPr/>
        <p:txBody>
          <a:bodyPr/>
          <a:lstStyle>
            <a:lvl1pPr>
              <a:defRPr/>
            </a:lvl1pPr>
          </a:lstStyle>
          <a:p>
            <a:fld id="{64A25151-6E4B-488C-AD74-A9755514812C}" type="slidenum">
              <a:rPr lang="en-US" altLang="en-US"/>
              <a:pPr/>
              <a:t>‹#›</a:t>
            </a:fld>
            <a:endParaRPr lang="en-US" altLang="en-US"/>
          </a:p>
        </p:txBody>
      </p:sp>
    </p:spTree>
    <p:extLst>
      <p:ext uri="{BB962C8B-B14F-4D97-AF65-F5344CB8AC3E}">
        <p14:creationId xmlns:p14="http://schemas.microsoft.com/office/powerpoint/2010/main" val="2547142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4">
            <a:extLst>
              <a:ext uri="{FF2B5EF4-FFF2-40B4-BE49-F238E27FC236}">
                <a16:creationId xmlns:a16="http://schemas.microsoft.com/office/drawing/2014/main" id="{B5ED6B7C-BAC1-4019-B9E5-538B5081E31A}"/>
              </a:ext>
            </a:extLst>
          </p:cNvPr>
          <p:cNvSpPr>
            <a:spLocks noGrp="1"/>
          </p:cNvSpPr>
          <p:nvPr>
            <p:ph type="sldNum" sz="quarter" idx="10"/>
          </p:nvPr>
        </p:nvSpPr>
        <p:spPr/>
        <p:txBody>
          <a:bodyPr/>
          <a:lstStyle>
            <a:lvl1pPr>
              <a:defRPr/>
            </a:lvl1pPr>
          </a:lstStyle>
          <a:p>
            <a:fld id="{8DB0E009-28D5-4972-92B1-296B4E5D0277}" type="slidenum">
              <a:rPr lang="en-US" altLang="en-US"/>
              <a:pPr/>
              <a:t>‹#›</a:t>
            </a:fld>
            <a:endParaRPr lang="en-US" altLang="en-US"/>
          </a:p>
        </p:txBody>
      </p:sp>
    </p:spTree>
    <p:extLst>
      <p:ext uri="{BB962C8B-B14F-4D97-AF65-F5344CB8AC3E}">
        <p14:creationId xmlns:p14="http://schemas.microsoft.com/office/powerpoint/2010/main" val="3281991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PT"/>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4">
            <a:extLst>
              <a:ext uri="{FF2B5EF4-FFF2-40B4-BE49-F238E27FC236}">
                <a16:creationId xmlns:a16="http://schemas.microsoft.com/office/drawing/2014/main" id="{C257EE59-74C5-49CF-9554-C093D4D7A890}"/>
              </a:ext>
            </a:extLst>
          </p:cNvPr>
          <p:cNvSpPr>
            <a:spLocks noGrp="1"/>
          </p:cNvSpPr>
          <p:nvPr>
            <p:ph type="sldNum" sz="quarter" idx="10"/>
          </p:nvPr>
        </p:nvSpPr>
        <p:spPr/>
        <p:txBody>
          <a:bodyPr/>
          <a:lstStyle>
            <a:lvl1pPr>
              <a:defRPr/>
            </a:lvl1pPr>
          </a:lstStyle>
          <a:p>
            <a:fld id="{E5A54EB4-C565-48A3-A547-C98A46D35723}" type="slidenum">
              <a:rPr lang="en-US" altLang="en-US"/>
              <a:pPr/>
              <a:t>‹#›</a:t>
            </a:fld>
            <a:endParaRPr lang="en-US" altLang="en-US"/>
          </a:p>
        </p:txBody>
      </p:sp>
    </p:spTree>
    <p:extLst>
      <p:ext uri="{BB962C8B-B14F-4D97-AF65-F5344CB8AC3E}">
        <p14:creationId xmlns:p14="http://schemas.microsoft.com/office/powerpoint/2010/main" val="269602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1371600" y="3840163"/>
            <a:ext cx="312420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4648200" y="3840163"/>
            <a:ext cx="312420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Rectangle 4">
            <a:extLst>
              <a:ext uri="{FF2B5EF4-FFF2-40B4-BE49-F238E27FC236}">
                <a16:creationId xmlns:a16="http://schemas.microsoft.com/office/drawing/2014/main" id="{9BEFA86D-B567-4FF5-8610-5E0FB7220754}"/>
              </a:ext>
            </a:extLst>
          </p:cNvPr>
          <p:cNvSpPr>
            <a:spLocks noGrp="1"/>
          </p:cNvSpPr>
          <p:nvPr>
            <p:ph type="sldNum" sz="quarter" idx="10"/>
          </p:nvPr>
        </p:nvSpPr>
        <p:spPr/>
        <p:txBody>
          <a:bodyPr/>
          <a:lstStyle>
            <a:lvl1pPr>
              <a:defRPr/>
            </a:lvl1pPr>
          </a:lstStyle>
          <a:p>
            <a:fld id="{CE8DF1D8-9E02-4832-9691-CAE04291E23B}" type="slidenum">
              <a:rPr lang="en-US" altLang="en-US"/>
              <a:pPr/>
              <a:t>‹#›</a:t>
            </a:fld>
            <a:endParaRPr lang="en-US" altLang="en-US"/>
          </a:p>
        </p:txBody>
      </p:sp>
    </p:spTree>
    <p:extLst>
      <p:ext uri="{BB962C8B-B14F-4D97-AF65-F5344CB8AC3E}">
        <p14:creationId xmlns:p14="http://schemas.microsoft.com/office/powerpoint/2010/main" val="182086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4">
            <a:extLst>
              <a:ext uri="{FF2B5EF4-FFF2-40B4-BE49-F238E27FC236}">
                <a16:creationId xmlns:a16="http://schemas.microsoft.com/office/drawing/2014/main" id="{8A9FBAB9-135D-412E-A8CF-57DB45ABEE77}"/>
              </a:ext>
            </a:extLst>
          </p:cNvPr>
          <p:cNvSpPr>
            <a:spLocks noGrp="1"/>
          </p:cNvSpPr>
          <p:nvPr>
            <p:ph type="sldNum" sz="quarter" idx="10"/>
          </p:nvPr>
        </p:nvSpPr>
        <p:spPr/>
        <p:txBody>
          <a:bodyPr/>
          <a:lstStyle>
            <a:lvl1pPr>
              <a:defRPr/>
            </a:lvl1pPr>
          </a:lstStyle>
          <a:p>
            <a:fld id="{F59317BC-B9E6-4273-A645-204157B0090D}" type="slidenum">
              <a:rPr lang="en-US" altLang="en-US"/>
              <a:pPr/>
              <a:t>‹#›</a:t>
            </a:fld>
            <a:endParaRPr lang="en-US" altLang="en-US"/>
          </a:p>
        </p:txBody>
      </p:sp>
    </p:spTree>
    <p:extLst>
      <p:ext uri="{BB962C8B-B14F-4D97-AF65-F5344CB8AC3E}">
        <p14:creationId xmlns:p14="http://schemas.microsoft.com/office/powerpoint/2010/main" val="878718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4">
            <a:extLst>
              <a:ext uri="{FF2B5EF4-FFF2-40B4-BE49-F238E27FC236}">
                <a16:creationId xmlns:a16="http://schemas.microsoft.com/office/drawing/2014/main" id="{0776AAFA-7270-4336-B154-6F9ACCC8B951}"/>
              </a:ext>
            </a:extLst>
          </p:cNvPr>
          <p:cNvSpPr>
            <a:spLocks noGrp="1"/>
          </p:cNvSpPr>
          <p:nvPr>
            <p:ph type="sldNum" sz="quarter" idx="10"/>
          </p:nvPr>
        </p:nvSpPr>
        <p:spPr/>
        <p:txBody>
          <a:bodyPr/>
          <a:lstStyle>
            <a:lvl1pPr>
              <a:defRPr/>
            </a:lvl1pPr>
          </a:lstStyle>
          <a:p>
            <a:fld id="{7D3C7E33-4725-48A9-A262-84430C274A48}" type="slidenum">
              <a:rPr lang="en-US" altLang="en-US"/>
              <a:pPr/>
              <a:t>‹#›</a:t>
            </a:fld>
            <a:endParaRPr lang="en-US" altLang="en-US"/>
          </a:p>
        </p:txBody>
      </p:sp>
    </p:spTree>
    <p:extLst>
      <p:ext uri="{BB962C8B-B14F-4D97-AF65-F5344CB8AC3E}">
        <p14:creationId xmlns:p14="http://schemas.microsoft.com/office/powerpoint/2010/main" val="21039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a:extLst>
              <a:ext uri="{FF2B5EF4-FFF2-40B4-BE49-F238E27FC236}">
                <a16:creationId xmlns:a16="http://schemas.microsoft.com/office/drawing/2014/main" id="{EF04EDA1-EF68-40DE-A5C4-B348877EDA76}"/>
              </a:ext>
            </a:extLst>
          </p:cNvPr>
          <p:cNvSpPr>
            <a:spLocks noGrp="1"/>
          </p:cNvSpPr>
          <p:nvPr>
            <p:ph type="sldNum" sz="quarter" idx="10"/>
          </p:nvPr>
        </p:nvSpPr>
        <p:spPr/>
        <p:txBody>
          <a:bodyPr/>
          <a:lstStyle>
            <a:lvl1pPr>
              <a:defRPr/>
            </a:lvl1pPr>
          </a:lstStyle>
          <a:p>
            <a:fld id="{4827BDDB-3242-4417-9CED-D1AA1522422A}" type="slidenum">
              <a:rPr lang="en-US" altLang="en-US"/>
              <a:pPr/>
              <a:t>‹#›</a:t>
            </a:fld>
            <a:endParaRPr lang="en-US" altLang="en-US"/>
          </a:p>
        </p:txBody>
      </p:sp>
    </p:spTree>
    <p:extLst>
      <p:ext uri="{BB962C8B-B14F-4D97-AF65-F5344CB8AC3E}">
        <p14:creationId xmlns:p14="http://schemas.microsoft.com/office/powerpoint/2010/main" val="1905416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3762759-1658-4655-84CB-F212B14D658F}"/>
              </a:ext>
            </a:extLst>
          </p:cNvPr>
          <p:cNvSpPr>
            <a:spLocks noGrp="1"/>
          </p:cNvSpPr>
          <p:nvPr>
            <p:ph type="sldNum" sz="quarter" idx="10"/>
          </p:nvPr>
        </p:nvSpPr>
        <p:spPr/>
        <p:txBody>
          <a:bodyPr/>
          <a:lstStyle>
            <a:lvl1pPr>
              <a:defRPr/>
            </a:lvl1pPr>
          </a:lstStyle>
          <a:p>
            <a:fld id="{1229FF6B-78D7-4682-84C5-E7C1E215F9CC}" type="slidenum">
              <a:rPr lang="en-US" altLang="en-US"/>
              <a:pPr/>
              <a:t>‹#›</a:t>
            </a:fld>
            <a:endParaRPr lang="en-US" altLang="en-US"/>
          </a:p>
        </p:txBody>
      </p:sp>
    </p:spTree>
    <p:extLst>
      <p:ext uri="{BB962C8B-B14F-4D97-AF65-F5344CB8AC3E}">
        <p14:creationId xmlns:p14="http://schemas.microsoft.com/office/powerpoint/2010/main" val="3540903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33FC98A5-AF48-40BB-AEB4-5695FBDA6042}"/>
              </a:ext>
            </a:extLst>
          </p:cNvPr>
          <p:cNvSpPr>
            <a:spLocks noGrp="1"/>
          </p:cNvSpPr>
          <p:nvPr>
            <p:ph type="sldNum" sz="quarter" idx="10"/>
          </p:nvPr>
        </p:nvSpPr>
        <p:spPr/>
        <p:txBody>
          <a:bodyPr/>
          <a:lstStyle>
            <a:lvl1pPr>
              <a:defRPr/>
            </a:lvl1pPr>
          </a:lstStyle>
          <a:p>
            <a:fld id="{3C4B1708-F1A0-4045-89C8-C96AA790DAC3}" type="slidenum">
              <a:rPr lang="en-US" altLang="en-US"/>
              <a:pPr/>
              <a:t>‹#›</a:t>
            </a:fld>
            <a:endParaRPr lang="en-US" altLang="en-US"/>
          </a:p>
        </p:txBody>
      </p:sp>
    </p:spTree>
    <p:extLst>
      <p:ext uri="{BB962C8B-B14F-4D97-AF65-F5344CB8AC3E}">
        <p14:creationId xmlns:p14="http://schemas.microsoft.com/office/powerpoint/2010/main" val="951661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Calibri" pitchFamily="34" charset="0"/>
            </a:endParaRP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A1BF4CE7-1A47-4958-81D8-F8DE20958D17}"/>
              </a:ext>
            </a:extLst>
          </p:cNvPr>
          <p:cNvSpPr>
            <a:spLocks noGrp="1"/>
          </p:cNvSpPr>
          <p:nvPr>
            <p:ph type="sldNum" sz="quarter" idx="10"/>
          </p:nvPr>
        </p:nvSpPr>
        <p:spPr/>
        <p:txBody>
          <a:bodyPr/>
          <a:lstStyle>
            <a:lvl1pPr>
              <a:defRPr/>
            </a:lvl1pPr>
          </a:lstStyle>
          <a:p>
            <a:fld id="{F9E5C4CF-9E13-4F25-9094-C82EDF00661D}" type="slidenum">
              <a:rPr lang="en-US" altLang="en-US"/>
              <a:pPr/>
              <a:t>‹#›</a:t>
            </a:fld>
            <a:endParaRPr lang="en-US" altLang="en-US"/>
          </a:p>
        </p:txBody>
      </p:sp>
    </p:spTree>
    <p:extLst>
      <p:ext uri="{BB962C8B-B14F-4D97-AF65-F5344CB8AC3E}">
        <p14:creationId xmlns:p14="http://schemas.microsoft.com/office/powerpoint/2010/main" val="1077931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4">
            <a:extLst>
              <a:ext uri="{FF2B5EF4-FFF2-40B4-BE49-F238E27FC236}">
                <a16:creationId xmlns:a16="http://schemas.microsoft.com/office/drawing/2014/main" id="{C7551167-2B64-4923-8C15-66D9F94EC498}"/>
              </a:ext>
            </a:extLst>
          </p:cNvPr>
          <p:cNvSpPr>
            <a:spLocks noGrp="1"/>
          </p:cNvSpPr>
          <p:nvPr>
            <p:ph type="sldNum" sz="quarter" idx="10"/>
          </p:nvPr>
        </p:nvSpPr>
        <p:spPr/>
        <p:txBody>
          <a:bodyPr/>
          <a:lstStyle>
            <a:lvl1pPr>
              <a:defRPr/>
            </a:lvl1pPr>
          </a:lstStyle>
          <a:p>
            <a:fld id="{D60FC31A-0E7B-4BE0-B77E-E63F260F3B6F}" type="slidenum">
              <a:rPr lang="en-US" altLang="en-US"/>
              <a:pPr/>
              <a:t>‹#›</a:t>
            </a:fld>
            <a:endParaRPr lang="en-US" altLang="en-US"/>
          </a:p>
        </p:txBody>
      </p:sp>
    </p:spTree>
    <p:extLst>
      <p:ext uri="{BB962C8B-B14F-4D97-AF65-F5344CB8AC3E}">
        <p14:creationId xmlns:p14="http://schemas.microsoft.com/office/powerpoint/2010/main" val="1058196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172200" y="2495550"/>
            <a:ext cx="1600200" cy="3059113"/>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1371600" y="2495550"/>
            <a:ext cx="4648200" cy="3059113"/>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4">
            <a:extLst>
              <a:ext uri="{FF2B5EF4-FFF2-40B4-BE49-F238E27FC236}">
                <a16:creationId xmlns:a16="http://schemas.microsoft.com/office/drawing/2014/main" id="{1056228E-BAE8-4D48-BF8C-B7E782F1D090}"/>
              </a:ext>
            </a:extLst>
          </p:cNvPr>
          <p:cNvSpPr>
            <a:spLocks noGrp="1"/>
          </p:cNvSpPr>
          <p:nvPr>
            <p:ph type="sldNum" sz="quarter" idx="10"/>
          </p:nvPr>
        </p:nvSpPr>
        <p:spPr/>
        <p:txBody>
          <a:bodyPr/>
          <a:lstStyle>
            <a:lvl1pPr>
              <a:defRPr/>
            </a:lvl1pPr>
          </a:lstStyle>
          <a:p>
            <a:fld id="{4A960999-F11F-4941-A26E-4F2C69A039D8}" type="slidenum">
              <a:rPr lang="en-US" altLang="en-US"/>
              <a:pPr/>
              <a:t>‹#›</a:t>
            </a:fld>
            <a:endParaRPr lang="en-US" altLang="en-US"/>
          </a:p>
        </p:txBody>
      </p:sp>
    </p:spTree>
    <p:extLst>
      <p:ext uri="{BB962C8B-B14F-4D97-AF65-F5344CB8AC3E}">
        <p14:creationId xmlns:p14="http://schemas.microsoft.com/office/powerpoint/2010/main" val="11865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PT"/>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6">
            <a:extLst>
              <a:ext uri="{FF2B5EF4-FFF2-40B4-BE49-F238E27FC236}">
                <a16:creationId xmlns:a16="http://schemas.microsoft.com/office/drawing/2014/main" id="{3EE02125-AE95-435A-B112-6A32A0711694}"/>
              </a:ext>
            </a:extLst>
          </p:cNvPr>
          <p:cNvSpPr>
            <a:spLocks noGrp="1"/>
          </p:cNvSpPr>
          <p:nvPr>
            <p:ph type="sldNum" sz="quarter" idx="10"/>
          </p:nvPr>
        </p:nvSpPr>
        <p:spPr/>
        <p:txBody>
          <a:bodyPr/>
          <a:lstStyle>
            <a:lvl1pPr>
              <a:defRPr/>
            </a:lvl1pPr>
          </a:lstStyle>
          <a:p>
            <a:fld id="{502BD58B-E2E3-4714-A9E0-23C0E7CF8B47}" type="slidenum">
              <a:rPr lang="en-US" altLang="en-US"/>
              <a:pPr/>
              <a:t>‹#›</a:t>
            </a:fld>
            <a:endParaRPr lang="en-US" altLang="en-US"/>
          </a:p>
        </p:txBody>
      </p:sp>
    </p:spTree>
    <p:extLst>
      <p:ext uri="{BB962C8B-B14F-4D97-AF65-F5344CB8AC3E}">
        <p14:creationId xmlns:p14="http://schemas.microsoft.com/office/powerpoint/2010/main" val="392001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457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4648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Rectangle 6">
            <a:extLst>
              <a:ext uri="{FF2B5EF4-FFF2-40B4-BE49-F238E27FC236}">
                <a16:creationId xmlns:a16="http://schemas.microsoft.com/office/drawing/2014/main" id="{26F80D91-4DDB-4613-84C6-D9F9F6F834F6}"/>
              </a:ext>
            </a:extLst>
          </p:cNvPr>
          <p:cNvSpPr>
            <a:spLocks noGrp="1"/>
          </p:cNvSpPr>
          <p:nvPr>
            <p:ph type="sldNum" sz="quarter" idx="10"/>
          </p:nvPr>
        </p:nvSpPr>
        <p:spPr/>
        <p:txBody>
          <a:bodyPr/>
          <a:lstStyle>
            <a:lvl1pPr>
              <a:defRPr/>
            </a:lvl1pPr>
          </a:lstStyle>
          <a:p>
            <a:fld id="{81CA647B-FD16-4882-A230-61BF9368A8A0}" type="slidenum">
              <a:rPr lang="en-US" altLang="en-US"/>
              <a:pPr/>
              <a:t>‹#›</a:t>
            </a:fld>
            <a:endParaRPr lang="en-US" altLang="en-US"/>
          </a:p>
        </p:txBody>
      </p:sp>
    </p:spTree>
    <p:extLst>
      <p:ext uri="{BB962C8B-B14F-4D97-AF65-F5344CB8AC3E}">
        <p14:creationId xmlns:p14="http://schemas.microsoft.com/office/powerpoint/2010/main" val="255078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6">
            <a:extLst>
              <a:ext uri="{FF2B5EF4-FFF2-40B4-BE49-F238E27FC236}">
                <a16:creationId xmlns:a16="http://schemas.microsoft.com/office/drawing/2014/main" id="{79675F9F-5259-4F47-BB17-0872C2DB3A82}"/>
              </a:ext>
            </a:extLst>
          </p:cNvPr>
          <p:cNvSpPr>
            <a:spLocks noGrp="1"/>
          </p:cNvSpPr>
          <p:nvPr>
            <p:ph type="sldNum" sz="quarter" idx="10"/>
          </p:nvPr>
        </p:nvSpPr>
        <p:spPr/>
        <p:txBody>
          <a:bodyPr/>
          <a:lstStyle>
            <a:lvl1pPr>
              <a:defRPr/>
            </a:lvl1pPr>
          </a:lstStyle>
          <a:p>
            <a:fld id="{030B009C-4AF7-422B-9A1C-FF04C071AC65}" type="slidenum">
              <a:rPr lang="en-US" altLang="en-US"/>
              <a:pPr/>
              <a:t>‹#›</a:t>
            </a:fld>
            <a:endParaRPr lang="en-US" altLang="en-US"/>
          </a:p>
        </p:txBody>
      </p:sp>
    </p:spTree>
    <p:extLst>
      <p:ext uri="{BB962C8B-B14F-4D97-AF65-F5344CB8AC3E}">
        <p14:creationId xmlns:p14="http://schemas.microsoft.com/office/powerpoint/2010/main" val="114577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6">
            <a:extLst>
              <a:ext uri="{FF2B5EF4-FFF2-40B4-BE49-F238E27FC236}">
                <a16:creationId xmlns:a16="http://schemas.microsoft.com/office/drawing/2014/main" id="{B1F6249C-BD9E-46A2-BA82-6BD47965692A}"/>
              </a:ext>
            </a:extLst>
          </p:cNvPr>
          <p:cNvSpPr>
            <a:spLocks noGrp="1"/>
          </p:cNvSpPr>
          <p:nvPr>
            <p:ph type="sldNum" sz="quarter" idx="10"/>
          </p:nvPr>
        </p:nvSpPr>
        <p:spPr/>
        <p:txBody>
          <a:bodyPr/>
          <a:lstStyle>
            <a:lvl1pPr>
              <a:defRPr/>
            </a:lvl1pPr>
          </a:lstStyle>
          <a:p>
            <a:fld id="{B3CC1460-778A-4653-91B2-9C44314320F6}" type="slidenum">
              <a:rPr lang="en-US" altLang="en-US"/>
              <a:pPr/>
              <a:t>‹#›</a:t>
            </a:fld>
            <a:endParaRPr lang="en-US" altLang="en-US"/>
          </a:p>
        </p:txBody>
      </p:sp>
    </p:spTree>
    <p:extLst>
      <p:ext uri="{BB962C8B-B14F-4D97-AF65-F5344CB8AC3E}">
        <p14:creationId xmlns:p14="http://schemas.microsoft.com/office/powerpoint/2010/main" val="413473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1735BC0-3977-47B7-86DC-29E03A95AE7D}"/>
              </a:ext>
            </a:extLst>
          </p:cNvPr>
          <p:cNvSpPr>
            <a:spLocks noGrp="1"/>
          </p:cNvSpPr>
          <p:nvPr>
            <p:ph type="sldNum" sz="quarter" idx="10"/>
          </p:nvPr>
        </p:nvSpPr>
        <p:spPr/>
        <p:txBody>
          <a:bodyPr/>
          <a:lstStyle>
            <a:lvl1pPr>
              <a:defRPr/>
            </a:lvl1pPr>
          </a:lstStyle>
          <a:p>
            <a:fld id="{E6B67A9B-FE82-4506-9EE9-49CDF8E0000E}" type="slidenum">
              <a:rPr lang="en-US" altLang="en-US"/>
              <a:pPr/>
              <a:t>‹#›</a:t>
            </a:fld>
            <a:endParaRPr lang="en-US" altLang="en-US"/>
          </a:p>
        </p:txBody>
      </p:sp>
    </p:spTree>
    <p:extLst>
      <p:ext uri="{BB962C8B-B14F-4D97-AF65-F5344CB8AC3E}">
        <p14:creationId xmlns:p14="http://schemas.microsoft.com/office/powerpoint/2010/main" val="225825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a:extLst>
              <a:ext uri="{FF2B5EF4-FFF2-40B4-BE49-F238E27FC236}">
                <a16:creationId xmlns:a16="http://schemas.microsoft.com/office/drawing/2014/main" id="{D0CBE929-A50B-4A85-8BE2-49B9A41102B2}"/>
              </a:ext>
            </a:extLst>
          </p:cNvPr>
          <p:cNvSpPr>
            <a:spLocks noGrp="1"/>
          </p:cNvSpPr>
          <p:nvPr>
            <p:ph type="sldNum" sz="quarter" idx="10"/>
          </p:nvPr>
        </p:nvSpPr>
        <p:spPr/>
        <p:txBody>
          <a:bodyPr/>
          <a:lstStyle>
            <a:lvl1pPr>
              <a:defRPr/>
            </a:lvl1pPr>
          </a:lstStyle>
          <a:p>
            <a:fld id="{2CCC9431-A057-48E9-95D1-EEA2977AA7EA}" type="slidenum">
              <a:rPr lang="en-US" altLang="en-US"/>
              <a:pPr/>
              <a:t>‹#›</a:t>
            </a:fld>
            <a:endParaRPr lang="en-US" altLang="en-US"/>
          </a:p>
        </p:txBody>
      </p:sp>
    </p:spTree>
    <p:extLst>
      <p:ext uri="{BB962C8B-B14F-4D97-AF65-F5344CB8AC3E}">
        <p14:creationId xmlns:p14="http://schemas.microsoft.com/office/powerpoint/2010/main" val="329046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Calibri" pitchFamily="34" charset="0"/>
            </a:endParaRP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a:extLst>
              <a:ext uri="{FF2B5EF4-FFF2-40B4-BE49-F238E27FC236}">
                <a16:creationId xmlns:a16="http://schemas.microsoft.com/office/drawing/2014/main" id="{267062AC-17C3-4434-B608-AE0A0C4EE585}"/>
              </a:ext>
            </a:extLst>
          </p:cNvPr>
          <p:cNvSpPr>
            <a:spLocks noGrp="1"/>
          </p:cNvSpPr>
          <p:nvPr>
            <p:ph type="sldNum" sz="quarter" idx="10"/>
          </p:nvPr>
        </p:nvSpPr>
        <p:spPr/>
        <p:txBody>
          <a:bodyPr/>
          <a:lstStyle>
            <a:lvl1pPr>
              <a:defRPr/>
            </a:lvl1pPr>
          </a:lstStyle>
          <a:p>
            <a:fld id="{8083D696-2424-4ADD-8720-31B0E8072A8B}" type="slidenum">
              <a:rPr lang="en-US" altLang="en-US"/>
              <a:pPr/>
              <a:t>‹#›</a:t>
            </a:fld>
            <a:endParaRPr lang="en-US" altLang="en-US"/>
          </a:p>
        </p:txBody>
      </p:sp>
    </p:spTree>
    <p:extLst>
      <p:ext uri="{BB962C8B-B14F-4D97-AF65-F5344CB8AC3E}">
        <p14:creationId xmlns:p14="http://schemas.microsoft.com/office/powerpoint/2010/main" val="110537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6E601FC9-1AA0-4963-8A1A-E61E191869B8}"/>
              </a:ext>
            </a:extLst>
          </p:cNvPr>
          <p:cNvSpPr>
            <a:spLocks noGrp="1"/>
          </p:cNvSpPr>
          <p:nvPr>
            <p:ph type="body" idx="1"/>
          </p:nvPr>
        </p:nvSpPr>
        <p:spPr bwMode="auto">
          <a:xfrm>
            <a:off x="457200" y="15763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4">
            <a:extLst>
              <a:ext uri="{FF2B5EF4-FFF2-40B4-BE49-F238E27FC236}">
                <a16:creationId xmlns:a16="http://schemas.microsoft.com/office/drawing/2014/main" id="{8F400FC3-6099-48C7-ACDF-7585136A6C5D}"/>
              </a:ext>
            </a:extLst>
          </p:cNvPr>
          <p:cNvSpPr>
            <a:spLocks noGrp="1"/>
          </p:cNvSpPr>
          <p:nvPr>
            <p:ph type="title"/>
          </p:nvPr>
        </p:nvSpPr>
        <p:spPr bwMode="auto">
          <a:xfrm>
            <a:off x="430213" y="341313"/>
            <a:ext cx="8281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30504020204" pitchFamily="34" charset="0"/>
              </a:rPr>
              <a:t>Click to edit Master title style</a:t>
            </a:r>
          </a:p>
        </p:txBody>
      </p:sp>
      <p:sp>
        <p:nvSpPr>
          <p:cNvPr id="1030" name="Rectangle 6">
            <a:extLst>
              <a:ext uri="{FF2B5EF4-FFF2-40B4-BE49-F238E27FC236}">
                <a16:creationId xmlns:a16="http://schemas.microsoft.com/office/drawing/2014/main" id="{BB7F5717-CC86-4A08-9546-E732C1945EE2}"/>
              </a:ext>
            </a:extLst>
          </p:cNvPr>
          <p:cNvSpPr>
            <a:spLocks noGrp="1"/>
          </p:cNvSpPr>
          <p:nvPr>
            <p:ph type="sldNum" sz="quarter" idx="2"/>
          </p:nvPr>
        </p:nvSpPr>
        <p:spPr bwMode="auto">
          <a:xfrm>
            <a:off x="8418513"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a:defRPr>
                <a:solidFill>
                  <a:srgbClr val="888888"/>
                </a:solidFill>
                <a:latin typeface="Helvetica" panose="020B0604020202020204" pitchFamily="34" charset="0"/>
                <a:cs typeface="Helvetica" panose="020B0604020202020204" pitchFamily="34" charset="0"/>
                <a:sym typeface="Helvetica" panose="020B0604020202020204" pitchFamily="34" charset="0"/>
              </a:defRPr>
            </a:lvl1pPr>
          </a:lstStyle>
          <a:p>
            <a:fld id="{43853DD9-C03F-4F34-9579-9BA327B769D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4" r:id="rId12"/>
    <p:sldLayoutId id="2147483675" r:id="rId13"/>
  </p:sldLayoutIdLst>
  <p:hf hdr="0" ftr="0" dt="0"/>
  <p:txStyles>
    <p:titleStyle>
      <a:lvl1pPr algn="l" rtl="0" eaLnBrk="0" fontAlgn="base" hangingPunct="0">
        <a:spcBef>
          <a:spcPct val="0"/>
        </a:spcBef>
        <a:spcAft>
          <a:spcPct val="0"/>
        </a:spcAft>
        <a:defRPr sz="4000" b="1">
          <a:solidFill>
            <a:srgbClr val="FFFFFF"/>
          </a:solidFill>
          <a:latin typeface="+mj-lt"/>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58995AA3-5DCD-4797-A6A1-CB063AE5A6EB}"/>
              </a:ext>
            </a:extLst>
          </p:cNvPr>
          <p:cNvSpPr>
            <a:spLocks/>
          </p:cNvSpPr>
          <p:nvPr/>
        </p:nvSpPr>
        <p:spPr bwMode="auto">
          <a:xfrm>
            <a:off x="0" y="0"/>
            <a:ext cx="9144000" cy="6845300"/>
          </a:xfrm>
          <a:prstGeom prst="rect">
            <a:avLst/>
          </a:prstGeom>
          <a:solidFill>
            <a:srgbClr val="44AE6C"/>
          </a:solidFill>
          <a:ln w="12700" cap="flat" cmpd="sng">
            <a:noFill/>
            <a:prstDash val="solid"/>
            <a:miter lim="400000"/>
            <a:headEnd type="none" w="med" len="med"/>
            <a:tailEnd type="none" w="med" len="med"/>
          </a:ln>
          <a:effectLst/>
        </p:spPr>
        <p:txBody>
          <a:bodyPr lIns="45720" rIns="45720"/>
          <a:lstStyle/>
          <a:p>
            <a:pPr>
              <a:defRPr/>
            </a:pPr>
            <a:endParaRPr lang="en-US"/>
          </a:p>
        </p:txBody>
      </p:sp>
      <p:sp>
        <p:nvSpPr>
          <p:cNvPr id="2051" name="Rectangle 2">
            <a:extLst>
              <a:ext uri="{FF2B5EF4-FFF2-40B4-BE49-F238E27FC236}">
                <a16:creationId xmlns:a16="http://schemas.microsoft.com/office/drawing/2014/main" id="{6EA70E43-BB06-4C70-BFDC-698CA89E0E2D}"/>
              </a:ext>
            </a:extLst>
          </p:cNvPr>
          <p:cNvSpPr>
            <a:spLocks noGrp="1"/>
          </p:cNvSpPr>
          <p:nvPr>
            <p:ph type="title"/>
          </p:nvPr>
        </p:nvSpPr>
        <p:spPr bwMode="auto">
          <a:xfrm>
            <a:off x="2360613" y="2495550"/>
            <a:ext cx="44211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30504020204" pitchFamily="34" charset="0"/>
              </a:rPr>
              <a:t>Click to edit Master title style</a:t>
            </a:r>
          </a:p>
        </p:txBody>
      </p:sp>
      <p:sp>
        <p:nvSpPr>
          <p:cNvPr id="2052" name="Rectangle 3">
            <a:extLst>
              <a:ext uri="{FF2B5EF4-FFF2-40B4-BE49-F238E27FC236}">
                <a16:creationId xmlns:a16="http://schemas.microsoft.com/office/drawing/2014/main" id="{DCCF1048-E521-44C3-AAF5-7DCEC73FE9F4}"/>
              </a:ext>
            </a:extLst>
          </p:cNvPr>
          <p:cNvSpPr>
            <a:spLocks noGrp="1"/>
          </p:cNvSpPr>
          <p:nvPr>
            <p:ph type="body" sz="quarter" idx="1"/>
          </p:nvPr>
        </p:nvSpPr>
        <p:spPr bwMode="auto">
          <a:xfrm>
            <a:off x="1371600" y="3840163"/>
            <a:ext cx="6400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2" name="Rectangle 4">
            <a:extLst>
              <a:ext uri="{FF2B5EF4-FFF2-40B4-BE49-F238E27FC236}">
                <a16:creationId xmlns:a16="http://schemas.microsoft.com/office/drawing/2014/main" id="{EA2EA1B6-B71D-4A1D-8F84-5AFA2802FBBB}"/>
              </a:ext>
            </a:extLst>
          </p:cNvPr>
          <p:cNvSpPr>
            <a:spLocks noGrp="1"/>
          </p:cNvSpPr>
          <p:nvPr>
            <p:ph type="sldNum" sz="quarter" idx="2"/>
          </p:nvPr>
        </p:nvSpPr>
        <p:spPr bwMode="auto">
          <a:xfrm>
            <a:off x="8418513"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a:defRPr>
                <a:solidFill>
                  <a:srgbClr val="888888"/>
                </a:solidFill>
                <a:latin typeface="Helvetica" panose="020B0604020202020204" pitchFamily="34" charset="0"/>
                <a:cs typeface="Helvetica" panose="020B0604020202020204" pitchFamily="34" charset="0"/>
                <a:sym typeface="Helvetica" panose="020B0604020202020204" pitchFamily="34" charset="0"/>
              </a:defRPr>
            </a:lvl1pPr>
          </a:lstStyle>
          <a:p>
            <a:fld id="{BAF16FD5-D806-415B-BD62-5561B5909B5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000" b="1">
          <a:solidFill>
            <a:srgbClr val="FFFFFF"/>
          </a:solidFill>
          <a:latin typeface="+mj-lt"/>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8.xml"/><Relationship Id="rId3" Type="http://schemas.openxmlformats.org/officeDocument/2006/relationships/chart" Target="../charts/chart2.xml"/><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chart" Target="../charts/chart1.xml"/><Relationship Id="rId16" Type="http://schemas.openxmlformats.org/officeDocument/2006/relationships/image" Target="../media/image15.emf"/><Relationship Id="rId1" Type="http://schemas.openxmlformats.org/officeDocument/2006/relationships/slideLayout" Target="../slideLayouts/slideLayout13.xml"/><Relationship Id="rId6" Type="http://schemas.openxmlformats.org/officeDocument/2006/relationships/chart" Target="../charts/chart5.xml"/><Relationship Id="rId11" Type="http://schemas.openxmlformats.org/officeDocument/2006/relationships/image" Target="../media/image11.png"/><Relationship Id="rId5" Type="http://schemas.openxmlformats.org/officeDocument/2006/relationships/chart" Target="../charts/chart4.xml"/><Relationship Id="rId15" Type="http://schemas.openxmlformats.org/officeDocument/2006/relationships/image" Target="../media/image14.png"/><Relationship Id="rId10" Type="http://schemas.openxmlformats.org/officeDocument/2006/relationships/chart" Target="../charts/chart7.xml"/><Relationship Id="rId4" Type="http://schemas.openxmlformats.org/officeDocument/2006/relationships/chart" Target="../charts/chart3.xml"/><Relationship Id="rId9" Type="http://schemas.openxmlformats.org/officeDocument/2006/relationships/image" Target="../media/image10.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2C74A8D2-E596-4C43-B1CB-6198AD511B47}"/>
              </a:ext>
            </a:extLst>
          </p:cNvPr>
          <p:cNvSpPr>
            <a:spLocks/>
          </p:cNvSpPr>
          <p:nvPr/>
        </p:nvSpPr>
        <p:spPr bwMode="auto">
          <a:xfrm>
            <a:off x="0" y="0"/>
            <a:ext cx="9144000" cy="6858000"/>
          </a:xfrm>
          <a:prstGeom prst="rect">
            <a:avLst/>
          </a:prstGeom>
          <a:solidFill>
            <a:srgbClr val="0B578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3075" name="AutoShape 2">
            <a:extLst>
              <a:ext uri="{FF2B5EF4-FFF2-40B4-BE49-F238E27FC236}">
                <a16:creationId xmlns:a16="http://schemas.microsoft.com/office/drawing/2014/main" id="{D3E2155A-AD9C-4374-BC34-ACADF4FA0255}"/>
              </a:ext>
            </a:extLst>
          </p:cNvPr>
          <p:cNvSpPr>
            <a:spLocks/>
          </p:cNvSpPr>
          <p:nvPr/>
        </p:nvSpPr>
        <p:spPr bwMode="auto">
          <a:xfrm>
            <a:off x="3378200" y="5881688"/>
            <a:ext cx="2949575" cy="560387"/>
          </a:xfrm>
          <a:custGeom>
            <a:avLst/>
            <a:gdLst>
              <a:gd name="T0" fmla="*/ 1474788 w 21600"/>
              <a:gd name="T1" fmla="*/ 280194 h 21600"/>
              <a:gd name="T2" fmla="*/ 1474788 w 21600"/>
              <a:gd name="T3" fmla="*/ 280194 h 21600"/>
              <a:gd name="T4" fmla="*/ 1474788 w 21600"/>
              <a:gd name="T5" fmla="*/ 280194 h 21600"/>
              <a:gd name="T6" fmla="*/ 1474788 w 21600"/>
              <a:gd name="T7" fmla="*/ 2801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72" y="0"/>
                </a:moveTo>
                <a:lnTo>
                  <a:pt x="2028" y="0"/>
                </a:lnTo>
                <a:lnTo>
                  <a:pt x="1664" y="172"/>
                </a:lnTo>
                <a:lnTo>
                  <a:pt x="1321" y="669"/>
                </a:lnTo>
                <a:lnTo>
                  <a:pt x="1005" y="1460"/>
                </a:lnTo>
                <a:lnTo>
                  <a:pt x="722" y="2514"/>
                </a:lnTo>
                <a:lnTo>
                  <a:pt x="477" y="3803"/>
                </a:lnTo>
                <a:lnTo>
                  <a:pt x="277" y="5295"/>
                </a:lnTo>
                <a:lnTo>
                  <a:pt x="127" y="6961"/>
                </a:lnTo>
                <a:lnTo>
                  <a:pt x="33" y="8770"/>
                </a:lnTo>
                <a:lnTo>
                  <a:pt x="0" y="10692"/>
                </a:lnTo>
                <a:lnTo>
                  <a:pt x="0" y="10908"/>
                </a:lnTo>
                <a:lnTo>
                  <a:pt x="33" y="12830"/>
                </a:lnTo>
                <a:lnTo>
                  <a:pt x="127" y="14639"/>
                </a:lnTo>
                <a:lnTo>
                  <a:pt x="277" y="16304"/>
                </a:lnTo>
                <a:lnTo>
                  <a:pt x="477" y="17797"/>
                </a:lnTo>
                <a:lnTo>
                  <a:pt x="722" y="19085"/>
                </a:lnTo>
                <a:lnTo>
                  <a:pt x="1005" y="20140"/>
                </a:lnTo>
                <a:lnTo>
                  <a:pt x="1321" y="20931"/>
                </a:lnTo>
                <a:lnTo>
                  <a:pt x="1664" y="21428"/>
                </a:lnTo>
                <a:lnTo>
                  <a:pt x="2028" y="21600"/>
                </a:lnTo>
                <a:lnTo>
                  <a:pt x="19572" y="21600"/>
                </a:lnTo>
                <a:lnTo>
                  <a:pt x="19936" y="21428"/>
                </a:lnTo>
                <a:lnTo>
                  <a:pt x="20279" y="20931"/>
                </a:lnTo>
                <a:lnTo>
                  <a:pt x="20595" y="20140"/>
                </a:lnTo>
                <a:lnTo>
                  <a:pt x="20878" y="19085"/>
                </a:lnTo>
                <a:lnTo>
                  <a:pt x="21123" y="17797"/>
                </a:lnTo>
                <a:lnTo>
                  <a:pt x="21323" y="16304"/>
                </a:lnTo>
                <a:lnTo>
                  <a:pt x="21473" y="14639"/>
                </a:lnTo>
                <a:lnTo>
                  <a:pt x="21567" y="12830"/>
                </a:lnTo>
                <a:lnTo>
                  <a:pt x="21600" y="10908"/>
                </a:lnTo>
                <a:lnTo>
                  <a:pt x="21600" y="10692"/>
                </a:lnTo>
                <a:lnTo>
                  <a:pt x="21567" y="8770"/>
                </a:lnTo>
                <a:lnTo>
                  <a:pt x="21473" y="6961"/>
                </a:lnTo>
                <a:lnTo>
                  <a:pt x="21323" y="5295"/>
                </a:lnTo>
                <a:lnTo>
                  <a:pt x="21123" y="3803"/>
                </a:lnTo>
                <a:lnTo>
                  <a:pt x="20878" y="2514"/>
                </a:lnTo>
                <a:lnTo>
                  <a:pt x="20595" y="1460"/>
                </a:lnTo>
                <a:lnTo>
                  <a:pt x="20279" y="669"/>
                </a:lnTo>
                <a:lnTo>
                  <a:pt x="19936" y="172"/>
                </a:lnTo>
                <a:lnTo>
                  <a:pt x="1957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76" name="Rectangle 3">
            <a:extLst>
              <a:ext uri="{FF2B5EF4-FFF2-40B4-BE49-F238E27FC236}">
                <a16:creationId xmlns:a16="http://schemas.microsoft.com/office/drawing/2014/main" id="{63B1A64B-FADE-416F-94F5-445E7ACA5D56}"/>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3077" name="Rectangle 4" descr="image2.png">
            <a:extLst>
              <a:ext uri="{FF2B5EF4-FFF2-40B4-BE49-F238E27FC236}">
                <a16:creationId xmlns:a16="http://schemas.microsoft.com/office/drawing/2014/main" id="{2B593CBD-179B-4ABB-BDF6-2B19AF6109FB}"/>
              </a:ext>
            </a:extLst>
          </p:cNvPr>
          <p:cNvSpPr>
            <a:spLocks/>
          </p:cNvSpPr>
          <p:nvPr/>
        </p:nvSpPr>
        <p:spPr bwMode="auto">
          <a:xfrm>
            <a:off x="7507288" y="284163"/>
            <a:ext cx="573087"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3078" name="Rectangle 5">
            <a:extLst>
              <a:ext uri="{FF2B5EF4-FFF2-40B4-BE49-F238E27FC236}">
                <a16:creationId xmlns:a16="http://schemas.microsoft.com/office/drawing/2014/main" id="{4C7CDC79-A358-4CB7-BE15-9D299E6FCE07}"/>
              </a:ext>
            </a:extLst>
          </p:cNvPr>
          <p:cNvSpPr>
            <a:spLocks noGrp="1" noChangeArrowheads="1"/>
          </p:cNvSpPr>
          <p:nvPr>
            <p:ph type="title"/>
          </p:nvPr>
        </p:nvSpPr>
        <p:spPr>
          <a:xfrm>
            <a:off x="3308351" y="762001"/>
            <a:ext cx="5570538" cy="1919288"/>
          </a:xfrm>
        </p:spPr>
        <p:txBody>
          <a:bodyPr/>
          <a:lstStyle/>
          <a:p>
            <a:pPr indent="12700" algn="ctr" eaLnBrk="1">
              <a:lnSpc>
                <a:spcPct val="104000"/>
              </a:lnSpc>
            </a:pPr>
            <a:r>
              <a:rPr lang="en-US" altLang="en-US" dirty="0">
                <a:latin typeface="Lato" pitchFamily="34" charset="0"/>
                <a:cs typeface="Lato" pitchFamily="34" charset="0"/>
                <a:sym typeface="Lato" pitchFamily="34" charset="0"/>
              </a:rPr>
              <a:t>SRO-CA: Towards a “Center of Excellence”</a:t>
            </a:r>
          </a:p>
        </p:txBody>
      </p:sp>
      <p:sp>
        <p:nvSpPr>
          <p:cNvPr id="3080" name="Rectangle 7">
            <a:extLst>
              <a:ext uri="{FF2B5EF4-FFF2-40B4-BE49-F238E27FC236}">
                <a16:creationId xmlns:a16="http://schemas.microsoft.com/office/drawing/2014/main" id="{37D5991C-9157-4EA4-868D-10BD7AE34A21}"/>
              </a:ext>
            </a:extLst>
          </p:cNvPr>
          <p:cNvSpPr>
            <a:spLocks/>
          </p:cNvSpPr>
          <p:nvPr/>
        </p:nvSpPr>
        <p:spPr bwMode="auto">
          <a:xfrm>
            <a:off x="5135265" y="4989314"/>
            <a:ext cx="38884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7325" indent="3619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eaLnBrk="1"/>
            <a:r>
              <a:rPr lang="en-US" altLang="en-US" sz="1700" b="1" dirty="0">
                <a:solidFill>
                  <a:srgbClr val="FFFFFF"/>
                </a:solidFill>
                <a:latin typeface="Lato" pitchFamily="34" charset="0"/>
                <a:cs typeface="Lato" pitchFamily="34" charset="0"/>
                <a:sym typeface="Lato" pitchFamily="34" charset="0"/>
              </a:rPr>
              <a:t>APPR, July 2020</a:t>
            </a:r>
          </a:p>
        </p:txBody>
      </p:sp>
      <p:sp>
        <p:nvSpPr>
          <p:cNvPr id="3081" name="AutoShape 8">
            <a:extLst>
              <a:ext uri="{FF2B5EF4-FFF2-40B4-BE49-F238E27FC236}">
                <a16:creationId xmlns:a16="http://schemas.microsoft.com/office/drawing/2014/main" id="{E343295F-CED8-488C-B00B-217851338532}"/>
              </a:ext>
            </a:extLst>
          </p:cNvPr>
          <p:cNvSpPr>
            <a:spLocks/>
          </p:cNvSpPr>
          <p:nvPr/>
        </p:nvSpPr>
        <p:spPr bwMode="auto">
          <a:xfrm>
            <a:off x="663575" y="3273425"/>
            <a:ext cx="3730625" cy="511175"/>
          </a:xfrm>
          <a:custGeom>
            <a:avLst/>
            <a:gdLst>
              <a:gd name="T0" fmla="*/ 1865313 w 21600"/>
              <a:gd name="T1" fmla="*/ 255587 h 21600"/>
              <a:gd name="T2" fmla="*/ 1865313 w 21600"/>
              <a:gd name="T3" fmla="*/ 255587 h 21600"/>
              <a:gd name="T4" fmla="*/ 1865313 w 21600"/>
              <a:gd name="T5" fmla="*/ 255587 h 21600"/>
              <a:gd name="T6" fmla="*/ 1865313 w 21600"/>
              <a:gd name="T7" fmla="*/ 2555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155" y="0"/>
                </a:moveTo>
                <a:lnTo>
                  <a:pt x="1445" y="0"/>
                </a:lnTo>
                <a:lnTo>
                  <a:pt x="1185" y="172"/>
                </a:lnTo>
                <a:lnTo>
                  <a:pt x="941" y="669"/>
                </a:lnTo>
                <a:lnTo>
                  <a:pt x="716" y="1460"/>
                </a:lnTo>
                <a:lnTo>
                  <a:pt x="514" y="2514"/>
                </a:lnTo>
                <a:lnTo>
                  <a:pt x="340" y="3803"/>
                </a:lnTo>
                <a:lnTo>
                  <a:pt x="197" y="5295"/>
                </a:lnTo>
                <a:lnTo>
                  <a:pt x="90" y="6961"/>
                </a:lnTo>
                <a:lnTo>
                  <a:pt x="23" y="8770"/>
                </a:lnTo>
                <a:lnTo>
                  <a:pt x="0" y="10692"/>
                </a:lnTo>
                <a:lnTo>
                  <a:pt x="0" y="10908"/>
                </a:lnTo>
                <a:lnTo>
                  <a:pt x="23" y="12830"/>
                </a:lnTo>
                <a:lnTo>
                  <a:pt x="90" y="14639"/>
                </a:lnTo>
                <a:lnTo>
                  <a:pt x="197" y="16304"/>
                </a:lnTo>
                <a:lnTo>
                  <a:pt x="340" y="17797"/>
                </a:lnTo>
                <a:lnTo>
                  <a:pt x="514" y="19085"/>
                </a:lnTo>
                <a:lnTo>
                  <a:pt x="716" y="20140"/>
                </a:lnTo>
                <a:lnTo>
                  <a:pt x="941" y="20931"/>
                </a:lnTo>
                <a:lnTo>
                  <a:pt x="1185" y="21428"/>
                </a:lnTo>
                <a:lnTo>
                  <a:pt x="1445" y="21600"/>
                </a:lnTo>
                <a:lnTo>
                  <a:pt x="20155" y="21600"/>
                </a:lnTo>
                <a:lnTo>
                  <a:pt x="20415" y="21428"/>
                </a:lnTo>
                <a:lnTo>
                  <a:pt x="20659" y="20931"/>
                </a:lnTo>
                <a:lnTo>
                  <a:pt x="20884" y="20140"/>
                </a:lnTo>
                <a:lnTo>
                  <a:pt x="21086" y="19085"/>
                </a:lnTo>
                <a:lnTo>
                  <a:pt x="21260" y="17797"/>
                </a:lnTo>
                <a:lnTo>
                  <a:pt x="21403" y="16304"/>
                </a:lnTo>
                <a:lnTo>
                  <a:pt x="21510" y="14639"/>
                </a:lnTo>
                <a:lnTo>
                  <a:pt x="21577" y="12830"/>
                </a:lnTo>
                <a:lnTo>
                  <a:pt x="21600" y="10908"/>
                </a:lnTo>
                <a:lnTo>
                  <a:pt x="21600" y="10692"/>
                </a:lnTo>
                <a:lnTo>
                  <a:pt x="21577" y="8770"/>
                </a:lnTo>
                <a:lnTo>
                  <a:pt x="21510" y="6961"/>
                </a:lnTo>
                <a:lnTo>
                  <a:pt x="21403" y="5295"/>
                </a:lnTo>
                <a:lnTo>
                  <a:pt x="21260" y="3803"/>
                </a:lnTo>
                <a:lnTo>
                  <a:pt x="21086" y="2514"/>
                </a:lnTo>
                <a:lnTo>
                  <a:pt x="20884" y="1460"/>
                </a:lnTo>
                <a:lnTo>
                  <a:pt x="20659" y="669"/>
                </a:lnTo>
                <a:lnTo>
                  <a:pt x="20415" y="172"/>
                </a:lnTo>
                <a:lnTo>
                  <a:pt x="20155"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2" name="AutoShape 9">
            <a:extLst>
              <a:ext uri="{FF2B5EF4-FFF2-40B4-BE49-F238E27FC236}">
                <a16:creationId xmlns:a16="http://schemas.microsoft.com/office/drawing/2014/main" id="{72DFCE01-2440-47B5-8768-E6F7F81A76FD}"/>
              </a:ext>
            </a:extLst>
          </p:cNvPr>
          <p:cNvSpPr>
            <a:spLocks/>
          </p:cNvSpPr>
          <p:nvPr/>
        </p:nvSpPr>
        <p:spPr bwMode="auto">
          <a:xfrm>
            <a:off x="1004888" y="3889375"/>
            <a:ext cx="2692400" cy="511175"/>
          </a:xfrm>
          <a:custGeom>
            <a:avLst/>
            <a:gdLst>
              <a:gd name="T0" fmla="*/ 1346200 w 21600"/>
              <a:gd name="T1" fmla="*/ 255587 h 21600"/>
              <a:gd name="T2" fmla="*/ 1346200 w 21600"/>
              <a:gd name="T3" fmla="*/ 255587 h 21600"/>
              <a:gd name="T4" fmla="*/ 1346200 w 21600"/>
              <a:gd name="T5" fmla="*/ 255587 h 21600"/>
              <a:gd name="T6" fmla="*/ 1346200 w 21600"/>
              <a:gd name="T7" fmla="*/ 2555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97" y="0"/>
                </a:moveTo>
                <a:lnTo>
                  <a:pt x="2003" y="0"/>
                </a:lnTo>
                <a:lnTo>
                  <a:pt x="1643" y="172"/>
                </a:lnTo>
                <a:lnTo>
                  <a:pt x="1304" y="669"/>
                </a:lnTo>
                <a:lnTo>
                  <a:pt x="992" y="1460"/>
                </a:lnTo>
                <a:lnTo>
                  <a:pt x="713" y="2514"/>
                </a:lnTo>
                <a:lnTo>
                  <a:pt x="471" y="3803"/>
                </a:lnTo>
                <a:lnTo>
                  <a:pt x="274" y="5295"/>
                </a:lnTo>
                <a:lnTo>
                  <a:pt x="125" y="6961"/>
                </a:lnTo>
                <a:lnTo>
                  <a:pt x="32" y="8770"/>
                </a:lnTo>
                <a:lnTo>
                  <a:pt x="0" y="10692"/>
                </a:lnTo>
                <a:lnTo>
                  <a:pt x="0" y="10908"/>
                </a:lnTo>
                <a:lnTo>
                  <a:pt x="32" y="12830"/>
                </a:lnTo>
                <a:lnTo>
                  <a:pt x="125" y="14639"/>
                </a:lnTo>
                <a:lnTo>
                  <a:pt x="274" y="16304"/>
                </a:lnTo>
                <a:lnTo>
                  <a:pt x="471" y="17797"/>
                </a:lnTo>
                <a:lnTo>
                  <a:pt x="713" y="19085"/>
                </a:lnTo>
                <a:lnTo>
                  <a:pt x="992" y="20140"/>
                </a:lnTo>
                <a:lnTo>
                  <a:pt x="1304" y="20931"/>
                </a:lnTo>
                <a:lnTo>
                  <a:pt x="1643" y="21428"/>
                </a:lnTo>
                <a:lnTo>
                  <a:pt x="2003" y="21600"/>
                </a:lnTo>
                <a:lnTo>
                  <a:pt x="19597" y="21600"/>
                </a:lnTo>
                <a:lnTo>
                  <a:pt x="19957" y="21428"/>
                </a:lnTo>
                <a:lnTo>
                  <a:pt x="20296" y="20931"/>
                </a:lnTo>
                <a:lnTo>
                  <a:pt x="20608" y="20140"/>
                </a:lnTo>
                <a:lnTo>
                  <a:pt x="20887" y="19085"/>
                </a:lnTo>
                <a:lnTo>
                  <a:pt x="21129" y="17797"/>
                </a:lnTo>
                <a:lnTo>
                  <a:pt x="21327" y="16304"/>
                </a:lnTo>
                <a:lnTo>
                  <a:pt x="21475" y="14639"/>
                </a:lnTo>
                <a:lnTo>
                  <a:pt x="21568" y="12830"/>
                </a:lnTo>
                <a:lnTo>
                  <a:pt x="21600" y="10908"/>
                </a:lnTo>
                <a:lnTo>
                  <a:pt x="21600" y="10692"/>
                </a:lnTo>
                <a:lnTo>
                  <a:pt x="21568" y="8770"/>
                </a:lnTo>
                <a:lnTo>
                  <a:pt x="21475" y="6961"/>
                </a:lnTo>
                <a:lnTo>
                  <a:pt x="21327" y="5295"/>
                </a:lnTo>
                <a:lnTo>
                  <a:pt x="21129" y="3803"/>
                </a:lnTo>
                <a:lnTo>
                  <a:pt x="20887" y="2514"/>
                </a:lnTo>
                <a:lnTo>
                  <a:pt x="20608" y="1460"/>
                </a:lnTo>
                <a:lnTo>
                  <a:pt x="20296" y="669"/>
                </a:lnTo>
                <a:lnTo>
                  <a:pt x="19957" y="172"/>
                </a:lnTo>
                <a:lnTo>
                  <a:pt x="19597"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3" name="AutoShape 10">
            <a:extLst>
              <a:ext uri="{FF2B5EF4-FFF2-40B4-BE49-F238E27FC236}">
                <a16:creationId xmlns:a16="http://schemas.microsoft.com/office/drawing/2014/main" id="{4093A76D-4ACE-4387-94FC-2503C77F2EA1}"/>
              </a:ext>
            </a:extLst>
          </p:cNvPr>
          <p:cNvSpPr>
            <a:spLocks/>
          </p:cNvSpPr>
          <p:nvPr/>
        </p:nvSpPr>
        <p:spPr bwMode="auto">
          <a:xfrm>
            <a:off x="1166813" y="4567238"/>
            <a:ext cx="2808287" cy="509587"/>
          </a:xfrm>
          <a:custGeom>
            <a:avLst/>
            <a:gdLst>
              <a:gd name="T0" fmla="*/ 1404144 w 21600"/>
              <a:gd name="T1" fmla="*/ 254794 h 21600"/>
              <a:gd name="T2" fmla="*/ 1404144 w 21600"/>
              <a:gd name="T3" fmla="*/ 254794 h 21600"/>
              <a:gd name="T4" fmla="*/ 1404144 w 21600"/>
              <a:gd name="T5" fmla="*/ 254794 h 21600"/>
              <a:gd name="T6" fmla="*/ 1404144 w 21600"/>
              <a:gd name="T7" fmla="*/ 254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681" y="0"/>
                </a:moveTo>
                <a:lnTo>
                  <a:pt x="1919" y="0"/>
                </a:lnTo>
                <a:lnTo>
                  <a:pt x="1574" y="172"/>
                </a:lnTo>
                <a:lnTo>
                  <a:pt x="1250" y="669"/>
                </a:lnTo>
                <a:lnTo>
                  <a:pt x="951" y="1460"/>
                </a:lnTo>
                <a:lnTo>
                  <a:pt x="683" y="2514"/>
                </a:lnTo>
                <a:lnTo>
                  <a:pt x="451" y="3803"/>
                </a:lnTo>
                <a:lnTo>
                  <a:pt x="262" y="5295"/>
                </a:lnTo>
                <a:lnTo>
                  <a:pt x="120" y="6961"/>
                </a:lnTo>
                <a:lnTo>
                  <a:pt x="31" y="8770"/>
                </a:lnTo>
                <a:lnTo>
                  <a:pt x="0" y="10692"/>
                </a:lnTo>
                <a:lnTo>
                  <a:pt x="0" y="10908"/>
                </a:lnTo>
                <a:lnTo>
                  <a:pt x="31" y="12830"/>
                </a:lnTo>
                <a:lnTo>
                  <a:pt x="120" y="14639"/>
                </a:lnTo>
                <a:lnTo>
                  <a:pt x="262" y="16304"/>
                </a:lnTo>
                <a:lnTo>
                  <a:pt x="451" y="17797"/>
                </a:lnTo>
                <a:lnTo>
                  <a:pt x="683" y="19085"/>
                </a:lnTo>
                <a:lnTo>
                  <a:pt x="951" y="20140"/>
                </a:lnTo>
                <a:lnTo>
                  <a:pt x="1250" y="20931"/>
                </a:lnTo>
                <a:lnTo>
                  <a:pt x="1574" y="21428"/>
                </a:lnTo>
                <a:lnTo>
                  <a:pt x="1919" y="21600"/>
                </a:lnTo>
                <a:lnTo>
                  <a:pt x="19681" y="21600"/>
                </a:lnTo>
                <a:lnTo>
                  <a:pt x="20026" y="21420"/>
                </a:lnTo>
                <a:lnTo>
                  <a:pt x="20350" y="20904"/>
                </a:lnTo>
                <a:lnTo>
                  <a:pt x="20649" y="20084"/>
                </a:lnTo>
                <a:lnTo>
                  <a:pt x="20917" y="18995"/>
                </a:lnTo>
                <a:lnTo>
                  <a:pt x="21149" y="17671"/>
                </a:lnTo>
                <a:lnTo>
                  <a:pt x="21338" y="16144"/>
                </a:lnTo>
                <a:lnTo>
                  <a:pt x="21480" y="14450"/>
                </a:lnTo>
                <a:lnTo>
                  <a:pt x="21569" y="12621"/>
                </a:lnTo>
                <a:lnTo>
                  <a:pt x="21600" y="10692"/>
                </a:lnTo>
                <a:lnTo>
                  <a:pt x="21569" y="8770"/>
                </a:lnTo>
                <a:lnTo>
                  <a:pt x="21480" y="6961"/>
                </a:lnTo>
                <a:lnTo>
                  <a:pt x="21338" y="5295"/>
                </a:lnTo>
                <a:lnTo>
                  <a:pt x="21149" y="3803"/>
                </a:lnTo>
                <a:lnTo>
                  <a:pt x="20917" y="2514"/>
                </a:lnTo>
                <a:lnTo>
                  <a:pt x="20649" y="1460"/>
                </a:lnTo>
                <a:lnTo>
                  <a:pt x="20350" y="669"/>
                </a:lnTo>
                <a:lnTo>
                  <a:pt x="20026" y="172"/>
                </a:lnTo>
                <a:lnTo>
                  <a:pt x="19681"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4" name="AutoShape 11">
            <a:extLst>
              <a:ext uri="{FF2B5EF4-FFF2-40B4-BE49-F238E27FC236}">
                <a16:creationId xmlns:a16="http://schemas.microsoft.com/office/drawing/2014/main" id="{8361F7EA-3A44-4754-AB29-F45C36F6744F}"/>
              </a:ext>
            </a:extLst>
          </p:cNvPr>
          <p:cNvSpPr>
            <a:spLocks/>
          </p:cNvSpPr>
          <p:nvPr/>
        </p:nvSpPr>
        <p:spPr bwMode="auto">
          <a:xfrm>
            <a:off x="1166813" y="5253038"/>
            <a:ext cx="2141537" cy="509587"/>
          </a:xfrm>
          <a:custGeom>
            <a:avLst/>
            <a:gdLst>
              <a:gd name="T0" fmla="*/ 1070769 w 21600"/>
              <a:gd name="T1" fmla="*/ 254794 h 21600"/>
              <a:gd name="T2" fmla="*/ 1070769 w 21600"/>
              <a:gd name="T3" fmla="*/ 254794 h 21600"/>
              <a:gd name="T4" fmla="*/ 1070769 w 21600"/>
              <a:gd name="T5" fmla="*/ 254794 h 21600"/>
              <a:gd name="T6" fmla="*/ 1070769 w 21600"/>
              <a:gd name="T7" fmla="*/ 254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083" y="0"/>
                </a:moveTo>
                <a:lnTo>
                  <a:pt x="2517" y="0"/>
                </a:lnTo>
                <a:lnTo>
                  <a:pt x="2065" y="172"/>
                </a:lnTo>
                <a:lnTo>
                  <a:pt x="1639" y="669"/>
                </a:lnTo>
                <a:lnTo>
                  <a:pt x="1247" y="1460"/>
                </a:lnTo>
                <a:lnTo>
                  <a:pt x="895" y="2514"/>
                </a:lnTo>
                <a:lnTo>
                  <a:pt x="592" y="3803"/>
                </a:lnTo>
                <a:lnTo>
                  <a:pt x="344" y="5295"/>
                </a:lnTo>
                <a:lnTo>
                  <a:pt x="157" y="6961"/>
                </a:lnTo>
                <a:lnTo>
                  <a:pt x="41" y="8770"/>
                </a:lnTo>
                <a:lnTo>
                  <a:pt x="0" y="10692"/>
                </a:lnTo>
                <a:lnTo>
                  <a:pt x="0" y="10908"/>
                </a:lnTo>
                <a:lnTo>
                  <a:pt x="41" y="12830"/>
                </a:lnTo>
                <a:lnTo>
                  <a:pt x="157" y="14639"/>
                </a:lnTo>
                <a:lnTo>
                  <a:pt x="344" y="16304"/>
                </a:lnTo>
                <a:lnTo>
                  <a:pt x="592" y="17797"/>
                </a:lnTo>
                <a:lnTo>
                  <a:pt x="895" y="19085"/>
                </a:lnTo>
                <a:lnTo>
                  <a:pt x="1247" y="20140"/>
                </a:lnTo>
                <a:lnTo>
                  <a:pt x="1639" y="20931"/>
                </a:lnTo>
                <a:lnTo>
                  <a:pt x="2065" y="21428"/>
                </a:lnTo>
                <a:lnTo>
                  <a:pt x="2517" y="21600"/>
                </a:lnTo>
                <a:lnTo>
                  <a:pt x="19083" y="21600"/>
                </a:lnTo>
                <a:lnTo>
                  <a:pt x="19535" y="21428"/>
                </a:lnTo>
                <a:lnTo>
                  <a:pt x="19961" y="20931"/>
                </a:lnTo>
                <a:lnTo>
                  <a:pt x="20353" y="20140"/>
                </a:lnTo>
                <a:lnTo>
                  <a:pt x="20705" y="19085"/>
                </a:lnTo>
                <a:lnTo>
                  <a:pt x="21008" y="17797"/>
                </a:lnTo>
                <a:lnTo>
                  <a:pt x="21256" y="16304"/>
                </a:lnTo>
                <a:lnTo>
                  <a:pt x="21443" y="14639"/>
                </a:lnTo>
                <a:lnTo>
                  <a:pt x="21559" y="12830"/>
                </a:lnTo>
                <a:lnTo>
                  <a:pt x="21600" y="10908"/>
                </a:lnTo>
                <a:lnTo>
                  <a:pt x="21600" y="10692"/>
                </a:lnTo>
                <a:lnTo>
                  <a:pt x="21559" y="8770"/>
                </a:lnTo>
                <a:lnTo>
                  <a:pt x="21443" y="6961"/>
                </a:lnTo>
                <a:lnTo>
                  <a:pt x="21256" y="5295"/>
                </a:lnTo>
                <a:lnTo>
                  <a:pt x="21008" y="3803"/>
                </a:lnTo>
                <a:lnTo>
                  <a:pt x="20705" y="2514"/>
                </a:lnTo>
                <a:lnTo>
                  <a:pt x="20353" y="1460"/>
                </a:lnTo>
                <a:lnTo>
                  <a:pt x="19961" y="669"/>
                </a:lnTo>
                <a:lnTo>
                  <a:pt x="19535" y="172"/>
                </a:lnTo>
                <a:lnTo>
                  <a:pt x="1908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5" name="AutoShape 12">
            <a:extLst>
              <a:ext uri="{FF2B5EF4-FFF2-40B4-BE49-F238E27FC236}">
                <a16:creationId xmlns:a16="http://schemas.microsoft.com/office/drawing/2014/main" id="{2CFDFB69-1678-44ED-8626-4B5494AA79F8}"/>
              </a:ext>
            </a:extLst>
          </p:cNvPr>
          <p:cNvSpPr>
            <a:spLocks/>
          </p:cNvSpPr>
          <p:nvPr/>
        </p:nvSpPr>
        <p:spPr bwMode="auto">
          <a:xfrm>
            <a:off x="1411288" y="5922963"/>
            <a:ext cx="1476375" cy="511175"/>
          </a:xfrm>
          <a:custGeom>
            <a:avLst/>
            <a:gdLst>
              <a:gd name="T0" fmla="*/ 738188 w 21600"/>
              <a:gd name="T1" fmla="*/ 255587 h 21600"/>
              <a:gd name="T2" fmla="*/ 738188 w 21600"/>
              <a:gd name="T3" fmla="*/ 255587 h 21600"/>
              <a:gd name="T4" fmla="*/ 738188 w 21600"/>
              <a:gd name="T5" fmla="*/ 255587 h 21600"/>
              <a:gd name="T6" fmla="*/ 738188 w 21600"/>
              <a:gd name="T7" fmla="*/ 2555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948" y="0"/>
                </a:moveTo>
                <a:lnTo>
                  <a:pt x="3652" y="0"/>
                </a:lnTo>
                <a:lnTo>
                  <a:pt x="2996" y="172"/>
                </a:lnTo>
                <a:lnTo>
                  <a:pt x="2378" y="669"/>
                </a:lnTo>
                <a:lnTo>
                  <a:pt x="1809" y="1460"/>
                </a:lnTo>
                <a:lnTo>
                  <a:pt x="1299" y="2514"/>
                </a:lnTo>
                <a:lnTo>
                  <a:pt x="859" y="3803"/>
                </a:lnTo>
                <a:lnTo>
                  <a:pt x="499" y="5295"/>
                </a:lnTo>
                <a:lnTo>
                  <a:pt x="228" y="6961"/>
                </a:lnTo>
                <a:lnTo>
                  <a:pt x="59" y="8770"/>
                </a:lnTo>
                <a:lnTo>
                  <a:pt x="0" y="10692"/>
                </a:lnTo>
                <a:lnTo>
                  <a:pt x="0" y="10908"/>
                </a:lnTo>
                <a:lnTo>
                  <a:pt x="59" y="12830"/>
                </a:lnTo>
                <a:lnTo>
                  <a:pt x="228" y="14639"/>
                </a:lnTo>
                <a:lnTo>
                  <a:pt x="499" y="16304"/>
                </a:lnTo>
                <a:lnTo>
                  <a:pt x="859" y="17797"/>
                </a:lnTo>
                <a:lnTo>
                  <a:pt x="1299" y="19085"/>
                </a:lnTo>
                <a:lnTo>
                  <a:pt x="1809" y="20140"/>
                </a:lnTo>
                <a:lnTo>
                  <a:pt x="2378" y="20931"/>
                </a:lnTo>
                <a:lnTo>
                  <a:pt x="2996" y="21428"/>
                </a:lnTo>
                <a:lnTo>
                  <a:pt x="3652" y="21600"/>
                </a:lnTo>
                <a:lnTo>
                  <a:pt x="17948" y="21600"/>
                </a:lnTo>
                <a:lnTo>
                  <a:pt x="18605" y="21428"/>
                </a:lnTo>
                <a:lnTo>
                  <a:pt x="19222" y="20931"/>
                </a:lnTo>
                <a:lnTo>
                  <a:pt x="19791" y="20140"/>
                </a:lnTo>
                <a:lnTo>
                  <a:pt x="20301" y="19085"/>
                </a:lnTo>
                <a:lnTo>
                  <a:pt x="20741" y="17797"/>
                </a:lnTo>
                <a:lnTo>
                  <a:pt x="21101" y="16304"/>
                </a:lnTo>
                <a:lnTo>
                  <a:pt x="21372" y="14639"/>
                </a:lnTo>
                <a:lnTo>
                  <a:pt x="21541" y="12830"/>
                </a:lnTo>
                <a:lnTo>
                  <a:pt x="21600" y="10908"/>
                </a:lnTo>
                <a:lnTo>
                  <a:pt x="21600" y="10692"/>
                </a:lnTo>
                <a:lnTo>
                  <a:pt x="21541" y="8770"/>
                </a:lnTo>
                <a:lnTo>
                  <a:pt x="21372" y="6961"/>
                </a:lnTo>
                <a:lnTo>
                  <a:pt x="21101" y="5295"/>
                </a:lnTo>
                <a:lnTo>
                  <a:pt x="20741" y="3803"/>
                </a:lnTo>
                <a:lnTo>
                  <a:pt x="20301" y="2514"/>
                </a:lnTo>
                <a:lnTo>
                  <a:pt x="19791" y="1460"/>
                </a:lnTo>
                <a:lnTo>
                  <a:pt x="19222" y="669"/>
                </a:lnTo>
                <a:lnTo>
                  <a:pt x="18605" y="172"/>
                </a:lnTo>
                <a:lnTo>
                  <a:pt x="1794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6" name="AutoShape 13">
            <a:extLst>
              <a:ext uri="{FF2B5EF4-FFF2-40B4-BE49-F238E27FC236}">
                <a16:creationId xmlns:a16="http://schemas.microsoft.com/office/drawing/2014/main" id="{45E96374-5B08-40AA-9549-EBEF470D351D}"/>
              </a:ext>
            </a:extLst>
          </p:cNvPr>
          <p:cNvSpPr>
            <a:spLocks/>
          </p:cNvSpPr>
          <p:nvPr/>
        </p:nvSpPr>
        <p:spPr bwMode="auto">
          <a:xfrm>
            <a:off x="0" y="0"/>
            <a:ext cx="1004888" cy="496888"/>
          </a:xfrm>
          <a:custGeom>
            <a:avLst/>
            <a:gdLst>
              <a:gd name="T0" fmla="*/ 502444 w 21600"/>
              <a:gd name="T1" fmla="*/ 248444 h 21600"/>
              <a:gd name="T2" fmla="*/ 502444 w 21600"/>
              <a:gd name="T3" fmla="*/ 248444 h 21600"/>
              <a:gd name="T4" fmla="*/ 502444 w 21600"/>
              <a:gd name="T5" fmla="*/ 248444 h 21600"/>
              <a:gd name="T6" fmla="*/ 502444 w 21600"/>
              <a:gd name="T7" fmla="*/ 2484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873" y="0"/>
                </a:moveTo>
                <a:lnTo>
                  <a:pt x="0" y="0"/>
                </a:lnTo>
                <a:lnTo>
                  <a:pt x="0" y="21600"/>
                </a:lnTo>
                <a:lnTo>
                  <a:pt x="16243" y="21600"/>
                </a:lnTo>
                <a:lnTo>
                  <a:pt x="17206" y="21423"/>
                </a:lnTo>
                <a:lnTo>
                  <a:pt x="18112" y="20914"/>
                </a:lnTo>
                <a:lnTo>
                  <a:pt x="18947" y="20103"/>
                </a:lnTo>
                <a:lnTo>
                  <a:pt x="19694" y="19021"/>
                </a:lnTo>
                <a:lnTo>
                  <a:pt x="20340" y="17700"/>
                </a:lnTo>
                <a:lnTo>
                  <a:pt x="20869" y="16169"/>
                </a:lnTo>
                <a:lnTo>
                  <a:pt x="21265" y="14461"/>
                </a:lnTo>
                <a:lnTo>
                  <a:pt x="21514" y="12606"/>
                </a:lnTo>
                <a:lnTo>
                  <a:pt x="21600" y="10635"/>
                </a:lnTo>
                <a:lnTo>
                  <a:pt x="21600" y="10413"/>
                </a:lnTo>
                <a:lnTo>
                  <a:pt x="21514" y="8442"/>
                </a:lnTo>
                <a:lnTo>
                  <a:pt x="21265" y="6587"/>
                </a:lnTo>
                <a:lnTo>
                  <a:pt x="20869" y="4879"/>
                </a:lnTo>
                <a:lnTo>
                  <a:pt x="20340" y="3349"/>
                </a:lnTo>
                <a:lnTo>
                  <a:pt x="19694" y="2027"/>
                </a:lnTo>
                <a:lnTo>
                  <a:pt x="18947" y="945"/>
                </a:lnTo>
                <a:lnTo>
                  <a:pt x="18112" y="134"/>
                </a:lnTo>
                <a:lnTo>
                  <a:pt x="1787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7" name="AutoShape 14">
            <a:extLst>
              <a:ext uri="{FF2B5EF4-FFF2-40B4-BE49-F238E27FC236}">
                <a16:creationId xmlns:a16="http://schemas.microsoft.com/office/drawing/2014/main" id="{D81742A4-3DCA-4C30-9EAD-93F87AE202D5}"/>
              </a:ext>
            </a:extLst>
          </p:cNvPr>
          <p:cNvSpPr>
            <a:spLocks/>
          </p:cNvSpPr>
          <p:nvPr/>
        </p:nvSpPr>
        <p:spPr bwMode="auto">
          <a:xfrm>
            <a:off x="1519238" y="6546850"/>
            <a:ext cx="790575" cy="309563"/>
          </a:xfrm>
          <a:custGeom>
            <a:avLst/>
            <a:gdLst>
              <a:gd name="T0" fmla="*/ 395288 w 21600"/>
              <a:gd name="T1" fmla="*/ 154782 h 21600"/>
              <a:gd name="T2" fmla="*/ 395288 w 21600"/>
              <a:gd name="T3" fmla="*/ 154782 h 21600"/>
              <a:gd name="T4" fmla="*/ 395288 w 21600"/>
              <a:gd name="T5" fmla="*/ 154782 h 21600"/>
              <a:gd name="T6" fmla="*/ 395288 w 21600"/>
              <a:gd name="T7" fmla="*/ 1547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782" y="0"/>
                </a:moveTo>
                <a:lnTo>
                  <a:pt x="6817" y="0"/>
                </a:lnTo>
                <a:lnTo>
                  <a:pt x="5592" y="283"/>
                </a:lnTo>
                <a:lnTo>
                  <a:pt x="4439" y="1100"/>
                </a:lnTo>
                <a:lnTo>
                  <a:pt x="3377" y="2401"/>
                </a:lnTo>
                <a:lnTo>
                  <a:pt x="2425" y="4137"/>
                </a:lnTo>
                <a:lnTo>
                  <a:pt x="1603" y="6257"/>
                </a:lnTo>
                <a:lnTo>
                  <a:pt x="931" y="8712"/>
                </a:lnTo>
                <a:lnTo>
                  <a:pt x="426" y="11452"/>
                </a:lnTo>
                <a:lnTo>
                  <a:pt x="110" y="14428"/>
                </a:lnTo>
                <a:lnTo>
                  <a:pt x="0" y="17590"/>
                </a:lnTo>
                <a:lnTo>
                  <a:pt x="0" y="17946"/>
                </a:lnTo>
                <a:lnTo>
                  <a:pt x="110" y="21108"/>
                </a:lnTo>
                <a:lnTo>
                  <a:pt x="162" y="21600"/>
                </a:lnTo>
                <a:lnTo>
                  <a:pt x="21438" y="21600"/>
                </a:lnTo>
                <a:lnTo>
                  <a:pt x="21490" y="21108"/>
                </a:lnTo>
                <a:lnTo>
                  <a:pt x="21600" y="17946"/>
                </a:lnTo>
                <a:lnTo>
                  <a:pt x="21600" y="17590"/>
                </a:lnTo>
                <a:lnTo>
                  <a:pt x="21490" y="14428"/>
                </a:lnTo>
                <a:lnTo>
                  <a:pt x="21173" y="11452"/>
                </a:lnTo>
                <a:lnTo>
                  <a:pt x="20669" y="8712"/>
                </a:lnTo>
                <a:lnTo>
                  <a:pt x="19997" y="6257"/>
                </a:lnTo>
                <a:lnTo>
                  <a:pt x="19175" y="4137"/>
                </a:lnTo>
                <a:lnTo>
                  <a:pt x="18223" y="2401"/>
                </a:lnTo>
                <a:lnTo>
                  <a:pt x="17161" y="1100"/>
                </a:lnTo>
                <a:lnTo>
                  <a:pt x="16008" y="283"/>
                </a:lnTo>
                <a:lnTo>
                  <a:pt x="1478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8" name="AutoShape 15">
            <a:extLst>
              <a:ext uri="{FF2B5EF4-FFF2-40B4-BE49-F238E27FC236}">
                <a16:creationId xmlns:a16="http://schemas.microsoft.com/office/drawing/2014/main" id="{BDA56116-3030-4AAE-A66A-F30A29B40011}"/>
              </a:ext>
            </a:extLst>
          </p:cNvPr>
          <p:cNvSpPr>
            <a:spLocks/>
          </p:cNvSpPr>
          <p:nvPr/>
        </p:nvSpPr>
        <p:spPr bwMode="auto">
          <a:xfrm>
            <a:off x="0" y="573088"/>
            <a:ext cx="1536700" cy="509587"/>
          </a:xfrm>
          <a:custGeom>
            <a:avLst/>
            <a:gdLst>
              <a:gd name="T0" fmla="*/ 768350 w 21600"/>
              <a:gd name="T1" fmla="*/ 254794 h 21600"/>
              <a:gd name="T2" fmla="*/ 768350 w 21600"/>
              <a:gd name="T3" fmla="*/ 254794 h 21600"/>
              <a:gd name="T4" fmla="*/ 768350 w 21600"/>
              <a:gd name="T5" fmla="*/ 254794 h 21600"/>
              <a:gd name="T6" fmla="*/ 768350 w 21600"/>
              <a:gd name="T7" fmla="*/ 254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093" y="0"/>
                </a:moveTo>
                <a:lnTo>
                  <a:pt x="0" y="0"/>
                </a:lnTo>
                <a:lnTo>
                  <a:pt x="0" y="21600"/>
                </a:lnTo>
                <a:lnTo>
                  <a:pt x="18093" y="21600"/>
                </a:lnTo>
                <a:lnTo>
                  <a:pt x="18724" y="21428"/>
                </a:lnTo>
                <a:lnTo>
                  <a:pt x="19317" y="20931"/>
                </a:lnTo>
                <a:lnTo>
                  <a:pt x="19863" y="20140"/>
                </a:lnTo>
                <a:lnTo>
                  <a:pt x="20353" y="19085"/>
                </a:lnTo>
                <a:lnTo>
                  <a:pt x="20775" y="17797"/>
                </a:lnTo>
                <a:lnTo>
                  <a:pt x="21121" y="16304"/>
                </a:lnTo>
                <a:lnTo>
                  <a:pt x="21381" y="14639"/>
                </a:lnTo>
                <a:lnTo>
                  <a:pt x="21544" y="12830"/>
                </a:lnTo>
                <a:lnTo>
                  <a:pt x="21600" y="10908"/>
                </a:lnTo>
                <a:lnTo>
                  <a:pt x="21600" y="10692"/>
                </a:lnTo>
                <a:lnTo>
                  <a:pt x="21544" y="8770"/>
                </a:lnTo>
                <a:lnTo>
                  <a:pt x="21381" y="6961"/>
                </a:lnTo>
                <a:lnTo>
                  <a:pt x="21121" y="5295"/>
                </a:lnTo>
                <a:lnTo>
                  <a:pt x="20775" y="3803"/>
                </a:lnTo>
                <a:lnTo>
                  <a:pt x="20353" y="2514"/>
                </a:lnTo>
                <a:lnTo>
                  <a:pt x="19863" y="1460"/>
                </a:lnTo>
                <a:lnTo>
                  <a:pt x="19317" y="669"/>
                </a:lnTo>
                <a:lnTo>
                  <a:pt x="18724" y="172"/>
                </a:lnTo>
                <a:lnTo>
                  <a:pt x="1809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9" name="AutoShape 16">
            <a:extLst>
              <a:ext uri="{FF2B5EF4-FFF2-40B4-BE49-F238E27FC236}">
                <a16:creationId xmlns:a16="http://schemas.microsoft.com/office/drawing/2014/main" id="{372ED6B0-53F3-4DA5-8F72-89C90C6413EF}"/>
              </a:ext>
            </a:extLst>
          </p:cNvPr>
          <p:cNvSpPr>
            <a:spLocks/>
          </p:cNvSpPr>
          <p:nvPr/>
        </p:nvSpPr>
        <p:spPr bwMode="auto">
          <a:xfrm>
            <a:off x="0" y="1238250"/>
            <a:ext cx="3067050" cy="509588"/>
          </a:xfrm>
          <a:custGeom>
            <a:avLst/>
            <a:gdLst>
              <a:gd name="T0" fmla="*/ 1533525 w 21600"/>
              <a:gd name="T1" fmla="*/ 254794 h 21600"/>
              <a:gd name="T2" fmla="*/ 1533525 w 21600"/>
              <a:gd name="T3" fmla="*/ 254794 h 21600"/>
              <a:gd name="T4" fmla="*/ 1533525 w 21600"/>
              <a:gd name="T5" fmla="*/ 254794 h 21600"/>
              <a:gd name="T6" fmla="*/ 1533525 w 21600"/>
              <a:gd name="T7" fmla="*/ 254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842" y="0"/>
                </a:moveTo>
                <a:lnTo>
                  <a:pt x="0" y="0"/>
                </a:lnTo>
                <a:lnTo>
                  <a:pt x="0" y="21600"/>
                </a:lnTo>
                <a:lnTo>
                  <a:pt x="19842" y="21600"/>
                </a:lnTo>
                <a:lnTo>
                  <a:pt x="20158" y="21428"/>
                </a:lnTo>
                <a:lnTo>
                  <a:pt x="20456" y="20931"/>
                </a:lnTo>
                <a:lnTo>
                  <a:pt x="20729" y="20140"/>
                </a:lnTo>
                <a:lnTo>
                  <a:pt x="20975" y="19085"/>
                </a:lnTo>
                <a:lnTo>
                  <a:pt x="21187" y="17797"/>
                </a:lnTo>
                <a:lnTo>
                  <a:pt x="21360" y="16304"/>
                </a:lnTo>
                <a:lnTo>
                  <a:pt x="21490" y="14639"/>
                </a:lnTo>
                <a:lnTo>
                  <a:pt x="21572" y="12830"/>
                </a:lnTo>
                <a:lnTo>
                  <a:pt x="21600" y="10908"/>
                </a:lnTo>
                <a:lnTo>
                  <a:pt x="21600" y="10692"/>
                </a:lnTo>
                <a:lnTo>
                  <a:pt x="21572" y="8770"/>
                </a:lnTo>
                <a:lnTo>
                  <a:pt x="21490" y="6961"/>
                </a:lnTo>
                <a:lnTo>
                  <a:pt x="21360" y="5295"/>
                </a:lnTo>
                <a:lnTo>
                  <a:pt x="21187" y="3803"/>
                </a:lnTo>
                <a:lnTo>
                  <a:pt x="20975" y="2514"/>
                </a:lnTo>
                <a:lnTo>
                  <a:pt x="20729" y="1460"/>
                </a:lnTo>
                <a:lnTo>
                  <a:pt x="20456" y="669"/>
                </a:lnTo>
                <a:lnTo>
                  <a:pt x="20158" y="172"/>
                </a:lnTo>
                <a:lnTo>
                  <a:pt x="1984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90" name="AutoShape 17">
            <a:extLst>
              <a:ext uri="{FF2B5EF4-FFF2-40B4-BE49-F238E27FC236}">
                <a16:creationId xmlns:a16="http://schemas.microsoft.com/office/drawing/2014/main" id="{DBEE48F6-7B5A-4EEA-AF13-AB93F47E285E}"/>
              </a:ext>
            </a:extLst>
          </p:cNvPr>
          <p:cNvSpPr>
            <a:spLocks/>
          </p:cNvSpPr>
          <p:nvPr/>
        </p:nvSpPr>
        <p:spPr bwMode="auto">
          <a:xfrm>
            <a:off x="0" y="1916113"/>
            <a:ext cx="3432175" cy="509587"/>
          </a:xfrm>
          <a:custGeom>
            <a:avLst/>
            <a:gdLst>
              <a:gd name="T0" fmla="*/ 1716088 w 21600"/>
              <a:gd name="T1" fmla="*/ 254794 h 21600"/>
              <a:gd name="T2" fmla="*/ 1716088 w 21600"/>
              <a:gd name="T3" fmla="*/ 254794 h 21600"/>
              <a:gd name="T4" fmla="*/ 1716088 w 21600"/>
              <a:gd name="T5" fmla="*/ 254794 h 21600"/>
              <a:gd name="T6" fmla="*/ 1716088 w 21600"/>
              <a:gd name="T7" fmla="*/ 254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030" y="0"/>
                </a:moveTo>
                <a:lnTo>
                  <a:pt x="0" y="0"/>
                </a:lnTo>
                <a:lnTo>
                  <a:pt x="0" y="21600"/>
                </a:lnTo>
                <a:lnTo>
                  <a:pt x="20030" y="21600"/>
                </a:lnTo>
                <a:lnTo>
                  <a:pt x="20312" y="21428"/>
                </a:lnTo>
                <a:lnTo>
                  <a:pt x="20578" y="20931"/>
                </a:lnTo>
                <a:lnTo>
                  <a:pt x="20822" y="20140"/>
                </a:lnTo>
                <a:lnTo>
                  <a:pt x="21041" y="19085"/>
                </a:lnTo>
                <a:lnTo>
                  <a:pt x="21231" y="17797"/>
                </a:lnTo>
                <a:lnTo>
                  <a:pt x="21386" y="16304"/>
                </a:lnTo>
                <a:lnTo>
                  <a:pt x="21502" y="14639"/>
                </a:lnTo>
                <a:lnTo>
                  <a:pt x="21575" y="12830"/>
                </a:lnTo>
                <a:lnTo>
                  <a:pt x="21600" y="10908"/>
                </a:lnTo>
                <a:lnTo>
                  <a:pt x="21600" y="10692"/>
                </a:lnTo>
                <a:lnTo>
                  <a:pt x="21575" y="8770"/>
                </a:lnTo>
                <a:lnTo>
                  <a:pt x="21502" y="6961"/>
                </a:lnTo>
                <a:lnTo>
                  <a:pt x="21386" y="5295"/>
                </a:lnTo>
                <a:lnTo>
                  <a:pt x="21231" y="3803"/>
                </a:lnTo>
                <a:lnTo>
                  <a:pt x="21041" y="2514"/>
                </a:lnTo>
                <a:lnTo>
                  <a:pt x="20822" y="1460"/>
                </a:lnTo>
                <a:lnTo>
                  <a:pt x="20578" y="669"/>
                </a:lnTo>
                <a:lnTo>
                  <a:pt x="20312" y="172"/>
                </a:lnTo>
                <a:lnTo>
                  <a:pt x="20030"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91" name="AutoShape 18">
            <a:extLst>
              <a:ext uri="{FF2B5EF4-FFF2-40B4-BE49-F238E27FC236}">
                <a16:creationId xmlns:a16="http://schemas.microsoft.com/office/drawing/2014/main" id="{C8B57BB4-A314-4DC7-BD4C-0A3720D022A6}"/>
              </a:ext>
            </a:extLst>
          </p:cNvPr>
          <p:cNvSpPr>
            <a:spLocks/>
          </p:cNvSpPr>
          <p:nvPr/>
        </p:nvSpPr>
        <p:spPr bwMode="auto">
          <a:xfrm>
            <a:off x="0" y="2600325"/>
            <a:ext cx="4619625" cy="511175"/>
          </a:xfrm>
          <a:custGeom>
            <a:avLst/>
            <a:gdLst>
              <a:gd name="T0" fmla="*/ 2309813 w 21600"/>
              <a:gd name="T1" fmla="*/ 255587 h 21600"/>
              <a:gd name="T2" fmla="*/ 2309813 w 21600"/>
              <a:gd name="T3" fmla="*/ 255587 h 21600"/>
              <a:gd name="T4" fmla="*/ 2309813 w 21600"/>
              <a:gd name="T5" fmla="*/ 255587 h 21600"/>
              <a:gd name="T6" fmla="*/ 2309813 w 21600"/>
              <a:gd name="T7" fmla="*/ 2555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598" y="0"/>
                </a:moveTo>
                <a:lnTo>
                  <a:pt x="0" y="0"/>
                </a:lnTo>
                <a:lnTo>
                  <a:pt x="0" y="21600"/>
                </a:lnTo>
                <a:lnTo>
                  <a:pt x="20433" y="21600"/>
                </a:lnTo>
                <a:lnTo>
                  <a:pt x="20643" y="21428"/>
                </a:lnTo>
                <a:lnTo>
                  <a:pt x="20840" y="20931"/>
                </a:lnTo>
                <a:lnTo>
                  <a:pt x="21022" y="20140"/>
                </a:lnTo>
                <a:lnTo>
                  <a:pt x="21185" y="19085"/>
                </a:lnTo>
                <a:lnTo>
                  <a:pt x="21326" y="17797"/>
                </a:lnTo>
                <a:lnTo>
                  <a:pt x="21441" y="16304"/>
                </a:lnTo>
                <a:lnTo>
                  <a:pt x="21527" y="14639"/>
                </a:lnTo>
                <a:lnTo>
                  <a:pt x="21581" y="12830"/>
                </a:lnTo>
                <a:lnTo>
                  <a:pt x="21600" y="10908"/>
                </a:lnTo>
                <a:lnTo>
                  <a:pt x="21600" y="9184"/>
                </a:lnTo>
                <a:lnTo>
                  <a:pt x="21574" y="7078"/>
                </a:lnTo>
                <a:lnTo>
                  <a:pt x="21498" y="5145"/>
                </a:lnTo>
                <a:lnTo>
                  <a:pt x="21380" y="3440"/>
                </a:lnTo>
                <a:lnTo>
                  <a:pt x="21225" y="2018"/>
                </a:lnTo>
                <a:lnTo>
                  <a:pt x="21039" y="933"/>
                </a:lnTo>
                <a:lnTo>
                  <a:pt x="20828" y="243"/>
                </a:lnTo>
                <a:lnTo>
                  <a:pt x="2059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93" name="Marcador de Posição do Número do Diapositivo 20">
            <a:extLst>
              <a:ext uri="{FF2B5EF4-FFF2-40B4-BE49-F238E27FC236}">
                <a16:creationId xmlns:a16="http://schemas.microsoft.com/office/drawing/2014/main" id="{64DEF773-3D8D-4D34-88FA-DB2496E557F9}"/>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fld id="{AC86DEB0-660E-4D8A-89D8-43750C3F9584}" type="slidenum">
              <a:rPr lang="en-US" altLang="en-US">
                <a:solidFill>
                  <a:srgbClr val="888888"/>
                </a:solidFill>
                <a:latin typeface="Helvetica" panose="020B0604020202020204" pitchFamily="34" charset="0"/>
                <a:cs typeface="Helvetica" panose="020B0604020202020204" pitchFamily="34" charset="0"/>
                <a:sym typeface="Helvetica" panose="020B0604020202020204" pitchFamily="34" charset="0"/>
              </a:rPr>
              <a:pPr eaLnBrk="1"/>
              <a:t>1</a:t>
            </a:fld>
            <a:endParaRPr lang="en-US" altLang="en-US">
              <a:solidFill>
                <a:srgbClr val="888888"/>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3079" name="Rectangle 6">
            <a:extLst>
              <a:ext uri="{FF2B5EF4-FFF2-40B4-BE49-F238E27FC236}">
                <a16:creationId xmlns:a16="http://schemas.microsoft.com/office/drawing/2014/main" id="{45D480D9-C857-43FB-A6EA-45D5AF50C65F}"/>
              </a:ext>
            </a:extLst>
          </p:cNvPr>
          <p:cNvSpPr>
            <a:spLocks/>
          </p:cNvSpPr>
          <p:nvPr/>
        </p:nvSpPr>
        <p:spPr bwMode="auto">
          <a:xfrm>
            <a:off x="4154612" y="2918827"/>
            <a:ext cx="49893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100" b="1" dirty="0">
                <a:solidFill>
                  <a:srgbClr val="FFFFFF"/>
                </a:solidFill>
                <a:latin typeface="Lato" pitchFamily="34" charset="0"/>
                <a:cs typeface="Lato" pitchFamily="34" charset="0"/>
                <a:sym typeface="Lato" pitchFamily="34" charset="0"/>
              </a:rPr>
              <a:t> </a:t>
            </a:r>
            <a:r>
              <a:rPr lang="en-US" altLang="en-US" sz="2000" b="1" dirty="0">
                <a:solidFill>
                  <a:srgbClr val="FFFFFF"/>
                </a:solidFill>
                <a:latin typeface="Lato" pitchFamily="34" charset="0"/>
                <a:cs typeface="Lato" pitchFamily="34" charset="0"/>
                <a:sym typeface="Lato" pitchFamily="34" charset="0"/>
              </a:rPr>
              <a:t>Economic Diversification Through Resource-based and Trade-induced Industrialization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364D60E1-C9F1-40FA-B6B0-F25964ECC640}"/>
              </a:ext>
            </a:extLst>
          </p:cNvPr>
          <p:cNvSpPr>
            <a:spLocks noGrp="1" noChangeArrowheads="1"/>
          </p:cNvSpPr>
          <p:nvPr>
            <p:ph type="ctrTitle"/>
          </p:nvPr>
        </p:nvSpPr>
        <p:spPr>
          <a:xfrm>
            <a:off x="2360613" y="2495550"/>
            <a:ext cx="4421187" cy="835025"/>
          </a:xfrm>
        </p:spPr>
        <p:txBody>
          <a:bodyPr/>
          <a:lstStyle/>
          <a:p>
            <a:pPr indent="12700" eaLnBrk="1">
              <a:lnSpc>
                <a:spcPts val="6500"/>
              </a:lnSpc>
            </a:pPr>
            <a:r>
              <a:rPr lang="en-US" altLang="en-US" sz="5500">
                <a:latin typeface="Lato" pitchFamily="34" charset="0"/>
                <a:cs typeface="Lato" pitchFamily="34" charset="0"/>
                <a:sym typeface="Lato" pitchFamily="34" charset="0"/>
              </a:rPr>
              <a:t>THANK YOU!</a:t>
            </a:r>
          </a:p>
        </p:txBody>
      </p:sp>
      <p:sp>
        <p:nvSpPr>
          <p:cNvPr id="8195" name="Rectangle 2">
            <a:extLst>
              <a:ext uri="{FF2B5EF4-FFF2-40B4-BE49-F238E27FC236}">
                <a16:creationId xmlns:a16="http://schemas.microsoft.com/office/drawing/2014/main" id="{3B7B4DC3-A41A-4846-A080-F0836D0A419B}"/>
              </a:ext>
            </a:extLst>
          </p:cNvPr>
          <p:cNvSpPr>
            <a:spLocks/>
          </p:cNvSpPr>
          <p:nvPr/>
        </p:nvSpPr>
        <p:spPr bwMode="auto">
          <a:xfrm>
            <a:off x="8231188" y="184150"/>
            <a:ext cx="7556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8196" name="Rectangle 3" descr="image7.png">
            <a:extLst>
              <a:ext uri="{FF2B5EF4-FFF2-40B4-BE49-F238E27FC236}">
                <a16:creationId xmlns:a16="http://schemas.microsoft.com/office/drawing/2014/main" id="{C5D74FC8-2E6F-4F63-BB4D-F2966CC6F653}"/>
              </a:ext>
            </a:extLst>
          </p:cNvPr>
          <p:cNvSpPr>
            <a:spLocks/>
          </p:cNvSpPr>
          <p:nvPr/>
        </p:nvSpPr>
        <p:spPr bwMode="auto">
          <a:xfrm>
            <a:off x="7616825" y="171450"/>
            <a:ext cx="573088" cy="479425"/>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20947" y="23017"/>
            <a:ext cx="9123053" cy="42564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marL="267891"/>
            <a:r>
              <a:rPr lang="en-US" sz="1600" b="1" dirty="0">
                <a:latin typeface="Century Gothic" panose="020B0502020202020204" pitchFamily="34" charset="0"/>
              </a:rPr>
              <a:t>Towards a “Centre of Excellence”: The Mandates</a:t>
            </a:r>
            <a:endParaRPr lang="fr-FR" sz="1600" b="1" dirty="0">
              <a:latin typeface="Century Gothic" panose="020B0502020202020204" pitchFamily="34" charset="0"/>
            </a:endParaRPr>
          </a:p>
        </p:txBody>
      </p:sp>
      <p:sp>
        <p:nvSpPr>
          <p:cNvPr id="24" name="TextBox 23">
            <a:extLst>
              <a:ext uri="{FF2B5EF4-FFF2-40B4-BE49-F238E27FC236}">
                <a16:creationId xmlns:a16="http://schemas.microsoft.com/office/drawing/2014/main" id="{2A287289-0E52-4A77-A222-9EBB9F75C1C8}"/>
              </a:ext>
            </a:extLst>
          </p:cNvPr>
          <p:cNvSpPr txBox="1"/>
          <p:nvPr/>
        </p:nvSpPr>
        <p:spPr>
          <a:xfrm>
            <a:off x="3287694" y="4440533"/>
            <a:ext cx="1188275" cy="276999"/>
          </a:xfrm>
          <a:prstGeom prst="rect">
            <a:avLst/>
          </a:prstGeom>
          <a:noFill/>
        </p:spPr>
        <p:txBody>
          <a:bodyPr wrap="none" rtlCol="0" anchor="ctr">
            <a:spAutoFit/>
          </a:bodyPr>
          <a:lstStyle/>
          <a:p>
            <a:pPr algn="ctr"/>
            <a:r>
              <a:rPr lang="en-US" sz="1200" b="1" dirty="0">
                <a:solidFill>
                  <a:schemeClr val="bg1"/>
                </a:solidFill>
                <a:latin typeface="Poppins" pitchFamily="2" charset="77"/>
                <a:cs typeface="Poppins" pitchFamily="2" charset="77"/>
              </a:rPr>
              <a:t>PROCUREMENT</a:t>
            </a:r>
          </a:p>
        </p:txBody>
      </p:sp>
      <p:sp>
        <p:nvSpPr>
          <p:cNvPr id="28" name="Freeform 245">
            <a:extLst>
              <a:ext uri="{FF2B5EF4-FFF2-40B4-BE49-F238E27FC236}">
                <a16:creationId xmlns:a16="http://schemas.microsoft.com/office/drawing/2014/main" id="{68F0601C-B59D-47D0-B35E-9A4DA9EE3023}"/>
              </a:ext>
            </a:extLst>
          </p:cNvPr>
          <p:cNvSpPr>
            <a:spLocks noChangeArrowheads="1"/>
          </p:cNvSpPr>
          <p:nvPr/>
        </p:nvSpPr>
        <p:spPr bwMode="auto">
          <a:xfrm>
            <a:off x="777020" y="2707083"/>
            <a:ext cx="474023" cy="472294"/>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46" name="TextBox 45">
            <a:extLst>
              <a:ext uri="{FF2B5EF4-FFF2-40B4-BE49-F238E27FC236}">
                <a16:creationId xmlns:a16="http://schemas.microsoft.com/office/drawing/2014/main" id="{501E6DEE-F62B-4FE3-A998-7CB5F2709DF8}"/>
              </a:ext>
            </a:extLst>
          </p:cNvPr>
          <p:cNvSpPr txBox="1"/>
          <p:nvPr/>
        </p:nvSpPr>
        <p:spPr>
          <a:xfrm>
            <a:off x="160028" y="6079833"/>
            <a:ext cx="8843754" cy="369332"/>
          </a:xfrm>
          <a:prstGeom prst="rect">
            <a:avLst/>
          </a:prstGeom>
          <a:solidFill>
            <a:srgbClr val="D09E00"/>
          </a:solidFill>
        </p:spPr>
        <p:txBody>
          <a:bodyPr wrap="square" rtlCol="0">
            <a:spAutoFit/>
          </a:bodyPr>
          <a:lstStyle/>
          <a:p>
            <a:r>
              <a:rPr lang="en-US" b="1" dirty="0">
                <a:solidFill>
                  <a:schemeClr val="bg1"/>
                </a:solidFill>
              </a:rPr>
              <a:t>     ECCAS and individual member states’ requests: Chad, Cameroon, Equatorial Guinea</a:t>
            </a:r>
          </a:p>
        </p:txBody>
      </p:sp>
      <p:sp>
        <p:nvSpPr>
          <p:cNvPr id="51" name="TextBox 50">
            <a:extLst>
              <a:ext uri="{FF2B5EF4-FFF2-40B4-BE49-F238E27FC236}">
                <a16:creationId xmlns:a16="http://schemas.microsoft.com/office/drawing/2014/main" id="{F15DF84E-EDC5-42B3-9B68-DDB56CA8129C}"/>
              </a:ext>
            </a:extLst>
          </p:cNvPr>
          <p:cNvSpPr txBox="1"/>
          <p:nvPr/>
        </p:nvSpPr>
        <p:spPr>
          <a:xfrm>
            <a:off x="3413174" y="4955708"/>
            <a:ext cx="1694150" cy="276999"/>
          </a:xfrm>
          <a:prstGeom prst="rect">
            <a:avLst/>
          </a:prstGeom>
          <a:noFill/>
        </p:spPr>
        <p:txBody>
          <a:bodyPr wrap="square" rtlCol="0" anchor="ctr">
            <a:spAutoFit/>
          </a:bodyPr>
          <a:lstStyle/>
          <a:p>
            <a:pPr algn="ctr"/>
            <a:r>
              <a:rPr lang="fr-FR" sz="1200" b="1">
                <a:solidFill>
                  <a:schemeClr val="bg1"/>
                </a:solidFill>
                <a:latin typeface="Poppins" pitchFamily="2" charset="77"/>
                <a:cs typeface="Poppins" pitchFamily="2" charset="77"/>
              </a:rPr>
              <a:t>Faible digitalisation</a:t>
            </a:r>
          </a:p>
        </p:txBody>
      </p:sp>
      <p:sp>
        <p:nvSpPr>
          <p:cNvPr id="55" name="Freeform 1016">
            <a:extLst>
              <a:ext uri="{FF2B5EF4-FFF2-40B4-BE49-F238E27FC236}">
                <a16:creationId xmlns:a16="http://schemas.microsoft.com/office/drawing/2014/main" id="{B03E14AF-644F-4DE2-9722-B5522940BFCB}"/>
              </a:ext>
            </a:extLst>
          </p:cNvPr>
          <p:cNvSpPr>
            <a:spLocks noChangeAspect="1" noChangeArrowheads="1"/>
          </p:cNvSpPr>
          <p:nvPr/>
        </p:nvSpPr>
        <p:spPr bwMode="auto">
          <a:xfrm>
            <a:off x="796117" y="1461373"/>
            <a:ext cx="379349" cy="379349"/>
          </a:xfrm>
          <a:custGeom>
            <a:avLst/>
            <a:gdLst>
              <a:gd name="T0" fmla="*/ 1709218 w 288565"/>
              <a:gd name="T1" fmla="*/ 2355436 h 288565"/>
              <a:gd name="T2" fmla="*/ 1370353 w 288565"/>
              <a:gd name="T3" fmla="*/ 2587922 h 288565"/>
              <a:gd name="T4" fmla="*/ 1992922 w 288565"/>
              <a:gd name="T5" fmla="*/ 2824334 h 288565"/>
              <a:gd name="T6" fmla="*/ 2087485 w 288565"/>
              <a:gd name="T7" fmla="*/ 2918908 h 288565"/>
              <a:gd name="T8" fmla="*/ 2599734 w 288565"/>
              <a:gd name="T9" fmla="*/ 2430307 h 288565"/>
              <a:gd name="T10" fmla="*/ 1902294 w 288565"/>
              <a:gd name="T11" fmla="*/ 2186002 h 288565"/>
              <a:gd name="T12" fmla="*/ 2284519 w 288565"/>
              <a:gd name="T13" fmla="*/ 2316041 h 288565"/>
              <a:gd name="T14" fmla="*/ 1902294 w 288565"/>
              <a:gd name="T15" fmla="*/ 2186002 h 288565"/>
              <a:gd name="T16" fmla="*/ 2036258 w 288565"/>
              <a:gd name="T17" fmla="*/ 2122955 h 288565"/>
              <a:gd name="T18" fmla="*/ 1992922 w 288565"/>
              <a:gd name="T19" fmla="*/ 1161522 h 288565"/>
              <a:gd name="T20" fmla="*/ 1299413 w 288565"/>
              <a:gd name="T21" fmla="*/ 2040203 h 288565"/>
              <a:gd name="T22" fmla="*/ 1291547 w 288565"/>
              <a:gd name="T23" fmla="*/ 2501227 h 288565"/>
              <a:gd name="T24" fmla="*/ 1689518 w 288565"/>
              <a:gd name="T25" fmla="*/ 2256919 h 288565"/>
              <a:gd name="T26" fmla="*/ 1681638 w 288565"/>
              <a:gd name="T27" fmla="*/ 1795911 h 288565"/>
              <a:gd name="T28" fmla="*/ 2260875 w 288565"/>
              <a:gd name="T29" fmla="*/ 2126898 h 288565"/>
              <a:gd name="T30" fmla="*/ 2465764 w 288565"/>
              <a:gd name="T31" fmla="*/ 2280570 h 288565"/>
              <a:gd name="T32" fmla="*/ 2918908 w 288565"/>
              <a:gd name="T33" fmla="*/ 2087485 h 288565"/>
              <a:gd name="T34" fmla="*/ 2824334 w 288565"/>
              <a:gd name="T35" fmla="*/ 1988979 h 288565"/>
              <a:gd name="T36" fmla="*/ 2087485 w 288565"/>
              <a:gd name="T37" fmla="*/ 1252144 h 288565"/>
              <a:gd name="T38" fmla="*/ 1992922 w 288565"/>
              <a:gd name="T39" fmla="*/ 1161522 h 288565"/>
              <a:gd name="T40" fmla="*/ 2087485 w 288565"/>
              <a:gd name="T41" fmla="*/ 1063002 h 288565"/>
              <a:gd name="T42" fmla="*/ 3159259 w 288565"/>
              <a:gd name="T43" fmla="*/ 2040203 h 288565"/>
              <a:gd name="T44" fmla="*/ 2087485 w 288565"/>
              <a:gd name="T45" fmla="*/ 3013482 h 288565"/>
              <a:gd name="T46" fmla="*/ 1992922 w 288565"/>
              <a:gd name="T47" fmla="*/ 3111979 h 288565"/>
              <a:gd name="T48" fmla="*/ 968428 w 288565"/>
              <a:gd name="T49" fmla="*/ 2087485 h 288565"/>
              <a:gd name="T50" fmla="*/ 1063002 w 288565"/>
              <a:gd name="T51" fmla="*/ 1988979 h 288565"/>
              <a:gd name="T52" fmla="*/ 2036258 w 288565"/>
              <a:gd name="T53" fmla="*/ 921142 h 288565"/>
              <a:gd name="T54" fmla="*/ 1123560 w 288565"/>
              <a:gd name="T55" fmla="*/ 1201012 h 288565"/>
              <a:gd name="T56" fmla="*/ 1123560 w 288565"/>
              <a:gd name="T57" fmla="*/ 0 h 288565"/>
              <a:gd name="T58" fmla="*/ 2013701 w 288565"/>
              <a:gd name="T59" fmla="*/ 712733 h 288565"/>
              <a:gd name="T60" fmla="*/ 1171041 w 288565"/>
              <a:gd name="T61" fmla="*/ 240182 h 288565"/>
              <a:gd name="T62" fmla="*/ 1076089 w 288565"/>
              <a:gd name="T63" fmla="*/ 334691 h 288565"/>
              <a:gd name="T64" fmla="*/ 332322 w 288565"/>
              <a:gd name="T65" fmla="*/ 1071068 h 288565"/>
              <a:gd name="T66" fmla="*/ 241349 w 288565"/>
              <a:gd name="T67" fmla="*/ 1165560 h 288565"/>
              <a:gd name="T68" fmla="*/ 692321 w 288565"/>
              <a:gd name="T69" fmla="*/ 1358519 h 288565"/>
              <a:gd name="T70" fmla="*/ 902006 w 288565"/>
              <a:gd name="T71" fmla="*/ 1208873 h 288565"/>
              <a:gd name="T72" fmla="*/ 1483572 w 288565"/>
              <a:gd name="T73" fmla="*/ 878107 h 288565"/>
              <a:gd name="T74" fmla="*/ 878269 w 288565"/>
              <a:gd name="T75" fmla="*/ 1393952 h 288565"/>
              <a:gd name="T76" fmla="*/ 1036520 w 288565"/>
              <a:gd name="T77" fmla="*/ 1610526 h 288565"/>
              <a:gd name="T78" fmla="*/ 720020 w 288565"/>
              <a:gd name="T79" fmla="*/ 1449086 h 288565"/>
              <a:gd name="T80" fmla="*/ 454962 w 288565"/>
              <a:gd name="T81" fmla="*/ 1693209 h 288565"/>
              <a:gd name="T82" fmla="*/ 735845 w 288565"/>
              <a:gd name="T83" fmla="*/ 2012175 h 288565"/>
              <a:gd name="T84" fmla="*/ 47443 w 288565"/>
              <a:gd name="T85" fmla="*/ 1165560 h 288565"/>
              <a:gd name="T86" fmla="*/ 146398 w 288565"/>
              <a:gd name="T87" fmla="*/ 1071068 h 288565"/>
              <a:gd name="T88" fmla="*/ 1123560 w 288565"/>
              <a:gd name="T89" fmla="*/ 0 h 288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565" h="288565">
                <a:moveTo>
                  <a:pt x="216584" y="214784"/>
                </a:moveTo>
                <a:cubicBezTo>
                  <a:pt x="212984" y="224862"/>
                  <a:pt x="201107" y="232420"/>
                  <a:pt x="185991" y="232420"/>
                </a:cubicBezTo>
                <a:cubicBezTo>
                  <a:pt x="171595" y="232420"/>
                  <a:pt x="159358" y="224862"/>
                  <a:pt x="156119" y="215144"/>
                </a:cubicBezTo>
                <a:cubicBezTo>
                  <a:pt x="153959" y="215504"/>
                  <a:pt x="151800" y="216224"/>
                  <a:pt x="149640" y="216584"/>
                </a:cubicBezTo>
                <a:cubicBezTo>
                  <a:pt x="144242" y="218023"/>
                  <a:pt x="139563" y="220183"/>
                  <a:pt x="134884" y="222342"/>
                </a:cubicBezTo>
                <a:cubicBezTo>
                  <a:pt x="129126" y="224862"/>
                  <a:pt x="125167" y="230620"/>
                  <a:pt x="125167" y="236379"/>
                </a:cubicBezTo>
                <a:lnTo>
                  <a:pt x="125167" y="238538"/>
                </a:lnTo>
                <a:cubicBezTo>
                  <a:pt x="139203" y="254734"/>
                  <a:pt x="159358" y="265171"/>
                  <a:pt x="182032" y="266611"/>
                </a:cubicBezTo>
                <a:lnTo>
                  <a:pt x="182032" y="257973"/>
                </a:lnTo>
                <a:cubicBezTo>
                  <a:pt x="182032" y="255814"/>
                  <a:pt x="183832" y="253654"/>
                  <a:pt x="185991" y="253654"/>
                </a:cubicBezTo>
                <a:cubicBezTo>
                  <a:pt x="188871" y="253654"/>
                  <a:pt x="190670" y="255814"/>
                  <a:pt x="190670" y="257973"/>
                </a:cubicBezTo>
                <a:lnTo>
                  <a:pt x="190670" y="266611"/>
                </a:lnTo>
                <a:cubicBezTo>
                  <a:pt x="213344" y="265171"/>
                  <a:pt x="233139" y="254734"/>
                  <a:pt x="247176" y="238538"/>
                </a:cubicBezTo>
                <a:lnTo>
                  <a:pt x="247176" y="236379"/>
                </a:lnTo>
                <a:cubicBezTo>
                  <a:pt x="247176" y="230620"/>
                  <a:pt x="243577" y="224862"/>
                  <a:pt x="237458" y="221982"/>
                </a:cubicBezTo>
                <a:cubicBezTo>
                  <a:pt x="233139" y="220183"/>
                  <a:pt x="228460" y="218023"/>
                  <a:pt x="222702" y="216584"/>
                </a:cubicBezTo>
                <a:cubicBezTo>
                  <a:pt x="220902" y="216224"/>
                  <a:pt x="218743" y="215504"/>
                  <a:pt x="216584" y="214784"/>
                </a:cubicBezTo>
                <a:close/>
                <a:moveTo>
                  <a:pt x="173754" y="199668"/>
                </a:moveTo>
                <a:cubicBezTo>
                  <a:pt x="171955" y="204347"/>
                  <a:pt x="168716" y="208666"/>
                  <a:pt x="164037" y="211545"/>
                </a:cubicBezTo>
                <a:cubicBezTo>
                  <a:pt x="165836" y="217663"/>
                  <a:pt x="174474" y="223422"/>
                  <a:pt x="185991" y="223422"/>
                </a:cubicBezTo>
                <a:cubicBezTo>
                  <a:pt x="198228" y="223422"/>
                  <a:pt x="206866" y="217663"/>
                  <a:pt x="208666" y="211545"/>
                </a:cubicBezTo>
                <a:cubicBezTo>
                  <a:pt x="203987" y="208666"/>
                  <a:pt x="200388" y="204347"/>
                  <a:pt x="198948" y="199668"/>
                </a:cubicBezTo>
                <a:cubicBezTo>
                  <a:pt x="194989" y="201467"/>
                  <a:pt x="190670" y="202547"/>
                  <a:pt x="185991" y="202547"/>
                </a:cubicBezTo>
                <a:cubicBezTo>
                  <a:pt x="181672" y="202547"/>
                  <a:pt x="177713" y="201467"/>
                  <a:pt x="173754" y="199668"/>
                </a:cubicBezTo>
                <a:close/>
                <a:moveTo>
                  <a:pt x="185991" y="138843"/>
                </a:moveTo>
                <a:cubicBezTo>
                  <a:pt x="171595" y="138843"/>
                  <a:pt x="162237" y="148921"/>
                  <a:pt x="162237" y="164037"/>
                </a:cubicBezTo>
                <a:cubicBezTo>
                  <a:pt x="162237" y="180593"/>
                  <a:pt x="173035" y="193909"/>
                  <a:pt x="185991" y="193909"/>
                </a:cubicBezTo>
                <a:cubicBezTo>
                  <a:pt x="199668" y="193909"/>
                  <a:pt x="210465" y="180593"/>
                  <a:pt x="210465" y="164037"/>
                </a:cubicBezTo>
                <a:cubicBezTo>
                  <a:pt x="210465" y="148921"/>
                  <a:pt x="200748" y="138843"/>
                  <a:pt x="185991" y="138843"/>
                </a:cubicBezTo>
                <a:close/>
                <a:moveTo>
                  <a:pt x="182032" y="106092"/>
                </a:moveTo>
                <a:cubicBezTo>
                  <a:pt x="141003" y="108251"/>
                  <a:pt x="108251" y="141003"/>
                  <a:pt x="106092" y="181672"/>
                </a:cubicBezTo>
                <a:lnTo>
                  <a:pt x="114369" y="181672"/>
                </a:lnTo>
                <a:cubicBezTo>
                  <a:pt x="116889" y="181672"/>
                  <a:pt x="118688" y="183832"/>
                  <a:pt x="118688" y="186351"/>
                </a:cubicBezTo>
                <a:cubicBezTo>
                  <a:pt x="118688" y="188871"/>
                  <a:pt x="116889" y="190670"/>
                  <a:pt x="114369" y="190670"/>
                </a:cubicBezTo>
                <a:lnTo>
                  <a:pt x="106092" y="190670"/>
                </a:lnTo>
                <a:cubicBezTo>
                  <a:pt x="106811" y="204347"/>
                  <a:pt x="111130" y="217303"/>
                  <a:pt x="117969" y="228461"/>
                </a:cubicBezTo>
                <a:cubicBezTo>
                  <a:pt x="120128" y="222342"/>
                  <a:pt x="124807" y="216944"/>
                  <a:pt x="131285" y="214064"/>
                </a:cubicBezTo>
                <a:cubicBezTo>
                  <a:pt x="135964" y="211905"/>
                  <a:pt x="141363" y="209745"/>
                  <a:pt x="147121" y="208306"/>
                </a:cubicBezTo>
                <a:cubicBezTo>
                  <a:pt x="149281" y="207586"/>
                  <a:pt x="151800" y="206866"/>
                  <a:pt x="154319" y="206146"/>
                </a:cubicBezTo>
                <a:cubicBezTo>
                  <a:pt x="160078" y="205067"/>
                  <a:pt x="164757" y="200388"/>
                  <a:pt x="165836" y="194989"/>
                </a:cubicBezTo>
                <a:cubicBezTo>
                  <a:pt x="166196" y="194989"/>
                  <a:pt x="166196" y="194629"/>
                  <a:pt x="166196" y="194269"/>
                </a:cubicBezTo>
                <a:cubicBezTo>
                  <a:pt x="158638" y="187431"/>
                  <a:pt x="153599" y="176274"/>
                  <a:pt x="153599" y="164037"/>
                </a:cubicBezTo>
                <a:cubicBezTo>
                  <a:pt x="153599" y="144242"/>
                  <a:pt x="166916" y="130206"/>
                  <a:pt x="185991" y="130206"/>
                </a:cubicBezTo>
                <a:cubicBezTo>
                  <a:pt x="205426" y="130206"/>
                  <a:pt x="218743" y="144242"/>
                  <a:pt x="218743" y="164037"/>
                </a:cubicBezTo>
                <a:cubicBezTo>
                  <a:pt x="218743" y="176274"/>
                  <a:pt x="214064" y="187431"/>
                  <a:pt x="206506" y="194269"/>
                </a:cubicBezTo>
                <a:cubicBezTo>
                  <a:pt x="206506" y="194629"/>
                  <a:pt x="206506" y="194629"/>
                  <a:pt x="206506" y="194629"/>
                </a:cubicBezTo>
                <a:cubicBezTo>
                  <a:pt x="207586" y="200388"/>
                  <a:pt x="212265" y="204707"/>
                  <a:pt x="218383" y="206146"/>
                </a:cubicBezTo>
                <a:cubicBezTo>
                  <a:pt x="220542" y="206866"/>
                  <a:pt x="223062" y="207586"/>
                  <a:pt x="225221" y="208306"/>
                </a:cubicBezTo>
                <a:cubicBezTo>
                  <a:pt x="231340" y="209745"/>
                  <a:pt x="236378" y="211905"/>
                  <a:pt x="241057" y="214064"/>
                </a:cubicBezTo>
                <a:cubicBezTo>
                  <a:pt x="247536" y="216944"/>
                  <a:pt x="252214" y="222342"/>
                  <a:pt x="254374" y="228461"/>
                </a:cubicBezTo>
                <a:cubicBezTo>
                  <a:pt x="261572" y="217303"/>
                  <a:pt x="265531" y="204347"/>
                  <a:pt x="266611" y="190670"/>
                </a:cubicBezTo>
                <a:lnTo>
                  <a:pt x="257973" y="190670"/>
                </a:lnTo>
                <a:cubicBezTo>
                  <a:pt x="255814" y="190670"/>
                  <a:pt x="253654" y="188871"/>
                  <a:pt x="253654" y="186351"/>
                </a:cubicBezTo>
                <a:cubicBezTo>
                  <a:pt x="253654" y="183832"/>
                  <a:pt x="255814" y="181672"/>
                  <a:pt x="257973" y="181672"/>
                </a:cubicBezTo>
                <a:lnTo>
                  <a:pt x="266611" y="181672"/>
                </a:lnTo>
                <a:cubicBezTo>
                  <a:pt x="264091" y="141003"/>
                  <a:pt x="231340" y="108251"/>
                  <a:pt x="190670" y="106092"/>
                </a:cubicBezTo>
                <a:lnTo>
                  <a:pt x="190670" y="114370"/>
                </a:lnTo>
                <a:cubicBezTo>
                  <a:pt x="190670" y="116889"/>
                  <a:pt x="188871" y="118688"/>
                  <a:pt x="185991" y="118688"/>
                </a:cubicBezTo>
                <a:cubicBezTo>
                  <a:pt x="183832" y="118688"/>
                  <a:pt x="182032" y="116889"/>
                  <a:pt x="182032" y="114370"/>
                </a:cubicBezTo>
                <a:lnTo>
                  <a:pt x="182032" y="106092"/>
                </a:lnTo>
                <a:close/>
                <a:moveTo>
                  <a:pt x="185991" y="84137"/>
                </a:moveTo>
                <a:cubicBezTo>
                  <a:pt x="188871" y="84137"/>
                  <a:pt x="190670" y="85937"/>
                  <a:pt x="190670" y="88456"/>
                </a:cubicBezTo>
                <a:lnTo>
                  <a:pt x="190670" y="97094"/>
                </a:lnTo>
                <a:cubicBezTo>
                  <a:pt x="236378" y="99613"/>
                  <a:pt x="273089" y="136324"/>
                  <a:pt x="275249" y="181672"/>
                </a:cubicBezTo>
                <a:lnTo>
                  <a:pt x="284246" y="181672"/>
                </a:lnTo>
                <a:cubicBezTo>
                  <a:pt x="286766" y="181672"/>
                  <a:pt x="288565" y="183832"/>
                  <a:pt x="288565" y="186351"/>
                </a:cubicBezTo>
                <a:cubicBezTo>
                  <a:pt x="288565" y="188871"/>
                  <a:pt x="286766" y="190670"/>
                  <a:pt x="284246" y="190670"/>
                </a:cubicBezTo>
                <a:lnTo>
                  <a:pt x="275249" y="190670"/>
                </a:lnTo>
                <a:cubicBezTo>
                  <a:pt x="273089" y="236379"/>
                  <a:pt x="236378" y="273089"/>
                  <a:pt x="190670" y="275249"/>
                </a:cubicBezTo>
                <a:lnTo>
                  <a:pt x="190670" y="284246"/>
                </a:lnTo>
                <a:cubicBezTo>
                  <a:pt x="190670" y="286766"/>
                  <a:pt x="188871" y="288565"/>
                  <a:pt x="185991" y="288565"/>
                </a:cubicBezTo>
                <a:cubicBezTo>
                  <a:pt x="183832" y="288565"/>
                  <a:pt x="182032" y="286766"/>
                  <a:pt x="182032" y="284246"/>
                </a:cubicBezTo>
                <a:lnTo>
                  <a:pt x="182032" y="275249"/>
                </a:lnTo>
                <a:cubicBezTo>
                  <a:pt x="135964" y="273089"/>
                  <a:pt x="99613" y="236379"/>
                  <a:pt x="97094" y="190670"/>
                </a:cubicBezTo>
                <a:lnTo>
                  <a:pt x="88456" y="190670"/>
                </a:lnTo>
                <a:cubicBezTo>
                  <a:pt x="85937" y="190670"/>
                  <a:pt x="84137" y="188871"/>
                  <a:pt x="84137" y="186351"/>
                </a:cubicBezTo>
                <a:cubicBezTo>
                  <a:pt x="84137" y="183832"/>
                  <a:pt x="85937" y="181672"/>
                  <a:pt x="88456" y="181672"/>
                </a:cubicBezTo>
                <a:lnTo>
                  <a:pt x="97094" y="181672"/>
                </a:lnTo>
                <a:cubicBezTo>
                  <a:pt x="99613" y="136324"/>
                  <a:pt x="135964" y="99613"/>
                  <a:pt x="182032" y="97094"/>
                </a:cubicBezTo>
                <a:lnTo>
                  <a:pt x="182032" y="88456"/>
                </a:lnTo>
                <a:cubicBezTo>
                  <a:pt x="182032" y="85937"/>
                  <a:pt x="183832" y="84137"/>
                  <a:pt x="185991" y="84137"/>
                </a:cubicBezTo>
                <a:close/>
                <a:moveTo>
                  <a:pt x="102625" y="55029"/>
                </a:moveTo>
                <a:cubicBezTo>
                  <a:pt x="87810" y="55029"/>
                  <a:pt x="78776" y="64740"/>
                  <a:pt x="78776" y="80206"/>
                </a:cubicBezTo>
                <a:cubicBezTo>
                  <a:pt x="78776" y="96391"/>
                  <a:pt x="89616" y="109699"/>
                  <a:pt x="102625" y="109699"/>
                </a:cubicBezTo>
                <a:cubicBezTo>
                  <a:pt x="115634" y="109699"/>
                  <a:pt x="126475" y="96391"/>
                  <a:pt x="126475" y="80206"/>
                </a:cubicBezTo>
                <a:cubicBezTo>
                  <a:pt x="126475" y="64740"/>
                  <a:pt x="117441" y="55029"/>
                  <a:pt x="102625" y="55029"/>
                </a:cubicBezTo>
                <a:close/>
                <a:moveTo>
                  <a:pt x="102625" y="0"/>
                </a:moveTo>
                <a:cubicBezTo>
                  <a:pt x="105155" y="0"/>
                  <a:pt x="106962" y="1798"/>
                  <a:pt x="106962" y="4316"/>
                </a:cubicBezTo>
                <a:lnTo>
                  <a:pt x="106962" y="12948"/>
                </a:lnTo>
                <a:cubicBezTo>
                  <a:pt x="140206" y="14746"/>
                  <a:pt x="170199" y="34888"/>
                  <a:pt x="183930" y="65100"/>
                </a:cubicBezTo>
                <a:cubicBezTo>
                  <a:pt x="185376" y="67258"/>
                  <a:pt x="184292" y="70135"/>
                  <a:pt x="182124" y="71214"/>
                </a:cubicBezTo>
                <a:cubicBezTo>
                  <a:pt x="179955" y="71933"/>
                  <a:pt x="177065" y="71214"/>
                  <a:pt x="176342" y="68696"/>
                </a:cubicBezTo>
                <a:cubicBezTo>
                  <a:pt x="163694" y="41721"/>
                  <a:pt x="136593" y="23738"/>
                  <a:pt x="106962" y="21939"/>
                </a:cubicBezTo>
                <a:lnTo>
                  <a:pt x="106962" y="30572"/>
                </a:lnTo>
                <a:cubicBezTo>
                  <a:pt x="106962" y="33089"/>
                  <a:pt x="105155" y="34888"/>
                  <a:pt x="102625" y="34888"/>
                </a:cubicBezTo>
                <a:cubicBezTo>
                  <a:pt x="100096" y="34888"/>
                  <a:pt x="98289" y="33089"/>
                  <a:pt x="98289" y="30572"/>
                </a:cubicBezTo>
                <a:lnTo>
                  <a:pt x="98289" y="21939"/>
                </a:lnTo>
                <a:cubicBezTo>
                  <a:pt x="57094" y="24098"/>
                  <a:pt x="24211" y="56827"/>
                  <a:pt x="22043" y="97830"/>
                </a:cubicBezTo>
                <a:lnTo>
                  <a:pt x="30354" y="97830"/>
                </a:lnTo>
                <a:cubicBezTo>
                  <a:pt x="32883" y="97830"/>
                  <a:pt x="35051" y="99628"/>
                  <a:pt x="35051" y="102146"/>
                </a:cubicBezTo>
                <a:cubicBezTo>
                  <a:pt x="35051" y="104664"/>
                  <a:pt x="32883" y="106462"/>
                  <a:pt x="30354" y="106462"/>
                </a:cubicBezTo>
                <a:lnTo>
                  <a:pt x="22043" y="106462"/>
                </a:lnTo>
                <a:cubicBezTo>
                  <a:pt x="22765" y="120129"/>
                  <a:pt x="27102" y="133437"/>
                  <a:pt x="33967" y="144587"/>
                </a:cubicBezTo>
                <a:cubicBezTo>
                  <a:pt x="36136" y="138472"/>
                  <a:pt x="40833" y="133077"/>
                  <a:pt x="47338" y="130200"/>
                </a:cubicBezTo>
                <a:cubicBezTo>
                  <a:pt x="52035" y="127682"/>
                  <a:pt x="57817" y="125884"/>
                  <a:pt x="63237" y="124086"/>
                </a:cubicBezTo>
                <a:cubicBezTo>
                  <a:pt x="65767" y="123366"/>
                  <a:pt x="67935" y="122647"/>
                  <a:pt x="70464" y="121928"/>
                </a:cubicBezTo>
                <a:cubicBezTo>
                  <a:pt x="76607" y="120489"/>
                  <a:pt x="81305" y="116533"/>
                  <a:pt x="82389" y="111138"/>
                </a:cubicBezTo>
                <a:cubicBezTo>
                  <a:pt x="82389" y="110778"/>
                  <a:pt x="82389" y="110418"/>
                  <a:pt x="82389" y="110418"/>
                </a:cubicBezTo>
                <a:cubicBezTo>
                  <a:pt x="74801" y="103225"/>
                  <a:pt x="69742" y="92435"/>
                  <a:pt x="69742" y="80206"/>
                </a:cubicBezTo>
                <a:cubicBezTo>
                  <a:pt x="69742" y="60064"/>
                  <a:pt x="83473" y="46037"/>
                  <a:pt x="102625" y="46037"/>
                </a:cubicBezTo>
                <a:cubicBezTo>
                  <a:pt x="121777" y="46037"/>
                  <a:pt x="135509" y="60064"/>
                  <a:pt x="135509" y="80206"/>
                </a:cubicBezTo>
                <a:cubicBezTo>
                  <a:pt x="135509" y="101067"/>
                  <a:pt x="120693" y="118331"/>
                  <a:pt x="102625" y="118331"/>
                </a:cubicBezTo>
                <a:cubicBezTo>
                  <a:pt x="98289" y="118331"/>
                  <a:pt x="93953" y="117612"/>
                  <a:pt x="89978" y="115454"/>
                </a:cubicBezTo>
                <a:cubicBezTo>
                  <a:pt x="88532" y="120489"/>
                  <a:pt x="84919" y="124805"/>
                  <a:pt x="80221" y="127323"/>
                </a:cubicBezTo>
                <a:cubicBezTo>
                  <a:pt x="81666" y="132358"/>
                  <a:pt x="87448" y="137034"/>
                  <a:pt x="95398" y="138472"/>
                </a:cubicBezTo>
                <a:cubicBezTo>
                  <a:pt x="97928" y="139192"/>
                  <a:pt x="99373" y="141350"/>
                  <a:pt x="98650" y="143867"/>
                </a:cubicBezTo>
                <a:cubicBezTo>
                  <a:pt x="98289" y="146025"/>
                  <a:pt x="96482" y="147104"/>
                  <a:pt x="94675" y="147104"/>
                </a:cubicBezTo>
                <a:cubicBezTo>
                  <a:pt x="94314" y="147104"/>
                  <a:pt x="93953" y="147104"/>
                  <a:pt x="93591" y="147104"/>
                </a:cubicBezTo>
                <a:cubicBezTo>
                  <a:pt x="82750" y="144587"/>
                  <a:pt x="74801" y="138472"/>
                  <a:pt x="72271" y="130560"/>
                </a:cubicBezTo>
                <a:cubicBezTo>
                  <a:pt x="70103" y="131279"/>
                  <a:pt x="67935" y="131998"/>
                  <a:pt x="65767" y="132358"/>
                </a:cubicBezTo>
                <a:cubicBezTo>
                  <a:pt x="60346" y="134156"/>
                  <a:pt x="55649" y="135955"/>
                  <a:pt x="51312" y="137753"/>
                </a:cubicBezTo>
                <a:cubicBezTo>
                  <a:pt x="45169" y="140990"/>
                  <a:pt x="41556" y="146025"/>
                  <a:pt x="41556" y="152140"/>
                </a:cubicBezTo>
                <a:lnTo>
                  <a:pt x="41556" y="154657"/>
                </a:lnTo>
                <a:cubicBezTo>
                  <a:pt x="48783" y="163289"/>
                  <a:pt x="58178" y="170483"/>
                  <a:pt x="69380" y="175518"/>
                </a:cubicBezTo>
                <a:cubicBezTo>
                  <a:pt x="71548" y="176238"/>
                  <a:pt x="72632" y="179115"/>
                  <a:pt x="71548" y="181273"/>
                </a:cubicBezTo>
                <a:cubicBezTo>
                  <a:pt x="70464" y="182712"/>
                  <a:pt x="69019" y="183791"/>
                  <a:pt x="67212" y="183791"/>
                </a:cubicBezTo>
                <a:cubicBezTo>
                  <a:pt x="66851" y="183791"/>
                  <a:pt x="66128" y="183431"/>
                  <a:pt x="65405" y="183431"/>
                </a:cubicBezTo>
                <a:cubicBezTo>
                  <a:pt x="35051" y="169764"/>
                  <a:pt x="14816" y="139551"/>
                  <a:pt x="13370" y="106462"/>
                </a:cubicBezTo>
                <a:lnTo>
                  <a:pt x="4336" y="106462"/>
                </a:lnTo>
                <a:cubicBezTo>
                  <a:pt x="1807" y="106462"/>
                  <a:pt x="0" y="104664"/>
                  <a:pt x="0" y="102146"/>
                </a:cubicBezTo>
                <a:cubicBezTo>
                  <a:pt x="0" y="99628"/>
                  <a:pt x="1807" y="97830"/>
                  <a:pt x="4336" y="97830"/>
                </a:cubicBezTo>
                <a:lnTo>
                  <a:pt x="13370" y="97830"/>
                </a:lnTo>
                <a:cubicBezTo>
                  <a:pt x="15538" y="52152"/>
                  <a:pt x="52397" y="15465"/>
                  <a:pt x="98289" y="13307"/>
                </a:cubicBezTo>
                <a:lnTo>
                  <a:pt x="98289" y="4316"/>
                </a:lnTo>
                <a:cubicBezTo>
                  <a:pt x="98289" y="1798"/>
                  <a:pt x="100096" y="0"/>
                  <a:pt x="102625" y="0"/>
                </a:cubicBez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56" name="Freeform 188">
            <a:extLst>
              <a:ext uri="{FF2B5EF4-FFF2-40B4-BE49-F238E27FC236}">
                <a16:creationId xmlns:a16="http://schemas.microsoft.com/office/drawing/2014/main" id="{1B97C5E2-B5F6-4A16-9EC2-EA69290CDD0A}"/>
              </a:ext>
            </a:extLst>
          </p:cNvPr>
          <p:cNvSpPr>
            <a:spLocks noChangeArrowheads="1"/>
          </p:cNvSpPr>
          <p:nvPr/>
        </p:nvSpPr>
        <p:spPr bwMode="auto">
          <a:xfrm>
            <a:off x="2214223" y="1407240"/>
            <a:ext cx="229103" cy="370400"/>
          </a:xfrm>
          <a:custGeom>
            <a:avLst/>
            <a:gdLst>
              <a:gd name="T0" fmla="*/ 17661 w 415565"/>
              <a:gd name="T1" fmla="*/ 0 h 850540"/>
              <a:gd name="T2" fmla="*/ 244726 w 415565"/>
              <a:gd name="T3" fmla="*/ 0 h 850540"/>
              <a:gd name="T4" fmla="*/ 161108 w 415565"/>
              <a:gd name="T5" fmla="*/ 126947 h 850540"/>
              <a:gd name="T6" fmla="*/ 161108 w 415565"/>
              <a:gd name="T7" fmla="*/ 126588 h 850540"/>
              <a:gd name="T8" fmla="*/ 165073 w 415565"/>
              <a:gd name="T9" fmla="*/ 151761 h 850540"/>
              <a:gd name="T10" fmla="*/ 178769 w 415565"/>
              <a:gd name="T11" fmla="*/ 154638 h 850540"/>
              <a:gd name="T12" fmla="*/ 235715 w 415565"/>
              <a:gd name="T13" fmla="*/ 148884 h 850540"/>
              <a:gd name="T14" fmla="*/ 178408 w 415565"/>
              <a:gd name="T15" fmla="*/ 248141 h 850540"/>
              <a:gd name="T16" fmla="*/ 179850 w 415565"/>
              <a:gd name="T17" fmla="*/ 259289 h 850540"/>
              <a:gd name="T18" fmla="*/ 191023 w 415565"/>
              <a:gd name="T19" fmla="*/ 257491 h 850540"/>
              <a:gd name="T20" fmla="*/ 286534 w 415565"/>
              <a:gd name="T21" fmla="*/ 139534 h 850540"/>
              <a:gd name="T22" fmla="*/ 290859 w 415565"/>
              <a:gd name="T23" fmla="*/ 126228 h 850540"/>
              <a:gd name="T24" fmla="*/ 271757 w 415565"/>
              <a:gd name="T25" fmla="*/ 110045 h 850540"/>
              <a:gd name="T26" fmla="*/ 212648 w 415565"/>
              <a:gd name="T27" fmla="*/ 115799 h 850540"/>
              <a:gd name="T28" fmla="*/ 315728 w 415565"/>
              <a:gd name="T29" fmla="*/ 0 h 850540"/>
              <a:gd name="T30" fmla="*/ 397904 w 415565"/>
              <a:gd name="T31" fmla="*/ 0 h 850540"/>
              <a:gd name="T32" fmla="*/ 415565 w 415565"/>
              <a:gd name="T33" fmla="*/ 17981 h 850540"/>
              <a:gd name="T34" fmla="*/ 415565 w 415565"/>
              <a:gd name="T35" fmla="*/ 302084 h 850540"/>
              <a:gd name="T36" fmla="*/ 354293 w 415565"/>
              <a:gd name="T37" fmla="*/ 448452 h 850540"/>
              <a:gd name="T38" fmla="*/ 288382 w 415565"/>
              <a:gd name="T39" fmla="*/ 493000 h 850540"/>
              <a:gd name="T40" fmla="*/ 239357 w 415565"/>
              <a:gd name="T41" fmla="*/ 502849 h 850540"/>
              <a:gd name="T42" fmla="*/ 239357 w 415565"/>
              <a:gd name="T43" fmla="*/ 795338 h 850540"/>
              <a:gd name="T44" fmla="*/ 335162 w 415565"/>
              <a:gd name="T45" fmla="*/ 795338 h 850540"/>
              <a:gd name="T46" fmla="*/ 372246 w 415565"/>
              <a:gd name="T47" fmla="*/ 850539 h 850540"/>
              <a:gd name="T48" fmla="*/ 206993 w 415565"/>
              <a:gd name="T49" fmla="*/ 850539 h 850540"/>
              <a:gd name="T50" fmla="*/ 206991 w 415565"/>
              <a:gd name="T51" fmla="*/ 850540 h 850540"/>
              <a:gd name="T52" fmla="*/ 206989 w 415565"/>
              <a:gd name="T53" fmla="*/ 850539 h 850540"/>
              <a:gd name="T54" fmla="*/ 41731 w 415565"/>
              <a:gd name="T55" fmla="*/ 850539 h 850540"/>
              <a:gd name="T56" fmla="*/ 79175 w 415565"/>
              <a:gd name="T57" fmla="*/ 795338 h 850540"/>
              <a:gd name="T58" fmla="*/ 174625 w 415565"/>
              <a:gd name="T59" fmla="*/ 795338 h 850540"/>
              <a:gd name="T60" fmla="*/ 174625 w 415565"/>
              <a:gd name="T61" fmla="*/ 502592 h 850540"/>
              <a:gd name="T62" fmla="*/ 126958 w 415565"/>
              <a:gd name="T63" fmla="*/ 493000 h 850540"/>
              <a:gd name="T64" fmla="*/ 60911 w 415565"/>
              <a:gd name="T65" fmla="*/ 448452 h 850540"/>
              <a:gd name="T66" fmla="*/ 0 w 415565"/>
              <a:gd name="T67" fmla="*/ 302084 h 850540"/>
              <a:gd name="T68" fmla="*/ 0 w 415565"/>
              <a:gd name="T69" fmla="*/ 17981 h 850540"/>
              <a:gd name="T70" fmla="*/ 17661 w 415565"/>
              <a:gd name="T71" fmla="*/ 0 h 850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5565" h="850540">
                <a:moveTo>
                  <a:pt x="17661" y="0"/>
                </a:moveTo>
                <a:lnTo>
                  <a:pt x="244726" y="0"/>
                </a:lnTo>
                <a:lnTo>
                  <a:pt x="161108" y="126947"/>
                </a:lnTo>
                <a:lnTo>
                  <a:pt x="161108" y="126588"/>
                </a:lnTo>
                <a:cubicBezTo>
                  <a:pt x="155341" y="134499"/>
                  <a:pt x="157143" y="146007"/>
                  <a:pt x="165073" y="151761"/>
                </a:cubicBezTo>
                <a:cubicBezTo>
                  <a:pt x="169037" y="154279"/>
                  <a:pt x="174083" y="155358"/>
                  <a:pt x="178769" y="154638"/>
                </a:cubicBezTo>
                <a:lnTo>
                  <a:pt x="235715" y="148884"/>
                </a:lnTo>
                <a:lnTo>
                  <a:pt x="178408" y="248141"/>
                </a:lnTo>
                <a:cubicBezTo>
                  <a:pt x="175885" y="251737"/>
                  <a:pt x="176606" y="256772"/>
                  <a:pt x="179850" y="259289"/>
                </a:cubicBezTo>
                <a:cubicBezTo>
                  <a:pt x="183454" y="261807"/>
                  <a:pt x="188500" y="261087"/>
                  <a:pt x="191023" y="257491"/>
                </a:cubicBezTo>
                <a:lnTo>
                  <a:pt x="286534" y="139534"/>
                </a:lnTo>
                <a:cubicBezTo>
                  <a:pt x="289778" y="135938"/>
                  <a:pt x="291580" y="131263"/>
                  <a:pt x="290859" y="126228"/>
                </a:cubicBezTo>
                <a:cubicBezTo>
                  <a:pt x="290139" y="116159"/>
                  <a:pt x="281488" y="109326"/>
                  <a:pt x="271757" y="110045"/>
                </a:cubicBezTo>
                <a:lnTo>
                  <a:pt x="212648" y="115799"/>
                </a:lnTo>
                <a:lnTo>
                  <a:pt x="315728" y="0"/>
                </a:lnTo>
                <a:lnTo>
                  <a:pt x="397904" y="0"/>
                </a:lnTo>
                <a:cubicBezTo>
                  <a:pt x="407636" y="0"/>
                  <a:pt x="415565" y="7912"/>
                  <a:pt x="415565" y="17981"/>
                </a:cubicBezTo>
                <a:lnTo>
                  <a:pt x="415565" y="302084"/>
                </a:lnTo>
                <a:cubicBezTo>
                  <a:pt x="415565" y="359265"/>
                  <a:pt x="392137" y="411051"/>
                  <a:pt x="354293" y="448452"/>
                </a:cubicBezTo>
                <a:cubicBezTo>
                  <a:pt x="335552" y="467332"/>
                  <a:pt x="313206" y="482526"/>
                  <a:pt x="288382" y="493000"/>
                </a:cubicBezTo>
                <a:lnTo>
                  <a:pt x="239357" y="502849"/>
                </a:lnTo>
                <a:lnTo>
                  <a:pt x="239357" y="795338"/>
                </a:lnTo>
                <a:lnTo>
                  <a:pt x="335162" y="795338"/>
                </a:lnTo>
                <a:cubicBezTo>
                  <a:pt x="346323" y="795338"/>
                  <a:pt x="429852" y="850539"/>
                  <a:pt x="372246" y="850539"/>
                </a:cubicBezTo>
                <a:lnTo>
                  <a:pt x="206993" y="850539"/>
                </a:lnTo>
                <a:lnTo>
                  <a:pt x="206991" y="850540"/>
                </a:lnTo>
                <a:lnTo>
                  <a:pt x="206989" y="850539"/>
                </a:lnTo>
                <a:lnTo>
                  <a:pt x="41731" y="850539"/>
                </a:lnTo>
                <a:cubicBezTo>
                  <a:pt x="-15875" y="850539"/>
                  <a:pt x="67654" y="795338"/>
                  <a:pt x="79175" y="795338"/>
                </a:cubicBezTo>
                <a:lnTo>
                  <a:pt x="174625" y="795338"/>
                </a:lnTo>
                <a:lnTo>
                  <a:pt x="174625" y="502592"/>
                </a:lnTo>
                <a:lnTo>
                  <a:pt x="126958" y="493000"/>
                </a:lnTo>
                <a:cubicBezTo>
                  <a:pt x="102089" y="482526"/>
                  <a:pt x="79653" y="467332"/>
                  <a:pt x="60911" y="448452"/>
                </a:cubicBezTo>
                <a:cubicBezTo>
                  <a:pt x="23067" y="411051"/>
                  <a:pt x="0" y="359265"/>
                  <a:pt x="0" y="302084"/>
                </a:cubicBezTo>
                <a:lnTo>
                  <a:pt x="0" y="17981"/>
                </a:lnTo>
                <a:cubicBezTo>
                  <a:pt x="0" y="7912"/>
                  <a:pt x="7929" y="0"/>
                  <a:pt x="17661" y="0"/>
                </a:cubicBez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57" name="Freeform 960">
            <a:extLst>
              <a:ext uri="{FF2B5EF4-FFF2-40B4-BE49-F238E27FC236}">
                <a16:creationId xmlns:a16="http://schemas.microsoft.com/office/drawing/2014/main" id="{89AEE906-7110-49FD-B1EC-0ADC608054EC}"/>
              </a:ext>
            </a:extLst>
          </p:cNvPr>
          <p:cNvSpPr>
            <a:spLocks noChangeAspect="1" noChangeArrowheads="1"/>
          </p:cNvSpPr>
          <p:nvPr/>
        </p:nvSpPr>
        <p:spPr bwMode="auto">
          <a:xfrm>
            <a:off x="2020245" y="2676207"/>
            <a:ext cx="477003" cy="475562"/>
          </a:xfrm>
          <a:custGeom>
            <a:avLst/>
            <a:gdLst>
              <a:gd name="T0" fmla="*/ 2833849 w 288565"/>
              <a:gd name="T1" fmla="*/ 3060641 h 288564"/>
              <a:gd name="T2" fmla="*/ 358219 w 288565"/>
              <a:gd name="T3" fmla="*/ 2776292 h 288564"/>
              <a:gd name="T4" fmla="*/ 776128 w 288565"/>
              <a:gd name="T5" fmla="*/ 2776292 h 288564"/>
              <a:gd name="T6" fmla="*/ 1258742 w 288565"/>
              <a:gd name="T7" fmla="*/ 2605051 h 288564"/>
              <a:gd name="T8" fmla="*/ 1206126 w 288565"/>
              <a:gd name="T9" fmla="*/ 2554990 h 288564"/>
              <a:gd name="T10" fmla="*/ 2698498 w 288565"/>
              <a:gd name="T11" fmla="*/ 2274215 h 288564"/>
              <a:gd name="T12" fmla="*/ 2370217 w 288565"/>
              <a:gd name="T13" fmla="*/ 2534929 h 288564"/>
              <a:gd name="T14" fmla="*/ 2237622 w 288565"/>
              <a:gd name="T15" fmla="*/ 2206027 h 288564"/>
              <a:gd name="T16" fmla="*/ 2051486 w 288565"/>
              <a:gd name="T17" fmla="*/ 2534929 h 288564"/>
              <a:gd name="T18" fmla="*/ 1984135 w 288565"/>
              <a:gd name="T19" fmla="*/ 2466753 h 288564"/>
              <a:gd name="T20" fmla="*/ 1923047 w 288565"/>
              <a:gd name="T21" fmla="*/ 2206027 h 288564"/>
              <a:gd name="T22" fmla="*/ 1633946 w 288565"/>
              <a:gd name="T23" fmla="*/ 2550976 h 288564"/>
              <a:gd name="T24" fmla="*/ 1855728 w 288565"/>
              <a:gd name="T25" fmla="*/ 2206027 h 288564"/>
              <a:gd name="T26" fmla="*/ 2833849 w 288565"/>
              <a:gd name="T27" fmla="*/ 2681513 h 288564"/>
              <a:gd name="T28" fmla="*/ 871655 w 288565"/>
              <a:gd name="T29" fmla="*/ 2073317 h 288564"/>
              <a:gd name="T30" fmla="*/ 1353244 w 288565"/>
              <a:gd name="T31" fmla="*/ 3060641 h 288564"/>
              <a:gd name="T32" fmla="*/ 358219 w 288565"/>
              <a:gd name="T33" fmla="*/ 2073317 h 288564"/>
              <a:gd name="T34" fmla="*/ 632854 w 288565"/>
              <a:gd name="T35" fmla="*/ 2215498 h 288564"/>
              <a:gd name="T36" fmla="*/ 358219 w 288565"/>
              <a:gd name="T37" fmla="*/ 2681513 h 288564"/>
              <a:gd name="T38" fmla="*/ 358219 w 288565"/>
              <a:gd name="T39" fmla="*/ 2073317 h 288564"/>
              <a:gd name="T40" fmla="*/ 358219 w 288565"/>
              <a:gd name="T41" fmla="*/ 1757401 h 288564"/>
              <a:gd name="T42" fmla="*/ 2833849 w 288565"/>
              <a:gd name="T43" fmla="*/ 1757401 h 288564"/>
              <a:gd name="T44" fmla="*/ 2109464 w 288565"/>
              <a:gd name="T45" fmla="*/ 1757401 h 288564"/>
              <a:gd name="T46" fmla="*/ 1337322 w 288565"/>
              <a:gd name="T47" fmla="*/ 1757401 h 288564"/>
              <a:gd name="T48" fmla="*/ 2415930 w 288565"/>
              <a:gd name="T49" fmla="*/ 1433561 h 288564"/>
              <a:gd name="T50" fmla="*/ 2881604 w 288565"/>
              <a:gd name="T51" fmla="*/ 1658667 h 288564"/>
              <a:gd name="T52" fmla="*/ 2415930 w 288565"/>
              <a:gd name="T53" fmla="*/ 1433561 h 288564"/>
              <a:gd name="T54" fmla="*/ 1850761 w 288565"/>
              <a:gd name="T55" fmla="*/ 1658667 h 288564"/>
              <a:gd name="T56" fmla="*/ 2320410 w 288565"/>
              <a:gd name="T57" fmla="*/ 1433561 h 288564"/>
              <a:gd name="T58" fmla="*/ 871655 w 288565"/>
              <a:gd name="T59" fmla="*/ 1453308 h 288564"/>
              <a:gd name="T60" fmla="*/ 1544282 w 288565"/>
              <a:gd name="T61" fmla="*/ 1453308 h 288564"/>
              <a:gd name="T62" fmla="*/ 99482 w 288565"/>
              <a:gd name="T63" fmla="*/ 1433561 h 288564"/>
              <a:gd name="T64" fmla="*/ 565172 w 288565"/>
              <a:gd name="T65" fmla="*/ 1658667 h 288564"/>
              <a:gd name="T66" fmla="*/ 99482 w 288565"/>
              <a:gd name="T67" fmla="*/ 1433561 h 288564"/>
              <a:gd name="T68" fmla="*/ 3020914 w 288565"/>
              <a:gd name="T69" fmla="*/ 1342723 h 288564"/>
              <a:gd name="T70" fmla="*/ 1643808 w 288565"/>
              <a:gd name="T71" fmla="*/ 1054433 h 288564"/>
              <a:gd name="T72" fmla="*/ 2145289 w 288565"/>
              <a:gd name="T73" fmla="*/ 1054433 h 288564"/>
              <a:gd name="T74" fmla="*/ 899516 w 288565"/>
              <a:gd name="T75" fmla="*/ 1342723 h 288564"/>
              <a:gd name="T76" fmla="*/ 1046765 w 288565"/>
              <a:gd name="T77" fmla="*/ 1054433 h 288564"/>
              <a:gd name="T78" fmla="*/ 792050 w 288565"/>
              <a:gd name="T79" fmla="*/ 1342723 h 288564"/>
              <a:gd name="T80" fmla="*/ 1062689 w 288565"/>
              <a:gd name="T81" fmla="*/ 734535 h 288564"/>
              <a:gd name="T82" fmla="*/ 2125401 w 288565"/>
              <a:gd name="T83" fmla="*/ 734535 h 288564"/>
              <a:gd name="T84" fmla="*/ 2421305 w 288565"/>
              <a:gd name="T85" fmla="*/ 312868 h 288564"/>
              <a:gd name="T86" fmla="*/ 1717857 w 288565"/>
              <a:gd name="T87" fmla="*/ 412947 h 288564"/>
              <a:gd name="T88" fmla="*/ 749253 w 288565"/>
              <a:gd name="T89" fmla="*/ 312868 h 288564"/>
              <a:gd name="T90" fmla="*/ 1456676 w 288565"/>
              <a:gd name="T91" fmla="*/ 412947 h 288564"/>
              <a:gd name="T92" fmla="*/ 749253 w 288565"/>
              <a:gd name="T93" fmla="*/ 312868 h 288564"/>
              <a:gd name="T94" fmla="*/ 2702508 w 288565"/>
              <a:gd name="T95" fmla="*/ 639756 h 288564"/>
              <a:gd name="T96" fmla="*/ 433827 w 288565"/>
              <a:gd name="T97" fmla="*/ 0 h 288564"/>
              <a:gd name="T98" fmla="*/ 2802003 w 288565"/>
              <a:gd name="T99" fmla="*/ 683203 h 288564"/>
              <a:gd name="T100" fmla="*/ 2224890 w 288565"/>
              <a:gd name="T101" fmla="*/ 955712 h 288564"/>
              <a:gd name="T102" fmla="*/ 3172166 w 288565"/>
              <a:gd name="T103" fmla="*/ 1354586 h 288564"/>
              <a:gd name="T104" fmla="*/ 2929369 w 288565"/>
              <a:gd name="T105" fmla="*/ 1753446 h 288564"/>
              <a:gd name="T106" fmla="*/ 3188075 w 288565"/>
              <a:gd name="T107" fmla="*/ 3115922 h 288564"/>
              <a:gd name="T108" fmla="*/ 0 w 288565"/>
              <a:gd name="T109" fmla="*/ 3115922 h 288564"/>
              <a:gd name="T110" fmla="*/ 258681 w 288565"/>
              <a:gd name="T111" fmla="*/ 1753446 h 288564"/>
              <a:gd name="T112" fmla="*/ 15933 w 288565"/>
              <a:gd name="T113" fmla="*/ 1354586 h 288564"/>
              <a:gd name="T114" fmla="*/ 963185 w 288565"/>
              <a:gd name="T115" fmla="*/ 955712 h 288564"/>
              <a:gd name="T116" fmla="*/ 386089 w 288565"/>
              <a:gd name="T117" fmla="*/ 683203 h 2885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565" h="288564">
                <a:moveTo>
                  <a:pt x="131493" y="253576"/>
                </a:moveTo>
                <a:lnTo>
                  <a:pt x="131493" y="279547"/>
                </a:lnTo>
                <a:lnTo>
                  <a:pt x="256502" y="279547"/>
                </a:lnTo>
                <a:lnTo>
                  <a:pt x="256502" y="253576"/>
                </a:lnTo>
                <a:lnTo>
                  <a:pt x="131493" y="253576"/>
                </a:lnTo>
                <a:close/>
                <a:moveTo>
                  <a:pt x="32423" y="253576"/>
                </a:moveTo>
                <a:lnTo>
                  <a:pt x="32423" y="279547"/>
                </a:lnTo>
                <a:lnTo>
                  <a:pt x="70250" y="279547"/>
                </a:lnTo>
                <a:lnTo>
                  <a:pt x="70250" y="253576"/>
                </a:lnTo>
                <a:lnTo>
                  <a:pt x="32423" y="253576"/>
                </a:lnTo>
                <a:close/>
                <a:moveTo>
                  <a:pt x="109171" y="233363"/>
                </a:moveTo>
                <a:cubicBezTo>
                  <a:pt x="111736" y="233363"/>
                  <a:pt x="113934" y="235268"/>
                  <a:pt x="113934" y="237935"/>
                </a:cubicBezTo>
                <a:cubicBezTo>
                  <a:pt x="113934" y="240221"/>
                  <a:pt x="111736" y="242507"/>
                  <a:pt x="109171" y="242507"/>
                </a:cubicBezTo>
                <a:cubicBezTo>
                  <a:pt x="106973" y="242507"/>
                  <a:pt x="104775" y="240221"/>
                  <a:pt x="104775" y="237935"/>
                </a:cubicBezTo>
                <a:cubicBezTo>
                  <a:pt x="104775" y="235268"/>
                  <a:pt x="106973" y="233363"/>
                  <a:pt x="109171" y="233363"/>
                </a:cubicBezTo>
                <a:close/>
                <a:moveTo>
                  <a:pt x="238091" y="201490"/>
                </a:moveTo>
                <a:cubicBezTo>
                  <a:pt x="239540" y="200025"/>
                  <a:pt x="242439" y="200025"/>
                  <a:pt x="244251" y="201490"/>
                </a:cubicBezTo>
                <a:cubicBezTo>
                  <a:pt x="245701" y="203322"/>
                  <a:pt x="245701" y="206253"/>
                  <a:pt x="244251" y="207718"/>
                </a:cubicBezTo>
                <a:lnTo>
                  <a:pt x="220697" y="231531"/>
                </a:lnTo>
                <a:cubicBezTo>
                  <a:pt x="219973" y="232264"/>
                  <a:pt x="218885" y="232997"/>
                  <a:pt x="217436" y="232997"/>
                </a:cubicBezTo>
                <a:cubicBezTo>
                  <a:pt x="216711" y="232997"/>
                  <a:pt x="215262" y="232264"/>
                  <a:pt x="214537" y="231531"/>
                </a:cubicBezTo>
                <a:cubicBezTo>
                  <a:pt x="212725" y="229700"/>
                  <a:pt x="212725" y="227501"/>
                  <a:pt x="214537" y="225303"/>
                </a:cubicBezTo>
                <a:lnTo>
                  <a:pt x="238091" y="201490"/>
                </a:lnTo>
                <a:close/>
                <a:moveTo>
                  <a:pt x="202535" y="201490"/>
                </a:moveTo>
                <a:cubicBezTo>
                  <a:pt x="204327" y="200025"/>
                  <a:pt x="207195" y="200025"/>
                  <a:pt x="209346" y="201490"/>
                </a:cubicBezTo>
                <a:cubicBezTo>
                  <a:pt x="210780" y="203322"/>
                  <a:pt x="210780" y="206253"/>
                  <a:pt x="209346" y="207718"/>
                </a:cubicBezTo>
                <a:lnTo>
                  <a:pt x="185687" y="231531"/>
                </a:lnTo>
                <a:cubicBezTo>
                  <a:pt x="184970" y="232264"/>
                  <a:pt x="183536" y="232997"/>
                  <a:pt x="182460" y="232997"/>
                </a:cubicBezTo>
                <a:cubicBezTo>
                  <a:pt x="181743" y="232997"/>
                  <a:pt x="180309" y="232264"/>
                  <a:pt x="179592" y="231531"/>
                </a:cubicBezTo>
                <a:cubicBezTo>
                  <a:pt x="177800" y="229700"/>
                  <a:pt x="177800" y="227501"/>
                  <a:pt x="179592" y="225303"/>
                </a:cubicBezTo>
                <a:lnTo>
                  <a:pt x="202535" y="201490"/>
                </a:lnTo>
                <a:close/>
                <a:moveTo>
                  <a:pt x="167968" y="201490"/>
                </a:moveTo>
                <a:cubicBezTo>
                  <a:pt x="169761" y="200025"/>
                  <a:pt x="172270" y="200025"/>
                  <a:pt x="174062" y="201490"/>
                </a:cubicBezTo>
                <a:cubicBezTo>
                  <a:pt x="175855" y="203322"/>
                  <a:pt x="175855" y="206253"/>
                  <a:pt x="174062" y="207718"/>
                </a:cubicBezTo>
                <a:lnTo>
                  <a:pt x="150762" y="231531"/>
                </a:lnTo>
                <a:cubicBezTo>
                  <a:pt x="149686" y="232264"/>
                  <a:pt x="148969" y="232997"/>
                  <a:pt x="147894" y="232997"/>
                </a:cubicBezTo>
                <a:cubicBezTo>
                  <a:pt x="146460" y="232997"/>
                  <a:pt x="145384" y="232264"/>
                  <a:pt x="144667" y="231531"/>
                </a:cubicBezTo>
                <a:cubicBezTo>
                  <a:pt x="142875" y="229700"/>
                  <a:pt x="142875" y="227501"/>
                  <a:pt x="144667" y="225303"/>
                </a:cubicBezTo>
                <a:lnTo>
                  <a:pt x="167968" y="201490"/>
                </a:lnTo>
                <a:close/>
                <a:moveTo>
                  <a:pt x="131493" y="189370"/>
                </a:moveTo>
                <a:lnTo>
                  <a:pt x="131493" y="244919"/>
                </a:lnTo>
                <a:lnTo>
                  <a:pt x="256502" y="244919"/>
                </a:lnTo>
                <a:lnTo>
                  <a:pt x="256502" y="189370"/>
                </a:lnTo>
                <a:lnTo>
                  <a:pt x="131493" y="189370"/>
                </a:lnTo>
                <a:close/>
                <a:moveTo>
                  <a:pt x="78896" y="189370"/>
                </a:moveTo>
                <a:lnTo>
                  <a:pt x="78896" y="249247"/>
                </a:lnTo>
                <a:lnTo>
                  <a:pt x="78896" y="279547"/>
                </a:lnTo>
                <a:lnTo>
                  <a:pt x="122487" y="279547"/>
                </a:lnTo>
                <a:lnTo>
                  <a:pt x="122487" y="189370"/>
                </a:lnTo>
                <a:lnTo>
                  <a:pt x="78896" y="189370"/>
                </a:lnTo>
                <a:close/>
                <a:moveTo>
                  <a:pt x="32423" y="189370"/>
                </a:moveTo>
                <a:lnTo>
                  <a:pt x="32423" y="221112"/>
                </a:lnTo>
                <a:lnTo>
                  <a:pt x="50436" y="202356"/>
                </a:lnTo>
                <a:cubicBezTo>
                  <a:pt x="52597" y="200913"/>
                  <a:pt x="55479" y="200913"/>
                  <a:pt x="57281" y="202356"/>
                </a:cubicBezTo>
                <a:cubicBezTo>
                  <a:pt x="58722" y="204159"/>
                  <a:pt x="58722" y="207045"/>
                  <a:pt x="57281" y="208488"/>
                </a:cubicBezTo>
                <a:lnTo>
                  <a:pt x="32423" y="233376"/>
                </a:lnTo>
                <a:lnTo>
                  <a:pt x="32423" y="244919"/>
                </a:lnTo>
                <a:lnTo>
                  <a:pt x="70250" y="244919"/>
                </a:lnTo>
                <a:lnTo>
                  <a:pt x="70250" y="189370"/>
                </a:lnTo>
                <a:lnTo>
                  <a:pt x="32423" y="189370"/>
                </a:lnTo>
                <a:close/>
                <a:moveTo>
                  <a:pt x="74213" y="147529"/>
                </a:moveTo>
                <a:cubicBezTo>
                  <a:pt x="69529" y="155103"/>
                  <a:pt x="60883" y="160514"/>
                  <a:pt x="51156" y="160514"/>
                </a:cubicBezTo>
                <a:lnTo>
                  <a:pt x="32423" y="160514"/>
                </a:lnTo>
                <a:lnTo>
                  <a:pt x="32423" y="180713"/>
                </a:lnTo>
                <a:lnTo>
                  <a:pt x="256502" y="180713"/>
                </a:lnTo>
                <a:lnTo>
                  <a:pt x="256502" y="160514"/>
                </a:lnTo>
                <a:lnTo>
                  <a:pt x="237769" y="160514"/>
                </a:lnTo>
                <a:cubicBezTo>
                  <a:pt x="228042" y="160514"/>
                  <a:pt x="219036" y="155103"/>
                  <a:pt x="213992" y="147529"/>
                </a:cubicBezTo>
                <a:cubicBezTo>
                  <a:pt x="209669" y="155103"/>
                  <a:pt x="200663" y="160514"/>
                  <a:pt x="190936" y="160514"/>
                </a:cubicBezTo>
                <a:lnTo>
                  <a:pt x="167519" y="160514"/>
                </a:lnTo>
                <a:cubicBezTo>
                  <a:pt x="157792" y="160514"/>
                  <a:pt x="149146" y="155103"/>
                  <a:pt x="144463" y="147529"/>
                </a:cubicBezTo>
                <a:cubicBezTo>
                  <a:pt x="139419" y="155103"/>
                  <a:pt x="130773" y="160514"/>
                  <a:pt x="121046" y="160514"/>
                </a:cubicBezTo>
                <a:lnTo>
                  <a:pt x="97990" y="160514"/>
                </a:lnTo>
                <a:cubicBezTo>
                  <a:pt x="87542" y="160514"/>
                  <a:pt x="79256" y="155103"/>
                  <a:pt x="74213" y="147529"/>
                </a:cubicBezTo>
                <a:close/>
                <a:moveTo>
                  <a:pt x="218675" y="130936"/>
                </a:moveTo>
                <a:lnTo>
                  <a:pt x="218675" y="132740"/>
                </a:lnTo>
                <a:cubicBezTo>
                  <a:pt x="218675" y="143200"/>
                  <a:pt x="226961" y="151496"/>
                  <a:pt x="237769" y="151496"/>
                </a:cubicBezTo>
                <a:lnTo>
                  <a:pt x="260825" y="151496"/>
                </a:lnTo>
                <a:cubicBezTo>
                  <a:pt x="271633" y="151496"/>
                  <a:pt x="279558" y="143200"/>
                  <a:pt x="279558" y="132740"/>
                </a:cubicBezTo>
                <a:lnTo>
                  <a:pt x="279558" y="130936"/>
                </a:lnTo>
                <a:lnTo>
                  <a:pt x="218675" y="130936"/>
                </a:lnTo>
                <a:close/>
                <a:moveTo>
                  <a:pt x="148786" y="130936"/>
                </a:moveTo>
                <a:lnTo>
                  <a:pt x="148786" y="132740"/>
                </a:lnTo>
                <a:cubicBezTo>
                  <a:pt x="148786" y="143200"/>
                  <a:pt x="157072" y="151496"/>
                  <a:pt x="167519" y="151496"/>
                </a:cubicBezTo>
                <a:lnTo>
                  <a:pt x="190936" y="151496"/>
                </a:lnTo>
                <a:cubicBezTo>
                  <a:pt x="201383" y="151496"/>
                  <a:pt x="210029" y="143200"/>
                  <a:pt x="210029" y="132740"/>
                </a:cubicBezTo>
                <a:lnTo>
                  <a:pt x="210029" y="130936"/>
                </a:lnTo>
                <a:lnTo>
                  <a:pt x="148786" y="130936"/>
                </a:lnTo>
                <a:close/>
                <a:moveTo>
                  <a:pt x="78896" y="130936"/>
                </a:moveTo>
                <a:lnTo>
                  <a:pt x="78896" y="132740"/>
                </a:lnTo>
                <a:cubicBezTo>
                  <a:pt x="78896" y="143200"/>
                  <a:pt x="87182" y="151496"/>
                  <a:pt x="97990" y="151496"/>
                </a:cubicBezTo>
                <a:lnTo>
                  <a:pt x="121046" y="151496"/>
                </a:lnTo>
                <a:cubicBezTo>
                  <a:pt x="131854" y="151496"/>
                  <a:pt x="139779" y="143200"/>
                  <a:pt x="139779" y="132740"/>
                </a:cubicBezTo>
                <a:lnTo>
                  <a:pt x="139779" y="130936"/>
                </a:lnTo>
                <a:lnTo>
                  <a:pt x="78896" y="130936"/>
                </a:lnTo>
                <a:close/>
                <a:moveTo>
                  <a:pt x="9006" y="130936"/>
                </a:moveTo>
                <a:lnTo>
                  <a:pt x="9006" y="132740"/>
                </a:lnTo>
                <a:cubicBezTo>
                  <a:pt x="9006" y="143200"/>
                  <a:pt x="17292" y="151496"/>
                  <a:pt x="27740" y="151496"/>
                </a:cubicBezTo>
                <a:lnTo>
                  <a:pt x="51156" y="151496"/>
                </a:lnTo>
                <a:cubicBezTo>
                  <a:pt x="61604" y="151496"/>
                  <a:pt x="70250" y="143200"/>
                  <a:pt x="70250" y="132740"/>
                </a:cubicBezTo>
                <a:lnTo>
                  <a:pt x="70250" y="130936"/>
                </a:lnTo>
                <a:lnTo>
                  <a:pt x="9006" y="130936"/>
                </a:lnTo>
                <a:close/>
                <a:moveTo>
                  <a:pt x="203905" y="96308"/>
                </a:moveTo>
                <a:lnTo>
                  <a:pt x="216874" y="122640"/>
                </a:lnTo>
                <a:lnTo>
                  <a:pt x="273434" y="122640"/>
                </a:lnTo>
                <a:lnTo>
                  <a:pt x="247496" y="96308"/>
                </a:lnTo>
                <a:lnTo>
                  <a:pt x="203905" y="96308"/>
                </a:lnTo>
                <a:close/>
                <a:moveTo>
                  <a:pt x="148786" y="96308"/>
                </a:moveTo>
                <a:lnTo>
                  <a:pt x="148786" y="122640"/>
                </a:lnTo>
                <a:lnTo>
                  <a:pt x="207147" y="122640"/>
                </a:lnTo>
                <a:lnTo>
                  <a:pt x="194178" y="96308"/>
                </a:lnTo>
                <a:lnTo>
                  <a:pt x="148786" y="96308"/>
                </a:lnTo>
                <a:close/>
                <a:moveTo>
                  <a:pt x="94747" y="96308"/>
                </a:moveTo>
                <a:lnTo>
                  <a:pt x="81418" y="122640"/>
                </a:lnTo>
                <a:lnTo>
                  <a:pt x="139779" y="122640"/>
                </a:lnTo>
                <a:lnTo>
                  <a:pt x="139779" y="96308"/>
                </a:lnTo>
                <a:lnTo>
                  <a:pt x="94747" y="96308"/>
                </a:lnTo>
                <a:close/>
                <a:moveTo>
                  <a:pt x="41069" y="96308"/>
                </a:moveTo>
                <a:lnTo>
                  <a:pt x="15131" y="122640"/>
                </a:lnTo>
                <a:lnTo>
                  <a:pt x="71691" y="122640"/>
                </a:lnTo>
                <a:lnTo>
                  <a:pt x="85020" y="96308"/>
                </a:lnTo>
                <a:lnTo>
                  <a:pt x="41069" y="96308"/>
                </a:lnTo>
                <a:close/>
                <a:moveTo>
                  <a:pt x="96188" y="67091"/>
                </a:moveTo>
                <a:lnTo>
                  <a:pt x="96188" y="87291"/>
                </a:lnTo>
                <a:lnTo>
                  <a:pt x="192377" y="87291"/>
                </a:lnTo>
                <a:lnTo>
                  <a:pt x="192377" y="67091"/>
                </a:lnTo>
                <a:lnTo>
                  <a:pt x="96188" y="67091"/>
                </a:lnTo>
                <a:close/>
                <a:moveTo>
                  <a:pt x="155490" y="28575"/>
                </a:moveTo>
                <a:lnTo>
                  <a:pt x="219162" y="28575"/>
                </a:lnTo>
                <a:cubicBezTo>
                  <a:pt x="221680" y="28575"/>
                  <a:pt x="223478" y="30861"/>
                  <a:pt x="223478" y="33528"/>
                </a:cubicBezTo>
                <a:cubicBezTo>
                  <a:pt x="223478" y="36195"/>
                  <a:pt x="221680" y="37719"/>
                  <a:pt x="219162" y="37719"/>
                </a:cubicBezTo>
                <a:lnTo>
                  <a:pt x="155490" y="37719"/>
                </a:lnTo>
                <a:cubicBezTo>
                  <a:pt x="152612" y="37719"/>
                  <a:pt x="150813" y="36195"/>
                  <a:pt x="150813" y="33528"/>
                </a:cubicBezTo>
                <a:cubicBezTo>
                  <a:pt x="150813" y="30861"/>
                  <a:pt x="152612" y="28575"/>
                  <a:pt x="155490" y="28575"/>
                </a:cubicBezTo>
                <a:close/>
                <a:moveTo>
                  <a:pt x="67817" y="28575"/>
                </a:moveTo>
                <a:lnTo>
                  <a:pt x="131849" y="28575"/>
                </a:lnTo>
                <a:cubicBezTo>
                  <a:pt x="134367" y="28575"/>
                  <a:pt x="136165" y="30861"/>
                  <a:pt x="136165" y="33528"/>
                </a:cubicBezTo>
                <a:cubicBezTo>
                  <a:pt x="136165" y="36195"/>
                  <a:pt x="134367" y="37719"/>
                  <a:pt x="131849" y="37719"/>
                </a:cubicBezTo>
                <a:lnTo>
                  <a:pt x="67817" y="37719"/>
                </a:lnTo>
                <a:cubicBezTo>
                  <a:pt x="65299" y="37719"/>
                  <a:pt x="63500" y="36195"/>
                  <a:pt x="63500" y="33528"/>
                </a:cubicBezTo>
                <a:cubicBezTo>
                  <a:pt x="63500" y="30861"/>
                  <a:pt x="65299" y="28575"/>
                  <a:pt x="67817" y="28575"/>
                </a:cubicBezTo>
                <a:close/>
                <a:moveTo>
                  <a:pt x="43951" y="8657"/>
                </a:moveTo>
                <a:lnTo>
                  <a:pt x="43951" y="58434"/>
                </a:lnTo>
                <a:lnTo>
                  <a:pt x="244614" y="58434"/>
                </a:lnTo>
                <a:lnTo>
                  <a:pt x="244614" y="8657"/>
                </a:lnTo>
                <a:lnTo>
                  <a:pt x="43951" y="8657"/>
                </a:lnTo>
                <a:close/>
                <a:moveTo>
                  <a:pt x="39268" y="0"/>
                </a:moveTo>
                <a:lnTo>
                  <a:pt x="249297" y="0"/>
                </a:lnTo>
                <a:cubicBezTo>
                  <a:pt x="251459" y="0"/>
                  <a:pt x="253620" y="1804"/>
                  <a:pt x="253620" y="4689"/>
                </a:cubicBezTo>
                <a:lnTo>
                  <a:pt x="253620" y="62402"/>
                </a:lnTo>
                <a:cubicBezTo>
                  <a:pt x="253620" y="64927"/>
                  <a:pt x="251459" y="67091"/>
                  <a:pt x="249297" y="67091"/>
                </a:cubicBezTo>
                <a:lnTo>
                  <a:pt x="201383" y="67091"/>
                </a:lnTo>
                <a:lnTo>
                  <a:pt x="201383" y="87291"/>
                </a:lnTo>
                <a:lnTo>
                  <a:pt x="249297" y="87291"/>
                </a:lnTo>
                <a:cubicBezTo>
                  <a:pt x="250378" y="87291"/>
                  <a:pt x="251459" y="87651"/>
                  <a:pt x="251819" y="88734"/>
                </a:cubicBezTo>
                <a:lnTo>
                  <a:pt x="287124" y="123722"/>
                </a:lnTo>
                <a:cubicBezTo>
                  <a:pt x="288205" y="124443"/>
                  <a:pt x="288565" y="125886"/>
                  <a:pt x="288565" y="126968"/>
                </a:cubicBezTo>
                <a:lnTo>
                  <a:pt x="288565" y="132740"/>
                </a:lnTo>
                <a:cubicBezTo>
                  <a:pt x="288565" y="146086"/>
                  <a:pt x="278117" y="157989"/>
                  <a:pt x="265148" y="160153"/>
                </a:cubicBezTo>
                <a:lnTo>
                  <a:pt x="265148" y="279547"/>
                </a:lnTo>
                <a:lnTo>
                  <a:pt x="284242" y="279547"/>
                </a:lnTo>
                <a:cubicBezTo>
                  <a:pt x="286403" y="279547"/>
                  <a:pt x="288565" y="282072"/>
                  <a:pt x="288565" y="284597"/>
                </a:cubicBezTo>
                <a:cubicBezTo>
                  <a:pt x="288565" y="287122"/>
                  <a:pt x="286403" y="288564"/>
                  <a:pt x="284242" y="288564"/>
                </a:cubicBezTo>
                <a:lnTo>
                  <a:pt x="4683" y="288564"/>
                </a:lnTo>
                <a:cubicBezTo>
                  <a:pt x="2161" y="288564"/>
                  <a:pt x="0" y="287122"/>
                  <a:pt x="0" y="284597"/>
                </a:cubicBezTo>
                <a:cubicBezTo>
                  <a:pt x="0" y="282072"/>
                  <a:pt x="2161" y="279547"/>
                  <a:pt x="4683" y="279547"/>
                </a:cubicBezTo>
                <a:lnTo>
                  <a:pt x="23416" y="279547"/>
                </a:lnTo>
                <a:lnTo>
                  <a:pt x="23416" y="160153"/>
                </a:lnTo>
                <a:cubicBezTo>
                  <a:pt x="10087" y="157989"/>
                  <a:pt x="0" y="146086"/>
                  <a:pt x="0" y="132740"/>
                </a:cubicBezTo>
                <a:lnTo>
                  <a:pt x="0" y="126968"/>
                </a:lnTo>
                <a:cubicBezTo>
                  <a:pt x="0" y="125886"/>
                  <a:pt x="360" y="124443"/>
                  <a:pt x="1441" y="123722"/>
                </a:cubicBezTo>
                <a:lnTo>
                  <a:pt x="36386" y="88734"/>
                </a:lnTo>
                <a:cubicBezTo>
                  <a:pt x="37106" y="87651"/>
                  <a:pt x="37827" y="87291"/>
                  <a:pt x="39268" y="87291"/>
                </a:cubicBezTo>
                <a:lnTo>
                  <a:pt x="87182" y="87291"/>
                </a:lnTo>
                <a:lnTo>
                  <a:pt x="87182" y="67091"/>
                </a:lnTo>
                <a:lnTo>
                  <a:pt x="39268" y="67091"/>
                </a:lnTo>
                <a:cubicBezTo>
                  <a:pt x="37106" y="67091"/>
                  <a:pt x="34945" y="64927"/>
                  <a:pt x="34945" y="62402"/>
                </a:cubicBezTo>
                <a:lnTo>
                  <a:pt x="34945" y="4689"/>
                </a:lnTo>
                <a:cubicBezTo>
                  <a:pt x="34945" y="1804"/>
                  <a:pt x="37106" y="0"/>
                  <a:pt x="39268" y="0"/>
                </a:cubicBez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58" name="Freeform 181">
            <a:extLst>
              <a:ext uri="{FF2B5EF4-FFF2-40B4-BE49-F238E27FC236}">
                <a16:creationId xmlns:a16="http://schemas.microsoft.com/office/drawing/2014/main" id="{5B9066F2-FB9B-4ECD-B9F3-D78A5E4CEA47}"/>
              </a:ext>
            </a:extLst>
          </p:cNvPr>
          <p:cNvSpPr>
            <a:spLocks noChangeArrowheads="1"/>
          </p:cNvSpPr>
          <p:nvPr/>
        </p:nvSpPr>
        <p:spPr bwMode="auto">
          <a:xfrm>
            <a:off x="5954493" y="1277212"/>
            <a:ext cx="370300" cy="320691"/>
          </a:xfrm>
          <a:custGeom>
            <a:avLst/>
            <a:gdLst>
              <a:gd name="T0" fmla="*/ 377702 w 757548"/>
              <a:gd name="T1" fmla="*/ 0 h 860066"/>
              <a:gd name="T2" fmla="*/ 394815 w 757548"/>
              <a:gd name="T3" fmla="*/ 57179 h 860066"/>
              <a:gd name="T4" fmla="*/ 454883 w 757548"/>
              <a:gd name="T5" fmla="*/ 63268 h 860066"/>
              <a:gd name="T6" fmla="*/ 646210 w 757548"/>
              <a:gd name="T7" fmla="*/ 166166 h 860066"/>
              <a:gd name="T8" fmla="*/ 757548 w 757548"/>
              <a:gd name="T9" fmla="*/ 433489 h 860066"/>
              <a:gd name="T10" fmla="*/ 739892 w 757548"/>
              <a:gd name="T11" fmla="*/ 451503 h 860066"/>
              <a:gd name="T12" fmla="*/ 722958 w 757548"/>
              <a:gd name="T13" fmla="*/ 439614 h 860066"/>
              <a:gd name="T14" fmla="*/ 685485 w 757548"/>
              <a:gd name="T15" fmla="*/ 397101 h 860066"/>
              <a:gd name="T16" fmla="*/ 626753 w 757548"/>
              <a:gd name="T17" fmla="*/ 380529 h 860066"/>
              <a:gd name="T18" fmla="*/ 588199 w 757548"/>
              <a:gd name="T19" fmla="*/ 387374 h 860066"/>
              <a:gd name="T20" fmla="*/ 555411 w 757548"/>
              <a:gd name="T21" fmla="*/ 406108 h 860066"/>
              <a:gd name="T22" fmla="*/ 531630 w 757548"/>
              <a:gd name="T23" fmla="*/ 405388 h 860066"/>
              <a:gd name="T24" fmla="*/ 499562 w 757548"/>
              <a:gd name="T25" fmla="*/ 387374 h 860066"/>
              <a:gd name="T26" fmla="*/ 461368 w 757548"/>
              <a:gd name="T27" fmla="*/ 380529 h 860066"/>
              <a:gd name="T28" fmla="*/ 423175 w 757548"/>
              <a:gd name="T29" fmla="*/ 387374 h 860066"/>
              <a:gd name="T30" fmla="*/ 395593 w 757548"/>
              <a:gd name="T31" fmla="*/ 403133 h 860066"/>
              <a:gd name="T32" fmla="*/ 395593 w 757548"/>
              <a:gd name="T33" fmla="*/ 679450 h 860066"/>
              <a:gd name="T34" fmla="*/ 403537 w 757548"/>
              <a:gd name="T35" fmla="*/ 679450 h 860066"/>
              <a:gd name="T36" fmla="*/ 403537 w 757548"/>
              <a:gd name="T37" fmla="*/ 754497 h 860066"/>
              <a:gd name="T38" fmla="*/ 373015 w 757548"/>
              <a:gd name="T39" fmla="*/ 829186 h 860066"/>
              <a:gd name="T40" fmla="*/ 298327 w 757548"/>
              <a:gd name="T41" fmla="*/ 860066 h 860066"/>
              <a:gd name="T42" fmla="*/ 223639 w 757548"/>
              <a:gd name="T43" fmla="*/ 829186 h 860066"/>
              <a:gd name="T44" fmla="*/ 192758 w 757548"/>
              <a:gd name="T45" fmla="*/ 754497 h 860066"/>
              <a:gd name="T46" fmla="*/ 218971 w 757548"/>
              <a:gd name="T47" fmla="*/ 727926 h 860066"/>
              <a:gd name="T48" fmla="*/ 245902 w 757548"/>
              <a:gd name="T49" fmla="*/ 754497 h 860066"/>
              <a:gd name="T50" fmla="*/ 260983 w 757548"/>
              <a:gd name="T51" fmla="*/ 791482 h 860066"/>
              <a:gd name="T52" fmla="*/ 298327 w 757548"/>
              <a:gd name="T53" fmla="*/ 806923 h 860066"/>
              <a:gd name="T54" fmla="*/ 335312 w 757548"/>
              <a:gd name="T55" fmla="*/ 791482 h 860066"/>
              <a:gd name="T56" fmla="*/ 350393 w 757548"/>
              <a:gd name="T57" fmla="*/ 754497 h 860066"/>
              <a:gd name="T58" fmla="*/ 350034 w 757548"/>
              <a:gd name="T59" fmla="*/ 679450 h 860066"/>
              <a:gd name="T60" fmla="*/ 359446 w 757548"/>
              <a:gd name="T61" fmla="*/ 679450 h 860066"/>
              <a:gd name="T62" fmla="*/ 359446 w 757548"/>
              <a:gd name="T63" fmla="*/ 401525 h 860066"/>
              <a:gd name="T64" fmla="*/ 334537 w 757548"/>
              <a:gd name="T65" fmla="*/ 387374 h 860066"/>
              <a:gd name="T66" fmla="*/ 295983 w 757548"/>
              <a:gd name="T67" fmla="*/ 380529 h 860066"/>
              <a:gd name="T68" fmla="*/ 257790 w 757548"/>
              <a:gd name="T69" fmla="*/ 387374 h 860066"/>
              <a:gd name="T70" fmla="*/ 225001 w 757548"/>
              <a:gd name="T71" fmla="*/ 406108 h 860066"/>
              <a:gd name="T72" fmla="*/ 201220 w 757548"/>
              <a:gd name="T73" fmla="*/ 405388 h 860066"/>
              <a:gd name="T74" fmla="*/ 169152 w 757548"/>
              <a:gd name="T75" fmla="*/ 387374 h 860066"/>
              <a:gd name="T76" fmla="*/ 130958 w 757548"/>
              <a:gd name="T77" fmla="*/ 380529 h 860066"/>
              <a:gd name="T78" fmla="*/ 72227 w 757548"/>
              <a:gd name="T79" fmla="*/ 397101 h 860066"/>
              <a:gd name="T80" fmla="*/ 34034 w 757548"/>
              <a:gd name="T81" fmla="*/ 440695 h 860066"/>
              <a:gd name="T82" fmla="*/ 10613 w 757548"/>
              <a:gd name="T83" fmla="*/ 449701 h 860066"/>
              <a:gd name="T84" fmla="*/ 164 w 757548"/>
              <a:gd name="T85" fmla="*/ 431688 h 860066"/>
              <a:gd name="T86" fmla="*/ 111141 w 757548"/>
              <a:gd name="T87" fmla="*/ 166166 h 860066"/>
              <a:gd name="T88" fmla="*/ 302570 w 757548"/>
              <a:gd name="T89" fmla="*/ 63268 h 860066"/>
              <a:gd name="T90" fmla="*/ 360158 w 757548"/>
              <a:gd name="T91" fmla="*/ 57451 h 8600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57548" h="860066">
                <a:moveTo>
                  <a:pt x="377702" y="0"/>
                </a:moveTo>
                <a:lnTo>
                  <a:pt x="394815" y="57179"/>
                </a:lnTo>
                <a:lnTo>
                  <a:pt x="454883" y="63268"/>
                </a:lnTo>
                <a:cubicBezTo>
                  <a:pt x="528590" y="78417"/>
                  <a:pt x="594595" y="115097"/>
                  <a:pt x="646210" y="166166"/>
                </a:cubicBezTo>
                <a:cubicBezTo>
                  <a:pt x="714670" y="234618"/>
                  <a:pt x="757188" y="329010"/>
                  <a:pt x="757548" y="433489"/>
                </a:cubicBezTo>
                <a:cubicBezTo>
                  <a:pt x="757548" y="443217"/>
                  <a:pt x="749621" y="451503"/>
                  <a:pt x="739892" y="451503"/>
                </a:cubicBezTo>
                <a:cubicBezTo>
                  <a:pt x="731965" y="451503"/>
                  <a:pt x="725480" y="446459"/>
                  <a:pt x="722958" y="439614"/>
                </a:cubicBezTo>
                <a:cubicBezTo>
                  <a:pt x="715391" y="422321"/>
                  <a:pt x="702059" y="407549"/>
                  <a:pt x="685485" y="397101"/>
                </a:cubicBezTo>
                <a:cubicBezTo>
                  <a:pt x="668550" y="387014"/>
                  <a:pt x="648372" y="380529"/>
                  <a:pt x="626753" y="380529"/>
                </a:cubicBezTo>
                <a:cubicBezTo>
                  <a:pt x="613061" y="380529"/>
                  <a:pt x="600090" y="383051"/>
                  <a:pt x="588199" y="387374"/>
                </a:cubicBezTo>
                <a:cubicBezTo>
                  <a:pt x="575949" y="391697"/>
                  <a:pt x="565139" y="398182"/>
                  <a:pt x="555411" y="406108"/>
                </a:cubicBezTo>
                <a:cubicBezTo>
                  <a:pt x="548565" y="412233"/>
                  <a:pt x="538116" y="411873"/>
                  <a:pt x="531630" y="405388"/>
                </a:cubicBezTo>
                <a:cubicBezTo>
                  <a:pt x="522262" y="397822"/>
                  <a:pt x="511452" y="391337"/>
                  <a:pt x="499562" y="387374"/>
                </a:cubicBezTo>
                <a:cubicBezTo>
                  <a:pt x="488032" y="383051"/>
                  <a:pt x="475060" y="380529"/>
                  <a:pt x="461368" y="380529"/>
                </a:cubicBezTo>
                <a:cubicBezTo>
                  <a:pt x="447676" y="380529"/>
                  <a:pt x="434705" y="383051"/>
                  <a:pt x="423175" y="387374"/>
                </a:cubicBezTo>
                <a:lnTo>
                  <a:pt x="395593" y="403133"/>
                </a:lnTo>
                <a:lnTo>
                  <a:pt x="395593" y="679450"/>
                </a:lnTo>
                <a:lnTo>
                  <a:pt x="403537" y="679450"/>
                </a:lnTo>
                <a:cubicBezTo>
                  <a:pt x="403537" y="704586"/>
                  <a:pt x="403537" y="729362"/>
                  <a:pt x="403537" y="754497"/>
                </a:cubicBezTo>
                <a:cubicBezTo>
                  <a:pt x="403537" y="782505"/>
                  <a:pt x="392765" y="809077"/>
                  <a:pt x="373015" y="829186"/>
                </a:cubicBezTo>
                <a:cubicBezTo>
                  <a:pt x="352907" y="848935"/>
                  <a:pt x="326335" y="860066"/>
                  <a:pt x="298327" y="860066"/>
                </a:cubicBezTo>
                <a:cubicBezTo>
                  <a:pt x="270319" y="860066"/>
                  <a:pt x="243388" y="848935"/>
                  <a:pt x="223639" y="829186"/>
                </a:cubicBezTo>
                <a:cubicBezTo>
                  <a:pt x="203890" y="809077"/>
                  <a:pt x="192758" y="782505"/>
                  <a:pt x="192758" y="754497"/>
                </a:cubicBezTo>
                <a:cubicBezTo>
                  <a:pt x="192758" y="739775"/>
                  <a:pt x="204608" y="727926"/>
                  <a:pt x="218971" y="727926"/>
                </a:cubicBezTo>
                <a:cubicBezTo>
                  <a:pt x="234052" y="727926"/>
                  <a:pt x="245902" y="739775"/>
                  <a:pt x="245902" y="754497"/>
                </a:cubicBezTo>
                <a:cubicBezTo>
                  <a:pt x="245902" y="768501"/>
                  <a:pt x="251288" y="781787"/>
                  <a:pt x="260983" y="791482"/>
                </a:cubicBezTo>
                <a:cubicBezTo>
                  <a:pt x="271037" y="801537"/>
                  <a:pt x="284323" y="806923"/>
                  <a:pt x="298327" y="806923"/>
                </a:cubicBezTo>
                <a:cubicBezTo>
                  <a:pt x="312331" y="806923"/>
                  <a:pt x="325617" y="801537"/>
                  <a:pt x="335312" y="791482"/>
                </a:cubicBezTo>
                <a:cubicBezTo>
                  <a:pt x="345007" y="781787"/>
                  <a:pt x="350393" y="768501"/>
                  <a:pt x="350393" y="754497"/>
                </a:cubicBezTo>
                <a:cubicBezTo>
                  <a:pt x="350393" y="729362"/>
                  <a:pt x="350393" y="704586"/>
                  <a:pt x="350034" y="679450"/>
                </a:cubicBezTo>
                <a:lnTo>
                  <a:pt x="359446" y="679450"/>
                </a:lnTo>
                <a:lnTo>
                  <a:pt x="359446" y="401525"/>
                </a:lnTo>
                <a:lnTo>
                  <a:pt x="334537" y="387374"/>
                </a:lnTo>
                <a:cubicBezTo>
                  <a:pt x="322647" y="383051"/>
                  <a:pt x="309675" y="380529"/>
                  <a:pt x="295983" y="380529"/>
                </a:cubicBezTo>
                <a:cubicBezTo>
                  <a:pt x="282291" y="380529"/>
                  <a:pt x="269320" y="383051"/>
                  <a:pt x="257790" y="387374"/>
                </a:cubicBezTo>
                <a:cubicBezTo>
                  <a:pt x="245539" y="391697"/>
                  <a:pt x="234369" y="398182"/>
                  <a:pt x="225001" y="406108"/>
                </a:cubicBezTo>
                <a:cubicBezTo>
                  <a:pt x="217795" y="412233"/>
                  <a:pt x="207346" y="411873"/>
                  <a:pt x="201220" y="405388"/>
                </a:cubicBezTo>
                <a:cubicBezTo>
                  <a:pt x="191852" y="397822"/>
                  <a:pt x="181042" y="391337"/>
                  <a:pt x="169152" y="387374"/>
                </a:cubicBezTo>
                <a:cubicBezTo>
                  <a:pt x="157261" y="383051"/>
                  <a:pt x="144290" y="380529"/>
                  <a:pt x="130958" y="380529"/>
                </a:cubicBezTo>
                <a:cubicBezTo>
                  <a:pt x="108979" y="380529"/>
                  <a:pt x="88801" y="387014"/>
                  <a:pt x="72227" y="397101"/>
                </a:cubicBezTo>
                <a:cubicBezTo>
                  <a:pt x="54932" y="407910"/>
                  <a:pt x="41600" y="423041"/>
                  <a:pt x="34034" y="440695"/>
                </a:cubicBezTo>
                <a:cubicBezTo>
                  <a:pt x="30070" y="449701"/>
                  <a:pt x="19621" y="453664"/>
                  <a:pt x="10613" y="449701"/>
                </a:cubicBezTo>
                <a:cubicBezTo>
                  <a:pt x="3407" y="446819"/>
                  <a:pt x="-917" y="439254"/>
                  <a:pt x="164" y="431688"/>
                </a:cubicBezTo>
                <a:cubicBezTo>
                  <a:pt x="524" y="327929"/>
                  <a:pt x="43041" y="234258"/>
                  <a:pt x="111141" y="166166"/>
                </a:cubicBezTo>
                <a:cubicBezTo>
                  <a:pt x="162486" y="115097"/>
                  <a:pt x="228627" y="78417"/>
                  <a:pt x="302570" y="63268"/>
                </a:cubicBezTo>
                <a:lnTo>
                  <a:pt x="360158" y="57451"/>
                </a:lnTo>
                <a:lnTo>
                  <a:pt x="377702" y="0"/>
                </a:ln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60" name="Freeform 181">
            <a:extLst>
              <a:ext uri="{FF2B5EF4-FFF2-40B4-BE49-F238E27FC236}">
                <a16:creationId xmlns:a16="http://schemas.microsoft.com/office/drawing/2014/main" id="{B97D8E0B-2D11-4221-A6DC-097DAD9254ED}"/>
              </a:ext>
            </a:extLst>
          </p:cNvPr>
          <p:cNvSpPr>
            <a:spLocks noChangeArrowheads="1"/>
          </p:cNvSpPr>
          <p:nvPr/>
        </p:nvSpPr>
        <p:spPr bwMode="auto">
          <a:xfrm>
            <a:off x="5814259" y="3401022"/>
            <a:ext cx="294483" cy="320999"/>
          </a:xfrm>
          <a:custGeom>
            <a:avLst/>
            <a:gdLst>
              <a:gd name="T0" fmla="*/ 377702 w 757548"/>
              <a:gd name="T1" fmla="*/ 0 h 860066"/>
              <a:gd name="T2" fmla="*/ 394815 w 757548"/>
              <a:gd name="T3" fmla="*/ 57179 h 860066"/>
              <a:gd name="T4" fmla="*/ 454883 w 757548"/>
              <a:gd name="T5" fmla="*/ 63268 h 860066"/>
              <a:gd name="T6" fmla="*/ 646210 w 757548"/>
              <a:gd name="T7" fmla="*/ 166166 h 860066"/>
              <a:gd name="T8" fmla="*/ 757548 w 757548"/>
              <a:gd name="T9" fmla="*/ 433489 h 860066"/>
              <a:gd name="T10" fmla="*/ 739892 w 757548"/>
              <a:gd name="T11" fmla="*/ 451503 h 860066"/>
              <a:gd name="T12" fmla="*/ 722958 w 757548"/>
              <a:gd name="T13" fmla="*/ 439614 h 860066"/>
              <a:gd name="T14" fmla="*/ 685485 w 757548"/>
              <a:gd name="T15" fmla="*/ 397101 h 860066"/>
              <a:gd name="T16" fmla="*/ 626753 w 757548"/>
              <a:gd name="T17" fmla="*/ 380529 h 860066"/>
              <a:gd name="T18" fmla="*/ 588199 w 757548"/>
              <a:gd name="T19" fmla="*/ 387374 h 860066"/>
              <a:gd name="T20" fmla="*/ 555411 w 757548"/>
              <a:gd name="T21" fmla="*/ 406108 h 860066"/>
              <a:gd name="T22" fmla="*/ 531630 w 757548"/>
              <a:gd name="T23" fmla="*/ 405388 h 860066"/>
              <a:gd name="T24" fmla="*/ 499562 w 757548"/>
              <a:gd name="T25" fmla="*/ 387374 h 860066"/>
              <a:gd name="T26" fmla="*/ 461368 w 757548"/>
              <a:gd name="T27" fmla="*/ 380529 h 860066"/>
              <a:gd name="T28" fmla="*/ 423175 w 757548"/>
              <a:gd name="T29" fmla="*/ 387374 h 860066"/>
              <a:gd name="T30" fmla="*/ 395593 w 757548"/>
              <a:gd name="T31" fmla="*/ 403133 h 860066"/>
              <a:gd name="T32" fmla="*/ 395593 w 757548"/>
              <a:gd name="T33" fmla="*/ 679450 h 860066"/>
              <a:gd name="T34" fmla="*/ 403537 w 757548"/>
              <a:gd name="T35" fmla="*/ 679450 h 860066"/>
              <a:gd name="T36" fmla="*/ 403537 w 757548"/>
              <a:gd name="T37" fmla="*/ 754497 h 860066"/>
              <a:gd name="T38" fmla="*/ 373015 w 757548"/>
              <a:gd name="T39" fmla="*/ 829186 h 860066"/>
              <a:gd name="T40" fmla="*/ 298327 w 757548"/>
              <a:gd name="T41" fmla="*/ 860066 h 860066"/>
              <a:gd name="T42" fmla="*/ 223639 w 757548"/>
              <a:gd name="T43" fmla="*/ 829186 h 860066"/>
              <a:gd name="T44" fmla="*/ 192758 w 757548"/>
              <a:gd name="T45" fmla="*/ 754497 h 860066"/>
              <a:gd name="T46" fmla="*/ 218971 w 757548"/>
              <a:gd name="T47" fmla="*/ 727926 h 860066"/>
              <a:gd name="T48" fmla="*/ 245902 w 757548"/>
              <a:gd name="T49" fmla="*/ 754497 h 860066"/>
              <a:gd name="T50" fmla="*/ 260983 w 757548"/>
              <a:gd name="T51" fmla="*/ 791482 h 860066"/>
              <a:gd name="T52" fmla="*/ 298327 w 757548"/>
              <a:gd name="T53" fmla="*/ 806923 h 860066"/>
              <a:gd name="T54" fmla="*/ 335312 w 757548"/>
              <a:gd name="T55" fmla="*/ 791482 h 860066"/>
              <a:gd name="T56" fmla="*/ 350393 w 757548"/>
              <a:gd name="T57" fmla="*/ 754497 h 860066"/>
              <a:gd name="T58" fmla="*/ 350034 w 757548"/>
              <a:gd name="T59" fmla="*/ 679450 h 860066"/>
              <a:gd name="T60" fmla="*/ 359446 w 757548"/>
              <a:gd name="T61" fmla="*/ 679450 h 860066"/>
              <a:gd name="T62" fmla="*/ 359446 w 757548"/>
              <a:gd name="T63" fmla="*/ 401525 h 860066"/>
              <a:gd name="T64" fmla="*/ 334537 w 757548"/>
              <a:gd name="T65" fmla="*/ 387374 h 860066"/>
              <a:gd name="T66" fmla="*/ 295983 w 757548"/>
              <a:gd name="T67" fmla="*/ 380529 h 860066"/>
              <a:gd name="T68" fmla="*/ 257790 w 757548"/>
              <a:gd name="T69" fmla="*/ 387374 h 860066"/>
              <a:gd name="T70" fmla="*/ 225001 w 757548"/>
              <a:gd name="T71" fmla="*/ 406108 h 860066"/>
              <a:gd name="T72" fmla="*/ 201220 w 757548"/>
              <a:gd name="T73" fmla="*/ 405388 h 860066"/>
              <a:gd name="T74" fmla="*/ 169152 w 757548"/>
              <a:gd name="T75" fmla="*/ 387374 h 860066"/>
              <a:gd name="T76" fmla="*/ 130958 w 757548"/>
              <a:gd name="T77" fmla="*/ 380529 h 860066"/>
              <a:gd name="T78" fmla="*/ 72227 w 757548"/>
              <a:gd name="T79" fmla="*/ 397101 h 860066"/>
              <a:gd name="T80" fmla="*/ 34034 w 757548"/>
              <a:gd name="T81" fmla="*/ 440695 h 860066"/>
              <a:gd name="T82" fmla="*/ 10613 w 757548"/>
              <a:gd name="T83" fmla="*/ 449701 h 860066"/>
              <a:gd name="T84" fmla="*/ 164 w 757548"/>
              <a:gd name="T85" fmla="*/ 431688 h 860066"/>
              <a:gd name="T86" fmla="*/ 111141 w 757548"/>
              <a:gd name="T87" fmla="*/ 166166 h 860066"/>
              <a:gd name="T88" fmla="*/ 302570 w 757548"/>
              <a:gd name="T89" fmla="*/ 63268 h 860066"/>
              <a:gd name="T90" fmla="*/ 360158 w 757548"/>
              <a:gd name="T91" fmla="*/ 57451 h 8600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57548" h="860066">
                <a:moveTo>
                  <a:pt x="377702" y="0"/>
                </a:moveTo>
                <a:lnTo>
                  <a:pt x="394815" y="57179"/>
                </a:lnTo>
                <a:lnTo>
                  <a:pt x="454883" y="63268"/>
                </a:lnTo>
                <a:cubicBezTo>
                  <a:pt x="528590" y="78417"/>
                  <a:pt x="594595" y="115097"/>
                  <a:pt x="646210" y="166166"/>
                </a:cubicBezTo>
                <a:cubicBezTo>
                  <a:pt x="714670" y="234618"/>
                  <a:pt x="757188" y="329010"/>
                  <a:pt x="757548" y="433489"/>
                </a:cubicBezTo>
                <a:cubicBezTo>
                  <a:pt x="757548" y="443217"/>
                  <a:pt x="749621" y="451503"/>
                  <a:pt x="739892" y="451503"/>
                </a:cubicBezTo>
                <a:cubicBezTo>
                  <a:pt x="731965" y="451503"/>
                  <a:pt x="725480" y="446459"/>
                  <a:pt x="722958" y="439614"/>
                </a:cubicBezTo>
                <a:cubicBezTo>
                  <a:pt x="715391" y="422321"/>
                  <a:pt x="702059" y="407549"/>
                  <a:pt x="685485" y="397101"/>
                </a:cubicBezTo>
                <a:cubicBezTo>
                  <a:pt x="668550" y="387014"/>
                  <a:pt x="648372" y="380529"/>
                  <a:pt x="626753" y="380529"/>
                </a:cubicBezTo>
                <a:cubicBezTo>
                  <a:pt x="613061" y="380529"/>
                  <a:pt x="600090" y="383051"/>
                  <a:pt x="588199" y="387374"/>
                </a:cubicBezTo>
                <a:cubicBezTo>
                  <a:pt x="575949" y="391697"/>
                  <a:pt x="565139" y="398182"/>
                  <a:pt x="555411" y="406108"/>
                </a:cubicBezTo>
                <a:cubicBezTo>
                  <a:pt x="548565" y="412233"/>
                  <a:pt x="538116" y="411873"/>
                  <a:pt x="531630" y="405388"/>
                </a:cubicBezTo>
                <a:cubicBezTo>
                  <a:pt x="522262" y="397822"/>
                  <a:pt x="511452" y="391337"/>
                  <a:pt x="499562" y="387374"/>
                </a:cubicBezTo>
                <a:cubicBezTo>
                  <a:pt x="488032" y="383051"/>
                  <a:pt x="475060" y="380529"/>
                  <a:pt x="461368" y="380529"/>
                </a:cubicBezTo>
                <a:cubicBezTo>
                  <a:pt x="447676" y="380529"/>
                  <a:pt x="434705" y="383051"/>
                  <a:pt x="423175" y="387374"/>
                </a:cubicBezTo>
                <a:lnTo>
                  <a:pt x="395593" y="403133"/>
                </a:lnTo>
                <a:lnTo>
                  <a:pt x="395593" y="679450"/>
                </a:lnTo>
                <a:lnTo>
                  <a:pt x="403537" y="679450"/>
                </a:lnTo>
                <a:cubicBezTo>
                  <a:pt x="403537" y="704586"/>
                  <a:pt x="403537" y="729362"/>
                  <a:pt x="403537" y="754497"/>
                </a:cubicBezTo>
                <a:cubicBezTo>
                  <a:pt x="403537" y="782505"/>
                  <a:pt x="392765" y="809077"/>
                  <a:pt x="373015" y="829186"/>
                </a:cubicBezTo>
                <a:cubicBezTo>
                  <a:pt x="352907" y="848935"/>
                  <a:pt x="326335" y="860066"/>
                  <a:pt x="298327" y="860066"/>
                </a:cubicBezTo>
                <a:cubicBezTo>
                  <a:pt x="270319" y="860066"/>
                  <a:pt x="243388" y="848935"/>
                  <a:pt x="223639" y="829186"/>
                </a:cubicBezTo>
                <a:cubicBezTo>
                  <a:pt x="203890" y="809077"/>
                  <a:pt x="192758" y="782505"/>
                  <a:pt x="192758" y="754497"/>
                </a:cubicBezTo>
                <a:cubicBezTo>
                  <a:pt x="192758" y="739775"/>
                  <a:pt x="204608" y="727926"/>
                  <a:pt x="218971" y="727926"/>
                </a:cubicBezTo>
                <a:cubicBezTo>
                  <a:pt x="234052" y="727926"/>
                  <a:pt x="245902" y="739775"/>
                  <a:pt x="245902" y="754497"/>
                </a:cubicBezTo>
                <a:cubicBezTo>
                  <a:pt x="245902" y="768501"/>
                  <a:pt x="251288" y="781787"/>
                  <a:pt x="260983" y="791482"/>
                </a:cubicBezTo>
                <a:cubicBezTo>
                  <a:pt x="271037" y="801537"/>
                  <a:pt x="284323" y="806923"/>
                  <a:pt x="298327" y="806923"/>
                </a:cubicBezTo>
                <a:cubicBezTo>
                  <a:pt x="312331" y="806923"/>
                  <a:pt x="325617" y="801537"/>
                  <a:pt x="335312" y="791482"/>
                </a:cubicBezTo>
                <a:cubicBezTo>
                  <a:pt x="345007" y="781787"/>
                  <a:pt x="350393" y="768501"/>
                  <a:pt x="350393" y="754497"/>
                </a:cubicBezTo>
                <a:cubicBezTo>
                  <a:pt x="350393" y="729362"/>
                  <a:pt x="350393" y="704586"/>
                  <a:pt x="350034" y="679450"/>
                </a:cubicBezTo>
                <a:lnTo>
                  <a:pt x="359446" y="679450"/>
                </a:lnTo>
                <a:lnTo>
                  <a:pt x="359446" y="401525"/>
                </a:lnTo>
                <a:lnTo>
                  <a:pt x="334537" y="387374"/>
                </a:lnTo>
                <a:cubicBezTo>
                  <a:pt x="322647" y="383051"/>
                  <a:pt x="309675" y="380529"/>
                  <a:pt x="295983" y="380529"/>
                </a:cubicBezTo>
                <a:cubicBezTo>
                  <a:pt x="282291" y="380529"/>
                  <a:pt x="269320" y="383051"/>
                  <a:pt x="257790" y="387374"/>
                </a:cubicBezTo>
                <a:cubicBezTo>
                  <a:pt x="245539" y="391697"/>
                  <a:pt x="234369" y="398182"/>
                  <a:pt x="225001" y="406108"/>
                </a:cubicBezTo>
                <a:cubicBezTo>
                  <a:pt x="217795" y="412233"/>
                  <a:pt x="207346" y="411873"/>
                  <a:pt x="201220" y="405388"/>
                </a:cubicBezTo>
                <a:cubicBezTo>
                  <a:pt x="191852" y="397822"/>
                  <a:pt x="181042" y="391337"/>
                  <a:pt x="169152" y="387374"/>
                </a:cubicBezTo>
                <a:cubicBezTo>
                  <a:pt x="157261" y="383051"/>
                  <a:pt x="144290" y="380529"/>
                  <a:pt x="130958" y="380529"/>
                </a:cubicBezTo>
                <a:cubicBezTo>
                  <a:pt x="108979" y="380529"/>
                  <a:pt x="88801" y="387014"/>
                  <a:pt x="72227" y="397101"/>
                </a:cubicBezTo>
                <a:cubicBezTo>
                  <a:pt x="54932" y="407910"/>
                  <a:pt x="41600" y="423041"/>
                  <a:pt x="34034" y="440695"/>
                </a:cubicBezTo>
                <a:cubicBezTo>
                  <a:pt x="30070" y="449701"/>
                  <a:pt x="19621" y="453664"/>
                  <a:pt x="10613" y="449701"/>
                </a:cubicBezTo>
                <a:cubicBezTo>
                  <a:pt x="3407" y="446819"/>
                  <a:pt x="-917" y="439254"/>
                  <a:pt x="164" y="431688"/>
                </a:cubicBezTo>
                <a:cubicBezTo>
                  <a:pt x="524" y="327929"/>
                  <a:pt x="43041" y="234258"/>
                  <a:pt x="111141" y="166166"/>
                </a:cubicBezTo>
                <a:cubicBezTo>
                  <a:pt x="162486" y="115097"/>
                  <a:pt x="228627" y="78417"/>
                  <a:pt x="302570" y="63268"/>
                </a:cubicBezTo>
                <a:lnTo>
                  <a:pt x="360158" y="57451"/>
                </a:lnTo>
                <a:lnTo>
                  <a:pt x="377702" y="0"/>
                </a:ln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61" name="Freeform 187">
            <a:extLst>
              <a:ext uri="{FF2B5EF4-FFF2-40B4-BE49-F238E27FC236}">
                <a16:creationId xmlns:a16="http://schemas.microsoft.com/office/drawing/2014/main" id="{6F19DFA8-8898-4C3C-8B00-51AADB67F491}"/>
              </a:ext>
            </a:extLst>
          </p:cNvPr>
          <p:cNvSpPr>
            <a:spLocks noChangeArrowheads="1"/>
          </p:cNvSpPr>
          <p:nvPr/>
        </p:nvSpPr>
        <p:spPr bwMode="auto">
          <a:xfrm>
            <a:off x="5695777" y="2377348"/>
            <a:ext cx="304070" cy="238533"/>
          </a:xfrm>
          <a:custGeom>
            <a:avLst/>
            <a:gdLst/>
            <a:ahLst/>
            <a:cxnLst/>
            <a:rect l="0" t="0" r="r" b="b"/>
            <a:pathLst>
              <a:path w="852127" h="704490">
                <a:moveTo>
                  <a:pt x="617955" y="522073"/>
                </a:moveTo>
                <a:lnTo>
                  <a:pt x="617955" y="591154"/>
                </a:lnTo>
                <a:lnTo>
                  <a:pt x="655051" y="591154"/>
                </a:lnTo>
                <a:lnTo>
                  <a:pt x="691787" y="591154"/>
                </a:lnTo>
                <a:lnTo>
                  <a:pt x="691787" y="522073"/>
                </a:lnTo>
                <a:lnTo>
                  <a:pt x="655051" y="522073"/>
                </a:lnTo>
                <a:lnTo>
                  <a:pt x="617955" y="522073"/>
                </a:lnTo>
                <a:close/>
                <a:moveTo>
                  <a:pt x="464888" y="522073"/>
                </a:moveTo>
                <a:lnTo>
                  <a:pt x="464888" y="591154"/>
                </a:lnTo>
                <a:lnTo>
                  <a:pt x="501624" y="591154"/>
                </a:lnTo>
                <a:lnTo>
                  <a:pt x="538720" y="591154"/>
                </a:lnTo>
                <a:lnTo>
                  <a:pt x="538720" y="522073"/>
                </a:lnTo>
                <a:lnTo>
                  <a:pt x="501624" y="522073"/>
                </a:lnTo>
                <a:lnTo>
                  <a:pt x="464888" y="522073"/>
                </a:lnTo>
                <a:close/>
                <a:moveTo>
                  <a:pt x="312181" y="522073"/>
                </a:moveTo>
                <a:lnTo>
                  <a:pt x="312181" y="591154"/>
                </a:lnTo>
                <a:lnTo>
                  <a:pt x="348917" y="591154"/>
                </a:lnTo>
                <a:lnTo>
                  <a:pt x="385653" y="591154"/>
                </a:lnTo>
                <a:lnTo>
                  <a:pt x="385653" y="522073"/>
                </a:lnTo>
                <a:lnTo>
                  <a:pt x="348917" y="522073"/>
                </a:lnTo>
                <a:lnTo>
                  <a:pt x="312181" y="522073"/>
                </a:lnTo>
                <a:close/>
                <a:moveTo>
                  <a:pt x="159113" y="522073"/>
                </a:moveTo>
                <a:lnTo>
                  <a:pt x="159113" y="591154"/>
                </a:lnTo>
                <a:lnTo>
                  <a:pt x="195849" y="591154"/>
                </a:lnTo>
                <a:lnTo>
                  <a:pt x="232586" y="591154"/>
                </a:lnTo>
                <a:lnTo>
                  <a:pt x="232586" y="522073"/>
                </a:lnTo>
                <a:lnTo>
                  <a:pt x="195849" y="522073"/>
                </a:lnTo>
                <a:lnTo>
                  <a:pt x="159113" y="522073"/>
                </a:lnTo>
                <a:close/>
                <a:moveTo>
                  <a:pt x="617955" y="375635"/>
                </a:moveTo>
                <a:lnTo>
                  <a:pt x="617955" y="444356"/>
                </a:lnTo>
                <a:lnTo>
                  <a:pt x="655051" y="444356"/>
                </a:lnTo>
                <a:lnTo>
                  <a:pt x="691787" y="444356"/>
                </a:lnTo>
                <a:lnTo>
                  <a:pt x="691787" y="375635"/>
                </a:lnTo>
                <a:lnTo>
                  <a:pt x="655051" y="375635"/>
                </a:lnTo>
                <a:lnTo>
                  <a:pt x="617955" y="375635"/>
                </a:lnTo>
                <a:close/>
                <a:moveTo>
                  <a:pt x="464888" y="375635"/>
                </a:moveTo>
                <a:lnTo>
                  <a:pt x="464888" y="444356"/>
                </a:lnTo>
                <a:lnTo>
                  <a:pt x="501624" y="444356"/>
                </a:lnTo>
                <a:lnTo>
                  <a:pt x="538720" y="444356"/>
                </a:lnTo>
                <a:lnTo>
                  <a:pt x="538720" y="375635"/>
                </a:lnTo>
                <a:lnTo>
                  <a:pt x="501624" y="375635"/>
                </a:lnTo>
                <a:lnTo>
                  <a:pt x="464888" y="375635"/>
                </a:lnTo>
                <a:close/>
                <a:moveTo>
                  <a:pt x="312181" y="375635"/>
                </a:moveTo>
                <a:lnTo>
                  <a:pt x="312181" y="444356"/>
                </a:lnTo>
                <a:lnTo>
                  <a:pt x="348917" y="444356"/>
                </a:lnTo>
                <a:lnTo>
                  <a:pt x="385653" y="444356"/>
                </a:lnTo>
                <a:lnTo>
                  <a:pt x="385653" y="375635"/>
                </a:lnTo>
                <a:lnTo>
                  <a:pt x="348917" y="375635"/>
                </a:lnTo>
                <a:lnTo>
                  <a:pt x="312181" y="375635"/>
                </a:lnTo>
                <a:close/>
                <a:moveTo>
                  <a:pt x="159113" y="375635"/>
                </a:moveTo>
                <a:lnTo>
                  <a:pt x="159113" y="444356"/>
                </a:lnTo>
                <a:lnTo>
                  <a:pt x="195849" y="444356"/>
                </a:lnTo>
                <a:lnTo>
                  <a:pt x="232586" y="444356"/>
                </a:lnTo>
                <a:lnTo>
                  <a:pt x="232586" y="375635"/>
                </a:lnTo>
                <a:lnTo>
                  <a:pt x="195849" y="375635"/>
                </a:lnTo>
                <a:lnTo>
                  <a:pt x="159113" y="375635"/>
                </a:lnTo>
                <a:close/>
                <a:moveTo>
                  <a:pt x="617955" y="229557"/>
                </a:moveTo>
                <a:lnTo>
                  <a:pt x="617955" y="298278"/>
                </a:lnTo>
                <a:lnTo>
                  <a:pt x="655051" y="298278"/>
                </a:lnTo>
                <a:lnTo>
                  <a:pt x="691787" y="298278"/>
                </a:lnTo>
                <a:lnTo>
                  <a:pt x="691787" y="229557"/>
                </a:lnTo>
                <a:lnTo>
                  <a:pt x="655051" y="229557"/>
                </a:lnTo>
                <a:lnTo>
                  <a:pt x="617955" y="229557"/>
                </a:lnTo>
                <a:close/>
                <a:moveTo>
                  <a:pt x="464888" y="229557"/>
                </a:moveTo>
                <a:lnTo>
                  <a:pt x="464888" y="298278"/>
                </a:lnTo>
                <a:lnTo>
                  <a:pt x="501624" y="298278"/>
                </a:lnTo>
                <a:lnTo>
                  <a:pt x="538720" y="298278"/>
                </a:lnTo>
                <a:lnTo>
                  <a:pt x="538720" y="229557"/>
                </a:lnTo>
                <a:lnTo>
                  <a:pt x="501624" y="229557"/>
                </a:lnTo>
                <a:lnTo>
                  <a:pt x="464888" y="229557"/>
                </a:lnTo>
                <a:close/>
                <a:moveTo>
                  <a:pt x="312181" y="229557"/>
                </a:moveTo>
                <a:lnTo>
                  <a:pt x="312181" y="298278"/>
                </a:lnTo>
                <a:lnTo>
                  <a:pt x="348917" y="298278"/>
                </a:lnTo>
                <a:lnTo>
                  <a:pt x="385653" y="298278"/>
                </a:lnTo>
                <a:lnTo>
                  <a:pt x="385653" y="229557"/>
                </a:lnTo>
                <a:lnTo>
                  <a:pt x="348917" y="229557"/>
                </a:lnTo>
                <a:lnTo>
                  <a:pt x="312181" y="229557"/>
                </a:lnTo>
                <a:close/>
                <a:moveTo>
                  <a:pt x="15493" y="53975"/>
                </a:moveTo>
                <a:lnTo>
                  <a:pt x="53587" y="53975"/>
                </a:lnTo>
                <a:lnTo>
                  <a:pt x="107610" y="53975"/>
                </a:lnTo>
                <a:lnTo>
                  <a:pt x="108092" y="53975"/>
                </a:lnTo>
                <a:lnTo>
                  <a:pt x="108092" y="120288"/>
                </a:lnTo>
                <a:lnTo>
                  <a:pt x="107610" y="120288"/>
                </a:lnTo>
                <a:lnTo>
                  <a:pt x="107610" y="123776"/>
                </a:lnTo>
                <a:cubicBezTo>
                  <a:pt x="107610" y="141046"/>
                  <a:pt x="121656" y="155078"/>
                  <a:pt x="138945" y="155078"/>
                </a:cubicBezTo>
                <a:cubicBezTo>
                  <a:pt x="156232" y="155078"/>
                  <a:pt x="170278" y="141046"/>
                  <a:pt x="170278" y="123776"/>
                </a:cubicBezTo>
                <a:lnTo>
                  <a:pt x="170278" y="53975"/>
                </a:lnTo>
                <a:lnTo>
                  <a:pt x="170786" y="53975"/>
                </a:lnTo>
                <a:lnTo>
                  <a:pt x="195849" y="53975"/>
                </a:lnTo>
                <a:lnTo>
                  <a:pt x="250594" y="53975"/>
                </a:lnTo>
                <a:lnTo>
                  <a:pt x="251134" y="53975"/>
                </a:lnTo>
                <a:lnTo>
                  <a:pt x="251134" y="120288"/>
                </a:lnTo>
                <a:lnTo>
                  <a:pt x="250594" y="120288"/>
                </a:lnTo>
                <a:lnTo>
                  <a:pt x="250594" y="123776"/>
                </a:lnTo>
                <a:cubicBezTo>
                  <a:pt x="250594" y="141046"/>
                  <a:pt x="264640" y="155078"/>
                  <a:pt x="282287" y="155078"/>
                </a:cubicBezTo>
                <a:cubicBezTo>
                  <a:pt x="299575" y="155078"/>
                  <a:pt x="313981" y="141046"/>
                  <a:pt x="313981" y="123776"/>
                </a:cubicBezTo>
                <a:lnTo>
                  <a:pt x="313981" y="53975"/>
                </a:lnTo>
                <a:lnTo>
                  <a:pt x="314548" y="53975"/>
                </a:lnTo>
                <a:lnTo>
                  <a:pt x="348917" y="53975"/>
                </a:lnTo>
                <a:lnTo>
                  <a:pt x="393936" y="53975"/>
                </a:lnTo>
                <a:lnTo>
                  <a:pt x="394537" y="53975"/>
                </a:lnTo>
                <a:lnTo>
                  <a:pt x="394537" y="120288"/>
                </a:lnTo>
                <a:lnTo>
                  <a:pt x="393936" y="120288"/>
                </a:lnTo>
                <a:lnTo>
                  <a:pt x="393936" y="123776"/>
                </a:lnTo>
                <a:cubicBezTo>
                  <a:pt x="393936" y="141046"/>
                  <a:pt x="408343" y="155078"/>
                  <a:pt x="425630" y="155078"/>
                </a:cubicBezTo>
                <a:cubicBezTo>
                  <a:pt x="442558" y="155078"/>
                  <a:pt x="456604" y="141046"/>
                  <a:pt x="456604" y="123776"/>
                </a:cubicBezTo>
                <a:lnTo>
                  <a:pt x="456604" y="53975"/>
                </a:lnTo>
                <a:lnTo>
                  <a:pt x="457230" y="53975"/>
                </a:lnTo>
                <a:lnTo>
                  <a:pt x="501624" y="53975"/>
                </a:lnTo>
                <a:lnTo>
                  <a:pt x="536919" y="53975"/>
                </a:lnTo>
                <a:lnTo>
                  <a:pt x="537579" y="53975"/>
                </a:lnTo>
                <a:lnTo>
                  <a:pt x="537579" y="120288"/>
                </a:lnTo>
                <a:lnTo>
                  <a:pt x="536919" y="120288"/>
                </a:lnTo>
                <a:lnTo>
                  <a:pt x="536919" y="123776"/>
                </a:lnTo>
                <a:cubicBezTo>
                  <a:pt x="536919" y="141046"/>
                  <a:pt x="550965" y="155078"/>
                  <a:pt x="568613" y="155078"/>
                </a:cubicBezTo>
                <a:cubicBezTo>
                  <a:pt x="585901" y="155078"/>
                  <a:pt x="599947" y="141046"/>
                  <a:pt x="599947" y="123776"/>
                </a:cubicBezTo>
                <a:lnTo>
                  <a:pt x="599947" y="53975"/>
                </a:lnTo>
                <a:lnTo>
                  <a:pt x="600632" y="53975"/>
                </a:lnTo>
                <a:lnTo>
                  <a:pt x="655051" y="53975"/>
                </a:lnTo>
                <a:lnTo>
                  <a:pt x="680262" y="53975"/>
                </a:lnTo>
                <a:lnTo>
                  <a:pt x="680981" y="53975"/>
                </a:lnTo>
                <a:lnTo>
                  <a:pt x="680981" y="120288"/>
                </a:lnTo>
                <a:lnTo>
                  <a:pt x="680262" y="120288"/>
                </a:lnTo>
                <a:lnTo>
                  <a:pt x="680262" y="123776"/>
                </a:lnTo>
                <a:cubicBezTo>
                  <a:pt x="680262" y="141046"/>
                  <a:pt x="694308" y="155078"/>
                  <a:pt x="711956" y="155078"/>
                </a:cubicBezTo>
                <a:cubicBezTo>
                  <a:pt x="729244" y="155078"/>
                  <a:pt x="743290" y="141046"/>
                  <a:pt x="743290" y="123776"/>
                </a:cubicBezTo>
                <a:lnTo>
                  <a:pt x="743290" y="53975"/>
                </a:lnTo>
                <a:lnTo>
                  <a:pt x="744035" y="53975"/>
                </a:lnTo>
                <a:lnTo>
                  <a:pt x="796953" y="53975"/>
                </a:lnTo>
                <a:lnTo>
                  <a:pt x="836634" y="53975"/>
                </a:lnTo>
                <a:cubicBezTo>
                  <a:pt x="844921" y="53975"/>
                  <a:pt x="852127" y="68832"/>
                  <a:pt x="852127" y="86950"/>
                </a:cubicBezTo>
                <a:cubicBezTo>
                  <a:pt x="852127" y="105068"/>
                  <a:pt x="844921" y="120288"/>
                  <a:pt x="836634" y="120288"/>
                </a:cubicBezTo>
                <a:lnTo>
                  <a:pt x="812440" y="120288"/>
                </a:lnTo>
                <a:lnTo>
                  <a:pt x="812440" y="635409"/>
                </a:lnTo>
                <a:cubicBezTo>
                  <a:pt x="812440" y="654478"/>
                  <a:pt x="804517" y="671749"/>
                  <a:pt x="792271" y="683982"/>
                </a:cubicBezTo>
                <a:cubicBezTo>
                  <a:pt x="779666" y="696935"/>
                  <a:pt x="762378" y="704490"/>
                  <a:pt x="743290" y="704490"/>
                </a:cubicBezTo>
                <a:lnTo>
                  <a:pt x="655051" y="704490"/>
                </a:lnTo>
                <a:lnTo>
                  <a:pt x="501624" y="704490"/>
                </a:lnTo>
                <a:lnTo>
                  <a:pt x="348917" y="704490"/>
                </a:lnTo>
                <a:lnTo>
                  <a:pt x="195849" y="704490"/>
                </a:lnTo>
                <a:lnTo>
                  <a:pt x="107610" y="704490"/>
                </a:lnTo>
                <a:cubicBezTo>
                  <a:pt x="88522" y="704490"/>
                  <a:pt x="71234" y="696935"/>
                  <a:pt x="58629" y="683982"/>
                </a:cubicBezTo>
                <a:cubicBezTo>
                  <a:pt x="46023" y="671749"/>
                  <a:pt x="38100" y="654478"/>
                  <a:pt x="38100" y="635409"/>
                </a:cubicBezTo>
                <a:lnTo>
                  <a:pt x="38100" y="120288"/>
                </a:lnTo>
                <a:lnTo>
                  <a:pt x="15493" y="120288"/>
                </a:lnTo>
                <a:cubicBezTo>
                  <a:pt x="6846" y="120288"/>
                  <a:pt x="0" y="105068"/>
                  <a:pt x="0" y="86950"/>
                </a:cubicBezTo>
                <a:cubicBezTo>
                  <a:pt x="0" y="68832"/>
                  <a:pt x="6846" y="53975"/>
                  <a:pt x="15493" y="53975"/>
                </a:cubicBezTo>
                <a:close/>
                <a:moveTo>
                  <a:pt x="712787" y="0"/>
                </a:moveTo>
                <a:cubicBezTo>
                  <a:pt x="721648" y="0"/>
                  <a:pt x="728293" y="6841"/>
                  <a:pt x="728293" y="15482"/>
                </a:cubicBezTo>
                <a:lnTo>
                  <a:pt x="728293" y="123858"/>
                </a:lnTo>
                <a:cubicBezTo>
                  <a:pt x="728293" y="132139"/>
                  <a:pt x="721648" y="139340"/>
                  <a:pt x="712787" y="139340"/>
                </a:cubicBezTo>
                <a:cubicBezTo>
                  <a:pt x="703927" y="139340"/>
                  <a:pt x="696912" y="132139"/>
                  <a:pt x="696912" y="123858"/>
                </a:cubicBezTo>
                <a:lnTo>
                  <a:pt x="696912" y="15482"/>
                </a:lnTo>
                <a:cubicBezTo>
                  <a:pt x="696912" y="6841"/>
                  <a:pt x="703927" y="0"/>
                  <a:pt x="712787" y="0"/>
                </a:cubicBezTo>
                <a:close/>
                <a:moveTo>
                  <a:pt x="568325" y="0"/>
                </a:moveTo>
                <a:cubicBezTo>
                  <a:pt x="576984" y="0"/>
                  <a:pt x="583839" y="6841"/>
                  <a:pt x="583839" y="15482"/>
                </a:cubicBezTo>
                <a:lnTo>
                  <a:pt x="583839" y="123858"/>
                </a:lnTo>
                <a:cubicBezTo>
                  <a:pt x="583839" y="132139"/>
                  <a:pt x="576984" y="139340"/>
                  <a:pt x="568325" y="139340"/>
                </a:cubicBezTo>
                <a:cubicBezTo>
                  <a:pt x="559666" y="139340"/>
                  <a:pt x="552450" y="132139"/>
                  <a:pt x="552450" y="123858"/>
                </a:cubicBezTo>
                <a:lnTo>
                  <a:pt x="552450" y="15482"/>
                </a:lnTo>
                <a:cubicBezTo>
                  <a:pt x="552450" y="6841"/>
                  <a:pt x="559666" y="0"/>
                  <a:pt x="568325" y="0"/>
                </a:cubicBezTo>
                <a:close/>
                <a:moveTo>
                  <a:pt x="427037" y="0"/>
                </a:moveTo>
                <a:cubicBezTo>
                  <a:pt x="435529" y="0"/>
                  <a:pt x="442543" y="6841"/>
                  <a:pt x="442543" y="15482"/>
                </a:cubicBezTo>
                <a:lnTo>
                  <a:pt x="442543" y="123858"/>
                </a:lnTo>
                <a:cubicBezTo>
                  <a:pt x="442543" y="132139"/>
                  <a:pt x="435529" y="139340"/>
                  <a:pt x="427037" y="139340"/>
                </a:cubicBezTo>
                <a:cubicBezTo>
                  <a:pt x="418177" y="139340"/>
                  <a:pt x="411162" y="132139"/>
                  <a:pt x="411162" y="123858"/>
                </a:cubicBezTo>
                <a:lnTo>
                  <a:pt x="411162" y="15482"/>
                </a:lnTo>
                <a:cubicBezTo>
                  <a:pt x="411162" y="6841"/>
                  <a:pt x="418177" y="0"/>
                  <a:pt x="427037" y="0"/>
                </a:cubicBezTo>
                <a:close/>
                <a:moveTo>
                  <a:pt x="282393" y="0"/>
                </a:moveTo>
                <a:cubicBezTo>
                  <a:pt x="291151" y="0"/>
                  <a:pt x="298085" y="6841"/>
                  <a:pt x="298085" y="15482"/>
                </a:cubicBezTo>
                <a:lnTo>
                  <a:pt x="298085" y="123858"/>
                </a:lnTo>
                <a:cubicBezTo>
                  <a:pt x="298085" y="132139"/>
                  <a:pt x="291151" y="139340"/>
                  <a:pt x="282393" y="139340"/>
                </a:cubicBezTo>
                <a:cubicBezTo>
                  <a:pt x="273634" y="139340"/>
                  <a:pt x="266700" y="132139"/>
                  <a:pt x="266700" y="123858"/>
                </a:cubicBezTo>
                <a:lnTo>
                  <a:pt x="266700" y="15482"/>
                </a:lnTo>
                <a:cubicBezTo>
                  <a:pt x="266700" y="6841"/>
                  <a:pt x="273634" y="0"/>
                  <a:pt x="282393" y="0"/>
                </a:cubicBezTo>
                <a:close/>
                <a:moveTo>
                  <a:pt x="139518" y="0"/>
                </a:moveTo>
                <a:cubicBezTo>
                  <a:pt x="148276" y="0"/>
                  <a:pt x="155210" y="6841"/>
                  <a:pt x="155210" y="15482"/>
                </a:cubicBezTo>
                <a:lnTo>
                  <a:pt x="155210" y="123858"/>
                </a:lnTo>
                <a:cubicBezTo>
                  <a:pt x="155210" y="132139"/>
                  <a:pt x="148276" y="139340"/>
                  <a:pt x="139518" y="139340"/>
                </a:cubicBezTo>
                <a:cubicBezTo>
                  <a:pt x="130759" y="139340"/>
                  <a:pt x="123825" y="132139"/>
                  <a:pt x="123825" y="123858"/>
                </a:cubicBezTo>
                <a:lnTo>
                  <a:pt x="123825" y="15482"/>
                </a:lnTo>
                <a:cubicBezTo>
                  <a:pt x="123825" y="6841"/>
                  <a:pt x="130759" y="0"/>
                  <a:pt x="139518" y="0"/>
                </a:cubicBez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63" name="Freeform 2">
            <a:extLst>
              <a:ext uri="{FF2B5EF4-FFF2-40B4-BE49-F238E27FC236}">
                <a16:creationId xmlns:a16="http://schemas.microsoft.com/office/drawing/2014/main" id="{61F6D15D-AF2F-4BD8-934B-EE1731F73D3B}"/>
              </a:ext>
            </a:extLst>
          </p:cNvPr>
          <p:cNvSpPr>
            <a:spLocks noChangeArrowheads="1"/>
          </p:cNvSpPr>
          <p:nvPr/>
        </p:nvSpPr>
        <p:spPr bwMode="auto">
          <a:xfrm>
            <a:off x="3485923" y="4422263"/>
            <a:ext cx="323973" cy="225546"/>
          </a:xfrm>
          <a:custGeom>
            <a:avLst/>
            <a:gdLst>
              <a:gd name="T0" fmla="*/ 3688 w 3689"/>
              <a:gd name="T1" fmla="*/ 354 h 2995"/>
              <a:gd name="T2" fmla="*/ 3688 w 3689"/>
              <a:gd name="T3" fmla="*/ 354 h 2995"/>
              <a:gd name="T4" fmla="*/ 3253 w 3689"/>
              <a:gd name="T5" fmla="*/ 474 h 2995"/>
              <a:gd name="T6" fmla="*/ 3253 w 3689"/>
              <a:gd name="T7" fmla="*/ 474 h 2995"/>
              <a:gd name="T8" fmla="*/ 3586 w 3689"/>
              <a:gd name="T9" fmla="*/ 54 h 2995"/>
              <a:gd name="T10" fmla="*/ 3586 w 3689"/>
              <a:gd name="T11" fmla="*/ 54 h 2995"/>
              <a:gd name="T12" fmla="*/ 3104 w 3689"/>
              <a:gd name="T13" fmla="*/ 238 h 2995"/>
              <a:gd name="T14" fmla="*/ 3104 w 3689"/>
              <a:gd name="T15" fmla="*/ 238 h 2995"/>
              <a:gd name="T16" fmla="*/ 2553 w 3689"/>
              <a:gd name="T17" fmla="*/ 0 h 2995"/>
              <a:gd name="T18" fmla="*/ 2553 w 3689"/>
              <a:gd name="T19" fmla="*/ 0 h 2995"/>
              <a:gd name="T20" fmla="*/ 1797 w 3689"/>
              <a:gd name="T21" fmla="*/ 756 h 2995"/>
              <a:gd name="T22" fmla="*/ 1797 w 3689"/>
              <a:gd name="T23" fmla="*/ 756 h 2995"/>
              <a:gd name="T24" fmla="*/ 1816 w 3689"/>
              <a:gd name="T25" fmla="*/ 928 h 2995"/>
              <a:gd name="T26" fmla="*/ 1816 w 3689"/>
              <a:gd name="T27" fmla="*/ 928 h 2995"/>
              <a:gd name="T28" fmla="*/ 257 w 3689"/>
              <a:gd name="T29" fmla="*/ 138 h 2995"/>
              <a:gd name="T30" fmla="*/ 257 w 3689"/>
              <a:gd name="T31" fmla="*/ 138 h 2995"/>
              <a:gd name="T32" fmla="*/ 154 w 3689"/>
              <a:gd name="T33" fmla="*/ 518 h 2995"/>
              <a:gd name="T34" fmla="*/ 154 w 3689"/>
              <a:gd name="T35" fmla="*/ 518 h 2995"/>
              <a:gd name="T36" fmla="*/ 491 w 3689"/>
              <a:gd name="T37" fmla="*/ 1147 h 2995"/>
              <a:gd name="T38" fmla="*/ 491 w 3689"/>
              <a:gd name="T39" fmla="*/ 1147 h 2995"/>
              <a:gd name="T40" fmla="*/ 149 w 3689"/>
              <a:gd name="T41" fmla="*/ 1053 h 2995"/>
              <a:gd name="T42" fmla="*/ 149 w 3689"/>
              <a:gd name="T43" fmla="*/ 1062 h 2995"/>
              <a:gd name="T44" fmla="*/ 149 w 3689"/>
              <a:gd name="T45" fmla="*/ 1062 h 2995"/>
              <a:gd name="T46" fmla="*/ 755 w 3689"/>
              <a:gd name="T47" fmla="*/ 1804 h 2995"/>
              <a:gd name="T48" fmla="*/ 755 w 3689"/>
              <a:gd name="T49" fmla="*/ 1804 h 2995"/>
              <a:gd name="T50" fmla="*/ 556 w 3689"/>
              <a:gd name="T51" fmla="*/ 1830 h 2995"/>
              <a:gd name="T52" fmla="*/ 556 w 3689"/>
              <a:gd name="T53" fmla="*/ 1830 h 2995"/>
              <a:gd name="T54" fmla="*/ 413 w 3689"/>
              <a:gd name="T55" fmla="*/ 1817 h 2995"/>
              <a:gd name="T56" fmla="*/ 413 w 3689"/>
              <a:gd name="T57" fmla="*/ 1817 h 2995"/>
              <a:gd name="T58" fmla="*/ 1120 w 3689"/>
              <a:gd name="T59" fmla="*/ 2342 h 2995"/>
              <a:gd name="T60" fmla="*/ 1120 w 3689"/>
              <a:gd name="T61" fmla="*/ 2342 h 2995"/>
              <a:gd name="T62" fmla="*/ 180 w 3689"/>
              <a:gd name="T63" fmla="*/ 2665 h 2995"/>
              <a:gd name="T64" fmla="*/ 180 w 3689"/>
              <a:gd name="T65" fmla="*/ 2665 h 2995"/>
              <a:gd name="T66" fmla="*/ 0 w 3689"/>
              <a:gd name="T67" fmla="*/ 2655 h 2995"/>
              <a:gd name="T68" fmla="*/ 0 w 3689"/>
              <a:gd name="T69" fmla="*/ 2655 h 2995"/>
              <a:gd name="T70" fmla="*/ 1160 w 3689"/>
              <a:gd name="T71" fmla="*/ 2994 h 2995"/>
              <a:gd name="T72" fmla="*/ 1160 w 3689"/>
              <a:gd name="T73" fmla="*/ 2994 h 2995"/>
              <a:gd name="T74" fmla="*/ 3312 w 3689"/>
              <a:gd name="T75" fmla="*/ 844 h 2995"/>
              <a:gd name="T76" fmla="*/ 3309 w 3689"/>
              <a:gd name="T77" fmla="*/ 746 h 2995"/>
              <a:gd name="T78" fmla="*/ 3309 w 3689"/>
              <a:gd name="T79" fmla="*/ 746 h 2995"/>
              <a:gd name="T80" fmla="*/ 3688 w 3689"/>
              <a:gd name="T81" fmla="*/ 354 h 2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89" h="2995">
                <a:moveTo>
                  <a:pt x="3688" y="354"/>
                </a:moveTo>
                <a:lnTo>
                  <a:pt x="3688" y="354"/>
                </a:lnTo>
                <a:cubicBezTo>
                  <a:pt x="3552" y="414"/>
                  <a:pt x="3406" y="455"/>
                  <a:pt x="3253" y="474"/>
                </a:cubicBezTo>
                <a:lnTo>
                  <a:pt x="3253" y="474"/>
                </a:lnTo>
                <a:cubicBezTo>
                  <a:pt x="3409" y="380"/>
                  <a:pt x="3528" y="232"/>
                  <a:pt x="3586" y="54"/>
                </a:cubicBezTo>
                <a:lnTo>
                  <a:pt x="3586" y="54"/>
                </a:lnTo>
                <a:cubicBezTo>
                  <a:pt x="3440" y="141"/>
                  <a:pt x="3277" y="205"/>
                  <a:pt x="3104" y="238"/>
                </a:cubicBezTo>
                <a:lnTo>
                  <a:pt x="3104" y="238"/>
                </a:lnTo>
                <a:cubicBezTo>
                  <a:pt x="2967" y="92"/>
                  <a:pt x="2770" y="0"/>
                  <a:pt x="2553" y="0"/>
                </a:cubicBezTo>
                <a:lnTo>
                  <a:pt x="2553" y="0"/>
                </a:lnTo>
                <a:cubicBezTo>
                  <a:pt x="2136" y="0"/>
                  <a:pt x="1797" y="338"/>
                  <a:pt x="1797" y="756"/>
                </a:cubicBezTo>
                <a:lnTo>
                  <a:pt x="1797" y="756"/>
                </a:lnTo>
                <a:cubicBezTo>
                  <a:pt x="1797" y="815"/>
                  <a:pt x="1804" y="872"/>
                  <a:pt x="1816" y="928"/>
                </a:cubicBezTo>
                <a:lnTo>
                  <a:pt x="1816" y="928"/>
                </a:lnTo>
                <a:cubicBezTo>
                  <a:pt x="1187" y="896"/>
                  <a:pt x="631" y="596"/>
                  <a:pt x="257" y="138"/>
                </a:cubicBezTo>
                <a:lnTo>
                  <a:pt x="257" y="138"/>
                </a:lnTo>
                <a:cubicBezTo>
                  <a:pt x="191" y="249"/>
                  <a:pt x="154" y="380"/>
                  <a:pt x="154" y="518"/>
                </a:cubicBezTo>
                <a:lnTo>
                  <a:pt x="154" y="518"/>
                </a:lnTo>
                <a:cubicBezTo>
                  <a:pt x="154" y="780"/>
                  <a:pt x="288" y="1012"/>
                  <a:pt x="491" y="1147"/>
                </a:cubicBezTo>
                <a:lnTo>
                  <a:pt x="491" y="1147"/>
                </a:lnTo>
                <a:cubicBezTo>
                  <a:pt x="367" y="1144"/>
                  <a:pt x="251" y="1109"/>
                  <a:pt x="149" y="1053"/>
                </a:cubicBezTo>
                <a:lnTo>
                  <a:pt x="149" y="1062"/>
                </a:lnTo>
                <a:lnTo>
                  <a:pt x="149" y="1062"/>
                </a:lnTo>
                <a:cubicBezTo>
                  <a:pt x="149" y="1429"/>
                  <a:pt x="410" y="1735"/>
                  <a:pt x="755" y="1804"/>
                </a:cubicBezTo>
                <a:lnTo>
                  <a:pt x="755" y="1804"/>
                </a:lnTo>
                <a:cubicBezTo>
                  <a:pt x="692" y="1821"/>
                  <a:pt x="625" y="1830"/>
                  <a:pt x="556" y="1830"/>
                </a:cubicBezTo>
                <a:lnTo>
                  <a:pt x="556" y="1830"/>
                </a:lnTo>
                <a:cubicBezTo>
                  <a:pt x="508" y="1830"/>
                  <a:pt x="460" y="1826"/>
                  <a:pt x="413" y="1817"/>
                </a:cubicBezTo>
                <a:lnTo>
                  <a:pt x="413" y="1817"/>
                </a:lnTo>
                <a:cubicBezTo>
                  <a:pt x="510" y="2117"/>
                  <a:pt x="788" y="2335"/>
                  <a:pt x="1120" y="2342"/>
                </a:cubicBezTo>
                <a:lnTo>
                  <a:pt x="1120" y="2342"/>
                </a:lnTo>
                <a:cubicBezTo>
                  <a:pt x="861" y="2544"/>
                  <a:pt x="534" y="2665"/>
                  <a:pt x="180" y="2665"/>
                </a:cubicBezTo>
                <a:lnTo>
                  <a:pt x="180" y="2665"/>
                </a:lnTo>
                <a:cubicBezTo>
                  <a:pt x="119" y="2665"/>
                  <a:pt x="60" y="2662"/>
                  <a:pt x="0" y="2655"/>
                </a:cubicBezTo>
                <a:lnTo>
                  <a:pt x="0" y="2655"/>
                </a:lnTo>
                <a:cubicBezTo>
                  <a:pt x="335" y="2870"/>
                  <a:pt x="733" y="2994"/>
                  <a:pt x="1160" y="2994"/>
                </a:cubicBezTo>
                <a:lnTo>
                  <a:pt x="1160" y="2994"/>
                </a:lnTo>
                <a:cubicBezTo>
                  <a:pt x="2550" y="2994"/>
                  <a:pt x="3312" y="1843"/>
                  <a:pt x="3312" y="844"/>
                </a:cubicBezTo>
                <a:lnTo>
                  <a:pt x="3309" y="746"/>
                </a:lnTo>
                <a:lnTo>
                  <a:pt x="3309" y="746"/>
                </a:lnTo>
                <a:cubicBezTo>
                  <a:pt x="3458" y="639"/>
                  <a:pt x="3586" y="506"/>
                  <a:pt x="3688" y="354"/>
                </a:cubicBezTo>
              </a:path>
            </a:pathLst>
          </a:custGeom>
          <a:solidFill>
            <a:schemeClr val="bg1"/>
          </a:solidFill>
          <a:ln>
            <a:noFill/>
          </a:ln>
          <a:effectLst/>
        </p:spPr>
        <p:txBody>
          <a:bodyPr wrap="none" anchor="ctr"/>
          <a:lstStyle/>
          <a:p>
            <a:endParaRPr lang="en-US">
              <a:solidFill>
                <a:schemeClr val="bg1">
                  <a:lumMod val="65000"/>
                </a:schemeClr>
              </a:solidFill>
            </a:endParaRPr>
          </a:p>
        </p:txBody>
      </p:sp>
      <p:grpSp>
        <p:nvGrpSpPr>
          <p:cNvPr id="17" name="Group 16">
            <a:extLst>
              <a:ext uri="{FF2B5EF4-FFF2-40B4-BE49-F238E27FC236}">
                <a16:creationId xmlns:a16="http://schemas.microsoft.com/office/drawing/2014/main" id="{26FF7A1E-5613-4000-860E-292C74B07438}"/>
              </a:ext>
            </a:extLst>
          </p:cNvPr>
          <p:cNvGrpSpPr/>
          <p:nvPr/>
        </p:nvGrpSpPr>
        <p:grpSpPr>
          <a:xfrm>
            <a:off x="1225178" y="605340"/>
            <a:ext cx="1480141" cy="3179041"/>
            <a:chOff x="9507095" y="1182315"/>
            <a:chExt cx="4361063" cy="9366676"/>
          </a:xfrm>
        </p:grpSpPr>
        <p:sp>
          <p:nvSpPr>
            <p:cNvPr id="18" name="Shape 61836">
              <a:extLst>
                <a:ext uri="{FF2B5EF4-FFF2-40B4-BE49-F238E27FC236}">
                  <a16:creationId xmlns:a16="http://schemas.microsoft.com/office/drawing/2014/main" id="{1DE390BC-F83F-4B23-BC35-183E5CF01ED7}"/>
                </a:ext>
              </a:extLst>
            </p:cNvPr>
            <p:cNvSpPr/>
            <p:nvPr/>
          </p:nvSpPr>
          <p:spPr>
            <a:xfrm>
              <a:off x="9507095" y="1182315"/>
              <a:ext cx="4361063" cy="9366676"/>
            </a:xfrm>
            <a:custGeom>
              <a:avLst/>
              <a:gdLst/>
              <a:ahLst/>
              <a:cxnLst>
                <a:cxn ang="0">
                  <a:pos x="wd2" y="hd2"/>
                </a:cxn>
                <a:cxn ang="5400000">
                  <a:pos x="wd2" y="hd2"/>
                </a:cxn>
                <a:cxn ang="10800000">
                  <a:pos x="wd2" y="hd2"/>
                </a:cxn>
                <a:cxn ang="16200000">
                  <a:pos x="wd2" y="hd2"/>
                </a:cxn>
              </a:cxnLst>
              <a:rect l="0" t="0" r="r" b="b"/>
              <a:pathLst>
                <a:path w="21589" h="21580" extrusionOk="0">
                  <a:moveTo>
                    <a:pt x="12774" y="8"/>
                  </a:moveTo>
                  <a:cubicBezTo>
                    <a:pt x="11686" y="-20"/>
                    <a:pt x="10482" y="6"/>
                    <a:pt x="10002" y="440"/>
                  </a:cubicBezTo>
                  <a:cubicBezTo>
                    <a:pt x="9875" y="555"/>
                    <a:pt x="9834" y="685"/>
                    <a:pt x="9820" y="814"/>
                  </a:cubicBezTo>
                  <a:cubicBezTo>
                    <a:pt x="9786" y="1142"/>
                    <a:pt x="9925" y="1466"/>
                    <a:pt x="10099" y="1785"/>
                  </a:cubicBezTo>
                  <a:cubicBezTo>
                    <a:pt x="10198" y="1966"/>
                    <a:pt x="10309" y="2146"/>
                    <a:pt x="10431" y="2325"/>
                  </a:cubicBezTo>
                  <a:lnTo>
                    <a:pt x="10632" y="2627"/>
                  </a:lnTo>
                  <a:cubicBezTo>
                    <a:pt x="10996" y="2704"/>
                    <a:pt x="11350" y="2791"/>
                    <a:pt x="11693" y="2887"/>
                  </a:cubicBezTo>
                  <a:cubicBezTo>
                    <a:pt x="12194" y="3027"/>
                    <a:pt x="12669" y="3186"/>
                    <a:pt x="13113" y="3362"/>
                  </a:cubicBezTo>
                  <a:cubicBezTo>
                    <a:pt x="13222" y="3291"/>
                    <a:pt x="13312" y="3214"/>
                    <a:pt x="13383" y="3133"/>
                  </a:cubicBezTo>
                  <a:cubicBezTo>
                    <a:pt x="13431" y="3079"/>
                    <a:pt x="13472" y="3021"/>
                    <a:pt x="13555" y="2977"/>
                  </a:cubicBezTo>
                  <a:cubicBezTo>
                    <a:pt x="13661" y="2921"/>
                    <a:pt x="13818" y="2893"/>
                    <a:pt x="13978" y="2896"/>
                  </a:cubicBezTo>
                  <a:cubicBezTo>
                    <a:pt x="14176" y="2899"/>
                    <a:pt x="14353" y="2948"/>
                    <a:pt x="14542" y="2975"/>
                  </a:cubicBezTo>
                  <a:cubicBezTo>
                    <a:pt x="14855" y="3020"/>
                    <a:pt x="15199" y="2974"/>
                    <a:pt x="15238" y="2843"/>
                  </a:cubicBezTo>
                  <a:cubicBezTo>
                    <a:pt x="15261" y="2764"/>
                    <a:pt x="15131" y="2697"/>
                    <a:pt x="15100" y="2620"/>
                  </a:cubicBezTo>
                  <a:cubicBezTo>
                    <a:pt x="15061" y="2523"/>
                    <a:pt x="15179" y="2432"/>
                    <a:pt x="15233" y="2337"/>
                  </a:cubicBezTo>
                  <a:cubicBezTo>
                    <a:pt x="15279" y="2254"/>
                    <a:pt x="15276" y="2167"/>
                    <a:pt x="15221" y="2085"/>
                  </a:cubicBezTo>
                  <a:cubicBezTo>
                    <a:pt x="15327" y="2053"/>
                    <a:pt x="15432" y="2020"/>
                    <a:pt x="15535" y="1988"/>
                  </a:cubicBezTo>
                  <a:cubicBezTo>
                    <a:pt x="15617" y="1962"/>
                    <a:pt x="15700" y="1933"/>
                    <a:pt x="15726" y="1889"/>
                  </a:cubicBezTo>
                  <a:cubicBezTo>
                    <a:pt x="15776" y="1802"/>
                    <a:pt x="15597" y="1736"/>
                    <a:pt x="15429" y="1682"/>
                  </a:cubicBezTo>
                  <a:cubicBezTo>
                    <a:pt x="15271" y="1631"/>
                    <a:pt x="15121" y="1572"/>
                    <a:pt x="15039" y="1491"/>
                  </a:cubicBezTo>
                  <a:cubicBezTo>
                    <a:pt x="14970" y="1423"/>
                    <a:pt x="14956" y="1347"/>
                    <a:pt x="14973" y="1272"/>
                  </a:cubicBezTo>
                  <a:cubicBezTo>
                    <a:pt x="14993" y="1183"/>
                    <a:pt x="15055" y="1094"/>
                    <a:pt x="15017" y="1007"/>
                  </a:cubicBezTo>
                  <a:cubicBezTo>
                    <a:pt x="14995" y="956"/>
                    <a:pt x="14942" y="910"/>
                    <a:pt x="14884" y="866"/>
                  </a:cubicBezTo>
                  <a:cubicBezTo>
                    <a:pt x="14827" y="823"/>
                    <a:pt x="14765" y="779"/>
                    <a:pt x="14752" y="728"/>
                  </a:cubicBezTo>
                  <a:cubicBezTo>
                    <a:pt x="14724" y="622"/>
                    <a:pt x="14902" y="537"/>
                    <a:pt x="15007" y="443"/>
                  </a:cubicBezTo>
                  <a:cubicBezTo>
                    <a:pt x="15111" y="351"/>
                    <a:pt x="15143" y="244"/>
                    <a:pt x="15099" y="142"/>
                  </a:cubicBezTo>
                  <a:cubicBezTo>
                    <a:pt x="14938" y="153"/>
                    <a:pt x="14775" y="154"/>
                    <a:pt x="14613" y="146"/>
                  </a:cubicBezTo>
                  <a:cubicBezTo>
                    <a:pt x="14299" y="130"/>
                    <a:pt x="13999" y="79"/>
                    <a:pt x="13689" y="50"/>
                  </a:cubicBezTo>
                  <a:cubicBezTo>
                    <a:pt x="13388" y="22"/>
                    <a:pt x="13080" y="15"/>
                    <a:pt x="12774" y="8"/>
                  </a:cubicBezTo>
                  <a:close/>
                  <a:moveTo>
                    <a:pt x="10306" y="2816"/>
                  </a:moveTo>
                  <a:cubicBezTo>
                    <a:pt x="10086" y="2894"/>
                    <a:pt x="9860" y="2969"/>
                    <a:pt x="9629" y="3041"/>
                  </a:cubicBezTo>
                  <a:cubicBezTo>
                    <a:pt x="9251" y="3158"/>
                    <a:pt x="8855" y="3267"/>
                    <a:pt x="8544" y="3421"/>
                  </a:cubicBezTo>
                  <a:cubicBezTo>
                    <a:pt x="8290" y="3548"/>
                    <a:pt x="8104" y="3699"/>
                    <a:pt x="7892" y="3841"/>
                  </a:cubicBezTo>
                  <a:cubicBezTo>
                    <a:pt x="7702" y="3967"/>
                    <a:pt x="7492" y="4086"/>
                    <a:pt x="7262" y="4197"/>
                  </a:cubicBezTo>
                  <a:lnTo>
                    <a:pt x="3250" y="6253"/>
                  </a:lnTo>
                  <a:cubicBezTo>
                    <a:pt x="2992" y="6385"/>
                    <a:pt x="2771" y="6532"/>
                    <a:pt x="2593" y="6690"/>
                  </a:cubicBezTo>
                  <a:cubicBezTo>
                    <a:pt x="2440" y="6827"/>
                    <a:pt x="2320" y="6971"/>
                    <a:pt x="2256" y="7122"/>
                  </a:cubicBezTo>
                  <a:cubicBezTo>
                    <a:pt x="2205" y="7245"/>
                    <a:pt x="2192" y="7370"/>
                    <a:pt x="2177" y="7495"/>
                  </a:cubicBezTo>
                  <a:cubicBezTo>
                    <a:pt x="2055" y="8554"/>
                    <a:pt x="1831" y="9609"/>
                    <a:pt x="1507" y="10658"/>
                  </a:cubicBezTo>
                  <a:lnTo>
                    <a:pt x="3620" y="10659"/>
                  </a:lnTo>
                  <a:lnTo>
                    <a:pt x="4540" y="7766"/>
                  </a:lnTo>
                  <a:cubicBezTo>
                    <a:pt x="4702" y="7619"/>
                    <a:pt x="4891" y="7478"/>
                    <a:pt x="5104" y="7345"/>
                  </a:cubicBezTo>
                  <a:cubicBezTo>
                    <a:pt x="5562" y="7058"/>
                    <a:pt x="6126" y="6813"/>
                    <a:pt x="6770" y="6619"/>
                  </a:cubicBezTo>
                  <a:cubicBezTo>
                    <a:pt x="6781" y="7405"/>
                    <a:pt x="6684" y="8190"/>
                    <a:pt x="6479" y="8969"/>
                  </a:cubicBezTo>
                  <a:cubicBezTo>
                    <a:pt x="6278" y="9736"/>
                    <a:pt x="5974" y="10496"/>
                    <a:pt x="5567" y="11245"/>
                  </a:cubicBezTo>
                  <a:lnTo>
                    <a:pt x="6209" y="11170"/>
                  </a:lnTo>
                  <a:cubicBezTo>
                    <a:pt x="4584" y="13978"/>
                    <a:pt x="2776" y="16764"/>
                    <a:pt x="791" y="19519"/>
                  </a:cubicBezTo>
                  <a:cubicBezTo>
                    <a:pt x="464" y="19973"/>
                    <a:pt x="130" y="20429"/>
                    <a:pt x="28" y="20906"/>
                  </a:cubicBezTo>
                  <a:cubicBezTo>
                    <a:pt x="5" y="21016"/>
                    <a:pt x="-6" y="21126"/>
                    <a:pt x="4" y="21237"/>
                  </a:cubicBezTo>
                  <a:cubicBezTo>
                    <a:pt x="13" y="21351"/>
                    <a:pt x="46" y="21466"/>
                    <a:pt x="100" y="21580"/>
                  </a:cubicBezTo>
                  <a:lnTo>
                    <a:pt x="1551" y="21572"/>
                  </a:lnTo>
                  <a:lnTo>
                    <a:pt x="1526" y="21305"/>
                  </a:lnTo>
                  <a:lnTo>
                    <a:pt x="2619" y="21573"/>
                  </a:lnTo>
                  <a:lnTo>
                    <a:pt x="5386" y="21566"/>
                  </a:lnTo>
                  <a:cubicBezTo>
                    <a:pt x="5399" y="21504"/>
                    <a:pt x="5380" y="21441"/>
                    <a:pt x="5331" y="21383"/>
                  </a:cubicBezTo>
                  <a:cubicBezTo>
                    <a:pt x="5196" y="21224"/>
                    <a:pt x="4926" y="21137"/>
                    <a:pt x="4593" y="21086"/>
                  </a:cubicBezTo>
                  <a:cubicBezTo>
                    <a:pt x="4250" y="21032"/>
                    <a:pt x="3851" y="21017"/>
                    <a:pt x="3537" y="20938"/>
                  </a:cubicBezTo>
                  <a:cubicBezTo>
                    <a:pt x="2727" y="20736"/>
                    <a:pt x="2679" y="20235"/>
                    <a:pt x="2965" y="19795"/>
                  </a:cubicBezTo>
                  <a:cubicBezTo>
                    <a:pt x="3146" y="19518"/>
                    <a:pt x="3411" y="19255"/>
                    <a:pt x="3673" y="18993"/>
                  </a:cubicBezTo>
                  <a:cubicBezTo>
                    <a:pt x="4131" y="18534"/>
                    <a:pt x="4580" y="18073"/>
                    <a:pt x="5054" y="17617"/>
                  </a:cubicBezTo>
                  <a:cubicBezTo>
                    <a:pt x="5718" y="16978"/>
                    <a:pt x="6432" y="16350"/>
                    <a:pt x="7193" y="15735"/>
                  </a:cubicBezTo>
                  <a:cubicBezTo>
                    <a:pt x="7387" y="15577"/>
                    <a:pt x="7584" y="15421"/>
                    <a:pt x="7762" y="15259"/>
                  </a:cubicBezTo>
                  <a:cubicBezTo>
                    <a:pt x="8362" y="14711"/>
                    <a:pt x="8721" y="14117"/>
                    <a:pt x="9174" y="13540"/>
                  </a:cubicBezTo>
                  <a:cubicBezTo>
                    <a:pt x="9659" y="12919"/>
                    <a:pt x="10253" y="12319"/>
                    <a:pt x="10949" y="11743"/>
                  </a:cubicBezTo>
                  <a:cubicBezTo>
                    <a:pt x="11717" y="12021"/>
                    <a:pt x="12456" y="12315"/>
                    <a:pt x="13166" y="12624"/>
                  </a:cubicBezTo>
                  <a:cubicBezTo>
                    <a:pt x="13607" y="12817"/>
                    <a:pt x="14037" y="13015"/>
                    <a:pt x="14455" y="13218"/>
                  </a:cubicBezTo>
                  <a:cubicBezTo>
                    <a:pt x="13758" y="14190"/>
                    <a:pt x="13118" y="15171"/>
                    <a:pt x="12533" y="16159"/>
                  </a:cubicBezTo>
                  <a:cubicBezTo>
                    <a:pt x="12263" y="16615"/>
                    <a:pt x="12005" y="17074"/>
                    <a:pt x="11627" y="17513"/>
                  </a:cubicBezTo>
                  <a:cubicBezTo>
                    <a:pt x="11557" y="17594"/>
                    <a:pt x="11483" y="17675"/>
                    <a:pt x="11429" y="17758"/>
                  </a:cubicBezTo>
                  <a:cubicBezTo>
                    <a:pt x="11355" y="17873"/>
                    <a:pt x="11319" y="17993"/>
                    <a:pt x="11294" y="18112"/>
                  </a:cubicBezTo>
                  <a:cubicBezTo>
                    <a:pt x="11243" y="18347"/>
                    <a:pt x="11229" y="18584"/>
                    <a:pt x="11252" y="18820"/>
                  </a:cubicBezTo>
                  <a:lnTo>
                    <a:pt x="12793" y="18818"/>
                  </a:lnTo>
                  <a:lnTo>
                    <a:pt x="12854" y="18612"/>
                  </a:lnTo>
                  <a:lnTo>
                    <a:pt x="13932" y="18812"/>
                  </a:lnTo>
                  <a:lnTo>
                    <a:pt x="16620" y="18813"/>
                  </a:lnTo>
                  <a:cubicBezTo>
                    <a:pt x="16687" y="18718"/>
                    <a:pt x="16652" y="18613"/>
                    <a:pt x="16527" y="18532"/>
                  </a:cubicBezTo>
                  <a:cubicBezTo>
                    <a:pt x="16333" y="18408"/>
                    <a:pt x="15990" y="18370"/>
                    <a:pt x="15667" y="18332"/>
                  </a:cubicBezTo>
                  <a:cubicBezTo>
                    <a:pt x="15221" y="18280"/>
                    <a:pt x="14775" y="18213"/>
                    <a:pt x="14412" y="18080"/>
                  </a:cubicBezTo>
                  <a:cubicBezTo>
                    <a:pt x="14305" y="18041"/>
                    <a:pt x="14207" y="17996"/>
                    <a:pt x="14121" y="17947"/>
                  </a:cubicBezTo>
                  <a:cubicBezTo>
                    <a:pt x="14058" y="17911"/>
                    <a:pt x="14002" y="17873"/>
                    <a:pt x="13964" y="17831"/>
                  </a:cubicBezTo>
                  <a:cubicBezTo>
                    <a:pt x="13838" y="17686"/>
                    <a:pt x="13933" y="17542"/>
                    <a:pt x="14042" y="17399"/>
                  </a:cubicBezTo>
                  <a:cubicBezTo>
                    <a:pt x="14162" y="17241"/>
                    <a:pt x="14291" y="17071"/>
                    <a:pt x="14427" y="16910"/>
                  </a:cubicBezTo>
                  <a:cubicBezTo>
                    <a:pt x="15402" y="15757"/>
                    <a:pt x="16469" y="14622"/>
                    <a:pt x="17691" y="13522"/>
                  </a:cubicBezTo>
                  <a:cubicBezTo>
                    <a:pt x="17776" y="13445"/>
                    <a:pt x="17862" y="13369"/>
                    <a:pt x="17932" y="13289"/>
                  </a:cubicBezTo>
                  <a:cubicBezTo>
                    <a:pt x="18047" y="13159"/>
                    <a:pt x="18118" y="13017"/>
                    <a:pt x="18034" y="12881"/>
                  </a:cubicBezTo>
                  <a:cubicBezTo>
                    <a:pt x="17993" y="12815"/>
                    <a:pt x="17915" y="12755"/>
                    <a:pt x="17845" y="12694"/>
                  </a:cubicBezTo>
                  <a:cubicBezTo>
                    <a:pt x="17778" y="12635"/>
                    <a:pt x="17717" y="12575"/>
                    <a:pt x="17654" y="12515"/>
                  </a:cubicBezTo>
                  <a:cubicBezTo>
                    <a:pt x="17558" y="12426"/>
                    <a:pt x="17455" y="12337"/>
                    <a:pt x="17349" y="12250"/>
                  </a:cubicBezTo>
                  <a:cubicBezTo>
                    <a:pt x="16383" y="11454"/>
                    <a:pt x="15167" y="10729"/>
                    <a:pt x="13741" y="10100"/>
                  </a:cubicBezTo>
                  <a:lnTo>
                    <a:pt x="14133" y="10054"/>
                  </a:lnTo>
                  <a:cubicBezTo>
                    <a:pt x="13661" y="9893"/>
                    <a:pt x="13297" y="9673"/>
                    <a:pt x="13082" y="9420"/>
                  </a:cubicBezTo>
                  <a:cubicBezTo>
                    <a:pt x="12978" y="9297"/>
                    <a:pt x="12911" y="9167"/>
                    <a:pt x="12870" y="9035"/>
                  </a:cubicBezTo>
                  <a:cubicBezTo>
                    <a:pt x="12789" y="8773"/>
                    <a:pt x="12811" y="8505"/>
                    <a:pt x="12937" y="8246"/>
                  </a:cubicBezTo>
                  <a:lnTo>
                    <a:pt x="18413" y="9669"/>
                  </a:lnTo>
                  <a:lnTo>
                    <a:pt x="19266" y="8735"/>
                  </a:lnTo>
                  <a:cubicBezTo>
                    <a:pt x="17866" y="8415"/>
                    <a:pt x="16542" y="8027"/>
                    <a:pt x="15318" y="7577"/>
                  </a:cubicBezTo>
                  <a:cubicBezTo>
                    <a:pt x="15159" y="7519"/>
                    <a:pt x="15001" y="7459"/>
                    <a:pt x="14863" y="7390"/>
                  </a:cubicBezTo>
                  <a:cubicBezTo>
                    <a:pt x="14558" y="7238"/>
                    <a:pt x="14361" y="7050"/>
                    <a:pt x="14196" y="6857"/>
                  </a:cubicBezTo>
                  <a:cubicBezTo>
                    <a:pt x="14023" y="6656"/>
                    <a:pt x="13884" y="6449"/>
                    <a:pt x="13779" y="6237"/>
                  </a:cubicBezTo>
                  <a:lnTo>
                    <a:pt x="13205" y="5040"/>
                  </a:lnTo>
                  <a:cubicBezTo>
                    <a:pt x="13129" y="4501"/>
                    <a:pt x="13000" y="3968"/>
                    <a:pt x="12370" y="3520"/>
                  </a:cubicBezTo>
                  <a:cubicBezTo>
                    <a:pt x="11889" y="3178"/>
                    <a:pt x="11156" y="2927"/>
                    <a:pt x="10306" y="2816"/>
                  </a:cubicBezTo>
                  <a:close/>
                  <a:moveTo>
                    <a:pt x="19481" y="8805"/>
                  </a:moveTo>
                  <a:lnTo>
                    <a:pt x="18638" y="9711"/>
                  </a:lnTo>
                  <a:cubicBezTo>
                    <a:pt x="18922" y="9804"/>
                    <a:pt x="19211" y="9890"/>
                    <a:pt x="19503" y="9967"/>
                  </a:cubicBezTo>
                  <a:cubicBezTo>
                    <a:pt x="19817" y="10051"/>
                    <a:pt x="20164" y="10132"/>
                    <a:pt x="20539" y="10105"/>
                  </a:cubicBezTo>
                  <a:cubicBezTo>
                    <a:pt x="20727" y="10092"/>
                    <a:pt x="20899" y="10051"/>
                    <a:pt x="21045" y="9995"/>
                  </a:cubicBezTo>
                  <a:cubicBezTo>
                    <a:pt x="21340" y="9880"/>
                    <a:pt x="21505" y="9712"/>
                    <a:pt x="21574" y="9536"/>
                  </a:cubicBezTo>
                  <a:cubicBezTo>
                    <a:pt x="21585" y="9508"/>
                    <a:pt x="21594" y="9479"/>
                    <a:pt x="21587" y="9451"/>
                  </a:cubicBezTo>
                  <a:cubicBezTo>
                    <a:pt x="21575" y="9406"/>
                    <a:pt x="21527" y="9366"/>
                    <a:pt x="21465" y="9332"/>
                  </a:cubicBezTo>
                  <a:cubicBezTo>
                    <a:pt x="21360" y="9275"/>
                    <a:pt x="21220" y="9235"/>
                    <a:pt x="21063" y="9217"/>
                  </a:cubicBezTo>
                  <a:cubicBezTo>
                    <a:pt x="21100" y="9155"/>
                    <a:pt x="21074" y="9089"/>
                    <a:pt x="20992" y="9037"/>
                  </a:cubicBezTo>
                  <a:cubicBezTo>
                    <a:pt x="20890" y="8973"/>
                    <a:pt x="20722" y="8943"/>
                    <a:pt x="20564" y="8912"/>
                  </a:cubicBezTo>
                  <a:cubicBezTo>
                    <a:pt x="20456" y="8891"/>
                    <a:pt x="20349" y="8868"/>
                    <a:pt x="20238" y="8849"/>
                  </a:cubicBezTo>
                  <a:cubicBezTo>
                    <a:pt x="19995" y="8810"/>
                    <a:pt x="19737" y="8795"/>
                    <a:pt x="19481" y="8805"/>
                  </a:cubicBezTo>
                  <a:close/>
                  <a:moveTo>
                    <a:pt x="1504" y="10802"/>
                  </a:moveTo>
                  <a:cubicBezTo>
                    <a:pt x="1475" y="10975"/>
                    <a:pt x="1435" y="11143"/>
                    <a:pt x="1387" y="11309"/>
                  </a:cubicBezTo>
                  <a:cubicBezTo>
                    <a:pt x="1339" y="11473"/>
                    <a:pt x="1279" y="11650"/>
                    <a:pt x="1468" y="11799"/>
                  </a:cubicBezTo>
                  <a:cubicBezTo>
                    <a:pt x="1743" y="12015"/>
                    <a:pt x="2319" y="12037"/>
                    <a:pt x="2875" y="12061"/>
                  </a:cubicBezTo>
                  <a:cubicBezTo>
                    <a:pt x="2969" y="12065"/>
                    <a:pt x="3065" y="12070"/>
                    <a:pt x="3157" y="12060"/>
                  </a:cubicBezTo>
                  <a:cubicBezTo>
                    <a:pt x="3352" y="12041"/>
                    <a:pt x="3493" y="11968"/>
                    <a:pt x="3573" y="11882"/>
                  </a:cubicBezTo>
                  <a:cubicBezTo>
                    <a:pt x="3650" y="11798"/>
                    <a:pt x="3669" y="11704"/>
                    <a:pt x="3626" y="11615"/>
                  </a:cubicBezTo>
                  <a:cubicBezTo>
                    <a:pt x="3831" y="11585"/>
                    <a:pt x="3980" y="11502"/>
                    <a:pt x="4004" y="11403"/>
                  </a:cubicBezTo>
                  <a:cubicBezTo>
                    <a:pt x="4030" y="11299"/>
                    <a:pt x="3920" y="11205"/>
                    <a:pt x="3841" y="11112"/>
                  </a:cubicBezTo>
                  <a:cubicBezTo>
                    <a:pt x="3759" y="11016"/>
                    <a:pt x="3705" y="10913"/>
                    <a:pt x="3681" y="10807"/>
                  </a:cubicBezTo>
                  <a:lnTo>
                    <a:pt x="1504" y="10802"/>
                  </a:lnTo>
                  <a:close/>
                </a:path>
              </a:pathLst>
            </a:custGeom>
            <a:solidFill>
              <a:schemeClr val="bg1">
                <a:lumMod val="7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19" name="Shape 61837">
              <a:extLst>
                <a:ext uri="{FF2B5EF4-FFF2-40B4-BE49-F238E27FC236}">
                  <a16:creationId xmlns:a16="http://schemas.microsoft.com/office/drawing/2014/main" id="{9CA413D8-CDD9-4B78-B165-590624B49B58}"/>
                </a:ext>
              </a:extLst>
            </p:cNvPr>
            <p:cNvSpPr/>
            <p:nvPr/>
          </p:nvSpPr>
          <p:spPr>
            <a:xfrm rot="21563249">
              <a:off x="11726810" y="2669782"/>
              <a:ext cx="656209" cy="1807877"/>
            </a:xfrm>
            <a:custGeom>
              <a:avLst/>
              <a:gdLst/>
              <a:ahLst/>
              <a:cxnLst>
                <a:cxn ang="0">
                  <a:pos x="wd2" y="hd2"/>
                </a:cxn>
                <a:cxn ang="5400000">
                  <a:pos x="wd2" y="hd2"/>
                </a:cxn>
                <a:cxn ang="10800000">
                  <a:pos x="wd2" y="hd2"/>
                </a:cxn>
                <a:cxn ang="16200000">
                  <a:pos x="wd2" y="hd2"/>
                </a:cxn>
              </a:cxnLst>
              <a:rect l="0" t="0" r="r" b="b"/>
              <a:pathLst>
                <a:path w="21143" h="21600" extrusionOk="0">
                  <a:moveTo>
                    <a:pt x="12361" y="584"/>
                  </a:moveTo>
                  <a:lnTo>
                    <a:pt x="16034" y="2857"/>
                  </a:lnTo>
                  <a:cubicBezTo>
                    <a:pt x="17374" y="5894"/>
                    <a:pt x="16446" y="9009"/>
                    <a:pt x="13349" y="11865"/>
                  </a:cubicBezTo>
                  <a:cubicBezTo>
                    <a:pt x="10619" y="14382"/>
                    <a:pt x="6286" y="16617"/>
                    <a:pt x="720" y="18378"/>
                  </a:cubicBezTo>
                  <a:lnTo>
                    <a:pt x="0" y="21191"/>
                  </a:lnTo>
                  <a:lnTo>
                    <a:pt x="8154" y="21600"/>
                  </a:lnTo>
                  <a:cubicBezTo>
                    <a:pt x="11039" y="20156"/>
                    <a:pt x="13528" y="18608"/>
                    <a:pt x="15584" y="16981"/>
                  </a:cubicBezTo>
                  <a:cubicBezTo>
                    <a:pt x="18282" y="14844"/>
                    <a:pt x="20219" y="12579"/>
                    <a:pt x="20885" y="10232"/>
                  </a:cubicBezTo>
                  <a:cubicBezTo>
                    <a:pt x="21600" y="7709"/>
                    <a:pt x="20827" y="5155"/>
                    <a:pt x="18605" y="2748"/>
                  </a:cubicBezTo>
                  <a:lnTo>
                    <a:pt x="17671" y="0"/>
                  </a:lnTo>
                  <a:lnTo>
                    <a:pt x="16463" y="954"/>
                  </a:lnTo>
                  <a:lnTo>
                    <a:pt x="12361" y="584"/>
                  </a:lnTo>
                  <a:close/>
                </a:path>
              </a:pathLst>
            </a:custGeom>
            <a:solidFill>
              <a:schemeClr val="accent1">
                <a:lumMod val="60000"/>
                <a:lumOff val="40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grpSp>
      <p:sp>
        <p:nvSpPr>
          <p:cNvPr id="20" name="Shape 61839">
            <a:extLst>
              <a:ext uri="{FF2B5EF4-FFF2-40B4-BE49-F238E27FC236}">
                <a16:creationId xmlns:a16="http://schemas.microsoft.com/office/drawing/2014/main" id="{5ED97076-AB7F-42EA-87F4-914E882BD624}"/>
              </a:ext>
            </a:extLst>
          </p:cNvPr>
          <p:cNvSpPr/>
          <p:nvPr/>
        </p:nvSpPr>
        <p:spPr>
          <a:xfrm>
            <a:off x="1737962" y="3401022"/>
            <a:ext cx="1707484" cy="2580791"/>
          </a:xfrm>
          <a:prstGeom prst="rect">
            <a:avLst/>
          </a:prstGeom>
          <a:solidFill>
            <a:schemeClr val="accent2"/>
          </a:solid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 name="Shape 61844">
            <a:extLst>
              <a:ext uri="{FF2B5EF4-FFF2-40B4-BE49-F238E27FC236}">
                <a16:creationId xmlns:a16="http://schemas.microsoft.com/office/drawing/2014/main" id="{F3DD705F-A626-44DB-AB1E-C7E61D9C9A9A}"/>
              </a:ext>
            </a:extLst>
          </p:cNvPr>
          <p:cNvSpPr/>
          <p:nvPr/>
        </p:nvSpPr>
        <p:spPr>
          <a:xfrm>
            <a:off x="140919" y="3784382"/>
            <a:ext cx="1523314" cy="2172432"/>
          </a:xfrm>
          <a:prstGeom prst="rect">
            <a:avLst/>
          </a:prstGeom>
          <a:solidFill>
            <a:schemeClr val="accent1"/>
          </a:solid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 name="Shape 61849">
            <a:extLst>
              <a:ext uri="{FF2B5EF4-FFF2-40B4-BE49-F238E27FC236}">
                <a16:creationId xmlns:a16="http://schemas.microsoft.com/office/drawing/2014/main" id="{C79AE04C-D5B1-48E5-BF4B-3DCA7EAF2AAF}"/>
              </a:ext>
            </a:extLst>
          </p:cNvPr>
          <p:cNvSpPr/>
          <p:nvPr/>
        </p:nvSpPr>
        <p:spPr>
          <a:xfrm>
            <a:off x="3549758" y="2937034"/>
            <a:ext cx="1842901" cy="3044779"/>
          </a:xfrm>
          <a:prstGeom prst="rect">
            <a:avLst/>
          </a:prstGeom>
          <a:solidFill>
            <a:srgbClr val="7030A0"/>
          </a:solid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7" name="Shape 61859">
            <a:extLst>
              <a:ext uri="{FF2B5EF4-FFF2-40B4-BE49-F238E27FC236}">
                <a16:creationId xmlns:a16="http://schemas.microsoft.com/office/drawing/2014/main" id="{ACA3AF01-E440-4972-BBB0-68A7C616555F}"/>
              </a:ext>
            </a:extLst>
          </p:cNvPr>
          <p:cNvSpPr/>
          <p:nvPr/>
        </p:nvSpPr>
        <p:spPr>
          <a:xfrm>
            <a:off x="5419103" y="1737727"/>
            <a:ext cx="1652257" cy="4228606"/>
          </a:xfrm>
          <a:prstGeom prst="rect">
            <a:avLst/>
          </a:prstGeom>
          <a:solidFill>
            <a:schemeClr val="accent5">
              <a:lumMod val="50000"/>
            </a:schemeClr>
          </a:solid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9" name="Shape 61859">
            <a:extLst>
              <a:ext uri="{FF2B5EF4-FFF2-40B4-BE49-F238E27FC236}">
                <a16:creationId xmlns:a16="http://schemas.microsoft.com/office/drawing/2014/main" id="{228B603D-02B8-4CDA-B901-58C1C5D14D51}"/>
              </a:ext>
            </a:extLst>
          </p:cNvPr>
          <p:cNvSpPr/>
          <p:nvPr/>
        </p:nvSpPr>
        <p:spPr>
          <a:xfrm>
            <a:off x="7169232" y="757299"/>
            <a:ext cx="1765156" cy="5198041"/>
          </a:xfrm>
          <a:prstGeom prst="rect">
            <a:avLst/>
          </a:prstGeom>
          <a:solidFill>
            <a:schemeClr val="accent6">
              <a:lumMod val="75000"/>
            </a:schemeClr>
          </a:solid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30" name="TextBox 29">
            <a:extLst>
              <a:ext uri="{FF2B5EF4-FFF2-40B4-BE49-F238E27FC236}">
                <a16:creationId xmlns:a16="http://schemas.microsoft.com/office/drawing/2014/main" id="{1E4AFF66-1422-4692-A7E4-787BA554D958}"/>
              </a:ext>
            </a:extLst>
          </p:cNvPr>
          <p:cNvSpPr txBox="1"/>
          <p:nvPr/>
        </p:nvSpPr>
        <p:spPr>
          <a:xfrm>
            <a:off x="3514111" y="2897682"/>
            <a:ext cx="1791405" cy="369332"/>
          </a:xfrm>
          <a:prstGeom prst="rect">
            <a:avLst/>
          </a:prstGeom>
          <a:noFill/>
        </p:spPr>
        <p:txBody>
          <a:bodyPr wrap="square" rtlCol="0" anchor="t" anchorCtr="0">
            <a:spAutoFit/>
          </a:bodyPr>
          <a:lstStyle/>
          <a:p>
            <a:r>
              <a:rPr lang="en-US" b="1" dirty="0" err="1">
                <a:solidFill>
                  <a:schemeClr val="bg1"/>
                </a:solidFill>
                <a:latin typeface="Poppins" pitchFamily="2" charset="77"/>
                <a:ea typeface="League Spartan" charset="0"/>
                <a:cs typeface="Poppins" pitchFamily="2" charset="77"/>
              </a:rPr>
              <a:t>AfCFTA</a:t>
            </a:r>
            <a:r>
              <a:rPr lang="en-US" b="1" dirty="0">
                <a:solidFill>
                  <a:schemeClr val="bg1"/>
                </a:solidFill>
                <a:latin typeface="Poppins" pitchFamily="2" charset="77"/>
                <a:ea typeface="League Spartan" charset="0"/>
                <a:cs typeface="Poppins" pitchFamily="2" charset="77"/>
              </a:rPr>
              <a:t> and BIAT</a:t>
            </a:r>
          </a:p>
        </p:txBody>
      </p:sp>
      <p:sp>
        <p:nvSpPr>
          <p:cNvPr id="31" name="Subtitle 2">
            <a:extLst>
              <a:ext uri="{FF2B5EF4-FFF2-40B4-BE49-F238E27FC236}">
                <a16:creationId xmlns:a16="http://schemas.microsoft.com/office/drawing/2014/main" id="{F7F536F6-C91F-4902-949E-DC797DA32B93}"/>
              </a:ext>
            </a:extLst>
          </p:cNvPr>
          <p:cNvSpPr txBox="1">
            <a:spLocks/>
          </p:cNvSpPr>
          <p:nvPr/>
        </p:nvSpPr>
        <p:spPr>
          <a:xfrm>
            <a:off x="3573858" y="5074322"/>
            <a:ext cx="1747373" cy="8810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25"/>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Strengthened fundamentals of trade as a conduit for growth in the manufacturing/industrial sector</a:t>
            </a:r>
          </a:p>
        </p:txBody>
      </p:sp>
      <p:sp>
        <p:nvSpPr>
          <p:cNvPr id="34" name="TextBox 33">
            <a:extLst>
              <a:ext uri="{FF2B5EF4-FFF2-40B4-BE49-F238E27FC236}">
                <a16:creationId xmlns:a16="http://schemas.microsoft.com/office/drawing/2014/main" id="{417C5E24-0D4D-42D5-A7CE-33C93955B5DE}"/>
              </a:ext>
            </a:extLst>
          </p:cNvPr>
          <p:cNvSpPr txBox="1"/>
          <p:nvPr/>
        </p:nvSpPr>
        <p:spPr>
          <a:xfrm>
            <a:off x="5461386" y="1658472"/>
            <a:ext cx="1665520" cy="707886"/>
          </a:xfrm>
          <a:prstGeom prst="rect">
            <a:avLst/>
          </a:prstGeom>
          <a:noFill/>
        </p:spPr>
        <p:txBody>
          <a:bodyPr wrap="square" rtlCol="0" anchor="t" anchorCtr="0">
            <a:spAutoFit/>
          </a:bodyPr>
          <a:lstStyle/>
          <a:p>
            <a:pPr algn="ctr"/>
            <a:r>
              <a:rPr lang="en-US" sz="2000" b="1" dirty="0">
                <a:solidFill>
                  <a:schemeClr val="bg1"/>
                </a:solidFill>
                <a:latin typeface="Poppins" pitchFamily="2" charset="77"/>
                <a:ea typeface="League Spartan" charset="0"/>
                <a:cs typeface="Poppins" pitchFamily="2" charset="77"/>
              </a:rPr>
              <a:t>UN Agenda 2030</a:t>
            </a:r>
          </a:p>
        </p:txBody>
      </p:sp>
      <p:sp>
        <p:nvSpPr>
          <p:cNvPr id="35" name="Subtitle 2">
            <a:extLst>
              <a:ext uri="{FF2B5EF4-FFF2-40B4-BE49-F238E27FC236}">
                <a16:creationId xmlns:a16="http://schemas.microsoft.com/office/drawing/2014/main" id="{96B4A55B-6256-466C-8074-6884DDD50F16}"/>
              </a:ext>
            </a:extLst>
          </p:cNvPr>
          <p:cNvSpPr txBox="1">
            <a:spLocks/>
          </p:cNvSpPr>
          <p:nvPr/>
        </p:nvSpPr>
        <p:spPr>
          <a:xfrm>
            <a:off x="5503618" y="3425269"/>
            <a:ext cx="1623288" cy="264797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05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Goal 8: </a:t>
            </a:r>
            <a:r>
              <a:rPr lang="en-US" sz="10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“Promote sustained, inclusive and sustainable economic growth, full and productive employment and decent work for all”</a:t>
            </a:r>
          </a:p>
          <a:p>
            <a:pPr algn="l">
              <a:lnSpc>
                <a:spcPts val="1125"/>
              </a:lnSpc>
            </a:pPr>
            <a:r>
              <a:rPr lang="en-US" sz="105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Goal 9</a:t>
            </a:r>
            <a:r>
              <a:rPr lang="en-US" sz="10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“Build resilient infrastructure, promote inclusive and sustainable industrialization and foster innovation”</a:t>
            </a:r>
          </a:p>
          <a:p>
            <a:pPr algn="l">
              <a:lnSpc>
                <a:spcPts val="1125"/>
              </a:lnSpc>
            </a:pPr>
            <a:r>
              <a:rPr lang="en-US" sz="105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Goal 12</a:t>
            </a:r>
            <a:r>
              <a:rPr lang="en-US" sz="10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“Promote sustained, inclusive and sustainable economic growth, full and productive employment and decent work for all”</a:t>
            </a:r>
          </a:p>
          <a:p>
            <a:pPr algn="l">
              <a:lnSpc>
                <a:spcPts val="1125"/>
              </a:lnSpc>
            </a:pPr>
            <a:endParaRPr lang="en-US" sz="75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id="{F6B6607E-1BA0-40A4-8D5D-FC639EED74AB}"/>
              </a:ext>
            </a:extLst>
          </p:cNvPr>
          <p:cNvSpPr txBox="1">
            <a:spLocks/>
          </p:cNvSpPr>
          <p:nvPr/>
        </p:nvSpPr>
        <p:spPr>
          <a:xfrm>
            <a:off x="7190228" y="4840978"/>
            <a:ext cx="1681442" cy="10195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6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Goal 4:</a:t>
            </a:r>
            <a:br>
              <a:rPr lang="en-US" sz="16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br>
            <a:r>
              <a:rPr lang="en-US" sz="16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Transformed Economies and Job Creation</a:t>
            </a:r>
          </a:p>
        </p:txBody>
      </p:sp>
      <p:sp>
        <p:nvSpPr>
          <p:cNvPr id="38" name="TextBox 37">
            <a:extLst>
              <a:ext uri="{FF2B5EF4-FFF2-40B4-BE49-F238E27FC236}">
                <a16:creationId xmlns:a16="http://schemas.microsoft.com/office/drawing/2014/main" id="{860ED46A-22B7-40AB-B1A6-0A40827DB5C4}"/>
              </a:ext>
            </a:extLst>
          </p:cNvPr>
          <p:cNvSpPr txBox="1"/>
          <p:nvPr/>
        </p:nvSpPr>
        <p:spPr>
          <a:xfrm>
            <a:off x="1781627" y="3383903"/>
            <a:ext cx="1666124" cy="1384995"/>
          </a:xfrm>
          <a:prstGeom prst="rect">
            <a:avLst/>
          </a:prstGeom>
          <a:noFill/>
        </p:spPr>
        <p:txBody>
          <a:bodyPr wrap="square" rtlCol="0" anchor="t" anchorCtr="0">
            <a:spAutoFit/>
          </a:bodyPr>
          <a:lstStyle/>
          <a:p>
            <a:pPr algn="ctr"/>
            <a:r>
              <a:rPr lang="en-US" sz="1400" b="1" dirty="0">
                <a:solidFill>
                  <a:schemeClr val="bg1"/>
                </a:solidFill>
                <a:latin typeface="Poppins" pitchFamily="2" charset="77"/>
                <a:ea typeface="League Spartan" charset="0"/>
                <a:cs typeface="Poppins" pitchFamily="2" charset="77"/>
              </a:rPr>
              <a:t>ICE on “Made in Central Africa: From a Vicious to a Virtuous Circle” and Douala Consensus (Sep 2017): </a:t>
            </a:r>
          </a:p>
        </p:txBody>
      </p:sp>
      <p:sp>
        <p:nvSpPr>
          <p:cNvPr id="39" name="Subtitle 2">
            <a:extLst>
              <a:ext uri="{FF2B5EF4-FFF2-40B4-BE49-F238E27FC236}">
                <a16:creationId xmlns:a16="http://schemas.microsoft.com/office/drawing/2014/main" id="{79D67117-65AD-4E5E-B834-AFBD4877A416}"/>
              </a:ext>
            </a:extLst>
          </p:cNvPr>
          <p:cNvSpPr txBox="1">
            <a:spLocks/>
          </p:cNvSpPr>
          <p:nvPr/>
        </p:nvSpPr>
        <p:spPr>
          <a:xfrm>
            <a:off x="1784595" y="5402693"/>
            <a:ext cx="1667425" cy="59889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25"/>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“From a resources for infrastructure to a resources for industrialization model”</a:t>
            </a:r>
          </a:p>
        </p:txBody>
      </p:sp>
      <p:sp>
        <p:nvSpPr>
          <p:cNvPr id="40" name="TextBox 39">
            <a:extLst>
              <a:ext uri="{FF2B5EF4-FFF2-40B4-BE49-F238E27FC236}">
                <a16:creationId xmlns:a16="http://schemas.microsoft.com/office/drawing/2014/main" id="{CD1E1CDF-7FEF-4FEF-98DC-42C6AB9D7D39}"/>
              </a:ext>
            </a:extLst>
          </p:cNvPr>
          <p:cNvSpPr txBox="1"/>
          <p:nvPr/>
        </p:nvSpPr>
        <p:spPr>
          <a:xfrm>
            <a:off x="83085" y="3811410"/>
            <a:ext cx="1691968" cy="692497"/>
          </a:xfrm>
          <a:prstGeom prst="rect">
            <a:avLst/>
          </a:prstGeom>
          <a:noFill/>
        </p:spPr>
        <p:txBody>
          <a:bodyPr wrap="square" rtlCol="0" anchor="t" anchorCtr="0">
            <a:spAutoFit/>
          </a:bodyPr>
          <a:lstStyle/>
          <a:p>
            <a:pPr algn="ctr"/>
            <a:r>
              <a:rPr lang="en-US" sz="1300" b="1" dirty="0">
                <a:solidFill>
                  <a:schemeClr val="bg1"/>
                </a:solidFill>
                <a:latin typeface="Poppins" pitchFamily="2" charset="77"/>
                <a:ea typeface="League Spartan" charset="0"/>
                <a:cs typeface="Poppins" pitchFamily="2" charset="77"/>
              </a:rPr>
              <a:t>CEMAC Extraordinary Summits 2016 and 2017</a:t>
            </a:r>
          </a:p>
        </p:txBody>
      </p:sp>
      <p:sp>
        <p:nvSpPr>
          <p:cNvPr id="42" name="Subtitle 2">
            <a:extLst>
              <a:ext uri="{FF2B5EF4-FFF2-40B4-BE49-F238E27FC236}">
                <a16:creationId xmlns:a16="http://schemas.microsoft.com/office/drawing/2014/main" id="{54177836-895A-4DF7-9DC9-29CB9B01B8B9}"/>
              </a:ext>
            </a:extLst>
          </p:cNvPr>
          <p:cNvSpPr txBox="1">
            <a:spLocks/>
          </p:cNvSpPr>
          <p:nvPr/>
        </p:nvSpPr>
        <p:spPr>
          <a:xfrm>
            <a:off x="160028" y="5223433"/>
            <a:ext cx="1475701" cy="7399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25"/>
              </a:lnSpc>
            </a:pPr>
            <a:r>
              <a:rPr lang="en-US" sz="11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Restore macro-economic stability and pursue economic diversification (PREF-CEMAC).</a:t>
            </a:r>
          </a:p>
        </p:txBody>
      </p:sp>
      <p:pic>
        <p:nvPicPr>
          <p:cNvPr id="2" name="Picture 1">
            <a:extLst>
              <a:ext uri="{FF2B5EF4-FFF2-40B4-BE49-F238E27FC236}">
                <a16:creationId xmlns:a16="http://schemas.microsoft.com/office/drawing/2014/main" id="{6D22E660-CF9A-4C94-8354-60826F316A2C}"/>
              </a:ext>
            </a:extLst>
          </p:cNvPr>
          <p:cNvPicPr>
            <a:picLocks noChangeAspect="1"/>
          </p:cNvPicPr>
          <p:nvPr/>
        </p:nvPicPr>
        <p:blipFill>
          <a:blip r:embed="rId3"/>
          <a:stretch>
            <a:fillRect/>
          </a:stretch>
        </p:blipFill>
        <p:spPr>
          <a:xfrm>
            <a:off x="7184946" y="751558"/>
            <a:ext cx="1749441" cy="1132041"/>
          </a:xfrm>
          <a:prstGeom prst="rect">
            <a:avLst/>
          </a:prstGeom>
        </p:spPr>
      </p:pic>
      <p:pic>
        <p:nvPicPr>
          <p:cNvPr id="3" name="Picture 2">
            <a:extLst>
              <a:ext uri="{FF2B5EF4-FFF2-40B4-BE49-F238E27FC236}">
                <a16:creationId xmlns:a16="http://schemas.microsoft.com/office/drawing/2014/main" id="{34D51C26-AD73-4B07-8669-10D1AAAEA1A5}"/>
              </a:ext>
            </a:extLst>
          </p:cNvPr>
          <p:cNvPicPr>
            <a:picLocks noChangeAspect="1"/>
          </p:cNvPicPr>
          <p:nvPr/>
        </p:nvPicPr>
        <p:blipFill>
          <a:blip r:embed="rId4"/>
          <a:stretch>
            <a:fillRect/>
          </a:stretch>
        </p:blipFill>
        <p:spPr>
          <a:xfrm>
            <a:off x="7364043" y="1895429"/>
            <a:ext cx="1404083" cy="885281"/>
          </a:xfrm>
          <a:prstGeom prst="rect">
            <a:avLst/>
          </a:prstGeom>
        </p:spPr>
      </p:pic>
      <p:pic>
        <p:nvPicPr>
          <p:cNvPr id="4" name="Picture 3">
            <a:extLst>
              <a:ext uri="{FF2B5EF4-FFF2-40B4-BE49-F238E27FC236}">
                <a16:creationId xmlns:a16="http://schemas.microsoft.com/office/drawing/2014/main" id="{2196EE95-DA6D-4720-9586-0CF1F7D0DF3C}"/>
              </a:ext>
            </a:extLst>
          </p:cNvPr>
          <p:cNvPicPr>
            <a:picLocks noChangeAspect="1"/>
          </p:cNvPicPr>
          <p:nvPr/>
        </p:nvPicPr>
        <p:blipFill>
          <a:blip r:embed="rId5"/>
          <a:stretch>
            <a:fillRect/>
          </a:stretch>
        </p:blipFill>
        <p:spPr>
          <a:xfrm>
            <a:off x="5642972" y="2321904"/>
            <a:ext cx="1359998" cy="1012564"/>
          </a:xfrm>
          <a:prstGeom prst="rect">
            <a:avLst/>
          </a:prstGeom>
        </p:spPr>
      </p:pic>
      <p:pic>
        <p:nvPicPr>
          <p:cNvPr id="5" name="Picture 4">
            <a:extLst>
              <a:ext uri="{FF2B5EF4-FFF2-40B4-BE49-F238E27FC236}">
                <a16:creationId xmlns:a16="http://schemas.microsoft.com/office/drawing/2014/main" id="{20E78597-43E0-42C5-B9A4-F44EEDF777FA}"/>
              </a:ext>
            </a:extLst>
          </p:cNvPr>
          <p:cNvPicPr>
            <a:picLocks noChangeAspect="1"/>
          </p:cNvPicPr>
          <p:nvPr/>
        </p:nvPicPr>
        <p:blipFill>
          <a:blip r:embed="rId6"/>
          <a:stretch>
            <a:fillRect/>
          </a:stretch>
        </p:blipFill>
        <p:spPr>
          <a:xfrm>
            <a:off x="3800071" y="3224112"/>
            <a:ext cx="1332690" cy="1259323"/>
          </a:xfrm>
          <a:prstGeom prst="rect">
            <a:avLst/>
          </a:prstGeom>
        </p:spPr>
      </p:pic>
      <p:pic>
        <p:nvPicPr>
          <p:cNvPr id="6" name="Picture 5">
            <a:extLst>
              <a:ext uri="{FF2B5EF4-FFF2-40B4-BE49-F238E27FC236}">
                <a16:creationId xmlns:a16="http://schemas.microsoft.com/office/drawing/2014/main" id="{6DB5B4F9-9C4C-4572-A027-319A9F2A508A}"/>
              </a:ext>
            </a:extLst>
          </p:cNvPr>
          <p:cNvPicPr>
            <a:picLocks noChangeAspect="1"/>
          </p:cNvPicPr>
          <p:nvPr/>
        </p:nvPicPr>
        <p:blipFill>
          <a:blip r:embed="rId7"/>
          <a:stretch>
            <a:fillRect/>
          </a:stretch>
        </p:blipFill>
        <p:spPr>
          <a:xfrm>
            <a:off x="395536" y="4503907"/>
            <a:ext cx="1136403" cy="714367"/>
          </a:xfrm>
          <a:prstGeom prst="rect">
            <a:avLst/>
          </a:prstGeom>
        </p:spPr>
      </p:pic>
      <p:pic>
        <p:nvPicPr>
          <p:cNvPr id="7" name="Picture 6">
            <a:extLst>
              <a:ext uri="{FF2B5EF4-FFF2-40B4-BE49-F238E27FC236}">
                <a16:creationId xmlns:a16="http://schemas.microsoft.com/office/drawing/2014/main" id="{3C83208B-A84D-4990-9F32-BDC5A1426F1C}"/>
              </a:ext>
            </a:extLst>
          </p:cNvPr>
          <p:cNvPicPr>
            <a:picLocks noChangeAspect="1"/>
          </p:cNvPicPr>
          <p:nvPr/>
        </p:nvPicPr>
        <p:blipFill>
          <a:blip r:embed="rId8"/>
          <a:stretch>
            <a:fillRect/>
          </a:stretch>
        </p:blipFill>
        <p:spPr>
          <a:xfrm>
            <a:off x="2297467" y="4742918"/>
            <a:ext cx="612332" cy="620056"/>
          </a:xfrm>
          <a:prstGeom prst="rect">
            <a:avLst/>
          </a:prstGeom>
        </p:spPr>
      </p:pic>
    </p:spTree>
    <p:extLst>
      <p:ext uri="{BB962C8B-B14F-4D97-AF65-F5344CB8AC3E}">
        <p14:creationId xmlns:p14="http://schemas.microsoft.com/office/powerpoint/2010/main" val="377941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12920">
            <a:extLst>
              <a:ext uri="{FF2B5EF4-FFF2-40B4-BE49-F238E27FC236}">
                <a16:creationId xmlns:a16="http://schemas.microsoft.com/office/drawing/2014/main" id="{3222FB96-20CA-5544-BF47-B5607E141CE9}"/>
              </a:ext>
            </a:extLst>
          </p:cNvPr>
          <p:cNvGraphicFramePr/>
          <p:nvPr>
            <p:extLst>
              <p:ext uri="{D42A27DB-BD31-4B8C-83A1-F6EECF244321}">
                <p14:modId xmlns:p14="http://schemas.microsoft.com/office/powerpoint/2010/main" val="3637167388"/>
              </p:ext>
            </p:extLst>
          </p:nvPr>
        </p:nvGraphicFramePr>
        <p:xfrm>
          <a:off x="5589038" y="4144509"/>
          <a:ext cx="1354102" cy="1354102"/>
        </p:xfrm>
        <a:graphic>
          <a:graphicData uri="http://schemas.openxmlformats.org/drawingml/2006/chart">
            <c:chart xmlns:c="http://schemas.openxmlformats.org/drawingml/2006/chart" xmlns:r="http://schemas.openxmlformats.org/officeDocument/2006/relationships" r:id="rId2"/>
          </a:graphicData>
        </a:graphic>
      </p:graphicFrame>
      <p:sp>
        <p:nvSpPr>
          <p:cNvPr id="46" name="Shape 12921">
            <a:extLst>
              <a:ext uri="{FF2B5EF4-FFF2-40B4-BE49-F238E27FC236}">
                <a16:creationId xmlns:a16="http://schemas.microsoft.com/office/drawing/2014/main" id="{DA9BE015-4B86-5848-9A1A-320D12A07031}"/>
              </a:ext>
            </a:extLst>
          </p:cNvPr>
          <p:cNvSpPr/>
          <p:nvPr/>
        </p:nvSpPr>
        <p:spPr>
          <a:xfrm>
            <a:off x="5987196" y="4854580"/>
            <a:ext cx="557787" cy="1130083"/>
          </a:xfrm>
          <a:custGeom>
            <a:avLst/>
            <a:gdLst/>
            <a:ahLst/>
            <a:cxnLst>
              <a:cxn ang="0">
                <a:pos x="wd2" y="hd2"/>
              </a:cxn>
              <a:cxn ang="5400000">
                <a:pos x="wd2" y="hd2"/>
              </a:cxn>
              <a:cxn ang="10800000">
                <a:pos x="wd2" y="hd2"/>
              </a:cxn>
              <a:cxn ang="16200000">
                <a:pos x="wd2" y="hd2"/>
              </a:cxn>
            </a:cxnLst>
            <a:rect l="0" t="0" r="r" b="b"/>
            <a:pathLst>
              <a:path w="21600" h="21600" extrusionOk="0">
                <a:moveTo>
                  <a:pt x="9999" y="0"/>
                </a:moveTo>
                <a:cubicBezTo>
                  <a:pt x="10216" y="1574"/>
                  <a:pt x="10228" y="3153"/>
                  <a:pt x="10035" y="4727"/>
                </a:cubicBezTo>
                <a:cubicBezTo>
                  <a:pt x="9837" y="6336"/>
                  <a:pt x="9426" y="7937"/>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98" y="6538"/>
                  <a:pt x="12043" y="5273"/>
                  <a:pt x="11709" y="4019"/>
                </a:cubicBezTo>
                <a:cubicBezTo>
                  <a:pt x="11347" y="2660"/>
                  <a:pt x="10776" y="1316"/>
                  <a:pt x="9999" y="0"/>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graphicFrame>
        <p:nvGraphicFramePr>
          <p:cNvPr id="32" name="Chart 12936">
            <a:extLst>
              <a:ext uri="{FF2B5EF4-FFF2-40B4-BE49-F238E27FC236}">
                <a16:creationId xmlns:a16="http://schemas.microsoft.com/office/drawing/2014/main" id="{DB77A66F-3044-EA43-8ED8-FA4B31B1C12B}"/>
              </a:ext>
            </a:extLst>
          </p:cNvPr>
          <p:cNvGraphicFramePr/>
          <p:nvPr>
            <p:extLst>
              <p:ext uri="{D42A27DB-BD31-4B8C-83A1-F6EECF244321}">
                <p14:modId xmlns:p14="http://schemas.microsoft.com/office/powerpoint/2010/main" val="1199316757"/>
              </p:ext>
            </p:extLst>
          </p:nvPr>
        </p:nvGraphicFramePr>
        <p:xfrm>
          <a:off x="4037916" y="3024788"/>
          <a:ext cx="1880696" cy="1880696"/>
        </p:xfrm>
        <a:graphic>
          <a:graphicData uri="http://schemas.openxmlformats.org/drawingml/2006/chart">
            <c:chart xmlns:c="http://schemas.openxmlformats.org/drawingml/2006/chart" xmlns:r="http://schemas.openxmlformats.org/officeDocument/2006/relationships" r:id="rId3"/>
          </a:graphicData>
        </a:graphic>
      </p:graphicFrame>
      <p:sp>
        <p:nvSpPr>
          <p:cNvPr id="33" name="Shape 12937">
            <a:extLst>
              <a:ext uri="{FF2B5EF4-FFF2-40B4-BE49-F238E27FC236}">
                <a16:creationId xmlns:a16="http://schemas.microsoft.com/office/drawing/2014/main" id="{0AB0AC27-1041-224E-ACC4-828BB0D0D20D}"/>
              </a:ext>
            </a:extLst>
          </p:cNvPr>
          <p:cNvSpPr/>
          <p:nvPr/>
        </p:nvSpPr>
        <p:spPr>
          <a:xfrm>
            <a:off x="4435271" y="3889927"/>
            <a:ext cx="985802" cy="2031115"/>
          </a:xfrm>
          <a:custGeom>
            <a:avLst/>
            <a:gdLst/>
            <a:ahLst/>
            <a:cxnLst>
              <a:cxn ang="0">
                <a:pos x="wd2" y="hd2"/>
              </a:cxn>
              <a:cxn ang="5400000">
                <a:pos x="wd2" y="hd2"/>
              </a:cxn>
              <a:cxn ang="10800000">
                <a:pos x="wd2" y="hd2"/>
              </a:cxn>
              <a:cxn ang="16200000">
                <a:pos x="wd2" y="hd2"/>
              </a:cxn>
            </a:cxnLst>
            <a:rect l="0" t="0" r="r" b="b"/>
            <a:pathLst>
              <a:path w="21600" h="21600" extrusionOk="0">
                <a:moveTo>
                  <a:pt x="10274" y="0"/>
                </a:moveTo>
                <a:cubicBezTo>
                  <a:pt x="10354" y="1577"/>
                  <a:pt x="10274" y="3155"/>
                  <a:pt x="10035" y="4727"/>
                </a:cubicBezTo>
                <a:cubicBezTo>
                  <a:pt x="9790" y="6334"/>
                  <a:pt x="9379" y="7934"/>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58" y="6539"/>
                  <a:pt x="12004" y="5275"/>
                  <a:pt x="11709" y="4019"/>
                </a:cubicBezTo>
                <a:cubicBezTo>
                  <a:pt x="11392" y="2666"/>
                  <a:pt x="10913" y="1324"/>
                  <a:pt x="10274" y="0"/>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graphicFrame>
        <p:nvGraphicFramePr>
          <p:cNvPr id="27" name="Chart 12942">
            <a:extLst>
              <a:ext uri="{FF2B5EF4-FFF2-40B4-BE49-F238E27FC236}">
                <a16:creationId xmlns:a16="http://schemas.microsoft.com/office/drawing/2014/main" id="{E55922AD-9C13-0541-BE5C-F79AD5237A93}"/>
              </a:ext>
            </a:extLst>
          </p:cNvPr>
          <p:cNvGraphicFramePr/>
          <p:nvPr>
            <p:extLst>
              <p:ext uri="{D42A27DB-BD31-4B8C-83A1-F6EECF244321}">
                <p14:modId xmlns:p14="http://schemas.microsoft.com/office/powerpoint/2010/main" val="1964461531"/>
              </p:ext>
            </p:extLst>
          </p:nvPr>
        </p:nvGraphicFramePr>
        <p:xfrm>
          <a:off x="6875448" y="3382014"/>
          <a:ext cx="1655013" cy="1655014"/>
        </p:xfrm>
        <a:graphic>
          <a:graphicData uri="http://schemas.openxmlformats.org/drawingml/2006/chart">
            <c:chart xmlns:c="http://schemas.openxmlformats.org/drawingml/2006/chart" xmlns:r="http://schemas.openxmlformats.org/officeDocument/2006/relationships" r:id="rId4"/>
          </a:graphicData>
        </a:graphic>
      </p:graphicFrame>
      <p:sp>
        <p:nvSpPr>
          <p:cNvPr id="28" name="Shape 12943">
            <a:extLst>
              <a:ext uri="{FF2B5EF4-FFF2-40B4-BE49-F238E27FC236}">
                <a16:creationId xmlns:a16="http://schemas.microsoft.com/office/drawing/2014/main" id="{6465CD70-C26B-3148-B051-FF8D49434A6D}"/>
              </a:ext>
            </a:extLst>
          </p:cNvPr>
          <p:cNvSpPr/>
          <p:nvPr/>
        </p:nvSpPr>
        <p:spPr>
          <a:xfrm>
            <a:off x="7375087" y="4292646"/>
            <a:ext cx="669625" cy="1356669"/>
          </a:xfrm>
          <a:custGeom>
            <a:avLst/>
            <a:gdLst/>
            <a:ahLst/>
            <a:cxnLst>
              <a:cxn ang="0">
                <a:pos x="wd2" y="hd2"/>
              </a:cxn>
              <a:cxn ang="5400000">
                <a:pos x="wd2" y="hd2"/>
              </a:cxn>
              <a:cxn ang="10800000">
                <a:pos x="wd2" y="hd2"/>
              </a:cxn>
              <a:cxn ang="16200000">
                <a:pos x="wd2" y="hd2"/>
              </a:cxn>
            </a:cxnLst>
            <a:rect l="0" t="0" r="r" b="b"/>
            <a:pathLst>
              <a:path w="21600" h="21600" extrusionOk="0">
                <a:moveTo>
                  <a:pt x="9999" y="0"/>
                </a:moveTo>
                <a:cubicBezTo>
                  <a:pt x="10216" y="1574"/>
                  <a:pt x="10228" y="3153"/>
                  <a:pt x="10035" y="4727"/>
                </a:cubicBezTo>
                <a:cubicBezTo>
                  <a:pt x="9837" y="6336"/>
                  <a:pt x="9426" y="7937"/>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98" y="6538"/>
                  <a:pt x="12043" y="5273"/>
                  <a:pt x="11709" y="4019"/>
                </a:cubicBezTo>
                <a:cubicBezTo>
                  <a:pt x="11347" y="2660"/>
                  <a:pt x="10776" y="1316"/>
                  <a:pt x="9999" y="0"/>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graphicFrame>
        <p:nvGraphicFramePr>
          <p:cNvPr id="22" name="Chart 12948">
            <a:extLst>
              <a:ext uri="{FF2B5EF4-FFF2-40B4-BE49-F238E27FC236}">
                <a16:creationId xmlns:a16="http://schemas.microsoft.com/office/drawing/2014/main" id="{2AD9BDD7-39AF-7042-9D38-DC639217DCDE}"/>
              </a:ext>
            </a:extLst>
          </p:cNvPr>
          <p:cNvGraphicFramePr/>
          <p:nvPr>
            <p:extLst>
              <p:ext uri="{D42A27DB-BD31-4B8C-83A1-F6EECF244321}">
                <p14:modId xmlns:p14="http://schemas.microsoft.com/office/powerpoint/2010/main" val="547831757"/>
              </p:ext>
            </p:extLst>
          </p:nvPr>
        </p:nvGraphicFramePr>
        <p:xfrm>
          <a:off x="6567000" y="3457242"/>
          <a:ext cx="752279" cy="752279"/>
        </p:xfrm>
        <a:graphic>
          <a:graphicData uri="http://schemas.openxmlformats.org/drawingml/2006/chart">
            <c:chart xmlns:c="http://schemas.openxmlformats.org/drawingml/2006/chart" xmlns:r="http://schemas.openxmlformats.org/officeDocument/2006/relationships" r:id="rId5"/>
          </a:graphicData>
        </a:graphic>
      </p:graphicFrame>
      <p:sp>
        <p:nvSpPr>
          <p:cNvPr id="23" name="Shape 12949">
            <a:extLst>
              <a:ext uri="{FF2B5EF4-FFF2-40B4-BE49-F238E27FC236}">
                <a16:creationId xmlns:a16="http://schemas.microsoft.com/office/drawing/2014/main" id="{B3CBFF8D-9643-0840-819A-841DEEF72DD2}"/>
              </a:ext>
            </a:extLst>
          </p:cNvPr>
          <p:cNvSpPr/>
          <p:nvPr/>
        </p:nvSpPr>
        <p:spPr>
          <a:xfrm>
            <a:off x="6799458" y="3622444"/>
            <a:ext cx="364408" cy="2362219"/>
          </a:xfrm>
          <a:custGeom>
            <a:avLst/>
            <a:gdLst/>
            <a:ahLst/>
            <a:cxnLst>
              <a:cxn ang="0">
                <a:pos x="wd2" y="hd2"/>
              </a:cxn>
              <a:cxn ang="5400000">
                <a:pos x="wd2" y="hd2"/>
              </a:cxn>
              <a:cxn ang="10800000">
                <a:pos x="wd2" y="hd2"/>
              </a:cxn>
              <a:cxn ang="16200000">
                <a:pos x="wd2" y="hd2"/>
              </a:cxn>
            </a:cxnLst>
            <a:rect l="0" t="0" r="r" b="b"/>
            <a:pathLst>
              <a:path w="21600" h="21600" extrusionOk="0">
                <a:moveTo>
                  <a:pt x="10274" y="0"/>
                </a:moveTo>
                <a:cubicBezTo>
                  <a:pt x="10354" y="1577"/>
                  <a:pt x="10274" y="3155"/>
                  <a:pt x="10035" y="4727"/>
                </a:cubicBezTo>
                <a:cubicBezTo>
                  <a:pt x="9790" y="6334"/>
                  <a:pt x="9379" y="7934"/>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58" y="6539"/>
                  <a:pt x="12004" y="5275"/>
                  <a:pt x="11709" y="4019"/>
                </a:cubicBezTo>
                <a:cubicBezTo>
                  <a:pt x="11392" y="2666"/>
                  <a:pt x="10913" y="1324"/>
                  <a:pt x="10274" y="0"/>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grpSp>
        <p:nvGrpSpPr>
          <p:cNvPr id="6" name="Group 5">
            <a:extLst>
              <a:ext uri="{FF2B5EF4-FFF2-40B4-BE49-F238E27FC236}">
                <a16:creationId xmlns:a16="http://schemas.microsoft.com/office/drawing/2014/main" id="{A6787482-D19B-459A-92E1-6CB0A6E0F655}"/>
              </a:ext>
            </a:extLst>
          </p:cNvPr>
          <p:cNvGrpSpPr/>
          <p:nvPr/>
        </p:nvGrpSpPr>
        <p:grpSpPr>
          <a:xfrm>
            <a:off x="-39381" y="3746963"/>
            <a:ext cx="1354102" cy="1840154"/>
            <a:chOff x="572399" y="4118573"/>
            <a:chExt cx="1354102" cy="1840154"/>
          </a:xfrm>
        </p:grpSpPr>
        <p:graphicFrame>
          <p:nvGraphicFramePr>
            <p:cNvPr id="31" name="Chart 12925">
              <a:extLst>
                <a:ext uri="{FF2B5EF4-FFF2-40B4-BE49-F238E27FC236}">
                  <a16:creationId xmlns:a16="http://schemas.microsoft.com/office/drawing/2014/main" id="{25516A49-A45B-4DFC-BE42-F5DA4CEE0D9F}"/>
                </a:ext>
              </a:extLst>
            </p:cNvPr>
            <p:cNvGraphicFramePr/>
            <p:nvPr>
              <p:extLst>
                <p:ext uri="{D42A27DB-BD31-4B8C-83A1-F6EECF244321}">
                  <p14:modId xmlns:p14="http://schemas.microsoft.com/office/powerpoint/2010/main" val="3084128865"/>
                </p:ext>
              </p:extLst>
            </p:nvPr>
          </p:nvGraphicFramePr>
          <p:xfrm>
            <a:off x="572399" y="4118573"/>
            <a:ext cx="1354102" cy="1354102"/>
          </p:xfrm>
          <a:graphic>
            <a:graphicData uri="http://schemas.openxmlformats.org/drawingml/2006/chart">
              <c:chart xmlns:c="http://schemas.openxmlformats.org/drawingml/2006/chart" xmlns:r="http://schemas.openxmlformats.org/officeDocument/2006/relationships" r:id="rId6"/>
            </a:graphicData>
          </a:graphic>
        </p:graphicFrame>
        <p:sp>
          <p:nvSpPr>
            <p:cNvPr id="34" name="Shape 12926">
              <a:extLst>
                <a:ext uri="{FF2B5EF4-FFF2-40B4-BE49-F238E27FC236}">
                  <a16:creationId xmlns:a16="http://schemas.microsoft.com/office/drawing/2014/main" id="{3277383B-24FE-4572-B211-6D44A20FFF31}"/>
                </a:ext>
              </a:extLst>
            </p:cNvPr>
            <p:cNvSpPr/>
            <p:nvPr/>
          </p:nvSpPr>
          <p:spPr>
            <a:xfrm>
              <a:off x="970556" y="4828644"/>
              <a:ext cx="557787" cy="1130083"/>
            </a:xfrm>
            <a:custGeom>
              <a:avLst/>
              <a:gdLst/>
              <a:ahLst/>
              <a:cxnLst>
                <a:cxn ang="0">
                  <a:pos x="wd2" y="hd2"/>
                </a:cxn>
                <a:cxn ang="5400000">
                  <a:pos x="wd2" y="hd2"/>
                </a:cxn>
                <a:cxn ang="10800000">
                  <a:pos x="wd2" y="hd2"/>
                </a:cxn>
                <a:cxn ang="16200000">
                  <a:pos x="wd2" y="hd2"/>
                </a:cxn>
              </a:cxnLst>
              <a:rect l="0" t="0" r="r" b="b"/>
              <a:pathLst>
                <a:path w="21600" h="21600" extrusionOk="0">
                  <a:moveTo>
                    <a:pt x="9999" y="0"/>
                  </a:moveTo>
                  <a:cubicBezTo>
                    <a:pt x="10216" y="1574"/>
                    <a:pt x="10228" y="3153"/>
                    <a:pt x="10035" y="4727"/>
                  </a:cubicBezTo>
                  <a:cubicBezTo>
                    <a:pt x="9837" y="6336"/>
                    <a:pt x="9426" y="7937"/>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98" y="6538"/>
                    <a:pt x="12043" y="5273"/>
                    <a:pt x="11709" y="4019"/>
                  </a:cubicBezTo>
                  <a:cubicBezTo>
                    <a:pt x="11347" y="2660"/>
                    <a:pt x="10776" y="1316"/>
                    <a:pt x="9999" y="0"/>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pic>
          <p:nvPicPr>
            <p:cNvPr id="2" name="Picture 1">
              <a:extLst>
                <a:ext uri="{FF2B5EF4-FFF2-40B4-BE49-F238E27FC236}">
                  <a16:creationId xmlns:a16="http://schemas.microsoft.com/office/drawing/2014/main" id="{12B5A47E-444F-4884-A27D-945F7A771C6C}"/>
                </a:ext>
              </a:extLst>
            </p:cNvPr>
            <p:cNvPicPr>
              <a:picLocks noChangeAspect="1"/>
            </p:cNvPicPr>
            <p:nvPr/>
          </p:nvPicPr>
          <p:blipFill>
            <a:blip r:embed="rId7"/>
            <a:stretch>
              <a:fillRect/>
            </a:stretch>
          </p:blipFill>
          <p:spPr>
            <a:xfrm rot="20142845">
              <a:off x="911371" y="4399654"/>
              <a:ext cx="664522" cy="713294"/>
            </a:xfrm>
            <a:prstGeom prst="rect">
              <a:avLst/>
            </a:prstGeom>
          </p:spPr>
        </p:pic>
      </p:grpSp>
      <p:sp>
        <p:nvSpPr>
          <p:cNvPr id="35" name="TextBox 34">
            <a:extLst>
              <a:ext uri="{FF2B5EF4-FFF2-40B4-BE49-F238E27FC236}">
                <a16:creationId xmlns:a16="http://schemas.microsoft.com/office/drawing/2014/main" id="{B5B4842B-7A0E-4828-988D-AB29715F36F5}"/>
              </a:ext>
            </a:extLst>
          </p:cNvPr>
          <p:cNvSpPr txBox="1"/>
          <p:nvPr/>
        </p:nvSpPr>
        <p:spPr>
          <a:xfrm>
            <a:off x="-31914" y="2157452"/>
            <a:ext cx="1367975" cy="1569660"/>
          </a:xfrm>
          <a:prstGeom prst="rect">
            <a:avLst/>
          </a:prstGeom>
          <a:solidFill>
            <a:srgbClr val="00823B"/>
          </a:solidFill>
        </p:spPr>
        <p:txBody>
          <a:bodyPr wrap="square" rtlCol="0" anchor="ctr">
            <a:spAutoFit/>
          </a:bodyPr>
          <a:lstStyle/>
          <a:p>
            <a:pPr algn="ctr"/>
            <a:r>
              <a:rPr lang="en-US" sz="1600" dirty="0">
                <a:solidFill>
                  <a:schemeClr val="bg1"/>
                </a:solidFill>
                <a:latin typeface="Poppins" pitchFamily="2" charset="77"/>
                <a:cs typeface="Poppins" pitchFamily="2" charset="77"/>
              </a:rPr>
              <a:t>Well crafted sub-regional and national </a:t>
            </a:r>
            <a:r>
              <a:rPr lang="en-US" sz="1600" dirty="0" err="1">
                <a:solidFill>
                  <a:schemeClr val="bg1"/>
                </a:solidFill>
                <a:latin typeface="Poppins" pitchFamily="2" charset="77"/>
                <a:cs typeface="Poppins" pitchFamily="2" charset="77"/>
              </a:rPr>
              <a:t>industrializa</a:t>
            </a:r>
            <a:r>
              <a:rPr lang="en-US" sz="1600" dirty="0">
                <a:solidFill>
                  <a:schemeClr val="bg1"/>
                </a:solidFill>
                <a:latin typeface="Poppins" pitchFamily="2" charset="77"/>
                <a:cs typeface="Poppins" pitchFamily="2" charset="77"/>
              </a:rPr>
              <a:t>- </a:t>
            </a:r>
            <a:r>
              <a:rPr lang="en-US" sz="1600" dirty="0" err="1">
                <a:solidFill>
                  <a:schemeClr val="bg1"/>
                </a:solidFill>
                <a:latin typeface="Poppins" pitchFamily="2" charset="77"/>
                <a:cs typeface="Poppins" pitchFamily="2" charset="77"/>
              </a:rPr>
              <a:t>tion</a:t>
            </a:r>
            <a:r>
              <a:rPr lang="en-US" sz="1600" dirty="0">
                <a:solidFill>
                  <a:schemeClr val="bg1"/>
                </a:solidFill>
                <a:latin typeface="Poppins" pitchFamily="2" charset="77"/>
                <a:cs typeface="Poppins" pitchFamily="2" charset="77"/>
              </a:rPr>
              <a:t> frameworks</a:t>
            </a:r>
          </a:p>
        </p:txBody>
      </p:sp>
      <p:sp>
        <p:nvSpPr>
          <p:cNvPr id="36" name="TextBox 35">
            <a:extLst>
              <a:ext uri="{FF2B5EF4-FFF2-40B4-BE49-F238E27FC236}">
                <a16:creationId xmlns:a16="http://schemas.microsoft.com/office/drawing/2014/main" id="{BEC983D8-8FC3-4A89-8C28-3EEF54A2AB04}"/>
              </a:ext>
            </a:extLst>
          </p:cNvPr>
          <p:cNvSpPr txBox="1"/>
          <p:nvPr/>
        </p:nvSpPr>
        <p:spPr>
          <a:xfrm>
            <a:off x="1341128" y="667252"/>
            <a:ext cx="1654689" cy="2862322"/>
          </a:xfrm>
          <a:prstGeom prst="rect">
            <a:avLst/>
          </a:prstGeom>
          <a:solidFill>
            <a:schemeClr val="accent5">
              <a:lumMod val="50000"/>
            </a:schemeClr>
          </a:solidFill>
        </p:spPr>
        <p:txBody>
          <a:bodyPr wrap="square" rtlCol="0" anchor="ctr">
            <a:spAutoFit/>
          </a:bodyPr>
          <a:lstStyle/>
          <a:p>
            <a:pPr algn="ctr"/>
            <a:r>
              <a:rPr lang="en-US" dirty="0">
                <a:solidFill>
                  <a:schemeClr val="bg1"/>
                </a:solidFill>
                <a:latin typeface="Poppins" pitchFamily="2" charset="77"/>
                <a:cs typeface="Poppins" pitchFamily="2" charset="77"/>
              </a:rPr>
              <a:t>Highest-level commitment and </a:t>
            </a:r>
            <a:r>
              <a:rPr lang="en-US" dirty="0" err="1">
                <a:solidFill>
                  <a:schemeClr val="bg1"/>
                </a:solidFill>
                <a:latin typeface="Poppins" pitchFamily="2" charset="77"/>
                <a:cs typeface="Poppins" pitchFamily="2" charset="77"/>
              </a:rPr>
              <a:t>multistake</a:t>
            </a:r>
            <a:r>
              <a:rPr lang="en-US" dirty="0">
                <a:solidFill>
                  <a:schemeClr val="bg1"/>
                </a:solidFill>
                <a:latin typeface="Poppins" pitchFamily="2" charset="77"/>
                <a:cs typeface="Poppins" pitchFamily="2" charset="77"/>
              </a:rPr>
              <a:t>-holder platforms for effective policy dialogue and common visioning processes</a:t>
            </a:r>
          </a:p>
        </p:txBody>
      </p:sp>
      <p:grpSp>
        <p:nvGrpSpPr>
          <p:cNvPr id="7" name="Group 6">
            <a:extLst>
              <a:ext uri="{FF2B5EF4-FFF2-40B4-BE49-F238E27FC236}">
                <a16:creationId xmlns:a16="http://schemas.microsoft.com/office/drawing/2014/main" id="{98BEB97A-04DA-4837-915C-9A7928FD6C9D}"/>
              </a:ext>
            </a:extLst>
          </p:cNvPr>
          <p:cNvGrpSpPr/>
          <p:nvPr/>
        </p:nvGrpSpPr>
        <p:grpSpPr>
          <a:xfrm>
            <a:off x="1349752" y="3622444"/>
            <a:ext cx="1655012" cy="2331941"/>
            <a:chOff x="1482686" y="3668074"/>
            <a:chExt cx="1655012" cy="2331941"/>
          </a:xfrm>
        </p:grpSpPr>
        <p:graphicFrame>
          <p:nvGraphicFramePr>
            <p:cNvPr id="37" name="Chart 12930">
              <a:extLst>
                <a:ext uri="{FF2B5EF4-FFF2-40B4-BE49-F238E27FC236}">
                  <a16:creationId xmlns:a16="http://schemas.microsoft.com/office/drawing/2014/main" id="{37F08E5A-6FF3-9C46-9838-DEAA697EF5B1}"/>
                </a:ext>
              </a:extLst>
            </p:cNvPr>
            <p:cNvGraphicFramePr/>
            <p:nvPr>
              <p:extLst>
                <p:ext uri="{D42A27DB-BD31-4B8C-83A1-F6EECF244321}">
                  <p14:modId xmlns:p14="http://schemas.microsoft.com/office/powerpoint/2010/main" val="2863664501"/>
                </p:ext>
              </p:extLst>
            </p:nvPr>
          </p:nvGraphicFramePr>
          <p:xfrm>
            <a:off x="1482686" y="3668074"/>
            <a:ext cx="1655012" cy="1655014"/>
          </p:xfrm>
          <a:graphic>
            <a:graphicData uri="http://schemas.openxmlformats.org/drawingml/2006/chart">
              <c:chart xmlns:c="http://schemas.openxmlformats.org/drawingml/2006/chart" xmlns:r="http://schemas.openxmlformats.org/officeDocument/2006/relationships" r:id="rId8"/>
            </a:graphicData>
          </a:graphic>
        </p:graphicFrame>
        <p:sp>
          <p:nvSpPr>
            <p:cNvPr id="38" name="Shape 12931">
              <a:extLst>
                <a:ext uri="{FF2B5EF4-FFF2-40B4-BE49-F238E27FC236}">
                  <a16:creationId xmlns:a16="http://schemas.microsoft.com/office/drawing/2014/main" id="{A0723222-7846-2C40-AB1F-437AF51A738A}"/>
                </a:ext>
              </a:extLst>
            </p:cNvPr>
            <p:cNvSpPr/>
            <p:nvPr/>
          </p:nvSpPr>
          <p:spPr>
            <a:xfrm>
              <a:off x="1999048" y="4643346"/>
              <a:ext cx="669625" cy="1356669"/>
            </a:xfrm>
            <a:custGeom>
              <a:avLst/>
              <a:gdLst/>
              <a:ahLst/>
              <a:cxnLst>
                <a:cxn ang="0">
                  <a:pos x="wd2" y="hd2"/>
                </a:cxn>
                <a:cxn ang="5400000">
                  <a:pos x="wd2" y="hd2"/>
                </a:cxn>
                <a:cxn ang="10800000">
                  <a:pos x="wd2" y="hd2"/>
                </a:cxn>
                <a:cxn ang="16200000">
                  <a:pos x="wd2" y="hd2"/>
                </a:cxn>
              </a:cxnLst>
              <a:rect l="0" t="0" r="r" b="b"/>
              <a:pathLst>
                <a:path w="21600" h="21600" extrusionOk="0">
                  <a:moveTo>
                    <a:pt x="9999" y="0"/>
                  </a:moveTo>
                  <a:cubicBezTo>
                    <a:pt x="10216" y="1574"/>
                    <a:pt x="10228" y="3153"/>
                    <a:pt x="10035" y="4727"/>
                  </a:cubicBezTo>
                  <a:cubicBezTo>
                    <a:pt x="9837" y="6336"/>
                    <a:pt x="9426" y="7937"/>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98" y="6538"/>
                    <a:pt x="12043" y="5273"/>
                    <a:pt x="11709" y="4019"/>
                  </a:cubicBezTo>
                  <a:cubicBezTo>
                    <a:pt x="11347" y="2660"/>
                    <a:pt x="10776" y="1316"/>
                    <a:pt x="9999" y="0"/>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pic>
          <p:nvPicPr>
            <p:cNvPr id="3" name="Picture 2">
              <a:extLst>
                <a:ext uri="{FF2B5EF4-FFF2-40B4-BE49-F238E27FC236}">
                  <a16:creationId xmlns:a16="http://schemas.microsoft.com/office/drawing/2014/main" id="{ABC24832-3E1C-4EA6-895B-0B18C6DC439F}"/>
                </a:ext>
              </a:extLst>
            </p:cNvPr>
            <p:cNvPicPr>
              <a:picLocks noChangeAspect="1"/>
            </p:cNvPicPr>
            <p:nvPr/>
          </p:nvPicPr>
          <p:blipFill>
            <a:blip r:embed="rId9"/>
            <a:stretch>
              <a:fillRect/>
            </a:stretch>
          </p:blipFill>
          <p:spPr>
            <a:xfrm>
              <a:off x="2119215" y="4219676"/>
              <a:ext cx="422965" cy="428186"/>
            </a:xfrm>
            <a:prstGeom prst="rect">
              <a:avLst/>
            </a:prstGeom>
          </p:spPr>
        </p:pic>
      </p:grpSp>
      <p:sp>
        <p:nvSpPr>
          <p:cNvPr id="39" name="TextBox 38">
            <a:extLst>
              <a:ext uri="{FF2B5EF4-FFF2-40B4-BE49-F238E27FC236}">
                <a16:creationId xmlns:a16="http://schemas.microsoft.com/office/drawing/2014/main" id="{8A4CDF0B-6C75-4639-A67F-400D92591B2A}"/>
              </a:ext>
            </a:extLst>
          </p:cNvPr>
          <p:cNvSpPr txBox="1"/>
          <p:nvPr/>
        </p:nvSpPr>
        <p:spPr>
          <a:xfrm>
            <a:off x="3028093" y="511993"/>
            <a:ext cx="1577519" cy="3139321"/>
          </a:xfrm>
          <a:prstGeom prst="rect">
            <a:avLst/>
          </a:prstGeom>
          <a:solidFill>
            <a:srgbClr val="B48900"/>
          </a:solidFill>
        </p:spPr>
        <p:txBody>
          <a:bodyPr wrap="square" rtlCol="0" anchor="ctr">
            <a:spAutoFit/>
          </a:bodyPr>
          <a:lstStyle/>
          <a:p>
            <a:pPr algn="ctr"/>
            <a:r>
              <a:rPr lang="en-US" dirty="0">
                <a:solidFill>
                  <a:schemeClr val="bg1"/>
                </a:solidFill>
                <a:latin typeface="Poppins" pitchFamily="2" charset="77"/>
                <a:cs typeface="Poppins" pitchFamily="2" charset="77"/>
              </a:rPr>
              <a:t>Policy and fiscal space to pursue counter cyclical measures in the context of IMF led structural adjustment </a:t>
            </a:r>
            <a:r>
              <a:rPr lang="en-US" dirty="0" err="1">
                <a:solidFill>
                  <a:schemeClr val="bg1"/>
                </a:solidFill>
                <a:latin typeface="Poppins" pitchFamily="2" charset="77"/>
                <a:cs typeface="Poppins" pitchFamily="2" charset="77"/>
              </a:rPr>
              <a:t>programmes</a:t>
            </a:r>
            <a:endParaRPr lang="en-US" dirty="0">
              <a:solidFill>
                <a:schemeClr val="bg1"/>
              </a:solidFill>
              <a:latin typeface="Poppins" pitchFamily="2" charset="77"/>
              <a:cs typeface="Poppins" pitchFamily="2" charset="77"/>
            </a:endParaRPr>
          </a:p>
        </p:txBody>
      </p:sp>
      <p:grpSp>
        <p:nvGrpSpPr>
          <p:cNvPr id="8" name="Group 7">
            <a:extLst>
              <a:ext uri="{FF2B5EF4-FFF2-40B4-BE49-F238E27FC236}">
                <a16:creationId xmlns:a16="http://schemas.microsoft.com/office/drawing/2014/main" id="{0985F46E-EDCC-4B1F-A636-B7D252899387}"/>
              </a:ext>
            </a:extLst>
          </p:cNvPr>
          <p:cNvGrpSpPr/>
          <p:nvPr/>
        </p:nvGrpSpPr>
        <p:grpSpPr>
          <a:xfrm>
            <a:off x="3077804" y="3668401"/>
            <a:ext cx="1354102" cy="1997278"/>
            <a:chOff x="3137697" y="3851489"/>
            <a:chExt cx="1354102" cy="1997278"/>
          </a:xfrm>
        </p:grpSpPr>
        <p:graphicFrame>
          <p:nvGraphicFramePr>
            <p:cNvPr id="41" name="Chart 12925">
              <a:extLst>
                <a:ext uri="{FF2B5EF4-FFF2-40B4-BE49-F238E27FC236}">
                  <a16:creationId xmlns:a16="http://schemas.microsoft.com/office/drawing/2014/main" id="{E5F72B9A-D3E0-364C-9741-796605E0A7F1}"/>
                </a:ext>
              </a:extLst>
            </p:cNvPr>
            <p:cNvGraphicFramePr/>
            <p:nvPr>
              <p:extLst>
                <p:ext uri="{D42A27DB-BD31-4B8C-83A1-F6EECF244321}">
                  <p14:modId xmlns:p14="http://schemas.microsoft.com/office/powerpoint/2010/main" val="1466910123"/>
                </p:ext>
              </p:extLst>
            </p:nvPr>
          </p:nvGraphicFramePr>
          <p:xfrm>
            <a:off x="3137697" y="3851489"/>
            <a:ext cx="1354102" cy="1354102"/>
          </p:xfrm>
          <a:graphic>
            <a:graphicData uri="http://schemas.openxmlformats.org/drawingml/2006/chart">
              <c:chart xmlns:c="http://schemas.openxmlformats.org/drawingml/2006/chart" xmlns:r="http://schemas.openxmlformats.org/officeDocument/2006/relationships" r:id="rId10"/>
            </a:graphicData>
          </a:graphic>
        </p:graphicFrame>
        <p:sp>
          <p:nvSpPr>
            <p:cNvPr id="42" name="Shape 12926">
              <a:extLst>
                <a:ext uri="{FF2B5EF4-FFF2-40B4-BE49-F238E27FC236}">
                  <a16:creationId xmlns:a16="http://schemas.microsoft.com/office/drawing/2014/main" id="{2FE73FEE-1810-114F-A785-C3E42EF05A8B}"/>
                </a:ext>
              </a:extLst>
            </p:cNvPr>
            <p:cNvSpPr/>
            <p:nvPr/>
          </p:nvSpPr>
          <p:spPr>
            <a:xfrm>
              <a:off x="3535855" y="4718684"/>
              <a:ext cx="557787" cy="1130083"/>
            </a:xfrm>
            <a:custGeom>
              <a:avLst/>
              <a:gdLst/>
              <a:ahLst/>
              <a:cxnLst>
                <a:cxn ang="0">
                  <a:pos x="wd2" y="hd2"/>
                </a:cxn>
                <a:cxn ang="5400000">
                  <a:pos x="wd2" y="hd2"/>
                </a:cxn>
                <a:cxn ang="10800000">
                  <a:pos x="wd2" y="hd2"/>
                </a:cxn>
                <a:cxn ang="16200000">
                  <a:pos x="wd2" y="hd2"/>
                </a:cxn>
              </a:cxnLst>
              <a:rect l="0" t="0" r="r" b="b"/>
              <a:pathLst>
                <a:path w="21600" h="21600" extrusionOk="0">
                  <a:moveTo>
                    <a:pt x="9999" y="0"/>
                  </a:moveTo>
                  <a:cubicBezTo>
                    <a:pt x="10216" y="1574"/>
                    <a:pt x="10228" y="3153"/>
                    <a:pt x="10035" y="4727"/>
                  </a:cubicBezTo>
                  <a:cubicBezTo>
                    <a:pt x="9837" y="6336"/>
                    <a:pt x="9426" y="7937"/>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98" y="6538"/>
                    <a:pt x="12043" y="5273"/>
                    <a:pt x="11709" y="4019"/>
                  </a:cubicBezTo>
                  <a:cubicBezTo>
                    <a:pt x="11347" y="2660"/>
                    <a:pt x="10776" y="1316"/>
                    <a:pt x="9999" y="0"/>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pic>
          <p:nvPicPr>
            <p:cNvPr id="5" name="Picture 4">
              <a:extLst>
                <a:ext uri="{FF2B5EF4-FFF2-40B4-BE49-F238E27FC236}">
                  <a16:creationId xmlns:a16="http://schemas.microsoft.com/office/drawing/2014/main" id="{73CC56B7-D62A-44CF-91F5-D44E6701F45C}"/>
                </a:ext>
              </a:extLst>
            </p:cNvPr>
            <p:cNvPicPr>
              <a:picLocks noChangeAspect="1"/>
            </p:cNvPicPr>
            <p:nvPr/>
          </p:nvPicPr>
          <p:blipFill>
            <a:blip r:embed="rId11"/>
            <a:stretch>
              <a:fillRect/>
            </a:stretch>
          </p:blipFill>
          <p:spPr>
            <a:xfrm>
              <a:off x="3597869" y="4275997"/>
              <a:ext cx="463818" cy="475131"/>
            </a:xfrm>
            <a:prstGeom prst="rect">
              <a:avLst/>
            </a:prstGeom>
          </p:spPr>
        </p:pic>
      </p:grpSp>
      <p:sp>
        <p:nvSpPr>
          <p:cNvPr id="43" name="TextBox 42">
            <a:extLst>
              <a:ext uri="{FF2B5EF4-FFF2-40B4-BE49-F238E27FC236}">
                <a16:creationId xmlns:a16="http://schemas.microsoft.com/office/drawing/2014/main" id="{7E2DC6F3-E59C-4DAF-8270-46979F445A23}"/>
              </a:ext>
            </a:extLst>
          </p:cNvPr>
          <p:cNvSpPr txBox="1"/>
          <p:nvPr/>
        </p:nvSpPr>
        <p:spPr>
          <a:xfrm>
            <a:off x="2251145" y="5105035"/>
            <a:ext cx="3896477" cy="923330"/>
          </a:xfrm>
          <a:prstGeom prst="rect">
            <a:avLst/>
          </a:prstGeom>
          <a:solidFill>
            <a:srgbClr val="F6750A"/>
          </a:solidFill>
        </p:spPr>
        <p:txBody>
          <a:bodyPr wrap="square" rtlCol="0" anchor="ctr">
            <a:spAutoFit/>
          </a:bodyPr>
          <a:lstStyle/>
          <a:p>
            <a:pPr algn="ctr"/>
            <a:r>
              <a:rPr lang="en-US" dirty="0">
                <a:solidFill>
                  <a:schemeClr val="bg1"/>
                </a:solidFill>
                <a:latin typeface="Poppins" pitchFamily="2" charset="77"/>
                <a:cs typeface="Poppins" pitchFamily="2" charset="77"/>
              </a:rPr>
              <a:t>More granular understanding of growth drivers, national value proposition and potential competitive advantages</a:t>
            </a:r>
          </a:p>
        </p:txBody>
      </p:sp>
      <p:sp>
        <p:nvSpPr>
          <p:cNvPr id="44" name="TextBox 43">
            <a:extLst>
              <a:ext uri="{FF2B5EF4-FFF2-40B4-BE49-F238E27FC236}">
                <a16:creationId xmlns:a16="http://schemas.microsoft.com/office/drawing/2014/main" id="{CAD28C4E-4E0E-4C69-98B6-B8771A367066}"/>
              </a:ext>
            </a:extLst>
          </p:cNvPr>
          <p:cNvSpPr txBox="1"/>
          <p:nvPr/>
        </p:nvSpPr>
        <p:spPr>
          <a:xfrm>
            <a:off x="4681484" y="1580713"/>
            <a:ext cx="1271420" cy="1477328"/>
          </a:xfrm>
          <a:prstGeom prst="rect">
            <a:avLst/>
          </a:prstGeom>
          <a:solidFill>
            <a:srgbClr val="5F2987"/>
          </a:solidFill>
        </p:spPr>
        <p:txBody>
          <a:bodyPr wrap="square" rtlCol="0" anchor="ctr">
            <a:spAutoFit/>
          </a:bodyPr>
          <a:lstStyle/>
          <a:p>
            <a:pPr algn="ctr"/>
            <a:r>
              <a:rPr lang="en-US" dirty="0">
                <a:solidFill>
                  <a:schemeClr val="bg1"/>
                </a:solidFill>
                <a:latin typeface="Poppins" pitchFamily="2" charset="77"/>
                <a:cs typeface="Poppins" pitchFamily="2" charset="77"/>
              </a:rPr>
              <a:t>Increased domestic resource </a:t>
            </a:r>
            <a:r>
              <a:rPr lang="en-US" dirty="0" err="1">
                <a:solidFill>
                  <a:schemeClr val="bg1"/>
                </a:solidFill>
                <a:latin typeface="Poppins" pitchFamily="2" charset="77"/>
                <a:cs typeface="Poppins" pitchFamily="2" charset="77"/>
              </a:rPr>
              <a:t>mobiliza-tion</a:t>
            </a:r>
            <a:endParaRPr lang="en-US" dirty="0">
              <a:solidFill>
                <a:schemeClr val="bg1"/>
              </a:solidFill>
              <a:latin typeface="Poppins" pitchFamily="2" charset="77"/>
              <a:cs typeface="Poppins" pitchFamily="2" charset="77"/>
            </a:endParaRPr>
          </a:p>
        </p:txBody>
      </p:sp>
      <p:sp>
        <p:nvSpPr>
          <p:cNvPr id="49" name="TextBox 48">
            <a:extLst>
              <a:ext uri="{FF2B5EF4-FFF2-40B4-BE49-F238E27FC236}">
                <a16:creationId xmlns:a16="http://schemas.microsoft.com/office/drawing/2014/main" id="{E9F59137-957C-4484-8380-38B379A64A2B}"/>
              </a:ext>
            </a:extLst>
          </p:cNvPr>
          <p:cNvSpPr txBox="1"/>
          <p:nvPr/>
        </p:nvSpPr>
        <p:spPr>
          <a:xfrm>
            <a:off x="5981333" y="454932"/>
            <a:ext cx="1782921" cy="3046988"/>
          </a:xfrm>
          <a:prstGeom prst="rect">
            <a:avLst/>
          </a:prstGeom>
          <a:solidFill>
            <a:srgbClr val="006386"/>
          </a:solidFill>
        </p:spPr>
        <p:txBody>
          <a:bodyPr wrap="square" rtlCol="0" anchor="ctr">
            <a:spAutoFit/>
          </a:bodyPr>
          <a:lstStyle/>
          <a:p>
            <a:pPr algn="ctr"/>
            <a:r>
              <a:rPr lang="en-US" sz="1600" dirty="0">
                <a:solidFill>
                  <a:schemeClr val="bg1"/>
                </a:solidFill>
                <a:latin typeface="Poppins" pitchFamily="2" charset="77"/>
                <a:cs typeface="Poppins" pitchFamily="2" charset="77"/>
              </a:rPr>
              <a:t>Adopting insights from nudge theory/behavioral economics and new institutional economics to put in place the right institutional and policy incentives for transformational change</a:t>
            </a:r>
          </a:p>
        </p:txBody>
      </p:sp>
      <p:sp>
        <p:nvSpPr>
          <p:cNvPr id="62" name="Shape 12921">
            <a:extLst>
              <a:ext uri="{FF2B5EF4-FFF2-40B4-BE49-F238E27FC236}">
                <a16:creationId xmlns:a16="http://schemas.microsoft.com/office/drawing/2014/main" id="{D5E3C70E-CDA4-43A2-A952-373E39D85484}"/>
              </a:ext>
            </a:extLst>
          </p:cNvPr>
          <p:cNvSpPr/>
          <p:nvPr/>
        </p:nvSpPr>
        <p:spPr>
          <a:xfrm>
            <a:off x="8327558" y="4599998"/>
            <a:ext cx="557787" cy="1130083"/>
          </a:xfrm>
          <a:custGeom>
            <a:avLst/>
            <a:gdLst/>
            <a:ahLst/>
            <a:cxnLst>
              <a:cxn ang="0">
                <a:pos x="wd2" y="hd2"/>
              </a:cxn>
              <a:cxn ang="5400000">
                <a:pos x="wd2" y="hd2"/>
              </a:cxn>
              <a:cxn ang="10800000">
                <a:pos x="wd2" y="hd2"/>
              </a:cxn>
              <a:cxn ang="16200000">
                <a:pos x="wd2" y="hd2"/>
              </a:cxn>
            </a:cxnLst>
            <a:rect l="0" t="0" r="r" b="b"/>
            <a:pathLst>
              <a:path w="21600" h="21600" extrusionOk="0">
                <a:moveTo>
                  <a:pt x="9999" y="0"/>
                </a:moveTo>
                <a:cubicBezTo>
                  <a:pt x="10216" y="1574"/>
                  <a:pt x="10228" y="3153"/>
                  <a:pt x="10035" y="4727"/>
                </a:cubicBezTo>
                <a:cubicBezTo>
                  <a:pt x="9837" y="6336"/>
                  <a:pt x="9426" y="7937"/>
                  <a:pt x="8804" y="9520"/>
                </a:cubicBezTo>
                <a:cubicBezTo>
                  <a:pt x="7566" y="8989"/>
                  <a:pt x="6232" y="8522"/>
                  <a:pt x="4819" y="8123"/>
                </a:cubicBezTo>
                <a:cubicBezTo>
                  <a:pt x="3292" y="7691"/>
                  <a:pt x="1676" y="7340"/>
                  <a:pt x="0" y="7076"/>
                </a:cubicBezTo>
                <a:cubicBezTo>
                  <a:pt x="4103" y="8013"/>
                  <a:pt x="7120" y="9820"/>
                  <a:pt x="8197" y="11987"/>
                </a:cubicBezTo>
                <a:cubicBezTo>
                  <a:pt x="8935" y="13469"/>
                  <a:pt x="8694" y="15009"/>
                  <a:pt x="8401" y="16527"/>
                </a:cubicBezTo>
                <a:cubicBezTo>
                  <a:pt x="8073" y="18221"/>
                  <a:pt x="7684" y="19912"/>
                  <a:pt x="7234" y="21600"/>
                </a:cubicBezTo>
                <a:lnTo>
                  <a:pt x="14120" y="21600"/>
                </a:lnTo>
                <a:cubicBezTo>
                  <a:pt x="13524" y="19208"/>
                  <a:pt x="13083" y="16822"/>
                  <a:pt x="12821" y="14442"/>
                </a:cubicBezTo>
                <a:cubicBezTo>
                  <a:pt x="12596" y="12396"/>
                  <a:pt x="12532" y="10296"/>
                  <a:pt x="14250" y="8427"/>
                </a:cubicBezTo>
                <a:cubicBezTo>
                  <a:pt x="15711" y="6837"/>
                  <a:pt x="18337" y="5578"/>
                  <a:pt x="21600" y="4904"/>
                </a:cubicBezTo>
                <a:cubicBezTo>
                  <a:pt x="19630" y="5172"/>
                  <a:pt x="17758" y="5590"/>
                  <a:pt x="16051" y="6145"/>
                </a:cubicBezTo>
                <a:cubicBezTo>
                  <a:pt x="14616" y="6611"/>
                  <a:pt x="13311" y="7168"/>
                  <a:pt x="12172" y="7803"/>
                </a:cubicBezTo>
                <a:cubicBezTo>
                  <a:pt x="12198" y="6538"/>
                  <a:pt x="12043" y="5273"/>
                  <a:pt x="11709" y="4019"/>
                </a:cubicBezTo>
                <a:cubicBezTo>
                  <a:pt x="11347" y="2660"/>
                  <a:pt x="10776" y="1316"/>
                  <a:pt x="9999" y="0"/>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65" name="TextBox 64">
            <a:extLst>
              <a:ext uri="{FF2B5EF4-FFF2-40B4-BE49-F238E27FC236}">
                <a16:creationId xmlns:a16="http://schemas.microsoft.com/office/drawing/2014/main" id="{444F49B5-015D-4665-B5AC-8623EA19C73C}"/>
              </a:ext>
            </a:extLst>
          </p:cNvPr>
          <p:cNvSpPr txBox="1"/>
          <p:nvPr/>
        </p:nvSpPr>
        <p:spPr>
          <a:xfrm>
            <a:off x="6455274" y="5375540"/>
            <a:ext cx="2713648" cy="1323439"/>
          </a:xfrm>
          <a:prstGeom prst="rect">
            <a:avLst/>
          </a:prstGeom>
          <a:solidFill>
            <a:schemeClr val="bg2">
              <a:lumMod val="75000"/>
            </a:schemeClr>
          </a:solidFill>
        </p:spPr>
        <p:txBody>
          <a:bodyPr wrap="square" rtlCol="0" anchor="ctr">
            <a:spAutoFit/>
          </a:bodyPr>
          <a:lstStyle/>
          <a:p>
            <a:pPr algn="ctr"/>
            <a:r>
              <a:rPr lang="en-US" sz="1600" dirty="0">
                <a:solidFill>
                  <a:schemeClr val="bg1"/>
                </a:solidFill>
                <a:latin typeface="Poppins" pitchFamily="2" charset="77"/>
                <a:cs typeface="Poppins" pitchFamily="2" charset="77"/>
              </a:rPr>
              <a:t>The realization of the </a:t>
            </a:r>
            <a:r>
              <a:rPr lang="en-US" sz="1600" dirty="0" err="1">
                <a:solidFill>
                  <a:schemeClr val="bg1"/>
                </a:solidFill>
                <a:latin typeface="Poppins" pitchFamily="2" charset="77"/>
                <a:cs typeface="Poppins" pitchFamily="2" charset="77"/>
              </a:rPr>
              <a:t>AfCFTA</a:t>
            </a:r>
            <a:r>
              <a:rPr lang="en-US" sz="1600" dirty="0">
                <a:solidFill>
                  <a:schemeClr val="bg1"/>
                </a:solidFill>
                <a:latin typeface="Poppins" pitchFamily="2" charset="77"/>
                <a:cs typeface="Poppins" pitchFamily="2" charset="77"/>
              </a:rPr>
              <a:t>: Accelerated pace of regional integration for sub-regional value chains and boosting intra-regional trade</a:t>
            </a:r>
          </a:p>
        </p:txBody>
      </p:sp>
      <p:pic>
        <p:nvPicPr>
          <p:cNvPr id="9" name="Picture 8">
            <a:extLst>
              <a:ext uri="{FF2B5EF4-FFF2-40B4-BE49-F238E27FC236}">
                <a16:creationId xmlns:a16="http://schemas.microsoft.com/office/drawing/2014/main" id="{3354258F-F002-4477-B47F-D4652F938D45}"/>
              </a:ext>
            </a:extLst>
          </p:cNvPr>
          <p:cNvPicPr>
            <a:picLocks noChangeAspect="1"/>
          </p:cNvPicPr>
          <p:nvPr/>
        </p:nvPicPr>
        <p:blipFill>
          <a:blip r:embed="rId12"/>
          <a:stretch>
            <a:fillRect/>
          </a:stretch>
        </p:blipFill>
        <p:spPr>
          <a:xfrm>
            <a:off x="7412220" y="3846614"/>
            <a:ext cx="633388" cy="595790"/>
          </a:xfrm>
          <a:prstGeom prst="rect">
            <a:avLst/>
          </a:prstGeom>
        </p:spPr>
      </p:pic>
      <p:sp>
        <p:nvSpPr>
          <p:cNvPr id="68" name="TextBox 67">
            <a:extLst>
              <a:ext uri="{FF2B5EF4-FFF2-40B4-BE49-F238E27FC236}">
                <a16:creationId xmlns:a16="http://schemas.microsoft.com/office/drawing/2014/main" id="{B9AB91AE-DF80-41DC-BE84-45AA8D953637}"/>
              </a:ext>
            </a:extLst>
          </p:cNvPr>
          <p:cNvSpPr txBox="1"/>
          <p:nvPr/>
        </p:nvSpPr>
        <p:spPr>
          <a:xfrm>
            <a:off x="7804904" y="836508"/>
            <a:ext cx="1339096" cy="2862322"/>
          </a:xfrm>
          <a:prstGeom prst="rect">
            <a:avLst/>
          </a:prstGeom>
          <a:solidFill>
            <a:schemeClr val="accent2">
              <a:lumMod val="75000"/>
            </a:schemeClr>
          </a:solidFill>
        </p:spPr>
        <p:txBody>
          <a:bodyPr wrap="square" rtlCol="0" anchor="ctr">
            <a:spAutoFit/>
          </a:bodyPr>
          <a:lstStyle/>
          <a:p>
            <a:pPr algn="ctr"/>
            <a:r>
              <a:rPr lang="en-US" dirty="0">
                <a:solidFill>
                  <a:schemeClr val="bg1"/>
                </a:solidFill>
                <a:latin typeface="Poppins" pitchFamily="2" charset="77"/>
                <a:cs typeface="Poppins" pitchFamily="2" charset="77"/>
              </a:rPr>
              <a:t>Increased competitiveness, enhanced productive capabilities and the emergence of domestic lead firms</a:t>
            </a:r>
          </a:p>
        </p:txBody>
      </p:sp>
      <p:graphicFrame>
        <p:nvGraphicFramePr>
          <p:cNvPr id="61" name="Chart 12920">
            <a:extLst>
              <a:ext uri="{FF2B5EF4-FFF2-40B4-BE49-F238E27FC236}">
                <a16:creationId xmlns:a16="http://schemas.microsoft.com/office/drawing/2014/main" id="{83CC5A99-E538-4153-BA4C-94BDD1BA3990}"/>
              </a:ext>
            </a:extLst>
          </p:cNvPr>
          <p:cNvGraphicFramePr/>
          <p:nvPr>
            <p:extLst>
              <p:ext uri="{D42A27DB-BD31-4B8C-83A1-F6EECF244321}">
                <p14:modId xmlns:p14="http://schemas.microsoft.com/office/powerpoint/2010/main" val="4242103311"/>
              </p:ext>
            </p:extLst>
          </p:nvPr>
        </p:nvGraphicFramePr>
        <p:xfrm>
          <a:off x="7929400" y="3889927"/>
          <a:ext cx="1354102" cy="1354102"/>
        </p:xfrm>
        <a:graphic>
          <a:graphicData uri="http://schemas.openxmlformats.org/drawingml/2006/chart">
            <c:chart xmlns:c="http://schemas.openxmlformats.org/drawingml/2006/chart" xmlns:r="http://schemas.openxmlformats.org/officeDocument/2006/relationships" r:id="rId13"/>
          </a:graphicData>
        </a:graphic>
      </p:graphicFrame>
      <p:pic>
        <p:nvPicPr>
          <p:cNvPr id="10" name="Picture 9">
            <a:extLst>
              <a:ext uri="{FF2B5EF4-FFF2-40B4-BE49-F238E27FC236}">
                <a16:creationId xmlns:a16="http://schemas.microsoft.com/office/drawing/2014/main" id="{4F52D7A7-9B76-43E3-9802-03FA2BCC3849}"/>
              </a:ext>
            </a:extLst>
          </p:cNvPr>
          <p:cNvPicPr>
            <a:picLocks noChangeAspect="1"/>
          </p:cNvPicPr>
          <p:nvPr/>
        </p:nvPicPr>
        <p:blipFill>
          <a:blip r:embed="rId14"/>
          <a:stretch>
            <a:fillRect/>
          </a:stretch>
        </p:blipFill>
        <p:spPr>
          <a:xfrm>
            <a:off x="4610407" y="3698830"/>
            <a:ext cx="614248" cy="412488"/>
          </a:xfrm>
          <a:prstGeom prst="rect">
            <a:avLst/>
          </a:prstGeom>
        </p:spPr>
      </p:pic>
      <p:pic>
        <p:nvPicPr>
          <p:cNvPr id="11" name="Picture 10">
            <a:extLst>
              <a:ext uri="{FF2B5EF4-FFF2-40B4-BE49-F238E27FC236}">
                <a16:creationId xmlns:a16="http://schemas.microsoft.com/office/drawing/2014/main" id="{44A451BF-A165-4C6C-A40A-4446991895C7}"/>
              </a:ext>
            </a:extLst>
          </p:cNvPr>
          <p:cNvPicPr>
            <a:picLocks noChangeAspect="1"/>
          </p:cNvPicPr>
          <p:nvPr/>
        </p:nvPicPr>
        <p:blipFill>
          <a:blip r:embed="rId15"/>
          <a:stretch>
            <a:fillRect/>
          </a:stretch>
        </p:blipFill>
        <p:spPr>
          <a:xfrm>
            <a:off x="8293066" y="4309578"/>
            <a:ext cx="694576" cy="522943"/>
          </a:xfrm>
          <a:prstGeom prst="rect">
            <a:avLst/>
          </a:prstGeom>
        </p:spPr>
      </p:pic>
      <p:pic>
        <p:nvPicPr>
          <p:cNvPr id="13" name="Picture 12">
            <a:extLst>
              <a:ext uri="{FF2B5EF4-FFF2-40B4-BE49-F238E27FC236}">
                <a16:creationId xmlns:a16="http://schemas.microsoft.com/office/drawing/2014/main" id="{FCB871B8-2551-428A-849D-D9BF87160C4B}"/>
              </a:ext>
            </a:extLst>
          </p:cNvPr>
          <p:cNvPicPr>
            <a:picLocks noChangeAspect="1"/>
          </p:cNvPicPr>
          <p:nvPr/>
        </p:nvPicPr>
        <p:blipFill>
          <a:blip r:embed="rId16"/>
          <a:stretch>
            <a:fillRect/>
          </a:stretch>
        </p:blipFill>
        <p:spPr>
          <a:xfrm>
            <a:off x="6734780" y="3651314"/>
            <a:ext cx="416717" cy="359722"/>
          </a:xfrm>
          <a:prstGeom prst="rect">
            <a:avLst/>
          </a:prstGeom>
        </p:spPr>
      </p:pic>
      <p:sp>
        <p:nvSpPr>
          <p:cNvPr id="69" name="Rectângulo arredondado 8">
            <a:extLst>
              <a:ext uri="{FF2B5EF4-FFF2-40B4-BE49-F238E27FC236}">
                <a16:creationId xmlns:a16="http://schemas.microsoft.com/office/drawing/2014/main" id="{05BE1256-CC37-45D4-8B6C-B6F2F0559229}"/>
              </a:ext>
            </a:extLst>
          </p:cNvPr>
          <p:cNvSpPr/>
          <p:nvPr/>
        </p:nvSpPr>
        <p:spPr>
          <a:xfrm>
            <a:off x="20947" y="23017"/>
            <a:ext cx="9123053" cy="42564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marL="267891"/>
            <a:r>
              <a:rPr lang="en-US" sz="1600" b="1" dirty="0">
                <a:latin typeface="Century Gothic" panose="020B0502020202020204" pitchFamily="34" charset="0"/>
              </a:rPr>
              <a:t>Towards a “Centre of Excellence”: The Ecosystem for Change</a:t>
            </a:r>
          </a:p>
        </p:txBody>
      </p:sp>
      <p:sp>
        <p:nvSpPr>
          <p:cNvPr id="14" name="TextBox 13">
            <a:extLst>
              <a:ext uri="{FF2B5EF4-FFF2-40B4-BE49-F238E27FC236}">
                <a16:creationId xmlns:a16="http://schemas.microsoft.com/office/drawing/2014/main" id="{343E114A-FCF6-4005-AE24-9C028414AFF4}"/>
              </a:ext>
            </a:extLst>
          </p:cNvPr>
          <p:cNvSpPr txBox="1"/>
          <p:nvPr/>
        </p:nvSpPr>
        <p:spPr>
          <a:xfrm>
            <a:off x="-4576" y="478996"/>
            <a:ext cx="999376" cy="369332"/>
          </a:xfrm>
          <a:prstGeom prst="rect">
            <a:avLst/>
          </a:prstGeom>
          <a:noFill/>
        </p:spPr>
        <p:txBody>
          <a:bodyPr wrap="none" rtlCol="0">
            <a:spAutoFit/>
          </a:bodyPr>
          <a:lstStyle/>
          <a:p>
            <a:r>
              <a:rPr lang="en-US" b="1" dirty="0"/>
              <a:t>Enablers</a:t>
            </a:r>
          </a:p>
        </p:txBody>
      </p:sp>
      <p:pic>
        <p:nvPicPr>
          <p:cNvPr id="15" name="Picture 14">
            <a:extLst>
              <a:ext uri="{FF2B5EF4-FFF2-40B4-BE49-F238E27FC236}">
                <a16:creationId xmlns:a16="http://schemas.microsoft.com/office/drawing/2014/main" id="{7B29EFA2-CEFE-4525-A01B-AE6E07ED31A5}"/>
              </a:ext>
            </a:extLst>
          </p:cNvPr>
          <p:cNvPicPr>
            <a:picLocks noChangeAspect="1"/>
          </p:cNvPicPr>
          <p:nvPr/>
        </p:nvPicPr>
        <p:blipFill>
          <a:blip r:embed="rId17"/>
          <a:stretch>
            <a:fillRect/>
          </a:stretch>
        </p:blipFill>
        <p:spPr>
          <a:xfrm>
            <a:off x="5902903" y="4613644"/>
            <a:ext cx="705347" cy="372076"/>
          </a:xfrm>
          <a:prstGeom prst="rect">
            <a:avLst/>
          </a:prstGeom>
        </p:spPr>
      </p:pic>
      <p:sp>
        <p:nvSpPr>
          <p:cNvPr id="70" name="AutoShape 49">
            <a:extLst>
              <a:ext uri="{FF2B5EF4-FFF2-40B4-BE49-F238E27FC236}">
                <a16:creationId xmlns:a16="http://schemas.microsoft.com/office/drawing/2014/main" id="{B4A9837A-648B-4A74-A728-28D202397B57}"/>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296941"/>
          </a:solidFill>
          <a:ln>
            <a:noFill/>
          </a:ln>
          <a:extLst/>
        </p:spPr>
        <p:txBody>
          <a:bodyPr lIns="45720" rIns="45720"/>
          <a:lstStyle/>
          <a:p>
            <a:endParaRPr lang="en-US"/>
          </a:p>
        </p:txBody>
      </p:sp>
      <p:sp>
        <p:nvSpPr>
          <p:cNvPr id="71" name="Rectangle 3">
            <a:extLst>
              <a:ext uri="{FF2B5EF4-FFF2-40B4-BE49-F238E27FC236}">
                <a16:creationId xmlns:a16="http://schemas.microsoft.com/office/drawing/2014/main" id="{BD5E4123-D002-4CFC-AAC6-F71261A77EBC}"/>
              </a:ext>
            </a:extLst>
          </p:cNvPr>
          <p:cNvSpPr>
            <a:spLocks/>
          </p:cNvSpPr>
          <p:nvPr/>
        </p:nvSpPr>
        <p:spPr bwMode="auto">
          <a:xfrm>
            <a:off x="76199" y="6256338"/>
            <a:ext cx="5776913"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E</a:t>
            </a:r>
            <a:r>
              <a:rPr lang="en-US" altLang="en-US" sz="1200" dirty="0">
                <a:solidFill>
                  <a:srgbClr val="FFFFFF"/>
                </a:solidFill>
                <a:latin typeface="Lato" pitchFamily="34" charset="0"/>
                <a:cs typeface="Lato" pitchFamily="34" charset="0"/>
                <a:sym typeface="Lato" pitchFamily="34" charset="0"/>
              </a:rPr>
              <a:t>economic diversification through resource-based and trade induced industrialization</a:t>
            </a:r>
          </a:p>
        </p:txBody>
      </p:sp>
    </p:spTree>
    <p:extLst>
      <p:ext uri="{BB962C8B-B14F-4D97-AF65-F5344CB8AC3E}">
        <p14:creationId xmlns:p14="http://schemas.microsoft.com/office/powerpoint/2010/main" val="275610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9D9D05-9A9F-492E-AA56-9E68E1C88E51}"/>
              </a:ext>
            </a:extLst>
          </p:cNvPr>
          <p:cNvPicPr>
            <a:picLocks noChangeAspect="1"/>
          </p:cNvPicPr>
          <p:nvPr/>
        </p:nvPicPr>
        <p:blipFill>
          <a:blip r:embed="rId2"/>
          <a:stretch>
            <a:fillRect/>
          </a:stretch>
        </p:blipFill>
        <p:spPr>
          <a:xfrm>
            <a:off x="1710666" y="922645"/>
            <a:ext cx="5293266" cy="4330969"/>
          </a:xfrm>
          <a:prstGeom prst="rect">
            <a:avLst/>
          </a:prstGeom>
        </p:spPr>
      </p:pic>
      <p:sp>
        <p:nvSpPr>
          <p:cNvPr id="70" name="AutoShape 49">
            <a:extLst>
              <a:ext uri="{FF2B5EF4-FFF2-40B4-BE49-F238E27FC236}">
                <a16:creationId xmlns:a16="http://schemas.microsoft.com/office/drawing/2014/main" id="{B4A9837A-648B-4A74-A728-28D202397B57}"/>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296941"/>
          </a:solidFill>
          <a:ln>
            <a:noFill/>
          </a:ln>
          <a:extLst/>
        </p:spPr>
        <p:txBody>
          <a:bodyPr lIns="45720" rIns="45720"/>
          <a:lstStyle/>
          <a:p>
            <a:endParaRPr lang="en-US"/>
          </a:p>
        </p:txBody>
      </p:sp>
      <p:sp>
        <p:nvSpPr>
          <p:cNvPr id="71" name="Rectangle 3">
            <a:extLst>
              <a:ext uri="{FF2B5EF4-FFF2-40B4-BE49-F238E27FC236}">
                <a16:creationId xmlns:a16="http://schemas.microsoft.com/office/drawing/2014/main" id="{BD5E4123-D002-4CFC-AAC6-F71261A77EBC}"/>
              </a:ext>
            </a:extLst>
          </p:cNvPr>
          <p:cNvSpPr>
            <a:spLocks/>
          </p:cNvSpPr>
          <p:nvPr/>
        </p:nvSpPr>
        <p:spPr bwMode="auto">
          <a:xfrm>
            <a:off x="76199" y="6256338"/>
            <a:ext cx="5776913"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E</a:t>
            </a:r>
            <a:r>
              <a:rPr lang="en-US" altLang="en-US" sz="1200" dirty="0" err="1">
                <a:solidFill>
                  <a:srgbClr val="FFFFFF"/>
                </a:solidFill>
                <a:latin typeface="Lato" pitchFamily="34" charset="0"/>
                <a:cs typeface="Lato" pitchFamily="34" charset="0"/>
                <a:sym typeface="Lato" pitchFamily="34" charset="0"/>
              </a:rPr>
              <a:t>conomic</a:t>
            </a:r>
            <a:r>
              <a:rPr lang="en-US" altLang="en-US" sz="1200" dirty="0">
                <a:solidFill>
                  <a:srgbClr val="FFFFFF"/>
                </a:solidFill>
                <a:latin typeface="Lato" pitchFamily="34" charset="0"/>
                <a:cs typeface="Lato" pitchFamily="34" charset="0"/>
                <a:sym typeface="Lato" pitchFamily="34" charset="0"/>
              </a:rPr>
              <a:t> diversification through resource-based and trade induced industrialization</a:t>
            </a:r>
          </a:p>
        </p:txBody>
      </p:sp>
      <p:sp>
        <p:nvSpPr>
          <p:cNvPr id="48" name="AutoShape 3">
            <a:extLst>
              <a:ext uri="{FF2B5EF4-FFF2-40B4-BE49-F238E27FC236}">
                <a16:creationId xmlns:a16="http://schemas.microsoft.com/office/drawing/2014/main" id="{7280D2A3-1C17-4066-9ED7-2ED5E530019F}"/>
              </a:ext>
            </a:extLst>
          </p:cNvPr>
          <p:cNvSpPr>
            <a:spLocks/>
          </p:cNvSpPr>
          <p:nvPr/>
        </p:nvSpPr>
        <p:spPr bwMode="auto">
          <a:xfrm>
            <a:off x="67471" y="-130659"/>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50" name="AutoShape 4">
            <a:extLst>
              <a:ext uri="{FF2B5EF4-FFF2-40B4-BE49-F238E27FC236}">
                <a16:creationId xmlns:a16="http://schemas.microsoft.com/office/drawing/2014/main" id="{536B551E-E9AE-4E29-B9C4-126AE7494369}"/>
              </a:ext>
            </a:extLst>
          </p:cNvPr>
          <p:cNvSpPr>
            <a:spLocks/>
          </p:cNvSpPr>
          <p:nvPr/>
        </p:nvSpPr>
        <p:spPr bwMode="auto">
          <a:xfrm>
            <a:off x="67471" y="-130659"/>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53" name="Line 10">
            <a:extLst>
              <a:ext uri="{FF2B5EF4-FFF2-40B4-BE49-F238E27FC236}">
                <a16:creationId xmlns:a16="http://schemas.microsoft.com/office/drawing/2014/main" id="{D90B1396-7172-4266-B564-AB00A3591518}"/>
              </a:ext>
            </a:extLst>
          </p:cNvPr>
          <p:cNvSpPr>
            <a:spLocks noChangeShapeType="1"/>
          </p:cNvSpPr>
          <p:nvPr/>
        </p:nvSpPr>
        <p:spPr bwMode="auto">
          <a:xfrm>
            <a:off x="67471" y="6720991"/>
            <a:ext cx="9144000" cy="0"/>
          </a:xfrm>
          <a:prstGeom prst="line">
            <a:avLst/>
          </a:prstGeom>
          <a:noFill/>
          <a:ln w="12700">
            <a:solidFill>
              <a:srgbClr val="66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2" name="Arrow: Up 1">
            <a:extLst>
              <a:ext uri="{FF2B5EF4-FFF2-40B4-BE49-F238E27FC236}">
                <a16:creationId xmlns:a16="http://schemas.microsoft.com/office/drawing/2014/main" id="{0FFA6200-A70C-462C-803F-BD771D804053}"/>
              </a:ext>
            </a:extLst>
          </p:cNvPr>
          <p:cNvSpPr/>
          <p:nvPr/>
        </p:nvSpPr>
        <p:spPr bwMode="auto">
          <a:xfrm>
            <a:off x="325762" y="3548197"/>
            <a:ext cx="720146" cy="1888877"/>
          </a:xfrm>
          <a:prstGeom prst="upArrow">
            <a:avLst>
              <a:gd name="adj1" fmla="val 54838"/>
              <a:gd name="adj2" fmla="val 50000"/>
            </a:avLst>
          </a:prstGeom>
          <a:solidFill>
            <a:schemeClr val="accent5">
              <a:lumMod val="60000"/>
              <a:lumOff val="40000"/>
            </a:schemeClr>
          </a:solidFill>
          <a:ln w="25400" cap="flat" cmpd="sng" algn="ctr">
            <a:solidFill>
              <a:schemeClr val="accent5">
                <a:lumMod val="75000"/>
              </a:schemeClr>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3" name="Rectangle: Rounded Corners 2">
            <a:extLst>
              <a:ext uri="{FF2B5EF4-FFF2-40B4-BE49-F238E27FC236}">
                <a16:creationId xmlns:a16="http://schemas.microsoft.com/office/drawing/2014/main" id="{629E8397-2525-475E-92FE-3AC4ABABF1C9}"/>
              </a:ext>
            </a:extLst>
          </p:cNvPr>
          <p:cNvSpPr/>
          <p:nvPr/>
        </p:nvSpPr>
        <p:spPr bwMode="auto">
          <a:xfrm>
            <a:off x="103797" y="5591024"/>
            <a:ext cx="1153888" cy="408623"/>
          </a:xfrm>
          <a:prstGeom prst="roundRect">
            <a:avLst/>
          </a:prstGeom>
          <a:solidFill>
            <a:schemeClr val="accent5">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Outputs</a:t>
            </a:r>
          </a:p>
        </p:txBody>
      </p:sp>
      <p:sp>
        <p:nvSpPr>
          <p:cNvPr id="26" name="Rectangle: Rounded Corners 25">
            <a:extLst>
              <a:ext uri="{FF2B5EF4-FFF2-40B4-BE49-F238E27FC236}">
                <a16:creationId xmlns:a16="http://schemas.microsoft.com/office/drawing/2014/main" id="{928127D5-1A0A-4694-B5D7-4CF98043990B}"/>
              </a:ext>
            </a:extLst>
          </p:cNvPr>
          <p:cNvSpPr/>
          <p:nvPr/>
        </p:nvSpPr>
        <p:spPr bwMode="auto">
          <a:xfrm>
            <a:off x="125840" y="3048567"/>
            <a:ext cx="1178358" cy="408623"/>
          </a:xfrm>
          <a:prstGeom prst="roundRect">
            <a:avLst/>
          </a:prstGeom>
          <a:solidFill>
            <a:schemeClr val="accent6">
              <a:lumMod val="75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Outcomes</a:t>
            </a:r>
          </a:p>
        </p:txBody>
      </p:sp>
      <p:sp>
        <p:nvSpPr>
          <p:cNvPr id="27" name="Rectangle: Rounded Corners 26">
            <a:extLst>
              <a:ext uri="{FF2B5EF4-FFF2-40B4-BE49-F238E27FC236}">
                <a16:creationId xmlns:a16="http://schemas.microsoft.com/office/drawing/2014/main" id="{4136831B-1A6E-4129-964E-83DDD4F68132}"/>
              </a:ext>
            </a:extLst>
          </p:cNvPr>
          <p:cNvSpPr/>
          <p:nvPr/>
        </p:nvSpPr>
        <p:spPr bwMode="auto">
          <a:xfrm>
            <a:off x="140784" y="522891"/>
            <a:ext cx="1188144" cy="408623"/>
          </a:xfrm>
          <a:prstGeom prst="roundRect">
            <a:avLst/>
          </a:prstGeom>
          <a:solidFill>
            <a:srgbClr val="D09E00"/>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Impact</a:t>
            </a:r>
          </a:p>
        </p:txBody>
      </p:sp>
      <p:sp>
        <p:nvSpPr>
          <p:cNvPr id="28" name="Arrow: Up 27">
            <a:extLst>
              <a:ext uri="{FF2B5EF4-FFF2-40B4-BE49-F238E27FC236}">
                <a16:creationId xmlns:a16="http://schemas.microsoft.com/office/drawing/2014/main" id="{61AC7D63-F472-4D5B-8601-C903CC1E41FA}"/>
              </a:ext>
            </a:extLst>
          </p:cNvPr>
          <p:cNvSpPr/>
          <p:nvPr/>
        </p:nvSpPr>
        <p:spPr bwMode="auto">
          <a:xfrm>
            <a:off x="325762" y="1005740"/>
            <a:ext cx="693716" cy="1888877"/>
          </a:xfrm>
          <a:prstGeom prst="upArrow">
            <a:avLst>
              <a:gd name="adj1" fmla="val 54838"/>
              <a:gd name="adj2" fmla="val 50000"/>
            </a:avLst>
          </a:prstGeom>
          <a:solidFill>
            <a:schemeClr val="accent6">
              <a:lumMod val="60000"/>
              <a:lumOff val="40000"/>
            </a:schemeClr>
          </a:solidFill>
          <a:ln w="25400" cap="flat" cmpd="sng" algn="ctr">
            <a:solidFill>
              <a:schemeClr val="accent6">
                <a:lumMod val="40000"/>
                <a:lumOff val="60000"/>
              </a:schemeClr>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31" name="Rectangle: Rounded Corners 30">
            <a:extLst>
              <a:ext uri="{FF2B5EF4-FFF2-40B4-BE49-F238E27FC236}">
                <a16:creationId xmlns:a16="http://schemas.microsoft.com/office/drawing/2014/main" id="{41416429-AEA1-42EA-95DE-F0E8D1E5A9EE}"/>
              </a:ext>
            </a:extLst>
          </p:cNvPr>
          <p:cNvSpPr/>
          <p:nvPr/>
        </p:nvSpPr>
        <p:spPr bwMode="auto">
          <a:xfrm>
            <a:off x="1294011" y="5132625"/>
            <a:ext cx="1429825" cy="919401"/>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Compendium of good practices and guidelines and toolkit</a:t>
            </a:r>
          </a:p>
        </p:txBody>
      </p:sp>
      <p:sp>
        <p:nvSpPr>
          <p:cNvPr id="35" name="Rectangle: Rounded Corners 34">
            <a:extLst>
              <a:ext uri="{FF2B5EF4-FFF2-40B4-BE49-F238E27FC236}">
                <a16:creationId xmlns:a16="http://schemas.microsoft.com/office/drawing/2014/main" id="{E56AB6B1-C057-4F69-BD73-711CECBFBD9B}"/>
              </a:ext>
            </a:extLst>
          </p:cNvPr>
          <p:cNvSpPr/>
          <p:nvPr/>
        </p:nvSpPr>
        <p:spPr bwMode="auto">
          <a:xfrm>
            <a:off x="2759002" y="4776003"/>
            <a:ext cx="1438737" cy="715089"/>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Seminar </a:t>
            </a:r>
          </a:p>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and</a:t>
            </a:r>
            <a:endParaRPr lang="en-US" sz="1200" dirty="0">
              <a:solidFill>
                <a:schemeClr val="bg1"/>
              </a:solidFill>
              <a:ea typeface="Calibri" pitchFamily="34" charset="0"/>
            </a:endParaRPr>
          </a:p>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 lectures</a:t>
            </a:r>
          </a:p>
        </p:txBody>
      </p:sp>
      <p:sp>
        <p:nvSpPr>
          <p:cNvPr id="36" name="Rectangle: Rounded Corners 35">
            <a:extLst>
              <a:ext uri="{FF2B5EF4-FFF2-40B4-BE49-F238E27FC236}">
                <a16:creationId xmlns:a16="http://schemas.microsoft.com/office/drawing/2014/main" id="{0C5CCD7D-FAF7-4951-8C6A-BC357F9FECB9}"/>
              </a:ext>
            </a:extLst>
          </p:cNvPr>
          <p:cNvSpPr/>
          <p:nvPr/>
        </p:nvSpPr>
        <p:spPr bwMode="auto">
          <a:xfrm>
            <a:off x="4257276" y="4724228"/>
            <a:ext cx="1211886" cy="510778"/>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Formulation of </a:t>
            </a:r>
            <a:b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b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draft </a:t>
            </a:r>
            <a:r>
              <a:rPr lang="en-US" sz="1200" dirty="0">
                <a:solidFill>
                  <a:schemeClr val="bg1"/>
                </a:solidFill>
                <a:ea typeface="Calibri" pitchFamily="34" charset="0"/>
              </a:rPr>
              <a:t>p</a:t>
            </a: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olicies</a:t>
            </a:r>
          </a:p>
        </p:txBody>
      </p:sp>
      <p:sp>
        <p:nvSpPr>
          <p:cNvPr id="37" name="Rectangle: Rounded Corners 36">
            <a:extLst>
              <a:ext uri="{FF2B5EF4-FFF2-40B4-BE49-F238E27FC236}">
                <a16:creationId xmlns:a16="http://schemas.microsoft.com/office/drawing/2014/main" id="{D9ED7CB3-12CD-4300-AE8A-3466093E8181}"/>
              </a:ext>
            </a:extLst>
          </p:cNvPr>
          <p:cNvSpPr/>
          <p:nvPr/>
        </p:nvSpPr>
        <p:spPr bwMode="auto">
          <a:xfrm>
            <a:off x="2770360" y="5529266"/>
            <a:ext cx="1381034" cy="510778"/>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Monitoring and evaluation systems</a:t>
            </a:r>
          </a:p>
        </p:txBody>
      </p:sp>
      <p:sp>
        <p:nvSpPr>
          <p:cNvPr id="38" name="Rectangle: Rounded Corners 37">
            <a:extLst>
              <a:ext uri="{FF2B5EF4-FFF2-40B4-BE49-F238E27FC236}">
                <a16:creationId xmlns:a16="http://schemas.microsoft.com/office/drawing/2014/main" id="{1005C86E-0C6C-498D-93D5-C1AFC71F4ED9}"/>
              </a:ext>
            </a:extLst>
          </p:cNvPr>
          <p:cNvSpPr/>
          <p:nvPr/>
        </p:nvSpPr>
        <p:spPr bwMode="auto">
          <a:xfrm>
            <a:off x="7915644" y="5559481"/>
            <a:ext cx="1141608" cy="510778"/>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Platforms for exchange</a:t>
            </a:r>
          </a:p>
        </p:txBody>
      </p:sp>
      <p:sp>
        <p:nvSpPr>
          <p:cNvPr id="39" name="Rectangle: Rounded Corners 38">
            <a:extLst>
              <a:ext uri="{FF2B5EF4-FFF2-40B4-BE49-F238E27FC236}">
                <a16:creationId xmlns:a16="http://schemas.microsoft.com/office/drawing/2014/main" id="{8E719BE0-FE78-419C-A357-C7F1630F0529}"/>
              </a:ext>
            </a:extLst>
          </p:cNvPr>
          <p:cNvSpPr/>
          <p:nvPr/>
        </p:nvSpPr>
        <p:spPr bwMode="auto">
          <a:xfrm>
            <a:off x="6716142" y="4772425"/>
            <a:ext cx="1141608" cy="1304806"/>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Partnership engagement and coordination platforms</a:t>
            </a:r>
            <a:b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br>
            <a:endPar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endParaRPr>
          </a:p>
        </p:txBody>
      </p:sp>
      <p:sp>
        <p:nvSpPr>
          <p:cNvPr id="40" name="Rectangle: Rounded Corners 39">
            <a:extLst>
              <a:ext uri="{FF2B5EF4-FFF2-40B4-BE49-F238E27FC236}">
                <a16:creationId xmlns:a16="http://schemas.microsoft.com/office/drawing/2014/main" id="{D2A2D077-9B20-4DF5-A83E-5EC7DCAC7ADE}"/>
              </a:ext>
            </a:extLst>
          </p:cNvPr>
          <p:cNvSpPr/>
          <p:nvPr/>
        </p:nvSpPr>
        <p:spPr bwMode="auto">
          <a:xfrm>
            <a:off x="7895685" y="4788045"/>
            <a:ext cx="1141608" cy="715089"/>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Training public officials and stakeholders</a:t>
            </a:r>
          </a:p>
        </p:txBody>
      </p:sp>
      <p:sp>
        <p:nvSpPr>
          <p:cNvPr id="41" name="Rectangle: Rounded Corners 40">
            <a:extLst>
              <a:ext uri="{FF2B5EF4-FFF2-40B4-BE49-F238E27FC236}">
                <a16:creationId xmlns:a16="http://schemas.microsoft.com/office/drawing/2014/main" id="{0DEDF63D-C519-4E30-9C26-F859B1AF2094}"/>
              </a:ext>
            </a:extLst>
          </p:cNvPr>
          <p:cNvSpPr/>
          <p:nvPr/>
        </p:nvSpPr>
        <p:spPr bwMode="auto">
          <a:xfrm>
            <a:off x="5539827" y="4779592"/>
            <a:ext cx="1141608" cy="919401"/>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Sub regional reporting on economic diversification</a:t>
            </a:r>
          </a:p>
        </p:txBody>
      </p:sp>
      <p:sp>
        <p:nvSpPr>
          <p:cNvPr id="42" name="Rectangle: Rounded Corners 41">
            <a:extLst>
              <a:ext uri="{FF2B5EF4-FFF2-40B4-BE49-F238E27FC236}">
                <a16:creationId xmlns:a16="http://schemas.microsoft.com/office/drawing/2014/main" id="{D01308AF-6EC7-4F08-95F7-1ED584B4A9CD}"/>
              </a:ext>
            </a:extLst>
          </p:cNvPr>
          <p:cNvSpPr/>
          <p:nvPr/>
        </p:nvSpPr>
        <p:spPr bwMode="auto">
          <a:xfrm>
            <a:off x="2790494" y="4425268"/>
            <a:ext cx="1367793" cy="306467"/>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Communication</a:t>
            </a:r>
          </a:p>
        </p:txBody>
      </p:sp>
      <p:sp>
        <p:nvSpPr>
          <p:cNvPr id="43" name="Rectangle: Rounded Corners 42">
            <a:extLst>
              <a:ext uri="{FF2B5EF4-FFF2-40B4-BE49-F238E27FC236}">
                <a16:creationId xmlns:a16="http://schemas.microsoft.com/office/drawing/2014/main" id="{5F76EBD3-52E7-4543-9C9C-1264EC220097}"/>
              </a:ext>
            </a:extLst>
          </p:cNvPr>
          <p:cNvSpPr/>
          <p:nvPr/>
        </p:nvSpPr>
        <p:spPr bwMode="auto">
          <a:xfrm>
            <a:off x="4227166" y="5304462"/>
            <a:ext cx="1219141" cy="306467"/>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Models and tools</a:t>
            </a:r>
          </a:p>
        </p:txBody>
      </p:sp>
      <p:sp>
        <p:nvSpPr>
          <p:cNvPr id="44" name="Rectangle: Rounded Corners 43">
            <a:extLst>
              <a:ext uri="{FF2B5EF4-FFF2-40B4-BE49-F238E27FC236}">
                <a16:creationId xmlns:a16="http://schemas.microsoft.com/office/drawing/2014/main" id="{CF44113D-E90B-4185-9382-0017CBDDFACC}"/>
              </a:ext>
            </a:extLst>
          </p:cNvPr>
          <p:cNvSpPr/>
          <p:nvPr/>
        </p:nvSpPr>
        <p:spPr bwMode="auto">
          <a:xfrm>
            <a:off x="1304198" y="4398491"/>
            <a:ext cx="1441131" cy="715089"/>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Action plans for</a:t>
            </a:r>
            <a:b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b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 institutional cohesiveness</a:t>
            </a:r>
          </a:p>
        </p:txBody>
      </p:sp>
      <p:sp>
        <p:nvSpPr>
          <p:cNvPr id="45" name="Rectangle: Rounded Corners 44">
            <a:extLst>
              <a:ext uri="{FF2B5EF4-FFF2-40B4-BE49-F238E27FC236}">
                <a16:creationId xmlns:a16="http://schemas.microsoft.com/office/drawing/2014/main" id="{0CFBE3B1-DE40-42D7-967D-6DC8C6D334AC}"/>
              </a:ext>
            </a:extLst>
          </p:cNvPr>
          <p:cNvSpPr/>
          <p:nvPr/>
        </p:nvSpPr>
        <p:spPr bwMode="auto">
          <a:xfrm>
            <a:off x="4191132" y="5690309"/>
            <a:ext cx="1268479" cy="306467"/>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Advocacy services</a:t>
            </a:r>
          </a:p>
        </p:txBody>
      </p:sp>
      <p:sp>
        <p:nvSpPr>
          <p:cNvPr id="46" name="Rectangle: Rounded Corners 45">
            <a:extLst>
              <a:ext uri="{FF2B5EF4-FFF2-40B4-BE49-F238E27FC236}">
                <a16:creationId xmlns:a16="http://schemas.microsoft.com/office/drawing/2014/main" id="{D37CA093-6034-41D2-945F-60D1E71C7C77}"/>
              </a:ext>
            </a:extLst>
          </p:cNvPr>
          <p:cNvSpPr/>
          <p:nvPr/>
        </p:nvSpPr>
        <p:spPr bwMode="auto">
          <a:xfrm>
            <a:off x="5556557" y="5768896"/>
            <a:ext cx="1141608" cy="306467"/>
          </a:xfrm>
          <a:prstGeom prst="roundRect">
            <a:avLst/>
          </a:prstGeom>
          <a:solidFill>
            <a:schemeClr val="accent3">
              <a:lumMod val="50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Study tours</a:t>
            </a:r>
          </a:p>
        </p:txBody>
      </p:sp>
      <p:sp>
        <p:nvSpPr>
          <p:cNvPr id="49" name="Rectangle: Rounded Corners 48">
            <a:extLst>
              <a:ext uri="{FF2B5EF4-FFF2-40B4-BE49-F238E27FC236}">
                <a16:creationId xmlns:a16="http://schemas.microsoft.com/office/drawing/2014/main" id="{66A30460-79CC-41A3-9859-D257069004A1}"/>
              </a:ext>
            </a:extLst>
          </p:cNvPr>
          <p:cNvSpPr/>
          <p:nvPr/>
        </p:nvSpPr>
        <p:spPr bwMode="auto">
          <a:xfrm>
            <a:off x="1584359" y="3696143"/>
            <a:ext cx="1914638" cy="510778"/>
          </a:xfrm>
          <a:prstGeom prst="roundRect">
            <a:avLst/>
          </a:prstGeom>
          <a:solidFill>
            <a:schemeClr val="accent6">
              <a:lumMod val="75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Enhanced partnership </a:t>
            </a:r>
            <a:b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b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and coordination</a:t>
            </a:r>
          </a:p>
        </p:txBody>
      </p:sp>
      <p:sp>
        <p:nvSpPr>
          <p:cNvPr id="61" name="Rectangle: Rounded Corners 60">
            <a:extLst>
              <a:ext uri="{FF2B5EF4-FFF2-40B4-BE49-F238E27FC236}">
                <a16:creationId xmlns:a16="http://schemas.microsoft.com/office/drawing/2014/main" id="{A16EE57D-05BA-4BCA-B588-04532F0201F0}"/>
              </a:ext>
            </a:extLst>
          </p:cNvPr>
          <p:cNvSpPr/>
          <p:nvPr/>
        </p:nvSpPr>
        <p:spPr bwMode="auto">
          <a:xfrm>
            <a:off x="1584359" y="3088121"/>
            <a:ext cx="1914638" cy="510778"/>
          </a:xfrm>
          <a:prstGeom prst="roundRect">
            <a:avLst/>
          </a:prstGeom>
          <a:solidFill>
            <a:schemeClr val="accent6">
              <a:lumMod val="75000"/>
            </a:schemeClr>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Enhanced capacity of policy makers</a:t>
            </a:r>
          </a:p>
        </p:txBody>
      </p:sp>
      <p:sp>
        <p:nvSpPr>
          <p:cNvPr id="62" name="Rectangle: Rounded Corners 61">
            <a:extLst>
              <a:ext uri="{FF2B5EF4-FFF2-40B4-BE49-F238E27FC236}">
                <a16:creationId xmlns:a16="http://schemas.microsoft.com/office/drawing/2014/main" id="{A6DCFB88-F63A-4905-8D07-A4858AF8ED2D}"/>
              </a:ext>
            </a:extLst>
          </p:cNvPr>
          <p:cNvSpPr/>
          <p:nvPr/>
        </p:nvSpPr>
        <p:spPr bwMode="auto">
          <a:xfrm>
            <a:off x="6300192" y="2645078"/>
            <a:ext cx="2817314" cy="2145268"/>
          </a:xfrm>
          <a:prstGeom prst="roundRect">
            <a:avLst/>
          </a:prstGeom>
          <a:solidFill>
            <a:srgbClr val="FFFFD1"/>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R="0" defTabSz="914400" rtl="0" eaLnBrk="1" fontAlgn="base" latinLnBrk="0" hangingPunct="0">
              <a:lnSpc>
                <a:spcPct val="100000"/>
              </a:lnSpc>
              <a:spcBef>
                <a:spcPct val="0"/>
              </a:spcBef>
              <a:spcAft>
                <a:spcPct val="0"/>
              </a:spcAft>
              <a:buClrTx/>
              <a:buSzTx/>
              <a:tabLst/>
            </a:pPr>
            <a:r>
              <a:rPr kumimoji="0" lang="en-US" sz="1200" b="1"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Critical assumptions</a:t>
            </a:r>
            <a:endParaRPr kumimoji="0" lang="en-US" sz="1200"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endParaRPr>
          </a:p>
          <a:p>
            <a:pPr marL="171450" marR="0" indent="-171450" defTabSz="914400" rtl="0" eaLnBrk="1" fontAlgn="base" latinLnBrk="0" hangingPunct="0">
              <a:lnSpc>
                <a:spcPct val="100000"/>
              </a:lnSpc>
              <a:spcBef>
                <a:spcPct val="0"/>
              </a:spcBef>
              <a:spcAft>
                <a:spcPct val="0"/>
              </a:spcAft>
              <a:buClrTx/>
              <a:buSzTx/>
              <a:buFont typeface="Arial" panose="020B0604020202020204" pitchFamily="34" charset="0"/>
              <a:buChar char="•"/>
              <a:tabLst/>
            </a:pPr>
            <a:r>
              <a:rPr kumimoji="0" lang="en-US" sz="1200"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Inclusiveness of policies</a:t>
            </a:r>
          </a:p>
          <a:p>
            <a:pPr marL="171450" marR="0" indent="-171450" defTabSz="914400" rtl="0" eaLnBrk="1" fontAlgn="base" latinLnBrk="0" hangingPunct="0">
              <a:lnSpc>
                <a:spcPct val="100000"/>
              </a:lnSpc>
              <a:spcBef>
                <a:spcPct val="0"/>
              </a:spcBef>
              <a:spcAft>
                <a:spcPct val="0"/>
              </a:spcAft>
              <a:buClrTx/>
              <a:buSzTx/>
              <a:buFont typeface="Arial" panose="020B0604020202020204" pitchFamily="34" charset="0"/>
              <a:buChar char="•"/>
              <a:tabLst/>
            </a:pPr>
            <a:r>
              <a:rPr lang="en-US" sz="1200" dirty="0">
                <a:solidFill>
                  <a:schemeClr val="tx1"/>
                </a:solidFill>
                <a:ea typeface="Calibri" pitchFamily="34" charset="0"/>
              </a:rPr>
              <a:t>Political leadership</a:t>
            </a:r>
          </a:p>
          <a:p>
            <a:pPr marL="171450" marR="0" indent="-171450" defTabSz="914400" rtl="0" eaLnBrk="1" fontAlgn="base" latinLnBrk="0" hangingPunct="0">
              <a:lnSpc>
                <a:spcPct val="100000"/>
              </a:lnSpc>
              <a:spcBef>
                <a:spcPct val="0"/>
              </a:spcBef>
              <a:spcAft>
                <a:spcPct val="0"/>
              </a:spcAft>
              <a:buClrTx/>
              <a:buSzTx/>
              <a:buFont typeface="Arial" panose="020B0604020202020204" pitchFamily="34" charset="0"/>
              <a:buChar char="•"/>
              <a:tabLst/>
            </a:pPr>
            <a:r>
              <a:rPr lang="en-US" sz="1200" dirty="0">
                <a:solidFill>
                  <a:schemeClr val="tx1"/>
                </a:solidFill>
                <a:ea typeface="Calibri" pitchFamily="34" charset="0"/>
              </a:rPr>
              <a:t>Policy coherence and institutional cohesiveness</a:t>
            </a:r>
          </a:p>
          <a:p>
            <a:pPr marL="171450" marR="0" indent="-171450" defTabSz="914400" rtl="0" eaLnBrk="1" fontAlgn="base" latinLnBrk="0" hangingPunct="0">
              <a:lnSpc>
                <a:spcPct val="100000"/>
              </a:lnSpc>
              <a:spcBef>
                <a:spcPct val="0"/>
              </a:spcBef>
              <a:spcAft>
                <a:spcPct val="0"/>
              </a:spcAft>
              <a:buClrTx/>
              <a:buSzTx/>
              <a:buFont typeface="Arial" panose="020B0604020202020204" pitchFamily="34" charset="0"/>
              <a:buChar char="•"/>
              <a:tabLst/>
            </a:pPr>
            <a:r>
              <a:rPr lang="en-US" sz="1200" dirty="0">
                <a:solidFill>
                  <a:schemeClr val="tx1"/>
                </a:solidFill>
                <a:ea typeface="Calibri" pitchFamily="34" charset="0"/>
              </a:rPr>
              <a:t>Stakeholder participation in policy formulation and implementations</a:t>
            </a:r>
            <a:br>
              <a:rPr lang="en-US" sz="1200" dirty="0">
                <a:solidFill>
                  <a:schemeClr val="tx1"/>
                </a:solidFill>
                <a:ea typeface="Calibri" pitchFamily="34" charset="0"/>
              </a:rPr>
            </a:br>
            <a:r>
              <a:rPr lang="en-US" sz="1200" dirty="0">
                <a:solidFill>
                  <a:schemeClr val="tx1"/>
                </a:solidFill>
                <a:ea typeface="Calibri" pitchFamily="34" charset="0"/>
              </a:rPr>
              <a:t>Sufficient financial resources</a:t>
            </a:r>
            <a:br>
              <a:rPr lang="en-US" sz="1200" dirty="0">
                <a:solidFill>
                  <a:schemeClr val="tx1"/>
                </a:solidFill>
                <a:ea typeface="Calibri" pitchFamily="34" charset="0"/>
              </a:rPr>
            </a:br>
            <a:r>
              <a:rPr lang="en-US" sz="1200" dirty="0">
                <a:solidFill>
                  <a:schemeClr val="tx1"/>
                </a:solidFill>
                <a:ea typeface="Calibri" pitchFamily="34" charset="0"/>
              </a:rPr>
              <a:t>SROC-C relevance, knowledge and capacity</a:t>
            </a:r>
            <a:endPar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endParaRPr>
          </a:p>
        </p:txBody>
      </p:sp>
      <p:sp>
        <p:nvSpPr>
          <p:cNvPr id="65" name="Rectangle: Rounded Corners 64">
            <a:extLst>
              <a:ext uri="{FF2B5EF4-FFF2-40B4-BE49-F238E27FC236}">
                <a16:creationId xmlns:a16="http://schemas.microsoft.com/office/drawing/2014/main" id="{CE141EB9-6FDF-4237-AA10-B837C5B590D0}"/>
              </a:ext>
            </a:extLst>
          </p:cNvPr>
          <p:cNvSpPr/>
          <p:nvPr/>
        </p:nvSpPr>
        <p:spPr bwMode="auto">
          <a:xfrm>
            <a:off x="6727845" y="442574"/>
            <a:ext cx="2439590" cy="2145268"/>
          </a:xfrm>
          <a:prstGeom prst="roundRect">
            <a:avLst/>
          </a:prstGeom>
          <a:solidFill>
            <a:srgbClr val="FFFFD1"/>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171450" marR="0" indent="-171450" defTabSz="914400" rtl="0" eaLnBrk="1" fontAlgn="base" latinLnBrk="0" hangingPunct="0">
              <a:lnSpc>
                <a:spcPct val="100000"/>
              </a:lnSpc>
              <a:spcBef>
                <a:spcPct val="0"/>
              </a:spcBef>
              <a:spcAft>
                <a:spcPct val="0"/>
              </a:spcAft>
              <a:buClrTx/>
              <a:buSzTx/>
              <a:buFont typeface="Arial" panose="020B0604020202020204" pitchFamily="34" charset="0"/>
              <a:buChar char="•"/>
              <a:tabLst/>
            </a:pPr>
            <a:r>
              <a:rPr kumimoji="0" lang="en-US" sz="1200" b="1"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What are economic diversification policies?</a:t>
            </a:r>
          </a:p>
          <a:p>
            <a:pPr marL="171450" marR="0" indent="-171450" defTabSz="914400" rtl="0" eaLnBrk="1" fontAlgn="base" latinLnBrk="0" hangingPunct="0">
              <a:lnSpc>
                <a:spcPct val="100000"/>
              </a:lnSpc>
              <a:spcBef>
                <a:spcPct val="0"/>
              </a:spcBef>
              <a:spcAft>
                <a:spcPct val="0"/>
              </a:spcAft>
              <a:buClrTx/>
              <a:buSzTx/>
              <a:buFont typeface="Arial" panose="020B0604020202020204" pitchFamily="34" charset="0"/>
              <a:buChar char="•"/>
              <a:tabLst/>
            </a:pPr>
            <a:r>
              <a:rPr kumimoji="0" lang="en-US" sz="1200"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Trade</a:t>
            </a:r>
          </a:p>
          <a:p>
            <a:pPr marL="171450" marR="0" indent="-171450" defTabSz="914400" rtl="0" eaLnBrk="1" fontAlgn="base" latinLnBrk="0" hangingPunct="0">
              <a:lnSpc>
                <a:spcPct val="100000"/>
              </a:lnSpc>
              <a:spcBef>
                <a:spcPct val="0"/>
              </a:spcBef>
              <a:spcAft>
                <a:spcPct val="0"/>
              </a:spcAft>
              <a:buClrTx/>
              <a:buSzTx/>
              <a:buFont typeface="Arial" panose="020B0604020202020204" pitchFamily="34" charset="0"/>
              <a:buChar char="•"/>
              <a:tabLst/>
            </a:pPr>
            <a:r>
              <a:rPr kumimoji="0" lang="en-US" sz="1200"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Investment</a:t>
            </a:r>
          </a:p>
          <a:p>
            <a:pPr marL="171450" marR="0" indent="-171450" defTabSz="914400" rtl="0" eaLnBrk="1" fontAlgn="base" latinLnBrk="0" hangingPunct="0">
              <a:lnSpc>
                <a:spcPct val="100000"/>
              </a:lnSpc>
              <a:spcBef>
                <a:spcPct val="0"/>
              </a:spcBef>
              <a:spcAft>
                <a:spcPct val="0"/>
              </a:spcAft>
              <a:buClrTx/>
              <a:buSzTx/>
              <a:buFont typeface="Arial" panose="020B0604020202020204" pitchFamily="34" charset="0"/>
              <a:buChar char="•"/>
              <a:tabLst/>
            </a:pPr>
            <a:r>
              <a:rPr lang="en-US" sz="1200" dirty="0">
                <a:solidFill>
                  <a:schemeClr val="tx1"/>
                </a:solidFill>
                <a:ea typeface="Calibri" pitchFamily="34" charset="0"/>
              </a:rPr>
              <a:t>Macroeconomic</a:t>
            </a:r>
            <a:r>
              <a:rPr kumimoji="0" lang="en-US" sz="1200"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 frameworks</a:t>
            </a:r>
          </a:p>
          <a:p>
            <a:pPr marL="171450" marR="0" indent="-171450" defTabSz="914400" rtl="0" eaLnBrk="1" fontAlgn="base" latinLnBrk="0" hangingPunct="0">
              <a:lnSpc>
                <a:spcPct val="100000"/>
              </a:lnSpc>
              <a:spcBef>
                <a:spcPct val="0"/>
              </a:spcBef>
              <a:spcAft>
                <a:spcPct val="0"/>
              </a:spcAft>
              <a:buClrTx/>
              <a:buSzTx/>
              <a:buFont typeface="Arial" panose="020B0604020202020204" pitchFamily="34" charset="0"/>
              <a:buChar char="•"/>
              <a:tabLst/>
            </a:pPr>
            <a:r>
              <a:rPr kumimoji="0" lang="en-US" sz="1200"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Education and skill development</a:t>
            </a:r>
          </a:p>
          <a:p>
            <a:pPr marL="171450" marR="0" indent="-171450" defTabSz="914400" rtl="0" eaLnBrk="1" fontAlgn="base" latinLnBrk="0" hangingPunct="0">
              <a:lnSpc>
                <a:spcPct val="100000"/>
              </a:lnSpc>
              <a:spcBef>
                <a:spcPct val="0"/>
              </a:spcBef>
              <a:spcAft>
                <a:spcPct val="0"/>
              </a:spcAft>
              <a:buClrTx/>
              <a:buSzTx/>
              <a:buFont typeface="Arial" panose="020B0604020202020204" pitchFamily="34" charset="0"/>
              <a:buChar char="•"/>
              <a:tabLst/>
            </a:pPr>
            <a:r>
              <a:rPr lang="en-US" sz="1200" dirty="0">
                <a:solidFill>
                  <a:schemeClr val="tx1"/>
                </a:solidFill>
                <a:ea typeface="Calibri" pitchFamily="34" charset="0"/>
              </a:rPr>
              <a:t>Industrialization</a:t>
            </a:r>
          </a:p>
          <a:p>
            <a:pPr marL="171450" marR="0" indent="-171450" defTabSz="914400" rtl="0" eaLnBrk="1" fontAlgn="base" latinLnBrk="0" hangingPunct="0">
              <a:lnSpc>
                <a:spcPct val="100000"/>
              </a:lnSpc>
              <a:spcBef>
                <a:spcPct val="0"/>
              </a:spcBef>
              <a:spcAft>
                <a:spcPct val="0"/>
              </a:spcAft>
              <a:buClrTx/>
              <a:buSzTx/>
              <a:buFont typeface="Arial" panose="020B0604020202020204" pitchFamily="34" charset="0"/>
              <a:buChar char="•"/>
              <a:tabLst/>
            </a:pPr>
            <a:r>
              <a:rPr kumimoji="0" lang="en-US" sz="1200"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Agriculture and land rights</a:t>
            </a:r>
            <a:br>
              <a:rPr kumimoji="0" lang="en-US" sz="1200"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br>
            <a:r>
              <a:rPr kumimoji="0" lang="en-US" sz="1200" i="0" u="none" strike="noStrike" cap="none" normalizeH="0" baseline="0" dirty="0">
                <a:ln>
                  <a:noFill/>
                </a:ln>
                <a:solidFill>
                  <a:schemeClr val="tx1"/>
                </a:solidFill>
                <a:effectLst/>
                <a:latin typeface="Calibri" pitchFamily="34" charset="0"/>
                <a:ea typeface="Calibri" pitchFamily="34" charset="0"/>
                <a:cs typeface="Calibri" pitchFamily="34" charset="0"/>
                <a:sym typeface="Calibri" pitchFamily="34" charset="0"/>
              </a:rPr>
              <a:t>Labor markets</a:t>
            </a:r>
            <a:endParaRPr kumimoji="0" lang="en-US" sz="120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endParaRPr>
          </a:p>
        </p:txBody>
      </p:sp>
      <p:sp>
        <p:nvSpPr>
          <p:cNvPr id="6" name="Oval 5">
            <a:extLst>
              <a:ext uri="{FF2B5EF4-FFF2-40B4-BE49-F238E27FC236}">
                <a16:creationId xmlns:a16="http://schemas.microsoft.com/office/drawing/2014/main" id="{1514458B-E2B0-4B9E-9E49-C72F9FB0147D}"/>
              </a:ext>
            </a:extLst>
          </p:cNvPr>
          <p:cNvSpPr/>
          <p:nvPr/>
        </p:nvSpPr>
        <p:spPr bwMode="auto">
          <a:xfrm>
            <a:off x="2930347" y="-12031"/>
            <a:ext cx="2048034" cy="908864"/>
          </a:xfrm>
          <a:prstGeom prst="ellipse">
            <a:avLst/>
          </a:prstGeom>
          <a:solidFill>
            <a:srgbClr val="D09E00"/>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Sustainable development</a:t>
            </a:r>
          </a:p>
        </p:txBody>
      </p:sp>
      <p:sp>
        <p:nvSpPr>
          <p:cNvPr id="68" name="Oval 67">
            <a:extLst>
              <a:ext uri="{FF2B5EF4-FFF2-40B4-BE49-F238E27FC236}">
                <a16:creationId xmlns:a16="http://schemas.microsoft.com/office/drawing/2014/main" id="{9AAAD6EF-091C-433A-86BD-1F93789D1EFA}"/>
              </a:ext>
            </a:extLst>
          </p:cNvPr>
          <p:cNvSpPr/>
          <p:nvPr/>
        </p:nvSpPr>
        <p:spPr bwMode="auto">
          <a:xfrm>
            <a:off x="2954305" y="1166810"/>
            <a:ext cx="2048034" cy="735747"/>
          </a:xfrm>
          <a:prstGeom prst="ellipse">
            <a:avLst/>
          </a:prstGeom>
          <a:solidFill>
            <a:srgbClr val="D09E00"/>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Economic diversification</a:t>
            </a:r>
          </a:p>
        </p:txBody>
      </p:sp>
      <p:sp>
        <p:nvSpPr>
          <p:cNvPr id="7" name="Flowchart: Alternate Process 6">
            <a:extLst>
              <a:ext uri="{FF2B5EF4-FFF2-40B4-BE49-F238E27FC236}">
                <a16:creationId xmlns:a16="http://schemas.microsoft.com/office/drawing/2014/main" id="{C6732625-199E-416A-AD4E-DD0F36310B5E}"/>
              </a:ext>
            </a:extLst>
          </p:cNvPr>
          <p:cNvSpPr/>
          <p:nvPr/>
        </p:nvSpPr>
        <p:spPr bwMode="auto">
          <a:xfrm>
            <a:off x="1449433" y="728823"/>
            <a:ext cx="1339044" cy="578882"/>
          </a:xfrm>
          <a:prstGeom prst="flowChartAlternateProcess">
            <a:avLst/>
          </a:prstGeom>
          <a:solidFill>
            <a:srgbClr val="D09E00"/>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Regional integration</a:t>
            </a:r>
          </a:p>
        </p:txBody>
      </p:sp>
      <p:sp>
        <p:nvSpPr>
          <p:cNvPr id="72" name="Flowchart: Alternate Process 71">
            <a:extLst>
              <a:ext uri="{FF2B5EF4-FFF2-40B4-BE49-F238E27FC236}">
                <a16:creationId xmlns:a16="http://schemas.microsoft.com/office/drawing/2014/main" id="{F3477A1E-1B18-4E06-989B-FCBC718B1CD0}"/>
              </a:ext>
            </a:extLst>
          </p:cNvPr>
          <p:cNvSpPr/>
          <p:nvPr/>
        </p:nvSpPr>
        <p:spPr bwMode="auto">
          <a:xfrm>
            <a:off x="5144209" y="716299"/>
            <a:ext cx="1381379" cy="578882"/>
          </a:xfrm>
          <a:prstGeom prst="flowChartAlternateProcess">
            <a:avLst/>
          </a:prstGeom>
          <a:solidFill>
            <a:srgbClr val="D09E00"/>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pitchFamily="34" charset="0"/>
                <a:ea typeface="Calibri" pitchFamily="34" charset="0"/>
                <a:cs typeface="Calibri" pitchFamily="34" charset="0"/>
                <a:sym typeface="Calibri" pitchFamily="34" charset="0"/>
              </a:rPr>
              <a:t>Structural transformation</a:t>
            </a:r>
          </a:p>
        </p:txBody>
      </p:sp>
      <p:cxnSp>
        <p:nvCxnSpPr>
          <p:cNvPr id="9" name="Connector: Curved 8">
            <a:extLst>
              <a:ext uri="{FF2B5EF4-FFF2-40B4-BE49-F238E27FC236}">
                <a16:creationId xmlns:a16="http://schemas.microsoft.com/office/drawing/2014/main" id="{0F7CD6A7-10CB-4C61-82E7-8818F9146F33}"/>
              </a:ext>
            </a:extLst>
          </p:cNvPr>
          <p:cNvCxnSpPr>
            <a:stCxn id="7" idx="0"/>
            <a:endCxn id="6" idx="2"/>
          </p:cNvCxnSpPr>
          <p:nvPr/>
        </p:nvCxnSpPr>
        <p:spPr bwMode="auto">
          <a:xfrm rot="5400000" flipH="1" flipV="1">
            <a:off x="2381440" y="179916"/>
            <a:ext cx="286422" cy="811392"/>
          </a:xfrm>
          <a:prstGeom prst="curvedConnector2">
            <a:avLst/>
          </a:prstGeom>
          <a:solidFill>
            <a:srgbClr val="FFFFFF"/>
          </a:solidFill>
          <a:ln w="25400" cap="flat" cmpd="sng" algn="ctr">
            <a:solidFill>
              <a:schemeClr val="accent1"/>
            </a:solidFill>
            <a:prstDash val="solid"/>
            <a:round/>
            <a:headEnd type="triangle"/>
            <a:tailEnd type="triangle"/>
          </a:ln>
          <a:effectLst>
            <a:outerShdw dist="23000" dir="5400000" algn="ctr" rotWithShape="0">
              <a:srgbClr val="000000">
                <a:alpha val="34999"/>
              </a:srgbClr>
            </a:outerShdw>
          </a:effectLst>
        </p:spPr>
      </p:cxnSp>
      <p:cxnSp>
        <p:nvCxnSpPr>
          <p:cNvPr id="11" name="Connector: Curved 10">
            <a:extLst>
              <a:ext uri="{FF2B5EF4-FFF2-40B4-BE49-F238E27FC236}">
                <a16:creationId xmlns:a16="http://schemas.microsoft.com/office/drawing/2014/main" id="{A206450C-618E-4777-A3CE-52718B92C4CC}"/>
              </a:ext>
            </a:extLst>
          </p:cNvPr>
          <p:cNvCxnSpPr>
            <a:stCxn id="7" idx="2"/>
            <a:endCxn id="68" idx="2"/>
          </p:cNvCxnSpPr>
          <p:nvPr/>
        </p:nvCxnSpPr>
        <p:spPr bwMode="auto">
          <a:xfrm rot="16200000" flipH="1">
            <a:off x="2423141" y="1003519"/>
            <a:ext cx="226979" cy="835350"/>
          </a:xfrm>
          <a:prstGeom prst="curvedConnector2">
            <a:avLst/>
          </a:prstGeom>
          <a:solidFill>
            <a:srgbClr val="FFFFFF"/>
          </a:solidFill>
          <a:ln w="25400" cap="flat" cmpd="sng" algn="ctr">
            <a:solidFill>
              <a:schemeClr val="accent1"/>
            </a:solidFill>
            <a:prstDash val="solid"/>
            <a:round/>
            <a:headEnd type="triangle"/>
            <a:tailEnd type="triangle"/>
          </a:ln>
          <a:effectLst>
            <a:outerShdw dist="23000" dir="5400000" algn="ctr" rotWithShape="0">
              <a:srgbClr val="000000">
                <a:alpha val="34999"/>
              </a:srgbClr>
            </a:outerShdw>
          </a:effectLst>
        </p:spPr>
      </p:cxnSp>
      <p:cxnSp>
        <p:nvCxnSpPr>
          <p:cNvPr id="13" name="Connector: Curved 12">
            <a:extLst>
              <a:ext uri="{FF2B5EF4-FFF2-40B4-BE49-F238E27FC236}">
                <a16:creationId xmlns:a16="http://schemas.microsoft.com/office/drawing/2014/main" id="{F281E796-92D4-419D-9512-581A1357D372}"/>
              </a:ext>
            </a:extLst>
          </p:cNvPr>
          <p:cNvCxnSpPr>
            <a:stCxn id="72" idx="0"/>
            <a:endCxn id="6" idx="6"/>
          </p:cNvCxnSpPr>
          <p:nvPr/>
        </p:nvCxnSpPr>
        <p:spPr bwMode="auto">
          <a:xfrm rot="16200000" flipV="1">
            <a:off x="5269691" y="151091"/>
            <a:ext cx="273898" cy="856518"/>
          </a:xfrm>
          <a:prstGeom prst="curvedConnector2">
            <a:avLst/>
          </a:prstGeom>
          <a:solidFill>
            <a:srgbClr val="FFFFFF"/>
          </a:solidFill>
          <a:ln w="25400" cap="flat" cmpd="sng" algn="ctr">
            <a:solidFill>
              <a:schemeClr val="accent1"/>
            </a:solidFill>
            <a:prstDash val="solid"/>
            <a:round/>
            <a:headEnd type="triangle"/>
            <a:tailEnd type="triangle"/>
          </a:ln>
          <a:effectLst>
            <a:outerShdw dist="23000" dir="5400000" algn="ctr" rotWithShape="0">
              <a:srgbClr val="000000">
                <a:alpha val="34999"/>
              </a:srgbClr>
            </a:outerShdw>
          </a:effectLst>
        </p:spPr>
      </p:cxnSp>
      <p:cxnSp>
        <p:nvCxnSpPr>
          <p:cNvPr id="16" name="Connector: Curved 15">
            <a:extLst>
              <a:ext uri="{FF2B5EF4-FFF2-40B4-BE49-F238E27FC236}">
                <a16:creationId xmlns:a16="http://schemas.microsoft.com/office/drawing/2014/main" id="{40A86870-DAFE-4E7B-84C3-B298264BCCD3}"/>
              </a:ext>
            </a:extLst>
          </p:cNvPr>
          <p:cNvCxnSpPr>
            <a:stCxn id="72" idx="2"/>
            <a:endCxn id="68" idx="6"/>
          </p:cNvCxnSpPr>
          <p:nvPr/>
        </p:nvCxnSpPr>
        <p:spPr bwMode="auto">
          <a:xfrm rot="5400000">
            <a:off x="5298868" y="998652"/>
            <a:ext cx="239503" cy="832560"/>
          </a:xfrm>
          <a:prstGeom prst="curvedConnector2">
            <a:avLst/>
          </a:prstGeom>
          <a:solidFill>
            <a:srgbClr val="FFFFFF"/>
          </a:solidFill>
          <a:ln w="25400" cap="flat" cmpd="sng" algn="ctr">
            <a:solidFill>
              <a:schemeClr val="accent1"/>
            </a:solidFill>
            <a:prstDash val="solid"/>
            <a:round/>
            <a:headEnd type="triangle"/>
            <a:tailEnd type="triangle"/>
          </a:ln>
          <a:effectLst>
            <a:outerShdw dist="23000" dir="5400000" algn="ctr" rotWithShape="0">
              <a:srgbClr val="000000">
                <a:alpha val="34999"/>
              </a:srgbClr>
            </a:outerShdw>
          </a:effectLst>
        </p:spPr>
      </p:cxnSp>
    </p:spTree>
    <p:extLst>
      <p:ext uri="{BB962C8B-B14F-4D97-AF65-F5344CB8AC3E}">
        <p14:creationId xmlns:p14="http://schemas.microsoft.com/office/powerpoint/2010/main" val="390028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12936">
            <a:extLst>
              <a:ext uri="{FF2B5EF4-FFF2-40B4-BE49-F238E27FC236}">
                <a16:creationId xmlns:a16="http://schemas.microsoft.com/office/drawing/2014/main" id="{DB77A66F-3044-EA43-8ED8-FA4B31B1C12B}"/>
              </a:ext>
            </a:extLst>
          </p:cNvPr>
          <p:cNvGraphicFramePr/>
          <p:nvPr>
            <p:extLst/>
          </p:nvPr>
        </p:nvGraphicFramePr>
        <p:xfrm>
          <a:off x="4037916" y="3024788"/>
          <a:ext cx="1880696" cy="18806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12948">
            <a:extLst>
              <a:ext uri="{FF2B5EF4-FFF2-40B4-BE49-F238E27FC236}">
                <a16:creationId xmlns:a16="http://schemas.microsoft.com/office/drawing/2014/main" id="{2AD9BDD7-39AF-7042-9D38-DC639217DCDE}"/>
              </a:ext>
            </a:extLst>
          </p:cNvPr>
          <p:cNvGraphicFramePr/>
          <p:nvPr>
            <p:extLst/>
          </p:nvPr>
        </p:nvGraphicFramePr>
        <p:xfrm>
          <a:off x="6567000" y="3457242"/>
          <a:ext cx="752279" cy="752279"/>
        </p:xfrm>
        <a:graphic>
          <a:graphicData uri="http://schemas.openxmlformats.org/drawingml/2006/chart">
            <c:chart xmlns:c="http://schemas.openxmlformats.org/drawingml/2006/chart" xmlns:r="http://schemas.openxmlformats.org/officeDocument/2006/relationships" r:id="rId3"/>
          </a:graphicData>
        </a:graphic>
      </p:graphicFrame>
      <p:sp>
        <p:nvSpPr>
          <p:cNvPr id="69" name="Rectângulo arredondado 8">
            <a:extLst>
              <a:ext uri="{FF2B5EF4-FFF2-40B4-BE49-F238E27FC236}">
                <a16:creationId xmlns:a16="http://schemas.microsoft.com/office/drawing/2014/main" id="{05BE1256-CC37-45D4-8B6C-B6F2F0559229}"/>
              </a:ext>
            </a:extLst>
          </p:cNvPr>
          <p:cNvSpPr/>
          <p:nvPr/>
        </p:nvSpPr>
        <p:spPr>
          <a:xfrm>
            <a:off x="20947" y="23017"/>
            <a:ext cx="9123053" cy="42564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marL="267891"/>
            <a:r>
              <a:rPr lang="en-US" sz="1600" b="1" dirty="0">
                <a:latin typeface="Century Gothic" panose="020B0502020202020204" pitchFamily="34" charset="0"/>
              </a:rPr>
              <a:t>Stakeholders and partners</a:t>
            </a:r>
          </a:p>
        </p:txBody>
      </p:sp>
      <p:sp>
        <p:nvSpPr>
          <p:cNvPr id="70" name="AutoShape 49">
            <a:extLst>
              <a:ext uri="{FF2B5EF4-FFF2-40B4-BE49-F238E27FC236}">
                <a16:creationId xmlns:a16="http://schemas.microsoft.com/office/drawing/2014/main" id="{B4A9837A-648B-4A74-A728-28D202397B57}"/>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296941"/>
          </a:solidFill>
          <a:ln>
            <a:noFill/>
          </a:ln>
          <a:extLst/>
        </p:spPr>
        <p:txBody>
          <a:bodyPr lIns="45720" rIns="45720"/>
          <a:lstStyle/>
          <a:p>
            <a:endParaRPr lang="en-US"/>
          </a:p>
        </p:txBody>
      </p:sp>
      <p:sp>
        <p:nvSpPr>
          <p:cNvPr id="71" name="Rectangle 3">
            <a:extLst>
              <a:ext uri="{FF2B5EF4-FFF2-40B4-BE49-F238E27FC236}">
                <a16:creationId xmlns:a16="http://schemas.microsoft.com/office/drawing/2014/main" id="{BD5E4123-D002-4CFC-AAC6-F71261A77EBC}"/>
              </a:ext>
            </a:extLst>
          </p:cNvPr>
          <p:cNvSpPr>
            <a:spLocks/>
          </p:cNvSpPr>
          <p:nvPr/>
        </p:nvSpPr>
        <p:spPr bwMode="auto">
          <a:xfrm>
            <a:off x="76199" y="6256338"/>
            <a:ext cx="5776913"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E</a:t>
            </a:r>
            <a:r>
              <a:rPr lang="en-US" altLang="en-US" sz="1200" dirty="0" err="1">
                <a:solidFill>
                  <a:srgbClr val="FFFFFF"/>
                </a:solidFill>
                <a:latin typeface="Lato" pitchFamily="34" charset="0"/>
                <a:cs typeface="Lato" pitchFamily="34" charset="0"/>
                <a:sym typeface="Lato" pitchFamily="34" charset="0"/>
              </a:rPr>
              <a:t>conomic</a:t>
            </a:r>
            <a:r>
              <a:rPr lang="en-US" altLang="en-US" sz="1200" dirty="0">
                <a:solidFill>
                  <a:srgbClr val="FFFFFF"/>
                </a:solidFill>
                <a:latin typeface="Lato" pitchFamily="34" charset="0"/>
                <a:cs typeface="Lato" pitchFamily="34" charset="0"/>
                <a:sym typeface="Lato" pitchFamily="34" charset="0"/>
              </a:rPr>
              <a:t> diversification through resource-based and trade induced industrialization</a:t>
            </a:r>
          </a:p>
        </p:txBody>
      </p:sp>
      <p:sp>
        <p:nvSpPr>
          <p:cNvPr id="48" name="AutoShape 3">
            <a:extLst>
              <a:ext uri="{FF2B5EF4-FFF2-40B4-BE49-F238E27FC236}">
                <a16:creationId xmlns:a16="http://schemas.microsoft.com/office/drawing/2014/main" id="{7280D2A3-1C17-4066-9ED7-2ED5E530019F}"/>
              </a:ext>
            </a:extLst>
          </p:cNvPr>
          <p:cNvSpPr>
            <a:spLocks/>
          </p:cNvSpPr>
          <p:nvPr/>
        </p:nvSpPr>
        <p:spPr bwMode="auto">
          <a:xfrm>
            <a:off x="67471" y="-130659"/>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50" name="AutoShape 4">
            <a:extLst>
              <a:ext uri="{FF2B5EF4-FFF2-40B4-BE49-F238E27FC236}">
                <a16:creationId xmlns:a16="http://schemas.microsoft.com/office/drawing/2014/main" id="{536B551E-E9AE-4E29-B9C4-126AE7494369}"/>
              </a:ext>
            </a:extLst>
          </p:cNvPr>
          <p:cNvSpPr>
            <a:spLocks/>
          </p:cNvSpPr>
          <p:nvPr/>
        </p:nvSpPr>
        <p:spPr bwMode="auto">
          <a:xfrm>
            <a:off x="67471" y="-130659"/>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51" name="Rectangle 7">
            <a:extLst>
              <a:ext uri="{FF2B5EF4-FFF2-40B4-BE49-F238E27FC236}">
                <a16:creationId xmlns:a16="http://schemas.microsoft.com/office/drawing/2014/main" id="{351F2882-C27E-4B64-8F14-2349369A3050}"/>
              </a:ext>
            </a:extLst>
          </p:cNvPr>
          <p:cNvSpPr>
            <a:spLocks/>
          </p:cNvSpPr>
          <p:nvPr/>
        </p:nvSpPr>
        <p:spPr bwMode="auto">
          <a:xfrm>
            <a:off x="6380959" y="6125679"/>
            <a:ext cx="1001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a:solidFill>
                  <a:srgbClr val="FFFFFF"/>
                </a:solidFill>
                <a:latin typeface="Lato Bold" charset="0"/>
                <a:sym typeface="Lato Bold" charset="0"/>
              </a:rPr>
              <a:t>UNECA.ORG</a:t>
            </a:r>
            <a:endParaRPr lang="en-US" altLang="en-US">
              <a:latin typeface="Lato Bold" charset="0"/>
              <a:sym typeface="Lato Bold" charset="0"/>
            </a:endParaRPr>
          </a:p>
        </p:txBody>
      </p:sp>
      <p:sp>
        <p:nvSpPr>
          <p:cNvPr id="52" name="Rectangle 9">
            <a:extLst>
              <a:ext uri="{FF2B5EF4-FFF2-40B4-BE49-F238E27FC236}">
                <a16:creationId xmlns:a16="http://schemas.microsoft.com/office/drawing/2014/main" id="{E67CCDA6-23B9-4D7B-B5B0-41764CE2E5AF}"/>
              </a:ext>
            </a:extLst>
          </p:cNvPr>
          <p:cNvSpPr>
            <a:spLocks/>
          </p:cNvSpPr>
          <p:nvPr/>
        </p:nvSpPr>
        <p:spPr bwMode="auto">
          <a:xfrm>
            <a:off x="4726784" y="283679"/>
            <a:ext cx="5603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600" b="1">
                <a:solidFill>
                  <a:srgbClr val="399D5C"/>
                </a:solidFill>
                <a:latin typeface="Lucida Sans" panose="020B0602030504020204" pitchFamily="34" charset="0"/>
                <a:sym typeface="Lucida Sans" panose="020B0602030504020204" pitchFamily="34" charset="0"/>
              </a:rPr>
              <a:t>3</a:t>
            </a:r>
            <a:endParaRPr lang="en-US" altLang="en-US">
              <a:latin typeface="Lucida Sans" panose="020B0602030504020204" pitchFamily="34" charset="0"/>
              <a:sym typeface="Lucida Sans" panose="020B0602030504020204" pitchFamily="34" charset="0"/>
            </a:endParaRPr>
          </a:p>
        </p:txBody>
      </p:sp>
      <p:sp>
        <p:nvSpPr>
          <p:cNvPr id="53" name="Line 10">
            <a:extLst>
              <a:ext uri="{FF2B5EF4-FFF2-40B4-BE49-F238E27FC236}">
                <a16:creationId xmlns:a16="http://schemas.microsoft.com/office/drawing/2014/main" id="{D90B1396-7172-4266-B564-AB00A3591518}"/>
              </a:ext>
            </a:extLst>
          </p:cNvPr>
          <p:cNvSpPr>
            <a:spLocks noChangeShapeType="1"/>
          </p:cNvSpPr>
          <p:nvPr/>
        </p:nvSpPr>
        <p:spPr bwMode="auto">
          <a:xfrm>
            <a:off x="67471" y="6720991"/>
            <a:ext cx="9144000" cy="0"/>
          </a:xfrm>
          <a:prstGeom prst="line">
            <a:avLst/>
          </a:prstGeom>
          <a:noFill/>
          <a:ln w="12700">
            <a:solidFill>
              <a:srgbClr val="66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55" name="Freeform 5">
            <a:extLst>
              <a:ext uri="{FF2B5EF4-FFF2-40B4-BE49-F238E27FC236}">
                <a16:creationId xmlns:a16="http://schemas.microsoft.com/office/drawing/2014/main" id="{E6EF1453-9C3D-472B-9930-939D6927EDDB}"/>
              </a:ext>
            </a:extLst>
          </p:cNvPr>
          <p:cNvSpPr/>
          <p:nvPr/>
        </p:nvSpPr>
        <p:spPr>
          <a:xfrm>
            <a:off x="5393752" y="3934085"/>
            <a:ext cx="3570287" cy="1784350"/>
          </a:xfrm>
          <a:custGeom>
            <a:avLst/>
            <a:gdLst>
              <a:gd name="connsiteX0" fmla="*/ 0 w 1975174"/>
              <a:gd name="connsiteY0" fmla="*/ 127947 h 1279465"/>
              <a:gd name="connsiteX1" fmla="*/ 127947 w 1975174"/>
              <a:gd name="connsiteY1" fmla="*/ 0 h 1279465"/>
              <a:gd name="connsiteX2" fmla="*/ 1847228 w 1975174"/>
              <a:gd name="connsiteY2" fmla="*/ 0 h 1279465"/>
              <a:gd name="connsiteX3" fmla="*/ 1975175 w 1975174"/>
              <a:gd name="connsiteY3" fmla="*/ 127947 h 1279465"/>
              <a:gd name="connsiteX4" fmla="*/ 1975174 w 1975174"/>
              <a:gd name="connsiteY4" fmla="*/ 1151519 h 1279465"/>
              <a:gd name="connsiteX5" fmla="*/ 1847227 w 1975174"/>
              <a:gd name="connsiteY5" fmla="*/ 1279466 h 1279465"/>
              <a:gd name="connsiteX6" fmla="*/ 127947 w 1975174"/>
              <a:gd name="connsiteY6" fmla="*/ 1279465 h 1279465"/>
              <a:gd name="connsiteX7" fmla="*/ 0 w 1975174"/>
              <a:gd name="connsiteY7" fmla="*/ 1151518 h 1279465"/>
              <a:gd name="connsiteX8" fmla="*/ 0 w 1975174"/>
              <a:gd name="connsiteY8" fmla="*/ 127947 h 127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74" h="1279465">
                <a:moveTo>
                  <a:pt x="0" y="127947"/>
                </a:moveTo>
                <a:cubicBezTo>
                  <a:pt x="0" y="57284"/>
                  <a:pt x="57284" y="0"/>
                  <a:pt x="127947" y="0"/>
                </a:cubicBezTo>
                <a:lnTo>
                  <a:pt x="1847228" y="0"/>
                </a:lnTo>
                <a:cubicBezTo>
                  <a:pt x="1917891" y="0"/>
                  <a:pt x="1975175" y="57284"/>
                  <a:pt x="1975175" y="127947"/>
                </a:cubicBezTo>
                <a:cubicBezTo>
                  <a:pt x="1975175" y="469138"/>
                  <a:pt x="1975174" y="810328"/>
                  <a:pt x="1975174" y="1151519"/>
                </a:cubicBezTo>
                <a:cubicBezTo>
                  <a:pt x="1975174" y="1222182"/>
                  <a:pt x="1917890" y="1279466"/>
                  <a:pt x="1847227" y="1279466"/>
                </a:cubicBezTo>
                <a:lnTo>
                  <a:pt x="127947" y="1279465"/>
                </a:lnTo>
                <a:cubicBezTo>
                  <a:pt x="57284" y="1279465"/>
                  <a:pt x="0" y="1222181"/>
                  <a:pt x="0" y="1151518"/>
                </a:cubicBezTo>
                <a:lnTo>
                  <a:pt x="0" y="127947"/>
                </a:lnTo>
                <a:close/>
              </a:path>
            </a:pathLst>
          </a:custGeom>
          <a:ln>
            <a:solidFill>
              <a:srgbClr val="00B05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58758" tIns="386073" rIns="66207" bIns="66206" spcCol="1270"/>
          <a:lstStyle/>
          <a:p>
            <a:pPr marL="57150" lvl="1" indent="-57150" defTabSz="355600">
              <a:lnSpc>
                <a:spcPct val="90000"/>
              </a:lnSpc>
              <a:spcAft>
                <a:spcPct val="15000"/>
              </a:spcAft>
              <a:buFontTx/>
              <a:buChar char="•"/>
              <a:defRPr/>
            </a:pPr>
            <a:r>
              <a:rPr lang="en-US" sz="1600" dirty="0"/>
              <a:t>Universities</a:t>
            </a:r>
          </a:p>
          <a:p>
            <a:pPr marL="57150" lvl="1" indent="-57150" defTabSz="355600">
              <a:lnSpc>
                <a:spcPct val="90000"/>
              </a:lnSpc>
              <a:spcAft>
                <a:spcPct val="15000"/>
              </a:spcAft>
              <a:buFontTx/>
              <a:buChar char="•"/>
              <a:defRPr/>
            </a:pPr>
            <a:r>
              <a:rPr lang="en-US" sz="1600" dirty="0"/>
              <a:t>Civil society</a:t>
            </a:r>
          </a:p>
          <a:p>
            <a:pPr marL="57150" lvl="1" indent="-57150" defTabSz="355600">
              <a:lnSpc>
                <a:spcPct val="90000"/>
              </a:lnSpc>
              <a:spcAft>
                <a:spcPct val="15000"/>
              </a:spcAft>
              <a:buFontTx/>
              <a:buChar char="•"/>
              <a:defRPr/>
            </a:pPr>
            <a:r>
              <a:rPr lang="en-US" sz="1600" dirty="0"/>
              <a:t>Local communities</a:t>
            </a:r>
          </a:p>
          <a:p>
            <a:pPr marL="57150" lvl="1" indent="-57150" defTabSz="355600">
              <a:lnSpc>
                <a:spcPct val="90000"/>
              </a:lnSpc>
              <a:spcAft>
                <a:spcPct val="15000"/>
              </a:spcAft>
              <a:buFontTx/>
              <a:buChar char="•"/>
              <a:defRPr/>
            </a:pPr>
            <a:r>
              <a:rPr lang="en-US" sz="1600" dirty="0"/>
              <a:t>Chambers of trade</a:t>
            </a:r>
          </a:p>
          <a:p>
            <a:pPr marL="57150" lvl="1" indent="-57150" defTabSz="355600">
              <a:lnSpc>
                <a:spcPct val="90000"/>
              </a:lnSpc>
              <a:spcAft>
                <a:spcPct val="15000"/>
              </a:spcAft>
              <a:buFontTx/>
              <a:buChar char="•"/>
              <a:defRPr/>
            </a:pPr>
            <a:r>
              <a:rPr lang="en-US" sz="1600" dirty="0"/>
              <a:t>Students</a:t>
            </a:r>
          </a:p>
        </p:txBody>
      </p:sp>
      <p:sp>
        <p:nvSpPr>
          <p:cNvPr id="56" name="Freeform 6">
            <a:extLst>
              <a:ext uri="{FF2B5EF4-FFF2-40B4-BE49-F238E27FC236}">
                <a16:creationId xmlns:a16="http://schemas.microsoft.com/office/drawing/2014/main" id="{F64BD843-45B5-4C4C-84CE-CD8282475A09}"/>
              </a:ext>
            </a:extLst>
          </p:cNvPr>
          <p:cNvSpPr/>
          <p:nvPr/>
        </p:nvSpPr>
        <p:spPr>
          <a:xfrm>
            <a:off x="346871" y="4084154"/>
            <a:ext cx="3765550" cy="1279525"/>
          </a:xfrm>
          <a:custGeom>
            <a:avLst/>
            <a:gdLst>
              <a:gd name="connsiteX0" fmla="*/ 0 w 1975174"/>
              <a:gd name="connsiteY0" fmla="*/ 127947 h 1279465"/>
              <a:gd name="connsiteX1" fmla="*/ 127947 w 1975174"/>
              <a:gd name="connsiteY1" fmla="*/ 0 h 1279465"/>
              <a:gd name="connsiteX2" fmla="*/ 1847228 w 1975174"/>
              <a:gd name="connsiteY2" fmla="*/ 0 h 1279465"/>
              <a:gd name="connsiteX3" fmla="*/ 1975175 w 1975174"/>
              <a:gd name="connsiteY3" fmla="*/ 127947 h 1279465"/>
              <a:gd name="connsiteX4" fmla="*/ 1975174 w 1975174"/>
              <a:gd name="connsiteY4" fmla="*/ 1151519 h 1279465"/>
              <a:gd name="connsiteX5" fmla="*/ 1847227 w 1975174"/>
              <a:gd name="connsiteY5" fmla="*/ 1279466 h 1279465"/>
              <a:gd name="connsiteX6" fmla="*/ 127947 w 1975174"/>
              <a:gd name="connsiteY6" fmla="*/ 1279465 h 1279465"/>
              <a:gd name="connsiteX7" fmla="*/ 0 w 1975174"/>
              <a:gd name="connsiteY7" fmla="*/ 1151518 h 1279465"/>
              <a:gd name="connsiteX8" fmla="*/ 0 w 1975174"/>
              <a:gd name="connsiteY8" fmla="*/ 127947 h 127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74" h="1279465">
                <a:moveTo>
                  <a:pt x="0" y="127947"/>
                </a:moveTo>
                <a:cubicBezTo>
                  <a:pt x="0" y="57284"/>
                  <a:pt x="57284" y="0"/>
                  <a:pt x="127947" y="0"/>
                </a:cubicBezTo>
                <a:lnTo>
                  <a:pt x="1847228" y="0"/>
                </a:lnTo>
                <a:cubicBezTo>
                  <a:pt x="1917891" y="0"/>
                  <a:pt x="1975175" y="57284"/>
                  <a:pt x="1975175" y="127947"/>
                </a:cubicBezTo>
                <a:cubicBezTo>
                  <a:pt x="1975175" y="469138"/>
                  <a:pt x="1975174" y="810328"/>
                  <a:pt x="1975174" y="1151519"/>
                </a:cubicBezTo>
                <a:cubicBezTo>
                  <a:pt x="1975174" y="1222182"/>
                  <a:pt x="1917890" y="1279466"/>
                  <a:pt x="1847227" y="1279466"/>
                </a:cubicBezTo>
                <a:lnTo>
                  <a:pt x="127947" y="1279465"/>
                </a:lnTo>
                <a:cubicBezTo>
                  <a:pt x="57284" y="1279465"/>
                  <a:pt x="0" y="1222181"/>
                  <a:pt x="0" y="1151518"/>
                </a:cubicBezTo>
                <a:lnTo>
                  <a:pt x="0" y="12794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06" tIns="386073" rIns="658759" bIns="66206" spcCol="1270"/>
          <a:lstStyle/>
          <a:p>
            <a:pPr marL="57150" lvl="1" indent="-57150" defTabSz="355600">
              <a:lnSpc>
                <a:spcPct val="90000"/>
              </a:lnSpc>
              <a:spcAft>
                <a:spcPct val="15000"/>
              </a:spcAft>
              <a:buFontTx/>
              <a:buChar char="•"/>
              <a:defRPr/>
            </a:pPr>
            <a:r>
              <a:rPr lang="en-US" sz="2000" dirty="0"/>
              <a:t>The population of the </a:t>
            </a:r>
            <a:r>
              <a:rPr lang="en-US" sz="2000" dirty="0" err="1"/>
              <a:t>subregion</a:t>
            </a:r>
            <a:endParaRPr lang="en-US" sz="2000" dirty="0"/>
          </a:p>
        </p:txBody>
      </p:sp>
      <p:sp>
        <p:nvSpPr>
          <p:cNvPr id="57" name="Freeform 7">
            <a:extLst>
              <a:ext uri="{FF2B5EF4-FFF2-40B4-BE49-F238E27FC236}">
                <a16:creationId xmlns:a16="http://schemas.microsoft.com/office/drawing/2014/main" id="{6F123A37-4848-4343-8CAE-4C57BDEC9821}"/>
              </a:ext>
            </a:extLst>
          </p:cNvPr>
          <p:cNvSpPr/>
          <p:nvPr/>
        </p:nvSpPr>
        <p:spPr>
          <a:xfrm>
            <a:off x="5503567" y="1258404"/>
            <a:ext cx="3425329" cy="1385887"/>
          </a:xfrm>
          <a:custGeom>
            <a:avLst/>
            <a:gdLst>
              <a:gd name="connsiteX0" fmla="*/ 0 w 1975174"/>
              <a:gd name="connsiteY0" fmla="*/ 127947 h 1279465"/>
              <a:gd name="connsiteX1" fmla="*/ 127947 w 1975174"/>
              <a:gd name="connsiteY1" fmla="*/ 0 h 1279465"/>
              <a:gd name="connsiteX2" fmla="*/ 1847228 w 1975174"/>
              <a:gd name="connsiteY2" fmla="*/ 0 h 1279465"/>
              <a:gd name="connsiteX3" fmla="*/ 1975175 w 1975174"/>
              <a:gd name="connsiteY3" fmla="*/ 127947 h 1279465"/>
              <a:gd name="connsiteX4" fmla="*/ 1975174 w 1975174"/>
              <a:gd name="connsiteY4" fmla="*/ 1151519 h 1279465"/>
              <a:gd name="connsiteX5" fmla="*/ 1847227 w 1975174"/>
              <a:gd name="connsiteY5" fmla="*/ 1279466 h 1279465"/>
              <a:gd name="connsiteX6" fmla="*/ 127947 w 1975174"/>
              <a:gd name="connsiteY6" fmla="*/ 1279465 h 1279465"/>
              <a:gd name="connsiteX7" fmla="*/ 0 w 1975174"/>
              <a:gd name="connsiteY7" fmla="*/ 1151518 h 1279465"/>
              <a:gd name="connsiteX8" fmla="*/ 0 w 1975174"/>
              <a:gd name="connsiteY8" fmla="*/ 127947 h 127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74" h="1279465">
                <a:moveTo>
                  <a:pt x="0" y="127947"/>
                </a:moveTo>
                <a:cubicBezTo>
                  <a:pt x="0" y="57284"/>
                  <a:pt x="57284" y="0"/>
                  <a:pt x="127947" y="0"/>
                </a:cubicBezTo>
                <a:lnTo>
                  <a:pt x="1847228" y="0"/>
                </a:lnTo>
                <a:cubicBezTo>
                  <a:pt x="1917891" y="0"/>
                  <a:pt x="1975175" y="57284"/>
                  <a:pt x="1975175" y="127947"/>
                </a:cubicBezTo>
                <a:cubicBezTo>
                  <a:pt x="1975175" y="469138"/>
                  <a:pt x="1975174" y="810328"/>
                  <a:pt x="1975174" y="1151519"/>
                </a:cubicBezTo>
                <a:cubicBezTo>
                  <a:pt x="1975174" y="1222182"/>
                  <a:pt x="1917890" y="1279466"/>
                  <a:pt x="1847227" y="1279466"/>
                </a:cubicBezTo>
                <a:lnTo>
                  <a:pt x="127947" y="1279465"/>
                </a:lnTo>
                <a:cubicBezTo>
                  <a:pt x="57284" y="1279465"/>
                  <a:pt x="0" y="1222181"/>
                  <a:pt x="0" y="1151518"/>
                </a:cubicBezTo>
                <a:lnTo>
                  <a:pt x="0" y="127947"/>
                </a:lnTo>
                <a:close/>
              </a:path>
            </a:pathLst>
          </a:custGeom>
          <a:ln>
            <a:solidFill>
              <a:srgbClr val="FFC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58758" tIns="66206" rIns="66207" bIns="386073" spcCol="1270"/>
          <a:lstStyle/>
          <a:p>
            <a:pPr marL="57150" lvl="1" indent="-57150" defTabSz="355600">
              <a:lnSpc>
                <a:spcPct val="90000"/>
              </a:lnSpc>
              <a:spcAft>
                <a:spcPct val="15000"/>
              </a:spcAft>
              <a:buFontTx/>
              <a:buChar char="•"/>
              <a:defRPr/>
            </a:pPr>
            <a:r>
              <a:rPr lang="en-US" sz="1600" dirty="0"/>
              <a:t>Financial institutions</a:t>
            </a:r>
          </a:p>
          <a:p>
            <a:pPr marL="57150" lvl="1" indent="-57150" defTabSz="355600">
              <a:lnSpc>
                <a:spcPct val="90000"/>
              </a:lnSpc>
              <a:spcAft>
                <a:spcPct val="15000"/>
              </a:spcAft>
              <a:buFontTx/>
              <a:buChar char="•"/>
              <a:defRPr/>
            </a:pPr>
            <a:r>
              <a:rPr lang="en-US" sz="1600" dirty="0"/>
              <a:t>Development agencies</a:t>
            </a:r>
          </a:p>
          <a:p>
            <a:pPr marL="57150" lvl="1" indent="-57150" defTabSz="355600">
              <a:lnSpc>
                <a:spcPct val="90000"/>
              </a:lnSpc>
              <a:spcAft>
                <a:spcPct val="15000"/>
              </a:spcAft>
              <a:buFontTx/>
              <a:buChar char="•"/>
              <a:defRPr/>
            </a:pPr>
            <a:r>
              <a:rPr lang="en-US" sz="1600" dirty="0"/>
              <a:t>Parliaments</a:t>
            </a:r>
          </a:p>
          <a:p>
            <a:pPr marL="57150" lvl="1" indent="-57150" defTabSz="355600">
              <a:lnSpc>
                <a:spcPct val="90000"/>
              </a:lnSpc>
              <a:spcAft>
                <a:spcPct val="15000"/>
              </a:spcAft>
              <a:buFontTx/>
              <a:buChar char="•"/>
              <a:defRPr/>
            </a:pPr>
            <a:r>
              <a:rPr lang="en-US" sz="1600" dirty="0"/>
              <a:t>Investors</a:t>
            </a:r>
          </a:p>
        </p:txBody>
      </p:sp>
      <p:sp>
        <p:nvSpPr>
          <p:cNvPr id="58" name="Freeform 8">
            <a:extLst>
              <a:ext uri="{FF2B5EF4-FFF2-40B4-BE49-F238E27FC236}">
                <a16:creationId xmlns:a16="http://schemas.microsoft.com/office/drawing/2014/main" id="{D751CAC1-2054-49BA-A6E4-FFADF85FA8FF}"/>
              </a:ext>
            </a:extLst>
          </p:cNvPr>
          <p:cNvSpPr/>
          <p:nvPr/>
        </p:nvSpPr>
        <p:spPr>
          <a:xfrm>
            <a:off x="346871" y="1233004"/>
            <a:ext cx="3957638" cy="2098675"/>
          </a:xfrm>
          <a:custGeom>
            <a:avLst/>
            <a:gdLst>
              <a:gd name="connsiteX0" fmla="*/ 0 w 2359898"/>
              <a:gd name="connsiteY0" fmla="*/ 154215 h 1542152"/>
              <a:gd name="connsiteX1" fmla="*/ 154215 w 2359898"/>
              <a:gd name="connsiteY1" fmla="*/ 0 h 1542152"/>
              <a:gd name="connsiteX2" fmla="*/ 2205683 w 2359898"/>
              <a:gd name="connsiteY2" fmla="*/ 0 h 1542152"/>
              <a:gd name="connsiteX3" fmla="*/ 2359898 w 2359898"/>
              <a:gd name="connsiteY3" fmla="*/ 154215 h 1542152"/>
              <a:gd name="connsiteX4" fmla="*/ 2359898 w 2359898"/>
              <a:gd name="connsiteY4" fmla="*/ 1387937 h 1542152"/>
              <a:gd name="connsiteX5" fmla="*/ 2205683 w 2359898"/>
              <a:gd name="connsiteY5" fmla="*/ 1542152 h 1542152"/>
              <a:gd name="connsiteX6" fmla="*/ 154215 w 2359898"/>
              <a:gd name="connsiteY6" fmla="*/ 1542152 h 1542152"/>
              <a:gd name="connsiteX7" fmla="*/ 0 w 2359898"/>
              <a:gd name="connsiteY7" fmla="*/ 1387937 h 1542152"/>
              <a:gd name="connsiteX8" fmla="*/ 0 w 2359898"/>
              <a:gd name="connsiteY8" fmla="*/ 154215 h 154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9898" h="1542152">
                <a:moveTo>
                  <a:pt x="0" y="154215"/>
                </a:moveTo>
                <a:cubicBezTo>
                  <a:pt x="0" y="69044"/>
                  <a:pt x="69044" y="0"/>
                  <a:pt x="154215" y="0"/>
                </a:cubicBezTo>
                <a:lnTo>
                  <a:pt x="2205683" y="0"/>
                </a:lnTo>
                <a:cubicBezTo>
                  <a:pt x="2290854" y="0"/>
                  <a:pt x="2359898" y="69044"/>
                  <a:pt x="2359898" y="154215"/>
                </a:cubicBezTo>
                <a:lnTo>
                  <a:pt x="2359898" y="1387937"/>
                </a:lnTo>
                <a:cubicBezTo>
                  <a:pt x="2359898" y="1473108"/>
                  <a:pt x="2290854" y="1542152"/>
                  <a:pt x="2205683" y="1542152"/>
                </a:cubicBezTo>
                <a:lnTo>
                  <a:pt x="154215" y="1542152"/>
                </a:lnTo>
                <a:cubicBezTo>
                  <a:pt x="69044" y="1542152"/>
                  <a:pt x="0" y="1473108"/>
                  <a:pt x="0" y="1387937"/>
                </a:cubicBezTo>
                <a:lnTo>
                  <a:pt x="0" y="154215"/>
                </a:lnTo>
                <a:close/>
              </a:path>
            </a:pathLst>
          </a:custGeom>
          <a:ln>
            <a:solidFill>
              <a:srgbClr val="C0000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4356" tIns="64356" rIns="772325" bIns="449894" spcCol="1270"/>
          <a:lstStyle/>
          <a:p>
            <a:pPr marL="57150" lvl="1" indent="-57150" defTabSz="355600">
              <a:lnSpc>
                <a:spcPct val="90000"/>
              </a:lnSpc>
              <a:spcAft>
                <a:spcPct val="15000"/>
              </a:spcAft>
              <a:buFontTx/>
              <a:buChar char="•"/>
              <a:defRPr/>
            </a:pPr>
            <a:r>
              <a:rPr lang="en-US" sz="1400" dirty="0"/>
              <a:t>MINISTRY OF PLAN</a:t>
            </a:r>
          </a:p>
          <a:p>
            <a:pPr marL="57150" lvl="1" indent="-57150" defTabSz="355600">
              <a:lnSpc>
                <a:spcPct val="90000"/>
              </a:lnSpc>
              <a:spcAft>
                <a:spcPct val="15000"/>
              </a:spcAft>
              <a:buFontTx/>
              <a:buChar char="•"/>
              <a:defRPr/>
            </a:pPr>
            <a:r>
              <a:rPr lang="en-US" sz="1400" dirty="0"/>
              <a:t>MINISTRY OF AGRICULTURE</a:t>
            </a:r>
          </a:p>
          <a:p>
            <a:pPr marL="57150" lvl="1" indent="-57150" defTabSz="355600">
              <a:lnSpc>
                <a:spcPct val="90000"/>
              </a:lnSpc>
              <a:spcAft>
                <a:spcPct val="15000"/>
              </a:spcAft>
              <a:buFontTx/>
              <a:buChar char="•"/>
              <a:defRPr/>
            </a:pPr>
            <a:r>
              <a:rPr lang="en-US" sz="1400" dirty="0"/>
              <a:t>MINISTRY OF FINANCE</a:t>
            </a:r>
          </a:p>
          <a:p>
            <a:pPr marL="57150" lvl="1" indent="-57150" defTabSz="355600">
              <a:lnSpc>
                <a:spcPct val="90000"/>
              </a:lnSpc>
              <a:spcAft>
                <a:spcPct val="15000"/>
              </a:spcAft>
              <a:buFontTx/>
              <a:buChar char="•"/>
              <a:defRPr/>
            </a:pPr>
            <a:r>
              <a:rPr lang="en-US" sz="1400" dirty="0"/>
              <a:t>MINISTRY OF ECONOMY</a:t>
            </a:r>
          </a:p>
          <a:p>
            <a:pPr marL="57150" lvl="1" indent="-57150" defTabSz="355600">
              <a:lnSpc>
                <a:spcPct val="90000"/>
              </a:lnSpc>
              <a:spcAft>
                <a:spcPct val="15000"/>
              </a:spcAft>
              <a:buFontTx/>
              <a:buChar char="•"/>
              <a:defRPr/>
            </a:pPr>
            <a:r>
              <a:rPr lang="en-US" sz="1400" dirty="0"/>
              <a:t>MINISTRY OF TRADE AND INDUSTRY</a:t>
            </a:r>
          </a:p>
          <a:p>
            <a:pPr marL="57150" lvl="1" indent="-57150" defTabSz="355600">
              <a:lnSpc>
                <a:spcPct val="90000"/>
              </a:lnSpc>
              <a:spcAft>
                <a:spcPct val="15000"/>
              </a:spcAft>
              <a:buFontTx/>
              <a:buChar char="•"/>
              <a:defRPr/>
            </a:pPr>
            <a:r>
              <a:rPr lang="en-US" sz="1400"/>
              <a:t>GENERAL DIRECTORS OF MINISTRIES</a:t>
            </a:r>
          </a:p>
          <a:p>
            <a:pPr marL="57150" lvl="1" indent="-57150" defTabSz="355600">
              <a:lnSpc>
                <a:spcPct val="90000"/>
              </a:lnSpc>
              <a:spcAft>
                <a:spcPct val="15000"/>
              </a:spcAft>
              <a:buFontTx/>
              <a:buChar char="•"/>
              <a:defRPr/>
            </a:pPr>
            <a:r>
              <a:rPr lang="en-US" sz="1400" dirty="0"/>
              <a:t>FOCAL PERSON </a:t>
            </a:r>
          </a:p>
          <a:p>
            <a:pPr marL="57150" lvl="1" indent="-57150" defTabSz="355600">
              <a:lnSpc>
                <a:spcPct val="90000"/>
              </a:lnSpc>
              <a:spcAft>
                <a:spcPct val="15000"/>
              </a:spcAft>
              <a:buFontTx/>
              <a:buChar char="•"/>
              <a:defRPr/>
            </a:pPr>
            <a:r>
              <a:rPr lang="en-US" sz="1400" dirty="0"/>
              <a:t>CEMAC</a:t>
            </a:r>
          </a:p>
          <a:p>
            <a:pPr marL="57150" lvl="1" indent="-57150" defTabSz="355600">
              <a:lnSpc>
                <a:spcPct val="90000"/>
              </a:lnSpc>
              <a:spcAft>
                <a:spcPct val="15000"/>
              </a:spcAft>
              <a:buFontTx/>
              <a:buChar char="•"/>
              <a:defRPr/>
            </a:pPr>
            <a:r>
              <a:rPr lang="en-US" sz="1400" dirty="0"/>
              <a:t>ECCAS</a:t>
            </a:r>
          </a:p>
        </p:txBody>
      </p:sp>
      <p:sp>
        <p:nvSpPr>
          <p:cNvPr id="59" name="Freeform 9">
            <a:extLst>
              <a:ext uri="{FF2B5EF4-FFF2-40B4-BE49-F238E27FC236}">
                <a16:creationId xmlns:a16="http://schemas.microsoft.com/office/drawing/2014/main" id="{408374D8-0919-4942-8B7A-1AA2472ADCFF}"/>
              </a:ext>
            </a:extLst>
          </p:cNvPr>
          <p:cNvSpPr/>
          <p:nvPr/>
        </p:nvSpPr>
        <p:spPr>
          <a:xfrm>
            <a:off x="2867821" y="1526691"/>
            <a:ext cx="1731963" cy="1731963"/>
          </a:xfrm>
          <a:custGeom>
            <a:avLst/>
            <a:gdLst>
              <a:gd name="connsiteX0" fmla="*/ 0 w 1731276"/>
              <a:gd name="connsiteY0" fmla="*/ 1731276 h 1731276"/>
              <a:gd name="connsiteX1" fmla="*/ 1731276 w 1731276"/>
              <a:gd name="connsiteY1" fmla="*/ 0 h 1731276"/>
              <a:gd name="connsiteX2" fmla="*/ 1731276 w 1731276"/>
              <a:gd name="connsiteY2" fmla="*/ 1731276 h 1731276"/>
              <a:gd name="connsiteX3" fmla="*/ 0 w 1731276"/>
              <a:gd name="connsiteY3" fmla="*/ 1731276 h 1731276"/>
            </a:gdLst>
            <a:ahLst/>
            <a:cxnLst>
              <a:cxn ang="0">
                <a:pos x="connsiteX0" y="connsiteY0"/>
              </a:cxn>
              <a:cxn ang="0">
                <a:pos x="connsiteX1" y="connsiteY1"/>
              </a:cxn>
              <a:cxn ang="0">
                <a:pos x="connsiteX2" y="connsiteY2"/>
              </a:cxn>
              <a:cxn ang="0">
                <a:pos x="connsiteX3" y="connsiteY3"/>
              </a:cxn>
            </a:cxnLst>
            <a:rect l="l" t="t" r="r" b="b"/>
            <a:pathLst>
              <a:path w="1731276" h="1731276">
                <a:moveTo>
                  <a:pt x="0" y="1731276"/>
                </a:moveTo>
                <a:cubicBezTo>
                  <a:pt x="0" y="775119"/>
                  <a:pt x="775119" y="0"/>
                  <a:pt x="1731276" y="0"/>
                </a:cubicBezTo>
                <a:lnTo>
                  <a:pt x="1731276" y="1731276"/>
                </a:lnTo>
                <a:lnTo>
                  <a:pt x="0" y="1731276"/>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56431" tIns="656431" rIns="149352" bIns="149352" spcCol="1270" anchor="ctr"/>
          <a:lstStyle/>
          <a:p>
            <a:pPr algn="ctr" defTabSz="933450">
              <a:lnSpc>
                <a:spcPct val="90000"/>
              </a:lnSpc>
              <a:spcAft>
                <a:spcPct val="35000"/>
              </a:spcAft>
              <a:defRPr/>
            </a:pPr>
            <a:r>
              <a:rPr lang="en-US" sz="2100" dirty="0"/>
              <a:t>Players</a:t>
            </a:r>
          </a:p>
        </p:txBody>
      </p:sp>
      <p:sp>
        <p:nvSpPr>
          <p:cNvPr id="60" name="Freeform 10">
            <a:extLst>
              <a:ext uri="{FF2B5EF4-FFF2-40B4-BE49-F238E27FC236}">
                <a16:creationId xmlns:a16="http://schemas.microsoft.com/office/drawing/2014/main" id="{3EA53E91-E4C8-44B0-9F9C-D6A1F3AC75C0}"/>
              </a:ext>
            </a:extLst>
          </p:cNvPr>
          <p:cNvSpPr/>
          <p:nvPr/>
        </p:nvSpPr>
        <p:spPr>
          <a:xfrm>
            <a:off x="4679159" y="1526691"/>
            <a:ext cx="1731962" cy="1731963"/>
          </a:xfrm>
          <a:custGeom>
            <a:avLst/>
            <a:gdLst>
              <a:gd name="connsiteX0" fmla="*/ 0 w 1731276"/>
              <a:gd name="connsiteY0" fmla="*/ 1731276 h 1731276"/>
              <a:gd name="connsiteX1" fmla="*/ 1731276 w 1731276"/>
              <a:gd name="connsiteY1" fmla="*/ 0 h 1731276"/>
              <a:gd name="connsiteX2" fmla="*/ 1731276 w 1731276"/>
              <a:gd name="connsiteY2" fmla="*/ 1731276 h 1731276"/>
              <a:gd name="connsiteX3" fmla="*/ 0 w 1731276"/>
              <a:gd name="connsiteY3" fmla="*/ 1731276 h 1731276"/>
            </a:gdLst>
            <a:ahLst/>
            <a:cxnLst>
              <a:cxn ang="0">
                <a:pos x="connsiteX0" y="connsiteY0"/>
              </a:cxn>
              <a:cxn ang="0">
                <a:pos x="connsiteX1" y="connsiteY1"/>
              </a:cxn>
              <a:cxn ang="0">
                <a:pos x="connsiteX2" y="connsiteY2"/>
              </a:cxn>
              <a:cxn ang="0">
                <a:pos x="connsiteX3" y="connsiteY3"/>
              </a:cxn>
            </a:cxnLst>
            <a:rect l="l" t="t" r="r" b="b"/>
            <a:pathLst>
              <a:path w="1731276" h="1731276">
                <a:moveTo>
                  <a:pt x="0" y="0"/>
                </a:moveTo>
                <a:cubicBezTo>
                  <a:pt x="956157" y="0"/>
                  <a:pt x="1731276" y="775119"/>
                  <a:pt x="1731276" y="1731276"/>
                </a:cubicBezTo>
                <a:lnTo>
                  <a:pt x="0" y="1731276"/>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9352" tIns="656431" rIns="656431" bIns="149352" spcCol="1270" anchor="ctr"/>
          <a:lstStyle/>
          <a:p>
            <a:pPr algn="ctr" defTabSz="933450">
              <a:lnSpc>
                <a:spcPct val="90000"/>
              </a:lnSpc>
              <a:spcAft>
                <a:spcPct val="35000"/>
              </a:spcAft>
              <a:defRPr/>
            </a:pPr>
            <a:r>
              <a:rPr lang="en-US" sz="2100" dirty="0"/>
              <a:t>Context setters</a:t>
            </a:r>
          </a:p>
        </p:txBody>
      </p:sp>
      <p:sp>
        <p:nvSpPr>
          <p:cNvPr id="63" name="Freeform 11">
            <a:extLst>
              <a:ext uri="{FF2B5EF4-FFF2-40B4-BE49-F238E27FC236}">
                <a16:creationId xmlns:a16="http://schemas.microsoft.com/office/drawing/2014/main" id="{0E475FAC-CE7C-4DA3-8A79-FC93F952E7A1}"/>
              </a:ext>
            </a:extLst>
          </p:cNvPr>
          <p:cNvSpPr/>
          <p:nvPr/>
        </p:nvSpPr>
        <p:spPr>
          <a:xfrm>
            <a:off x="4679159" y="3338029"/>
            <a:ext cx="1731962" cy="1731962"/>
          </a:xfrm>
          <a:custGeom>
            <a:avLst/>
            <a:gdLst>
              <a:gd name="connsiteX0" fmla="*/ 0 w 1731276"/>
              <a:gd name="connsiteY0" fmla="*/ 1731276 h 1731276"/>
              <a:gd name="connsiteX1" fmla="*/ 1731276 w 1731276"/>
              <a:gd name="connsiteY1" fmla="*/ 0 h 1731276"/>
              <a:gd name="connsiteX2" fmla="*/ 1731276 w 1731276"/>
              <a:gd name="connsiteY2" fmla="*/ 1731276 h 1731276"/>
              <a:gd name="connsiteX3" fmla="*/ 0 w 1731276"/>
              <a:gd name="connsiteY3" fmla="*/ 1731276 h 1731276"/>
            </a:gdLst>
            <a:ahLst/>
            <a:cxnLst>
              <a:cxn ang="0">
                <a:pos x="connsiteX0" y="connsiteY0"/>
              </a:cxn>
              <a:cxn ang="0">
                <a:pos x="connsiteX1" y="connsiteY1"/>
              </a:cxn>
              <a:cxn ang="0">
                <a:pos x="connsiteX2" y="connsiteY2"/>
              </a:cxn>
              <a:cxn ang="0">
                <a:pos x="connsiteX3" y="connsiteY3"/>
              </a:cxn>
            </a:cxnLst>
            <a:rect l="l" t="t" r="r" b="b"/>
            <a:pathLst>
              <a:path w="1731276" h="1731276">
                <a:moveTo>
                  <a:pt x="1731276" y="0"/>
                </a:moveTo>
                <a:cubicBezTo>
                  <a:pt x="1731276" y="956157"/>
                  <a:pt x="956157" y="1731276"/>
                  <a:pt x="0" y="1731276"/>
                </a:cubicBezTo>
                <a:lnTo>
                  <a:pt x="0" y="0"/>
                </a:lnTo>
                <a:lnTo>
                  <a:pt x="1731276"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9352" tIns="149353" rIns="656431" bIns="656431" spcCol="1270" anchor="ctr"/>
          <a:lstStyle/>
          <a:p>
            <a:pPr algn="ctr" defTabSz="933450">
              <a:lnSpc>
                <a:spcPct val="90000"/>
              </a:lnSpc>
              <a:spcAft>
                <a:spcPct val="35000"/>
              </a:spcAft>
              <a:defRPr/>
            </a:pPr>
            <a:r>
              <a:rPr lang="en-US" sz="2100" dirty="0"/>
              <a:t>Subjects</a:t>
            </a:r>
          </a:p>
        </p:txBody>
      </p:sp>
      <p:sp>
        <p:nvSpPr>
          <p:cNvPr id="64" name="Freeform 12">
            <a:extLst>
              <a:ext uri="{FF2B5EF4-FFF2-40B4-BE49-F238E27FC236}">
                <a16:creationId xmlns:a16="http://schemas.microsoft.com/office/drawing/2014/main" id="{26B82542-C6D4-4F00-A547-F90850B85EC5}"/>
              </a:ext>
            </a:extLst>
          </p:cNvPr>
          <p:cNvSpPr/>
          <p:nvPr/>
        </p:nvSpPr>
        <p:spPr>
          <a:xfrm>
            <a:off x="2867821" y="3338029"/>
            <a:ext cx="1731963" cy="1731962"/>
          </a:xfrm>
          <a:custGeom>
            <a:avLst/>
            <a:gdLst>
              <a:gd name="connsiteX0" fmla="*/ 0 w 1731276"/>
              <a:gd name="connsiteY0" fmla="*/ 1731276 h 1731276"/>
              <a:gd name="connsiteX1" fmla="*/ 1731276 w 1731276"/>
              <a:gd name="connsiteY1" fmla="*/ 0 h 1731276"/>
              <a:gd name="connsiteX2" fmla="*/ 1731276 w 1731276"/>
              <a:gd name="connsiteY2" fmla="*/ 1731276 h 1731276"/>
              <a:gd name="connsiteX3" fmla="*/ 0 w 1731276"/>
              <a:gd name="connsiteY3" fmla="*/ 1731276 h 1731276"/>
            </a:gdLst>
            <a:ahLst/>
            <a:cxnLst>
              <a:cxn ang="0">
                <a:pos x="connsiteX0" y="connsiteY0"/>
              </a:cxn>
              <a:cxn ang="0">
                <a:pos x="connsiteX1" y="connsiteY1"/>
              </a:cxn>
              <a:cxn ang="0">
                <a:pos x="connsiteX2" y="connsiteY2"/>
              </a:cxn>
              <a:cxn ang="0">
                <a:pos x="connsiteX3" y="connsiteY3"/>
              </a:cxn>
            </a:cxnLst>
            <a:rect l="l" t="t" r="r" b="b"/>
            <a:pathLst>
              <a:path w="1731276" h="1731276">
                <a:moveTo>
                  <a:pt x="1731276" y="1731276"/>
                </a:moveTo>
                <a:cubicBezTo>
                  <a:pt x="775119" y="1731276"/>
                  <a:pt x="0" y="956157"/>
                  <a:pt x="0" y="0"/>
                </a:cubicBezTo>
                <a:lnTo>
                  <a:pt x="1731276" y="0"/>
                </a:lnTo>
                <a:lnTo>
                  <a:pt x="1731276" y="17312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56431" tIns="149352" rIns="149351" bIns="656431" spcCol="1270" anchor="ctr"/>
          <a:lstStyle/>
          <a:p>
            <a:pPr algn="ctr" defTabSz="933450">
              <a:lnSpc>
                <a:spcPct val="90000"/>
              </a:lnSpc>
              <a:spcAft>
                <a:spcPct val="35000"/>
              </a:spcAft>
              <a:defRPr/>
            </a:pPr>
            <a:r>
              <a:rPr lang="en-US" sz="2100" dirty="0"/>
              <a:t>Crowd</a:t>
            </a:r>
          </a:p>
        </p:txBody>
      </p:sp>
      <p:sp>
        <p:nvSpPr>
          <p:cNvPr id="66" name="Circular Arrow 13">
            <a:extLst>
              <a:ext uri="{FF2B5EF4-FFF2-40B4-BE49-F238E27FC236}">
                <a16:creationId xmlns:a16="http://schemas.microsoft.com/office/drawing/2014/main" id="{C13C6E7A-C0E8-4448-8882-7D8A1BDD5409}"/>
              </a:ext>
            </a:extLst>
          </p:cNvPr>
          <p:cNvSpPr/>
          <p:nvPr/>
        </p:nvSpPr>
        <p:spPr>
          <a:xfrm>
            <a:off x="4341021" y="2937979"/>
            <a:ext cx="596900" cy="520700"/>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7" name="Circular Arrow 14">
            <a:extLst>
              <a:ext uri="{FF2B5EF4-FFF2-40B4-BE49-F238E27FC236}">
                <a16:creationId xmlns:a16="http://schemas.microsoft.com/office/drawing/2014/main" id="{EF892AC0-96AD-486C-9570-91387A30D8E5}"/>
              </a:ext>
            </a:extLst>
          </p:cNvPr>
          <p:cNvSpPr/>
          <p:nvPr/>
        </p:nvSpPr>
        <p:spPr>
          <a:xfrm rot="10800000">
            <a:off x="4341021" y="3138004"/>
            <a:ext cx="596900" cy="520700"/>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27939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fltVal val="0"/>
                                          </p:val>
                                        </p:tav>
                                        <p:tav tm="100000">
                                          <p:val>
                                            <p:strVal val="#ppt_w"/>
                                          </p:val>
                                        </p:tav>
                                      </p:tavLst>
                                    </p:anim>
                                    <p:anim calcmode="lin" valueType="num">
                                      <p:cBhvr>
                                        <p:cTn id="8" dur="1000" fill="hold"/>
                                        <p:tgtEl>
                                          <p:spTgt spid="58"/>
                                        </p:tgtEl>
                                        <p:attrNameLst>
                                          <p:attrName>ppt_h</p:attrName>
                                        </p:attrNameLst>
                                      </p:cBhvr>
                                      <p:tavLst>
                                        <p:tav tm="0">
                                          <p:val>
                                            <p:fltVal val="0"/>
                                          </p:val>
                                        </p:tav>
                                        <p:tav tm="100000">
                                          <p:val>
                                            <p:strVal val="#ppt_h"/>
                                          </p:val>
                                        </p:tav>
                                      </p:tavLst>
                                    </p:anim>
                                    <p:anim calcmode="lin" valueType="num">
                                      <p:cBhvr>
                                        <p:cTn id="9" dur="1000" fill="hold"/>
                                        <p:tgtEl>
                                          <p:spTgt spid="58"/>
                                        </p:tgtEl>
                                        <p:attrNameLst>
                                          <p:attrName>style.rotation</p:attrName>
                                        </p:attrNameLst>
                                      </p:cBhvr>
                                      <p:tavLst>
                                        <p:tav tm="0">
                                          <p:val>
                                            <p:fltVal val="90"/>
                                          </p:val>
                                        </p:tav>
                                        <p:tav tm="100000">
                                          <p:val>
                                            <p:fltVal val="0"/>
                                          </p:val>
                                        </p:tav>
                                      </p:tavLst>
                                    </p:anim>
                                    <p:animEffect transition="in" filter="fade">
                                      <p:cBhvr>
                                        <p:cTn id="10" dur="1000"/>
                                        <p:tgtEl>
                                          <p:spTgt spid="5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1000" fill="hold"/>
                                        <p:tgtEl>
                                          <p:spTgt spid="59"/>
                                        </p:tgtEl>
                                        <p:attrNameLst>
                                          <p:attrName>ppt_w</p:attrName>
                                        </p:attrNameLst>
                                      </p:cBhvr>
                                      <p:tavLst>
                                        <p:tav tm="0">
                                          <p:val>
                                            <p:fltVal val="0"/>
                                          </p:val>
                                        </p:tav>
                                        <p:tav tm="100000">
                                          <p:val>
                                            <p:strVal val="#ppt_w"/>
                                          </p:val>
                                        </p:tav>
                                      </p:tavLst>
                                    </p:anim>
                                    <p:anim calcmode="lin" valueType="num">
                                      <p:cBhvr>
                                        <p:cTn id="14" dur="1000" fill="hold"/>
                                        <p:tgtEl>
                                          <p:spTgt spid="59"/>
                                        </p:tgtEl>
                                        <p:attrNameLst>
                                          <p:attrName>ppt_h</p:attrName>
                                        </p:attrNameLst>
                                      </p:cBhvr>
                                      <p:tavLst>
                                        <p:tav tm="0">
                                          <p:val>
                                            <p:fltVal val="0"/>
                                          </p:val>
                                        </p:tav>
                                        <p:tav tm="100000">
                                          <p:val>
                                            <p:strVal val="#ppt_h"/>
                                          </p:val>
                                        </p:tav>
                                      </p:tavLst>
                                    </p:anim>
                                    <p:anim calcmode="lin" valueType="num">
                                      <p:cBhvr>
                                        <p:cTn id="15" dur="1000" fill="hold"/>
                                        <p:tgtEl>
                                          <p:spTgt spid="59"/>
                                        </p:tgtEl>
                                        <p:attrNameLst>
                                          <p:attrName>style.rotation</p:attrName>
                                        </p:attrNameLst>
                                      </p:cBhvr>
                                      <p:tavLst>
                                        <p:tav tm="0">
                                          <p:val>
                                            <p:fltVal val="90"/>
                                          </p:val>
                                        </p:tav>
                                        <p:tav tm="100000">
                                          <p:val>
                                            <p:fltVal val="0"/>
                                          </p:val>
                                        </p:tav>
                                      </p:tavLst>
                                    </p:anim>
                                    <p:animEffect transition="in" filter="fade">
                                      <p:cBhvr>
                                        <p:cTn id="16" dur="10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anim calcmode="lin" valueType="num">
                                      <p:cBhvr>
                                        <p:cTn id="22" dur="1000" fill="hold"/>
                                        <p:tgtEl>
                                          <p:spTgt spid="57"/>
                                        </p:tgtEl>
                                        <p:attrNameLst>
                                          <p:attrName>ppt_x</p:attrName>
                                        </p:attrNameLst>
                                      </p:cBhvr>
                                      <p:tavLst>
                                        <p:tav tm="0">
                                          <p:val>
                                            <p:strVal val="#ppt_x"/>
                                          </p:val>
                                        </p:tav>
                                        <p:tav tm="100000">
                                          <p:val>
                                            <p:strVal val="#ppt_x"/>
                                          </p:val>
                                        </p:tav>
                                      </p:tavLst>
                                    </p:anim>
                                    <p:anim calcmode="lin" valueType="num">
                                      <p:cBhvr>
                                        <p:cTn id="23" dur="1000" fill="hold"/>
                                        <p:tgtEl>
                                          <p:spTgt spid="5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1000"/>
                                        <p:tgtEl>
                                          <p:spTgt spid="66"/>
                                        </p:tgtEl>
                                      </p:cBhvr>
                                    </p:animEffect>
                                    <p:anim calcmode="lin" valueType="num">
                                      <p:cBhvr>
                                        <p:cTn id="32" dur="1000" fill="hold"/>
                                        <p:tgtEl>
                                          <p:spTgt spid="66"/>
                                        </p:tgtEl>
                                        <p:attrNameLst>
                                          <p:attrName>ppt_x</p:attrName>
                                        </p:attrNameLst>
                                      </p:cBhvr>
                                      <p:tavLst>
                                        <p:tav tm="0">
                                          <p:val>
                                            <p:strVal val="#ppt_x"/>
                                          </p:val>
                                        </p:tav>
                                        <p:tav tm="100000">
                                          <p:val>
                                            <p:strVal val="#ppt_x"/>
                                          </p:val>
                                        </p:tav>
                                      </p:tavLst>
                                    </p:anim>
                                    <p:anim calcmode="lin" valueType="num">
                                      <p:cBhvr>
                                        <p:cTn id="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1000"/>
                                        <p:tgtEl>
                                          <p:spTgt spid="63"/>
                                        </p:tgtEl>
                                      </p:cBhvr>
                                    </p:animEffect>
                                    <p:anim calcmode="lin" valueType="num">
                                      <p:cBhvr>
                                        <p:cTn id="39" dur="1000" fill="hold"/>
                                        <p:tgtEl>
                                          <p:spTgt spid="63"/>
                                        </p:tgtEl>
                                        <p:attrNameLst>
                                          <p:attrName>ppt_x</p:attrName>
                                        </p:attrNameLst>
                                      </p:cBhvr>
                                      <p:tavLst>
                                        <p:tav tm="0">
                                          <p:val>
                                            <p:strVal val="#ppt_x"/>
                                          </p:val>
                                        </p:tav>
                                        <p:tav tm="100000">
                                          <p:val>
                                            <p:strVal val="#ppt_x"/>
                                          </p:val>
                                        </p:tav>
                                      </p:tavLst>
                                    </p:anim>
                                    <p:anim calcmode="lin" valueType="num">
                                      <p:cBhvr>
                                        <p:cTn id="40" dur="1000" fill="hold"/>
                                        <p:tgtEl>
                                          <p:spTgt spid="6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1000"/>
                                        <p:tgtEl>
                                          <p:spTgt spid="67"/>
                                        </p:tgtEl>
                                      </p:cBhvr>
                                    </p:animEffect>
                                    <p:anim calcmode="lin" valueType="num">
                                      <p:cBhvr>
                                        <p:cTn id="44" dur="1000" fill="hold"/>
                                        <p:tgtEl>
                                          <p:spTgt spid="67"/>
                                        </p:tgtEl>
                                        <p:attrNameLst>
                                          <p:attrName>ppt_x</p:attrName>
                                        </p:attrNameLst>
                                      </p:cBhvr>
                                      <p:tavLst>
                                        <p:tav tm="0">
                                          <p:val>
                                            <p:strVal val="#ppt_x"/>
                                          </p:val>
                                        </p:tav>
                                        <p:tav tm="100000">
                                          <p:val>
                                            <p:strVal val="#ppt_x"/>
                                          </p:val>
                                        </p:tav>
                                      </p:tavLst>
                                    </p:anim>
                                    <p:anim calcmode="lin" valueType="num">
                                      <p:cBhvr>
                                        <p:cTn id="45" dur="1000" fill="hold"/>
                                        <p:tgtEl>
                                          <p:spTgt spid="6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2000"/>
                                        <p:tgtEl>
                                          <p:spTgt spid="64"/>
                                        </p:tgtEl>
                                      </p:cBhvr>
                                    </p:animEffect>
                                    <p:anim calcmode="lin" valueType="num">
                                      <p:cBhvr>
                                        <p:cTn id="56" dur="2000" fill="hold"/>
                                        <p:tgtEl>
                                          <p:spTgt spid="64"/>
                                        </p:tgtEl>
                                        <p:attrNameLst>
                                          <p:attrName>ppt_w</p:attrName>
                                        </p:attrNameLst>
                                      </p:cBhvr>
                                      <p:tavLst>
                                        <p:tav tm="0" fmla="#ppt_w*sin(2.5*pi*$)">
                                          <p:val>
                                            <p:fltVal val="0"/>
                                          </p:val>
                                        </p:tav>
                                        <p:tav tm="100000">
                                          <p:val>
                                            <p:fltVal val="1"/>
                                          </p:val>
                                        </p:tav>
                                      </p:tavLst>
                                    </p:anim>
                                    <p:anim calcmode="lin" valueType="num">
                                      <p:cBhvr>
                                        <p:cTn id="57" dur="2000" fill="hold"/>
                                        <p:tgtEl>
                                          <p:spTgt spid="64"/>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2000"/>
                                        <p:tgtEl>
                                          <p:spTgt spid="56"/>
                                        </p:tgtEl>
                                      </p:cBhvr>
                                    </p:animEffect>
                                    <p:anim calcmode="lin" valueType="num">
                                      <p:cBhvr>
                                        <p:cTn id="61" dur="2000" fill="hold"/>
                                        <p:tgtEl>
                                          <p:spTgt spid="56"/>
                                        </p:tgtEl>
                                        <p:attrNameLst>
                                          <p:attrName>ppt_w</p:attrName>
                                        </p:attrNameLst>
                                      </p:cBhvr>
                                      <p:tavLst>
                                        <p:tav tm="0" fmla="#ppt_w*sin(2.5*pi*$)">
                                          <p:val>
                                            <p:fltVal val="0"/>
                                          </p:val>
                                        </p:tav>
                                        <p:tav tm="100000">
                                          <p:val>
                                            <p:fltVal val="1"/>
                                          </p:val>
                                        </p:tav>
                                      </p:tavLst>
                                    </p:anim>
                                    <p:anim calcmode="lin" valueType="num">
                                      <p:cBhvr>
                                        <p:cTn id="62" dur="2000" fill="hold"/>
                                        <p:tgtEl>
                                          <p:spTgt spid="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3"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20947" y="23016"/>
            <a:ext cx="9123053" cy="42564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marL="267891"/>
            <a:r>
              <a:rPr lang="en-US" sz="1600" b="1" dirty="0">
                <a:latin typeface="Century Gothic" panose="020B0502020202020204" pitchFamily="34" charset="0"/>
              </a:rPr>
              <a:t>Towards a “Centre of Excellence”: Achievements</a:t>
            </a:r>
          </a:p>
        </p:txBody>
      </p:sp>
      <p:sp>
        <p:nvSpPr>
          <p:cNvPr id="55" name="Freeform 1016">
            <a:extLst>
              <a:ext uri="{FF2B5EF4-FFF2-40B4-BE49-F238E27FC236}">
                <a16:creationId xmlns:a16="http://schemas.microsoft.com/office/drawing/2014/main" id="{B03E14AF-644F-4DE2-9722-B5522940BFCB}"/>
              </a:ext>
            </a:extLst>
          </p:cNvPr>
          <p:cNvSpPr>
            <a:spLocks noChangeAspect="1" noChangeArrowheads="1"/>
          </p:cNvSpPr>
          <p:nvPr/>
        </p:nvSpPr>
        <p:spPr bwMode="auto">
          <a:xfrm>
            <a:off x="891633" y="1254132"/>
            <a:ext cx="379349" cy="379349"/>
          </a:xfrm>
          <a:custGeom>
            <a:avLst/>
            <a:gdLst>
              <a:gd name="T0" fmla="*/ 1709218 w 288565"/>
              <a:gd name="T1" fmla="*/ 2355436 h 288565"/>
              <a:gd name="T2" fmla="*/ 1370353 w 288565"/>
              <a:gd name="T3" fmla="*/ 2587922 h 288565"/>
              <a:gd name="T4" fmla="*/ 1992922 w 288565"/>
              <a:gd name="T5" fmla="*/ 2824334 h 288565"/>
              <a:gd name="T6" fmla="*/ 2087485 w 288565"/>
              <a:gd name="T7" fmla="*/ 2918908 h 288565"/>
              <a:gd name="T8" fmla="*/ 2599734 w 288565"/>
              <a:gd name="T9" fmla="*/ 2430307 h 288565"/>
              <a:gd name="T10" fmla="*/ 1902294 w 288565"/>
              <a:gd name="T11" fmla="*/ 2186002 h 288565"/>
              <a:gd name="T12" fmla="*/ 2284519 w 288565"/>
              <a:gd name="T13" fmla="*/ 2316041 h 288565"/>
              <a:gd name="T14" fmla="*/ 1902294 w 288565"/>
              <a:gd name="T15" fmla="*/ 2186002 h 288565"/>
              <a:gd name="T16" fmla="*/ 2036258 w 288565"/>
              <a:gd name="T17" fmla="*/ 2122955 h 288565"/>
              <a:gd name="T18" fmla="*/ 1992922 w 288565"/>
              <a:gd name="T19" fmla="*/ 1161522 h 288565"/>
              <a:gd name="T20" fmla="*/ 1299413 w 288565"/>
              <a:gd name="T21" fmla="*/ 2040203 h 288565"/>
              <a:gd name="T22" fmla="*/ 1291547 w 288565"/>
              <a:gd name="T23" fmla="*/ 2501227 h 288565"/>
              <a:gd name="T24" fmla="*/ 1689518 w 288565"/>
              <a:gd name="T25" fmla="*/ 2256919 h 288565"/>
              <a:gd name="T26" fmla="*/ 1681638 w 288565"/>
              <a:gd name="T27" fmla="*/ 1795911 h 288565"/>
              <a:gd name="T28" fmla="*/ 2260875 w 288565"/>
              <a:gd name="T29" fmla="*/ 2126898 h 288565"/>
              <a:gd name="T30" fmla="*/ 2465764 w 288565"/>
              <a:gd name="T31" fmla="*/ 2280570 h 288565"/>
              <a:gd name="T32" fmla="*/ 2918908 w 288565"/>
              <a:gd name="T33" fmla="*/ 2087485 h 288565"/>
              <a:gd name="T34" fmla="*/ 2824334 w 288565"/>
              <a:gd name="T35" fmla="*/ 1988979 h 288565"/>
              <a:gd name="T36" fmla="*/ 2087485 w 288565"/>
              <a:gd name="T37" fmla="*/ 1252144 h 288565"/>
              <a:gd name="T38" fmla="*/ 1992922 w 288565"/>
              <a:gd name="T39" fmla="*/ 1161522 h 288565"/>
              <a:gd name="T40" fmla="*/ 2087485 w 288565"/>
              <a:gd name="T41" fmla="*/ 1063002 h 288565"/>
              <a:gd name="T42" fmla="*/ 3159259 w 288565"/>
              <a:gd name="T43" fmla="*/ 2040203 h 288565"/>
              <a:gd name="T44" fmla="*/ 2087485 w 288565"/>
              <a:gd name="T45" fmla="*/ 3013482 h 288565"/>
              <a:gd name="T46" fmla="*/ 1992922 w 288565"/>
              <a:gd name="T47" fmla="*/ 3111979 h 288565"/>
              <a:gd name="T48" fmla="*/ 968428 w 288565"/>
              <a:gd name="T49" fmla="*/ 2087485 h 288565"/>
              <a:gd name="T50" fmla="*/ 1063002 w 288565"/>
              <a:gd name="T51" fmla="*/ 1988979 h 288565"/>
              <a:gd name="T52" fmla="*/ 2036258 w 288565"/>
              <a:gd name="T53" fmla="*/ 921142 h 288565"/>
              <a:gd name="T54" fmla="*/ 1123560 w 288565"/>
              <a:gd name="T55" fmla="*/ 1201012 h 288565"/>
              <a:gd name="T56" fmla="*/ 1123560 w 288565"/>
              <a:gd name="T57" fmla="*/ 0 h 288565"/>
              <a:gd name="T58" fmla="*/ 2013701 w 288565"/>
              <a:gd name="T59" fmla="*/ 712733 h 288565"/>
              <a:gd name="T60" fmla="*/ 1171041 w 288565"/>
              <a:gd name="T61" fmla="*/ 240182 h 288565"/>
              <a:gd name="T62" fmla="*/ 1076089 w 288565"/>
              <a:gd name="T63" fmla="*/ 334691 h 288565"/>
              <a:gd name="T64" fmla="*/ 332322 w 288565"/>
              <a:gd name="T65" fmla="*/ 1071068 h 288565"/>
              <a:gd name="T66" fmla="*/ 241349 w 288565"/>
              <a:gd name="T67" fmla="*/ 1165560 h 288565"/>
              <a:gd name="T68" fmla="*/ 692321 w 288565"/>
              <a:gd name="T69" fmla="*/ 1358519 h 288565"/>
              <a:gd name="T70" fmla="*/ 902006 w 288565"/>
              <a:gd name="T71" fmla="*/ 1208873 h 288565"/>
              <a:gd name="T72" fmla="*/ 1483572 w 288565"/>
              <a:gd name="T73" fmla="*/ 878107 h 288565"/>
              <a:gd name="T74" fmla="*/ 878269 w 288565"/>
              <a:gd name="T75" fmla="*/ 1393952 h 288565"/>
              <a:gd name="T76" fmla="*/ 1036520 w 288565"/>
              <a:gd name="T77" fmla="*/ 1610526 h 288565"/>
              <a:gd name="T78" fmla="*/ 720020 w 288565"/>
              <a:gd name="T79" fmla="*/ 1449086 h 288565"/>
              <a:gd name="T80" fmla="*/ 454962 w 288565"/>
              <a:gd name="T81" fmla="*/ 1693209 h 288565"/>
              <a:gd name="T82" fmla="*/ 735845 w 288565"/>
              <a:gd name="T83" fmla="*/ 2012175 h 288565"/>
              <a:gd name="T84" fmla="*/ 47443 w 288565"/>
              <a:gd name="T85" fmla="*/ 1165560 h 288565"/>
              <a:gd name="T86" fmla="*/ 146398 w 288565"/>
              <a:gd name="T87" fmla="*/ 1071068 h 288565"/>
              <a:gd name="T88" fmla="*/ 1123560 w 288565"/>
              <a:gd name="T89" fmla="*/ 0 h 288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565" h="288565">
                <a:moveTo>
                  <a:pt x="216584" y="214784"/>
                </a:moveTo>
                <a:cubicBezTo>
                  <a:pt x="212984" y="224862"/>
                  <a:pt x="201107" y="232420"/>
                  <a:pt x="185991" y="232420"/>
                </a:cubicBezTo>
                <a:cubicBezTo>
                  <a:pt x="171595" y="232420"/>
                  <a:pt x="159358" y="224862"/>
                  <a:pt x="156119" y="215144"/>
                </a:cubicBezTo>
                <a:cubicBezTo>
                  <a:pt x="153959" y="215504"/>
                  <a:pt x="151800" y="216224"/>
                  <a:pt x="149640" y="216584"/>
                </a:cubicBezTo>
                <a:cubicBezTo>
                  <a:pt x="144242" y="218023"/>
                  <a:pt x="139563" y="220183"/>
                  <a:pt x="134884" y="222342"/>
                </a:cubicBezTo>
                <a:cubicBezTo>
                  <a:pt x="129126" y="224862"/>
                  <a:pt x="125167" y="230620"/>
                  <a:pt x="125167" y="236379"/>
                </a:cubicBezTo>
                <a:lnTo>
                  <a:pt x="125167" y="238538"/>
                </a:lnTo>
                <a:cubicBezTo>
                  <a:pt x="139203" y="254734"/>
                  <a:pt x="159358" y="265171"/>
                  <a:pt x="182032" y="266611"/>
                </a:cubicBezTo>
                <a:lnTo>
                  <a:pt x="182032" y="257973"/>
                </a:lnTo>
                <a:cubicBezTo>
                  <a:pt x="182032" y="255814"/>
                  <a:pt x="183832" y="253654"/>
                  <a:pt x="185991" y="253654"/>
                </a:cubicBezTo>
                <a:cubicBezTo>
                  <a:pt x="188871" y="253654"/>
                  <a:pt x="190670" y="255814"/>
                  <a:pt x="190670" y="257973"/>
                </a:cubicBezTo>
                <a:lnTo>
                  <a:pt x="190670" y="266611"/>
                </a:lnTo>
                <a:cubicBezTo>
                  <a:pt x="213344" y="265171"/>
                  <a:pt x="233139" y="254734"/>
                  <a:pt x="247176" y="238538"/>
                </a:cubicBezTo>
                <a:lnTo>
                  <a:pt x="247176" y="236379"/>
                </a:lnTo>
                <a:cubicBezTo>
                  <a:pt x="247176" y="230620"/>
                  <a:pt x="243577" y="224862"/>
                  <a:pt x="237458" y="221982"/>
                </a:cubicBezTo>
                <a:cubicBezTo>
                  <a:pt x="233139" y="220183"/>
                  <a:pt x="228460" y="218023"/>
                  <a:pt x="222702" y="216584"/>
                </a:cubicBezTo>
                <a:cubicBezTo>
                  <a:pt x="220902" y="216224"/>
                  <a:pt x="218743" y="215504"/>
                  <a:pt x="216584" y="214784"/>
                </a:cubicBezTo>
                <a:close/>
                <a:moveTo>
                  <a:pt x="173754" y="199668"/>
                </a:moveTo>
                <a:cubicBezTo>
                  <a:pt x="171955" y="204347"/>
                  <a:pt x="168716" y="208666"/>
                  <a:pt x="164037" y="211545"/>
                </a:cubicBezTo>
                <a:cubicBezTo>
                  <a:pt x="165836" y="217663"/>
                  <a:pt x="174474" y="223422"/>
                  <a:pt x="185991" y="223422"/>
                </a:cubicBezTo>
                <a:cubicBezTo>
                  <a:pt x="198228" y="223422"/>
                  <a:pt x="206866" y="217663"/>
                  <a:pt x="208666" y="211545"/>
                </a:cubicBezTo>
                <a:cubicBezTo>
                  <a:pt x="203987" y="208666"/>
                  <a:pt x="200388" y="204347"/>
                  <a:pt x="198948" y="199668"/>
                </a:cubicBezTo>
                <a:cubicBezTo>
                  <a:pt x="194989" y="201467"/>
                  <a:pt x="190670" y="202547"/>
                  <a:pt x="185991" y="202547"/>
                </a:cubicBezTo>
                <a:cubicBezTo>
                  <a:pt x="181672" y="202547"/>
                  <a:pt x="177713" y="201467"/>
                  <a:pt x="173754" y="199668"/>
                </a:cubicBezTo>
                <a:close/>
                <a:moveTo>
                  <a:pt x="185991" y="138843"/>
                </a:moveTo>
                <a:cubicBezTo>
                  <a:pt x="171595" y="138843"/>
                  <a:pt x="162237" y="148921"/>
                  <a:pt x="162237" y="164037"/>
                </a:cubicBezTo>
                <a:cubicBezTo>
                  <a:pt x="162237" y="180593"/>
                  <a:pt x="173035" y="193909"/>
                  <a:pt x="185991" y="193909"/>
                </a:cubicBezTo>
                <a:cubicBezTo>
                  <a:pt x="199668" y="193909"/>
                  <a:pt x="210465" y="180593"/>
                  <a:pt x="210465" y="164037"/>
                </a:cubicBezTo>
                <a:cubicBezTo>
                  <a:pt x="210465" y="148921"/>
                  <a:pt x="200748" y="138843"/>
                  <a:pt x="185991" y="138843"/>
                </a:cubicBezTo>
                <a:close/>
                <a:moveTo>
                  <a:pt x="182032" y="106092"/>
                </a:moveTo>
                <a:cubicBezTo>
                  <a:pt x="141003" y="108251"/>
                  <a:pt x="108251" y="141003"/>
                  <a:pt x="106092" y="181672"/>
                </a:cubicBezTo>
                <a:lnTo>
                  <a:pt x="114369" y="181672"/>
                </a:lnTo>
                <a:cubicBezTo>
                  <a:pt x="116889" y="181672"/>
                  <a:pt x="118688" y="183832"/>
                  <a:pt x="118688" y="186351"/>
                </a:cubicBezTo>
                <a:cubicBezTo>
                  <a:pt x="118688" y="188871"/>
                  <a:pt x="116889" y="190670"/>
                  <a:pt x="114369" y="190670"/>
                </a:cubicBezTo>
                <a:lnTo>
                  <a:pt x="106092" y="190670"/>
                </a:lnTo>
                <a:cubicBezTo>
                  <a:pt x="106811" y="204347"/>
                  <a:pt x="111130" y="217303"/>
                  <a:pt x="117969" y="228461"/>
                </a:cubicBezTo>
                <a:cubicBezTo>
                  <a:pt x="120128" y="222342"/>
                  <a:pt x="124807" y="216944"/>
                  <a:pt x="131285" y="214064"/>
                </a:cubicBezTo>
                <a:cubicBezTo>
                  <a:pt x="135964" y="211905"/>
                  <a:pt x="141363" y="209745"/>
                  <a:pt x="147121" y="208306"/>
                </a:cubicBezTo>
                <a:cubicBezTo>
                  <a:pt x="149281" y="207586"/>
                  <a:pt x="151800" y="206866"/>
                  <a:pt x="154319" y="206146"/>
                </a:cubicBezTo>
                <a:cubicBezTo>
                  <a:pt x="160078" y="205067"/>
                  <a:pt x="164757" y="200388"/>
                  <a:pt x="165836" y="194989"/>
                </a:cubicBezTo>
                <a:cubicBezTo>
                  <a:pt x="166196" y="194989"/>
                  <a:pt x="166196" y="194629"/>
                  <a:pt x="166196" y="194269"/>
                </a:cubicBezTo>
                <a:cubicBezTo>
                  <a:pt x="158638" y="187431"/>
                  <a:pt x="153599" y="176274"/>
                  <a:pt x="153599" y="164037"/>
                </a:cubicBezTo>
                <a:cubicBezTo>
                  <a:pt x="153599" y="144242"/>
                  <a:pt x="166916" y="130206"/>
                  <a:pt x="185991" y="130206"/>
                </a:cubicBezTo>
                <a:cubicBezTo>
                  <a:pt x="205426" y="130206"/>
                  <a:pt x="218743" y="144242"/>
                  <a:pt x="218743" y="164037"/>
                </a:cubicBezTo>
                <a:cubicBezTo>
                  <a:pt x="218743" y="176274"/>
                  <a:pt x="214064" y="187431"/>
                  <a:pt x="206506" y="194269"/>
                </a:cubicBezTo>
                <a:cubicBezTo>
                  <a:pt x="206506" y="194629"/>
                  <a:pt x="206506" y="194629"/>
                  <a:pt x="206506" y="194629"/>
                </a:cubicBezTo>
                <a:cubicBezTo>
                  <a:pt x="207586" y="200388"/>
                  <a:pt x="212265" y="204707"/>
                  <a:pt x="218383" y="206146"/>
                </a:cubicBezTo>
                <a:cubicBezTo>
                  <a:pt x="220542" y="206866"/>
                  <a:pt x="223062" y="207586"/>
                  <a:pt x="225221" y="208306"/>
                </a:cubicBezTo>
                <a:cubicBezTo>
                  <a:pt x="231340" y="209745"/>
                  <a:pt x="236378" y="211905"/>
                  <a:pt x="241057" y="214064"/>
                </a:cubicBezTo>
                <a:cubicBezTo>
                  <a:pt x="247536" y="216944"/>
                  <a:pt x="252214" y="222342"/>
                  <a:pt x="254374" y="228461"/>
                </a:cubicBezTo>
                <a:cubicBezTo>
                  <a:pt x="261572" y="217303"/>
                  <a:pt x="265531" y="204347"/>
                  <a:pt x="266611" y="190670"/>
                </a:cubicBezTo>
                <a:lnTo>
                  <a:pt x="257973" y="190670"/>
                </a:lnTo>
                <a:cubicBezTo>
                  <a:pt x="255814" y="190670"/>
                  <a:pt x="253654" y="188871"/>
                  <a:pt x="253654" y="186351"/>
                </a:cubicBezTo>
                <a:cubicBezTo>
                  <a:pt x="253654" y="183832"/>
                  <a:pt x="255814" y="181672"/>
                  <a:pt x="257973" y="181672"/>
                </a:cubicBezTo>
                <a:lnTo>
                  <a:pt x="266611" y="181672"/>
                </a:lnTo>
                <a:cubicBezTo>
                  <a:pt x="264091" y="141003"/>
                  <a:pt x="231340" y="108251"/>
                  <a:pt x="190670" y="106092"/>
                </a:cubicBezTo>
                <a:lnTo>
                  <a:pt x="190670" y="114370"/>
                </a:lnTo>
                <a:cubicBezTo>
                  <a:pt x="190670" y="116889"/>
                  <a:pt x="188871" y="118688"/>
                  <a:pt x="185991" y="118688"/>
                </a:cubicBezTo>
                <a:cubicBezTo>
                  <a:pt x="183832" y="118688"/>
                  <a:pt x="182032" y="116889"/>
                  <a:pt x="182032" y="114370"/>
                </a:cubicBezTo>
                <a:lnTo>
                  <a:pt x="182032" y="106092"/>
                </a:lnTo>
                <a:close/>
                <a:moveTo>
                  <a:pt x="185991" y="84137"/>
                </a:moveTo>
                <a:cubicBezTo>
                  <a:pt x="188871" y="84137"/>
                  <a:pt x="190670" y="85937"/>
                  <a:pt x="190670" y="88456"/>
                </a:cubicBezTo>
                <a:lnTo>
                  <a:pt x="190670" y="97094"/>
                </a:lnTo>
                <a:cubicBezTo>
                  <a:pt x="236378" y="99613"/>
                  <a:pt x="273089" y="136324"/>
                  <a:pt x="275249" y="181672"/>
                </a:cubicBezTo>
                <a:lnTo>
                  <a:pt x="284246" y="181672"/>
                </a:lnTo>
                <a:cubicBezTo>
                  <a:pt x="286766" y="181672"/>
                  <a:pt x="288565" y="183832"/>
                  <a:pt x="288565" y="186351"/>
                </a:cubicBezTo>
                <a:cubicBezTo>
                  <a:pt x="288565" y="188871"/>
                  <a:pt x="286766" y="190670"/>
                  <a:pt x="284246" y="190670"/>
                </a:cubicBezTo>
                <a:lnTo>
                  <a:pt x="275249" y="190670"/>
                </a:lnTo>
                <a:cubicBezTo>
                  <a:pt x="273089" y="236379"/>
                  <a:pt x="236378" y="273089"/>
                  <a:pt x="190670" y="275249"/>
                </a:cubicBezTo>
                <a:lnTo>
                  <a:pt x="190670" y="284246"/>
                </a:lnTo>
                <a:cubicBezTo>
                  <a:pt x="190670" y="286766"/>
                  <a:pt x="188871" y="288565"/>
                  <a:pt x="185991" y="288565"/>
                </a:cubicBezTo>
                <a:cubicBezTo>
                  <a:pt x="183832" y="288565"/>
                  <a:pt x="182032" y="286766"/>
                  <a:pt x="182032" y="284246"/>
                </a:cubicBezTo>
                <a:lnTo>
                  <a:pt x="182032" y="275249"/>
                </a:lnTo>
                <a:cubicBezTo>
                  <a:pt x="135964" y="273089"/>
                  <a:pt x="99613" y="236379"/>
                  <a:pt x="97094" y="190670"/>
                </a:cubicBezTo>
                <a:lnTo>
                  <a:pt x="88456" y="190670"/>
                </a:lnTo>
                <a:cubicBezTo>
                  <a:pt x="85937" y="190670"/>
                  <a:pt x="84137" y="188871"/>
                  <a:pt x="84137" y="186351"/>
                </a:cubicBezTo>
                <a:cubicBezTo>
                  <a:pt x="84137" y="183832"/>
                  <a:pt x="85937" y="181672"/>
                  <a:pt x="88456" y="181672"/>
                </a:cubicBezTo>
                <a:lnTo>
                  <a:pt x="97094" y="181672"/>
                </a:lnTo>
                <a:cubicBezTo>
                  <a:pt x="99613" y="136324"/>
                  <a:pt x="135964" y="99613"/>
                  <a:pt x="182032" y="97094"/>
                </a:cubicBezTo>
                <a:lnTo>
                  <a:pt x="182032" y="88456"/>
                </a:lnTo>
                <a:cubicBezTo>
                  <a:pt x="182032" y="85937"/>
                  <a:pt x="183832" y="84137"/>
                  <a:pt x="185991" y="84137"/>
                </a:cubicBezTo>
                <a:close/>
                <a:moveTo>
                  <a:pt x="102625" y="55029"/>
                </a:moveTo>
                <a:cubicBezTo>
                  <a:pt x="87810" y="55029"/>
                  <a:pt x="78776" y="64740"/>
                  <a:pt x="78776" y="80206"/>
                </a:cubicBezTo>
                <a:cubicBezTo>
                  <a:pt x="78776" y="96391"/>
                  <a:pt x="89616" y="109699"/>
                  <a:pt x="102625" y="109699"/>
                </a:cubicBezTo>
                <a:cubicBezTo>
                  <a:pt x="115634" y="109699"/>
                  <a:pt x="126475" y="96391"/>
                  <a:pt x="126475" y="80206"/>
                </a:cubicBezTo>
                <a:cubicBezTo>
                  <a:pt x="126475" y="64740"/>
                  <a:pt x="117441" y="55029"/>
                  <a:pt x="102625" y="55029"/>
                </a:cubicBezTo>
                <a:close/>
                <a:moveTo>
                  <a:pt x="102625" y="0"/>
                </a:moveTo>
                <a:cubicBezTo>
                  <a:pt x="105155" y="0"/>
                  <a:pt x="106962" y="1798"/>
                  <a:pt x="106962" y="4316"/>
                </a:cubicBezTo>
                <a:lnTo>
                  <a:pt x="106962" y="12948"/>
                </a:lnTo>
                <a:cubicBezTo>
                  <a:pt x="140206" y="14746"/>
                  <a:pt x="170199" y="34888"/>
                  <a:pt x="183930" y="65100"/>
                </a:cubicBezTo>
                <a:cubicBezTo>
                  <a:pt x="185376" y="67258"/>
                  <a:pt x="184292" y="70135"/>
                  <a:pt x="182124" y="71214"/>
                </a:cubicBezTo>
                <a:cubicBezTo>
                  <a:pt x="179955" y="71933"/>
                  <a:pt x="177065" y="71214"/>
                  <a:pt x="176342" y="68696"/>
                </a:cubicBezTo>
                <a:cubicBezTo>
                  <a:pt x="163694" y="41721"/>
                  <a:pt x="136593" y="23738"/>
                  <a:pt x="106962" y="21939"/>
                </a:cubicBezTo>
                <a:lnTo>
                  <a:pt x="106962" y="30572"/>
                </a:lnTo>
                <a:cubicBezTo>
                  <a:pt x="106962" y="33089"/>
                  <a:pt x="105155" y="34888"/>
                  <a:pt x="102625" y="34888"/>
                </a:cubicBezTo>
                <a:cubicBezTo>
                  <a:pt x="100096" y="34888"/>
                  <a:pt x="98289" y="33089"/>
                  <a:pt x="98289" y="30572"/>
                </a:cubicBezTo>
                <a:lnTo>
                  <a:pt x="98289" y="21939"/>
                </a:lnTo>
                <a:cubicBezTo>
                  <a:pt x="57094" y="24098"/>
                  <a:pt x="24211" y="56827"/>
                  <a:pt x="22043" y="97830"/>
                </a:cubicBezTo>
                <a:lnTo>
                  <a:pt x="30354" y="97830"/>
                </a:lnTo>
                <a:cubicBezTo>
                  <a:pt x="32883" y="97830"/>
                  <a:pt x="35051" y="99628"/>
                  <a:pt x="35051" y="102146"/>
                </a:cubicBezTo>
                <a:cubicBezTo>
                  <a:pt x="35051" y="104664"/>
                  <a:pt x="32883" y="106462"/>
                  <a:pt x="30354" y="106462"/>
                </a:cubicBezTo>
                <a:lnTo>
                  <a:pt x="22043" y="106462"/>
                </a:lnTo>
                <a:cubicBezTo>
                  <a:pt x="22765" y="120129"/>
                  <a:pt x="27102" y="133437"/>
                  <a:pt x="33967" y="144587"/>
                </a:cubicBezTo>
                <a:cubicBezTo>
                  <a:pt x="36136" y="138472"/>
                  <a:pt x="40833" y="133077"/>
                  <a:pt x="47338" y="130200"/>
                </a:cubicBezTo>
                <a:cubicBezTo>
                  <a:pt x="52035" y="127682"/>
                  <a:pt x="57817" y="125884"/>
                  <a:pt x="63237" y="124086"/>
                </a:cubicBezTo>
                <a:cubicBezTo>
                  <a:pt x="65767" y="123366"/>
                  <a:pt x="67935" y="122647"/>
                  <a:pt x="70464" y="121928"/>
                </a:cubicBezTo>
                <a:cubicBezTo>
                  <a:pt x="76607" y="120489"/>
                  <a:pt x="81305" y="116533"/>
                  <a:pt x="82389" y="111138"/>
                </a:cubicBezTo>
                <a:cubicBezTo>
                  <a:pt x="82389" y="110778"/>
                  <a:pt x="82389" y="110418"/>
                  <a:pt x="82389" y="110418"/>
                </a:cubicBezTo>
                <a:cubicBezTo>
                  <a:pt x="74801" y="103225"/>
                  <a:pt x="69742" y="92435"/>
                  <a:pt x="69742" y="80206"/>
                </a:cubicBezTo>
                <a:cubicBezTo>
                  <a:pt x="69742" y="60064"/>
                  <a:pt x="83473" y="46037"/>
                  <a:pt x="102625" y="46037"/>
                </a:cubicBezTo>
                <a:cubicBezTo>
                  <a:pt x="121777" y="46037"/>
                  <a:pt x="135509" y="60064"/>
                  <a:pt x="135509" y="80206"/>
                </a:cubicBezTo>
                <a:cubicBezTo>
                  <a:pt x="135509" y="101067"/>
                  <a:pt x="120693" y="118331"/>
                  <a:pt x="102625" y="118331"/>
                </a:cubicBezTo>
                <a:cubicBezTo>
                  <a:pt x="98289" y="118331"/>
                  <a:pt x="93953" y="117612"/>
                  <a:pt x="89978" y="115454"/>
                </a:cubicBezTo>
                <a:cubicBezTo>
                  <a:pt x="88532" y="120489"/>
                  <a:pt x="84919" y="124805"/>
                  <a:pt x="80221" y="127323"/>
                </a:cubicBezTo>
                <a:cubicBezTo>
                  <a:pt x="81666" y="132358"/>
                  <a:pt x="87448" y="137034"/>
                  <a:pt x="95398" y="138472"/>
                </a:cubicBezTo>
                <a:cubicBezTo>
                  <a:pt x="97928" y="139192"/>
                  <a:pt x="99373" y="141350"/>
                  <a:pt x="98650" y="143867"/>
                </a:cubicBezTo>
                <a:cubicBezTo>
                  <a:pt x="98289" y="146025"/>
                  <a:pt x="96482" y="147104"/>
                  <a:pt x="94675" y="147104"/>
                </a:cubicBezTo>
                <a:cubicBezTo>
                  <a:pt x="94314" y="147104"/>
                  <a:pt x="93953" y="147104"/>
                  <a:pt x="93591" y="147104"/>
                </a:cubicBezTo>
                <a:cubicBezTo>
                  <a:pt x="82750" y="144587"/>
                  <a:pt x="74801" y="138472"/>
                  <a:pt x="72271" y="130560"/>
                </a:cubicBezTo>
                <a:cubicBezTo>
                  <a:pt x="70103" y="131279"/>
                  <a:pt x="67935" y="131998"/>
                  <a:pt x="65767" y="132358"/>
                </a:cubicBezTo>
                <a:cubicBezTo>
                  <a:pt x="60346" y="134156"/>
                  <a:pt x="55649" y="135955"/>
                  <a:pt x="51312" y="137753"/>
                </a:cubicBezTo>
                <a:cubicBezTo>
                  <a:pt x="45169" y="140990"/>
                  <a:pt x="41556" y="146025"/>
                  <a:pt x="41556" y="152140"/>
                </a:cubicBezTo>
                <a:lnTo>
                  <a:pt x="41556" y="154657"/>
                </a:lnTo>
                <a:cubicBezTo>
                  <a:pt x="48783" y="163289"/>
                  <a:pt x="58178" y="170483"/>
                  <a:pt x="69380" y="175518"/>
                </a:cubicBezTo>
                <a:cubicBezTo>
                  <a:pt x="71548" y="176238"/>
                  <a:pt x="72632" y="179115"/>
                  <a:pt x="71548" y="181273"/>
                </a:cubicBezTo>
                <a:cubicBezTo>
                  <a:pt x="70464" y="182712"/>
                  <a:pt x="69019" y="183791"/>
                  <a:pt x="67212" y="183791"/>
                </a:cubicBezTo>
                <a:cubicBezTo>
                  <a:pt x="66851" y="183791"/>
                  <a:pt x="66128" y="183431"/>
                  <a:pt x="65405" y="183431"/>
                </a:cubicBezTo>
                <a:cubicBezTo>
                  <a:pt x="35051" y="169764"/>
                  <a:pt x="14816" y="139551"/>
                  <a:pt x="13370" y="106462"/>
                </a:cubicBezTo>
                <a:lnTo>
                  <a:pt x="4336" y="106462"/>
                </a:lnTo>
                <a:cubicBezTo>
                  <a:pt x="1807" y="106462"/>
                  <a:pt x="0" y="104664"/>
                  <a:pt x="0" y="102146"/>
                </a:cubicBezTo>
                <a:cubicBezTo>
                  <a:pt x="0" y="99628"/>
                  <a:pt x="1807" y="97830"/>
                  <a:pt x="4336" y="97830"/>
                </a:cubicBezTo>
                <a:lnTo>
                  <a:pt x="13370" y="97830"/>
                </a:lnTo>
                <a:cubicBezTo>
                  <a:pt x="15538" y="52152"/>
                  <a:pt x="52397" y="15465"/>
                  <a:pt x="98289" y="13307"/>
                </a:cubicBezTo>
                <a:lnTo>
                  <a:pt x="98289" y="4316"/>
                </a:lnTo>
                <a:cubicBezTo>
                  <a:pt x="98289" y="1798"/>
                  <a:pt x="100096" y="0"/>
                  <a:pt x="102625" y="0"/>
                </a:cubicBez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58" name="Freeform 181">
            <a:extLst>
              <a:ext uri="{FF2B5EF4-FFF2-40B4-BE49-F238E27FC236}">
                <a16:creationId xmlns:a16="http://schemas.microsoft.com/office/drawing/2014/main" id="{5B9066F2-FB9B-4ECD-B9F3-D78A5E4CEA47}"/>
              </a:ext>
            </a:extLst>
          </p:cNvPr>
          <p:cNvSpPr>
            <a:spLocks noChangeArrowheads="1"/>
          </p:cNvSpPr>
          <p:nvPr/>
        </p:nvSpPr>
        <p:spPr bwMode="auto">
          <a:xfrm>
            <a:off x="6050009" y="1069971"/>
            <a:ext cx="370300" cy="320691"/>
          </a:xfrm>
          <a:custGeom>
            <a:avLst/>
            <a:gdLst>
              <a:gd name="T0" fmla="*/ 377702 w 757548"/>
              <a:gd name="T1" fmla="*/ 0 h 860066"/>
              <a:gd name="T2" fmla="*/ 394815 w 757548"/>
              <a:gd name="T3" fmla="*/ 57179 h 860066"/>
              <a:gd name="T4" fmla="*/ 454883 w 757548"/>
              <a:gd name="T5" fmla="*/ 63268 h 860066"/>
              <a:gd name="T6" fmla="*/ 646210 w 757548"/>
              <a:gd name="T7" fmla="*/ 166166 h 860066"/>
              <a:gd name="T8" fmla="*/ 757548 w 757548"/>
              <a:gd name="T9" fmla="*/ 433489 h 860066"/>
              <a:gd name="T10" fmla="*/ 739892 w 757548"/>
              <a:gd name="T11" fmla="*/ 451503 h 860066"/>
              <a:gd name="T12" fmla="*/ 722958 w 757548"/>
              <a:gd name="T13" fmla="*/ 439614 h 860066"/>
              <a:gd name="T14" fmla="*/ 685485 w 757548"/>
              <a:gd name="T15" fmla="*/ 397101 h 860066"/>
              <a:gd name="T16" fmla="*/ 626753 w 757548"/>
              <a:gd name="T17" fmla="*/ 380529 h 860066"/>
              <a:gd name="T18" fmla="*/ 588199 w 757548"/>
              <a:gd name="T19" fmla="*/ 387374 h 860066"/>
              <a:gd name="T20" fmla="*/ 555411 w 757548"/>
              <a:gd name="T21" fmla="*/ 406108 h 860066"/>
              <a:gd name="T22" fmla="*/ 531630 w 757548"/>
              <a:gd name="T23" fmla="*/ 405388 h 860066"/>
              <a:gd name="T24" fmla="*/ 499562 w 757548"/>
              <a:gd name="T25" fmla="*/ 387374 h 860066"/>
              <a:gd name="T26" fmla="*/ 461368 w 757548"/>
              <a:gd name="T27" fmla="*/ 380529 h 860066"/>
              <a:gd name="T28" fmla="*/ 423175 w 757548"/>
              <a:gd name="T29" fmla="*/ 387374 h 860066"/>
              <a:gd name="T30" fmla="*/ 395593 w 757548"/>
              <a:gd name="T31" fmla="*/ 403133 h 860066"/>
              <a:gd name="T32" fmla="*/ 395593 w 757548"/>
              <a:gd name="T33" fmla="*/ 679450 h 860066"/>
              <a:gd name="T34" fmla="*/ 403537 w 757548"/>
              <a:gd name="T35" fmla="*/ 679450 h 860066"/>
              <a:gd name="T36" fmla="*/ 403537 w 757548"/>
              <a:gd name="T37" fmla="*/ 754497 h 860066"/>
              <a:gd name="T38" fmla="*/ 373015 w 757548"/>
              <a:gd name="T39" fmla="*/ 829186 h 860066"/>
              <a:gd name="T40" fmla="*/ 298327 w 757548"/>
              <a:gd name="T41" fmla="*/ 860066 h 860066"/>
              <a:gd name="T42" fmla="*/ 223639 w 757548"/>
              <a:gd name="T43" fmla="*/ 829186 h 860066"/>
              <a:gd name="T44" fmla="*/ 192758 w 757548"/>
              <a:gd name="T45" fmla="*/ 754497 h 860066"/>
              <a:gd name="T46" fmla="*/ 218971 w 757548"/>
              <a:gd name="T47" fmla="*/ 727926 h 860066"/>
              <a:gd name="T48" fmla="*/ 245902 w 757548"/>
              <a:gd name="T49" fmla="*/ 754497 h 860066"/>
              <a:gd name="T50" fmla="*/ 260983 w 757548"/>
              <a:gd name="T51" fmla="*/ 791482 h 860066"/>
              <a:gd name="T52" fmla="*/ 298327 w 757548"/>
              <a:gd name="T53" fmla="*/ 806923 h 860066"/>
              <a:gd name="T54" fmla="*/ 335312 w 757548"/>
              <a:gd name="T55" fmla="*/ 791482 h 860066"/>
              <a:gd name="T56" fmla="*/ 350393 w 757548"/>
              <a:gd name="T57" fmla="*/ 754497 h 860066"/>
              <a:gd name="T58" fmla="*/ 350034 w 757548"/>
              <a:gd name="T59" fmla="*/ 679450 h 860066"/>
              <a:gd name="T60" fmla="*/ 359446 w 757548"/>
              <a:gd name="T61" fmla="*/ 679450 h 860066"/>
              <a:gd name="T62" fmla="*/ 359446 w 757548"/>
              <a:gd name="T63" fmla="*/ 401525 h 860066"/>
              <a:gd name="T64" fmla="*/ 334537 w 757548"/>
              <a:gd name="T65" fmla="*/ 387374 h 860066"/>
              <a:gd name="T66" fmla="*/ 295983 w 757548"/>
              <a:gd name="T67" fmla="*/ 380529 h 860066"/>
              <a:gd name="T68" fmla="*/ 257790 w 757548"/>
              <a:gd name="T69" fmla="*/ 387374 h 860066"/>
              <a:gd name="T70" fmla="*/ 225001 w 757548"/>
              <a:gd name="T71" fmla="*/ 406108 h 860066"/>
              <a:gd name="T72" fmla="*/ 201220 w 757548"/>
              <a:gd name="T73" fmla="*/ 405388 h 860066"/>
              <a:gd name="T74" fmla="*/ 169152 w 757548"/>
              <a:gd name="T75" fmla="*/ 387374 h 860066"/>
              <a:gd name="T76" fmla="*/ 130958 w 757548"/>
              <a:gd name="T77" fmla="*/ 380529 h 860066"/>
              <a:gd name="T78" fmla="*/ 72227 w 757548"/>
              <a:gd name="T79" fmla="*/ 397101 h 860066"/>
              <a:gd name="T80" fmla="*/ 34034 w 757548"/>
              <a:gd name="T81" fmla="*/ 440695 h 860066"/>
              <a:gd name="T82" fmla="*/ 10613 w 757548"/>
              <a:gd name="T83" fmla="*/ 449701 h 860066"/>
              <a:gd name="T84" fmla="*/ 164 w 757548"/>
              <a:gd name="T85" fmla="*/ 431688 h 860066"/>
              <a:gd name="T86" fmla="*/ 111141 w 757548"/>
              <a:gd name="T87" fmla="*/ 166166 h 860066"/>
              <a:gd name="T88" fmla="*/ 302570 w 757548"/>
              <a:gd name="T89" fmla="*/ 63268 h 860066"/>
              <a:gd name="T90" fmla="*/ 360158 w 757548"/>
              <a:gd name="T91" fmla="*/ 57451 h 8600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57548" h="860066">
                <a:moveTo>
                  <a:pt x="377702" y="0"/>
                </a:moveTo>
                <a:lnTo>
                  <a:pt x="394815" y="57179"/>
                </a:lnTo>
                <a:lnTo>
                  <a:pt x="454883" y="63268"/>
                </a:lnTo>
                <a:cubicBezTo>
                  <a:pt x="528590" y="78417"/>
                  <a:pt x="594595" y="115097"/>
                  <a:pt x="646210" y="166166"/>
                </a:cubicBezTo>
                <a:cubicBezTo>
                  <a:pt x="714670" y="234618"/>
                  <a:pt x="757188" y="329010"/>
                  <a:pt x="757548" y="433489"/>
                </a:cubicBezTo>
                <a:cubicBezTo>
                  <a:pt x="757548" y="443217"/>
                  <a:pt x="749621" y="451503"/>
                  <a:pt x="739892" y="451503"/>
                </a:cubicBezTo>
                <a:cubicBezTo>
                  <a:pt x="731965" y="451503"/>
                  <a:pt x="725480" y="446459"/>
                  <a:pt x="722958" y="439614"/>
                </a:cubicBezTo>
                <a:cubicBezTo>
                  <a:pt x="715391" y="422321"/>
                  <a:pt x="702059" y="407549"/>
                  <a:pt x="685485" y="397101"/>
                </a:cubicBezTo>
                <a:cubicBezTo>
                  <a:pt x="668550" y="387014"/>
                  <a:pt x="648372" y="380529"/>
                  <a:pt x="626753" y="380529"/>
                </a:cubicBezTo>
                <a:cubicBezTo>
                  <a:pt x="613061" y="380529"/>
                  <a:pt x="600090" y="383051"/>
                  <a:pt x="588199" y="387374"/>
                </a:cubicBezTo>
                <a:cubicBezTo>
                  <a:pt x="575949" y="391697"/>
                  <a:pt x="565139" y="398182"/>
                  <a:pt x="555411" y="406108"/>
                </a:cubicBezTo>
                <a:cubicBezTo>
                  <a:pt x="548565" y="412233"/>
                  <a:pt x="538116" y="411873"/>
                  <a:pt x="531630" y="405388"/>
                </a:cubicBezTo>
                <a:cubicBezTo>
                  <a:pt x="522262" y="397822"/>
                  <a:pt x="511452" y="391337"/>
                  <a:pt x="499562" y="387374"/>
                </a:cubicBezTo>
                <a:cubicBezTo>
                  <a:pt x="488032" y="383051"/>
                  <a:pt x="475060" y="380529"/>
                  <a:pt x="461368" y="380529"/>
                </a:cubicBezTo>
                <a:cubicBezTo>
                  <a:pt x="447676" y="380529"/>
                  <a:pt x="434705" y="383051"/>
                  <a:pt x="423175" y="387374"/>
                </a:cubicBezTo>
                <a:lnTo>
                  <a:pt x="395593" y="403133"/>
                </a:lnTo>
                <a:lnTo>
                  <a:pt x="395593" y="679450"/>
                </a:lnTo>
                <a:lnTo>
                  <a:pt x="403537" y="679450"/>
                </a:lnTo>
                <a:cubicBezTo>
                  <a:pt x="403537" y="704586"/>
                  <a:pt x="403537" y="729362"/>
                  <a:pt x="403537" y="754497"/>
                </a:cubicBezTo>
                <a:cubicBezTo>
                  <a:pt x="403537" y="782505"/>
                  <a:pt x="392765" y="809077"/>
                  <a:pt x="373015" y="829186"/>
                </a:cubicBezTo>
                <a:cubicBezTo>
                  <a:pt x="352907" y="848935"/>
                  <a:pt x="326335" y="860066"/>
                  <a:pt x="298327" y="860066"/>
                </a:cubicBezTo>
                <a:cubicBezTo>
                  <a:pt x="270319" y="860066"/>
                  <a:pt x="243388" y="848935"/>
                  <a:pt x="223639" y="829186"/>
                </a:cubicBezTo>
                <a:cubicBezTo>
                  <a:pt x="203890" y="809077"/>
                  <a:pt x="192758" y="782505"/>
                  <a:pt x="192758" y="754497"/>
                </a:cubicBezTo>
                <a:cubicBezTo>
                  <a:pt x="192758" y="739775"/>
                  <a:pt x="204608" y="727926"/>
                  <a:pt x="218971" y="727926"/>
                </a:cubicBezTo>
                <a:cubicBezTo>
                  <a:pt x="234052" y="727926"/>
                  <a:pt x="245902" y="739775"/>
                  <a:pt x="245902" y="754497"/>
                </a:cubicBezTo>
                <a:cubicBezTo>
                  <a:pt x="245902" y="768501"/>
                  <a:pt x="251288" y="781787"/>
                  <a:pt x="260983" y="791482"/>
                </a:cubicBezTo>
                <a:cubicBezTo>
                  <a:pt x="271037" y="801537"/>
                  <a:pt x="284323" y="806923"/>
                  <a:pt x="298327" y="806923"/>
                </a:cubicBezTo>
                <a:cubicBezTo>
                  <a:pt x="312331" y="806923"/>
                  <a:pt x="325617" y="801537"/>
                  <a:pt x="335312" y="791482"/>
                </a:cubicBezTo>
                <a:cubicBezTo>
                  <a:pt x="345007" y="781787"/>
                  <a:pt x="350393" y="768501"/>
                  <a:pt x="350393" y="754497"/>
                </a:cubicBezTo>
                <a:cubicBezTo>
                  <a:pt x="350393" y="729362"/>
                  <a:pt x="350393" y="704586"/>
                  <a:pt x="350034" y="679450"/>
                </a:cubicBezTo>
                <a:lnTo>
                  <a:pt x="359446" y="679450"/>
                </a:lnTo>
                <a:lnTo>
                  <a:pt x="359446" y="401525"/>
                </a:lnTo>
                <a:lnTo>
                  <a:pt x="334537" y="387374"/>
                </a:lnTo>
                <a:cubicBezTo>
                  <a:pt x="322647" y="383051"/>
                  <a:pt x="309675" y="380529"/>
                  <a:pt x="295983" y="380529"/>
                </a:cubicBezTo>
                <a:cubicBezTo>
                  <a:pt x="282291" y="380529"/>
                  <a:pt x="269320" y="383051"/>
                  <a:pt x="257790" y="387374"/>
                </a:cubicBezTo>
                <a:cubicBezTo>
                  <a:pt x="245539" y="391697"/>
                  <a:pt x="234369" y="398182"/>
                  <a:pt x="225001" y="406108"/>
                </a:cubicBezTo>
                <a:cubicBezTo>
                  <a:pt x="217795" y="412233"/>
                  <a:pt x="207346" y="411873"/>
                  <a:pt x="201220" y="405388"/>
                </a:cubicBezTo>
                <a:cubicBezTo>
                  <a:pt x="191852" y="397822"/>
                  <a:pt x="181042" y="391337"/>
                  <a:pt x="169152" y="387374"/>
                </a:cubicBezTo>
                <a:cubicBezTo>
                  <a:pt x="157261" y="383051"/>
                  <a:pt x="144290" y="380529"/>
                  <a:pt x="130958" y="380529"/>
                </a:cubicBezTo>
                <a:cubicBezTo>
                  <a:pt x="108979" y="380529"/>
                  <a:pt x="88801" y="387014"/>
                  <a:pt x="72227" y="397101"/>
                </a:cubicBezTo>
                <a:cubicBezTo>
                  <a:pt x="54932" y="407910"/>
                  <a:pt x="41600" y="423041"/>
                  <a:pt x="34034" y="440695"/>
                </a:cubicBezTo>
                <a:cubicBezTo>
                  <a:pt x="30070" y="449701"/>
                  <a:pt x="19621" y="453664"/>
                  <a:pt x="10613" y="449701"/>
                </a:cubicBezTo>
                <a:cubicBezTo>
                  <a:pt x="3407" y="446819"/>
                  <a:pt x="-917" y="439254"/>
                  <a:pt x="164" y="431688"/>
                </a:cubicBezTo>
                <a:cubicBezTo>
                  <a:pt x="524" y="327929"/>
                  <a:pt x="43041" y="234258"/>
                  <a:pt x="111141" y="166166"/>
                </a:cubicBezTo>
                <a:cubicBezTo>
                  <a:pt x="162486" y="115097"/>
                  <a:pt x="228627" y="78417"/>
                  <a:pt x="302570" y="63268"/>
                </a:cubicBezTo>
                <a:lnTo>
                  <a:pt x="360158" y="57451"/>
                </a:lnTo>
                <a:lnTo>
                  <a:pt x="377702" y="0"/>
                </a:ln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41" name="Freeform 2">
            <a:extLst>
              <a:ext uri="{FF2B5EF4-FFF2-40B4-BE49-F238E27FC236}">
                <a16:creationId xmlns:a16="http://schemas.microsoft.com/office/drawing/2014/main" id="{22F2109B-633C-4279-AEC1-3257B6686911}"/>
              </a:ext>
            </a:extLst>
          </p:cNvPr>
          <p:cNvSpPr>
            <a:spLocks noChangeArrowheads="1"/>
          </p:cNvSpPr>
          <p:nvPr/>
        </p:nvSpPr>
        <p:spPr bwMode="auto">
          <a:xfrm>
            <a:off x="1204714" y="2754252"/>
            <a:ext cx="1576392" cy="1347661"/>
          </a:xfrm>
          <a:custGeom>
            <a:avLst/>
            <a:gdLst>
              <a:gd name="T0" fmla="*/ 3009 w 3372"/>
              <a:gd name="T1" fmla="*/ 894 h 2885"/>
              <a:gd name="T2" fmla="*/ 3018 w 3372"/>
              <a:gd name="T3" fmla="*/ 832 h 2885"/>
              <a:gd name="T4" fmla="*/ 3020 w 3372"/>
              <a:gd name="T5" fmla="*/ 827 h 2885"/>
              <a:gd name="T6" fmla="*/ 3103 w 3372"/>
              <a:gd name="T7" fmla="*/ 774 h 2885"/>
              <a:gd name="T8" fmla="*/ 3206 w 3372"/>
              <a:gd name="T9" fmla="*/ 761 h 2885"/>
              <a:gd name="T10" fmla="*/ 3284 w 3372"/>
              <a:gd name="T11" fmla="*/ 732 h 2885"/>
              <a:gd name="T12" fmla="*/ 3292 w 3372"/>
              <a:gd name="T13" fmla="*/ 726 h 2885"/>
              <a:gd name="T14" fmla="*/ 3346 w 3372"/>
              <a:gd name="T15" fmla="*/ 671 h 2885"/>
              <a:gd name="T16" fmla="*/ 3349 w 3372"/>
              <a:gd name="T17" fmla="*/ 665 h 2885"/>
              <a:gd name="T18" fmla="*/ 3352 w 3372"/>
              <a:gd name="T19" fmla="*/ 659 h 2885"/>
              <a:gd name="T20" fmla="*/ 3354 w 3372"/>
              <a:gd name="T21" fmla="*/ 655 h 2885"/>
              <a:gd name="T22" fmla="*/ 3355 w 3372"/>
              <a:gd name="T23" fmla="*/ 653 h 2885"/>
              <a:gd name="T24" fmla="*/ 3364 w 3372"/>
              <a:gd name="T25" fmla="*/ 622 h 2885"/>
              <a:gd name="T26" fmla="*/ 3331 w 3372"/>
              <a:gd name="T27" fmla="*/ 477 h 2885"/>
              <a:gd name="T28" fmla="*/ 3211 w 3372"/>
              <a:gd name="T29" fmla="*/ 373 h 2885"/>
              <a:gd name="T30" fmla="*/ 3138 w 3372"/>
              <a:gd name="T31" fmla="*/ 370 h 2885"/>
              <a:gd name="T32" fmla="*/ 3088 w 3372"/>
              <a:gd name="T33" fmla="*/ 390 h 2885"/>
              <a:gd name="T34" fmla="*/ 2960 w 3372"/>
              <a:gd name="T35" fmla="*/ 527 h 2885"/>
              <a:gd name="T36" fmla="*/ 2873 w 3372"/>
              <a:gd name="T37" fmla="*/ 572 h 2885"/>
              <a:gd name="T38" fmla="*/ 2867 w 3372"/>
              <a:gd name="T39" fmla="*/ 571 h 2885"/>
              <a:gd name="T40" fmla="*/ 2818 w 3372"/>
              <a:gd name="T41" fmla="*/ 554 h 2885"/>
              <a:gd name="T42" fmla="*/ 2813 w 3372"/>
              <a:gd name="T43" fmla="*/ 549 h 2885"/>
              <a:gd name="T44" fmla="*/ 2812 w 3372"/>
              <a:gd name="T45" fmla="*/ 546 h 2885"/>
              <a:gd name="T46" fmla="*/ 2805 w 3372"/>
              <a:gd name="T47" fmla="*/ 541 h 2885"/>
              <a:gd name="T48" fmla="*/ 2492 w 3372"/>
              <a:gd name="T49" fmla="*/ 0 h 2885"/>
              <a:gd name="T50" fmla="*/ 521 w 3372"/>
              <a:gd name="T51" fmla="*/ 541 h 2885"/>
              <a:gd name="T52" fmla="*/ 527 w 3372"/>
              <a:gd name="T53" fmla="*/ 581 h 2885"/>
              <a:gd name="T54" fmla="*/ 528 w 3372"/>
              <a:gd name="T55" fmla="*/ 582 h 2885"/>
              <a:gd name="T56" fmla="*/ 529 w 3372"/>
              <a:gd name="T57" fmla="*/ 585 h 2885"/>
              <a:gd name="T58" fmla="*/ 587 w 3372"/>
              <a:gd name="T59" fmla="*/ 622 h 2885"/>
              <a:gd name="T60" fmla="*/ 786 w 3372"/>
              <a:gd name="T61" fmla="*/ 668 h 2885"/>
              <a:gd name="T62" fmla="*/ 836 w 3372"/>
              <a:gd name="T63" fmla="*/ 708 h 2885"/>
              <a:gd name="T64" fmla="*/ 878 w 3372"/>
              <a:gd name="T65" fmla="*/ 787 h 2885"/>
              <a:gd name="T66" fmla="*/ 845 w 3372"/>
              <a:gd name="T67" fmla="*/ 968 h 2885"/>
              <a:gd name="T68" fmla="*/ 719 w 3372"/>
              <a:gd name="T69" fmla="*/ 1084 h 2885"/>
              <a:gd name="T70" fmla="*/ 677 w 3372"/>
              <a:gd name="T71" fmla="*/ 1095 h 2885"/>
              <a:gd name="T72" fmla="*/ 672 w 3372"/>
              <a:gd name="T73" fmla="*/ 1095 h 2885"/>
              <a:gd name="T74" fmla="*/ 671 w 3372"/>
              <a:gd name="T75" fmla="*/ 1095 h 2885"/>
              <a:gd name="T76" fmla="*/ 663 w 3372"/>
              <a:gd name="T77" fmla="*/ 1096 h 2885"/>
              <a:gd name="T78" fmla="*/ 656 w 3372"/>
              <a:gd name="T79" fmla="*/ 1096 h 2885"/>
              <a:gd name="T80" fmla="*/ 565 w 3372"/>
              <a:gd name="T81" fmla="*/ 1073 h 2885"/>
              <a:gd name="T82" fmla="*/ 556 w 3372"/>
              <a:gd name="T83" fmla="*/ 1068 h 2885"/>
              <a:gd name="T84" fmla="*/ 414 w 3372"/>
              <a:gd name="T85" fmla="*/ 922 h 2885"/>
              <a:gd name="T86" fmla="*/ 351 w 3372"/>
              <a:gd name="T87" fmla="*/ 891 h 2885"/>
              <a:gd name="T88" fmla="*/ 309 w 3372"/>
              <a:gd name="T89" fmla="*/ 907 h 2885"/>
              <a:gd name="T90" fmla="*/ 833 w 3372"/>
              <a:gd name="T91" fmla="*/ 2884 h 2885"/>
              <a:gd name="T92" fmla="*/ 3326 w 3372"/>
              <a:gd name="T93" fmla="*/ 1446 h 2885"/>
              <a:gd name="T94" fmla="*/ 3010 w 3372"/>
              <a:gd name="T95" fmla="*/ 899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2" h="2885">
                <a:moveTo>
                  <a:pt x="3009" y="894"/>
                </a:moveTo>
                <a:lnTo>
                  <a:pt x="3009" y="894"/>
                </a:lnTo>
                <a:cubicBezTo>
                  <a:pt x="3005" y="873"/>
                  <a:pt x="3008" y="852"/>
                  <a:pt x="3017" y="833"/>
                </a:cubicBezTo>
                <a:lnTo>
                  <a:pt x="3018" y="832"/>
                </a:lnTo>
                <a:lnTo>
                  <a:pt x="3018" y="832"/>
                </a:lnTo>
                <a:cubicBezTo>
                  <a:pt x="3018" y="830"/>
                  <a:pt x="3019" y="828"/>
                  <a:pt x="3020" y="827"/>
                </a:cubicBezTo>
                <a:lnTo>
                  <a:pt x="3020" y="827"/>
                </a:lnTo>
                <a:cubicBezTo>
                  <a:pt x="3037" y="796"/>
                  <a:pt x="3068" y="776"/>
                  <a:pt x="3103" y="774"/>
                </a:cubicBezTo>
                <a:lnTo>
                  <a:pt x="3103" y="774"/>
                </a:lnTo>
                <a:cubicBezTo>
                  <a:pt x="3140" y="772"/>
                  <a:pt x="3175" y="768"/>
                  <a:pt x="3206" y="761"/>
                </a:cubicBezTo>
                <a:lnTo>
                  <a:pt x="3206" y="761"/>
                </a:lnTo>
                <a:cubicBezTo>
                  <a:pt x="3237" y="753"/>
                  <a:pt x="3264" y="743"/>
                  <a:pt x="3284" y="732"/>
                </a:cubicBezTo>
                <a:lnTo>
                  <a:pt x="3284" y="732"/>
                </a:lnTo>
                <a:cubicBezTo>
                  <a:pt x="3287" y="730"/>
                  <a:pt x="3290" y="728"/>
                  <a:pt x="3292" y="726"/>
                </a:cubicBezTo>
                <a:lnTo>
                  <a:pt x="3292" y="726"/>
                </a:lnTo>
                <a:cubicBezTo>
                  <a:pt x="3316" y="711"/>
                  <a:pt x="3334" y="693"/>
                  <a:pt x="3346" y="671"/>
                </a:cubicBezTo>
                <a:lnTo>
                  <a:pt x="3346" y="671"/>
                </a:lnTo>
                <a:cubicBezTo>
                  <a:pt x="3347" y="669"/>
                  <a:pt x="3348" y="668"/>
                  <a:pt x="3349" y="665"/>
                </a:cubicBezTo>
                <a:lnTo>
                  <a:pt x="3352" y="659"/>
                </a:lnTo>
                <a:lnTo>
                  <a:pt x="3352" y="659"/>
                </a:lnTo>
                <a:cubicBezTo>
                  <a:pt x="3353" y="658"/>
                  <a:pt x="3353" y="657"/>
                  <a:pt x="3354" y="655"/>
                </a:cubicBezTo>
                <a:lnTo>
                  <a:pt x="3354" y="655"/>
                </a:lnTo>
                <a:lnTo>
                  <a:pt x="3355" y="653"/>
                </a:lnTo>
                <a:lnTo>
                  <a:pt x="3355" y="653"/>
                </a:lnTo>
                <a:cubicBezTo>
                  <a:pt x="3359" y="644"/>
                  <a:pt x="3362" y="633"/>
                  <a:pt x="3364" y="622"/>
                </a:cubicBezTo>
                <a:lnTo>
                  <a:pt x="3364" y="622"/>
                </a:lnTo>
                <a:cubicBezTo>
                  <a:pt x="3371" y="578"/>
                  <a:pt x="3359" y="526"/>
                  <a:pt x="3331" y="477"/>
                </a:cubicBezTo>
                <a:lnTo>
                  <a:pt x="3331" y="477"/>
                </a:lnTo>
                <a:cubicBezTo>
                  <a:pt x="3299" y="422"/>
                  <a:pt x="3257" y="386"/>
                  <a:pt x="3211" y="373"/>
                </a:cubicBezTo>
                <a:lnTo>
                  <a:pt x="3211" y="373"/>
                </a:lnTo>
                <a:cubicBezTo>
                  <a:pt x="3187" y="365"/>
                  <a:pt x="3162" y="365"/>
                  <a:pt x="3138" y="370"/>
                </a:cubicBezTo>
                <a:lnTo>
                  <a:pt x="3138" y="370"/>
                </a:lnTo>
                <a:cubicBezTo>
                  <a:pt x="3120" y="374"/>
                  <a:pt x="3104" y="381"/>
                  <a:pt x="3088" y="390"/>
                </a:cubicBezTo>
                <a:lnTo>
                  <a:pt x="3088" y="390"/>
                </a:lnTo>
                <a:cubicBezTo>
                  <a:pt x="3048" y="412"/>
                  <a:pt x="3001" y="464"/>
                  <a:pt x="2960" y="527"/>
                </a:cubicBezTo>
                <a:lnTo>
                  <a:pt x="2960" y="527"/>
                </a:lnTo>
                <a:cubicBezTo>
                  <a:pt x="2941" y="556"/>
                  <a:pt x="2908" y="573"/>
                  <a:pt x="2873" y="572"/>
                </a:cubicBezTo>
                <a:lnTo>
                  <a:pt x="2873" y="572"/>
                </a:lnTo>
                <a:cubicBezTo>
                  <a:pt x="2872" y="572"/>
                  <a:pt x="2870" y="572"/>
                  <a:pt x="2868" y="572"/>
                </a:cubicBezTo>
                <a:lnTo>
                  <a:pt x="2867" y="571"/>
                </a:lnTo>
                <a:lnTo>
                  <a:pt x="2867" y="571"/>
                </a:lnTo>
                <a:cubicBezTo>
                  <a:pt x="2849" y="570"/>
                  <a:pt x="2832" y="564"/>
                  <a:pt x="2818" y="554"/>
                </a:cubicBezTo>
                <a:lnTo>
                  <a:pt x="2818" y="554"/>
                </a:lnTo>
                <a:cubicBezTo>
                  <a:pt x="2816" y="553"/>
                  <a:pt x="2814" y="551"/>
                  <a:pt x="2813" y="549"/>
                </a:cubicBezTo>
                <a:lnTo>
                  <a:pt x="2812" y="546"/>
                </a:lnTo>
                <a:lnTo>
                  <a:pt x="2812" y="546"/>
                </a:lnTo>
                <a:cubicBezTo>
                  <a:pt x="2809" y="544"/>
                  <a:pt x="2807" y="543"/>
                  <a:pt x="2805" y="541"/>
                </a:cubicBezTo>
                <a:lnTo>
                  <a:pt x="2805" y="541"/>
                </a:lnTo>
                <a:cubicBezTo>
                  <a:pt x="2804" y="540"/>
                  <a:pt x="2803" y="538"/>
                  <a:pt x="2802" y="537"/>
                </a:cubicBezTo>
                <a:lnTo>
                  <a:pt x="2492" y="0"/>
                </a:lnTo>
                <a:lnTo>
                  <a:pt x="832" y="1"/>
                </a:lnTo>
                <a:lnTo>
                  <a:pt x="521" y="541"/>
                </a:lnTo>
                <a:lnTo>
                  <a:pt x="521" y="541"/>
                </a:lnTo>
                <a:cubicBezTo>
                  <a:pt x="519" y="554"/>
                  <a:pt x="521" y="568"/>
                  <a:pt x="527" y="581"/>
                </a:cubicBezTo>
                <a:lnTo>
                  <a:pt x="528" y="582"/>
                </a:lnTo>
                <a:lnTo>
                  <a:pt x="528" y="582"/>
                </a:lnTo>
                <a:cubicBezTo>
                  <a:pt x="528" y="584"/>
                  <a:pt x="529" y="584"/>
                  <a:pt x="529" y="585"/>
                </a:cubicBezTo>
                <a:lnTo>
                  <a:pt x="529" y="585"/>
                </a:lnTo>
                <a:cubicBezTo>
                  <a:pt x="541" y="607"/>
                  <a:pt x="562" y="620"/>
                  <a:pt x="587" y="622"/>
                </a:cubicBezTo>
                <a:lnTo>
                  <a:pt x="587" y="622"/>
                </a:lnTo>
                <a:cubicBezTo>
                  <a:pt x="668" y="626"/>
                  <a:pt x="743" y="644"/>
                  <a:pt x="786" y="668"/>
                </a:cubicBezTo>
                <a:lnTo>
                  <a:pt x="786" y="668"/>
                </a:lnTo>
                <a:cubicBezTo>
                  <a:pt x="805" y="680"/>
                  <a:pt x="822" y="693"/>
                  <a:pt x="836" y="708"/>
                </a:cubicBezTo>
                <a:lnTo>
                  <a:pt x="836" y="708"/>
                </a:lnTo>
                <a:cubicBezTo>
                  <a:pt x="857" y="731"/>
                  <a:pt x="871" y="757"/>
                  <a:pt x="878" y="787"/>
                </a:cubicBezTo>
                <a:lnTo>
                  <a:pt x="878" y="787"/>
                </a:lnTo>
                <a:cubicBezTo>
                  <a:pt x="892" y="843"/>
                  <a:pt x="881" y="906"/>
                  <a:pt x="845" y="968"/>
                </a:cubicBezTo>
                <a:lnTo>
                  <a:pt x="845" y="968"/>
                </a:lnTo>
                <a:cubicBezTo>
                  <a:pt x="813" y="1024"/>
                  <a:pt x="768" y="1066"/>
                  <a:pt x="719" y="1084"/>
                </a:cubicBezTo>
                <a:lnTo>
                  <a:pt x="719" y="1084"/>
                </a:lnTo>
                <a:cubicBezTo>
                  <a:pt x="706" y="1089"/>
                  <a:pt x="693" y="1093"/>
                  <a:pt x="680" y="1094"/>
                </a:cubicBezTo>
                <a:lnTo>
                  <a:pt x="677" y="1095"/>
                </a:lnTo>
                <a:lnTo>
                  <a:pt x="677" y="1095"/>
                </a:lnTo>
                <a:cubicBezTo>
                  <a:pt x="676" y="1095"/>
                  <a:pt x="674" y="1095"/>
                  <a:pt x="672" y="1095"/>
                </a:cubicBezTo>
                <a:lnTo>
                  <a:pt x="671" y="1095"/>
                </a:lnTo>
                <a:lnTo>
                  <a:pt x="671" y="1095"/>
                </a:lnTo>
                <a:cubicBezTo>
                  <a:pt x="669" y="1095"/>
                  <a:pt x="668" y="1095"/>
                  <a:pt x="667" y="1095"/>
                </a:cubicBezTo>
                <a:lnTo>
                  <a:pt x="663" y="1096"/>
                </a:lnTo>
                <a:lnTo>
                  <a:pt x="663" y="1096"/>
                </a:lnTo>
                <a:cubicBezTo>
                  <a:pt x="661" y="1096"/>
                  <a:pt x="658" y="1096"/>
                  <a:pt x="656" y="1096"/>
                </a:cubicBezTo>
                <a:lnTo>
                  <a:pt x="656" y="1096"/>
                </a:lnTo>
                <a:cubicBezTo>
                  <a:pt x="625" y="1096"/>
                  <a:pt x="595" y="1089"/>
                  <a:pt x="565" y="1073"/>
                </a:cubicBezTo>
                <a:lnTo>
                  <a:pt x="565" y="1073"/>
                </a:lnTo>
                <a:cubicBezTo>
                  <a:pt x="562" y="1072"/>
                  <a:pt x="559" y="1071"/>
                  <a:pt x="556" y="1068"/>
                </a:cubicBezTo>
                <a:lnTo>
                  <a:pt x="556" y="1068"/>
                </a:lnTo>
                <a:cubicBezTo>
                  <a:pt x="512" y="1043"/>
                  <a:pt x="458" y="989"/>
                  <a:pt x="414" y="922"/>
                </a:cubicBezTo>
                <a:lnTo>
                  <a:pt x="414" y="922"/>
                </a:lnTo>
                <a:cubicBezTo>
                  <a:pt x="400" y="902"/>
                  <a:pt x="376" y="890"/>
                  <a:pt x="351" y="891"/>
                </a:cubicBezTo>
                <a:lnTo>
                  <a:pt x="351" y="891"/>
                </a:lnTo>
                <a:cubicBezTo>
                  <a:pt x="336" y="891"/>
                  <a:pt x="321" y="897"/>
                  <a:pt x="309" y="907"/>
                </a:cubicBezTo>
                <a:lnTo>
                  <a:pt x="0" y="1443"/>
                </a:lnTo>
                <a:lnTo>
                  <a:pt x="833" y="2884"/>
                </a:lnTo>
                <a:lnTo>
                  <a:pt x="2497" y="2883"/>
                </a:lnTo>
                <a:lnTo>
                  <a:pt x="3326" y="1446"/>
                </a:lnTo>
                <a:lnTo>
                  <a:pt x="3010" y="899"/>
                </a:lnTo>
                <a:lnTo>
                  <a:pt x="3010" y="899"/>
                </a:lnTo>
                <a:cubicBezTo>
                  <a:pt x="3010" y="898"/>
                  <a:pt x="3009" y="895"/>
                  <a:pt x="3009" y="894"/>
                </a:cubicBezTo>
              </a:path>
            </a:pathLst>
          </a:custGeom>
          <a:solidFill>
            <a:schemeClr val="accent1"/>
          </a:solidFill>
          <a:ln>
            <a:noFill/>
          </a:ln>
          <a:effectLst/>
        </p:spPr>
        <p:txBody>
          <a:bodyPr wrap="none" anchor="ctr"/>
          <a:lstStyle/>
          <a:p>
            <a:endParaRPr lang="en-US" sz="2449"/>
          </a:p>
        </p:txBody>
      </p:sp>
      <p:sp>
        <p:nvSpPr>
          <p:cNvPr id="43" name="Freeform 3">
            <a:extLst>
              <a:ext uri="{FF2B5EF4-FFF2-40B4-BE49-F238E27FC236}">
                <a16:creationId xmlns:a16="http://schemas.microsoft.com/office/drawing/2014/main" id="{AFBE42E2-694D-40D3-B248-714467052568}"/>
              </a:ext>
            </a:extLst>
          </p:cNvPr>
          <p:cNvSpPr>
            <a:spLocks noChangeArrowheads="1"/>
          </p:cNvSpPr>
          <p:nvPr/>
        </p:nvSpPr>
        <p:spPr bwMode="auto">
          <a:xfrm>
            <a:off x="3560028" y="2754252"/>
            <a:ext cx="1574332" cy="1347661"/>
          </a:xfrm>
          <a:custGeom>
            <a:avLst/>
            <a:gdLst>
              <a:gd name="T0" fmla="*/ 520 w 3368"/>
              <a:gd name="T1" fmla="*/ 547 h 2885"/>
              <a:gd name="T2" fmla="*/ 527 w 3368"/>
              <a:gd name="T3" fmla="*/ 582 h 2885"/>
              <a:gd name="T4" fmla="*/ 585 w 3368"/>
              <a:gd name="T5" fmla="*/ 620 h 2885"/>
              <a:gd name="T6" fmla="*/ 698 w 3368"/>
              <a:gd name="T7" fmla="*/ 637 h 2885"/>
              <a:gd name="T8" fmla="*/ 783 w 3368"/>
              <a:gd name="T9" fmla="*/ 668 h 2885"/>
              <a:gd name="T10" fmla="*/ 833 w 3368"/>
              <a:gd name="T11" fmla="*/ 708 h 2885"/>
              <a:gd name="T12" fmla="*/ 876 w 3368"/>
              <a:gd name="T13" fmla="*/ 787 h 2885"/>
              <a:gd name="T14" fmla="*/ 842 w 3368"/>
              <a:gd name="T15" fmla="*/ 968 h 2885"/>
              <a:gd name="T16" fmla="*/ 716 w 3368"/>
              <a:gd name="T17" fmla="*/ 1084 h 2885"/>
              <a:gd name="T18" fmla="*/ 674 w 3368"/>
              <a:gd name="T19" fmla="*/ 1095 h 2885"/>
              <a:gd name="T20" fmla="*/ 669 w 3368"/>
              <a:gd name="T21" fmla="*/ 1095 h 2885"/>
              <a:gd name="T22" fmla="*/ 668 w 3368"/>
              <a:gd name="T23" fmla="*/ 1095 h 2885"/>
              <a:gd name="T24" fmla="*/ 660 w 3368"/>
              <a:gd name="T25" fmla="*/ 1096 h 2885"/>
              <a:gd name="T26" fmla="*/ 653 w 3368"/>
              <a:gd name="T27" fmla="*/ 1096 h 2885"/>
              <a:gd name="T28" fmla="*/ 562 w 3368"/>
              <a:gd name="T29" fmla="*/ 1073 h 2885"/>
              <a:gd name="T30" fmla="*/ 553 w 3368"/>
              <a:gd name="T31" fmla="*/ 1068 h 2885"/>
              <a:gd name="T32" fmla="*/ 411 w 3368"/>
              <a:gd name="T33" fmla="*/ 922 h 2885"/>
              <a:gd name="T34" fmla="*/ 348 w 3368"/>
              <a:gd name="T35" fmla="*/ 891 h 2885"/>
              <a:gd name="T36" fmla="*/ 315 w 3368"/>
              <a:gd name="T37" fmla="*/ 901 h 2885"/>
              <a:gd name="T38" fmla="*/ 830 w 3368"/>
              <a:gd name="T39" fmla="*/ 2884 h 2885"/>
              <a:gd name="T40" fmla="*/ 3321 w 3368"/>
              <a:gd name="T41" fmla="*/ 1448 h 2885"/>
              <a:gd name="T42" fmla="*/ 3006 w 3368"/>
              <a:gd name="T43" fmla="*/ 904 h 2885"/>
              <a:gd name="T44" fmla="*/ 3005 w 3368"/>
              <a:gd name="T45" fmla="*/ 899 h 2885"/>
              <a:gd name="T46" fmla="*/ 3014 w 3368"/>
              <a:gd name="T47" fmla="*/ 837 h 2885"/>
              <a:gd name="T48" fmla="*/ 3015 w 3368"/>
              <a:gd name="T49" fmla="*/ 833 h 2885"/>
              <a:gd name="T50" fmla="*/ 3017 w 3368"/>
              <a:gd name="T51" fmla="*/ 830 h 2885"/>
              <a:gd name="T52" fmla="*/ 3099 w 3368"/>
              <a:gd name="T53" fmla="*/ 776 h 2885"/>
              <a:gd name="T54" fmla="*/ 3280 w 3368"/>
              <a:gd name="T55" fmla="*/ 732 h 2885"/>
              <a:gd name="T56" fmla="*/ 3288 w 3368"/>
              <a:gd name="T57" fmla="*/ 726 h 2885"/>
              <a:gd name="T58" fmla="*/ 3342 w 3368"/>
              <a:gd name="T59" fmla="*/ 671 h 2885"/>
              <a:gd name="T60" fmla="*/ 3345 w 3368"/>
              <a:gd name="T61" fmla="*/ 665 h 2885"/>
              <a:gd name="T62" fmla="*/ 3346 w 3368"/>
              <a:gd name="T63" fmla="*/ 664 h 2885"/>
              <a:gd name="T64" fmla="*/ 3348 w 3368"/>
              <a:gd name="T65" fmla="*/ 659 h 2885"/>
              <a:gd name="T66" fmla="*/ 3350 w 3368"/>
              <a:gd name="T67" fmla="*/ 655 h 2885"/>
              <a:gd name="T68" fmla="*/ 3351 w 3368"/>
              <a:gd name="T69" fmla="*/ 653 h 2885"/>
              <a:gd name="T70" fmla="*/ 3360 w 3368"/>
              <a:gd name="T71" fmla="*/ 622 h 2885"/>
              <a:gd name="T72" fmla="*/ 3327 w 3368"/>
              <a:gd name="T73" fmla="*/ 477 h 2885"/>
              <a:gd name="T74" fmla="*/ 3207 w 3368"/>
              <a:gd name="T75" fmla="*/ 373 h 2885"/>
              <a:gd name="T76" fmla="*/ 3134 w 3368"/>
              <a:gd name="T77" fmla="*/ 370 h 2885"/>
              <a:gd name="T78" fmla="*/ 3133 w 3368"/>
              <a:gd name="T79" fmla="*/ 370 h 2885"/>
              <a:gd name="T80" fmla="*/ 3126 w 3368"/>
              <a:gd name="T81" fmla="*/ 372 h 2885"/>
              <a:gd name="T82" fmla="*/ 3093 w 3368"/>
              <a:gd name="T83" fmla="*/ 385 h 2885"/>
              <a:gd name="T84" fmla="*/ 3085 w 3368"/>
              <a:gd name="T85" fmla="*/ 390 h 2885"/>
              <a:gd name="T86" fmla="*/ 3041 w 3368"/>
              <a:gd name="T87" fmla="*/ 422 h 2885"/>
              <a:gd name="T88" fmla="*/ 2956 w 3368"/>
              <a:gd name="T89" fmla="*/ 527 h 2885"/>
              <a:gd name="T90" fmla="*/ 2869 w 3368"/>
              <a:gd name="T91" fmla="*/ 572 h 2885"/>
              <a:gd name="T92" fmla="*/ 2863 w 3368"/>
              <a:gd name="T93" fmla="*/ 571 h 2885"/>
              <a:gd name="T94" fmla="*/ 2849 w 3368"/>
              <a:gd name="T95" fmla="*/ 570 h 2885"/>
              <a:gd name="T96" fmla="*/ 2801 w 3368"/>
              <a:gd name="T97" fmla="*/ 546 h 2885"/>
              <a:gd name="T98" fmla="*/ 2798 w 3368"/>
              <a:gd name="T99" fmla="*/ 542 h 2885"/>
              <a:gd name="T100" fmla="*/ 835 w 3368"/>
              <a:gd name="T101" fmla="*/ 1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8" h="2885">
                <a:moveTo>
                  <a:pt x="520" y="547"/>
                </a:moveTo>
                <a:lnTo>
                  <a:pt x="520" y="547"/>
                </a:lnTo>
                <a:cubicBezTo>
                  <a:pt x="519" y="559"/>
                  <a:pt x="522" y="571"/>
                  <a:pt x="527" y="582"/>
                </a:cubicBezTo>
                <a:lnTo>
                  <a:pt x="527" y="582"/>
                </a:lnTo>
                <a:cubicBezTo>
                  <a:pt x="539" y="604"/>
                  <a:pt x="560" y="618"/>
                  <a:pt x="585" y="620"/>
                </a:cubicBezTo>
                <a:lnTo>
                  <a:pt x="585" y="620"/>
                </a:lnTo>
                <a:cubicBezTo>
                  <a:pt x="625" y="622"/>
                  <a:pt x="664" y="629"/>
                  <a:pt x="698" y="637"/>
                </a:cubicBezTo>
                <a:lnTo>
                  <a:pt x="698" y="637"/>
                </a:lnTo>
                <a:cubicBezTo>
                  <a:pt x="732" y="645"/>
                  <a:pt x="761" y="656"/>
                  <a:pt x="783" y="668"/>
                </a:cubicBezTo>
                <a:lnTo>
                  <a:pt x="783" y="668"/>
                </a:lnTo>
                <a:cubicBezTo>
                  <a:pt x="802" y="680"/>
                  <a:pt x="819" y="693"/>
                  <a:pt x="833" y="708"/>
                </a:cubicBezTo>
                <a:lnTo>
                  <a:pt x="833" y="708"/>
                </a:lnTo>
                <a:cubicBezTo>
                  <a:pt x="854" y="731"/>
                  <a:pt x="868" y="757"/>
                  <a:pt x="876" y="787"/>
                </a:cubicBezTo>
                <a:lnTo>
                  <a:pt x="876" y="787"/>
                </a:lnTo>
                <a:cubicBezTo>
                  <a:pt x="890" y="843"/>
                  <a:pt x="878" y="906"/>
                  <a:pt x="842" y="968"/>
                </a:cubicBezTo>
                <a:lnTo>
                  <a:pt x="842" y="968"/>
                </a:lnTo>
                <a:cubicBezTo>
                  <a:pt x="809" y="1024"/>
                  <a:pt x="765" y="1066"/>
                  <a:pt x="716" y="1084"/>
                </a:cubicBezTo>
                <a:lnTo>
                  <a:pt x="716" y="1084"/>
                </a:lnTo>
                <a:cubicBezTo>
                  <a:pt x="703" y="1089"/>
                  <a:pt x="690" y="1093"/>
                  <a:pt x="677" y="1094"/>
                </a:cubicBezTo>
                <a:lnTo>
                  <a:pt x="674" y="1095"/>
                </a:lnTo>
                <a:lnTo>
                  <a:pt x="674" y="1095"/>
                </a:lnTo>
                <a:cubicBezTo>
                  <a:pt x="673" y="1095"/>
                  <a:pt x="671" y="1095"/>
                  <a:pt x="669" y="1095"/>
                </a:cubicBezTo>
                <a:lnTo>
                  <a:pt x="668" y="1095"/>
                </a:lnTo>
                <a:lnTo>
                  <a:pt x="668" y="1095"/>
                </a:lnTo>
                <a:cubicBezTo>
                  <a:pt x="666" y="1095"/>
                  <a:pt x="665" y="1095"/>
                  <a:pt x="663" y="1095"/>
                </a:cubicBezTo>
                <a:lnTo>
                  <a:pt x="660" y="1096"/>
                </a:lnTo>
                <a:lnTo>
                  <a:pt x="660" y="1096"/>
                </a:lnTo>
                <a:cubicBezTo>
                  <a:pt x="658" y="1096"/>
                  <a:pt x="655" y="1096"/>
                  <a:pt x="653" y="1096"/>
                </a:cubicBezTo>
                <a:lnTo>
                  <a:pt x="653" y="1096"/>
                </a:lnTo>
                <a:cubicBezTo>
                  <a:pt x="622" y="1096"/>
                  <a:pt x="592" y="1089"/>
                  <a:pt x="562" y="1073"/>
                </a:cubicBezTo>
                <a:lnTo>
                  <a:pt x="562" y="1073"/>
                </a:lnTo>
                <a:cubicBezTo>
                  <a:pt x="559" y="1072"/>
                  <a:pt x="556" y="1071"/>
                  <a:pt x="553" y="1068"/>
                </a:cubicBezTo>
                <a:lnTo>
                  <a:pt x="553" y="1068"/>
                </a:lnTo>
                <a:cubicBezTo>
                  <a:pt x="509" y="1043"/>
                  <a:pt x="455" y="989"/>
                  <a:pt x="411" y="922"/>
                </a:cubicBezTo>
                <a:lnTo>
                  <a:pt x="411" y="922"/>
                </a:lnTo>
                <a:cubicBezTo>
                  <a:pt x="397" y="902"/>
                  <a:pt x="373" y="890"/>
                  <a:pt x="348" y="891"/>
                </a:cubicBezTo>
                <a:lnTo>
                  <a:pt x="348" y="891"/>
                </a:lnTo>
                <a:cubicBezTo>
                  <a:pt x="336" y="891"/>
                  <a:pt x="325" y="895"/>
                  <a:pt x="315" y="901"/>
                </a:cubicBezTo>
                <a:lnTo>
                  <a:pt x="0" y="1446"/>
                </a:lnTo>
                <a:lnTo>
                  <a:pt x="830" y="2884"/>
                </a:lnTo>
                <a:lnTo>
                  <a:pt x="2493" y="2883"/>
                </a:lnTo>
                <a:lnTo>
                  <a:pt x="3321" y="1448"/>
                </a:lnTo>
                <a:lnTo>
                  <a:pt x="3006" y="904"/>
                </a:lnTo>
                <a:lnTo>
                  <a:pt x="3006" y="904"/>
                </a:lnTo>
                <a:cubicBezTo>
                  <a:pt x="3006" y="902"/>
                  <a:pt x="3005" y="900"/>
                  <a:pt x="3005" y="899"/>
                </a:cubicBezTo>
                <a:lnTo>
                  <a:pt x="3005" y="899"/>
                </a:lnTo>
                <a:cubicBezTo>
                  <a:pt x="3002" y="878"/>
                  <a:pt x="3004" y="857"/>
                  <a:pt x="3013" y="838"/>
                </a:cubicBezTo>
                <a:lnTo>
                  <a:pt x="3014" y="837"/>
                </a:lnTo>
                <a:lnTo>
                  <a:pt x="3014" y="837"/>
                </a:lnTo>
                <a:cubicBezTo>
                  <a:pt x="3014" y="836"/>
                  <a:pt x="3015" y="835"/>
                  <a:pt x="3015" y="833"/>
                </a:cubicBezTo>
                <a:lnTo>
                  <a:pt x="3015" y="833"/>
                </a:lnTo>
                <a:cubicBezTo>
                  <a:pt x="3016" y="832"/>
                  <a:pt x="3016" y="831"/>
                  <a:pt x="3017" y="830"/>
                </a:cubicBezTo>
                <a:lnTo>
                  <a:pt x="3017" y="830"/>
                </a:lnTo>
                <a:cubicBezTo>
                  <a:pt x="3033" y="799"/>
                  <a:pt x="3064" y="779"/>
                  <a:pt x="3099" y="776"/>
                </a:cubicBezTo>
                <a:lnTo>
                  <a:pt x="3099" y="776"/>
                </a:lnTo>
                <a:cubicBezTo>
                  <a:pt x="3173" y="772"/>
                  <a:pt x="3241" y="754"/>
                  <a:pt x="3280" y="732"/>
                </a:cubicBezTo>
                <a:lnTo>
                  <a:pt x="3280" y="732"/>
                </a:lnTo>
                <a:cubicBezTo>
                  <a:pt x="3283" y="730"/>
                  <a:pt x="3286" y="728"/>
                  <a:pt x="3288" y="726"/>
                </a:cubicBezTo>
                <a:lnTo>
                  <a:pt x="3288" y="726"/>
                </a:lnTo>
                <a:cubicBezTo>
                  <a:pt x="3312" y="711"/>
                  <a:pt x="3330" y="693"/>
                  <a:pt x="3342" y="671"/>
                </a:cubicBezTo>
                <a:lnTo>
                  <a:pt x="3342" y="671"/>
                </a:lnTo>
                <a:cubicBezTo>
                  <a:pt x="3343" y="669"/>
                  <a:pt x="3345" y="668"/>
                  <a:pt x="3345" y="665"/>
                </a:cubicBezTo>
                <a:lnTo>
                  <a:pt x="3345" y="665"/>
                </a:lnTo>
                <a:cubicBezTo>
                  <a:pt x="3345" y="665"/>
                  <a:pt x="3346" y="665"/>
                  <a:pt x="3346" y="664"/>
                </a:cubicBezTo>
                <a:lnTo>
                  <a:pt x="3348" y="659"/>
                </a:lnTo>
                <a:lnTo>
                  <a:pt x="3348" y="659"/>
                </a:lnTo>
                <a:cubicBezTo>
                  <a:pt x="3349" y="658"/>
                  <a:pt x="3349" y="657"/>
                  <a:pt x="3350" y="655"/>
                </a:cubicBezTo>
                <a:lnTo>
                  <a:pt x="3350" y="655"/>
                </a:lnTo>
                <a:lnTo>
                  <a:pt x="3351" y="653"/>
                </a:lnTo>
                <a:lnTo>
                  <a:pt x="3351" y="653"/>
                </a:lnTo>
                <a:cubicBezTo>
                  <a:pt x="3355" y="643"/>
                  <a:pt x="3358" y="633"/>
                  <a:pt x="3360" y="622"/>
                </a:cubicBezTo>
                <a:lnTo>
                  <a:pt x="3360" y="622"/>
                </a:lnTo>
                <a:cubicBezTo>
                  <a:pt x="3367" y="578"/>
                  <a:pt x="3355" y="526"/>
                  <a:pt x="3327" y="477"/>
                </a:cubicBezTo>
                <a:lnTo>
                  <a:pt x="3327" y="477"/>
                </a:lnTo>
                <a:cubicBezTo>
                  <a:pt x="3295" y="422"/>
                  <a:pt x="3253" y="386"/>
                  <a:pt x="3207" y="373"/>
                </a:cubicBezTo>
                <a:lnTo>
                  <a:pt x="3207" y="373"/>
                </a:lnTo>
                <a:cubicBezTo>
                  <a:pt x="3183" y="365"/>
                  <a:pt x="3159" y="365"/>
                  <a:pt x="3134" y="370"/>
                </a:cubicBezTo>
                <a:lnTo>
                  <a:pt x="3134" y="370"/>
                </a:lnTo>
                <a:cubicBezTo>
                  <a:pt x="3134" y="370"/>
                  <a:pt x="3134" y="370"/>
                  <a:pt x="3133" y="370"/>
                </a:cubicBezTo>
                <a:lnTo>
                  <a:pt x="3133" y="370"/>
                </a:lnTo>
                <a:cubicBezTo>
                  <a:pt x="3131" y="371"/>
                  <a:pt x="3128" y="371"/>
                  <a:pt x="3126" y="372"/>
                </a:cubicBezTo>
                <a:lnTo>
                  <a:pt x="3126" y="372"/>
                </a:lnTo>
                <a:cubicBezTo>
                  <a:pt x="3115" y="376"/>
                  <a:pt x="3104" y="380"/>
                  <a:pt x="3093" y="385"/>
                </a:cubicBezTo>
                <a:lnTo>
                  <a:pt x="3093" y="385"/>
                </a:lnTo>
                <a:cubicBezTo>
                  <a:pt x="3090" y="387"/>
                  <a:pt x="3088" y="388"/>
                  <a:pt x="3085" y="390"/>
                </a:cubicBezTo>
                <a:lnTo>
                  <a:pt x="3085" y="390"/>
                </a:lnTo>
                <a:cubicBezTo>
                  <a:pt x="3071" y="398"/>
                  <a:pt x="3057" y="409"/>
                  <a:pt x="3041" y="422"/>
                </a:cubicBezTo>
                <a:lnTo>
                  <a:pt x="3041" y="422"/>
                </a:lnTo>
                <a:cubicBezTo>
                  <a:pt x="3013" y="449"/>
                  <a:pt x="2983" y="485"/>
                  <a:pt x="2956" y="527"/>
                </a:cubicBezTo>
                <a:lnTo>
                  <a:pt x="2956" y="527"/>
                </a:lnTo>
                <a:cubicBezTo>
                  <a:pt x="2937" y="556"/>
                  <a:pt x="2904" y="573"/>
                  <a:pt x="2869" y="572"/>
                </a:cubicBezTo>
                <a:lnTo>
                  <a:pt x="2869" y="572"/>
                </a:lnTo>
                <a:cubicBezTo>
                  <a:pt x="2868" y="572"/>
                  <a:pt x="2866" y="572"/>
                  <a:pt x="2864" y="572"/>
                </a:cubicBezTo>
                <a:lnTo>
                  <a:pt x="2863" y="571"/>
                </a:lnTo>
                <a:lnTo>
                  <a:pt x="2863" y="571"/>
                </a:lnTo>
                <a:cubicBezTo>
                  <a:pt x="2858" y="571"/>
                  <a:pt x="2854" y="570"/>
                  <a:pt x="2849" y="570"/>
                </a:cubicBezTo>
                <a:lnTo>
                  <a:pt x="2849" y="570"/>
                </a:lnTo>
                <a:cubicBezTo>
                  <a:pt x="2831" y="566"/>
                  <a:pt x="2814" y="558"/>
                  <a:pt x="2801" y="546"/>
                </a:cubicBezTo>
                <a:lnTo>
                  <a:pt x="2801" y="546"/>
                </a:lnTo>
                <a:cubicBezTo>
                  <a:pt x="2800" y="545"/>
                  <a:pt x="2799" y="543"/>
                  <a:pt x="2798" y="542"/>
                </a:cubicBezTo>
                <a:lnTo>
                  <a:pt x="2485" y="0"/>
                </a:lnTo>
                <a:lnTo>
                  <a:pt x="835" y="1"/>
                </a:lnTo>
                <a:lnTo>
                  <a:pt x="520" y="547"/>
                </a:lnTo>
              </a:path>
            </a:pathLst>
          </a:custGeom>
          <a:solidFill>
            <a:srgbClr val="D09E00"/>
          </a:solidFill>
          <a:ln>
            <a:noFill/>
          </a:ln>
          <a:effectLst/>
        </p:spPr>
        <p:txBody>
          <a:bodyPr wrap="none" anchor="ctr"/>
          <a:lstStyle/>
          <a:p>
            <a:endParaRPr lang="en-US" sz="2449"/>
          </a:p>
        </p:txBody>
      </p:sp>
      <p:sp>
        <p:nvSpPr>
          <p:cNvPr id="44" name="Freeform 4">
            <a:extLst>
              <a:ext uri="{FF2B5EF4-FFF2-40B4-BE49-F238E27FC236}">
                <a16:creationId xmlns:a16="http://schemas.microsoft.com/office/drawing/2014/main" id="{D24D524D-206E-47FB-B759-4AD4AB8D7693}"/>
              </a:ext>
            </a:extLst>
          </p:cNvPr>
          <p:cNvSpPr>
            <a:spLocks noChangeArrowheads="1"/>
          </p:cNvSpPr>
          <p:nvPr/>
        </p:nvSpPr>
        <p:spPr bwMode="auto">
          <a:xfrm>
            <a:off x="2383401" y="2072180"/>
            <a:ext cx="1574332" cy="1347661"/>
          </a:xfrm>
          <a:custGeom>
            <a:avLst/>
            <a:gdLst>
              <a:gd name="T0" fmla="*/ 2815 w 3370"/>
              <a:gd name="T1" fmla="*/ 2329 h 2883"/>
              <a:gd name="T2" fmla="*/ 2866 w 3370"/>
              <a:gd name="T3" fmla="*/ 2310 h 2883"/>
              <a:gd name="T4" fmla="*/ 2871 w 3370"/>
              <a:gd name="T5" fmla="*/ 2310 h 2883"/>
              <a:gd name="T6" fmla="*/ 2957 w 3370"/>
              <a:gd name="T7" fmla="*/ 2356 h 2883"/>
              <a:gd name="T8" fmla="*/ 3085 w 3370"/>
              <a:gd name="T9" fmla="*/ 2492 h 2883"/>
              <a:gd name="T10" fmla="*/ 3135 w 3370"/>
              <a:gd name="T11" fmla="*/ 2512 h 2883"/>
              <a:gd name="T12" fmla="*/ 3209 w 3370"/>
              <a:gd name="T13" fmla="*/ 2510 h 2883"/>
              <a:gd name="T14" fmla="*/ 3329 w 3370"/>
              <a:gd name="T15" fmla="*/ 2405 h 2883"/>
              <a:gd name="T16" fmla="*/ 3362 w 3370"/>
              <a:gd name="T17" fmla="*/ 2261 h 2883"/>
              <a:gd name="T18" fmla="*/ 3353 w 3370"/>
              <a:gd name="T19" fmla="*/ 2229 h 2883"/>
              <a:gd name="T20" fmla="*/ 3352 w 3370"/>
              <a:gd name="T21" fmla="*/ 2228 h 2883"/>
              <a:gd name="T22" fmla="*/ 3351 w 3370"/>
              <a:gd name="T23" fmla="*/ 2224 h 2883"/>
              <a:gd name="T24" fmla="*/ 3349 w 3370"/>
              <a:gd name="T25" fmla="*/ 2222 h 2883"/>
              <a:gd name="T26" fmla="*/ 3348 w 3370"/>
              <a:gd name="T27" fmla="*/ 2218 h 2883"/>
              <a:gd name="T28" fmla="*/ 3347 w 3370"/>
              <a:gd name="T29" fmla="*/ 2217 h 2883"/>
              <a:gd name="T30" fmla="*/ 3345 w 3370"/>
              <a:gd name="T31" fmla="*/ 2211 h 2883"/>
              <a:gd name="T32" fmla="*/ 3290 w 3370"/>
              <a:gd name="T33" fmla="*/ 2156 h 2883"/>
              <a:gd name="T34" fmla="*/ 3282 w 3370"/>
              <a:gd name="T35" fmla="*/ 2151 h 2883"/>
              <a:gd name="T36" fmla="*/ 3208 w 3370"/>
              <a:gd name="T37" fmla="*/ 2123 h 2883"/>
              <a:gd name="T38" fmla="*/ 3101 w 3370"/>
              <a:gd name="T39" fmla="*/ 2108 h 2883"/>
              <a:gd name="T40" fmla="*/ 3017 w 3370"/>
              <a:gd name="T41" fmla="*/ 2056 h 2883"/>
              <a:gd name="T42" fmla="*/ 3014 w 3370"/>
              <a:gd name="T43" fmla="*/ 2051 h 2883"/>
              <a:gd name="T44" fmla="*/ 3014 w 3370"/>
              <a:gd name="T45" fmla="*/ 2050 h 2883"/>
              <a:gd name="T46" fmla="*/ 3006 w 3370"/>
              <a:gd name="T47" fmla="*/ 1989 h 2883"/>
              <a:gd name="T48" fmla="*/ 3324 w 3370"/>
              <a:gd name="T49" fmla="*/ 1436 h 2883"/>
              <a:gd name="T50" fmla="*/ 831 w 3370"/>
              <a:gd name="T51" fmla="*/ 0 h 2883"/>
              <a:gd name="T52" fmla="*/ 314 w 3370"/>
              <a:gd name="T53" fmla="*/ 1980 h 2883"/>
              <a:gd name="T54" fmla="*/ 349 w 3370"/>
              <a:gd name="T55" fmla="*/ 1991 h 2883"/>
              <a:gd name="T56" fmla="*/ 412 w 3370"/>
              <a:gd name="T57" fmla="*/ 1959 h 2883"/>
              <a:gd name="T58" fmla="*/ 553 w 3370"/>
              <a:gd name="T59" fmla="*/ 1814 h 2883"/>
              <a:gd name="T60" fmla="*/ 563 w 3370"/>
              <a:gd name="T61" fmla="*/ 1809 h 2883"/>
              <a:gd name="T62" fmla="*/ 653 w 3370"/>
              <a:gd name="T63" fmla="*/ 1786 h 2883"/>
              <a:gd name="T64" fmla="*/ 653 w 3370"/>
              <a:gd name="T65" fmla="*/ 1786 h 2883"/>
              <a:gd name="T66" fmla="*/ 665 w 3370"/>
              <a:gd name="T67" fmla="*/ 1786 h 2883"/>
              <a:gd name="T68" fmla="*/ 668 w 3370"/>
              <a:gd name="T69" fmla="*/ 1787 h 2883"/>
              <a:gd name="T70" fmla="*/ 670 w 3370"/>
              <a:gd name="T71" fmla="*/ 1787 h 2883"/>
              <a:gd name="T72" fmla="*/ 678 w 3370"/>
              <a:gd name="T73" fmla="*/ 1788 h 2883"/>
              <a:gd name="T74" fmla="*/ 717 w 3370"/>
              <a:gd name="T75" fmla="*/ 1798 h 2883"/>
              <a:gd name="T76" fmla="*/ 843 w 3370"/>
              <a:gd name="T77" fmla="*/ 1914 h 2883"/>
              <a:gd name="T78" fmla="*/ 877 w 3370"/>
              <a:gd name="T79" fmla="*/ 2095 h 2883"/>
              <a:gd name="T80" fmla="*/ 834 w 3370"/>
              <a:gd name="T81" fmla="*/ 2174 h 2883"/>
              <a:gd name="T82" fmla="*/ 783 w 3370"/>
              <a:gd name="T83" fmla="*/ 2214 h 2883"/>
              <a:gd name="T84" fmla="*/ 693 w 3370"/>
              <a:gd name="T85" fmla="*/ 2246 h 2883"/>
              <a:gd name="T86" fmla="*/ 585 w 3370"/>
              <a:gd name="T87" fmla="*/ 2263 h 2883"/>
              <a:gd name="T88" fmla="*/ 528 w 3370"/>
              <a:gd name="T89" fmla="*/ 2300 h 2883"/>
              <a:gd name="T90" fmla="*/ 520 w 3370"/>
              <a:gd name="T91" fmla="*/ 2336 h 2883"/>
              <a:gd name="T92" fmla="*/ 2490 w 3370"/>
              <a:gd name="T93" fmla="*/ 2882 h 2883"/>
              <a:gd name="T94" fmla="*/ 2799 w 3370"/>
              <a:gd name="T95" fmla="*/ 2345 h 2883"/>
              <a:gd name="T96" fmla="*/ 2802 w 3370"/>
              <a:gd name="T97" fmla="*/ 2342 h 2883"/>
              <a:gd name="T98" fmla="*/ 2811 w 3370"/>
              <a:gd name="T99" fmla="*/ 2334 h 2883"/>
              <a:gd name="T100" fmla="*/ 2815 w 3370"/>
              <a:gd name="T101" fmla="*/ 2329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0" h="2883">
                <a:moveTo>
                  <a:pt x="2815" y="2329"/>
                </a:moveTo>
                <a:lnTo>
                  <a:pt x="2815" y="2329"/>
                </a:lnTo>
                <a:cubicBezTo>
                  <a:pt x="2830" y="2319"/>
                  <a:pt x="2847" y="2312"/>
                  <a:pt x="2865" y="2310"/>
                </a:cubicBezTo>
                <a:lnTo>
                  <a:pt x="2866" y="2310"/>
                </a:lnTo>
                <a:lnTo>
                  <a:pt x="2866" y="2310"/>
                </a:lnTo>
                <a:cubicBezTo>
                  <a:pt x="2867" y="2310"/>
                  <a:pt x="2870" y="2310"/>
                  <a:pt x="2871" y="2310"/>
                </a:cubicBezTo>
                <a:lnTo>
                  <a:pt x="2871" y="2310"/>
                </a:lnTo>
                <a:cubicBezTo>
                  <a:pt x="2906" y="2309"/>
                  <a:pt x="2939" y="2326"/>
                  <a:pt x="2957" y="2356"/>
                </a:cubicBezTo>
                <a:lnTo>
                  <a:pt x="2957" y="2356"/>
                </a:lnTo>
                <a:cubicBezTo>
                  <a:pt x="2999" y="2419"/>
                  <a:pt x="3047" y="2470"/>
                  <a:pt x="3085" y="2492"/>
                </a:cubicBezTo>
                <a:lnTo>
                  <a:pt x="3085" y="2492"/>
                </a:lnTo>
                <a:cubicBezTo>
                  <a:pt x="3102" y="2502"/>
                  <a:pt x="3118" y="2509"/>
                  <a:pt x="3135" y="2512"/>
                </a:cubicBezTo>
                <a:lnTo>
                  <a:pt x="3135" y="2512"/>
                </a:lnTo>
                <a:cubicBezTo>
                  <a:pt x="3160" y="2518"/>
                  <a:pt x="3185" y="2517"/>
                  <a:pt x="3209" y="2510"/>
                </a:cubicBezTo>
                <a:lnTo>
                  <a:pt x="3209" y="2510"/>
                </a:lnTo>
                <a:cubicBezTo>
                  <a:pt x="3255" y="2497"/>
                  <a:pt x="3297" y="2460"/>
                  <a:pt x="3329" y="2405"/>
                </a:cubicBezTo>
                <a:lnTo>
                  <a:pt x="3329" y="2405"/>
                </a:lnTo>
                <a:cubicBezTo>
                  <a:pt x="3357" y="2356"/>
                  <a:pt x="3369" y="2305"/>
                  <a:pt x="3362" y="2261"/>
                </a:cubicBezTo>
                <a:lnTo>
                  <a:pt x="3362" y="2261"/>
                </a:lnTo>
                <a:cubicBezTo>
                  <a:pt x="3360" y="2250"/>
                  <a:pt x="3357" y="2239"/>
                  <a:pt x="3353" y="2229"/>
                </a:cubicBezTo>
                <a:lnTo>
                  <a:pt x="3353" y="2229"/>
                </a:lnTo>
                <a:lnTo>
                  <a:pt x="3352" y="2228"/>
                </a:lnTo>
                <a:lnTo>
                  <a:pt x="3352" y="2228"/>
                </a:lnTo>
                <a:cubicBezTo>
                  <a:pt x="3352" y="2226"/>
                  <a:pt x="3351" y="2225"/>
                  <a:pt x="3351" y="2224"/>
                </a:cubicBezTo>
                <a:lnTo>
                  <a:pt x="3349" y="2222"/>
                </a:lnTo>
                <a:lnTo>
                  <a:pt x="3349" y="2222"/>
                </a:lnTo>
                <a:cubicBezTo>
                  <a:pt x="3349" y="2221"/>
                  <a:pt x="3349" y="2220"/>
                  <a:pt x="3348" y="2219"/>
                </a:cubicBezTo>
                <a:lnTo>
                  <a:pt x="3348" y="2218"/>
                </a:lnTo>
                <a:lnTo>
                  <a:pt x="3348" y="2218"/>
                </a:lnTo>
                <a:lnTo>
                  <a:pt x="3347" y="2217"/>
                </a:lnTo>
                <a:lnTo>
                  <a:pt x="3347" y="2217"/>
                </a:lnTo>
                <a:cubicBezTo>
                  <a:pt x="3347" y="2215"/>
                  <a:pt x="3345" y="2213"/>
                  <a:pt x="3345" y="2211"/>
                </a:cubicBezTo>
                <a:lnTo>
                  <a:pt x="3345" y="2211"/>
                </a:lnTo>
                <a:cubicBezTo>
                  <a:pt x="3332" y="2189"/>
                  <a:pt x="3313" y="2171"/>
                  <a:pt x="3290" y="2156"/>
                </a:cubicBezTo>
                <a:lnTo>
                  <a:pt x="3290" y="2156"/>
                </a:lnTo>
                <a:cubicBezTo>
                  <a:pt x="3288" y="2155"/>
                  <a:pt x="3285" y="2153"/>
                  <a:pt x="3282" y="2151"/>
                </a:cubicBezTo>
                <a:lnTo>
                  <a:pt x="3282" y="2151"/>
                </a:lnTo>
                <a:cubicBezTo>
                  <a:pt x="3263" y="2140"/>
                  <a:pt x="3238" y="2131"/>
                  <a:pt x="3208" y="2123"/>
                </a:cubicBezTo>
                <a:lnTo>
                  <a:pt x="3208" y="2123"/>
                </a:lnTo>
                <a:cubicBezTo>
                  <a:pt x="3176" y="2115"/>
                  <a:pt x="3139" y="2111"/>
                  <a:pt x="3101" y="2108"/>
                </a:cubicBezTo>
                <a:lnTo>
                  <a:pt x="3101" y="2108"/>
                </a:lnTo>
                <a:cubicBezTo>
                  <a:pt x="3065" y="2106"/>
                  <a:pt x="3034" y="2087"/>
                  <a:pt x="3017" y="2056"/>
                </a:cubicBezTo>
                <a:lnTo>
                  <a:pt x="3017" y="2056"/>
                </a:lnTo>
                <a:cubicBezTo>
                  <a:pt x="3016" y="2054"/>
                  <a:pt x="3015" y="2052"/>
                  <a:pt x="3014" y="2051"/>
                </a:cubicBezTo>
                <a:lnTo>
                  <a:pt x="3014" y="2050"/>
                </a:lnTo>
                <a:lnTo>
                  <a:pt x="3014" y="2050"/>
                </a:lnTo>
                <a:cubicBezTo>
                  <a:pt x="3005" y="2030"/>
                  <a:pt x="3002" y="2009"/>
                  <a:pt x="3006" y="1989"/>
                </a:cubicBezTo>
                <a:lnTo>
                  <a:pt x="3006" y="1989"/>
                </a:lnTo>
                <a:cubicBezTo>
                  <a:pt x="3006" y="1987"/>
                  <a:pt x="3007" y="1985"/>
                  <a:pt x="3008" y="1984"/>
                </a:cubicBezTo>
                <a:lnTo>
                  <a:pt x="3324" y="1436"/>
                </a:lnTo>
                <a:lnTo>
                  <a:pt x="2495" y="0"/>
                </a:lnTo>
                <a:lnTo>
                  <a:pt x="831" y="0"/>
                </a:lnTo>
                <a:lnTo>
                  <a:pt x="0" y="1437"/>
                </a:lnTo>
                <a:lnTo>
                  <a:pt x="314" y="1980"/>
                </a:lnTo>
                <a:lnTo>
                  <a:pt x="314" y="1980"/>
                </a:lnTo>
                <a:cubicBezTo>
                  <a:pt x="325" y="1987"/>
                  <a:pt x="337" y="1991"/>
                  <a:pt x="349" y="1991"/>
                </a:cubicBezTo>
                <a:lnTo>
                  <a:pt x="349" y="1991"/>
                </a:lnTo>
                <a:cubicBezTo>
                  <a:pt x="375" y="1993"/>
                  <a:pt x="397" y="1980"/>
                  <a:pt x="412" y="1959"/>
                </a:cubicBezTo>
                <a:lnTo>
                  <a:pt x="412" y="1959"/>
                </a:lnTo>
                <a:cubicBezTo>
                  <a:pt x="456" y="1894"/>
                  <a:pt x="509" y="1840"/>
                  <a:pt x="553" y="1814"/>
                </a:cubicBezTo>
                <a:lnTo>
                  <a:pt x="553" y="1814"/>
                </a:lnTo>
                <a:cubicBezTo>
                  <a:pt x="557" y="1812"/>
                  <a:pt x="560" y="1810"/>
                  <a:pt x="563" y="1809"/>
                </a:cubicBezTo>
                <a:lnTo>
                  <a:pt x="563" y="1809"/>
                </a:lnTo>
                <a:cubicBezTo>
                  <a:pt x="592" y="1794"/>
                  <a:pt x="622" y="1786"/>
                  <a:pt x="653" y="1786"/>
                </a:cubicBezTo>
                <a:lnTo>
                  <a:pt x="653" y="1786"/>
                </a:lnTo>
                <a:lnTo>
                  <a:pt x="653" y="1786"/>
                </a:lnTo>
                <a:cubicBezTo>
                  <a:pt x="656" y="1786"/>
                  <a:pt x="659" y="1786"/>
                  <a:pt x="660" y="1786"/>
                </a:cubicBezTo>
                <a:lnTo>
                  <a:pt x="665" y="1786"/>
                </a:lnTo>
                <a:lnTo>
                  <a:pt x="665" y="1786"/>
                </a:lnTo>
                <a:cubicBezTo>
                  <a:pt x="666" y="1787"/>
                  <a:pt x="667" y="1787"/>
                  <a:pt x="668" y="1787"/>
                </a:cubicBezTo>
                <a:lnTo>
                  <a:pt x="670" y="1787"/>
                </a:lnTo>
                <a:lnTo>
                  <a:pt x="670" y="1787"/>
                </a:lnTo>
                <a:cubicBezTo>
                  <a:pt x="672" y="1787"/>
                  <a:pt x="674" y="1788"/>
                  <a:pt x="676" y="1788"/>
                </a:cubicBezTo>
                <a:lnTo>
                  <a:pt x="678" y="1788"/>
                </a:lnTo>
                <a:lnTo>
                  <a:pt x="678" y="1788"/>
                </a:lnTo>
                <a:cubicBezTo>
                  <a:pt x="691" y="1790"/>
                  <a:pt x="704" y="1793"/>
                  <a:pt x="717" y="1798"/>
                </a:cubicBezTo>
                <a:lnTo>
                  <a:pt x="717" y="1798"/>
                </a:lnTo>
                <a:cubicBezTo>
                  <a:pt x="765" y="1817"/>
                  <a:pt x="811" y="1858"/>
                  <a:pt x="843" y="1914"/>
                </a:cubicBezTo>
                <a:lnTo>
                  <a:pt x="843" y="1914"/>
                </a:lnTo>
                <a:cubicBezTo>
                  <a:pt x="879" y="1977"/>
                  <a:pt x="890" y="2040"/>
                  <a:pt x="877" y="2095"/>
                </a:cubicBezTo>
                <a:lnTo>
                  <a:pt x="877" y="2095"/>
                </a:lnTo>
                <a:cubicBezTo>
                  <a:pt x="869" y="2125"/>
                  <a:pt x="855" y="2152"/>
                  <a:pt x="834" y="2174"/>
                </a:cubicBezTo>
                <a:lnTo>
                  <a:pt x="834" y="2174"/>
                </a:lnTo>
                <a:cubicBezTo>
                  <a:pt x="820" y="2189"/>
                  <a:pt x="803" y="2203"/>
                  <a:pt x="783" y="2214"/>
                </a:cubicBezTo>
                <a:lnTo>
                  <a:pt x="783" y="2214"/>
                </a:lnTo>
                <a:cubicBezTo>
                  <a:pt x="761" y="2228"/>
                  <a:pt x="730" y="2239"/>
                  <a:pt x="693" y="2246"/>
                </a:cubicBezTo>
                <a:lnTo>
                  <a:pt x="693" y="2246"/>
                </a:lnTo>
                <a:cubicBezTo>
                  <a:pt x="660" y="2254"/>
                  <a:pt x="623" y="2260"/>
                  <a:pt x="585" y="2263"/>
                </a:cubicBezTo>
                <a:lnTo>
                  <a:pt x="585" y="2263"/>
                </a:lnTo>
                <a:cubicBezTo>
                  <a:pt x="561" y="2265"/>
                  <a:pt x="539" y="2279"/>
                  <a:pt x="528" y="2300"/>
                </a:cubicBezTo>
                <a:lnTo>
                  <a:pt x="528" y="2300"/>
                </a:lnTo>
                <a:cubicBezTo>
                  <a:pt x="522" y="2311"/>
                  <a:pt x="519" y="2323"/>
                  <a:pt x="520" y="2336"/>
                </a:cubicBezTo>
                <a:lnTo>
                  <a:pt x="835" y="2881"/>
                </a:lnTo>
                <a:lnTo>
                  <a:pt x="2490" y="2882"/>
                </a:lnTo>
                <a:lnTo>
                  <a:pt x="2799" y="2345"/>
                </a:lnTo>
                <a:lnTo>
                  <a:pt x="2799" y="2345"/>
                </a:lnTo>
                <a:cubicBezTo>
                  <a:pt x="2800" y="2344"/>
                  <a:pt x="2801" y="2343"/>
                  <a:pt x="2802" y="2342"/>
                </a:cubicBezTo>
                <a:lnTo>
                  <a:pt x="2802" y="2342"/>
                </a:lnTo>
                <a:cubicBezTo>
                  <a:pt x="2804" y="2339"/>
                  <a:pt x="2807" y="2338"/>
                  <a:pt x="2810" y="2336"/>
                </a:cubicBezTo>
                <a:lnTo>
                  <a:pt x="2811" y="2334"/>
                </a:lnTo>
                <a:lnTo>
                  <a:pt x="2811" y="2334"/>
                </a:lnTo>
                <a:cubicBezTo>
                  <a:pt x="2812" y="2332"/>
                  <a:pt x="2814" y="2330"/>
                  <a:pt x="2815" y="2329"/>
                </a:cubicBezTo>
              </a:path>
            </a:pathLst>
          </a:custGeom>
          <a:solidFill>
            <a:schemeClr val="accent2"/>
          </a:solidFill>
          <a:ln>
            <a:noFill/>
          </a:ln>
          <a:effectLst/>
        </p:spPr>
        <p:txBody>
          <a:bodyPr wrap="none" anchor="ctr"/>
          <a:lstStyle/>
          <a:p>
            <a:endParaRPr lang="en-US" sz="2449"/>
          </a:p>
        </p:txBody>
      </p:sp>
      <p:sp>
        <p:nvSpPr>
          <p:cNvPr id="45" name="Freeform 5">
            <a:extLst>
              <a:ext uri="{FF2B5EF4-FFF2-40B4-BE49-F238E27FC236}">
                <a16:creationId xmlns:a16="http://schemas.microsoft.com/office/drawing/2014/main" id="{2AD93F3F-D6A7-498F-B788-F4E44085023C}"/>
              </a:ext>
            </a:extLst>
          </p:cNvPr>
          <p:cNvSpPr>
            <a:spLocks noChangeArrowheads="1"/>
          </p:cNvSpPr>
          <p:nvPr/>
        </p:nvSpPr>
        <p:spPr bwMode="auto">
          <a:xfrm>
            <a:off x="4736656" y="2076301"/>
            <a:ext cx="1574332" cy="1347661"/>
          </a:xfrm>
          <a:custGeom>
            <a:avLst/>
            <a:gdLst>
              <a:gd name="T0" fmla="*/ 2814 w 3368"/>
              <a:gd name="T1" fmla="*/ 2329 h 2883"/>
              <a:gd name="T2" fmla="*/ 2864 w 3368"/>
              <a:gd name="T3" fmla="*/ 2311 h 2883"/>
              <a:gd name="T4" fmla="*/ 2869 w 3368"/>
              <a:gd name="T5" fmla="*/ 2310 h 2883"/>
              <a:gd name="T6" fmla="*/ 2872 w 3368"/>
              <a:gd name="T7" fmla="*/ 2310 h 2883"/>
              <a:gd name="T8" fmla="*/ 2955 w 3368"/>
              <a:gd name="T9" fmla="*/ 2356 h 2883"/>
              <a:gd name="T10" fmla="*/ 3083 w 3368"/>
              <a:gd name="T11" fmla="*/ 2492 h 2883"/>
              <a:gd name="T12" fmla="*/ 3133 w 3368"/>
              <a:gd name="T13" fmla="*/ 2512 h 2883"/>
              <a:gd name="T14" fmla="*/ 3207 w 3368"/>
              <a:gd name="T15" fmla="*/ 2510 h 2883"/>
              <a:gd name="T16" fmla="*/ 3327 w 3368"/>
              <a:gd name="T17" fmla="*/ 2406 h 2883"/>
              <a:gd name="T18" fmla="*/ 3360 w 3368"/>
              <a:gd name="T19" fmla="*/ 2261 h 2883"/>
              <a:gd name="T20" fmla="*/ 3351 w 3368"/>
              <a:gd name="T21" fmla="*/ 2229 h 2883"/>
              <a:gd name="T22" fmla="*/ 3351 w 3368"/>
              <a:gd name="T23" fmla="*/ 2228 h 2883"/>
              <a:gd name="T24" fmla="*/ 3349 w 3368"/>
              <a:gd name="T25" fmla="*/ 2224 h 2883"/>
              <a:gd name="T26" fmla="*/ 3347 w 3368"/>
              <a:gd name="T27" fmla="*/ 2223 h 2883"/>
              <a:gd name="T28" fmla="*/ 3345 w 3368"/>
              <a:gd name="T29" fmla="*/ 2217 h 2883"/>
              <a:gd name="T30" fmla="*/ 3343 w 3368"/>
              <a:gd name="T31" fmla="*/ 2211 h 2883"/>
              <a:gd name="T32" fmla="*/ 3332 w 3368"/>
              <a:gd name="T33" fmla="*/ 2196 h 2883"/>
              <a:gd name="T34" fmla="*/ 3330 w 3368"/>
              <a:gd name="T35" fmla="*/ 2194 h 2883"/>
              <a:gd name="T36" fmla="*/ 3326 w 3368"/>
              <a:gd name="T37" fmla="*/ 2189 h 2883"/>
              <a:gd name="T38" fmla="*/ 3284 w 3368"/>
              <a:gd name="T39" fmla="*/ 2156 h 2883"/>
              <a:gd name="T40" fmla="*/ 3099 w 3368"/>
              <a:gd name="T41" fmla="*/ 2114 h 2883"/>
              <a:gd name="T42" fmla="*/ 3015 w 3368"/>
              <a:gd name="T43" fmla="*/ 2061 h 2883"/>
              <a:gd name="T44" fmla="*/ 3013 w 3368"/>
              <a:gd name="T45" fmla="*/ 2056 h 2883"/>
              <a:gd name="T46" fmla="*/ 3012 w 3368"/>
              <a:gd name="T47" fmla="*/ 2055 h 2883"/>
              <a:gd name="T48" fmla="*/ 3004 w 3368"/>
              <a:gd name="T49" fmla="*/ 1994 h 2883"/>
              <a:gd name="T50" fmla="*/ 3324 w 3368"/>
              <a:gd name="T51" fmla="*/ 1440 h 2883"/>
              <a:gd name="T52" fmla="*/ 3324 w 3368"/>
              <a:gd name="T53" fmla="*/ 1439 h 2883"/>
              <a:gd name="T54" fmla="*/ 829 w 3368"/>
              <a:gd name="T55" fmla="*/ 0 h 2883"/>
              <a:gd name="T56" fmla="*/ 316 w 3368"/>
              <a:gd name="T57" fmla="*/ 1982 h 2883"/>
              <a:gd name="T58" fmla="*/ 337 w 3368"/>
              <a:gd name="T59" fmla="*/ 1991 h 2883"/>
              <a:gd name="T60" fmla="*/ 347 w 3368"/>
              <a:gd name="T61" fmla="*/ 1992 h 2883"/>
              <a:gd name="T62" fmla="*/ 347 w 3368"/>
              <a:gd name="T63" fmla="*/ 1992 h 2883"/>
              <a:gd name="T64" fmla="*/ 410 w 3368"/>
              <a:gd name="T65" fmla="*/ 1960 h 2883"/>
              <a:gd name="T66" fmla="*/ 504 w 3368"/>
              <a:gd name="T67" fmla="*/ 1850 h 2883"/>
              <a:gd name="T68" fmla="*/ 550 w 3368"/>
              <a:gd name="T69" fmla="*/ 1815 h 2883"/>
              <a:gd name="T70" fmla="*/ 598 w 3368"/>
              <a:gd name="T71" fmla="*/ 1794 h 2883"/>
              <a:gd name="T72" fmla="*/ 651 w 3368"/>
              <a:gd name="T73" fmla="*/ 1786 h 2883"/>
              <a:gd name="T74" fmla="*/ 662 w 3368"/>
              <a:gd name="T75" fmla="*/ 1787 h 2883"/>
              <a:gd name="T76" fmla="*/ 666 w 3368"/>
              <a:gd name="T77" fmla="*/ 1787 h 2883"/>
              <a:gd name="T78" fmla="*/ 668 w 3368"/>
              <a:gd name="T79" fmla="*/ 1787 h 2883"/>
              <a:gd name="T80" fmla="*/ 674 w 3368"/>
              <a:gd name="T81" fmla="*/ 1788 h 2883"/>
              <a:gd name="T82" fmla="*/ 675 w 3368"/>
              <a:gd name="T83" fmla="*/ 1788 h 2883"/>
              <a:gd name="T84" fmla="*/ 715 w 3368"/>
              <a:gd name="T85" fmla="*/ 1799 h 2883"/>
              <a:gd name="T86" fmla="*/ 841 w 3368"/>
              <a:gd name="T87" fmla="*/ 1914 h 2883"/>
              <a:gd name="T88" fmla="*/ 874 w 3368"/>
              <a:gd name="T89" fmla="*/ 2096 h 2883"/>
              <a:gd name="T90" fmla="*/ 832 w 3368"/>
              <a:gd name="T91" fmla="*/ 2175 h 2883"/>
              <a:gd name="T92" fmla="*/ 781 w 3368"/>
              <a:gd name="T93" fmla="*/ 2214 h 2883"/>
              <a:gd name="T94" fmla="*/ 583 w 3368"/>
              <a:gd name="T95" fmla="*/ 2261 h 2883"/>
              <a:gd name="T96" fmla="*/ 525 w 3368"/>
              <a:gd name="T97" fmla="*/ 2298 h 2883"/>
              <a:gd name="T98" fmla="*/ 524 w 3368"/>
              <a:gd name="T99" fmla="*/ 2299 h 2883"/>
              <a:gd name="T100" fmla="*/ 523 w 3368"/>
              <a:gd name="T101" fmla="*/ 2302 h 2883"/>
              <a:gd name="T102" fmla="*/ 521 w 3368"/>
              <a:gd name="T103" fmla="*/ 2305 h 2883"/>
              <a:gd name="T104" fmla="*/ 836 w 3368"/>
              <a:gd name="T105" fmla="*/ 2882 h 2883"/>
              <a:gd name="T106" fmla="*/ 2798 w 3368"/>
              <a:gd name="T107" fmla="*/ 2351 h 2883"/>
              <a:gd name="T108" fmla="*/ 2801 w 3368"/>
              <a:gd name="T109" fmla="*/ 2347 h 2883"/>
              <a:gd name="T110" fmla="*/ 2802 w 3368"/>
              <a:gd name="T111" fmla="*/ 2346 h 2883"/>
              <a:gd name="T112" fmla="*/ 2809 w 3368"/>
              <a:gd name="T113" fmla="*/ 2334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8" h="2883">
                <a:moveTo>
                  <a:pt x="2814" y="2329"/>
                </a:moveTo>
                <a:lnTo>
                  <a:pt x="2814" y="2329"/>
                </a:lnTo>
                <a:cubicBezTo>
                  <a:pt x="2828" y="2319"/>
                  <a:pt x="2845" y="2312"/>
                  <a:pt x="2863" y="2311"/>
                </a:cubicBezTo>
                <a:lnTo>
                  <a:pt x="2864" y="2311"/>
                </a:lnTo>
                <a:lnTo>
                  <a:pt x="2864" y="2311"/>
                </a:lnTo>
                <a:cubicBezTo>
                  <a:pt x="2866" y="2310"/>
                  <a:pt x="2868" y="2310"/>
                  <a:pt x="2869" y="2310"/>
                </a:cubicBezTo>
                <a:lnTo>
                  <a:pt x="2869" y="2310"/>
                </a:lnTo>
                <a:cubicBezTo>
                  <a:pt x="2870" y="2310"/>
                  <a:pt x="2871" y="2310"/>
                  <a:pt x="2872" y="2310"/>
                </a:cubicBezTo>
                <a:lnTo>
                  <a:pt x="2872" y="2310"/>
                </a:lnTo>
                <a:cubicBezTo>
                  <a:pt x="2906" y="2310"/>
                  <a:pt x="2937" y="2327"/>
                  <a:pt x="2955" y="2356"/>
                </a:cubicBezTo>
                <a:lnTo>
                  <a:pt x="2955" y="2356"/>
                </a:lnTo>
                <a:cubicBezTo>
                  <a:pt x="2997" y="2419"/>
                  <a:pt x="3044" y="2470"/>
                  <a:pt x="3083" y="2492"/>
                </a:cubicBezTo>
                <a:lnTo>
                  <a:pt x="3083" y="2492"/>
                </a:lnTo>
                <a:cubicBezTo>
                  <a:pt x="3100" y="2502"/>
                  <a:pt x="3116" y="2509"/>
                  <a:pt x="3133" y="2512"/>
                </a:cubicBezTo>
                <a:lnTo>
                  <a:pt x="3133" y="2512"/>
                </a:lnTo>
                <a:cubicBezTo>
                  <a:pt x="3158" y="2518"/>
                  <a:pt x="3183" y="2517"/>
                  <a:pt x="3207" y="2510"/>
                </a:cubicBezTo>
                <a:lnTo>
                  <a:pt x="3207" y="2510"/>
                </a:lnTo>
                <a:cubicBezTo>
                  <a:pt x="3253" y="2497"/>
                  <a:pt x="3295" y="2460"/>
                  <a:pt x="3327" y="2406"/>
                </a:cubicBezTo>
                <a:lnTo>
                  <a:pt x="3327" y="2406"/>
                </a:lnTo>
                <a:cubicBezTo>
                  <a:pt x="3355" y="2357"/>
                  <a:pt x="3367" y="2305"/>
                  <a:pt x="3360" y="2261"/>
                </a:cubicBezTo>
                <a:lnTo>
                  <a:pt x="3360" y="2261"/>
                </a:lnTo>
                <a:cubicBezTo>
                  <a:pt x="3358" y="2250"/>
                  <a:pt x="3355" y="2240"/>
                  <a:pt x="3351" y="2229"/>
                </a:cubicBezTo>
                <a:lnTo>
                  <a:pt x="3351" y="2229"/>
                </a:lnTo>
                <a:lnTo>
                  <a:pt x="3351" y="2228"/>
                </a:lnTo>
                <a:lnTo>
                  <a:pt x="3351" y="2228"/>
                </a:lnTo>
                <a:cubicBezTo>
                  <a:pt x="3350" y="2226"/>
                  <a:pt x="3349" y="2225"/>
                  <a:pt x="3349" y="2224"/>
                </a:cubicBezTo>
                <a:lnTo>
                  <a:pt x="3347" y="2223"/>
                </a:lnTo>
                <a:lnTo>
                  <a:pt x="3347" y="2223"/>
                </a:lnTo>
                <a:cubicBezTo>
                  <a:pt x="3347" y="2221"/>
                  <a:pt x="3347" y="2221"/>
                  <a:pt x="3346" y="2219"/>
                </a:cubicBezTo>
                <a:lnTo>
                  <a:pt x="3345" y="2217"/>
                </a:lnTo>
                <a:lnTo>
                  <a:pt x="3345" y="2217"/>
                </a:lnTo>
                <a:cubicBezTo>
                  <a:pt x="3345" y="2215"/>
                  <a:pt x="3343" y="2213"/>
                  <a:pt x="3343" y="2211"/>
                </a:cubicBezTo>
                <a:lnTo>
                  <a:pt x="3343" y="2211"/>
                </a:lnTo>
                <a:cubicBezTo>
                  <a:pt x="3340" y="2206"/>
                  <a:pt x="3336" y="2201"/>
                  <a:pt x="3332" y="2196"/>
                </a:cubicBezTo>
                <a:lnTo>
                  <a:pt x="3332" y="2196"/>
                </a:lnTo>
                <a:cubicBezTo>
                  <a:pt x="3332" y="2195"/>
                  <a:pt x="3331" y="2195"/>
                  <a:pt x="3330" y="2194"/>
                </a:cubicBezTo>
                <a:lnTo>
                  <a:pt x="3330" y="2194"/>
                </a:lnTo>
                <a:cubicBezTo>
                  <a:pt x="3329" y="2192"/>
                  <a:pt x="3327" y="2190"/>
                  <a:pt x="3326" y="2189"/>
                </a:cubicBezTo>
                <a:lnTo>
                  <a:pt x="3326" y="2189"/>
                </a:lnTo>
                <a:cubicBezTo>
                  <a:pt x="3314" y="2177"/>
                  <a:pt x="3300" y="2166"/>
                  <a:pt x="3284" y="2156"/>
                </a:cubicBezTo>
                <a:lnTo>
                  <a:pt x="3284" y="2156"/>
                </a:lnTo>
                <a:cubicBezTo>
                  <a:pt x="3245" y="2134"/>
                  <a:pt x="3176" y="2118"/>
                  <a:pt x="3099" y="2114"/>
                </a:cubicBezTo>
                <a:lnTo>
                  <a:pt x="3099" y="2114"/>
                </a:lnTo>
                <a:cubicBezTo>
                  <a:pt x="3064" y="2112"/>
                  <a:pt x="3033" y="2092"/>
                  <a:pt x="3015" y="2061"/>
                </a:cubicBezTo>
                <a:lnTo>
                  <a:pt x="3015" y="2061"/>
                </a:lnTo>
                <a:cubicBezTo>
                  <a:pt x="3015" y="2059"/>
                  <a:pt x="3014" y="2058"/>
                  <a:pt x="3013" y="2056"/>
                </a:cubicBezTo>
                <a:lnTo>
                  <a:pt x="3012" y="2055"/>
                </a:lnTo>
                <a:lnTo>
                  <a:pt x="3012" y="2055"/>
                </a:lnTo>
                <a:cubicBezTo>
                  <a:pt x="3004" y="2035"/>
                  <a:pt x="3001" y="2015"/>
                  <a:pt x="3004" y="1994"/>
                </a:cubicBezTo>
                <a:lnTo>
                  <a:pt x="3004" y="1994"/>
                </a:lnTo>
                <a:cubicBezTo>
                  <a:pt x="3005" y="1993"/>
                  <a:pt x="3006" y="1991"/>
                  <a:pt x="3006" y="1989"/>
                </a:cubicBezTo>
                <a:lnTo>
                  <a:pt x="3324" y="1440"/>
                </a:lnTo>
                <a:lnTo>
                  <a:pt x="3324" y="1440"/>
                </a:lnTo>
                <a:cubicBezTo>
                  <a:pt x="3324" y="1439"/>
                  <a:pt x="3324" y="1439"/>
                  <a:pt x="3324" y="1439"/>
                </a:cubicBezTo>
                <a:lnTo>
                  <a:pt x="2493" y="0"/>
                </a:lnTo>
                <a:lnTo>
                  <a:pt x="829" y="0"/>
                </a:lnTo>
                <a:lnTo>
                  <a:pt x="0" y="1434"/>
                </a:lnTo>
                <a:lnTo>
                  <a:pt x="316" y="1982"/>
                </a:lnTo>
                <a:lnTo>
                  <a:pt x="316" y="1982"/>
                </a:lnTo>
                <a:cubicBezTo>
                  <a:pt x="323" y="1986"/>
                  <a:pt x="330" y="1989"/>
                  <a:pt x="337" y="1991"/>
                </a:cubicBezTo>
                <a:lnTo>
                  <a:pt x="337" y="1991"/>
                </a:lnTo>
                <a:cubicBezTo>
                  <a:pt x="340" y="1991"/>
                  <a:pt x="344" y="1992"/>
                  <a:pt x="347" y="1992"/>
                </a:cubicBezTo>
                <a:lnTo>
                  <a:pt x="347" y="1992"/>
                </a:lnTo>
                <a:lnTo>
                  <a:pt x="347" y="1992"/>
                </a:lnTo>
                <a:cubicBezTo>
                  <a:pt x="372" y="1993"/>
                  <a:pt x="395" y="1981"/>
                  <a:pt x="410" y="1960"/>
                </a:cubicBezTo>
                <a:lnTo>
                  <a:pt x="410" y="1960"/>
                </a:lnTo>
                <a:cubicBezTo>
                  <a:pt x="439" y="1917"/>
                  <a:pt x="472" y="1879"/>
                  <a:pt x="504" y="1850"/>
                </a:cubicBezTo>
                <a:lnTo>
                  <a:pt x="504" y="1850"/>
                </a:lnTo>
                <a:cubicBezTo>
                  <a:pt x="520" y="1835"/>
                  <a:pt x="536" y="1823"/>
                  <a:pt x="550" y="1815"/>
                </a:cubicBezTo>
                <a:lnTo>
                  <a:pt x="550" y="1815"/>
                </a:lnTo>
                <a:cubicBezTo>
                  <a:pt x="566" y="1806"/>
                  <a:pt x="581" y="1799"/>
                  <a:pt x="598" y="1794"/>
                </a:cubicBezTo>
                <a:lnTo>
                  <a:pt x="598" y="1794"/>
                </a:lnTo>
                <a:cubicBezTo>
                  <a:pt x="616" y="1789"/>
                  <a:pt x="633" y="1786"/>
                  <a:pt x="651" y="1786"/>
                </a:cubicBezTo>
                <a:lnTo>
                  <a:pt x="651" y="1786"/>
                </a:lnTo>
                <a:cubicBezTo>
                  <a:pt x="654" y="1786"/>
                  <a:pt x="656" y="1786"/>
                  <a:pt x="658" y="1786"/>
                </a:cubicBezTo>
                <a:lnTo>
                  <a:pt x="662" y="1787"/>
                </a:lnTo>
                <a:lnTo>
                  <a:pt x="662" y="1787"/>
                </a:lnTo>
                <a:cubicBezTo>
                  <a:pt x="664" y="1787"/>
                  <a:pt x="665" y="1787"/>
                  <a:pt x="666" y="1787"/>
                </a:cubicBezTo>
                <a:lnTo>
                  <a:pt x="668" y="1787"/>
                </a:lnTo>
                <a:lnTo>
                  <a:pt x="668" y="1787"/>
                </a:lnTo>
                <a:cubicBezTo>
                  <a:pt x="670" y="1788"/>
                  <a:pt x="672" y="1788"/>
                  <a:pt x="674" y="1788"/>
                </a:cubicBezTo>
                <a:lnTo>
                  <a:pt x="674" y="1788"/>
                </a:lnTo>
                <a:cubicBezTo>
                  <a:pt x="674" y="1788"/>
                  <a:pt x="674" y="1788"/>
                  <a:pt x="675" y="1788"/>
                </a:cubicBezTo>
                <a:lnTo>
                  <a:pt x="675" y="1788"/>
                </a:lnTo>
                <a:cubicBezTo>
                  <a:pt x="689" y="1790"/>
                  <a:pt x="702" y="1794"/>
                  <a:pt x="715" y="1799"/>
                </a:cubicBezTo>
                <a:lnTo>
                  <a:pt x="715" y="1799"/>
                </a:lnTo>
                <a:cubicBezTo>
                  <a:pt x="764" y="1817"/>
                  <a:pt x="809" y="1858"/>
                  <a:pt x="841" y="1914"/>
                </a:cubicBezTo>
                <a:lnTo>
                  <a:pt x="841" y="1914"/>
                </a:lnTo>
                <a:cubicBezTo>
                  <a:pt x="877" y="1977"/>
                  <a:pt x="888" y="2040"/>
                  <a:pt x="874" y="2096"/>
                </a:cubicBezTo>
                <a:lnTo>
                  <a:pt x="874" y="2096"/>
                </a:lnTo>
                <a:cubicBezTo>
                  <a:pt x="867" y="2125"/>
                  <a:pt x="853" y="2151"/>
                  <a:pt x="832" y="2175"/>
                </a:cubicBezTo>
                <a:lnTo>
                  <a:pt x="832" y="2175"/>
                </a:lnTo>
                <a:cubicBezTo>
                  <a:pt x="818" y="2190"/>
                  <a:pt x="801" y="2203"/>
                  <a:pt x="781" y="2214"/>
                </a:cubicBezTo>
                <a:lnTo>
                  <a:pt x="781" y="2214"/>
                </a:lnTo>
                <a:cubicBezTo>
                  <a:pt x="739" y="2239"/>
                  <a:pt x="664" y="2257"/>
                  <a:pt x="583" y="2261"/>
                </a:cubicBezTo>
                <a:lnTo>
                  <a:pt x="583" y="2261"/>
                </a:lnTo>
                <a:cubicBezTo>
                  <a:pt x="558" y="2262"/>
                  <a:pt x="537" y="2276"/>
                  <a:pt x="525" y="2298"/>
                </a:cubicBezTo>
                <a:lnTo>
                  <a:pt x="525" y="2298"/>
                </a:lnTo>
                <a:lnTo>
                  <a:pt x="524" y="2299"/>
                </a:lnTo>
                <a:lnTo>
                  <a:pt x="524" y="2299"/>
                </a:lnTo>
                <a:cubicBezTo>
                  <a:pt x="523" y="2301"/>
                  <a:pt x="523" y="2301"/>
                  <a:pt x="523" y="2302"/>
                </a:cubicBezTo>
                <a:lnTo>
                  <a:pt x="523" y="2302"/>
                </a:lnTo>
                <a:cubicBezTo>
                  <a:pt x="522" y="2303"/>
                  <a:pt x="522" y="2304"/>
                  <a:pt x="521" y="2305"/>
                </a:cubicBezTo>
                <a:lnTo>
                  <a:pt x="521" y="2305"/>
                </a:lnTo>
                <a:cubicBezTo>
                  <a:pt x="518" y="2313"/>
                  <a:pt x="517" y="2322"/>
                  <a:pt x="518" y="2331"/>
                </a:cubicBezTo>
                <a:lnTo>
                  <a:pt x="836" y="2882"/>
                </a:lnTo>
                <a:lnTo>
                  <a:pt x="2491" y="2882"/>
                </a:lnTo>
                <a:lnTo>
                  <a:pt x="2798" y="2351"/>
                </a:lnTo>
                <a:lnTo>
                  <a:pt x="2798" y="2351"/>
                </a:lnTo>
                <a:cubicBezTo>
                  <a:pt x="2798" y="2349"/>
                  <a:pt x="2800" y="2348"/>
                  <a:pt x="2801" y="2347"/>
                </a:cubicBezTo>
                <a:lnTo>
                  <a:pt x="2801" y="2347"/>
                </a:lnTo>
                <a:cubicBezTo>
                  <a:pt x="2801" y="2346"/>
                  <a:pt x="2801" y="2346"/>
                  <a:pt x="2802" y="2346"/>
                </a:cubicBezTo>
                <a:lnTo>
                  <a:pt x="2809" y="2334"/>
                </a:lnTo>
                <a:lnTo>
                  <a:pt x="2809" y="2334"/>
                </a:lnTo>
                <a:cubicBezTo>
                  <a:pt x="2810" y="2332"/>
                  <a:pt x="2812" y="2330"/>
                  <a:pt x="2814" y="2329"/>
                </a:cubicBezTo>
              </a:path>
            </a:pathLst>
          </a:custGeom>
          <a:solidFill>
            <a:srgbClr val="00B050"/>
          </a:solidFill>
          <a:ln>
            <a:noFill/>
          </a:ln>
          <a:effectLst/>
        </p:spPr>
        <p:txBody>
          <a:bodyPr wrap="none" anchor="ctr"/>
          <a:lstStyle/>
          <a:p>
            <a:endParaRPr lang="en-US" sz="2449"/>
          </a:p>
        </p:txBody>
      </p:sp>
      <p:sp>
        <p:nvSpPr>
          <p:cNvPr id="47" name="Freeform 6">
            <a:extLst>
              <a:ext uri="{FF2B5EF4-FFF2-40B4-BE49-F238E27FC236}">
                <a16:creationId xmlns:a16="http://schemas.microsoft.com/office/drawing/2014/main" id="{CF856395-4A1A-4DF5-91C1-CD6C72E09866}"/>
              </a:ext>
            </a:extLst>
          </p:cNvPr>
          <p:cNvSpPr>
            <a:spLocks noChangeArrowheads="1"/>
          </p:cNvSpPr>
          <p:nvPr/>
        </p:nvSpPr>
        <p:spPr bwMode="auto">
          <a:xfrm>
            <a:off x="5911223" y="2758373"/>
            <a:ext cx="1574332" cy="1347661"/>
          </a:xfrm>
          <a:custGeom>
            <a:avLst/>
            <a:gdLst>
              <a:gd name="T0" fmla="*/ 844 w 3371"/>
              <a:gd name="T1" fmla="*/ 968 h 2884"/>
              <a:gd name="T2" fmla="*/ 718 w 3371"/>
              <a:gd name="T3" fmla="*/ 1083 h 2884"/>
              <a:gd name="T4" fmla="*/ 677 w 3371"/>
              <a:gd name="T5" fmla="*/ 1094 h 2884"/>
              <a:gd name="T6" fmla="*/ 671 w 3371"/>
              <a:gd name="T7" fmla="*/ 1094 h 2884"/>
              <a:gd name="T8" fmla="*/ 670 w 3371"/>
              <a:gd name="T9" fmla="*/ 1095 h 2884"/>
              <a:gd name="T10" fmla="*/ 663 w 3371"/>
              <a:gd name="T11" fmla="*/ 1095 h 2884"/>
              <a:gd name="T12" fmla="*/ 655 w 3371"/>
              <a:gd name="T13" fmla="*/ 1095 h 2884"/>
              <a:gd name="T14" fmla="*/ 655 w 3371"/>
              <a:gd name="T15" fmla="*/ 1095 h 2884"/>
              <a:gd name="T16" fmla="*/ 565 w 3371"/>
              <a:gd name="T17" fmla="*/ 1073 h 2884"/>
              <a:gd name="T18" fmla="*/ 555 w 3371"/>
              <a:gd name="T19" fmla="*/ 1067 h 2884"/>
              <a:gd name="T20" fmla="*/ 413 w 3371"/>
              <a:gd name="T21" fmla="*/ 922 h 2884"/>
              <a:gd name="T22" fmla="*/ 351 w 3371"/>
              <a:gd name="T23" fmla="*/ 890 h 2884"/>
              <a:gd name="T24" fmla="*/ 0 w 3371"/>
              <a:gd name="T25" fmla="*/ 1443 h 2884"/>
              <a:gd name="T26" fmla="*/ 2497 w 3371"/>
              <a:gd name="T27" fmla="*/ 2882 h 2884"/>
              <a:gd name="T28" fmla="*/ 3011 w 3371"/>
              <a:gd name="T29" fmla="*/ 891 h 2884"/>
              <a:gd name="T30" fmla="*/ 3009 w 3371"/>
              <a:gd name="T31" fmla="*/ 885 h 2884"/>
              <a:gd name="T32" fmla="*/ 3020 w 3371"/>
              <a:gd name="T33" fmla="*/ 829 h 2884"/>
              <a:gd name="T34" fmla="*/ 3103 w 3371"/>
              <a:gd name="T35" fmla="*/ 776 h 2884"/>
              <a:gd name="T36" fmla="*/ 3284 w 3371"/>
              <a:gd name="T37" fmla="*/ 730 h 2884"/>
              <a:gd name="T38" fmla="*/ 3292 w 3371"/>
              <a:gd name="T39" fmla="*/ 726 h 2884"/>
              <a:gd name="T40" fmla="*/ 3346 w 3371"/>
              <a:gd name="T41" fmla="*/ 670 h 2884"/>
              <a:gd name="T42" fmla="*/ 3349 w 3371"/>
              <a:gd name="T43" fmla="*/ 665 h 2884"/>
              <a:gd name="T44" fmla="*/ 3352 w 3371"/>
              <a:gd name="T45" fmla="*/ 658 h 2884"/>
              <a:gd name="T46" fmla="*/ 3369 w 3371"/>
              <a:gd name="T47" fmla="*/ 659 h 2884"/>
              <a:gd name="T48" fmla="*/ 3354 w 3371"/>
              <a:gd name="T49" fmla="*/ 653 h 2884"/>
              <a:gd name="T50" fmla="*/ 3363 w 3371"/>
              <a:gd name="T51" fmla="*/ 621 h 2884"/>
              <a:gd name="T52" fmla="*/ 3330 w 3371"/>
              <a:gd name="T53" fmla="*/ 476 h 2884"/>
              <a:gd name="T54" fmla="*/ 3210 w 3371"/>
              <a:gd name="T55" fmla="*/ 371 h 2884"/>
              <a:gd name="T56" fmla="*/ 3137 w 3371"/>
              <a:gd name="T57" fmla="*/ 370 h 2884"/>
              <a:gd name="T58" fmla="*/ 3087 w 3371"/>
              <a:gd name="T59" fmla="*/ 389 h 2884"/>
              <a:gd name="T60" fmla="*/ 2959 w 3371"/>
              <a:gd name="T61" fmla="*/ 526 h 2884"/>
              <a:gd name="T62" fmla="*/ 2873 w 3371"/>
              <a:gd name="T63" fmla="*/ 571 h 2884"/>
              <a:gd name="T64" fmla="*/ 2866 w 3371"/>
              <a:gd name="T65" fmla="*/ 571 h 2884"/>
              <a:gd name="T66" fmla="*/ 2817 w 3371"/>
              <a:gd name="T67" fmla="*/ 553 h 2884"/>
              <a:gd name="T68" fmla="*/ 2813 w 3371"/>
              <a:gd name="T69" fmla="*/ 548 h 2884"/>
              <a:gd name="T70" fmla="*/ 834 w 3371"/>
              <a:gd name="T71" fmla="*/ 0 h 2884"/>
              <a:gd name="T72" fmla="*/ 522 w 3371"/>
              <a:gd name="T73" fmla="*/ 541 h 2884"/>
              <a:gd name="T74" fmla="*/ 530 w 3371"/>
              <a:gd name="T75" fmla="*/ 576 h 2884"/>
              <a:gd name="T76" fmla="*/ 587 w 3371"/>
              <a:gd name="T77" fmla="*/ 614 h 2884"/>
              <a:gd name="T78" fmla="*/ 781 w 3371"/>
              <a:gd name="T79" fmla="*/ 663 h 2884"/>
              <a:gd name="T80" fmla="*/ 791 w 3371"/>
              <a:gd name="T81" fmla="*/ 669 h 2884"/>
              <a:gd name="T82" fmla="*/ 839 w 3371"/>
              <a:gd name="T83" fmla="*/ 711 h 2884"/>
              <a:gd name="T84" fmla="*/ 878 w 3371"/>
              <a:gd name="T85" fmla="*/ 786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71" h="2884">
                <a:moveTo>
                  <a:pt x="844" y="968"/>
                </a:moveTo>
                <a:lnTo>
                  <a:pt x="844" y="968"/>
                </a:lnTo>
                <a:cubicBezTo>
                  <a:pt x="812" y="1023"/>
                  <a:pt x="768" y="1064"/>
                  <a:pt x="718" y="1083"/>
                </a:cubicBezTo>
                <a:lnTo>
                  <a:pt x="718" y="1083"/>
                </a:lnTo>
                <a:cubicBezTo>
                  <a:pt x="706" y="1088"/>
                  <a:pt x="692" y="1092"/>
                  <a:pt x="679" y="1094"/>
                </a:cubicBezTo>
                <a:lnTo>
                  <a:pt x="677" y="1094"/>
                </a:lnTo>
                <a:lnTo>
                  <a:pt x="677" y="1094"/>
                </a:lnTo>
                <a:cubicBezTo>
                  <a:pt x="675" y="1094"/>
                  <a:pt x="673" y="1094"/>
                  <a:pt x="671" y="1094"/>
                </a:cubicBezTo>
                <a:lnTo>
                  <a:pt x="670" y="1095"/>
                </a:lnTo>
                <a:lnTo>
                  <a:pt x="670" y="1095"/>
                </a:lnTo>
                <a:cubicBezTo>
                  <a:pt x="668" y="1095"/>
                  <a:pt x="667" y="1095"/>
                  <a:pt x="666" y="1095"/>
                </a:cubicBezTo>
                <a:lnTo>
                  <a:pt x="663" y="1095"/>
                </a:lnTo>
                <a:lnTo>
                  <a:pt x="663" y="1095"/>
                </a:lnTo>
                <a:cubicBezTo>
                  <a:pt x="660" y="1095"/>
                  <a:pt x="658" y="1095"/>
                  <a:pt x="655" y="1095"/>
                </a:cubicBezTo>
                <a:lnTo>
                  <a:pt x="655" y="1095"/>
                </a:lnTo>
                <a:lnTo>
                  <a:pt x="655" y="1095"/>
                </a:lnTo>
                <a:cubicBezTo>
                  <a:pt x="624" y="1095"/>
                  <a:pt x="595" y="1088"/>
                  <a:pt x="565" y="1073"/>
                </a:cubicBezTo>
                <a:lnTo>
                  <a:pt x="565" y="1073"/>
                </a:lnTo>
                <a:cubicBezTo>
                  <a:pt x="562" y="1071"/>
                  <a:pt x="558" y="1069"/>
                  <a:pt x="555" y="1067"/>
                </a:cubicBezTo>
                <a:lnTo>
                  <a:pt x="555" y="1067"/>
                </a:lnTo>
                <a:cubicBezTo>
                  <a:pt x="511" y="1042"/>
                  <a:pt x="458" y="988"/>
                  <a:pt x="413" y="922"/>
                </a:cubicBezTo>
                <a:lnTo>
                  <a:pt x="413" y="922"/>
                </a:lnTo>
                <a:cubicBezTo>
                  <a:pt x="399" y="901"/>
                  <a:pt x="375" y="889"/>
                  <a:pt x="351" y="890"/>
                </a:cubicBezTo>
                <a:lnTo>
                  <a:pt x="351" y="890"/>
                </a:lnTo>
                <a:cubicBezTo>
                  <a:pt x="336" y="891"/>
                  <a:pt x="323" y="895"/>
                  <a:pt x="311" y="904"/>
                </a:cubicBezTo>
                <a:lnTo>
                  <a:pt x="0" y="1443"/>
                </a:lnTo>
                <a:lnTo>
                  <a:pt x="832" y="2883"/>
                </a:lnTo>
                <a:lnTo>
                  <a:pt x="2497" y="2882"/>
                </a:lnTo>
                <a:lnTo>
                  <a:pt x="3329" y="1440"/>
                </a:lnTo>
                <a:lnTo>
                  <a:pt x="3011" y="891"/>
                </a:lnTo>
                <a:lnTo>
                  <a:pt x="3011" y="891"/>
                </a:lnTo>
                <a:cubicBezTo>
                  <a:pt x="3010" y="889"/>
                  <a:pt x="3009" y="887"/>
                  <a:pt x="3009" y="885"/>
                </a:cubicBezTo>
                <a:lnTo>
                  <a:pt x="3009" y="885"/>
                </a:lnTo>
                <a:cubicBezTo>
                  <a:pt x="3007" y="866"/>
                  <a:pt x="3011" y="846"/>
                  <a:pt x="3020" y="829"/>
                </a:cubicBezTo>
                <a:lnTo>
                  <a:pt x="3020" y="829"/>
                </a:lnTo>
                <a:cubicBezTo>
                  <a:pt x="3036" y="798"/>
                  <a:pt x="3068" y="778"/>
                  <a:pt x="3103" y="776"/>
                </a:cubicBezTo>
                <a:lnTo>
                  <a:pt x="3103" y="776"/>
                </a:lnTo>
                <a:cubicBezTo>
                  <a:pt x="3176" y="770"/>
                  <a:pt x="3244" y="754"/>
                  <a:pt x="3284" y="730"/>
                </a:cubicBezTo>
                <a:lnTo>
                  <a:pt x="3284" y="730"/>
                </a:lnTo>
                <a:cubicBezTo>
                  <a:pt x="3287" y="729"/>
                  <a:pt x="3289" y="727"/>
                  <a:pt x="3292" y="726"/>
                </a:cubicBezTo>
                <a:lnTo>
                  <a:pt x="3292" y="726"/>
                </a:lnTo>
                <a:cubicBezTo>
                  <a:pt x="3315" y="711"/>
                  <a:pt x="3333" y="692"/>
                  <a:pt x="3346" y="670"/>
                </a:cubicBezTo>
                <a:lnTo>
                  <a:pt x="3346" y="670"/>
                </a:lnTo>
                <a:cubicBezTo>
                  <a:pt x="3347" y="669"/>
                  <a:pt x="3348" y="667"/>
                  <a:pt x="3349" y="665"/>
                </a:cubicBezTo>
                <a:lnTo>
                  <a:pt x="3352" y="658"/>
                </a:lnTo>
                <a:lnTo>
                  <a:pt x="3352" y="658"/>
                </a:lnTo>
                <a:cubicBezTo>
                  <a:pt x="3352" y="657"/>
                  <a:pt x="3353" y="655"/>
                  <a:pt x="3354" y="654"/>
                </a:cubicBezTo>
                <a:lnTo>
                  <a:pt x="3369" y="659"/>
                </a:lnTo>
                <a:lnTo>
                  <a:pt x="3354" y="653"/>
                </a:lnTo>
                <a:lnTo>
                  <a:pt x="3354" y="653"/>
                </a:lnTo>
                <a:cubicBezTo>
                  <a:pt x="3359" y="642"/>
                  <a:pt x="3362" y="632"/>
                  <a:pt x="3363" y="621"/>
                </a:cubicBezTo>
                <a:lnTo>
                  <a:pt x="3363" y="621"/>
                </a:lnTo>
                <a:cubicBezTo>
                  <a:pt x="3370" y="576"/>
                  <a:pt x="3359" y="525"/>
                  <a:pt x="3330" y="476"/>
                </a:cubicBezTo>
                <a:lnTo>
                  <a:pt x="3330" y="476"/>
                </a:lnTo>
                <a:cubicBezTo>
                  <a:pt x="3299" y="421"/>
                  <a:pt x="3257" y="385"/>
                  <a:pt x="3210" y="371"/>
                </a:cubicBezTo>
                <a:lnTo>
                  <a:pt x="3210" y="371"/>
                </a:lnTo>
                <a:cubicBezTo>
                  <a:pt x="3186" y="365"/>
                  <a:pt x="3162" y="364"/>
                  <a:pt x="3137" y="370"/>
                </a:cubicBezTo>
                <a:lnTo>
                  <a:pt x="3137" y="370"/>
                </a:lnTo>
                <a:cubicBezTo>
                  <a:pt x="3120" y="373"/>
                  <a:pt x="3103" y="380"/>
                  <a:pt x="3087" y="389"/>
                </a:cubicBezTo>
                <a:lnTo>
                  <a:pt x="3087" y="389"/>
                </a:lnTo>
                <a:cubicBezTo>
                  <a:pt x="3048" y="412"/>
                  <a:pt x="3000" y="463"/>
                  <a:pt x="2959" y="526"/>
                </a:cubicBezTo>
                <a:lnTo>
                  <a:pt x="2959" y="526"/>
                </a:lnTo>
                <a:cubicBezTo>
                  <a:pt x="2940" y="555"/>
                  <a:pt x="2908" y="573"/>
                  <a:pt x="2873" y="571"/>
                </a:cubicBezTo>
                <a:lnTo>
                  <a:pt x="2873" y="571"/>
                </a:lnTo>
                <a:cubicBezTo>
                  <a:pt x="2871" y="571"/>
                  <a:pt x="2869" y="571"/>
                  <a:pt x="2868" y="571"/>
                </a:cubicBezTo>
                <a:lnTo>
                  <a:pt x="2866" y="571"/>
                </a:lnTo>
                <a:lnTo>
                  <a:pt x="2866" y="571"/>
                </a:lnTo>
                <a:cubicBezTo>
                  <a:pt x="2849" y="569"/>
                  <a:pt x="2831" y="563"/>
                  <a:pt x="2817" y="553"/>
                </a:cubicBezTo>
                <a:lnTo>
                  <a:pt x="2817" y="553"/>
                </a:lnTo>
                <a:cubicBezTo>
                  <a:pt x="2815" y="552"/>
                  <a:pt x="2814" y="550"/>
                  <a:pt x="2813" y="548"/>
                </a:cubicBezTo>
                <a:lnTo>
                  <a:pt x="2496" y="0"/>
                </a:lnTo>
                <a:lnTo>
                  <a:pt x="834" y="0"/>
                </a:lnTo>
                <a:lnTo>
                  <a:pt x="522" y="541"/>
                </a:lnTo>
                <a:lnTo>
                  <a:pt x="522" y="541"/>
                </a:lnTo>
                <a:cubicBezTo>
                  <a:pt x="521" y="553"/>
                  <a:pt x="523" y="565"/>
                  <a:pt x="530" y="576"/>
                </a:cubicBezTo>
                <a:lnTo>
                  <a:pt x="530" y="576"/>
                </a:lnTo>
                <a:cubicBezTo>
                  <a:pt x="541" y="598"/>
                  <a:pt x="563" y="612"/>
                  <a:pt x="587" y="614"/>
                </a:cubicBezTo>
                <a:lnTo>
                  <a:pt x="587" y="614"/>
                </a:lnTo>
                <a:cubicBezTo>
                  <a:pt x="665" y="619"/>
                  <a:pt x="738" y="637"/>
                  <a:pt x="781" y="663"/>
                </a:cubicBezTo>
                <a:lnTo>
                  <a:pt x="781" y="663"/>
                </a:lnTo>
                <a:cubicBezTo>
                  <a:pt x="785" y="664"/>
                  <a:pt x="788" y="667"/>
                  <a:pt x="791" y="669"/>
                </a:cubicBezTo>
                <a:lnTo>
                  <a:pt x="791" y="669"/>
                </a:lnTo>
                <a:cubicBezTo>
                  <a:pt x="810" y="681"/>
                  <a:pt x="826" y="695"/>
                  <a:pt x="839" y="711"/>
                </a:cubicBezTo>
                <a:lnTo>
                  <a:pt x="839" y="711"/>
                </a:lnTo>
                <a:cubicBezTo>
                  <a:pt x="858" y="733"/>
                  <a:pt x="871" y="758"/>
                  <a:pt x="878" y="786"/>
                </a:cubicBezTo>
                <a:lnTo>
                  <a:pt x="878" y="786"/>
                </a:lnTo>
                <a:cubicBezTo>
                  <a:pt x="892" y="842"/>
                  <a:pt x="881" y="905"/>
                  <a:pt x="844" y="968"/>
                </a:cubicBezTo>
              </a:path>
            </a:pathLst>
          </a:custGeom>
          <a:solidFill>
            <a:schemeClr val="accent5"/>
          </a:solidFill>
          <a:ln>
            <a:noFill/>
          </a:ln>
          <a:effectLst/>
        </p:spPr>
        <p:txBody>
          <a:bodyPr wrap="none" anchor="ctr"/>
          <a:lstStyle/>
          <a:p>
            <a:endParaRPr lang="en-US" sz="2449"/>
          </a:p>
        </p:txBody>
      </p:sp>
      <p:sp>
        <p:nvSpPr>
          <p:cNvPr id="48" name="Freeform 26">
            <a:extLst>
              <a:ext uri="{FF2B5EF4-FFF2-40B4-BE49-F238E27FC236}">
                <a16:creationId xmlns:a16="http://schemas.microsoft.com/office/drawing/2014/main" id="{C4356750-9FA3-477F-9D1E-D62857DE00C6}"/>
              </a:ext>
            </a:extLst>
          </p:cNvPr>
          <p:cNvSpPr>
            <a:spLocks noChangeArrowheads="1"/>
          </p:cNvSpPr>
          <p:nvPr/>
        </p:nvSpPr>
        <p:spPr bwMode="auto">
          <a:xfrm>
            <a:off x="1945684" y="2321139"/>
            <a:ext cx="45719" cy="451186"/>
          </a:xfrm>
          <a:custGeom>
            <a:avLst/>
            <a:gdLst>
              <a:gd name="connsiteX0" fmla="*/ 31694 w 64655"/>
              <a:gd name="connsiteY0" fmla="*/ 1214095 h 1355665"/>
              <a:gd name="connsiteX1" fmla="*/ 64655 w 64655"/>
              <a:gd name="connsiteY1" fmla="*/ 1245696 h 1355665"/>
              <a:gd name="connsiteX2" fmla="*/ 64655 w 64655"/>
              <a:gd name="connsiteY2" fmla="*/ 1322801 h 1355665"/>
              <a:gd name="connsiteX3" fmla="*/ 31694 w 64655"/>
              <a:gd name="connsiteY3" fmla="*/ 1355665 h 1355665"/>
              <a:gd name="connsiteX4" fmla="*/ 0 w 64655"/>
              <a:gd name="connsiteY4" fmla="*/ 1322801 h 1355665"/>
              <a:gd name="connsiteX5" fmla="*/ 0 w 64655"/>
              <a:gd name="connsiteY5" fmla="*/ 1245696 h 1355665"/>
              <a:gd name="connsiteX6" fmla="*/ 31694 w 64655"/>
              <a:gd name="connsiteY6" fmla="*/ 1214095 h 1355665"/>
              <a:gd name="connsiteX7" fmla="*/ 31694 w 64655"/>
              <a:gd name="connsiteY7" fmla="*/ 888615 h 1355665"/>
              <a:gd name="connsiteX8" fmla="*/ 64655 w 64655"/>
              <a:gd name="connsiteY8" fmla="*/ 919740 h 1355665"/>
              <a:gd name="connsiteX9" fmla="*/ 64655 w 64655"/>
              <a:gd name="connsiteY9" fmla="*/ 1081592 h 1355665"/>
              <a:gd name="connsiteX10" fmla="*/ 31694 w 64655"/>
              <a:gd name="connsiteY10" fmla="*/ 1113962 h 1355665"/>
              <a:gd name="connsiteX11" fmla="*/ 0 w 64655"/>
              <a:gd name="connsiteY11" fmla="*/ 1081592 h 1355665"/>
              <a:gd name="connsiteX12" fmla="*/ 0 w 64655"/>
              <a:gd name="connsiteY12" fmla="*/ 919740 h 1355665"/>
              <a:gd name="connsiteX13" fmla="*/ 31694 w 64655"/>
              <a:gd name="connsiteY13" fmla="*/ 888615 h 1355665"/>
              <a:gd name="connsiteX14" fmla="*/ 31694 w 64655"/>
              <a:gd name="connsiteY14" fmla="*/ 561177 h 1355665"/>
              <a:gd name="connsiteX15" fmla="*/ 64655 w 64655"/>
              <a:gd name="connsiteY15" fmla="*/ 593547 h 1355665"/>
              <a:gd name="connsiteX16" fmla="*/ 64655 w 64655"/>
              <a:gd name="connsiteY16" fmla="*/ 756644 h 1355665"/>
              <a:gd name="connsiteX17" fmla="*/ 31694 w 64655"/>
              <a:gd name="connsiteY17" fmla="*/ 787769 h 1355665"/>
              <a:gd name="connsiteX18" fmla="*/ 0 w 64655"/>
              <a:gd name="connsiteY18" fmla="*/ 756644 h 1355665"/>
              <a:gd name="connsiteX19" fmla="*/ 0 w 64655"/>
              <a:gd name="connsiteY19" fmla="*/ 593547 h 1355665"/>
              <a:gd name="connsiteX20" fmla="*/ 31694 w 64655"/>
              <a:gd name="connsiteY20" fmla="*/ 561177 h 1355665"/>
              <a:gd name="connsiteX21" fmla="*/ 31694 w 64655"/>
              <a:gd name="connsiteY21" fmla="*/ 236228 h 1355665"/>
              <a:gd name="connsiteX22" fmla="*/ 64655 w 64655"/>
              <a:gd name="connsiteY22" fmla="*/ 267354 h 1355665"/>
              <a:gd name="connsiteX23" fmla="*/ 64655 w 64655"/>
              <a:gd name="connsiteY23" fmla="*/ 430450 h 1355665"/>
              <a:gd name="connsiteX24" fmla="*/ 31694 w 64655"/>
              <a:gd name="connsiteY24" fmla="*/ 462821 h 1355665"/>
              <a:gd name="connsiteX25" fmla="*/ 0 w 64655"/>
              <a:gd name="connsiteY25" fmla="*/ 430450 h 1355665"/>
              <a:gd name="connsiteX26" fmla="*/ 0 w 64655"/>
              <a:gd name="connsiteY26" fmla="*/ 267354 h 1355665"/>
              <a:gd name="connsiteX27" fmla="*/ 31694 w 64655"/>
              <a:gd name="connsiteY27" fmla="*/ 236228 h 1355665"/>
              <a:gd name="connsiteX28" fmla="*/ 31694 w 64655"/>
              <a:gd name="connsiteY28" fmla="*/ 0 h 1355665"/>
              <a:gd name="connsiteX29" fmla="*/ 64655 w 64655"/>
              <a:gd name="connsiteY29" fmla="*/ 30657 h 1355665"/>
              <a:gd name="connsiteX30" fmla="*/ 64655 w 64655"/>
              <a:gd name="connsiteY30" fmla="*/ 105459 h 1355665"/>
              <a:gd name="connsiteX31" fmla="*/ 31694 w 64655"/>
              <a:gd name="connsiteY31" fmla="*/ 136116 h 1355665"/>
              <a:gd name="connsiteX32" fmla="*/ 0 w 64655"/>
              <a:gd name="connsiteY32" fmla="*/ 105459 h 1355665"/>
              <a:gd name="connsiteX33" fmla="*/ 0 w 64655"/>
              <a:gd name="connsiteY33" fmla="*/ 30657 h 1355665"/>
              <a:gd name="connsiteX34" fmla="*/ 31694 w 64655"/>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55665">
                <a:moveTo>
                  <a:pt x="31694" y="1214095"/>
                </a:moveTo>
                <a:cubicBezTo>
                  <a:pt x="49442" y="1214095"/>
                  <a:pt x="64655" y="1227999"/>
                  <a:pt x="64655" y="1245696"/>
                </a:cubicBezTo>
                <a:lnTo>
                  <a:pt x="64655" y="1322801"/>
                </a:lnTo>
                <a:cubicBezTo>
                  <a:pt x="64655" y="1340497"/>
                  <a:pt x="49442" y="1355665"/>
                  <a:pt x="31694" y="1355665"/>
                </a:cubicBezTo>
                <a:cubicBezTo>
                  <a:pt x="13945" y="1355665"/>
                  <a:pt x="0" y="1340497"/>
                  <a:pt x="0" y="1322801"/>
                </a:cubicBezTo>
                <a:lnTo>
                  <a:pt x="0" y="1245696"/>
                </a:lnTo>
                <a:cubicBezTo>
                  <a:pt x="0" y="1227999"/>
                  <a:pt x="13945" y="1214095"/>
                  <a:pt x="31694" y="1214095"/>
                </a:cubicBezTo>
                <a:close/>
                <a:moveTo>
                  <a:pt x="31694" y="888615"/>
                </a:moveTo>
                <a:cubicBezTo>
                  <a:pt x="49442" y="888615"/>
                  <a:pt x="64655" y="902310"/>
                  <a:pt x="64655" y="919740"/>
                </a:cubicBezTo>
                <a:lnTo>
                  <a:pt x="64655" y="1081592"/>
                </a:lnTo>
                <a:cubicBezTo>
                  <a:pt x="64655" y="1099022"/>
                  <a:pt x="49442" y="1113962"/>
                  <a:pt x="31694" y="1113962"/>
                </a:cubicBezTo>
                <a:cubicBezTo>
                  <a:pt x="13945" y="1113962"/>
                  <a:pt x="0" y="1099022"/>
                  <a:pt x="0" y="1081592"/>
                </a:cubicBezTo>
                <a:lnTo>
                  <a:pt x="0" y="919740"/>
                </a:lnTo>
                <a:cubicBezTo>
                  <a:pt x="0" y="902310"/>
                  <a:pt x="13945" y="888615"/>
                  <a:pt x="31694" y="888615"/>
                </a:cubicBezTo>
                <a:close/>
                <a:moveTo>
                  <a:pt x="31694" y="561177"/>
                </a:moveTo>
                <a:cubicBezTo>
                  <a:pt x="49442" y="561177"/>
                  <a:pt x="64655" y="576117"/>
                  <a:pt x="64655" y="593547"/>
                </a:cubicBezTo>
                <a:lnTo>
                  <a:pt x="64655" y="756644"/>
                </a:lnTo>
                <a:cubicBezTo>
                  <a:pt x="64655" y="774074"/>
                  <a:pt x="49442" y="787769"/>
                  <a:pt x="31694" y="787769"/>
                </a:cubicBezTo>
                <a:cubicBezTo>
                  <a:pt x="13945" y="787769"/>
                  <a:pt x="0" y="774074"/>
                  <a:pt x="0" y="756644"/>
                </a:cubicBezTo>
                <a:lnTo>
                  <a:pt x="0" y="593547"/>
                </a:lnTo>
                <a:cubicBezTo>
                  <a:pt x="0" y="576117"/>
                  <a:pt x="13945" y="561177"/>
                  <a:pt x="31694" y="561177"/>
                </a:cubicBezTo>
                <a:close/>
                <a:moveTo>
                  <a:pt x="31694" y="236228"/>
                </a:moveTo>
                <a:cubicBezTo>
                  <a:pt x="49442" y="236228"/>
                  <a:pt x="64655" y="249923"/>
                  <a:pt x="64655" y="267354"/>
                </a:cubicBezTo>
                <a:lnTo>
                  <a:pt x="64655" y="430450"/>
                </a:lnTo>
                <a:cubicBezTo>
                  <a:pt x="64655" y="447880"/>
                  <a:pt x="49442" y="462821"/>
                  <a:pt x="31694" y="462821"/>
                </a:cubicBezTo>
                <a:cubicBezTo>
                  <a:pt x="13945" y="462821"/>
                  <a:pt x="0" y="447880"/>
                  <a:pt x="0" y="430450"/>
                </a:cubicBezTo>
                <a:lnTo>
                  <a:pt x="0" y="267354"/>
                </a:lnTo>
                <a:cubicBezTo>
                  <a:pt x="0" y="249923"/>
                  <a:pt x="13945" y="236228"/>
                  <a:pt x="31694" y="236228"/>
                </a:cubicBezTo>
                <a:close/>
                <a:moveTo>
                  <a:pt x="31694" y="0"/>
                </a:moveTo>
                <a:cubicBezTo>
                  <a:pt x="49442" y="0"/>
                  <a:pt x="64655" y="13489"/>
                  <a:pt x="64655" y="30657"/>
                </a:cubicBezTo>
                <a:lnTo>
                  <a:pt x="64655" y="105459"/>
                </a:lnTo>
                <a:cubicBezTo>
                  <a:pt x="64655" y="122627"/>
                  <a:pt x="49442" y="136116"/>
                  <a:pt x="31694" y="136116"/>
                </a:cubicBezTo>
                <a:cubicBezTo>
                  <a:pt x="13945" y="136116"/>
                  <a:pt x="0" y="122627"/>
                  <a:pt x="0" y="105459"/>
                </a:cubicBezTo>
                <a:lnTo>
                  <a:pt x="0" y="30657"/>
                </a:lnTo>
                <a:cubicBezTo>
                  <a:pt x="0" y="13489"/>
                  <a:pt x="13945" y="0"/>
                  <a:pt x="31694" y="0"/>
                </a:cubicBezTo>
                <a:close/>
              </a:path>
            </a:pathLst>
          </a:custGeom>
          <a:solidFill>
            <a:schemeClr val="accent1"/>
          </a:solidFill>
          <a:ln>
            <a:noFill/>
          </a:ln>
          <a:effectLst/>
        </p:spPr>
        <p:txBody>
          <a:bodyPr wrap="square" anchor="ctr">
            <a:noAutofit/>
          </a:bodyPr>
          <a:lstStyle/>
          <a:p>
            <a:endParaRPr lang="en-US" sz="2449"/>
          </a:p>
        </p:txBody>
      </p:sp>
      <p:sp>
        <p:nvSpPr>
          <p:cNvPr id="49" name="Freeform 27">
            <a:extLst>
              <a:ext uri="{FF2B5EF4-FFF2-40B4-BE49-F238E27FC236}">
                <a16:creationId xmlns:a16="http://schemas.microsoft.com/office/drawing/2014/main" id="{AB189FFE-293E-49D6-8B97-F33BE1DFA2E7}"/>
              </a:ext>
            </a:extLst>
          </p:cNvPr>
          <p:cNvSpPr>
            <a:spLocks noChangeArrowheads="1"/>
          </p:cNvSpPr>
          <p:nvPr/>
        </p:nvSpPr>
        <p:spPr bwMode="auto">
          <a:xfrm>
            <a:off x="3158203" y="3395113"/>
            <a:ext cx="24252" cy="510569"/>
          </a:xfrm>
          <a:custGeom>
            <a:avLst/>
            <a:gdLst>
              <a:gd name="connsiteX0" fmla="*/ 32962 w 64655"/>
              <a:gd name="connsiteY0" fmla="*/ 1219583 h 1361164"/>
              <a:gd name="connsiteX1" fmla="*/ 64655 w 64655"/>
              <a:gd name="connsiteY1" fmla="*/ 1252159 h 1361164"/>
              <a:gd name="connsiteX2" fmla="*/ 64655 w 64655"/>
              <a:gd name="connsiteY2" fmla="*/ 1328588 h 1361164"/>
              <a:gd name="connsiteX3" fmla="*/ 32962 w 64655"/>
              <a:gd name="connsiteY3" fmla="*/ 1361164 h 1361164"/>
              <a:gd name="connsiteX4" fmla="*/ 0 w 64655"/>
              <a:gd name="connsiteY4" fmla="*/ 1328588 h 1361164"/>
              <a:gd name="connsiteX5" fmla="*/ 0 w 64655"/>
              <a:gd name="connsiteY5" fmla="*/ 1252159 h 1361164"/>
              <a:gd name="connsiteX6" fmla="*/ 32962 w 64655"/>
              <a:gd name="connsiteY6" fmla="*/ 1219583 h 1361164"/>
              <a:gd name="connsiteX7" fmla="*/ 32962 w 64655"/>
              <a:gd name="connsiteY7" fmla="*/ 894102 h 1361164"/>
              <a:gd name="connsiteX8" fmla="*/ 64655 w 64655"/>
              <a:gd name="connsiteY8" fmla="*/ 925227 h 1361164"/>
              <a:gd name="connsiteX9" fmla="*/ 64655 w 64655"/>
              <a:gd name="connsiteY9" fmla="*/ 1088324 h 1361164"/>
              <a:gd name="connsiteX10" fmla="*/ 32962 w 64655"/>
              <a:gd name="connsiteY10" fmla="*/ 1119449 h 1361164"/>
              <a:gd name="connsiteX11" fmla="*/ 0 w 64655"/>
              <a:gd name="connsiteY11" fmla="*/ 1088324 h 1361164"/>
              <a:gd name="connsiteX12" fmla="*/ 0 w 64655"/>
              <a:gd name="connsiteY12" fmla="*/ 925227 h 1361164"/>
              <a:gd name="connsiteX13" fmla="*/ 32962 w 64655"/>
              <a:gd name="connsiteY13" fmla="*/ 894102 h 1361164"/>
              <a:gd name="connsiteX14" fmla="*/ 32962 w 64655"/>
              <a:gd name="connsiteY14" fmla="*/ 566663 h 1361164"/>
              <a:gd name="connsiteX15" fmla="*/ 64655 w 64655"/>
              <a:gd name="connsiteY15" fmla="*/ 599034 h 1361164"/>
              <a:gd name="connsiteX16" fmla="*/ 64655 w 64655"/>
              <a:gd name="connsiteY16" fmla="*/ 762130 h 1361164"/>
              <a:gd name="connsiteX17" fmla="*/ 32962 w 64655"/>
              <a:gd name="connsiteY17" fmla="*/ 794501 h 1361164"/>
              <a:gd name="connsiteX18" fmla="*/ 0 w 64655"/>
              <a:gd name="connsiteY18" fmla="*/ 762130 h 1361164"/>
              <a:gd name="connsiteX19" fmla="*/ 0 w 64655"/>
              <a:gd name="connsiteY19" fmla="*/ 599034 h 1361164"/>
              <a:gd name="connsiteX20" fmla="*/ 32962 w 64655"/>
              <a:gd name="connsiteY20" fmla="*/ 566663 h 1361164"/>
              <a:gd name="connsiteX21" fmla="*/ 32962 w 64655"/>
              <a:gd name="connsiteY21" fmla="*/ 241715 h 1361164"/>
              <a:gd name="connsiteX22" fmla="*/ 64655 w 64655"/>
              <a:gd name="connsiteY22" fmla="*/ 272840 h 1361164"/>
              <a:gd name="connsiteX23" fmla="*/ 64655 w 64655"/>
              <a:gd name="connsiteY23" fmla="*/ 435937 h 1361164"/>
              <a:gd name="connsiteX24" fmla="*/ 32962 w 64655"/>
              <a:gd name="connsiteY24" fmla="*/ 467062 h 1361164"/>
              <a:gd name="connsiteX25" fmla="*/ 0 w 64655"/>
              <a:gd name="connsiteY25" fmla="*/ 435937 h 1361164"/>
              <a:gd name="connsiteX26" fmla="*/ 0 w 64655"/>
              <a:gd name="connsiteY26" fmla="*/ 272840 h 1361164"/>
              <a:gd name="connsiteX27" fmla="*/ 32962 w 64655"/>
              <a:gd name="connsiteY27" fmla="*/ 241715 h 1361164"/>
              <a:gd name="connsiteX28" fmla="*/ 32962 w 64655"/>
              <a:gd name="connsiteY28" fmla="*/ 0 h 1361164"/>
              <a:gd name="connsiteX29" fmla="*/ 64655 w 64655"/>
              <a:gd name="connsiteY29" fmla="*/ 32864 h 1361164"/>
              <a:gd name="connsiteX30" fmla="*/ 64655 w 64655"/>
              <a:gd name="connsiteY30" fmla="*/ 109970 h 1361164"/>
              <a:gd name="connsiteX31" fmla="*/ 32962 w 64655"/>
              <a:gd name="connsiteY31" fmla="*/ 141570 h 1361164"/>
              <a:gd name="connsiteX32" fmla="*/ 0 w 64655"/>
              <a:gd name="connsiteY32" fmla="*/ 109970 h 1361164"/>
              <a:gd name="connsiteX33" fmla="*/ 0 w 64655"/>
              <a:gd name="connsiteY33" fmla="*/ 32864 h 1361164"/>
              <a:gd name="connsiteX34" fmla="*/ 32962 w 64655"/>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61164">
                <a:moveTo>
                  <a:pt x="32962" y="1219583"/>
                </a:moveTo>
                <a:cubicBezTo>
                  <a:pt x="50710" y="1219583"/>
                  <a:pt x="64655" y="1234618"/>
                  <a:pt x="64655" y="1252159"/>
                </a:cubicBezTo>
                <a:lnTo>
                  <a:pt x="64655" y="1328588"/>
                </a:lnTo>
                <a:cubicBezTo>
                  <a:pt x="64655" y="1347382"/>
                  <a:pt x="50710" y="1361164"/>
                  <a:pt x="32962" y="1361164"/>
                </a:cubicBezTo>
                <a:cubicBezTo>
                  <a:pt x="15213" y="1361164"/>
                  <a:pt x="0" y="1347382"/>
                  <a:pt x="0" y="1328588"/>
                </a:cubicBezTo>
                <a:lnTo>
                  <a:pt x="0" y="1252159"/>
                </a:lnTo>
                <a:cubicBezTo>
                  <a:pt x="0" y="1234618"/>
                  <a:pt x="15213" y="1219583"/>
                  <a:pt x="32962" y="1219583"/>
                </a:cubicBezTo>
                <a:close/>
                <a:moveTo>
                  <a:pt x="32962" y="894102"/>
                </a:moveTo>
                <a:cubicBezTo>
                  <a:pt x="50710" y="894102"/>
                  <a:pt x="64655" y="907797"/>
                  <a:pt x="64655" y="925227"/>
                </a:cubicBezTo>
                <a:lnTo>
                  <a:pt x="64655" y="1088324"/>
                </a:lnTo>
                <a:cubicBezTo>
                  <a:pt x="64655" y="1105754"/>
                  <a:pt x="50710" y="1119449"/>
                  <a:pt x="32962" y="1119449"/>
                </a:cubicBezTo>
                <a:cubicBezTo>
                  <a:pt x="15213" y="1119449"/>
                  <a:pt x="0" y="1105754"/>
                  <a:pt x="0" y="1088324"/>
                </a:cubicBezTo>
                <a:lnTo>
                  <a:pt x="0" y="925227"/>
                </a:lnTo>
                <a:cubicBezTo>
                  <a:pt x="0" y="907797"/>
                  <a:pt x="15213" y="894102"/>
                  <a:pt x="32962" y="894102"/>
                </a:cubicBezTo>
                <a:close/>
                <a:moveTo>
                  <a:pt x="32962" y="566663"/>
                </a:moveTo>
                <a:cubicBezTo>
                  <a:pt x="50710" y="566663"/>
                  <a:pt x="64655" y="581603"/>
                  <a:pt x="64655" y="599034"/>
                </a:cubicBezTo>
                <a:lnTo>
                  <a:pt x="64655" y="762130"/>
                </a:lnTo>
                <a:cubicBezTo>
                  <a:pt x="64655" y="779560"/>
                  <a:pt x="50710" y="794501"/>
                  <a:pt x="32962" y="794501"/>
                </a:cubicBezTo>
                <a:cubicBezTo>
                  <a:pt x="15213" y="794501"/>
                  <a:pt x="0" y="779560"/>
                  <a:pt x="0" y="762130"/>
                </a:cubicBezTo>
                <a:lnTo>
                  <a:pt x="0" y="599034"/>
                </a:lnTo>
                <a:cubicBezTo>
                  <a:pt x="0" y="581603"/>
                  <a:pt x="15213" y="566663"/>
                  <a:pt x="32962" y="566663"/>
                </a:cubicBezTo>
                <a:close/>
                <a:moveTo>
                  <a:pt x="32962" y="241715"/>
                </a:moveTo>
                <a:cubicBezTo>
                  <a:pt x="50710" y="241715"/>
                  <a:pt x="64655" y="255410"/>
                  <a:pt x="64655" y="272840"/>
                </a:cubicBezTo>
                <a:lnTo>
                  <a:pt x="64655" y="435937"/>
                </a:lnTo>
                <a:cubicBezTo>
                  <a:pt x="64655" y="453367"/>
                  <a:pt x="50710" y="467062"/>
                  <a:pt x="32962" y="467062"/>
                </a:cubicBezTo>
                <a:cubicBezTo>
                  <a:pt x="15213" y="467062"/>
                  <a:pt x="0" y="453367"/>
                  <a:pt x="0" y="435937"/>
                </a:cubicBezTo>
                <a:lnTo>
                  <a:pt x="0" y="272840"/>
                </a:lnTo>
                <a:cubicBezTo>
                  <a:pt x="0" y="255410"/>
                  <a:pt x="15213" y="241715"/>
                  <a:pt x="32962" y="241715"/>
                </a:cubicBezTo>
                <a:close/>
                <a:moveTo>
                  <a:pt x="32962" y="0"/>
                </a:moveTo>
                <a:cubicBezTo>
                  <a:pt x="50710" y="0"/>
                  <a:pt x="64655" y="15168"/>
                  <a:pt x="64655" y="32864"/>
                </a:cubicBezTo>
                <a:lnTo>
                  <a:pt x="64655" y="109970"/>
                </a:lnTo>
                <a:cubicBezTo>
                  <a:pt x="64655" y="127666"/>
                  <a:pt x="50710" y="141570"/>
                  <a:pt x="32962" y="141570"/>
                </a:cubicBezTo>
                <a:cubicBezTo>
                  <a:pt x="15213" y="141570"/>
                  <a:pt x="0" y="127666"/>
                  <a:pt x="0" y="109970"/>
                </a:cubicBezTo>
                <a:lnTo>
                  <a:pt x="0" y="32864"/>
                </a:lnTo>
                <a:cubicBezTo>
                  <a:pt x="0" y="15168"/>
                  <a:pt x="15213" y="0"/>
                  <a:pt x="32962" y="0"/>
                </a:cubicBezTo>
                <a:close/>
              </a:path>
            </a:pathLst>
          </a:custGeom>
          <a:solidFill>
            <a:schemeClr val="accent2"/>
          </a:solidFill>
          <a:ln>
            <a:noFill/>
          </a:ln>
          <a:effectLst/>
        </p:spPr>
        <p:txBody>
          <a:bodyPr wrap="square" anchor="ctr">
            <a:noAutofit/>
          </a:bodyPr>
          <a:lstStyle/>
          <a:p>
            <a:endParaRPr lang="en-US" sz="2449"/>
          </a:p>
        </p:txBody>
      </p:sp>
      <p:sp>
        <p:nvSpPr>
          <p:cNvPr id="50" name="Freeform 28">
            <a:extLst>
              <a:ext uri="{FF2B5EF4-FFF2-40B4-BE49-F238E27FC236}">
                <a16:creationId xmlns:a16="http://schemas.microsoft.com/office/drawing/2014/main" id="{C3C31462-F590-4D72-8D88-3B39302FA936}"/>
              </a:ext>
            </a:extLst>
          </p:cNvPr>
          <p:cNvSpPr>
            <a:spLocks noChangeArrowheads="1"/>
          </p:cNvSpPr>
          <p:nvPr/>
        </p:nvSpPr>
        <p:spPr bwMode="auto">
          <a:xfrm>
            <a:off x="4330709" y="2263818"/>
            <a:ext cx="24252" cy="508507"/>
          </a:xfrm>
          <a:custGeom>
            <a:avLst/>
            <a:gdLst>
              <a:gd name="connsiteX0" fmla="*/ 32962 w 64655"/>
              <a:gd name="connsiteY0" fmla="*/ 1214095 h 1355665"/>
              <a:gd name="connsiteX1" fmla="*/ 64655 w 64655"/>
              <a:gd name="connsiteY1" fmla="*/ 1245696 h 1355665"/>
              <a:gd name="connsiteX2" fmla="*/ 64655 w 64655"/>
              <a:gd name="connsiteY2" fmla="*/ 1322801 h 1355665"/>
              <a:gd name="connsiteX3" fmla="*/ 32962 w 64655"/>
              <a:gd name="connsiteY3" fmla="*/ 1355665 h 1355665"/>
              <a:gd name="connsiteX4" fmla="*/ 0 w 64655"/>
              <a:gd name="connsiteY4" fmla="*/ 1322801 h 1355665"/>
              <a:gd name="connsiteX5" fmla="*/ 0 w 64655"/>
              <a:gd name="connsiteY5" fmla="*/ 1245696 h 1355665"/>
              <a:gd name="connsiteX6" fmla="*/ 32962 w 64655"/>
              <a:gd name="connsiteY6" fmla="*/ 1214095 h 1355665"/>
              <a:gd name="connsiteX7" fmla="*/ 32962 w 64655"/>
              <a:gd name="connsiteY7" fmla="*/ 888615 h 1355665"/>
              <a:gd name="connsiteX8" fmla="*/ 64655 w 64655"/>
              <a:gd name="connsiteY8" fmla="*/ 919740 h 1355665"/>
              <a:gd name="connsiteX9" fmla="*/ 64655 w 64655"/>
              <a:gd name="connsiteY9" fmla="*/ 1081592 h 1355665"/>
              <a:gd name="connsiteX10" fmla="*/ 32962 w 64655"/>
              <a:gd name="connsiteY10" fmla="*/ 1113962 h 1355665"/>
              <a:gd name="connsiteX11" fmla="*/ 0 w 64655"/>
              <a:gd name="connsiteY11" fmla="*/ 1081592 h 1355665"/>
              <a:gd name="connsiteX12" fmla="*/ 0 w 64655"/>
              <a:gd name="connsiteY12" fmla="*/ 919740 h 1355665"/>
              <a:gd name="connsiteX13" fmla="*/ 32962 w 64655"/>
              <a:gd name="connsiteY13" fmla="*/ 888615 h 1355665"/>
              <a:gd name="connsiteX14" fmla="*/ 32962 w 64655"/>
              <a:gd name="connsiteY14" fmla="*/ 561177 h 1355665"/>
              <a:gd name="connsiteX15" fmla="*/ 64655 w 64655"/>
              <a:gd name="connsiteY15" fmla="*/ 593547 h 1355665"/>
              <a:gd name="connsiteX16" fmla="*/ 64655 w 64655"/>
              <a:gd name="connsiteY16" fmla="*/ 756644 h 1355665"/>
              <a:gd name="connsiteX17" fmla="*/ 32962 w 64655"/>
              <a:gd name="connsiteY17" fmla="*/ 787769 h 1355665"/>
              <a:gd name="connsiteX18" fmla="*/ 0 w 64655"/>
              <a:gd name="connsiteY18" fmla="*/ 756644 h 1355665"/>
              <a:gd name="connsiteX19" fmla="*/ 0 w 64655"/>
              <a:gd name="connsiteY19" fmla="*/ 593547 h 1355665"/>
              <a:gd name="connsiteX20" fmla="*/ 32962 w 64655"/>
              <a:gd name="connsiteY20" fmla="*/ 561177 h 1355665"/>
              <a:gd name="connsiteX21" fmla="*/ 32962 w 64655"/>
              <a:gd name="connsiteY21" fmla="*/ 236228 h 1355665"/>
              <a:gd name="connsiteX22" fmla="*/ 64655 w 64655"/>
              <a:gd name="connsiteY22" fmla="*/ 267354 h 1355665"/>
              <a:gd name="connsiteX23" fmla="*/ 64655 w 64655"/>
              <a:gd name="connsiteY23" fmla="*/ 430450 h 1355665"/>
              <a:gd name="connsiteX24" fmla="*/ 32962 w 64655"/>
              <a:gd name="connsiteY24" fmla="*/ 462821 h 1355665"/>
              <a:gd name="connsiteX25" fmla="*/ 0 w 64655"/>
              <a:gd name="connsiteY25" fmla="*/ 430450 h 1355665"/>
              <a:gd name="connsiteX26" fmla="*/ 0 w 64655"/>
              <a:gd name="connsiteY26" fmla="*/ 267354 h 1355665"/>
              <a:gd name="connsiteX27" fmla="*/ 32962 w 64655"/>
              <a:gd name="connsiteY27" fmla="*/ 236228 h 1355665"/>
              <a:gd name="connsiteX28" fmla="*/ 32962 w 64655"/>
              <a:gd name="connsiteY28" fmla="*/ 0 h 1355665"/>
              <a:gd name="connsiteX29" fmla="*/ 64655 w 64655"/>
              <a:gd name="connsiteY29" fmla="*/ 30657 h 1355665"/>
              <a:gd name="connsiteX30" fmla="*/ 64655 w 64655"/>
              <a:gd name="connsiteY30" fmla="*/ 105459 h 1355665"/>
              <a:gd name="connsiteX31" fmla="*/ 32962 w 64655"/>
              <a:gd name="connsiteY31" fmla="*/ 136116 h 1355665"/>
              <a:gd name="connsiteX32" fmla="*/ 0 w 64655"/>
              <a:gd name="connsiteY32" fmla="*/ 105459 h 1355665"/>
              <a:gd name="connsiteX33" fmla="*/ 0 w 64655"/>
              <a:gd name="connsiteY33" fmla="*/ 30657 h 1355665"/>
              <a:gd name="connsiteX34" fmla="*/ 32962 w 64655"/>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55665">
                <a:moveTo>
                  <a:pt x="32962" y="1214095"/>
                </a:moveTo>
                <a:cubicBezTo>
                  <a:pt x="49442" y="1214095"/>
                  <a:pt x="64655" y="1227999"/>
                  <a:pt x="64655" y="1245696"/>
                </a:cubicBezTo>
                <a:lnTo>
                  <a:pt x="64655" y="1322801"/>
                </a:lnTo>
                <a:cubicBezTo>
                  <a:pt x="64655" y="1340497"/>
                  <a:pt x="49442" y="1355665"/>
                  <a:pt x="32962" y="1355665"/>
                </a:cubicBezTo>
                <a:cubicBezTo>
                  <a:pt x="15213" y="1355665"/>
                  <a:pt x="0" y="1340497"/>
                  <a:pt x="0" y="1322801"/>
                </a:cubicBezTo>
                <a:lnTo>
                  <a:pt x="0" y="1245696"/>
                </a:lnTo>
                <a:cubicBezTo>
                  <a:pt x="0" y="1227999"/>
                  <a:pt x="15213" y="1214095"/>
                  <a:pt x="32962" y="1214095"/>
                </a:cubicBezTo>
                <a:close/>
                <a:moveTo>
                  <a:pt x="32962" y="888615"/>
                </a:moveTo>
                <a:cubicBezTo>
                  <a:pt x="49442" y="888615"/>
                  <a:pt x="64655" y="902310"/>
                  <a:pt x="64655" y="919740"/>
                </a:cubicBezTo>
                <a:lnTo>
                  <a:pt x="64655" y="1081592"/>
                </a:lnTo>
                <a:cubicBezTo>
                  <a:pt x="64655" y="1099022"/>
                  <a:pt x="49442" y="1113962"/>
                  <a:pt x="32962" y="1113962"/>
                </a:cubicBezTo>
                <a:cubicBezTo>
                  <a:pt x="15213" y="1113962"/>
                  <a:pt x="0" y="1099022"/>
                  <a:pt x="0" y="1081592"/>
                </a:cubicBezTo>
                <a:lnTo>
                  <a:pt x="0" y="919740"/>
                </a:lnTo>
                <a:cubicBezTo>
                  <a:pt x="0" y="902310"/>
                  <a:pt x="15213" y="888615"/>
                  <a:pt x="32962" y="888615"/>
                </a:cubicBezTo>
                <a:close/>
                <a:moveTo>
                  <a:pt x="32962" y="561177"/>
                </a:moveTo>
                <a:cubicBezTo>
                  <a:pt x="49442" y="561177"/>
                  <a:pt x="64655" y="576117"/>
                  <a:pt x="64655" y="593547"/>
                </a:cubicBezTo>
                <a:lnTo>
                  <a:pt x="64655" y="756644"/>
                </a:lnTo>
                <a:cubicBezTo>
                  <a:pt x="64655" y="774074"/>
                  <a:pt x="49442" y="787769"/>
                  <a:pt x="32962" y="787769"/>
                </a:cubicBezTo>
                <a:cubicBezTo>
                  <a:pt x="15213" y="787769"/>
                  <a:pt x="0" y="774074"/>
                  <a:pt x="0" y="756644"/>
                </a:cubicBezTo>
                <a:lnTo>
                  <a:pt x="0" y="593547"/>
                </a:lnTo>
                <a:cubicBezTo>
                  <a:pt x="0" y="576117"/>
                  <a:pt x="15213" y="561177"/>
                  <a:pt x="32962" y="561177"/>
                </a:cubicBezTo>
                <a:close/>
                <a:moveTo>
                  <a:pt x="32962" y="236228"/>
                </a:moveTo>
                <a:cubicBezTo>
                  <a:pt x="49442" y="236228"/>
                  <a:pt x="64655" y="249923"/>
                  <a:pt x="64655" y="267354"/>
                </a:cubicBezTo>
                <a:lnTo>
                  <a:pt x="64655" y="430450"/>
                </a:lnTo>
                <a:cubicBezTo>
                  <a:pt x="64655" y="447880"/>
                  <a:pt x="49442" y="462821"/>
                  <a:pt x="32962" y="462821"/>
                </a:cubicBezTo>
                <a:cubicBezTo>
                  <a:pt x="15213" y="462821"/>
                  <a:pt x="0" y="447880"/>
                  <a:pt x="0" y="430450"/>
                </a:cubicBezTo>
                <a:lnTo>
                  <a:pt x="0" y="267354"/>
                </a:lnTo>
                <a:cubicBezTo>
                  <a:pt x="0" y="249923"/>
                  <a:pt x="15213" y="236228"/>
                  <a:pt x="32962" y="236228"/>
                </a:cubicBezTo>
                <a:close/>
                <a:moveTo>
                  <a:pt x="32962" y="0"/>
                </a:moveTo>
                <a:cubicBezTo>
                  <a:pt x="49442" y="0"/>
                  <a:pt x="64655" y="13489"/>
                  <a:pt x="64655" y="30657"/>
                </a:cubicBezTo>
                <a:lnTo>
                  <a:pt x="64655" y="105459"/>
                </a:lnTo>
                <a:cubicBezTo>
                  <a:pt x="64655" y="122627"/>
                  <a:pt x="49442" y="136116"/>
                  <a:pt x="32962" y="136116"/>
                </a:cubicBezTo>
                <a:cubicBezTo>
                  <a:pt x="15213" y="136116"/>
                  <a:pt x="0" y="122627"/>
                  <a:pt x="0" y="105459"/>
                </a:cubicBezTo>
                <a:lnTo>
                  <a:pt x="0" y="30657"/>
                </a:lnTo>
                <a:cubicBezTo>
                  <a:pt x="0" y="13489"/>
                  <a:pt x="15213" y="0"/>
                  <a:pt x="32962" y="0"/>
                </a:cubicBezTo>
                <a:close/>
              </a:path>
            </a:pathLst>
          </a:custGeom>
          <a:solidFill>
            <a:schemeClr val="accent3"/>
          </a:solidFill>
          <a:ln>
            <a:noFill/>
          </a:ln>
          <a:effectLst/>
        </p:spPr>
        <p:txBody>
          <a:bodyPr wrap="square" anchor="ctr">
            <a:noAutofit/>
          </a:bodyPr>
          <a:lstStyle/>
          <a:p>
            <a:endParaRPr lang="en-US" sz="2449"/>
          </a:p>
        </p:txBody>
      </p:sp>
      <p:sp>
        <p:nvSpPr>
          <p:cNvPr id="52" name="Freeform 29">
            <a:extLst>
              <a:ext uri="{FF2B5EF4-FFF2-40B4-BE49-F238E27FC236}">
                <a16:creationId xmlns:a16="http://schemas.microsoft.com/office/drawing/2014/main" id="{F8449787-8750-463D-A6C6-B40126820CD1}"/>
              </a:ext>
            </a:extLst>
          </p:cNvPr>
          <p:cNvSpPr>
            <a:spLocks noChangeArrowheads="1"/>
          </p:cNvSpPr>
          <p:nvPr/>
        </p:nvSpPr>
        <p:spPr bwMode="auto">
          <a:xfrm>
            <a:off x="5538246" y="3395113"/>
            <a:ext cx="45719" cy="814968"/>
          </a:xfrm>
          <a:custGeom>
            <a:avLst/>
            <a:gdLst>
              <a:gd name="connsiteX0" fmla="*/ 32340 w 64679"/>
              <a:gd name="connsiteY0" fmla="*/ 1219583 h 1361164"/>
              <a:gd name="connsiteX1" fmla="*/ 64679 w 64679"/>
              <a:gd name="connsiteY1" fmla="*/ 1252159 h 1361164"/>
              <a:gd name="connsiteX2" fmla="*/ 64679 w 64679"/>
              <a:gd name="connsiteY2" fmla="*/ 1328588 h 1361164"/>
              <a:gd name="connsiteX3" fmla="*/ 32340 w 64679"/>
              <a:gd name="connsiteY3" fmla="*/ 1361164 h 1361164"/>
              <a:gd name="connsiteX4" fmla="*/ 0 w 64679"/>
              <a:gd name="connsiteY4" fmla="*/ 1328588 h 1361164"/>
              <a:gd name="connsiteX5" fmla="*/ 0 w 64679"/>
              <a:gd name="connsiteY5" fmla="*/ 1252159 h 1361164"/>
              <a:gd name="connsiteX6" fmla="*/ 32340 w 64679"/>
              <a:gd name="connsiteY6" fmla="*/ 1219583 h 1361164"/>
              <a:gd name="connsiteX7" fmla="*/ 32340 w 64679"/>
              <a:gd name="connsiteY7" fmla="*/ 894102 h 1361164"/>
              <a:gd name="connsiteX8" fmla="*/ 64679 w 64679"/>
              <a:gd name="connsiteY8" fmla="*/ 925227 h 1361164"/>
              <a:gd name="connsiteX9" fmla="*/ 64679 w 64679"/>
              <a:gd name="connsiteY9" fmla="*/ 1088324 h 1361164"/>
              <a:gd name="connsiteX10" fmla="*/ 32340 w 64679"/>
              <a:gd name="connsiteY10" fmla="*/ 1119449 h 1361164"/>
              <a:gd name="connsiteX11" fmla="*/ 0 w 64679"/>
              <a:gd name="connsiteY11" fmla="*/ 1088324 h 1361164"/>
              <a:gd name="connsiteX12" fmla="*/ 0 w 64679"/>
              <a:gd name="connsiteY12" fmla="*/ 925227 h 1361164"/>
              <a:gd name="connsiteX13" fmla="*/ 32340 w 64679"/>
              <a:gd name="connsiteY13" fmla="*/ 894102 h 1361164"/>
              <a:gd name="connsiteX14" fmla="*/ 32340 w 64679"/>
              <a:gd name="connsiteY14" fmla="*/ 566663 h 1361164"/>
              <a:gd name="connsiteX15" fmla="*/ 64679 w 64679"/>
              <a:gd name="connsiteY15" fmla="*/ 599034 h 1361164"/>
              <a:gd name="connsiteX16" fmla="*/ 64679 w 64679"/>
              <a:gd name="connsiteY16" fmla="*/ 762130 h 1361164"/>
              <a:gd name="connsiteX17" fmla="*/ 32340 w 64679"/>
              <a:gd name="connsiteY17" fmla="*/ 794501 h 1361164"/>
              <a:gd name="connsiteX18" fmla="*/ 0 w 64679"/>
              <a:gd name="connsiteY18" fmla="*/ 762130 h 1361164"/>
              <a:gd name="connsiteX19" fmla="*/ 0 w 64679"/>
              <a:gd name="connsiteY19" fmla="*/ 599034 h 1361164"/>
              <a:gd name="connsiteX20" fmla="*/ 32340 w 64679"/>
              <a:gd name="connsiteY20" fmla="*/ 566663 h 1361164"/>
              <a:gd name="connsiteX21" fmla="*/ 32340 w 64679"/>
              <a:gd name="connsiteY21" fmla="*/ 241715 h 1361164"/>
              <a:gd name="connsiteX22" fmla="*/ 64679 w 64679"/>
              <a:gd name="connsiteY22" fmla="*/ 272840 h 1361164"/>
              <a:gd name="connsiteX23" fmla="*/ 64679 w 64679"/>
              <a:gd name="connsiteY23" fmla="*/ 435937 h 1361164"/>
              <a:gd name="connsiteX24" fmla="*/ 32340 w 64679"/>
              <a:gd name="connsiteY24" fmla="*/ 467062 h 1361164"/>
              <a:gd name="connsiteX25" fmla="*/ 0 w 64679"/>
              <a:gd name="connsiteY25" fmla="*/ 435937 h 1361164"/>
              <a:gd name="connsiteX26" fmla="*/ 0 w 64679"/>
              <a:gd name="connsiteY26" fmla="*/ 272840 h 1361164"/>
              <a:gd name="connsiteX27" fmla="*/ 32340 w 64679"/>
              <a:gd name="connsiteY27" fmla="*/ 241715 h 1361164"/>
              <a:gd name="connsiteX28" fmla="*/ 32340 w 64679"/>
              <a:gd name="connsiteY28" fmla="*/ 0 h 1361164"/>
              <a:gd name="connsiteX29" fmla="*/ 64679 w 64679"/>
              <a:gd name="connsiteY29" fmla="*/ 32864 h 1361164"/>
              <a:gd name="connsiteX30" fmla="*/ 64679 w 64679"/>
              <a:gd name="connsiteY30" fmla="*/ 109970 h 1361164"/>
              <a:gd name="connsiteX31" fmla="*/ 32340 w 64679"/>
              <a:gd name="connsiteY31" fmla="*/ 141570 h 1361164"/>
              <a:gd name="connsiteX32" fmla="*/ 0 w 64679"/>
              <a:gd name="connsiteY32" fmla="*/ 109970 h 1361164"/>
              <a:gd name="connsiteX33" fmla="*/ 0 w 64679"/>
              <a:gd name="connsiteY33" fmla="*/ 32864 h 1361164"/>
              <a:gd name="connsiteX34" fmla="*/ 32340 w 64679"/>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79" h="1361164">
                <a:moveTo>
                  <a:pt x="32340" y="1219583"/>
                </a:moveTo>
                <a:cubicBezTo>
                  <a:pt x="49753" y="1219583"/>
                  <a:pt x="64679" y="1234618"/>
                  <a:pt x="64679" y="1252159"/>
                </a:cubicBezTo>
                <a:lnTo>
                  <a:pt x="64679" y="1328588"/>
                </a:lnTo>
                <a:cubicBezTo>
                  <a:pt x="64679" y="1347382"/>
                  <a:pt x="49753" y="1361164"/>
                  <a:pt x="32340" y="1361164"/>
                </a:cubicBezTo>
                <a:cubicBezTo>
                  <a:pt x="14926" y="1361164"/>
                  <a:pt x="0" y="1347382"/>
                  <a:pt x="0" y="1328588"/>
                </a:cubicBezTo>
                <a:lnTo>
                  <a:pt x="0" y="1252159"/>
                </a:lnTo>
                <a:cubicBezTo>
                  <a:pt x="0" y="1234618"/>
                  <a:pt x="14926" y="1219583"/>
                  <a:pt x="32340" y="1219583"/>
                </a:cubicBezTo>
                <a:close/>
                <a:moveTo>
                  <a:pt x="32340" y="894102"/>
                </a:moveTo>
                <a:cubicBezTo>
                  <a:pt x="49753" y="894102"/>
                  <a:pt x="64679" y="907797"/>
                  <a:pt x="64679" y="925227"/>
                </a:cubicBezTo>
                <a:lnTo>
                  <a:pt x="64679" y="1088324"/>
                </a:lnTo>
                <a:cubicBezTo>
                  <a:pt x="64679" y="1105754"/>
                  <a:pt x="49753" y="1119449"/>
                  <a:pt x="32340" y="1119449"/>
                </a:cubicBezTo>
                <a:cubicBezTo>
                  <a:pt x="14926" y="1119449"/>
                  <a:pt x="0" y="1105754"/>
                  <a:pt x="0" y="1088324"/>
                </a:cubicBezTo>
                <a:lnTo>
                  <a:pt x="0" y="925227"/>
                </a:lnTo>
                <a:cubicBezTo>
                  <a:pt x="0" y="907797"/>
                  <a:pt x="14926" y="894102"/>
                  <a:pt x="32340" y="894102"/>
                </a:cubicBezTo>
                <a:close/>
                <a:moveTo>
                  <a:pt x="32340" y="566663"/>
                </a:moveTo>
                <a:cubicBezTo>
                  <a:pt x="49753" y="566663"/>
                  <a:pt x="64679" y="581603"/>
                  <a:pt x="64679" y="599034"/>
                </a:cubicBezTo>
                <a:lnTo>
                  <a:pt x="64679" y="762130"/>
                </a:lnTo>
                <a:cubicBezTo>
                  <a:pt x="64679" y="779560"/>
                  <a:pt x="49753" y="794501"/>
                  <a:pt x="32340" y="794501"/>
                </a:cubicBezTo>
                <a:cubicBezTo>
                  <a:pt x="14926" y="794501"/>
                  <a:pt x="0" y="779560"/>
                  <a:pt x="0" y="762130"/>
                </a:cubicBezTo>
                <a:lnTo>
                  <a:pt x="0" y="599034"/>
                </a:lnTo>
                <a:cubicBezTo>
                  <a:pt x="0" y="581603"/>
                  <a:pt x="14926" y="566663"/>
                  <a:pt x="32340" y="566663"/>
                </a:cubicBezTo>
                <a:close/>
                <a:moveTo>
                  <a:pt x="32340" y="241715"/>
                </a:moveTo>
                <a:cubicBezTo>
                  <a:pt x="49753" y="241715"/>
                  <a:pt x="64679" y="255410"/>
                  <a:pt x="64679" y="272840"/>
                </a:cubicBezTo>
                <a:lnTo>
                  <a:pt x="64679" y="435937"/>
                </a:lnTo>
                <a:cubicBezTo>
                  <a:pt x="64679" y="453367"/>
                  <a:pt x="49753" y="467062"/>
                  <a:pt x="32340" y="467062"/>
                </a:cubicBezTo>
                <a:cubicBezTo>
                  <a:pt x="14926" y="467062"/>
                  <a:pt x="0" y="453367"/>
                  <a:pt x="0" y="435937"/>
                </a:cubicBezTo>
                <a:lnTo>
                  <a:pt x="0" y="272840"/>
                </a:lnTo>
                <a:cubicBezTo>
                  <a:pt x="0" y="255410"/>
                  <a:pt x="14926" y="241715"/>
                  <a:pt x="32340" y="241715"/>
                </a:cubicBezTo>
                <a:close/>
                <a:moveTo>
                  <a:pt x="32340" y="0"/>
                </a:moveTo>
                <a:cubicBezTo>
                  <a:pt x="49753" y="0"/>
                  <a:pt x="64679" y="15168"/>
                  <a:pt x="64679" y="32864"/>
                </a:cubicBezTo>
                <a:lnTo>
                  <a:pt x="64679" y="109970"/>
                </a:lnTo>
                <a:cubicBezTo>
                  <a:pt x="64679" y="127666"/>
                  <a:pt x="49753" y="141570"/>
                  <a:pt x="32340" y="141570"/>
                </a:cubicBezTo>
                <a:cubicBezTo>
                  <a:pt x="14926" y="141570"/>
                  <a:pt x="0" y="127666"/>
                  <a:pt x="0" y="109970"/>
                </a:cubicBezTo>
                <a:lnTo>
                  <a:pt x="0" y="32864"/>
                </a:lnTo>
                <a:cubicBezTo>
                  <a:pt x="0" y="15168"/>
                  <a:pt x="14926" y="0"/>
                  <a:pt x="32340" y="0"/>
                </a:cubicBezTo>
                <a:close/>
              </a:path>
            </a:pathLst>
          </a:custGeom>
          <a:solidFill>
            <a:srgbClr val="00823B"/>
          </a:solidFill>
          <a:ln>
            <a:noFill/>
          </a:ln>
          <a:effectLst/>
        </p:spPr>
        <p:txBody>
          <a:bodyPr wrap="square" anchor="ctr">
            <a:noAutofit/>
          </a:bodyPr>
          <a:lstStyle/>
          <a:p>
            <a:endParaRPr lang="en-US" sz="2449"/>
          </a:p>
        </p:txBody>
      </p:sp>
      <p:sp>
        <p:nvSpPr>
          <p:cNvPr id="53" name="Freeform 30">
            <a:extLst>
              <a:ext uri="{FF2B5EF4-FFF2-40B4-BE49-F238E27FC236}">
                <a16:creationId xmlns:a16="http://schemas.microsoft.com/office/drawing/2014/main" id="{BA147002-0842-4C80-90B5-370C2419A314}"/>
              </a:ext>
            </a:extLst>
          </p:cNvPr>
          <p:cNvSpPr>
            <a:spLocks noChangeArrowheads="1"/>
          </p:cNvSpPr>
          <p:nvPr/>
        </p:nvSpPr>
        <p:spPr bwMode="auto">
          <a:xfrm>
            <a:off x="6621284" y="1475570"/>
            <a:ext cx="45719" cy="1296756"/>
          </a:xfrm>
          <a:custGeom>
            <a:avLst/>
            <a:gdLst>
              <a:gd name="connsiteX0" fmla="*/ 32962 w 64656"/>
              <a:gd name="connsiteY0" fmla="*/ 1214095 h 1355665"/>
              <a:gd name="connsiteX1" fmla="*/ 64656 w 64656"/>
              <a:gd name="connsiteY1" fmla="*/ 1245696 h 1355665"/>
              <a:gd name="connsiteX2" fmla="*/ 64656 w 64656"/>
              <a:gd name="connsiteY2" fmla="*/ 1322801 h 1355665"/>
              <a:gd name="connsiteX3" fmla="*/ 32962 w 64656"/>
              <a:gd name="connsiteY3" fmla="*/ 1355665 h 1355665"/>
              <a:gd name="connsiteX4" fmla="*/ 0 w 64656"/>
              <a:gd name="connsiteY4" fmla="*/ 1322801 h 1355665"/>
              <a:gd name="connsiteX5" fmla="*/ 0 w 64656"/>
              <a:gd name="connsiteY5" fmla="*/ 1245696 h 1355665"/>
              <a:gd name="connsiteX6" fmla="*/ 32962 w 64656"/>
              <a:gd name="connsiteY6" fmla="*/ 1214095 h 1355665"/>
              <a:gd name="connsiteX7" fmla="*/ 32962 w 64656"/>
              <a:gd name="connsiteY7" fmla="*/ 888615 h 1355665"/>
              <a:gd name="connsiteX8" fmla="*/ 64656 w 64656"/>
              <a:gd name="connsiteY8" fmla="*/ 919740 h 1355665"/>
              <a:gd name="connsiteX9" fmla="*/ 64656 w 64656"/>
              <a:gd name="connsiteY9" fmla="*/ 1081592 h 1355665"/>
              <a:gd name="connsiteX10" fmla="*/ 32962 w 64656"/>
              <a:gd name="connsiteY10" fmla="*/ 1113962 h 1355665"/>
              <a:gd name="connsiteX11" fmla="*/ 0 w 64656"/>
              <a:gd name="connsiteY11" fmla="*/ 1081592 h 1355665"/>
              <a:gd name="connsiteX12" fmla="*/ 0 w 64656"/>
              <a:gd name="connsiteY12" fmla="*/ 919740 h 1355665"/>
              <a:gd name="connsiteX13" fmla="*/ 32962 w 64656"/>
              <a:gd name="connsiteY13" fmla="*/ 888615 h 1355665"/>
              <a:gd name="connsiteX14" fmla="*/ 32962 w 64656"/>
              <a:gd name="connsiteY14" fmla="*/ 561177 h 1355665"/>
              <a:gd name="connsiteX15" fmla="*/ 64656 w 64656"/>
              <a:gd name="connsiteY15" fmla="*/ 593547 h 1355665"/>
              <a:gd name="connsiteX16" fmla="*/ 64656 w 64656"/>
              <a:gd name="connsiteY16" fmla="*/ 756644 h 1355665"/>
              <a:gd name="connsiteX17" fmla="*/ 32962 w 64656"/>
              <a:gd name="connsiteY17" fmla="*/ 787769 h 1355665"/>
              <a:gd name="connsiteX18" fmla="*/ 0 w 64656"/>
              <a:gd name="connsiteY18" fmla="*/ 756644 h 1355665"/>
              <a:gd name="connsiteX19" fmla="*/ 0 w 64656"/>
              <a:gd name="connsiteY19" fmla="*/ 593547 h 1355665"/>
              <a:gd name="connsiteX20" fmla="*/ 32962 w 64656"/>
              <a:gd name="connsiteY20" fmla="*/ 561177 h 1355665"/>
              <a:gd name="connsiteX21" fmla="*/ 32962 w 64656"/>
              <a:gd name="connsiteY21" fmla="*/ 236228 h 1355665"/>
              <a:gd name="connsiteX22" fmla="*/ 64656 w 64656"/>
              <a:gd name="connsiteY22" fmla="*/ 267354 h 1355665"/>
              <a:gd name="connsiteX23" fmla="*/ 64656 w 64656"/>
              <a:gd name="connsiteY23" fmla="*/ 430450 h 1355665"/>
              <a:gd name="connsiteX24" fmla="*/ 32962 w 64656"/>
              <a:gd name="connsiteY24" fmla="*/ 462821 h 1355665"/>
              <a:gd name="connsiteX25" fmla="*/ 0 w 64656"/>
              <a:gd name="connsiteY25" fmla="*/ 430450 h 1355665"/>
              <a:gd name="connsiteX26" fmla="*/ 0 w 64656"/>
              <a:gd name="connsiteY26" fmla="*/ 267354 h 1355665"/>
              <a:gd name="connsiteX27" fmla="*/ 32962 w 64656"/>
              <a:gd name="connsiteY27" fmla="*/ 236228 h 1355665"/>
              <a:gd name="connsiteX28" fmla="*/ 32962 w 64656"/>
              <a:gd name="connsiteY28" fmla="*/ 0 h 1355665"/>
              <a:gd name="connsiteX29" fmla="*/ 64656 w 64656"/>
              <a:gd name="connsiteY29" fmla="*/ 30657 h 1355665"/>
              <a:gd name="connsiteX30" fmla="*/ 64656 w 64656"/>
              <a:gd name="connsiteY30" fmla="*/ 105459 h 1355665"/>
              <a:gd name="connsiteX31" fmla="*/ 32962 w 64656"/>
              <a:gd name="connsiteY31" fmla="*/ 136116 h 1355665"/>
              <a:gd name="connsiteX32" fmla="*/ 0 w 64656"/>
              <a:gd name="connsiteY32" fmla="*/ 105459 h 1355665"/>
              <a:gd name="connsiteX33" fmla="*/ 0 w 64656"/>
              <a:gd name="connsiteY33" fmla="*/ 30657 h 1355665"/>
              <a:gd name="connsiteX34" fmla="*/ 32962 w 64656"/>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6" h="1355665">
                <a:moveTo>
                  <a:pt x="32962" y="1214095"/>
                </a:moveTo>
                <a:cubicBezTo>
                  <a:pt x="50710" y="1214095"/>
                  <a:pt x="64656" y="1227999"/>
                  <a:pt x="64656" y="1245696"/>
                </a:cubicBezTo>
                <a:lnTo>
                  <a:pt x="64656" y="1322801"/>
                </a:lnTo>
                <a:cubicBezTo>
                  <a:pt x="64656" y="1340497"/>
                  <a:pt x="50710" y="1355665"/>
                  <a:pt x="32962" y="1355665"/>
                </a:cubicBezTo>
                <a:cubicBezTo>
                  <a:pt x="15212" y="1355665"/>
                  <a:pt x="0" y="1340497"/>
                  <a:pt x="0" y="1322801"/>
                </a:cubicBezTo>
                <a:lnTo>
                  <a:pt x="0" y="1245696"/>
                </a:lnTo>
                <a:cubicBezTo>
                  <a:pt x="0" y="1227999"/>
                  <a:pt x="15212" y="1214095"/>
                  <a:pt x="32962" y="1214095"/>
                </a:cubicBezTo>
                <a:close/>
                <a:moveTo>
                  <a:pt x="32962" y="888615"/>
                </a:moveTo>
                <a:cubicBezTo>
                  <a:pt x="50710" y="888615"/>
                  <a:pt x="64656" y="902310"/>
                  <a:pt x="64656" y="919740"/>
                </a:cubicBezTo>
                <a:lnTo>
                  <a:pt x="64656" y="1081592"/>
                </a:lnTo>
                <a:cubicBezTo>
                  <a:pt x="64656" y="1099022"/>
                  <a:pt x="50710" y="1113962"/>
                  <a:pt x="32962" y="1113962"/>
                </a:cubicBezTo>
                <a:cubicBezTo>
                  <a:pt x="15212" y="1113962"/>
                  <a:pt x="0" y="1099022"/>
                  <a:pt x="0" y="1081592"/>
                </a:cubicBezTo>
                <a:lnTo>
                  <a:pt x="0" y="919740"/>
                </a:lnTo>
                <a:cubicBezTo>
                  <a:pt x="0" y="902310"/>
                  <a:pt x="15212" y="888615"/>
                  <a:pt x="32962" y="888615"/>
                </a:cubicBezTo>
                <a:close/>
                <a:moveTo>
                  <a:pt x="32962" y="561177"/>
                </a:moveTo>
                <a:cubicBezTo>
                  <a:pt x="50710" y="561177"/>
                  <a:pt x="64656" y="576117"/>
                  <a:pt x="64656" y="593547"/>
                </a:cubicBezTo>
                <a:lnTo>
                  <a:pt x="64656" y="756644"/>
                </a:lnTo>
                <a:cubicBezTo>
                  <a:pt x="64656" y="774074"/>
                  <a:pt x="50710" y="787769"/>
                  <a:pt x="32962" y="787769"/>
                </a:cubicBezTo>
                <a:cubicBezTo>
                  <a:pt x="15212" y="787769"/>
                  <a:pt x="0" y="774074"/>
                  <a:pt x="0" y="756644"/>
                </a:cubicBezTo>
                <a:lnTo>
                  <a:pt x="0" y="593547"/>
                </a:lnTo>
                <a:cubicBezTo>
                  <a:pt x="0" y="576117"/>
                  <a:pt x="15212" y="561177"/>
                  <a:pt x="32962" y="561177"/>
                </a:cubicBezTo>
                <a:close/>
                <a:moveTo>
                  <a:pt x="32962" y="236228"/>
                </a:moveTo>
                <a:cubicBezTo>
                  <a:pt x="50710" y="236228"/>
                  <a:pt x="64656" y="249923"/>
                  <a:pt x="64656" y="267354"/>
                </a:cubicBezTo>
                <a:lnTo>
                  <a:pt x="64656" y="430450"/>
                </a:lnTo>
                <a:cubicBezTo>
                  <a:pt x="64656" y="447880"/>
                  <a:pt x="50710" y="462821"/>
                  <a:pt x="32962" y="462821"/>
                </a:cubicBezTo>
                <a:cubicBezTo>
                  <a:pt x="15212" y="462821"/>
                  <a:pt x="0" y="447880"/>
                  <a:pt x="0" y="430450"/>
                </a:cubicBezTo>
                <a:lnTo>
                  <a:pt x="0" y="267354"/>
                </a:lnTo>
                <a:cubicBezTo>
                  <a:pt x="0" y="249923"/>
                  <a:pt x="15212" y="236228"/>
                  <a:pt x="32962" y="236228"/>
                </a:cubicBezTo>
                <a:close/>
                <a:moveTo>
                  <a:pt x="32962" y="0"/>
                </a:moveTo>
                <a:cubicBezTo>
                  <a:pt x="50710" y="0"/>
                  <a:pt x="64656" y="13489"/>
                  <a:pt x="64656" y="30657"/>
                </a:cubicBezTo>
                <a:lnTo>
                  <a:pt x="64656" y="105459"/>
                </a:lnTo>
                <a:cubicBezTo>
                  <a:pt x="64656" y="122627"/>
                  <a:pt x="50710" y="136116"/>
                  <a:pt x="32962" y="136116"/>
                </a:cubicBezTo>
                <a:cubicBezTo>
                  <a:pt x="15212" y="136116"/>
                  <a:pt x="0" y="122627"/>
                  <a:pt x="0" y="105459"/>
                </a:cubicBezTo>
                <a:lnTo>
                  <a:pt x="0" y="30657"/>
                </a:lnTo>
                <a:cubicBezTo>
                  <a:pt x="0" y="13489"/>
                  <a:pt x="15212" y="0"/>
                  <a:pt x="32962" y="0"/>
                </a:cubicBezTo>
                <a:close/>
              </a:path>
            </a:pathLst>
          </a:custGeom>
          <a:solidFill>
            <a:schemeClr val="accent5"/>
          </a:solidFill>
          <a:ln>
            <a:noFill/>
          </a:ln>
          <a:effectLst/>
        </p:spPr>
        <p:txBody>
          <a:bodyPr wrap="square" anchor="ctr">
            <a:noAutofit/>
          </a:bodyPr>
          <a:lstStyle/>
          <a:p>
            <a:endParaRPr lang="en-US" sz="2449"/>
          </a:p>
        </p:txBody>
      </p:sp>
      <p:sp>
        <p:nvSpPr>
          <p:cNvPr id="54" name="TextBox 53">
            <a:extLst>
              <a:ext uri="{FF2B5EF4-FFF2-40B4-BE49-F238E27FC236}">
                <a16:creationId xmlns:a16="http://schemas.microsoft.com/office/drawing/2014/main" id="{00B93A9F-034C-4B17-88A5-8C4F6B9BA60C}"/>
              </a:ext>
            </a:extLst>
          </p:cNvPr>
          <p:cNvSpPr txBox="1"/>
          <p:nvPr/>
        </p:nvSpPr>
        <p:spPr>
          <a:xfrm>
            <a:off x="504783" y="1257627"/>
            <a:ext cx="1703935" cy="1169551"/>
          </a:xfrm>
          <a:prstGeom prst="rect">
            <a:avLst/>
          </a:prstGeom>
          <a:noFill/>
        </p:spPr>
        <p:txBody>
          <a:bodyPr wrap="square" rtlCol="0" anchor="t">
            <a:spAutoFit/>
          </a:bodyPr>
          <a:lstStyle/>
          <a:p>
            <a:pPr algn="ctr">
              <a:lnSpc>
                <a:spcPts val="1350"/>
              </a:lnSpc>
            </a:pPr>
            <a:r>
              <a:rPr lang="en-US" sz="1400" spc="-11" dirty="0">
                <a:latin typeface="Source Sans Pro" panose="020B0503030403020204" pitchFamily="34" charset="0"/>
                <a:ea typeface="Source Sans Pro" panose="020B0503030403020204" pitchFamily="34" charset="0"/>
              </a:rPr>
              <a:t>Think piece and documentary: </a:t>
            </a:r>
            <a:br>
              <a:rPr lang="en-US" sz="1400" spc="-11" dirty="0">
                <a:latin typeface="Source Sans Pro" panose="020B0503030403020204" pitchFamily="34" charset="0"/>
                <a:ea typeface="Source Sans Pro" panose="020B0503030403020204" pitchFamily="34" charset="0"/>
              </a:rPr>
            </a:br>
            <a:r>
              <a:rPr lang="en-US" sz="1400" spc="-11" dirty="0">
                <a:latin typeface="Source Sans Pro" panose="020B0503030403020204" pitchFamily="34" charset="0"/>
                <a:ea typeface="Source Sans Pro" panose="020B0503030403020204" pitchFamily="34" charset="0"/>
              </a:rPr>
              <a:t>Made in Central Africa: From a Vicious </a:t>
            </a:r>
            <a:br>
              <a:rPr lang="en-US" sz="1400" spc="-11" dirty="0">
                <a:latin typeface="Source Sans Pro" panose="020B0503030403020204" pitchFamily="34" charset="0"/>
                <a:ea typeface="Source Sans Pro" panose="020B0503030403020204" pitchFamily="34" charset="0"/>
              </a:rPr>
            </a:br>
            <a:r>
              <a:rPr lang="en-US" sz="1400" spc="-11" dirty="0">
                <a:latin typeface="Source Sans Pro" panose="020B0503030403020204" pitchFamily="34" charset="0"/>
                <a:ea typeface="Source Sans Pro" panose="020B0503030403020204" pitchFamily="34" charset="0"/>
              </a:rPr>
              <a:t>to a Virtuous Circle</a:t>
            </a:r>
          </a:p>
        </p:txBody>
      </p:sp>
      <p:sp>
        <p:nvSpPr>
          <p:cNvPr id="59" name="TextBox 58">
            <a:extLst>
              <a:ext uri="{FF2B5EF4-FFF2-40B4-BE49-F238E27FC236}">
                <a16:creationId xmlns:a16="http://schemas.microsoft.com/office/drawing/2014/main" id="{F7FAE77B-B56C-4A14-9CE6-45FB4E683BF3}"/>
              </a:ext>
            </a:extLst>
          </p:cNvPr>
          <p:cNvSpPr txBox="1"/>
          <p:nvPr/>
        </p:nvSpPr>
        <p:spPr>
          <a:xfrm>
            <a:off x="116463" y="980728"/>
            <a:ext cx="2581605" cy="298800"/>
          </a:xfrm>
          <a:prstGeom prst="rect">
            <a:avLst/>
          </a:prstGeom>
          <a:noFill/>
        </p:spPr>
        <p:txBody>
          <a:bodyPr wrap="none" rtlCol="0" anchor="b">
            <a:spAutoFit/>
          </a:bodyPr>
          <a:lstStyle/>
          <a:p>
            <a:pPr algn="ctr">
              <a:lnSpc>
                <a:spcPts val="1620"/>
              </a:lnSpc>
            </a:pPr>
            <a:r>
              <a:rPr lang="en-US" b="1" spc="-11" dirty="0">
                <a:solidFill>
                  <a:srgbClr val="007FAC"/>
                </a:solidFill>
                <a:latin typeface="Source Sans Pro" panose="020B0503030403020204" pitchFamily="34" charset="0"/>
                <a:ea typeface="Source Sans Pro" panose="020B0503030403020204" pitchFamily="34" charset="0"/>
              </a:rPr>
              <a:t>Made in Central Africa</a:t>
            </a:r>
          </a:p>
        </p:txBody>
      </p:sp>
      <p:sp>
        <p:nvSpPr>
          <p:cNvPr id="62" name="TextBox 61">
            <a:extLst>
              <a:ext uri="{FF2B5EF4-FFF2-40B4-BE49-F238E27FC236}">
                <a16:creationId xmlns:a16="http://schemas.microsoft.com/office/drawing/2014/main" id="{E280E343-C9F3-4EF3-B2F0-1527A81E8BCB}"/>
              </a:ext>
            </a:extLst>
          </p:cNvPr>
          <p:cNvSpPr txBox="1"/>
          <p:nvPr/>
        </p:nvSpPr>
        <p:spPr>
          <a:xfrm>
            <a:off x="2428469" y="4472824"/>
            <a:ext cx="1547148" cy="1528624"/>
          </a:xfrm>
          <a:prstGeom prst="rect">
            <a:avLst/>
          </a:prstGeom>
          <a:noFill/>
        </p:spPr>
        <p:txBody>
          <a:bodyPr wrap="square" rtlCol="0" anchor="t">
            <a:spAutoFit/>
          </a:bodyPr>
          <a:lstStyle/>
          <a:p>
            <a:pPr algn="ctr">
              <a:lnSpc>
                <a:spcPts val="1350"/>
              </a:lnSpc>
            </a:pPr>
            <a:r>
              <a:rPr lang="en-US" sz="1200" spc="-11" dirty="0">
                <a:latin typeface="Source Sans Pro" panose="020B0503030403020204" pitchFamily="34" charset="0"/>
                <a:ea typeface="Source Sans Pro" panose="020B0503030403020204" pitchFamily="34" charset="0"/>
              </a:rPr>
              <a:t>Adoption of the Douala Consensus on economic diversification (through resource-driven and trade-induced industrialization) </a:t>
            </a:r>
          </a:p>
        </p:txBody>
      </p:sp>
      <p:sp>
        <p:nvSpPr>
          <p:cNvPr id="64" name="TextBox 63">
            <a:extLst>
              <a:ext uri="{FF2B5EF4-FFF2-40B4-BE49-F238E27FC236}">
                <a16:creationId xmlns:a16="http://schemas.microsoft.com/office/drawing/2014/main" id="{D4D3A48C-623F-4B8A-ADC9-C86960E4235C}"/>
              </a:ext>
            </a:extLst>
          </p:cNvPr>
          <p:cNvSpPr txBox="1"/>
          <p:nvPr/>
        </p:nvSpPr>
        <p:spPr>
          <a:xfrm>
            <a:off x="2497007" y="3942400"/>
            <a:ext cx="1478610" cy="503984"/>
          </a:xfrm>
          <a:prstGeom prst="rect">
            <a:avLst/>
          </a:prstGeom>
          <a:noFill/>
        </p:spPr>
        <p:txBody>
          <a:bodyPr wrap="none" rtlCol="0" anchor="b">
            <a:spAutoFit/>
          </a:bodyPr>
          <a:lstStyle/>
          <a:p>
            <a:pPr algn="ctr">
              <a:lnSpc>
                <a:spcPts val="1620"/>
              </a:lnSpc>
            </a:pPr>
            <a:r>
              <a:rPr lang="en-US" b="1" spc="-11" dirty="0">
                <a:solidFill>
                  <a:schemeClr val="accent6">
                    <a:lumMod val="75000"/>
                  </a:schemeClr>
                </a:solidFill>
                <a:latin typeface="Source Sans Pro" panose="020B0503030403020204" pitchFamily="34" charset="0"/>
                <a:ea typeface="Source Sans Pro" panose="020B0503030403020204" pitchFamily="34" charset="0"/>
              </a:rPr>
              <a:t>Douala </a:t>
            </a:r>
            <a:br>
              <a:rPr lang="en-US" b="1" spc="-11" dirty="0">
                <a:solidFill>
                  <a:schemeClr val="accent6">
                    <a:lumMod val="75000"/>
                  </a:schemeClr>
                </a:solidFill>
                <a:latin typeface="Source Sans Pro" panose="020B0503030403020204" pitchFamily="34" charset="0"/>
                <a:ea typeface="Source Sans Pro" panose="020B0503030403020204" pitchFamily="34" charset="0"/>
              </a:rPr>
            </a:br>
            <a:r>
              <a:rPr lang="en-US" b="1" spc="-11" dirty="0">
                <a:solidFill>
                  <a:schemeClr val="accent6">
                    <a:lumMod val="75000"/>
                  </a:schemeClr>
                </a:solidFill>
                <a:latin typeface="Source Sans Pro" panose="020B0503030403020204" pitchFamily="34" charset="0"/>
                <a:ea typeface="Source Sans Pro" panose="020B0503030403020204" pitchFamily="34" charset="0"/>
              </a:rPr>
              <a:t>Consensus </a:t>
            </a:r>
          </a:p>
        </p:txBody>
      </p:sp>
      <p:sp>
        <p:nvSpPr>
          <p:cNvPr id="65" name="TextBox 64">
            <a:extLst>
              <a:ext uri="{FF2B5EF4-FFF2-40B4-BE49-F238E27FC236}">
                <a16:creationId xmlns:a16="http://schemas.microsoft.com/office/drawing/2014/main" id="{8D8F6DA3-EADC-4975-9C11-D33227C9998C}"/>
              </a:ext>
            </a:extLst>
          </p:cNvPr>
          <p:cNvSpPr txBox="1"/>
          <p:nvPr/>
        </p:nvSpPr>
        <p:spPr>
          <a:xfrm>
            <a:off x="2956659" y="1237237"/>
            <a:ext cx="2922616" cy="810478"/>
          </a:xfrm>
          <a:prstGeom prst="rect">
            <a:avLst/>
          </a:prstGeom>
          <a:noFill/>
        </p:spPr>
        <p:txBody>
          <a:bodyPr wrap="square" rtlCol="0" anchor="t">
            <a:spAutoFit/>
          </a:bodyPr>
          <a:lstStyle/>
          <a:p>
            <a:pPr algn="ctr">
              <a:lnSpc>
                <a:spcPts val="1350"/>
              </a:lnSpc>
            </a:pPr>
            <a:r>
              <a:rPr lang="en-US" sz="1100" spc="-11" dirty="0">
                <a:latin typeface="Source Sans Pro" panose="020B0503030403020204" pitchFamily="34" charset="0"/>
                <a:ea typeface="Source Sans Pro" panose="020B0503030403020204" pitchFamily="34" charset="0"/>
              </a:rPr>
              <a:t>Four ICEs (2017-2020) on the building blocks of economic diversification (overall policy framework, financing, digital, skills and competencies, institutions in 2021</a:t>
            </a:r>
            <a:r>
              <a:rPr lang="en-US" sz="975" spc="-11" dirty="0">
                <a:latin typeface="Source Sans Pro" panose="020B0503030403020204" pitchFamily="34" charset="0"/>
                <a:ea typeface="Source Sans Pro" panose="020B0503030403020204" pitchFamily="34" charset="0"/>
              </a:rPr>
              <a:t>)</a:t>
            </a:r>
          </a:p>
        </p:txBody>
      </p:sp>
      <p:sp>
        <p:nvSpPr>
          <p:cNvPr id="66" name="TextBox 65">
            <a:extLst>
              <a:ext uri="{FF2B5EF4-FFF2-40B4-BE49-F238E27FC236}">
                <a16:creationId xmlns:a16="http://schemas.microsoft.com/office/drawing/2014/main" id="{6A38A766-ADCB-433C-810A-FF702634F72A}"/>
              </a:ext>
            </a:extLst>
          </p:cNvPr>
          <p:cNvSpPr txBox="1"/>
          <p:nvPr/>
        </p:nvSpPr>
        <p:spPr>
          <a:xfrm>
            <a:off x="3103974" y="1005983"/>
            <a:ext cx="2641492" cy="297517"/>
          </a:xfrm>
          <a:prstGeom prst="rect">
            <a:avLst/>
          </a:prstGeom>
          <a:noFill/>
        </p:spPr>
        <p:txBody>
          <a:bodyPr wrap="none" rtlCol="0" anchor="b">
            <a:spAutoFit/>
          </a:bodyPr>
          <a:lstStyle/>
          <a:p>
            <a:pPr algn="ctr">
              <a:lnSpc>
                <a:spcPts val="1620"/>
              </a:lnSpc>
            </a:pPr>
            <a:r>
              <a:rPr lang="en-US" b="1" spc="-11" dirty="0">
                <a:solidFill>
                  <a:srgbClr val="B48900"/>
                </a:solidFill>
                <a:latin typeface="Source Sans Pro" panose="020B0503030403020204" pitchFamily="34" charset="0"/>
                <a:ea typeface="Source Sans Pro" panose="020B0503030403020204" pitchFamily="34" charset="0"/>
              </a:rPr>
              <a:t>Four ICEs (2017-2020</a:t>
            </a:r>
            <a:r>
              <a:rPr lang="en-US" b="1" spc="-11" dirty="0">
                <a:solidFill>
                  <a:schemeClr val="tx2"/>
                </a:solidFill>
                <a:latin typeface="Source Sans Pro" panose="020B0503030403020204" pitchFamily="34" charset="0"/>
                <a:ea typeface="Source Sans Pro" panose="020B0503030403020204" pitchFamily="34" charset="0"/>
              </a:rPr>
              <a:t>)</a:t>
            </a:r>
          </a:p>
        </p:txBody>
      </p:sp>
      <p:sp>
        <p:nvSpPr>
          <p:cNvPr id="68" name="TextBox 67">
            <a:extLst>
              <a:ext uri="{FF2B5EF4-FFF2-40B4-BE49-F238E27FC236}">
                <a16:creationId xmlns:a16="http://schemas.microsoft.com/office/drawing/2014/main" id="{7AC0B1B6-4B2B-4C18-B0FA-99813255F289}"/>
              </a:ext>
            </a:extLst>
          </p:cNvPr>
          <p:cNvSpPr txBox="1"/>
          <p:nvPr/>
        </p:nvSpPr>
        <p:spPr>
          <a:xfrm>
            <a:off x="4442804" y="4210081"/>
            <a:ext cx="2211118" cy="709168"/>
          </a:xfrm>
          <a:prstGeom prst="rect">
            <a:avLst/>
          </a:prstGeom>
          <a:noFill/>
        </p:spPr>
        <p:txBody>
          <a:bodyPr wrap="none" rtlCol="0" anchor="b">
            <a:spAutoFit/>
          </a:bodyPr>
          <a:lstStyle/>
          <a:p>
            <a:pPr algn="ctr">
              <a:lnSpc>
                <a:spcPts val="1620"/>
              </a:lnSpc>
            </a:pPr>
            <a:r>
              <a:rPr lang="en-US" b="1" spc="-11" dirty="0">
                <a:solidFill>
                  <a:srgbClr val="007434"/>
                </a:solidFill>
                <a:latin typeface="Source Sans Pro" panose="020B0503030403020204" pitchFamily="34" charset="0"/>
                <a:ea typeface="Source Sans Pro" panose="020B0503030403020204" pitchFamily="34" charset="0"/>
              </a:rPr>
              <a:t>AEGMs</a:t>
            </a:r>
            <a:br>
              <a:rPr lang="en-US" b="1" spc="-11" dirty="0">
                <a:solidFill>
                  <a:srgbClr val="007434"/>
                </a:solidFill>
                <a:latin typeface="Source Sans Pro" panose="020B0503030403020204" pitchFamily="34" charset="0"/>
                <a:ea typeface="Source Sans Pro" panose="020B0503030403020204" pitchFamily="34" charset="0"/>
              </a:rPr>
            </a:br>
            <a:r>
              <a:rPr lang="en-US" b="1" spc="-11" dirty="0">
                <a:solidFill>
                  <a:srgbClr val="007434"/>
                </a:solidFill>
                <a:latin typeface="Source Sans Pro" panose="020B0503030403020204" pitchFamily="34" charset="0"/>
                <a:ea typeface="Source Sans Pro" panose="020B0503030403020204" pitchFamily="34" charset="0"/>
              </a:rPr>
              <a:t>and non-recurrent </a:t>
            </a:r>
            <a:br>
              <a:rPr lang="en-US" b="1" spc="-11" dirty="0">
                <a:solidFill>
                  <a:srgbClr val="007434"/>
                </a:solidFill>
                <a:latin typeface="Source Sans Pro" panose="020B0503030403020204" pitchFamily="34" charset="0"/>
                <a:ea typeface="Source Sans Pro" panose="020B0503030403020204" pitchFamily="34" charset="0"/>
              </a:rPr>
            </a:br>
            <a:r>
              <a:rPr lang="en-US" b="1" spc="-11" dirty="0">
                <a:solidFill>
                  <a:srgbClr val="007434"/>
                </a:solidFill>
                <a:latin typeface="Source Sans Pro" panose="020B0503030403020204" pitchFamily="34" charset="0"/>
                <a:ea typeface="Source Sans Pro" panose="020B0503030403020204" pitchFamily="34" charset="0"/>
              </a:rPr>
              <a:t>publications</a:t>
            </a:r>
          </a:p>
        </p:txBody>
      </p:sp>
      <p:sp>
        <p:nvSpPr>
          <p:cNvPr id="70" name="TextBox 69">
            <a:extLst>
              <a:ext uri="{FF2B5EF4-FFF2-40B4-BE49-F238E27FC236}">
                <a16:creationId xmlns:a16="http://schemas.microsoft.com/office/drawing/2014/main" id="{7682F36E-908A-461B-A3A5-E8E31C21CF40}"/>
              </a:ext>
            </a:extLst>
          </p:cNvPr>
          <p:cNvSpPr txBox="1"/>
          <p:nvPr/>
        </p:nvSpPr>
        <p:spPr>
          <a:xfrm>
            <a:off x="5647076" y="1020243"/>
            <a:ext cx="1960280" cy="503984"/>
          </a:xfrm>
          <a:prstGeom prst="rect">
            <a:avLst/>
          </a:prstGeom>
          <a:noFill/>
        </p:spPr>
        <p:txBody>
          <a:bodyPr wrap="none" rtlCol="0" anchor="b">
            <a:spAutoFit/>
          </a:bodyPr>
          <a:lstStyle/>
          <a:p>
            <a:pPr algn="ctr">
              <a:lnSpc>
                <a:spcPts val="1620"/>
              </a:lnSpc>
            </a:pPr>
            <a:r>
              <a:rPr lang="en-US" b="1" spc="-11" dirty="0">
                <a:solidFill>
                  <a:schemeClr val="accent5">
                    <a:lumMod val="75000"/>
                  </a:schemeClr>
                </a:solidFill>
                <a:latin typeface="Source Sans Pro" panose="020B0503030403020204" pitchFamily="34" charset="0"/>
                <a:ea typeface="Source Sans Pro" panose="020B0503030403020204" pitchFamily="34" charset="0"/>
              </a:rPr>
              <a:t>STEPS and </a:t>
            </a:r>
            <a:br>
              <a:rPr lang="en-US" b="1" spc="-11" dirty="0">
                <a:solidFill>
                  <a:schemeClr val="accent5">
                    <a:lumMod val="75000"/>
                  </a:schemeClr>
                </a:solidFill>
                <a:latin typeface="Source Sans Pro" panose="020B0503030403020204" pitchFamily="34" charset="0"/>
                <a:ea typeface="Source Sans Pro" panose="020B0503030403020204" pitchFamily="34" charset="0"/>
              </a:rPr>
            </a:br>
            <a:r>
              <a:rPr lang="en-US" b="1" spc="-11" dirty="0">
                <a:solidFill>
                  <a:schemeClr val="accent5">
                    <a:lumMod val="75000"/>
                  </a:schemeClr>
                </a:solidFill>
                <a:latin typeface="Source Sans Pro" panose="020B0503030403020204" pitchFamily="34" charset="0"/>
                <a:ea typeface="Source Sans Pro" panose="020B0503030403020204" pitchFamily="34" charset="0"/>
              </a:rPr>
              <a:t>Regional STEPS</a:t>
            </a:r>
          </a:p>
        </p:txBody>
      </p:sp>
      <p:sp>
        <p:nvSpPr>
          <p:cNvPr id="71" name="TextBox 70">
            <a:extLst>
              <a:ext uri="{FF2B5EF4-FFF2-40B4-BE49-F238E27FC236}">
                <a16:creationId xmlns:a16="http://schemas.microsoft.com/office/drawing/2014/main" id="{FCFD38B0-F957-43F7-863C-37BB61B6FE2D}"/>
              </a:ext>
            </a:extLst>
          </p:cNvPr>
          <p:cNvSpPr txBox="1"/>
          <p:nvPr/>
        </p:nvSpPr>
        <p:spPr>
          <a:xfrm>
            <a:off x="1679090" y="3038558"/>
            <a:ext cx="587470" cy="784830"/>
          </a:xfrm>
          <a:prstGeom prst="rect">
            <a:avLst/>
          </a:prstGeom>
          <a:noFill/>
        </p:spPr>
        <p:txBody>
          <a:bodyPr wrap="none" rtlCol="0" anchor="ctr">
            <a:spAutoFit/>
          </a:bodyPr>
          <a:lstStyle/>
          <a:p>
            <a:pPr algn="ctr">
              <a:lnSpc>
                <a:spcPts val="5401"/>
              </a:lnSpc>
            </a:pPr>
            <a:r>
              <a:rPr lang="en-US" sz="4501" b="1" spc="-109" dirty="0">
                <a:solidFill>
                  <a:schemeClr val="bg1"/>
                </a:solidFill>
                <a:latin typeface="Source Sans Pro" panose="020B0503030403020204" pitchFamily="34" charset="0"/>
                <a:ea typeface="Source Sans Pro" panose="020B0503030403020204" pitchFamily="34" charset="0"/>
              </a:rPr>
              <a:t>A</a:t>
            </a:r>
          </a:p>
        </p:txBody>
      </p:sp>
      <p:pic>
        <p:nvPicPr>
          <p:cNvPr id="9" name="Picture 8">
            <a:extLst>
              <a:ext uri="{FF2B5EF4-FFF2-40B4-BE49-F238E27FC236}">
                <a16:creationId xmlns:a16="http://schemas.microsoft.com/office/drawing/2014/main" id="{64DD9806-D0E9-43F2-A41D-A4CA513E901B}"/>
              </a:ext>
            </a:extLst>
          </p:cNvPr>
          <p:cNvPicPr>
            <a:picLocks noChangeAspect="1"/>
          </p:cNvPicPr>
          <p:nvPr/>
        </p:nvPicPr>
        <p:blipFill>
          <a:blip r:embed="rId3"/>
          <a:stretch>
            <a:fillRect/>
          </a:stretch>
        </p:blipFill>
        <p:spPr>
          <a:xfrm>
            <a:off x="1679090" y="3205438"/>
            <a:ext cx="686705" cy="450914"/>
          </a:xfrm>
          <a:prstGeom prst="rect">
            <a:avLst/>
          </a:prstGeom>
        </p:spPr>
      </p:pic>
      <p:pic>
        <p:nvPicPr>
          <p:cNvPr id="11" name="Picture 10">
            <a:extLst>
              <a:ext uri="{FF2B5EF4-FFF2-40B4-BE49-F238E27FC236}">
                <a16:creationId xmlns:a16="http://schemas.microsoft.com/office/drawing/2014/main" id="{10C1BAD0-2825-4500-8570-4AD317B1843F}"/>
              </a:ext>
            </a:extLst>
          </p:cNvPr>
          <p:cNvPicPr>
            <a:picLocks noChangeAspect="1"/>
          </p:cNvPicPr>
          <p:nvPr/>
        </p:nvPicPr>
        <p:blipFill>
          <a:blip r:embed="rId4"/>
          <a:stretch>
            <a:fillRect/>
          </a:stretch>
        </p:blipFill>
        <p:spPr>
          <a:xfrm>
            <a:off x="2896370" y="2427178"/>
            <a:ext cx="606466" cy="606466"/>
          </a:xfrm>
          <a:prstGeom prst="rect">
            <a:avLst/>
          </a:prstGeom>
        </p:spPr>
      </p:pic>
      <p:sp>
        <p:nvSpPr>
          <p:cNvPr id="76" name="Freeform 27">
            <a:extLst>
              <a:ext uri="{FF2B5EF4-FFF2-40B4-BE49-F238E27FC236}">
                <a16:creationId xmlns:a16="http://schemas.microsoft.com/office/drawing/2014/main" id="{E1AEA110-C4AC-46A7-9D80-9763CBF2F27E}"/>
              </a:ext>
            </a:extLst>
          </p:cNvPr>
          <p:cNvSpPr>
            <a:spLocks noChangeArrowheads="1"/>
          </p:cNvSpPr>
          <p:nvPr/>
        </p:nvSpPr>
        <p:spPr bwMode="auto">
          <a:xfrm>
            <a:off x="4322942" y="2159621"/>
            <a:ext cx="24252" cy="510569"/>
          </a:xfrm>
          <a:custGeom>
            <a:avLst/>
            <a:gdLst>
              <a:gd name="connsiteX0" fmla="*/ 32962 w 64655"/>
              <a:gd name="connsiteY0" fmla="*/ 1219583 h 1361164"/>
              <a:gd name="connsiteX1" fmla="*/ 64655 w 64655"/>
              <a:gd name="connsiteY1" fmla="*/ 1252159 h 1361164"/>
              <a:gd name="connsiteX2" fmla="*/ 64655 w 64655"/>
              <a:gd name="connsiteY2" fmla="*/ 1328588 h 1361164"/>
              <a:gd name="connsiteX3" fmla="*/ 32962 w 64655"/>
              <a:gd name="connsiteY3" fmla="*/ 1361164 h 1361164"/>
              <a:gd name="connsiteX4" fmla="*/ 0 w 64655"/>
              <a:gd name="connsiteY4" fmla="*/ 1328588 h 1361164"/>
              <a:gd name="connsiteX5" fmla="*/ 0 w 64655"/>
              <a:gd name="connsiteY5" fmla="*/ 1252159 h 1361164"/>
              <a:gd name="connsiteX6" fmla="*/ 32962 w 64655"/>
              <a:gd name="connsiteY6" fmla="*/ 1219583 h 1361164"/>
              <a:gd name="connsiteX7" fmla="*/ 32962 w 64655"/>
              <a:gd name="connsiteY7" fmla="*/ 894102 h 1361164"/>
              <a:gd name="connsiteX8" fmla="*/ 64655 w 64655"/>
              <a:gd name="connsiteY8" fmla="*/ 925227 h 1361164"/>
              <a:gd name="connsiteX9" fmla="*/ 64655 w 64655"/>
              <a:gd name="connsiteY9" fmla="*/ 1088324 h 1361164"/>
              <a:gd name="connsiteX10" fmla="*/ 32962 w 64655"/>
              <a:gd name="connsiteY10" fmla="*/ 1119449 h 1361164"/>
              <a:gd name="connsiteX11" fmla="*/ 0 w 64655"/>
              <a:gd name="connsiteY11" fmla="*/ 1088324 h 1361164"/>
              <a:gd name="connsiteX12" fmla="*/ 0 w 64655"/>
              <a:gd name="connsiteY12" fmla="*/ 925227 h 1361164"/>
              <a:gd name="connsiteX13" fmla="*/ 32962 w 64655"/>
              <a:gd name="connsiteY13" fmla="*/ 894102 h 1361164"/>
              <a:gd name="connsiteX14" fmla="*/ 32962 w 64655"/>
              <a:gd name="connsiteY14" fmla="*/ 566663 h 1361164"/>
              <a:gd name="connsiteX15" fmla="*/ 64655 w 64655"/>
              <a:gd name="connsiteY15" fmla="*/ 599034 h 1361164"/>
              <a:gd name="connsiteX16" fmla="*/ 64655 w 64655"/>
              <a:gd name="connsiteY16" fmla="*/ 762130 h 1361164"/>
              <a:gd name="connsiteX17" fmla="*/ 32962 w 64655"/>
              <a:gd name="connsiteY17" fmla="*/ 794501 h 1361164"/>
              <a:gd name="connsiteX18" fmla="*/ 0 w 64655"/>
              <a:gd name="connsiteY18" fmla="*/ 762130 h 1361164"/>
              <a:gd name="connsiteX19" fmla="*/ 0 w 64655"/>
              <a:gd name="connsiteY19" fmla="*/ 599034 h 1361164"/>
              <a:gd name="connsiteX20" fmla="*/ 32962 w 64655"/>
              <a:gd name="connsiteY20" fmla="*/ 566663 h 1361164"/>
              <a:gd name="connsiteX21" fmla="*/ 32962 w 64655"/>
              <a:gd name="connsiteY21" fmla="*/ 241715 h 1361164"/>
              <a:gd name="connsiteX22" fmla="*/ 64655 w 64655"/>
              <a:gd name="connsiteY22" fmla="*/ 272840 h 1361164"/>
              <a:gd name="connsiteX23" fmla="*/ 64655 w 64655"/>
              <a:gd name="connsiteY23" fmla="*/ 435937 h 1361164"/>
              <a:gd name="connsiteX24" fmla="*/ 32962 w 64655"/>
              <a:gd name="connsiteY24" fmla="*/ 467062 h 1361164"/>
              <a:gd name="connsiteX25" fmla="*/ 0 w 64655"/>
              <a:gd name="connsiteY25" fmla="*/ 435937 h 1361164"/>
              <a:gd name="connsiteX26" fmla="*/ 0 w 64655"/>
              <a:gd name="connsiteY26" fmla="*/ 272840 h 1361164"/>
              <a:gd name="connsiteX27" fmla="*/ 32962 w 64655"/>
              <a:gd name="connsiteY27" fmla="*/ 241715 h 1361164"/>
              <a:gd name="connsiteX28" fmla="*/ 32962 w 64655"/>
              <a:gd name="connsiteY28" fmla="*/ 0 h 1361164"/>
              <a:gd name="connsiteX29" fmla="*/ 64655 w 64655"/>
              <a:gd name="connsiteY29" fmla="*/ 32864 h 1361164"/>
              <a:gd name="connsiteX30" fmla="*/ 64655 w 64655"/>
              <a:gd name="connsiteY30" fmla="*/ 109970 h 1361164"/>
              <a:gd name="connsiteX31" fmla="*/ 32962 w 64655"/>
              <a:gd name="connsiteY31" fmla="*/ 141570 h 1361164"/>
              <a:gd name="connsiteX32" fmla="*/ 0 w 64655"/>
              <a:gd name="connsiteY32" fmla="*/ 109970 h 1361164"/>
              <a:gd name="connsiteX33" fmla="*/ 0 w 64655"/>
              <a:gd name="connsiteY33" fmla="*/ 32864 h 1361164"/>
              <a:gd name="connsiteX34" fmla="*/ 32962 w 64655"/>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61164">
                <a:moveTo>
                  <a:pt x="32962" y="1219583"/>
                </a:moveTo>
                <a:cubicBezTo>
                  <a:pt x="50710" y="1219583"/>
                  <a:pt x="64655" y="1234618"/>
                  <a:pt x="64655" y="1252159"/>
                </a:cubicBezTo>
                <a:lnTo>
                  <a:pt x="64655" y="1328588"/>
                </a:lnTo>
                <a:cubicBezTo>
                  <a:pt x="64655" y="1347382"/>
                  <a:pt x="50710" y="1361164"/>
                  <a:pt x="32962" y="1361164"/>
                </a:cubicBezTo>
                <a:cubicBezTo>
                  <a:pt x="15213" y="1361164"/>
                  <a:pt x="0" y="1347382"/>
                  <a:pt x="0" y="1328588"/>
                </a:cubicBezTo>
                <a:lnTo>
                  <a:pt x="0" y="1252159"/>
                </a:lnTo>
                <a:cubicBezTo>
                  <a:pt x="0" y="1234618"/>
                  <a:pt x="15213" y="1219583"/>
                  <a:pt x="32962" y="1219583"/>
                </a:cubicBezTo>
                <a:close/>
                <a:moveTo>
                  <a:pt x="32962" y="894102"/>
                </a:moveTo>
                <a:cubicBezTo>
                  <a:pt x="50710" y="894102"/>
                  <a:pt x="64655" y="907797"/>
                  <a:pt x="64655" y="925227"/>
                </a:cubicBezTo>
                <a:lnTo>
                  <a:pt x="64655" y="1088324"/>
                </a:lnTo>
                <a:cubicBezTo>
                  <a:pt x="64655" y="1105754"/>
                  <a:pt x="50710" y="1119449"/>
                  <a:pt x="32962" y="1119449"/>
                </a:cubicBezTo>
                <a:cubicBezTo>
                  <a:pt x="15213" y="1119449"/>
                  <a:pt x="0" y="1105754"/>
                  <a:pt x="0" y="1088324"/>
                </a:cubicBezTo>
                <a:lnTo>
                  <a:pt x="0" y="925227"/>
                </a:lnTo>
                <a:cubicBezTo>
                  <a:pt x="0" y="907797"/>
                  <a:pt x="15213" y="894102"/>
                  <a:pt x="32962" y="894102"/>
                </a:cubicBezTo>
                <a:close/>
                <a:moveTo>
                  <a:pt x="32962" y="566663"/>
                </a:moveTo>
                <a:cubicBezTo>
                  <a:pt x="50710" y="566663"/>
                  <a:pt x="64655" y="581603"/>
                  <a:pt x="64655" y="599034"/>
                </a:cubicBezTo>
                <a:lnTo>
                  <a:pt x="64655" y="762130"/>
                </a:lnTo>
                <a:cubicBezTo>
                  <a:pt x="64655" y="779560"/>
                  <a:pt x="50710" y="794501"/>
                  <a:pt x="32962" y="794501"/>
                </a:cubicBezTo>
                <a:cubicBezTo>
                  <a:pt x="15213" y="794501"/>
                  <a:pt x="0" y="779560"/>
                  <a:pt x="0" y="762130"/>
                </a:cubicBezTo>
                <a:lnTo>
                  <a:pt x="0" y="599034"/>
                </a:lnTo>
                <a:cubicBezTo>
                  <a:pt x="0" y="581603"/>
                  <a:pt x="15213" y="566663"/>
                  <a:pt x="32962" y="566663"/>
                </a:cubicBezTo>
                <a:close/>
                <a:moveTo>
                  <a:pt x="32962" y="241715"/>
                </a:moveTo>
                <a:cubicBezTo>
                  <a:pt x="50710" y="241715"/>
                  <a:pt x="64655" y="255410"/>
                  <a:pt x="64655" y="272840"/>
                </a:cubicBezTo>
                <a:lnTo>
                  <a:pt x="64655" y="435937"/>
                </a:lnTo>
                <a:cubicBezTo>
                  <a:pt x="64655" y="453367"/>
                  <a:pt x="50710" y="467062"/>
                  <a:pt x="32962" y="467062"/>
                </a:cubicBezTo>
                <a:cubicBezTo>
                  <a:pt x="15213" y="467062"/>
                  <a:pt x="0" y="453367"/>
                  <a:pt x="0" y="435937"/>
                </a:cubicBezTo>
                <a:lnTo>
                  <a:pt x="0" y="272840"/>
                </a:lnTo>
                <a:cubicBezTo>
                  <a:pt x="0" y="255410"/>
                  <a:pt x="15213" y="241715"/>
                  <a:pt x="32962" y="241715"/>
                </a:cubicBezTo>
                <a:close/>
                <a:moveTo>
                  <a:pt x="32962" y="0"/>
                </a:moveTo>
                <a:cubicBezTo>
                  <a:pt x="50710" y="0"/>
                  <a:pt x="64655" y="15168"/>
                  <a:pt x="64655" y="32864"/>
                </a:cubicBezTo>
                <a:lnTo>
                  <a:pt x="64655" y="109970"/>
                </a:lnTo>
                <a:cubicBezTo>
                  <a:pt x="64655" y="127666"/>
                  <a:pt x="50710" y="141570"/>
                  <a:pt x="32962" y="141570"/>
                </a:cubicBezTo>
                <a:cubicBezTo>
                  <a:pt x="15213" y="141570"/>
                  <a:pt x="0" y="127666"/>
                  <a:pt x="0" y="109970"/>
                </a:cubicBezTo>
                <a:lnTo>
                  <a:pt x="0" y="32864"/>
                </a:lnTo>
                <a:cubicBezTo>
                  <a:pt x="0" y="15168"/>
                  <a:pt x="15213" y="0"/>
                  <a:pt x="32962" y="0"/>
                </a:cubicBezTo>
                <a:close/>
              </a:path>
            </a:pathLst>
          </a:custGeom>
          <a:solidFill>
            <a:srgbClr val="B48900"/>
          </a:solidFill>
          <a:ln>
            <a:noFill/>
          </a:ln>
          <a:effectLst/>
        </p:spPr>
        <p:txBody>
          <a:bodyPr wrap="square" anchor="ctr">
            <a:noAutofit/>
          </a:bodyPr>
          <a:lstStyle/>
          <a:p>
            <a:endParaRPr lang="en-US" sz="2449"/>
          </a:p>
        </p:txBody>
      </p:sp>
      <p:pic>
        <p:nvPicPr>
          <p:cNvPr id="14" name="Picture 13">
            <a:extLst>
              <a:ext uri="{FF2B5EF4-FFF2-40B4-BE49-F238E27FC236}">
                <a16:creationId xmlns:a16="http://schemas.microsoft.com/office/drawing/2014/main" id="{5C179123-BA62-412C-9C49-E7EB570F57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3929" y="3182586"/>
            <a:ext cx="535380" cy="535380"/>
          </a:xfrm>
          <a:prstGeom prst="rect">
            <a:avLst/>
          </a:prstGeom>
        </p:spPr>
      </p:pic>
      <p:pic>
        <p:nvPicPr>
          <p:cNvPr id="15" name="Picture 14">
            <a:extLst>
              <a:ext uri="{FF2B5EF4-FFF2-40B4-BE49-F238E27FC236}">
                <a16:creationId xmlns:a16="http://schemas.microsoft.com/office/drawing/2014/main" id="{99C6C583-CA00-4991-B93F-9FEDE96EA176}"/>
              </a:ext>
            </a:extLst>
          </p:cNvPr>
          <p:cNvPicPr>
            <a:picLocks noChangeAspect="1"/>
          </p:cNvPicPr>
          <p:nvPr/>
        </p:nvPicPr>
        <p:blipFill>
          <a:blip r:embed="rId6"/>
          <a:stretch>
            <a:fillRect/>
          </a:stretch>
        </p:blipFill>
        <p:spPr>
          <a:xfrm>
            <a:off x="5262122" y="2446282"/>
            <a:ext cx="552247" cy="555772"/>
          </a:xfrm>
          <a:prstGeom prst="rect">
            <a:avLst/>
          </a:prstGeom>
        </p:spPr>
      </p:pic>
      <p:pic>
        <p:nvPicPr>
          <p:cNvPr id="16" name="Picture 15">
            <a:extLst>
              <a:ext uri="{FF2B5EF4-FFF2-40B4-BE49-F238E27FC236}">
                <a16:creationId xmlns:a16="http://schemas.microsoft.com/office/drawing/2014/main" id="{F9ADFCDE-68BB-4491-AD3D-2DC65153D18E}"/>
              </a:ext>
            </a:extLst>
          </p:cNvPr>
          <p:cNvPicPr>
            <a:picLocks noChangeAspect="1"/>
          </p:cNvPicPr>
          <p:nvPr/>
        </p:nvPicPr>
        <p:blipFill>
          <a:blip r:embed="rId7"/>
          <a:stretch>
            <a:fillRect/>
          </a:stretch>
        </p:blipFill>
        <p:spPr>
          <a:xfrm>
            <a:off x="6399315" y="3105515"/>
            <a:ext cx="673229" cy="697766"/>
          </a:xfrm>
          <a:prstGeom prst="rect">
            <a:avLst/>
          </a:prstGeom>
        </p:spPr>
      </p:pic>
      <p:sp>
        <p:nvSpPr>
          <p:cNvPr id="77" name="Freeform 4">
            <a:extLst>
              <a:ext uri="{FF2B5EF4-FFF2-40B4-BE49-F238E27FC236}">
                <a16:creationId xmlns:a16="http://schemas.microsoft.com/office/drawing/2014/main" id="{310137EE-796A-4E8B-8E3E-2695F54706E5}"/>
              </a:ext>
            </a:extLst>
          </p:cNvPr>
          <p:cNvSpPr>
            <a:spLocks noChangeArrowheads="1"/>
          </p:cNvSpPr>
          <p:nvPr/>
        </p:nvSpPr>
        <p:spPr bwMode="auto">
          <a:xfrm>
            <a:off x="7101704" y="2072179"/>
            <a:ext cx="1574332" cy="1347661"/>
          </a:xfrm>
          <a:custGeom>
            <a:avLst/>
            <a:gdLst>
              <a:gd name="T0" fmla="*/ 2815 w 3370"/>
              <a:gd name="T1" fmla="*/ 2329 h 2883"/>
              <a:gd name="T2" fmla="*/ 2866 w 3370"/>
              <a:gd name="T3" fmla="*/ 2310 h 2883"/>
              <a:gd name="T4" fmla="*/ 2871 w 3370"/>
              <a:gd name="T5" fmla="*/ 2310 h 2883"/>
              <a:gd name="T6" fmla="*/ 2957 w 3370"/>
              <a:gd name="T7" fmla="*/ 2356 h 2883"/>
              <a:gd name="T8" fmla="*/ 3085 w 3370"/>
              <a:gd name="T9" fmla="*/ 2492 h 2883"/>
              <a:gd name="T10" fmla="*/ 3135 w 3370"/>
              <a:gd name="T11" fmla="*/ 2512 h 2883"/>
              <a:gd name="T12" fmla="*/ 3209 w 3370"/>
              <a:gd name="T13" fmla="*/ 2510 h 2883"/>
              <a:gd name="T14" fmla="*/ 3329 w 3370"/>
              <a:gd name="T15" fmla="*/ 2405 h 2883"/>
              <a:gd name="T16" fmla="*/ 3362 w 3370"/>
              <a:gd name="T17" fmla="*/ 2261 h 2883"/>
              <a:gd name="T18" fmla="*/ 3353 w 3370"/>
              <a:gd name="T19" fmla="*/ 2229 h 2883"/>
              <a:gd name="T20" fmla="*/ 3352 w 3370"/>
              <a:gd name="T21" fmla="*/ 2228 h 2883"/>
              <a:gd name="T22" fmla="*/ 3351 w 3370"/>
              <a:gd name="T23" fmla="*/ 2224 h 2883"/>
              <a:gd name="T24" fmla="*/ 3349 w 3370"/>
              <a:gd name="T25" fmla="*/ 2222 h 2883"/>
              <a:gd name="T26" fmla="*/ 3348 w 3370"/>
              <a:gd name="T27" fmla="*/ 2218 h 2883"/>
              <a:gd name="T28" fmla="*/ 3347 w 3370"/>
              <a:gd name="T29" fmla="*/ 2217 h 2883"/>
              <a:gd name="T30" fmla="*/ 3345 w 3370"/>
              <a:gd name="T31" fmla="*/ 2211 h 2883"/>
              <a:gd name="T32" fmla="*/ 3290 w 3370"/>
              <a:gd name="T33" fmla="*/ 2156 h 2883"/>
              <a:gd name="T34" fmla="*/ 3282 w 3370"/>
              <a:gd name="T35" fmla="*/ 2151 h 2883"/>
              <a:gd name="T36" fmla="*/ 3208 w 3370"/>
              <a:gd name="T37" fmla="*/ 2123 h 2883"/>
              <a:gd name="T38" fmla="*/ 3101 w 3370"/>
              <a:gd name="T39" fmla="*/ 2108 h 2883"/>
              <a:gd name="T40" fmla="*/ 3017 w 3370"/>
              <a:gd name="T41" fmla="*/ 2056 h 2883"/>
              <a:gd name="T42" fmla="*/ 3014 w 3370"/>
              <a:gd name="T43" fmla="*/ 2051 h 2883"/>
              <a:gd name="T44" fmla="*/ 3014 w 3370"/>
              <a:gd name="T45" fmla="*/ 2050 h 2883"/>
              <a:gd name="T46" fmla="*/ 3006 w 3370"/>
              <a:gd name="T47" fmla="*/ 1989 h 2883"/>
              <a:gd name="T48" fmla="*/ 3324 w 3370"/>
              <a:gd name="T49" fmla="*/ 1436 h 2883"/>
              <a:gd name="T50" fmla="*/ 831 w 3370"/>
              <a:gd name="T51" fmla="*/ 0 h 2883"/>
              <a:gd name="T52" fmla="*/ 314 w 3370"/>
              <a:gd name="T53" fmla="*/ 1980 h 2883"/>
              <a:gd name="T54" fmla="*/ 349 w 3370"/>
              <a:gd name="T55" fmla="*/ 1991 h 2883"/>
              <a:gd name="T56" fmla="*/ 412 w 3370"/>
              <a:gd name="T57" fmla="*/ 1959 h 2883"/>
              <a:gd name="T58" fmla="*/ 553 w 3370"/>
              <a:gd name="T59" fmla="*/ 1814 h 2883"/>
              <a:gd name="T60" fmla="*/ 563 w 3370"/>
              <a:gd name="T61" fmla="*/ 1809 h 2883"/>
              <a:gd name="T62" fmla="*/ 653 w 3370"/>
              <a:gd name="T63" fmla="*/ 1786 h 2883"/>
              <a:gd name="T64" fmla="*/ 653 w 3370"/>
              <a:gd name="T65" fmla="*/ 1786 h 2883"/>
              <a:gd name="T66" fmla="*/ 665 w 3370"/>
              <a:gd name="T67" fmla="*/ 1786 h 2883"/>
              <a:gd name="T68" fmla="*/ 668 w 3370"/>
              <a:gd name="T69" fmla="*/ 1787 h 2883"/>
              <a:gd name="T70" fmla="*/ 670 w 3370"/>
              <a:gd name="T71" fmla="*/ 1787 h 2883"/>
              <a:gd name="T72" fmla="*/ 678 w 3370"/>
              <a:gd name="T73" fmla="*/ 1788 h 2883"/>
              <a:gd name="T74" fmla="*/ 717 w 3370"/>
              <a:gd name="T75" fmla="*/ 1798 h 2883"/>
              <a:gd name="T76" fmla="*/ 843 w 3370"/>
              <a:gd name="T77" fmla="*/ 1914 h 2883"/>
              <a:gd name="T78" fmla="*/ 877 w 3370"/>
              <a:gd name="T79" fmla="*/ 2095 h 2883"/>
              <a:gd name="T80" fmla="*/ 834 w 3370"/>
              <a:gd name="T81" fmla="*/ 2174 h 2883"/>
              <a:gd name="T82" fmla="*/ 783 w 3370"/>
              <a:gd name="T83" fmla="*/ 2214 h 2883"/>
              <a:gd name="T84" fmla="*/ 693 w 3370"/>
              <a:gd name="T85" fmla="*/ 2246 h 2883"/>
              <a:gd name="T86" fmla="*/ 585 w 3370"/>
              <a:gd name="T87" fmla="*/ 2263 h 2883"/>
              <a:gd name="T88" fmla="*/ 528 w 3370"/>
              <a:gd name="T89" fmla="*/ 2300 h 2883"/>
              <a:gd name="T90" fmla="*/ 520 w 3370"/>
              <a:gd name="T91" fmla="*/ 2336 h 2883"/>
              <a:gd name="T92" fmla="*/ 2490 w 3370"/>
              <a:gd name="T93" fmla="*/ 2882 h 2883"/>
              <a:gd name="T94" fmla="*/ 2799 w 3370"/>
              <a:gd name="T95" fmla="*/ 2345 h 2883"/>
              <a:gd name="T96" fmla="*/ 2802 w 3370"/>
              <a:gd name="T97" fmla="*/ 2342 h 2883"/>
              <a:gd name="T98" fmla="*/ 2811 w 3370"/>
              <a:gd name="T99" fmla="*/ 2334 h 2883"/>
              <a:gd name="T100" fmla="*/ 2815 w 3370"/>
              <a:gd name="T101" fmla="*/ 2329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0" h="2883">
                <a:moveTo>
                  <a:pt x="2815" y="2329"/>
                </a:moveTo>
                <a:lnTo>
                  <a:pt x="2815" y="2329"/>
                </a:lnTo>
                <a:cubicBezTo>
                  <a:pt x="2830" y="2319"/>
                  <a:pt x="2847" y="2312"/>
                  <a:pt x="2865" y="2310"/>
                </a:cubicBezTo>
                <a:lnTo>
                  <a:pt x="2866" y="2310"/>
                </a:lnTo>
                <a:lnTo>
                  <a:pt x="2866" y="2310"/>
                </a:lnTo>
                <a:cubicBezTo>
                  <a:pt x="2867" y="2310"/>
                  <a:pt x="2870" y="2310"/>
                  <a:pt x="2871" y="2310"/>
                </a:cubicBezTo>
                <a:lnTo>
                  <a:pt x="2871" y="2310"/>
                </a:lnTo>
                <a:cubicBezTo>
                  <a:pt x="2906" y="2309"/>
                  <a:pt x="2939" y="2326"/>
                  <a:pt x="2957" y="2356"/>
                </a:cubicBezTo>
                <a:lnTo>
                  <a:pt x="2957" y="2356"/>
                </a:lnTo>
                <a:cubicBezTo>
                  <a:pt x="2999" y="2419"/>
                  <a:pt x="3047" y="2470"/>
                  <a:pt x="3085" y="2492"/>
                </a:cubicBezTo>
                <a:lnTo>
                  <a:pt x="3085" y="2492"/>
                </a:lnTo>
                <a:cubicBezTo>
                  <a:pt x="3102" y="2502"/>
                  <a:pt x="3118" y="2509"/>
                  <a:pt x="3135" y="2512"/>
                </a:cubicBezTo>
                <a:lnTo>
                  <a:pt x="3135" y="2512"/>
                </a:lnTo>
                <a:cubicBezTo>
                  <a:pt x="3160" y="2518"/>
                  <a:pt x="3185" y="2517"/>
                  <a:pt x="3209" y="2510"/>
                </a:cubicBezTo>
                <a:lnTo>
                  <a:pt x="3209" y="2510"/>
                </a:lnTo>
                <a:cubicBezTo>
                  <a:pt x="3255" y="2497"/>
                  <a:pt x="3297" y="2460"/>
                  <a:pt x="3329" y="2405"/>
                </a:cubicBezTo>
                <a:lnTo>
                  <a:pt x="3329" y="2405"/>
                </a:lnTo>
                <a:cubicBezTo>
                  <a:pt x="3357" y="2356"/>
                  <a:pt x="3369" y="2305"/>
                  <a:pt x="3362" y="2261"/>
                </a:cubicBezTo>
                <a:lnTo>
                  <a:pt x="3362" y="2261"/>
                </a:lnTo>
                <a:cubicBezTo>
                  <a:pt x="3360" y="2250"/>
                  <a:pt x="3357" y="2239"/>
                  <a:pt x="3353" y="2229"/>
                </a:cubicBezTo>
                <a:lnTo>
                  <a:pt x="3353" y="2229"/>
                </a:lnTo>
                <a:lnTo>
                  <a:pt x="3352" y="2228"/>
                </a:lnTo>
                <a:lnTo>
                  <a:pt x="3352" y="2228"/>
                </a:lnTo>
                <a:cubicBezTo>
                  <a:pt x="3352" y="2226"/>
                  <a:pt x="3351" y="2225"/>
                  <a:pt x="3351" y="2224"/>
                </a:cubicBezTo>
                <a:lnTo>
                  <a:pt x="3349" y="2222"/>
                </a:lnTo>
                <a:lnTo>
                  <a:pt x="3349" y="2222"/>
                </a:lnTo>
                <a:cubicBezTo>
                  <a:pt x="3349" y="2221"/>
                  <a:pt x="3349" y="2220"/>
                  <a:pt x="3348" y="2219"/>
                </a:cubicBezTo>
                <a:lnTo>
                  <a:pt x="3348" y="2218"/>
                </a:lnTo>
                <a:lnTo>
                  <a:pt x="3348" y="2218"/>
                </a:lnTo>
                <a:lnTo>
                  <a:pt x="3347" y="2217"/>
                </a:lnTo>
                <a:lnTo>
                  <a:pt x="3347" y="2217"/>
                </a:lnTo>
                <a:cubicBezTo>
                  <a:pt x="3347" y="2215"/>
                  <a:pt x="3345" y="2213"/>
                  <a:pt x="3345" y="2211"/>
                </a:cubicBezTo>
                <a:lnTo>
                  <a:pt x="3345" y="2211"/>
                </a:lnTo>
                <a:cubicBezTo>
                  <a:pt x="3332" y="2189"/>
                  <a:pt x="3313" y="2171"/>
                  <a:pt x="3290" y="2156"/>
                </a:cubicBezTo>
                <a:lnTo>
                  <a:pt x="3290" y="2156"/>
                </a:lnTo>
                <a:cubicBezTo>
                  <a:pt x="3288" y="2155"/>
                  <a:pt x="3285" y="2153"/>
                  <a:pt x="3282" y="2151"/>
                </a:cubicBezTo>
                <a:lnTo>
                  <a:pt x="3282" y="2151"/>
                </a:lnTo>
                <a:cubicBezTo>
                  <a:pt x="3263" y="2140"/>
                  <a:pt x="3238" y="2131"/>
                  <a:pt x="3208" y="2123"/>
                </a:cubicBezTo>
                <a:lnTo>
                  <a:pt x="3208" y="2123"/>
                </a:lnTo>
                <a:cubicBezTo>
                  <a:pt x="3176" y="2115"/>
                  <a:pt x="3139" y="2111"/>
                  <a:pt x="3101" y="2108"/>
                </a:cubicBezTo>
                <a:lnTo>
                  <a:pt x="3101" y="2108"/>
                </a:lnTo>
                <a:cubicBezTo>
                  <a:pt x="3065" y="2106"/>
                  <a:pt x="3034" y="2087"/>
                  <a:pt x="3017" y="2056"/>
                </a:cubicBezTo>
                <a:lnTo>
                  <a:pt x="3017" y="2056"/>
                </a:lnTo>
                <a:cubicBezTo>
                  <a:pt x="3016" y="2054"/>
                  <a:pt x="3015" y="2052"/>
                  <a:pt x="3014" y="2051"/>
                </a:cubicBezTo>
                <a:lnTo>
                  <a:pt x="3014" y="2050"/>
                </a:lnTo>
                <a:lnTo>
                  <a:pt x="3014" y="2050"/>
                </a:lnTo>
                <a:cubicBezTo>
                  <a:pt x="3005" y="2030"/>
                  <a:pt x="3002" y="2009"/>
                  <a:pt x="3006" y="1989"/>
                </a:cubicBezTo>
                <a:lnTo>
                  <a:pt x="3006" y="1989"/>
                </a:lnTo>
                <a:cubicBezTo>
                  <a:pt x="3006" y="1987"/>
                  <a:pt x="3007" y="1985"/>
                  <a:pt x="3008" y="1984"/>
                </a:cubicBezTo>
                <a:lnTo>
                  <a:pt x="3324" y="1436"/>
                </a:lnTo>
                <a:lnTo>
                  <a:pt x="2495" y="0"/>
                </a:lnTo>
                <a:lnTo>
                  <a:pt x="831" y="0"/>
                </a:lnTo>
                <a:lnTo>
                  <a:pt x="0" y="1437"/>
                </a:lnTo>
                <a:lnTo>
                  <a:pt x="314" y="1980"/>
                </a:lnTo>
                <a:lnTo>
                  <a:pt x="314" y="1980"/>
                </a:lnTo>
                <a:cubicBezTo>
                  <a:pt x="325" y="1987"/>
                  <a:pt x="337" y="1991"/>
                  <a:pt x="349" y="1991"/>
                </a:cubicBezTo>
                <a:lnTo>
                  <a:pt x="349" y="1991"/>
                </a:lnTo>
                <a:cubicBezTo>
                  <a:pt x="375" y="1993"/>
                  <a:pt x="397" y="1980"/>
                  <a:pt x="412" y="1959"/>
                </a:cubicBezTo>
                <a:lnTo>
                  <a:pt x="412" y="1959"/>
                </a:lnTo>
                <a:cubicBezTo>
                  <a:pt x="456" y="1894"/>
                  <a:pt x="509" y="1840"/>
                  <a:pt x="553" y="1814"/>
                </a:cubicBezTo>
                <a:lnTo>
                  <a:pt x="553" y="1814"/>
                </a:lnTo>
                <a:cubicBezTo>
                  <a:pt x="557" y="1812"/>
                  <a:pt x="560" y="1810"/>
                  <a:pt x="563" y="1809"/>
                </a:cubicBezTo>
                <a:lnTo>
                  <a:pt x="563" y="1809"/>
                </a:lnTo>
                <a:cubicBezTo>
                  <a:pt x="592" y="1794"/>
                  <a:pt x="622" y="1786"/>
                  <a:pt x="653" y="1786"/>
                </a:cubicBezTo>
                <a:lnTo>
                  <a:pt x="653" y="1786"/>
                </a:lnTo>
                <a:lnTo>
                  <a:pt x="653" y="1786"/>
                </a:lnTo>
                <a:cubicBezTo>
                  <a:pt x="656" y="1786"/>
                  <a:pt x="659" y="1786"/>
                  <a:pt x="660" y="1786"/>
                </a:cubicBezTo>
                <a:lnTo>
                  <a:pt x="665" y="1786"/>
                </a:lnTo>
                <a:lnTo>
                  <a:pt x="665" y="1786"/>
                </a:lnTo>
                <a:cubicBezTo>
                  <a:pt x="666" y="1787"/>
                  <a:pt x="667" y="1787"/>
                  <a:pt x="668" y="1787"/>
                </a:cubicBezTo>
                <a:lnTo>
                  <a:pt x="670" y="1787"/>
                </a:lnTo>
                <a:lnTo>
                  <a:pt x="670" y="1787"/>
                </a:lnTo>
                <a:cubicBezTo>
                  <a:pt x="672" y="1787"/>
                  <a:pt x="674" y="1788"/>
                  <a:pt x="676" y="1788"/>
                </a:cubicBezTo>
                <a:lnTo>
                  <a:pt x="678" y="1788"/>
                </a:lnTo>
                <a:lnTo>
                  <a:pt x="678" y="1788"/>
                </a:lnTo>
                <a:cubicBezTo>
                  <a:pt x="691" y="1790"/>
                  <a:pt x="704" y="1793"/>
                  <a:pt x="717" y="1798"/>
                </a:cubicBezTo>
                <a:lnTo>
                  <a:pt x="717" y="1798"/>
                </a:lnTo>
                <a:cubicBezTo>
                  <a:pt x="765" y="1817"/>
                  <a:pt x="811" y="1858"/>
                  <a:pt x="843" y="1914"/>
                </a:cubicBezTo>
                <a:lnTo>
                  <a:pt x="843" y="1914"/>
                </a:lnTo>
                <a:cubicBezTo>
                  <a:pt x="879" y="1977"/>
                  <a:pt x="890" y="2040"/>
                  <a:pt x="877" y="2095"/>
                </a:cubicBezTo>
                <a:lnTo>
                  <a:pt x="877" y="2095"/>
                </a:lnTo>
                <a:cubicBezTo>
                  <a:pt x="869" y="2125"/>
                  <a:pt x="855" y="2152"/>
                  <a:pt x="834" y="2174"/>
                </a:cubicBezTo>
                <a:lnTo>
                  <a:pt x="834" y="2174"/>
                </a:lnTo>
                <a:cubicBezTo>
                  <a:pt x="820" y="2189"/>
                  <a:pt x="803" y="2203"/>
                  <a:pt x="783" y="2214"/>
                </a:cubicBezTo>
                <a:lnTo>
                  <a:pt x="783" y="2214"/>
                </a:lnTo>
                <a:cubicBezTo>
                  <a:pt x="761" y="2228"/>
                  <a:pt x="730" y="2239"/>
                  <a:pt x="693" y="2246"/>
                </a:cubicBezTo>
                <a:lnTo>
                  <a:pt x="693" y="2246"/>
                </a:lnTo>
                <a:cubicBezTo>
                  <a:pt x="660" y="2254"/>
                  <a:pt x="623" y="2260"/>
                  <a:pt x="585" y="2263"/>
                </a:cubicBezTo>
                <a:lnTo>
                  <a:pt x="585" y="2263"/>
                </a:lnTo>
                <a:cubicBezTo>
                  <a:pt x="561" y="2265"/>
                  <a:pt x="539" y="2279"/>
                  <a:pt x="528" y="2300"/>
                </a:cubicBezTo>
                <a:lnTo>
                  <a:pt x="528" y="2300"/>
                </a:lnTo>
                <a:cubicBezTo>
                  <a:pt x="522" y="2311"/>
                  <a:pt x="519" y="2323"/>
                  <a:pt x="520" y="2336"/>
                </a:cubicBezTo>
                <a:lnTo>
                  <a:pt x="835" y="2881"/>
                </a:lnTo>
                <a:lnTo>
                  <a:pt x="2490" y="2882"/>
                </a:lnTo>
                <a:lnTo>
                  <a:pt x="2799" y="2345"/>
                </a:lnTo>
                <a:lnTo>
                  <a:pt x="2799" y="2345"/>
                </a:lnTo>
                <a:cubicBezTo>
                  <a:pt x="2800" y="2344"/>
                  <a:pt x="2801" y="2343"/>
                  <a:pt x="2802" y="2342"/>
                </a:cubicBezTo>
                <a:lnTo>
                  <a:pt x="2802" y="2342"/>
                </a:lnTo>
                <a:cubicBezTo>
                  <a:pt x="2804" y="2339"/>
                  <a:pt x="2807" y="2338"/>
                  <a:pt x="2810" y="2336"/>
                </a:cubicBezTo>
                <a:lnTo>
                  <a:pt x="2811" y="2334"/>
                </a:lnTo>
                <a:lnTo>
                  <a:pt x="2811" y="2334"/>
                </a:lnTo>
                <a:cubicBezTo>
                  <a:pt x="2812" y="2332"/>
                  <a:pt x="2814" y="2330"/>
                  <a:pt x="2815" y="2329"/>
                </a:cubicBezTo>
              </a:path>
            </a:pathLst>
          </a:custGeom>
          <a:solidFill>
            <a:srgbClr val="7030A0"/>
          </a:solidFill>
          <a:ln>
            <a:noFill/>
          </a:ln>
          <a:effectLst/>
        </p:spPr>
        <p:txBody>
          <a:bodyPr wrap="none" anchor="ctr"/>
          <a:lstStyle/>
          <a:p>
            <a:endParaRPr lang="en-US" sz="2449"/>
          </a:p>
        </p:txBody>
      </p:sp>
      <p:sp>
        <p:nvSpPr>
          <p:cNvPr id="78" name="Freeform 27">
            <a:extLst>
              <a:ext uri="{FF2B5EF4-FFF2-40B4-BE49-F238E27FC236}">
                <a16:creationId xmlns:a16="http://schemas.microsoft.com/office/drawing/2014/main" id="{D13F8ECF-D20B-4DAD-A4AF-2273E139BAE4}"/>
              </a:ext>
            </a:extLst>
          </p:cNvPr>
          <p:cNvSpPr>
            <a:spLocks noChangeArrowheads="1"/>
          </p:cNvSpPr>
          <p:nvPr/>
        </p:nvSpPr>
        <p:spPr bwMode="auto">
          <a:xfrm>
            <a:off x="7895538" y="3437067"/>
            <a:ext cx="24252" cy="510569"/>
          </a:xfrm>
          <a:custGeom>
            <a:avLst/>
            <a:gdLst>
              <a:gd name="connsiteX0" fmla="*/ 32962 w 64655"/>
              <a:gd name="connsiteY0" fmla="*/ 1219583 h 1361164"/>
              <a:gd name="connsiteX1" fmla="*/ 64655 w 64655"/>
              <a:gd name="connsiteY1" fmla="*/ 1252159 h 1361164"/>
              <a:gd name="connsiteX2" fmla="*/ 64655 w 64655"/>
              <a:gd name="connsiteY2" fmla="*/ 1328588 h 1361164"/>
              <a:gd name="connsiteX3" fmla="*/ 32962 w 64655"/>
              <a:gd name="connsiteY3" fmla="*/ 1361164 h 1361164"/>
              <a:gd name="connsiteX4" fmla="*/ 0 w 64655"/>
              <a:gd name="connsiteY4" fmla="*/ 1328588 h 1361164"/>
              <a:gd name="connsiteX5" fmla="*/ 0 w 64655"/>
              <a:gd name="connsiteY5" fmla="*/ 1252159 h 1361164"/>
              <a:gd name="connsiteX6" fmla="*/ 32962 w 64655"/>
              <a:gd name="connsiteY6" fmla="*/ 1219583 h 1361164"/>
              <a:gd name="connsiteX7" fmla="*/ 32962 w 64655"/>
              <a:gd name="connsiteY7" fmla="*/ 894102 h 1361164"/>
              <a:gd name="connsiteX8" fmla="*/ 64655 w 64655"/>
              <a:gd name="connsiteY8" fmla="*/ 925227 h 1361164"/>
              <a:gd name="connsiteX9" fmla="*/ 64655 w 64655"/>
              <a:gd name="connsiteY9" fmla="*/ 1088324 h 1361164"/>
              <a:gd name="connsiteX10" fmla="*/ 32962 w 64655"/>
              <a:gd name="connsiteY10" fmla="*/ 1119449 h 1361164"/>
              <a:gd name="connsiteX11" fmla="*/ 0 w 64655"/>
              <a:gd name="connsiteY11" fmla="*/ 1088324 h 1361164"/>
              <a:gd name="connsiteX12" fmla="*/ 0 w 64655"/>
              <a:gd name="connsiteY12" fmla="*/ 925227 h 1361164"/>
              <a:gd name="connsiteX13" fmla="*/ 32962 w 64655"/>
              <a:gd name="connsiteY13" fmla="*/ 894102 h 1361164"/>
              <a:gd name="connsiteX14" fmla="*/ 32962 w 64655"/>
              <a:gd name="connsiteY14" fmla="*/ 566663 h 1361164"/>
              <a:gd name="connsiteX15" fmla="*/ 64655 w 64655"/>
              <a:gd name="connsiteY15" fmla="*/ 599034 h 1361164"/>
              <a:gd name="connsiteX16" fmla="*/ 64655 w 64655"/>
              <a:gd name="connsiteY16" fmla="*/ 762130 h 1361164"/>
              <a:gd name="connsiteX17" fmla="*/ 32962 w 64655"/>
              <a:gd name="connsiteY17" fmla="*/ 794501 h 1361164"/>
              <a:gd name="connsiteX18" fmla="*/ 0 w 64655"/>
              <a:gd name="connsiteY18" fmla="*/ 762130 h 1361164"/>
              <a:gd name="connsiteX19" fmla="*/ 0 w 64655"/>
              <a:gd name="connsiteY19" fmla="*/ 599034 h 1361164"/>
              <a:gd name="connsiteX20" fmla="*/ 32962 w 64655"/>
              <a:gd name="connsiteY20" fmla="*/ 566663 h 1361164"/>
              <a:gd name="connsiteX21" fmla="*/ 32962 w 64655"/>
              <a:gd name="connsiteY21" fmla="*/ 241715 h 1361164"/>
              <a:gd name="connsiteX22" fmla="*/ 64655 w 64655"/>
              <a:gd name="connsiteY22" fmla="*/ 272840 h 1361164"/>
              <a:gd name="connsiteX23" fmla="*/ 64655 w 64655"/>
              <a:gd name="connsiteY23" fmla="*/ 435937 h 1361164"/>
              <a:gd name="connsiteX24" fmla="*/ 32962 w 64655"/>
              <a:gd name="connsiteY24" fmla="*/ 467062 h 1361164"/>
              <a:gd name="connsiteX25" fmla="*/ 0 w 64655"/>
              <a:gd name="connsiteY25" fmla="*/ 435937 h 1361164"/>
              <a:gd name="connsiteX26" fmla="*/ 0 w 64655"/>
              <a:gd name="connsiteY26" fmla="*/ 272840 h 1361164"/>
              <a:gd name="connsiteX27" fmla="*/ 32962 w 64655"/>
              <a:gd name="connsiteY27" fmla="*/ 241715 h 1361164"/>
              <a:gd name="connsiteX28" fmla="*/ 32962 w 64655"/>
              <a:gd name="connsiteY28" fmla="*/ 0 h 1361164"/>
              <a:gd name="connsiteX29" fmla="*/ 64655 w 64655"/>
              <a:gd name="connsiteY29" fmla="*/ 32864 h 1361164"/>
              <a:gd name="connsiteX30" fmla="*/ 64655 w 64655"/>
              <a:gd name="connsiteY30" fmla="*/ 109970 h 1361164"/>
              <a:gd name="connsiteX31" fmla="*/ 32962 w 64655"/>
              <a:gd name="connsiteY31" fmla="*/ 141570 h 1361164"/>
              <a:gd name="connsiteX32" fmla="*/ 0 w 64655"/>
              <a:gd name="connsiteY32" fmla="*/ 109970 h 1361164"/>
              <a:gd name="connsiteX33" fmla="*/ 0 w 64655"/>
              <a:gd name="connsiteY33" fmla="*/ 32864 h 1361164"/>
              <a:gd name="connsiteX34" fmla="*/ 32962 w 64655"/>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61164">
                <a:moveTo>
                  <a:pt x="32962" y="1219583"/>
                </a:moveTo>
                <a:cubicBezTo>
                  <a:pt x="50710" y="1219583"/>
                  <a:pt x="64655" y="1234618"/>
                  <a:pt x="64655" y="1252159"/>
                </a:cubicBezTo>
                <a:lnTo>
                  <a:pt x="64655" y="1328588"/>
                </a:lnTo>
                <a:cubicBezTo>
                  <a:pt x="64655" y="1347382"/>
                  <a:pt x="50710" y="1361164"/>
                  <a:pt x="32962" y="1361164"/>
                </a:cubicBezTo>
                <a:cubicBezTo>
                  <a:pt x="15213" y="1361164"/>
                  <a:pt x="0" y="1347382"/>
                  <a:pt x="0" y="1328588"/>
                </a:cubicBezTo>
                <a:lnTo>
                  <a:pt x="0" y="1252159"/>
                </a:lnTo>
                <a:cubicBezTo>
                  <a:pt x="0" y="1234618"/>
                  <a:pt x="15213" y="1219583"/>
                  <a:pt x="32962" y="1219583"/>
                </a:cubicBezTo>
                <a:close/>
                <a:moveTo>
                  <a:pt x="32962" y="894102"/>
                </a:moveTo>
                <a:cubicBezTo>
                  <a:pt x="50710" y="894102"/>
                  <a:pt x="64655" y="907797"/>
                  <a:pt x="64655" y="925227"/>
                </a:cubicBezTo>
                <a:lnTo>
                  <a:pt x="64655" y="1088324"/>
                </a:lnTo>
                <a:cubicBezTo>
                  <a:pt x="64655" y="1105754"/>
                  <a:pt x="50710" y="1119449"/>
                  <a:pt x="32962" y="1119449"/>
                </a:cubicBezTo>
                <a:cubicBezTo>
                  <a:pt x="15213" y="1119449"/>
                  <a:pt x="0" y="1105754"/>
                  <a:pt x="0" y="1088324"/>
                </a:cubicBezTo>
                <a:lnTo>
                  <a:pt x="0" y="925227"/>
                </a:lnTo>
                <a:cubicBezTo>
                  <a:pt x="0" y="907797"/>
                  <a:pt x="15213" y="894102"/>
                  <a:pt x="32962" y="894102"/>
                </a:cubicBezTo>
                <a:close/>
                <a:moveTo>
                  <a:pt x="32962" y="566663"/>
                </a:moveTo>
                <a:cubicBezTo>
                  <a:pt x="50710" y="566663"/>
                  <a:pt x="64655" y="581603"/>
                  <a:pt x="64655" y="599034"/>
                </a:cubicBezTo>
                <a:lnTo>
                  <a:pt x="64655" y="762130"/>
                </a:lnTo>
                <a:cubicBezTo>
                  <a:pt x="64655" y="779560"/>
                  <a:pt x="50710" y="794501"/>
                  <a:pt x="32962" y="794501"/>
                </a:cubicBezTo>
                <a:cubicBezTo>
                  <a:pt x="15213" y="794501"/>
                  <a:pt x="0" y="779560"/>
                  <a:pt x="0" y="762130"/>
                </a:cubicBezTo>
                <a:lnTo>
                  <a:pt x="0" y="599034"/>
                </a:lnTo>
                <a:cubicBezTo>
                  <a:pt x="0" y="581603"/>
                  <a:pt x="15213" y="566663"/>
                  <a:pt x="32962" y="566663"/>
                </a:cubicBezTo>
                <a:close/>
                <a:moveTo>
                  <a:pt x="32962" y="241715"/>
                </a:moveTo>
                <a:cubicBezTo>
                  <a:pt x="50710" y="241715"/>
                  <a:pt x="64655" y="255410"/>
                  <a:pt x="64655" y="272840"/>
                </a:cubicBezTo>
                <a:lnTo>
                  <a:pt x="64655" y="435937"/>
                </a:lnTo>
                <a:cubicBezTo>
                  <a:pt x="64655" y="453367"/>
                  <a:pt x="50710" y="467062"/>
                  <a:pt x="32962" y="467062"/>
                </a:cubicBezTo>
                <a:cubicBezTo>
                  <a:pt x="15213" y="467062"/>
                  <a:pt x="0" y="453367"/>
                  <a:pt x="0" y="435937"/>
                </a:cubicBezTo>
                <a:lnTo>
                  <a:pt x="0" y="272840"/>
                </a:lnTo>
                <a:cubicBezTo>
                  <a:pt x="0" y="255410"/>
                  <a:pt x="15213" y="241715"/>
                  <a:pt x="32962" y="241715"/>
                </a:cubicBezTo>
                <a:close/>
                <a:moveTo>
                  <a:pt x="32962" y="0"/>
                </a:moveTo>
                <a:cubicBezTo>
                  <a:pt x="50710" y="0"/>
                  <a:pt x="64655" y="15168"/>
                  <a:pt x="64655" y="32864"/>
                </a:cubicBezTo>
                <a:lnTo>
                  <a:pt x="64655" y="109970"/>
                </a:lnTo>
                <a:cubicBezTo>
                  <a:pt x="64655" y="127666"/>
                  <a:pt x="50710" y="141570"/>
                  <a:pt x="32962" y="141570"/>
                </a:cubicBezTo>
                <a:cubicBezTo>
                  <a:pt x="15213" y="141570"/>
                  <a:pt x="0" y="127666"/>
                  <a:pt x="0" y="109970"/>
                </a:cubicBezTo>
                <a:lnTo>
                  <a:pt x="0" y="32864"/>
                </a:lnTo>
                <a:cubicBezTo>
                  <a:pt x="0" y="15168"/>
                  <a:pt x="15213" y="0"/>
                  <a:pt x="32962" y="0"/>
                </a:cubicBezTo>
                <a:close/>
              </a:path>
            </a:pathLst>
          </a:custGeom>
          <a:solidFill>
            <a:srgbClr val="58267E"/>
          </a:solidFill>
          <a:ln>
            <a:noFill/>
          </a:ln>
          <a:effectLst/>
        </p:spPr>
        <p:txBody>
          <a:bodyPr wrap="square" anchor="ctr">
            <a:noAutofit/>
          </a:bodyPr>
          <a:lstStyle/>
          <a:p>
            <a:endParaRPr lang="en-US" sz="2449"/>
          </a:p>
        </p:txBody>
      </p:sp>
      <p:sp>
        <p:nvSpPr>
          <p:cNvPr id="79" name="TextBox 78">
            <a:extLst>
              <a:ext uri="{FF2B5EF4-FFF2-40B4-BE49-F238E27FC236}">
                <a16:creationId xmlns:a16="http://schemas.microsoft.com/office/drawing/2014/main" id="{87EE76A0-8874-4994-B74C-F00C33C8DF7F}"/>
              </a:ext>
            </a:extLst>
          </p:cNvPr>
          <p:cNvSpPr txBox="1"/>
          <p:nvPr/>
        </p:nvSpPr>
        <p:spPr>
          <a:xfrm>
            <a:off x="7176478" y="4564665"/>
            <a:ext cx="1547148" cy="1169551"/>
          </a:xfrm>
          <a:prstGeom prst="rect">
            <a:avLst/>
          </a:prstGeom>
          <a:noFill/>
        </p:spPr>
        <p:txBody>
          <a:bodyPr wrap="square" rtlCol="0" anchor="t">
            <a:spAutoFit/>
          </a:bodyPr>
          <a:lstStyle/>
          <a:p>
            <a:pPr algn="ctr">
              <a:lnSpc>
                <a:spcPts val="1350"/>
              </a:lnSpc>
            </a:pPr>
            <a:r>
              <a:rPr lang="en-US" sz="1200" spc="-11" dirty="0">
                <a:latin typeface="Source Sans Pro" panose="020B0503030403020204" pitchFamily="34" charset="0"/>
                <a:ea typeface="Source Sans Pro" panose="020B0503030403020204" pitchFamily="34" charset="0"/>
              </a:rPr>
              <a:t>interviews, </a:t>
            </a:r>
            <a:r>
              <a:rPr lang="en-US" sz="1200" spc="-11" dirty="0" err="1">
                <a:latin typeface="Source Sans Pro" panose="020B0503030403020204" pitchFamily="34" charset="0"/>
                <a:ea typeface="Source Sans Pro" panose="020B0503030403020204" pitchFamily="34" charset="0"/>
              </a:rPr>
              <a:t>OpEds</a:t>
            </a:r>
            <a:r>
              <a:rPr lang="en-US" sz="1200" spc="-11" dirty="0">
                <a:latin typeface="Source Sans Pro" panose="020B0503030403020204" pitchFamily="34" charset="0"/>
                <a:ea typeface="Source Sans Pro" panose="020B0503030403020204" pitchFamily="34" charset="0"/>
              </a:rPr>
              <a:t>, seminars, 60th anniversary colloquium, high-level policy dialogues, </a:t>
            </a:r>
            <a:r>
              <a:rPr lang="en-US" sz="1200" spc="-11" dirty="0" err="1">
                <a:latin typeface="Source Sans Pro" panose="020B0503030403020204" pitchFamily="34" charset="0"/>
                <a:ea typeface="Source Sans Pro" panose="020B0503030403020204" pitchFamily="34" charset="0"/>
              </a:rPr>
              <a:t>etc</a:t>
            </a:r>
            <a:r>
              <a:rPr lang="en-US" sz="1200" spc="-11" dirty="0">
                <a:latin typeface="Source Sans Pro" panose="020B0503030403020204" pitchFamily="34" charset="0"/>
                <a:ea typeface="Source Sans Pro" panose="020B0503030403020204" pitchFamily="34" charset="0"/>
              </a:rPr>
              <a:t> </a:t>
            </a:r>
          </a:p>
        </p:txBody>
      </p:sp>
      <p:sp>
        <p:nvSpPr>
          <p:cNvPr id="80" name="TextBox 79">
            <a:extLst>
              <a:ext uri="{FF2B5EF4-FFF2-40B4-BE49-F238E27FC236}">
                <a16:creationId xmlns:a16="http://schemas.microsoft.com/office/drawing/2014/main" id="{84DE66C0-2C93-41F2-8E68-B22AB4B0B16A}"/>
              </a:ext>
            </a:extLst>
          </p:cNvPr>
          <p:cNvSpPr txBox="1"/>
          <p:nvPr/>
        </p:nvSpPr>
        <p:spPr>
          <a:xfrm>
            <a:off x="6803263" y="3984354"/>
            <a:ext cx="2340769" cy="503984"/>
          </a:xfrm>
          <a:prstGeom prst="rect">
            <a:avLst/>
          </a:prstGeom>
          <a:noFill/>
        </p:spPr>
        <p:txBody>
          <a:bodyPr wrap="none" rtlCol="0" anchor="b">
            <a:spAutoFit/>
          </a:bodyPr>
          <a:lstStyle/>
          <a:p>
            <a:pPr algn="ctr">
              <a:lnSpc>
                <a:spcPts val="1620"/>
              </a:lnSpc>
            </a:pPr>
            <a:r>
              <a:rPr lang="en-US" b="1" spc="-11" dirty="0">
                <a:solidFill>
                  <a:srgbClr val="5F2987"/>
                </a:solidFill>
                <a:latin typeface="Source Sans Pro" panose="020B0503030403020204" pitchFamily="34" charset="0"/>
                <a:ea typeface="Source Sans Pro" panose="020B0503030403020204" pitchFamily="34" charset="0"/>
              </a:rPr>
              <a:t>A coherent </a:t>
            </a:r>
            <a:br>
              <a:rPr lang="en-US" b="1" spc="-11" dirty="0">
                <a:solidFill>
                  <a:srgbClr val="5F2987"/>
                </a:solidFill>
                <a:latin typeface="Source Sans Pro" panose="020B0503030403020204" pitchFamily="34" charset="0"/>
                <a:ea typeface="Source Sans Pro" panose="020B0503030403020204" pitchFamily="34" charset="0"/>
              </a:rPr>
            </a:br>
            <a:r>
              <a:rPr lang="en-US" b="1" spc="-11" dirty="0">
                <a:solidFill>
                  <a:srgbClr val="5F2987"/>
                </a:solidFill>
                <a:latin typeface="Source Sans Pro" panose="020B0503030403020204" pitchFamily="34" charset="0"/>
                <a:ea typeface="Source Sans Pro" panose="020B0503030403020204" pitchFamily="34" charset="0"/>
              </a:rPr>
              <a:t>campaign approach</a:t>
            </a:r>
          </a:p>
        </p:txBody>
      </p:sp>
      <p:pic>
        <p:nvPicPr>
          <p:cNvPr id="23" name="Picture 22">
            <a:extLst>
              <a:ext uri="{FF2B5EF4-FFF2-40B4-BE49-F238E27FC236}">
                <a16:creationId xmlns:a16="http://schemas.microsoft.com/office/drawing/2014/main" id="{A40D9240-F679-4C8B-B9FF-7765A33C7D40}"/>
              </a:ext>
            </a:extLst>
          </p:cNvPr>
          <p:cNvPicPr>
            <a:picLocks noChangeAspect="1"/>
          </p:cNvPicPr>
          <p:nvPr/>
        </p:nvPicPr>
        <p:blipFill>
          <a:blip r:embed="rId8"/>
          <a:stretch>
            <a:fillRect/>
          </a:stretch>
        </p:blipFill>
        <p:spPr>
          <a:xfrm>
            <a:off x="7600858" y="2510527"/>
            <a:ext cx="698388" cy="523117"/>
          </a:xfrm>
          <a:prstGeom prst="rect">
            <a:avLst/>
          </a:prstGeom>
        </p:spPr>
      </p:pic>
      <p:sp>
        <p:nvSpPr>
          <p:cNvPr id="81" name="AutoShape 49">
            <a:extLst>
              <a:ext uri="{FF2B5EF4-FFF2-40B4-BE49-F238E27FC236}">
                <a16:creationId xmlns:a16="http://schemas.microsoft.com/office/drawing/2014/main" id="{21506ADF-1B70-4E17-BFF5-D80E9DF17819}"/>
              </a:ext>
            </a:extLst>
          </p:cNvPr>
          <p:cNvSpPr>
            <a:spLocks/>
          </p:cNvSpPr>
          <p:nvPr/>
        </p:nvSpPr>
        <p:spPr bwMode="auto">
          <a:xfrm>
            <a:off x="0" y="6150903"/>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296941"/>
          </a:solidFill>
          <a:ln>
            <a:noFill/>
          </a:ln>
          <a:extLst/>
        </p:spPr>
        <p:txBody>
          <a:bodyPr lIns="45720" rIns="45720"/>
          <a:lstStyle/>
          <a:p>
            <a:endParaRPr lang="en-US"/>
          </a:p>
        </p:txBody>
      </p:sp>
      <p:sp>
        <p:nvSpPr>
          <p:cNvPr id="82" name="Rectangle 3">
            <a:extLst>
              <a:ext uri="{FF2B5EF4-FFF2-40B4-BE49-F238E27FC236}">
                <a16:creationId xmlns:a16="http://schemas.microsoft.com/office/drawing/2014/main" id="{B05A38F5-E062-4332-9B27-53ABF0CD8723}"/>
              </a:ext>
            </a:extLst>
          </p:cNvPr>
          <p:cNvSpPr>
            <a:spLocks/>
          </p:cNvSpPr>
          <p:nvPr/>
        </p:nvSpPr>
        <p:spPr bwMode="auto">
          <a:xfrm>
            <a:off x="76199" y="6271553"/>
            <a:ext cx="5776913"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E</a:t>
            </a:r>
            <a:r>
              <a:rPr lang="en-US" altLang="en-US" sz="1200" dirty="0" err="1">
                <a:solidFill>
                  <a:srgbClr val="FFFFFF"/>
                </a:solidFill>
                <a:latin typeface="Lato" pitchFamily="34" charset="0"/>
                <a:cs typeface="Lato" pitchFamily="34" charset="0"/>
                <a:sym typeface="Lato" pitchFamily="34" charset="0"/>
              </a:rPr>
              <a:t>conomic</a:t>
            </a:r>
            <a:r>
              <a:rPr lang="en-US" altLang="en-US" sz="1200" dirty="0">
                <a:solidFill>
                  <a:srgbClr val="FFFFFF"/>
                </a:solidFill>
                <a:latin typeface="Lato" pitchFamily="34" charset="0"/>
                <a:cs typeface="Lato" pitchFamily="34" charset="0"/>
                <a:sym typeface="Lato" pitchFamily="34" charset="0"/>
              </a:rPr>
              <a:t> diversification through resource-based and trade induced industrialization</a:t>
            </a:r>
          </a:p>
        </p:txBody>
      </p:sp>
    </p:spTree>
    <p:extLst>
      <p:ext uri="{BB962C8B-B14F-4D97-AF65-F5344CB8AC3E}">
        <p14:creationId xmlns:p14="http://schemas.microsoft.com/office/powerpoint/2010/main" val="150544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20947" y="23016"/>
            <a:ext cx="9123053" cy="42564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marL="267891"/>
            <a:r>
              <a:rPr lang="en-US" sz="1600" b="1" dirty="0">
                <a:latin typeface="Century Gothic" panose="020B0502020202020204" pitchFamily="34" charset="0"/>
              </a:rPr>
              <a:t>Towards a “Centre of Excellence”: Achievements</a:t>
            </a:r>
          </a:p>
        </p:txBody>
      </p:sp>
      <p:sp>
        <p:nvSpPr>
          <p:cNvPr id="55" name="Freeform 1016">
            <a:extLst>
              <a:ext uri="{FF2B5EF4-FFF2-40B4-BE49-F238E27FC236}">
                <a16:creationId xmlns:a16="http://schemas.microsoft.com/office/drawing/2014/main" id="{B03E14AF-644F-4DE2-9722-B5522940BFCB}"/>
              </a:ext>
            </a:extLst>
          </p:cNvPr>
          <p:cNvSpPr>
            <a:spLocks noChangeAspect="1" noChangeArrowheads="1"/>
          </p:cNvSpPr>
          <p:nvPr/>
        </p:nvSpPr>
        <p:spPr bwMode="auto">
          <a:xfrm>
            <a:off x="796117" y="1461373"/>
            <a:ext cx="379349" cy="379349"/>
          </a:xfrm>
          <a:custGeom>
            <a:avLst/>
            <a:gdLst>
              <a:gd name="T0" fmla="*/ 1709218 w 288565"/>
              <a:gd name="T1" fmla="*/ 2355436 h 288565"/>
              <a:gd name="T2" fmla="*/ 1370353 w 288565"/>
              <a:gd name="T3" fmla="*/ 2587922 h 288565"/>
              <a:gd name="T4" fmla="*/ 1992922 w 288565"/>
              <a:gd name="T5" fmla="*/ 2824334 h 288565"/>
              <a:gd name="T6" fmla="*/ 2087485 w 288565"/>
              <a:gd name="T7" fmla="*/ 2918908 h 288565"/>
              <a:gd name="T8" fmla="*/ 2599734 w 288565"/>
              <a:gd name="T9" fmla="*/ 2430307 h 288565"/>
              <a:gd name="T10" fmla="*/ 1902294 w 288565"/>
              <a:gd name="T11" fmla="*/ 2186002 h 288565"/>
              <a:gd name="T12" fmla="*/ 2284519 w 288565"/>
              <a:gd name="T13" fmla="*/ 2316041 h 288565"/>
              <a:gd name="T14" fmla="*/ 1902294 w 288565"/>
              <a:gd name="T15" fmla="*/ 2186002 h 288565"/>
              <a:gd name="T16" fmla="*/ 2036258 w 288565"/>
              <a:gd name="T17" fmla="*/ 2122955 h 288565"/>
              <a:gd name="T18" fmla="*/ 1992922 w 288565"/>
              <a:gd name="T19" fmla="*/ 1161522 h 288565"/>
              <a:gd name="T20" fmla="*/ 1299413 w 288565"/>
              <a:gd name="T21" fmla="*/ 2040203 h 288565"/>
              <a:gd name="T22" fmla="*/ 1291547 w 288565"/>
              <a:gd name="T23" fmla="*/ 2501227 h 288565"/>
              <a:gd name="T24" fmla="*/ 1689518 w 288565"/>
              <a:gd name="T25" fmla="*/ 2256919 h 288565"/>
              <a:gd name="T26" fmla="*/ 1681638 w 288565"/>
              <a:gd name="T27" fmla="*/ 1795911 h 288565"/>
              <a:gd name="T28" fmla="*/ 2260875 w 288565"/>
              <a:gd name="T29" fmla="*/ 2126898 h 288565"/>
              <a:gd name="T30" fmla="*/ 2465764 w 288565"/>
              <a:gd name="T31" fmla="*/ 2280570 h 288565"/>
              <a:gd name="T32" fmla="*/ 2918908 w 288565"/>
              <a:gd name="T33" fmla="*/ 2087485 h 288565"/>
              <a:gd name="T34" fmla="*/ 2824334 w 288565"/>
              <a:gd name="T35" fmla="*/ 1988979 h 288565"/>
              <a:gd name="T36" fmla="*/ 2087485 w 288565"/>
              <a:gd name="T37" fmla="*/ 1252144 h 288565"/>
              <a:gd name="T38" fmla="*/ 1992922 w 288565"/>
              <a:gd name="T39" fmla="*/ 1161522 h 288565"/>
              <a:gd name="T40" fmla="*/ 2087485 w 288565"/>
              <a:gd name="T41" fmla="*/ 1063002 h 288565"/>
              <a:gd name="T42" fmla="*/ 3159259 w 288565"/>
              <a:gd name="T43" fmla="*/ 2040203 h 288565"/>
              <a:gd name="T44" fmla="*/ 2087485 w 288565"/>
              <a:gd name="T45" fmla="*/ 3013482 h 288565"/>
              <a:gd name="T46" fmla="*/ 1992922 w 288565"/>
              <a:gd name="T47" fmla="*/ 3111979 h 288565"/>
              <a:gd name="T48" fmla="*/ 968428 w 288565"/>
              <a:gd name="T49" fmla="*/ 2087485 h 288565"/>
              <a:gd name="T50" fmla="*/ 1063002 w 288565"/>
              <a:gd name="T51" fmla="*/ 1988979 h 288565"/>
              <a:gd name="T52" fmla="*/ 2036258 w 288565"/>
              <a:gd name="T53" fmla="*/ 921142 h 288565"/>
              <a:gd name="T54" fmla="*/ 1123560 w 288565"/>
              <a:gd name="T55" fmla="*/ 1201012 h 288565"/>
              <a:gd name="T56" fmla="*/ 1123560 w 288565"/>
              <a:gd name="T57" fmla="*/ 0 h 288565"/>
              <a:gd name="T58" fmla="*/ 2013701 w 288565"/>
              <a:gd name="T59" fmla="*/ 712733 h 288565"/>
              <a:gd name="T60" fmla="*/ 1171041 w 288565"/>
              <a:gd name="T61" fmla="*/ 240182 h 288565"/>
              <a:gd name="T62" fmla="*/ 1076089 w 288565"/>
              <a:gd name="T63" fmla="*/ 334691 h 288565"/>
              <a:gd name="T64" fmla="*/ 332322 w 288565"/>
              <a:gd name="T65" fmla="*/ 1071068 h 288565"/>
              <a:gd name="T66" fmla="*/ 241349 w 288565"/>
              <a:gd name="T67" fmla="*/ 1165560 h 288565"/>
              <a:gd name="T68" fmla="*/ 692321 w 288565"/>
              <a:gd name="T69" fmla="*/ 1358519 h 288565"/>
              <a:gd name="T70" fmla="*/ 902006 w 288565"/>
              <a:gd name="T71" fmla="*/ 1208873 h 288565"/>
              <a:gd name="T72" fmla="*/ 1483572 w 288565"/>
              <a:gd name="T73" fmla="*/ 878107 h 288565"/>
              <a:gd name="T74" fmla="*/ 878269 w 288565"/>
              <a:gd name="T75" fmla="*/ 1393952 h 288565"/>
              <a:gd name="T76" fmla="*/ 1036520 w 288565"/>
              <a:gd name="T77" fmla="*/ 1610526 h 288565"/>
              <a:gd name="T78" fmla="*/ 720020 w 288565"/>
              <a:gd name="T79" fmla="*/ 1449086 h 288565"/>
              <a:gd name="T80" fmla="*/ 454962 w 288565"/>
              <a:gd name="T81" fmla="*/ 1693209 h 288565"/>
              <a:gd name="T82" fmla="*/ 735845 w 288565"/>
              <a:gd name="T83" fmla="*/ 2012175 h 288565"/>
              <a:gd name="T84" fmla="*/ 47443 w 288565"/>
              <a:gd name="T85" fmla="*/ 1165560 h 288565"/>
              <a:gd name="T86" fmla="*/ 146398 w 288565"/>
              <a:gd name="T87" fmla="*/ 1071068 h 288565"/>
              <a:gd name="T88" fmla="*/ 1123560 w 288565"/>
              <a:gd name="T89" fmla="*/ 0 h 288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565" h="288565">
                <a:moveTo>
                  <a:pt x="216584" y="214784"/>
                </a:moveTo>
                <a:cubicBezTo>
                  <a:pt x="212984" y="224862"/>
                  <a:pt x="201107" y="232420"/>
                  <a:pt x="185991" y="232420"/>
                </a:cubicBezTo>
                <a:cubicBezTo>
                  <a:pt x="171595" y="232420"/>
                  <a:pt x="159358" y="224862"/>
                  <a:pt x="156119" y="215144"/>
                </a:cubicBezTo>
                <a:cubicBezTo>
                  <a:pt x="153959" y="215504"/>
                  <a:pt x="151800" y="216224"/>
                  <a:pt x="149640" y="216584"/>
                </a:cubicBezTo>
                <a:cubicBezTo>
                  <a:pt x="144242" y="218023"/>
                  <a:pt x="139563" y="220183"/>
                  <a:pt x="134884" y="222342"/>
                </a:cubicBezTo>
                <a:cubicBezTo>
                  <a:pt x="129126" y="224862"/>
                  <a:pt x="125167" y="230620"/>
                  <a:pt x="125167" y="236379"/>
                </a:cubicBezTo>
                <a:lnTo>
                  <a:pt x="125167" y="238538"/>
                </a:lnTo>
                <a:cubicBezTo>
                  <a:pt x="139203" y="254734"/>
                  <a:pt x="159358" y="265171"/>
                  <a:pt x="182032" y="266611"/>
                </a:cubicBezTo>
                <a:lnTo>
                  <a:pt x="182032" y="257973"/>
                </a:lnTo>
                <a:cubicBezTo>
                  <a:pt x="182032" y="255814"/>
                  <a:pt x="183832" y="253654"/>
                  <a:pt x="185991" y="253654"/>
                </a:cubicBezTo>
                <a:cubicBezTo>
                  <a:pt x="188871" y="253654"/>
                  <a:pt x="190670" y="255814"/>
                  <a:pt x="190670" y="257973"/>
                </a:cubicBezTo>
                <a:lnTo>
                  <a:pt x="190670" y="266611"/>
                </a:lnTo>
                <a:cubicBezTo>
                  <a:pt x="213344" y="265171"/>
                  <a:pt x="233139" y="254734"/>
                  <a:pt x="247176" y="238538"/>
                </a:cubicBezTo>
                <a:lnTo>
                  <a:pt x="247176" y="236379"/>
                </a:lnTo>
                <a:cubicBezTo>
                  <a:pt x="247176" y="230620"/>
                  <a:pt x="243577" y="224862"/>
                  <a:pt x="237458" y="221982"/>
                </a:cubicBezTo>
                <a:cubicBezTo>
                  <a:pt x="233139" y="220183"/>
                  <a:pt x="228460" y="218023"/>
                  <a:pt x="222702" y="216584"/>
                </a:cubicBezTo>
                <a:cubicBezTo>
                  <a:pt x="220902" y="216224"/>
                  <a:pt x="218743" y="215504"/>
                  <a:pt x="216584" y="214784"/>
                </a:cubicBezTo>
                <a:close/>
                <a:moveTo>
                  <a:pt x="173754" y="199668"/>
                </a:moveTo>
                <a:cubicBezTo>
                  <a:pt x="171955" y="204347"/>
                  <a:pt x="168716" y="208666"/>
                  <a:pt x="164037" y="211545"/>
                </a:cubicBezTo>
                <a:cubicBezTo>
                  <a:pt x="165836" y="217663"/>
                  <a:pt x="174474" y="223422"/>
                  <a:pt x="185991" y="223422"/>
                </a:cubicBezTo>
                <a:cubicBezTo>
                  <a:pt x="198228" y="223422"/>
                  <a:pt x="206866" y="217663"/>
                  <a:pt x="208666" y="211545"/>
                </a:cubicBezTo>
                <a:cubicBezTo>
                  <a:pt x="203987" y="208666"/>
                  <a:pt x="200388" y="204347"/>
                  <a:pt x="198948" y="199668"/>
                </a:cubicBezTo>
                <a:cubicBezTo>
                  <a:pt x="194989" y="201467"/>
                  <a:pt x="190670" y="202547"/>
                  <a:pt x="185991" y="202547"/>
                </a:cubicBezTo>
                <a:cubicBezTo>
                  <a:pt x="181672" y="202547"/>
                  <a:pt x="177713" y="201467"/>
                  <a:pt x="173754" y="199668"/>
                </a:cubicBezTo>
                <a:close/>
                <a:moveTo>
                  <a:pt x="185991" y="138843"/>
                </a:moveTo>
                <a:cubicBezTo>
                  <a:pt x="171595" y="138843"/>
                  <a:pt x="162237" y="148921"/>
                  <a:pt x="162237" y="164037"/>
                </a:cubicBezTo>
                <a:cubicBezTo>
                  <a:pt x="162237" y="180593"/>
                  <a:pt x="173035" y="193909"/>
                  <a:pt x="185991" y="193909"/>
                </a:cubicBezTo>
                <a:cubicBezTo>
                  <a:pt x="199668" y="193909"/>
                  <a:pt x="210465" y="180593"/>
                  <a:pt x="210465" y="164037"/>
                </a:cubicBezTo>
                <a:cubicBezTo>
                  <a:pt x="210465" y="148921"/>
                  <a:pt x="200748" y="138843"/>
                  <a:pt x="185991" y="138843"/>
                </a:cubicBezTo>
                <a:close/>
                <a:moveTo>
                  <a:pt x="182032" y="106092"/>
                </a:moveTo>
                <a:cubicBezTo>
                  <a:pt x="141003" y="108251"/>
                  <a:pt x="108251" y="141003"/>
                  <a:pt x="106092" y="181672"/>
                </a:cubicBezTo>
                <a:lnTo>
                  <a:pt x="114369" y="181672"/>
                </a:lnTo>
                <a:cubicBezTo>
                  <a:pt x="116889" y="181672"/>
                  <a:pt x="118688" y="183832"/>
                  <a:pt x="118688" y="186351"/>
                </a:cubicBezTo>
                <a:cubicBezTo>
                  <a:pt x="118688" y="188871"/>
                  <a:pt x="116889" y="190670"/>
                  <a:pt x="114369" y="190670"/>
                </a:cubicBezTo>
                <a:lnTo>
                  <a:pt x="106092" y="190670"/>
                </a:lnTo>
                <a:cubicBezTo>
                  <a:pt x="106811" y="204347"/>
                  <a:pt x="111130" y="217303"/>
                  <a:pt x="117969" y="228461"/>
                </a:cubicBezTo>
                <a:cubicBezTo>
                  <a:pt x="120128" y="222342"/>
                  <a:pt x="124807" y="216944"/>
                  <a:pt x="131285" y="214064"/>
                </a:cubicBezTo>
                <a:cubicBezTo>
                  <a:pt x="135964" y="211905"/>
                  <a:pt x="141363" y="209745"/>
                  <a:pt x="147121" y="208306"/>
                </a:cubicBezTo>
                <a:cubicBezTo>
                  <a:pt x="149281" y="207586"/>
                  <a:pt x="151800" y="206866"/>
                  <a:pt x="154319" y="206146"/>
                </a:cubicBezTo>
                <a:cubicBezTo>
                  <a:pt x="160078" y="205067"/>
                  <a:pt x="164757" y="200388"/>
                  <a:pt x="165836" y="194989"/>
                </a:cubicBezTo>
                <a:cubicBezTo>
                  <a:pt x="166196" y="194989"/>
                  <a:pt x="166196" y="194629"/>
                  <a:pt x="166196" y="194269"/>
                </a:cubicBezTo>
                <a:cubicBezTo>
                  <a:pt x="158638" y="187431"/>
                  <a:pt x="153599" y="176274"/>
                  <a:pt x="153599" y="164037"/>
                </a:cubicBezTo>
                <a:cubicBezTo>
                  <a:pt x="153599" y="144242"/>
                  <a:pt x="166916" y="130206"/>
                  <a:pt x="185991" y="130206"/>
                </a:cubicBezTo>
                <a:cubicBezTo>
                  <a:pt x="205426" y="130206"/>
                  <a:pt x="218743" y="144242"/>
                  <a:pt x="218743" y="164037"/>
                </a:cubicBezTo>
                <a:cubicBezTo>
                  <a:pt x="218743" y="176274"/>
                  <a:pt x="214064" y="187431"/>
                  <a:pt x="206506" y="194269"/>
                </a:cubicBezTo>
                <a:cubicBezTo>
                  <a:pt x="206506" y="194629"/>
                  <a:pt x="206506" y="194629"/>
                  <a:pt x="206506" y="194629"/>
                </a:cubicBezTo>
                <a:cubicBezTo>
                  <a:pt x="207586" y="200388"/>
                  <a:pt x="212265" y="204707"/>
                  <a:pt x="218383" y="206146"/>
                </a:cubicBezTo>
                <a:cubicBezTo>
                  <a:pt x="220542" y="206866"/>
                  <a:pt x="223062" y="207586"/>
                  <a:pt x="225221" y="208306"/>
                </a:cubicBezTo>
                <a:cubicBezTo>
                  <a:pt x="231340" y="209745"/>
                  <a:pt x="236378" y="211905"/>
                  <a:pt x="241057" y="214064"/>
                </a:cubicBezTo>
                <a:cubicBezTo>
                  <a:pt x="247536" y="216944"/>
                  <a:pt x="252214" y="222342"/>
                  <a:pt x="254374" y="228461"/>
                </a:cubicBezTo>
                <a:cubicBezTo>
                  <a:pt x="261572" y="217303"/>
                  <a:pt x="265531" y="204347"/>
                  <a:pt x="266611" y="190670"/>
                </a:cubicBezTo>
                <a:lnTo>
                  <a:pt x="257973" y="190670"/>
                </a:lnTo>
                <a:cubicBezTo>
                  <a:pt x="255814" y="190670"/>
                  <a:pt x="253654" y="188871"/>
                  <a:pt x="253654" y="186351"/>
                </a:cubicBezTo>
                <a:cubicBezTo>
                  <a:pt x="253654" y="183832"/>
                  <a:pt x="255814" y="181672"/>
                  <a:pt x="257973" y="181672"/>
                </a:cubicBezTo>
                <a:lnTo>
                  <a:pt x="266611" y="181672"/>
                </a:lnTo>
                <a:cubicBezTo>
                  <a:pt x="264091" y="141003"/>
                  <a:pt x="231340" y="108251"/>
                  <a:pt x="190670" y="106092"/>
                </a:cubicBezTo>
                <a:lnTo>
                  <a:pt x="190670" y="114370"/>
                </a:lnTo>
                <a:cubicBezTo>
                  <a:pt x="190670" y="116889"/>
                  <a:pt x="188871" y="118688"/>
                  <a:pt x="185991" y="118688"/>
                </a:cubicBezTo>
                <a:cubicBezTo>
                  <a:pt x="183832" y="118688"/>
                  <a:pt x="182032" y="116889"/>
                  <a:pt x="182032" y="114370"/>
                </a:cubicBezTo>
                <a:lnTo>
                  <a:pt x="182032" y="106092"/>
                </a:lnTo>
                <a:close/>
                <a:moveTo>
                  <a:pt x="185991" y="84137"/>
                </a:moveTo>
                <a:cubicBezTo>
                  <a:pt x="188871" y="84137"/>
                  <a:pt x="190670" y="85937"/>
                  <a:pt x="190670" y="88456"/>
                </a:cubicBezTo>
                <a:lnTo>
                  <a:pt x="190670" y="97094"/>
                </a:lnTo>
                <a:cubicBezTo>
                  <a:pt x="236378" y="99613"/>
                  <a:pt x="273089" y="136324"/>
                  <a:pt x="275249" y="181672"/>
                </a:cubicBezTo>
                <a:lnTo>
                  <a:pt x="284246" y="181672"/>
                </a:lnTo>
                <a:cubicBezTo>
                  <a:pt x="286766" y="181672"/>
                  <a:pt x="288565" y="183832"/>
                  <a:pt x="288565" y="186351"/>
                </a:cubicBezTo>
                <a:cubicBezTo>
                  <a:pt x="288565" y="188871"/>
                  <a:pt x="286766" y="190670"/>
                  <a:pt x="284246" y="190670"/>
                </a:cubicBezTo>
                <a:lnTo>
                  <a:pt x="275249" y="190670"/>
                </a:lnTo>
                <a:cubicBezTo>
                  <a:pt x="273089" y="236379"/>
                  <a:pt x="236378" y="273089"/>
                  <a:pt x="190670" y="275249"/>
                </a:cubicBezTo>
                <a:lnTo>
                  <a:pt x="190670" y="284246"/>
                </a:lnTo>
                <a:cubicBezTo>
                  <a:pt x="190670" y="286766"/>
                  <a:pt x="188871" y="288565"/>
                  <a:pt x="185991" y="288565"/>
                </a:cubicBezTo>
                <a:cubicBezTo>
                  <a:pt x="183832" y="288565"/>
                  <a:pt x="182032" y="286766"/>
                  <a:pt x="182032" y="284246"/>
                </a:cubicBezTo>
                <a:lnTo>
                  <a:pt x="182032" y="275249"/>
                </a:lnTo>
                <a:cubicBezTo>
                  <a:pt x="135964" y="273089"/>
                  <a:pt x="99613" y="236379"/>
                  <a:pt x="97094" y="190670"/>
                </a:cubicBezTo>
                <a:lnTo>
                  <a:pt x="88456" y="190670"/>
                </a:lnTo>
                <a:cubicBezTo>
                  <a:pt x="85937" y="190670"/>
                  <a:pt x="84137" y="188871"/>
                  <a:pt x="84137" y="186351"/>
                </a:cubicBezTo>
                <a:cubicBezTo>
                  <a:pt x="84137" y="183832"/>
                  <a:pt x="85937" y="181672"/>
                  <a:pt x="88456" y="181672"/>
                </a:cubicBezTo>
                <a:lnTo>
                  <a:pt x="97094" y="181672"/>
                </a:lnTo>
                <a:cubicBezTo>
                  <a:pt x="99613" y="136324"/>
                  <a:pt x="135964" y="99613"/>
                  <a:pt x="182032" y="97094"/>
                </a:cubicBezTo>
                <a:lnTo>
                  <a:pt x="182032" y="88456"/>
                </a:lnTo>
                <a:cubicBezTo>
                  <a:pt x="182032" y="85937"/>
                  <a:pt x="183832" y="84137"/>
                  <a:pt x="185991" y="84137"/>
                </a:cubicBezTo>
                <a:close/>
                <a:moveTo>
                  <a:pt x="102625" y="55029"/>
                </a:moveTo>
                <a:cubicBezTo>
                  <a:pt x="87810" y="55029"/>
                  <a:pt x="78776" y="64740"/>
                  <a:pt x="78776" y="80206"/>
                </a:cubicBezTo>
                <a:cubicBezTo>
                  <a:pt x="78776" y="96391"/>
                  <a:pt x="89616" y="109699"/>
                  <a:pt x="102625" y="109699"/>
                </a:cubicBezTo>
                <a:cubicBezTo>
                  <a:pt x="115634" y="109699"/>
                  <a:pt x="126475" y="96391"/>
                  <a:pt x="126475" y="80206"/>
                </a:cubicBezTo>
                <a:cubicBezTo>
                  <a:pt x="126475" y="64740"/>
                  <a:pt x="117441" y="55029"/>
                  <a:pt x="102625" y="55029"/>
                </a:cubicBezTo>
                <a:close/>
                <a:moveTo>
                  <a:pt x="102625" y="0"/>
                </a:moveTo>
                <a:cubicBezTo>
                  <a:pt x="105155" y="0"/>
                  <a:pt x="106962" y="1798"/>
                  <a:pt x="106962" y="4316"/>
                </a:cubicBezTo>
                <a:lnTo>
                  <a:pt x="106962" y="12948"/>
                </a:lnTo>
                <a:cubicBezTo>
                  <a:pt x="140206" y="14746"/>
                  <a:pt x="170199" y="34888"/>
                  <a:pt x="183930" y="65100"/>
                </a:cubicBezTo>
                <a:cubicBezTo>
                  <a:pt x="185376" y="67258"/>
                  <a:pt x="184292" y="70135"/>
                  <a:pt x="182124" y="71214"/>
                </a:cubicBezTo>
                <a:cubicBezTo>
                  <a:pt x="179955" y="71933"/>
                  <a:pt x="177065" y="71214"/>
                  <a:pt x="176342" y="68696"/>
                </a:cubicBezTo>
                <a:cubicBezTo>
                  <a:pt x="163694" y="41721"/>
                  <a:pt x="136593" y="23738"/>
                  <a:pt x="106962" y="21939"/>
                </a:cubicBezTo>
                <a:lnTo>
                  <a:pt x="106962" y="30572"/>
                </a:lnTo>
                <a:cubicBezTo>
                  <a:pt x="106962" y="33089"/>
                  <a:pt x="105155" y="34888"/>
                  <a:pt x="102625" y="34888"/>
                </a:cubicBezTo>
                <a:cubicBezTo>
                  <a:pt x="100096" y="34888"/>
                  <a:pt x="98289" y="33089"/>
                  <a:pt x="98289" y="30572"/>
                </a:cubicBezTo>
                <a:lnTo>
                  <a:pt x="98289" y="21939"/>
                </a:lnTo>
                <a:cubicBezTo>
                  <a:pt x="57094" y="24098"/>
                  <a:pt x="24211" y="56827"/>
                  <a:pt x="22043" y="97830"/>
                </a:cubicBezTo>
                <a:lnTo>
                  <a:pt x="30354" y="97830"/>
                </a:lnTo>
                <a:cubicBezTo>
                  <a:pt x="32883" y="97830"/>
                  <a:pt x="35051" y="99628"/>
                  <a:pt x="35051" y="102146"/>
                </a:cubicBezTo>
                <a:cubicBezTo>
                  <a:pt x="35051" y="104664"/>
                  <a:pt x="32883" y="106462"/>
                  <a:pt x="30354" y="106462"/>
                </a:cubicBezTo>
                <a:lnTo>
                  <a:pt x="22043" y="106462"/>
                </a:lnTo>
                <a:cubicBezTo>
                  <a:pt x="22765" y="120129"/>
                  <a:pt x="27102" y="133437"/>
                  <a:pt x="33967" y="144587"/>
                </a:cubicBezTo>
                <a:cubicBezTo>
                  <a:pt x="36136" y="138472"/>
                  <a:pt x="40833" y="133077"/>
                  <a:pt x="47338" y="130200"/>
                </a:cubicBezTo>
                <a:cubicBezTo>
                  <a:pt x="52035" y="127682"/>
                  <a:pt x="57817" y="125884"/>
                  <a:pt x="63237" y="124086"/>
                </a:cubicBezTo>
                <a:cubicBezTo>
                  <a:pt x="65767" y="123366"/>
                  <a:pt x="67935" y="122647"/>
                  <a:pt x="70464" y="121928"/>
                </a:cubicBezTo>
                <a:cubicBezTo>
                  <a:pt x="76607" y="120489"/>
                  <a:pt x="81305" y="116533"/>
                  <a:pt x="82389" y="111138"/>
                </a:cubicBezTo>
                <a:cubicBezTo>
                  <a:pt x="82389" y="110778"/>
                  <a:pt x="82389" y="110418"/>
                  <a:pt x="82389" y="110418"/>
                </a:cubicBezTo>
                <a:cubicBezTo>
                  <a:pt x="74801" y="103225"/>
                  <a:pt x="69742" y="92435"/>
                  <a:pt x="69742" y="80206"/>
                </a:cubicBezTo>
                <a:cubicBezTo>
                  <a:pt x="69742" y="60064"/>
                  <a:pt x="83473" y="46037"/>
                  <a:pt x="102625" y="46037"/>
                </a:cubicBezTo>
                <a:cubicBezTo>
                  <a:pt x="121777" y="46037"/>
                  <a:pt x="135509" y="60064"/>
                  <a:pt x="135509" y="80206"/>
                </a:cubicBezTo>
                <a:cubicBezTo>
                  <a:pt x="135509" y="101067"/>
                  <a:pt x="120693" y="118331"/>
                  <a:pt x="102625" y="118331"/>
                </a:cubicBezTo>
                <a:cubicBezTo>
                  <a:pt x="98289" y="118331"/>
                  <a:pt x="93953" y="117612"/>
                  <a:pt x="89978" y="115454"/>
                </a:cubicBezTo>
                <a:cubicBezTo>
                  <a:pt x="88532" y="120489"/>
                  <a:pt x="84919" y="124805"/>
                  <a:pt x="80221" y="127323"/>
                </a:cubicBezTo>
                <a:cubicBezTo>
                  <a:pt x="81666" y="132358"/>
                  <a:pt x="87448" y="137034"/>
                  <a:pt x="95398" y="138472"/>
                </a:cubicBezTo>
                <a:cubicBezTo>
                  <a:pt x="97928" y="139192"/>
                  <a:pt x="99373" y="141350"/>
                  <a:pt x="98650" y="143867"/>
                </a:cubicBezTo>
                <a:cubicBezTo>
                  <a:pt x="98289" y="146025"/>
                  <a:pt x="96482" y="147104"/>
                  <a:pt x="94675" y="147104"/>
                </a:cubicBezTo>
                <a:cubicBezTo>
                  <a:pt x="94314" y="147104"/>
                  <a:pt x="93953" y="147104"/>
                  <a:pt x="93591" y="147104"/>
                </a:cubicBezTo>
                <a:cubicBezTo>
                  <a:pt x="82750" y="144587"/>
                  <a:pt x="74801" y="138472"/>
                  <a:pt x="72271" y="130560"/>
                </a:cubicBezTo>
                <a:cubicBezTo>
                  <a:pt x="70103" y="131279"/>
                  <a:pt x="67935" y="131998"/>
                  <a:pt x="65767" y="132358"/>
                </a:cubicBezTo>
                <a:cubicBezTo>
                  <a:pt x="60346" y="134156"/>
                  <a:pt x="55649" y="135955"/>
                  <a:pt x="51312" y="137753"/>
                </a:cubicBezTo>
                <a:cubicBezTo>
                  <a:pt x="45169" y="140990"/>
                  <a:pt x="41556" y="146025"/>
                  <a:pt x="41556" y="152140"/>
                </a:cubicBezTo>
                <a:lnTo>
                  <a:pt x="41556" y="154657"/>
                </a:lnTo>
                <a:cubicBezTo>
                  <a:pt x="48783" y="163289"/>
                  <a:pt x="58178" y="170483"/>
                  <a:pt x="69380" y="175518"/>
                </a:cubicBezTo>
                <a:cubicBezTo>
                  <a:pt x="71548" y="176238"/>
                  <a:pt x="72632" y="179115"/>
                  <a:pt x="71548" y="181273"/>
                </a:cubicBezTo>
                <a:cubicBezTo>
                  <a:pt x="70464" y="182712"/>
                  <a:pt x="69019" y="183791"/>
                  <a:pt x="67212" y="183791"/>
                </a:cubicBezTo>
                <a:cubicBezTo>
                  <a:pt x="66851" y="183791"/>
                  <a:pt x="66128" y="183431"/>
                  <a:pt x="65405" y="183431"/>
                </a:cubicBezTo>
                <a:cubicBezTo>
                  <a:pt x="35051" y="169764"/>
                  <a:pt x="14816" y="139551"/>
                  <a:pt x="13370" y="106462"/>
                </a:cubicBezTo>
                <a:lnTo>
                  <a:pt x="4336" y="106462"/>
                </a:lnTo>
                <a:cubicBezTo>
                  <a:pt x="1807" y="106462"/>
                  <a:pt x="0" y="104664"/>
                  <a:pt x="0" y="102146"/>
                </a:cubicBezTo>
                <a:cubicBezTo>
                  <a:pt x="0" y="99628"/>
                  <a:pt x="1807" y="97830"/>
                  <a:pt x="4336" y="97830"/>
                </a:cubicBezTo>
                <a:lnTo>
                  <a:pt x="13370" y="97830"/>
                </a:lnTo>
                <a:cubicBezTo>
                  <a:pt x="15538" y="52152"/>
                  <a:pt x="52397" y="15465"/>
                  <a:pt x="98289" y="13307"/>
                </a:cubicBezTo>
                <a:lnTo>
                  <a:pt x="98289" y="4316"/>
                </a:lnTo>
                <a:cubicBezTo>
                  <a:pt x="98289" y="1798"/>
                  <a:pt x="100096" y="0"/>
                  <a:pt x="102625" y="0"/>
                </a:cubicBez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58" name="Freeform 181">
            <a:extLst>
              <a:ext uri="{FF2B5EF4-FFF2-40B4-BE49-F238E27FC236}">
                <a16:creationId xmlns:a16="http://schemas.microsoft.com/office/drawing/2014/main" id="{5B9066F2-FB9B-4ECD-B9F3-D78A5E4CEA47}"/>
              </a:ext>
            </a:extLst>
          </p:cNvPr>
          <p:cNvSpPr>
            <a:spLocks noChangeArrowheads="1"/>
          </p:cNvSpPr>
          <p:nvPr/>
        </p:nvSpPr>
        <p:spPr bwMode="auto">
          <a:xfrm>
            <a:off x="5954493" y="1277212"/>
            <a:ext cx="370300" cy="320691"/>
          </a:xfrm>
          <a:custGeom>
            <a:avLst/>
            <a:gdLst>
              <a:gd name="T0" fmla="*/ 377702 w 757548"/>
              <a:gd name="T1" fmla="*/ 0 h 860066"/>
              <a:gd name="T2" fmla="*/ 394815 w 757548"/>
              <a:gd name="T3" fmla="*/ 57179 h 860066"/>
              <a:gd name="T4" fmla="*/ 454883 w 757548"/>
              <a:gd name="T5" fmla="*/ 63268 h 860066"/>
              <a:gd name="T6" fmla="*/ 646210 w 757548"/>
              <a:gd name="T7" fmla="*/ 166166 h 860066"/>
              <a:gd name="T8" fmla="*/ 757548 w 757548"/>
              <a:gd name="T9" fmla="*/ 433489 h 860066"/>
              <a:gd name="T10" fmla="*/ 739892 w 757548"/>
              <a:gd name="T11" fmla="*/ 451503 h 860066"/>
              <a:gd name="T12" fmla="*/ 722958 w 757548"/>
              <a:gd name="T13" fmla="*/ 439614 h 860066"/>
              <a:gd name="T14" fmla="*/ 685485 w 757548"/>
              <a:gd name="T15" fmla="*/ 397101 h 860066"/>
              <a:gd name="T16" fmla="*/ 626753 w 757548"/>
              <a:gd name="T17" fmla="*/ 380529 h 860066"/>
              <a:gd name="T18" fmla="*/ 588199 w 757548"/>
              <a:gd name="T19" fmla="*/ 387374 h 860066"/>
              <a:gd name="T20" fmla="*/ 555411 w 757548"/>
              <a:gd name="T21" fmla="*/ 406108 h 860066"/>
              <a:gd name="T22" fmla="*/ 531630 w 757548"/>
              <a:gd name="T23" fmla="*/ 405388 h 860066"/>
              <a:gd name="T24" fmla="*/ 499562 w 757548"/>
              <a:gd name="T25" fmla="*/ 387374 h 860066"/>
              <a:gd name="T26" fmla="*/ 461368 w 757548"/>
              <a:gd name="T27" fmla="*/ 380529 h 860066"/>
              <a:gd name="T28" fmla="*/ 423175 w 757548"/>
              <a:gd name="T29" fmla="*/ 387374 h 860066"/>
              <a:gd name="T30" fmla="*/ 395593 w 757548"/>
              <a:gd name="T31" fmla="*/ 403133 h 860066"/>
              <a:gd name="T32" fmla="*/ 395593 w 757548"/>
              <a:gd name="T33" fmla="*/ 679450 h 860066"/>
              <a:gd name="T34" fmla="*/ 403537 w 757548"/>
              <a:gd name="T35" fmla="*/ 679450 h 860066"/>
              <a:gd name="T36" fmla="*/ 403537 w 757548"/>
              <a:gd name="T37" fmla="*/ 754497 h 860066"/>
              <a:gd name="T38" fmla="*/ 373015 w 757548"/>
              <a:gd name="T39" fmla="*/ 829186 h 860066"/>
              <a:gd name="T40" fmla="*/ 298327 w 757548"/>
              <a:gd name="T41" fmla="*/ 860066 h 860066"/>
              <a:gd name="T42" fmla="*/ 223639 w 757548"/>
              <a:gd name="T43" fmla="*/ 829186 h 860066"/>
              <a:gd name="T44" fmla="*/ 192758 w 757548"/>
              <a:gd name="T45" fmla="*/ 754497 h 860066"/>
              <a:gd name="T46" fmla="*/ 218971 w 757548"/>
              <a:gd name="T47" fmla="*/ 727926 h 860066"/>
              <a:gd name="T48" fmla="*/ 245902 w 757548"/>
              <a:gd name="T49" fmla="*/ 754497 h 860066"/>
              <a:gd name="T50" fmla="*/ 260983 w 757548"/>
              <a:gd name="T51" fmla="*/ 791482 h 860066"/>
              <a:gd name="T52" fmla="*/ 298327 w 757548"/>
              <a:gd name="T53" fmla="*/ 806923 h 860066"/>
              <a:gd name="T54" fmla="*/ 335312 w 757548"/>
              <a:gd name="T55" fmla="*/ 791482 h 860066"/>
              <a:gd name="T56" fmla="*/ 350393 w 757548"/>
              <a:gd name="T57" fmla="*/ 754497 h 860066"/>
              <a:gd name="T58" fmla="*/ 350034 w 757548"/>
              <a:gd name="T59" fmla="*/ 679450 h 860066"/>
              <a:gd name="T60" fmla="*/ 359446 w 757548"/>
              <a:gd name="T61" fmla="*/ 679450 h 860066"/>
              <a:gd name="T62" fmla="*/ 359446 w 757548"/>
              <a:gd name="T63" fmla="*/ 401525 h 860066"/>
              <a:gd name="T64" fmla="*/ 334537 w 757548"/>
              <a:gd name="T65" fmla="*/ 387374 h 860066"/>
              <a:gd name="T66" fmla="*/ 295983 w 757548"/>
              <a:gd name="T67" fmla="*/ 380529 h 860066"/>
              <a:gd name="T68" fmla="*/ 257790 w 757548"/>
              <a:gd name="T69" fmla="*/ 387374 h 860066"/>
              <a:gd name="T70" fmla="*/ 225001 w 757548"/>
              <a:gd name="T71" fmla="*/ 406108 h 860066"/>
              <a:gd name="T72" fmla="*/ 201220 w 757548"/>
              <a:gd name="T73" fmla="*/ 405388 h 860066"/>
              <a:gd name="T74" fmla="*/ 169152 w 757548"/>
              <a:gd name="T75" fmla="*/ 387374 h 860066"/>
              <a:gd name="T76" fmla="*/ 130958 w 757548"/>
              <a:gd name="T77" fmla="*/ 380529 h 860066"/>
              <a:gd name="T78" fmla="*/ 72227 w 757548"/>
              <a:gd name="T79" fmla="*/ 397101 h 860066"/>
              <a:gd name="T80" fmla="*/ 34034 w 757548"/>
              <a:gd name="T81" fmla="*/ 440695 h 860066"/>
              <a:gd name="T82" fmla="*/ 10613 w 757548"/>
              <a:gd name="T83" fmla="*/ 449701 h 860066"/>
              <a:gd name="T84" fmla="*/ 164 w 757548"/>
              <a:gd name="T85" fmla="*/ 431688 h 860066"/>
              <a:gd name="T86" fmla="*/ 111141 w 757548"/>
              <a:gd name="T87" fmla="*/ 166166 h 860066"/>
              <a:gd name="T88" fmla="*/ 302570 w 757548"/>
              <a:gd name="T89" fmla="*/ 63268 h 860066"/>
              <a:gd name="T90" fmla="*/ 360158 w 757548"/>
              <a:gd name="T91" fmla="*/ 57451 h 8600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57548" h="860066">
                <a:moveTo>
                  <a:pt x="377702" y="0"/>
                </a:moveTo>
                <a:lnTo>
                  <a:pt x="394815" y="57179"/>
                </a:lnTo>
                <a:lnTo>
                  <a:pt x="454883" y="63268"/>
                </a:lnTo>
                <a:cubicBezTo>
                  <a:pt x="528590" y="78417"/>
                  <a:pt x="594595" y="115097"/>
                  <a:pt x="646210" y="166166"/>
                </a:cubicBezTo>
                <a:cubicBezTo>
                  <a:pt x="714670" y="234618"/>
                  <a:pt x="757188" y="329010"/>
                  <a:pt x="757548" y="433489"/>
                </a:cubicBezTo>
                <a:cubicBezTo>
                  <a:pt x="757548" y="443217"/>
                  <a:pt x="749621" y="451503"/>
                  <a:pt x="739892" y="451503"/>
                </a:cubicBezTo>
                <a:cubicBezTo>
                  <a:pt x="731965" y="451503"/>
                  <a:pt x="725480" y="446459"/>
                  <a:pt x="722958" y="439614"/>
                </a:cubicBezTo>
                <a:cubicBezTo>
                  <a:pt x="715391" y="422321"/>
                  <a:pt x="702059" y="407549"/>
                  <a:pt x="685485" y="397101"/>
                </a:cubicBezTo>
                <a:cubicBezTo>
                  <a:pt x="668550" y="387014"/>
                  <a:pt x="648372" y="380529"/>
                  <a:pt x="626753" y="380529"/>
                </a:cubicBezTo>
                <a:cubicBezTo>
                  <a:pt x="613061" y="380529"/>
                  <a:pt x="600090" y="383051"/>
                  <a:pt x="588199" y="387374"/>
                </a:cubicBezTo>
                <a:cubicBezTo>
                  <a:pt x="575949" y="391697"/>
                  <a:pt x="565139" y="398182"/>
                  <a:pt x="555411" y="406108"/>
                </a:cubicBezTo>
                <a:cubicBezTo>
                  <a:pt x="548565" y="412233"/>
                  <a:pt x="538116" y="411873"/>
                  <a:pt x="531630" y="405388"/>
                </a:cubicBezTo>
                <a:cubicBezTo>
                  <a:pt x="522262" y="397822"/>
                  <a:pt x="511452" y="391337"/>
                  <a:pt x="499562" y="387374"/>
                </a:cubicBezTo>
                <a:cubicBezTo>
                  <a:pt x="488032" y="383051"/>
                  <a:pt x="475060" y="380529"/>
                  <a:pt x="461368" y="380529"/>
                </a:cubicBezTo>
                <a:cubicBezTo>
                  <a:pt x="447676" y="380529"/>
                  <a:pt x="434705" y="383051"/>
                  <a:pt x="423175" y="387374"/>
                </a:cubicBezTo>
                <a:lnTo>
                  <a:pt x="395593" y="403133"/>
                </a:lnTo>
                <a:lnTo>
                  <a:pt x="395593" y="679450"/>
                </a:lnTo>
                <a:lnTo>
                  <a:pt x="403537" y="679450"/>
                </a:lnTo>
                <a:cubicBezTo>
                  <a:pt x="403537" y="704586"/>
                  <a:pt x="403537" y="729362"/>
                  <a:pt x="403537" y="754497"/>
                </a:cubicBezTo>
                <a:cubicBezTo>
                  <a:pt x="403537" y="782505"/>
                  <a:pt x="392765" y="809077"/>
                  <a:pt x="373015" y="829186"/>
                </a:cubicBezTo>
                <a:cubicBezTo>
                  <a:pt x="352907" y="848935"/>
                  <a:pt x="326335" y="860066"/>
                  <a:pt x="298327" y="860066"/>
                </a:cubicBezTo>
                <a:cubicBezTo>
                  <a:pt x="270319" y="860066"/>
                  <a:pt x="243388" y="848935"/>
                  <a:pt x="223639" y="829186"/>
                </a:cubicBezTo>
                <a:cubicBezTo>
                  <a:pt x="203890" y="809077"/>
                  <a:pt x="192758" y="782505"/>
                  <a:pt x="192758" y="754497"/>
                </a:cubicBezTo>
                <a:cubicBezTo>
                  <a:pt x="192758" y="739775"/>
                  <a:pt x="204608" y="727926"/>
                  <a:pt x="218971" y="727926"/>
                </a:cubicBezTo>
                <a:cubicBezTo>
                  <a:pt x="234052" y="727926"/>
                  <a:pt x="245902" y="739775"/>
                  <a:pt x="245902" y="754497"/>
                </a:cubicBezTo>
                <a:cubicBezTo>
                  <a:pt x="245902" y="768501"/>
                  <a:pt x="251288" y="781787"/>
                  <a:pt x="260983" y="791482"/>
                </a:cubicBezTo>
                <a:cubicBezTo>
                  <a:pt x="271037" y="801537"/>
                  <a:pt x="284323" y="806923"/>
                  <a:pt x="298327" y="806923"/>
                </a:cubicBezTo>
                <a:cubicBezTo>
                  <a:pt x="312331" y="806923"/>
                  <a:pt x="325617" y="801537"/>
                  <a:pt x="335312" y="791482"/>
                </a:cubicBezTo>
                <a:cubicBezTo>
                  <a:pt x="345007" y="781787"/>
                  <a:pt x="350393" y="768501"/>
                  <a:pt x="350393" y="754497"/>
                </a:cubicBezTo>
                <a:cubicBezTo>
                  <a:pt x="350393" y="729362"/>
                  <a:pt x="350393" y="704586"/>
                  <a:pt x="350034" y="679450"/>
                </a:cubicBezTo>
                <a:lnTo>
                  <a:pt x="359446" y="679450"/>
                </a:lnTo>
                <a:lnTo>
                  <a:pt x="359446" y="401525"/>
                </a:lnTo>
                <a:lnTo>
                  <a:pt x="334537" y="387374"/>
                </a:lnTo>
                <a:cubicBezTo>
                  <a:pt x="322647" y="383051"/>
                  <a:pt x="309675" y="380529"/>
                  <a:pt x="295983" y="380529"/>
                </a:cubicBezTo>
                <a:cubicBezTo>
                  <a:pt x="282291" y="380529"/>
                  <a:pt x="269320" y="383051"/>
                  <a:pt x="257790" y="387374"/>
                </a:cubicBezTo>
                <a:cubicBezTo>
                  <a:pt x="245539" y="391697"/>
                  <a:pt x="234369" y="398182"/>
                  <a:pt x="225001" y="406108"/>
                </a:cubicBezTo>
                <a:cubicBezTo>
                  <a:pt x="217795" y="412233"/>
                  <a:pt x="207346" y="411873"/>
                  <a:pt x="201220" y="405388"/>
                </a:cubicBezTo>
                <a:cubicBezTo>
                  <a:pt x="191852" y="397822"/>
                  <a:pt x="181042" y="391337"/>
                  <a:pt x="169152" y="387374"/>
                </a:cubicBezTo>
                <a:cubicBezTo>
                  <a:pt x="157261" y="383051"/>
                  <a:pt x="144290" y="380529"/>
                  <a:pt x="130958" y="380529"/>
                </a:cubicBezTo>
                <a:cubicBezTo>
                  <a:pt x="108979" y="380529"/>
                  <a:pt x="88801" y="387014"/>
                  <a:pt x="72227" y="397101"/>
                </a:cubicBezTo>
                <a:cubicBezTo>
                  <a:pt x="54932" y="407910"/>
                  <a:pt x="41600" y="423041"/>
                  <a:pt x="34034" y="440695"/>
                </a:cubicBezTo>
                <a:cubicBezTo>
                  <a:pt x="30070" y="449701"/>
                  <a:pt x="19621" y="453664"/>
                  <a:pt x="10613" y="449701"/>
                </a:cubicBezTo>
                <a:cubicBezTo>
                  <a:pt x="3407" y="446819"/>
                  <a:pt x="-917" y="439254"/>
                  <a:pt x="164" y="431688"/>
                </a:cubicBezTo>
                <a:cubicBezTo>
                  <a:pt x="524" y="327929"/>
                  <a:pt x="43041" y="234258"/>
                  <a:pt x="111141" y="166166"/>
                </a:cubicBezTo>
                <a:cubicBezTo>
                  <a:pt x="162486" y="115097"/>
                  <a:pt x="228627" y="78417"/>
                  <a:pt x="302570" y="63268"/>
                </a:cubicBezTo>
                <a:lnTo>
                  <a:pt x="360158" y="57451"/>
                </a:lnTo>
                <a:lnTo>
                  <a:pt x="377702" y="0"/>
                </a:ln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41" name="Freeform 2">
            <a:extLst>
              <a:ext uri="{FF2B5EF4-FFF2-40B4-BE49-F238E27FC236}">
                <a16:creationId xmlns:a16="http://schemas.microsoft.com/office/drawing/2014/main" id="{22F2109B-633C-4279-AEC1-3257B6686911}"/>
              </a:ext>
            </a:extLst>
          </p:cNvPr>
          <p:cNvSpPr>
            <a:spLocks noChangeArrowheads="1"/>
          </p:cNvSpPr>
          <p:nvPr/>
        </p:nvSpPr>
        <p:spPr bwMode="auto">
          <a:xfrm>
            <a:off x="1109198" y="2961493"/>
            <a:ext cx="1576392" cy="1347661"/>
          </a:xfrm>
          <a:custGeom>
            <a:avLst/>
            <a:gdLst>
              <a:gd name="T0" fmla="*/ 3009 w 3372"/>
              <a:gd name="T1" fmla="*/ 894 h 2885"/>
              <a:gd name="T2" fmla="*/ 3018 w 3372"/>
              <a:gd name="T3" fmla="*/ 832 h 2885"/>
              <a:gd name="T4" fmla="*/ 3020 w 3372"/>
              <a:gd name="T5" fmla="*/ 827 h 2885"/>
              <a:gd name="T6" fmla="*/ 3103 w 3372"/>
              <a:gd name="T7" fmla="*/ 774 h 2885"/>
              <a:gd name="T8" fmla="*/ 3206 w 3372"/>
              <a:gd name="T9" fmla="*/ 761 h 2885"/>
              <a:gd name="T10" fmla="*/ 3284 w 3372"/>
              <a:gd name="T11" fmla="*/ 732 h 2885"/>
              <a:gd name="T12" fmla="*/ 3292 w 3372"/>
              <a:gd name="T13" fmla="*/ 726 h 2885"/>
              <a:gd name="T14" fmla="*/ 3346 w 3372"/>
              <a:gd name="T15" fmla="*/ 671 h 2885"/>
              <a:gd name="T16" fmla="*/ 3349 w 3372"/>
              <a:gd name="T17" fmla="*/ 665 h 2885"/>
              <a:gd name="T18" fmla="*/ 3352 w 3372"/>
              <a:gd name="T19" fmla="*/ 659 h 2885"/>
              <a:gd name="T20" fmla="*/ 3354 w 3372"/>
              <a:gd name="T21" fmla="*/ 655 h 2885"/>
              <a:gd name="T22" fmla="*/ 3355 w 3372"/>
              <a:gd name="T23" fmla="*/ 653 h 2885"/>
              <a:gd name="T24" fmla="*/ 3364 w 3372"/>
              <a:gd name="T25" fmla="*/ 622 h 2885"/>
              <a:gd name="T26" fmla="*/ 3331 w 3372"/>
              <a:gd name="T27" fmla="*/ 477 h 2885"/>
              <a:gd name="T28" fmla="*/ 3211 w 3372"/>
              <a:gd name="T29" fmla="*/ 373 h 2885"/>
              <a:gd name="T30" fmla="*/ 3138 w 3372"/>
              <a:gd name="T31" fmla="*/ 370 h 2885"/>
              <a:gd name="T32" fmla="*/ 3088 w 3372"/>
              <a:gd name="T33" fmla="*/ 390 h 2885"/>
              <a:gd name="T34" fmla="*/ 2960 w 3372"/>
              <a:gd name="T35" fmla="*/ 527 h 2885"/>
              <a:gd name="T36" fmla="*/ 2873 w 3372"/>
              <a:gd name="T37" fmla="*/ 572 h 2885"/>
              <a:gd name="T38" fmla="*/ 2867 w 3372"/>
              <a:gd name="T39" fmla="*/ 571 h 2885"/>
              <a:gd name="T40" fmla="*/ 2818 w 3372"/>
              <a:gd name="T41" fmla="*/ 554 h 2885"/>
              <a:gd name="T42" fmla="*/ 2813 w 3372"/>
              <a:gd name="T43" fmla="*/ 549 h 2885"/>
              <a:gd name="T44" fmla="*/ 2812 w 3372"/>
              <a:gd name="T45" fmla="*/ 546 h 2885"/>
              <a:gd name="T46" fmla="*/ 2805 w 3372"/>
              <a:gd name="T47" fmla="*/ 541 h 2885"/>
              <a:gd name="T48" fmla="*/ 2492 w 3372"/>
              <a:gd name="T49" fmla="*/ 0 h 2885"/>
              <a:gd name="T50" fmla="*/ 521 w 3372"/>
              <a:gd name="T51" fmla="*/ 541 h 2885"/>
              <a:gd name="T52" fmla="*/ 527 w 3372"/>
              <a:gd name="T53" fmla="*/ 581 h 2885"/>
              <a:gd name="T54" fmla="*/ 528 w 3372"/>
              <a:gd name="T55" fmla="*/ 582 h 2885"/>
              <a:gd name="T56" fmla="*/ 529 w 3372"/>
              <a:gd name="T57" fmla="*/ 585 h 2885"/>
              <a:gd name="T58" fmla="*/ 587 w 3372"/>
              <a:gd name="T59" fmla="*/ 622 h 2885"/>
              <a:gd name="T60" fmla="*/ 786 w 3372"/>
              <a:gd name="T61" fmla="*/ 668 h 2885"/>
              <a:gd name="T62" fmla="*/ 836 w 3372"/>
              <a:gd name="T63" fmla="*/ 708 h 2885"/>
              <a:gd name="T64" fmla="*/ 878 w 3372"/>
              <a:gd name="T65" fmla="*/ 787 h 2885"/>
              <a:gd name="T66" fmla="*/ 845 w 3372"/>
              <a:gd name="T67" fmla="*/ 968 h 2885"/>
              <a:gd name="T68" fmla="*/ 719 w 3372"/>
              <a:gd name="T69" fmla="*/ 1084 h 2885"/>
              <a:gd name="T70" fmla="*/ 677 w 3372"/>
              <a:gd name="T71" fmla="*/ 1095 h 2885"/>
              <a:gd name="T72" fmla="*/ 672 w 3372"/>
              <a:gd name="T73" fmla="*/ 1095 h 2885"/>
              <a:gd name="T74" fmla="*/ 671 w 3372"/>
              <a:gd name="T75" fmla="*/ 1095 h 2885"/>
              <a:gd name="T76" fmla="*/ 663 w 3372"/>
              <a:gd name="T77" fmla="*/ 1096 h 2885"/>
              <a:gd name="T78" fmla="*/ 656 w 3372"/>
              <a:gd name="T79" fmla="*/ 1096 h 2885"/>
              <a:gd name="T80" fmla="*/ 565 w 3372"/>
              <a:gd name="T81" fmla="*/ 1073 h 2885"/>
              <a:gd name="T82" fmla="*/ 556 w 3372"/>
              <a:gd name="T83" fmla="*/ 1068 h 2885"/>
              <a:gd name="T84" fmla="*/ 414 w 3372"/>
              <a:gd name="T85" fmla="*/ 922 h 2885"/>
              <a:gd name="T86" fmla="*/ 351 w 3372"/>
              <a:gd name="T87" fmla="*/ 891 h 2885"/>
              <a:gd name="T88" fmla="*/ 309 w 3372"/>
              <a:gd name="T89" fmla="*/ 907 h 2885"/>
              <a:gd name="T90" fmla="*/ 833 w 3372"/>
              <a:gd name="T91" fmla="*/ 2884 h 2885"/>
              <a:gd name="T92" fmla="*/ 3326 w 3372"/>
              <a:gd name="T93" fmla="*/ 1446 h 2885"/>
              <a:gd name="T94" fmla="*/ 3010 w 3372"/>
              <a:gd name="T95" fmla="*/ 899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2" h="2885">
                <a:moveTo>
                  <a:pt x="3009" y="894"/>
                </a:moveTo>
                <a:lnTo>
                  <a:pt x="3009" y="894"/>
                </a:lnTo>
                <a:cubicBezTo>
                  <a:pt x="3005" y="873"/>
                  <a:pt x="3008" y="852"/>
                  <a:pt x="3017" y="833"/>
                </a:cubicBezTo>
                <a:lnTo>
                  <a:pt x="3018" y="832"/>
                </a:lnTo>
                <a:lnTo>
                  <a:pt x="3018" y="832"/>
                </a:lnTo>
                <a:cubicBezTo>
                  <a:pt x="3018" y="830"/>
                  <a:pt x="3019" y="828"/>
                  <a:pt x="3020" y="827"/>
                </a:cubicBezTo>
                <a:lnTo>
                  <a:pt x="3020" y="827"/>
                </a:lnTo>
                <a:cubicBezTo>
                  <a:pt x="3037" y="796"/>
                  <a:pt x="3068" y="776"/>
                  <a:pt x="3103" y="774"/>
                </a:cubicBezTo>
                <a:lnTo>
                  <a:pt x="3103" y="774"/>
                </a:lnTo>
                <a:cubicBezTo>
                  <a:pt x="3140" y="772"/>
                  <a:pt x="3175" y="768"/>
                  <a:pt x="3206" y="761"/>
                </a:cubicBezTo>
                <a:lnTo>
                  <a:pt x="3206" y="761"/>
                </a:lnTo>
                <a:cubicBezTo>
                  <a:pt x="3237" y="753"/>
                  <a:pt x="3264" y="743"/>
                  <a:pt x="3284" y="732"/>
                </a:cubicBezTo>
                <a:lnTo>
                  <a:pt x="3284" y="732"/>
                </a:lnTo>
                <a:cubicBezTo>
                  <a:pt x="3287" y="730"/>
                  <a:pt x="3290" y="728"/>
                  <a:pt x="3292" y="726"/>
                </a:cubicBezTo>
                <a:lnTo>
                  <a:pt x="3292" y="726"/>
                </a:lnTo>
                <a:cubicBezTo>
                  <a:pt x="3316" y="711"/>
                  <a:pt x="3334" y="693"/>
                  <a:pt x="3346" y="671"/>
                </a:cubicBezTo>
                <a:lnTo>
                  <a:pt x="3346" y="671"/>
                </a:lnTo>
                <a:cubicBezTo>
                  <a:pt x="3347" y="669"/>
                  <a:pt x="3348" y="668"/>
                  <a:pt x="3349" y="665"/>
                </a:cubicBezTo>
                <a:lnTo>
                  <a:pt x="3352" y="659"/>
                </a:lnTo>
                <a:lnTo>
                  <a:pt x="3352" y="659"/>
                </a:lnTo>
                <a:cubicBezTo>
                  <a:pt x="3353" y="658"/>
                  <a:pt x="3353" y="657"/>
                  <a:pt x="3354" y="655"/>
                </a:cubicBezTo>
                <a:lnTo>
                  <a:pt x="3354" y="655"/>
                </a:lnTo>
                <a:lnTo>
                  <a:pt x="3355" y="653"/>
                </a:lnTo>
                <a:lnTo>
                  <a:pt x="3355" y="653"/>
                </a:lnTo>
                <a:cubicBezTo>
                  <a:pt x="3359" y="644"/>
                  <a:pt x="3362" y="633"/>
                  <a:pt x="3364" y="622"/>
                </a:cubicBezTo>
                <a:lnTo>
                  <a:pt x="3364" y="622"/>
                </a:lnTo>
                <a:cubicBezTo>
                  <a:pt x="3371" y="578"/>
                  <a:pt x="3359" y="526"/>
                  <a:pt x="3331" y="477"/>
                </a:cubicBezTo>
                <a:lnTo>
                  <a:pt x="3331" y="477"/>
                </a:lnTo>
                <a:cubicBezTo>
                  <a:pt x="3299" y="422"/>
                  <a:pt x="3257" y="386"/>
                  <a:pt x="3211" y="373"/>
                </a:cubicBezTo>
                <a:lnTo>
                  <a:pt x="3211" y="373"/>
                </a:lnTo>
                <a:cubicBezTo>
                  <a:pt x="3187" y="365"/>
                  <a:pt x="3162" y="365"/>
                  <a:pt x="3138" y="370"/>
                </a:cubicBezTo>
                <a:lnTo>
                  <a:pt x="3138" y="370"/>
                </a:lnTo>
                <a:cubicBezTo>
                  <a:pt x="3120" y="374"/>
                  <a:pt x="3104" y="381"/>
                  <a:pt x="3088" y="390"/>
                </a:cubicBezTo>
                <a:lnTo>
                  <a:pt x="3088" y="390"/>
                </a:lnTo>
                <a:cubicBezTo>
                  <a:pt x="3048" y="412"/>
                  <a:pt x="3001" y="464"/>
                  <a:pt x="2960" y="527"/>
                </a:cubicBezTo>
                <a:lnTo>
                  <a:pt x="2960" y="527"/>
                </a:lnTo>
                <a:cubicBezTo>
                  <a:pt x="2941" y="556"/>
                  <a:pt x="2908" y="573"/>
                  <a:pt x="2873" y="572"/>
                </a:cubicBezTo>
                <a:lnTo>
                  <a:pt x="2873" y="572"/>
                </a:lnTo>
                <a:cubicBezTo>
                  <a:pt x="2872" y="572"/>
                  <a:pt x="2870" y="572"/>
                  <a:pt x="2868" y="572"/>
                </a:cubicBezTo>
                <a:lnTo>
                  <a:pt x="2867" y="571"/>
                </a:lnTo>
                <a:lnTo>
                  <a:pt x="2867" y="571"/>
                </a:lnTo>
                <a:cubicBezTo>
                  <a:pt x="2849" y="570"/>
                  <a:pt x="2832" y="564"/>
                  <a:pt x="2818" y="554"/>
                </a:cubicBezTo>
                <a:lnTo>
                  <a:pt x="2818" y="554"/>
                </a:lnTo>
                <a:cubicBezTo>
                  <a:pt x="2816" y="553"/>
                  <a:pt x="2814" y="551"/>
                  <a:pt x="2813" y="549"/>
                </a:cubicBezTo>
                <a:lnTo>
                  <a:pt x="2812" y="546"/>
                </a:lnTo>
                <a:lnTo>
                  <a:pt x="2812" y="546"/>
                </a:lnTo>
                <a:cubicBezTo>
                  <a:pt x="2809" y="544"/>
                  <a:pt x="2807" y="543"/>
                  <a:pt x="2805" y="541"/>
                </a:cubicBezTo>
                <a:lnTo>
                  <a:pt x="2805" y="541"/>
                </a:lnTo>
                <a:cubicBezTo>
                  <a:pt x="2804" y="540"/>
                  <a:pt x="2803" y="538"/>
                  <a:pt x="2802" y="537"/>
                </a:cubicBezTo>
                <a:lnTo>
                  <a:pt x="2492" y="0"/>
                </a:lnTo>
                <a:lnTo>
                  <a:pt x="832" y="1"/>
                </a:lnTo>
                <a:lnTo>
                  <a:pt x="521" y="541"/>
                </a:lnTo>
                <a:lnTo>
                  <a:pt x="521" y="541"/>
                </a:lnTo>
                <a:cubicBezTo>
                  <a:pt x="519" y="554"/>
                  <a:pt x="521" y="568"/>
                  <a:pt x="527" y="581"/>
                </a:cubicBezTo>
                <a:lnTo>
                  <a:pt x="528" y="582"/>
                </a:lnTo>
                <a:lnTo>
                  <a:pt x="528" y="582"/>
                </a:lnTo>
                <a:cubicBezTo>
                  <a:pt x="528" y="584"/>
                  <a:pt x="529" y="584"/>
                  <a:pt x="529" y="585"/>
                </a:cubicBezTo>
                <a:lnTo>
                  <a:pt x="529" y="585"/>
                </a:lnTo>
                <a:cubicBezTo>
                  <a:pt x="541" y="607"/>
                  <a:pt x="562" y="620"/>
                  <a:pt x="587" y="622"/>
                </a:cubicBezTo>
                <a:lnTo>
                  <a:pt x="587" y="622"/>
                </a:lnTo>
                <a:cubicBezTo>
                  <a:pt x="668" y="626"/>
                  <a:pt x="743" y="644"/>
                  <a:pt x="786" y="668"/>
                </a:cubicBezTo>
                <a:lnTo>
                  <a:pt x="786" y="668"/>
                </a:lnTo>
                <a:cubicBezTo>
                  <a:pt x="805" y="680"/>
                  <a:pt x="822" y="693"/>
                  <a:pt x="836" y="708"/>
                </a:cubicBezTo>
                <a:lnTo>
                  <a:pt x="836" y="708"/>
                </a:lnTo>
                <a:cubicBezTo>
                  <a:pt x="857" y="731"/>
                  <a:pt x="871" y="757"/>
                  <a:pt x="878" y="787"/>
                </a:cubicBezTo>
                <a:lnTo>
                  <a:pt x="878" y="787"/>
                </a:lnTo>
                <a:cubicBezTo>
                  <a:pt x="892" y="843"/>
                  <a:pt x="881" y="906"/>
                  <a:pt x="845" y="968"/>
                </a:cubicBezTo>
                <a:lnTo>
                  <a:pt x="845" y="968"/>
                </a:lnTo>
                <a:cubicBezTo>
                  <a:pt x="813" y="1024"/>
                  <a:pt x="768" y="1066"/>
                  <a:pt x="719" y="1084"/>
                </a:cubicBezTo>
                <a:lnTo>
                  <a:pt x="719" y="1084"/>
                </a:lnTo>
                <a:cubicBezTo>
                  <a:pt x="706" y="1089"/>
                  <a:pt x="693" y="1093"/>
                  <a:pt x="680" y="1094"/>
                </a:cubicBezTo>
                <a:lnTo>
                  <a:pt x="677" y="1095"/>
                </a:lnTo>
                <a:lnTo>
                  <a:pt x="677" y="1095"/>
                </a:lnTo>
                <a:cubicBezTo>
                  <a:pt x="676" y="1095"/>
                  <a:pt x="674" y="1095"/>
                  <a:pt x="672" y="1095"/>
                </a:cubicBezTo>
                <a:lnTo>
                  <a:pt x="671" y="1095"/>
                </a:lnTo>
                <a:lnTo>
                  <a:pt x="671" y="1095"/>
                </a:lnTo>
                <a:cubicBezTo>
                  <a:pt x="669" y="1095"/>
                  <a:pt x="668" y="1095"/>
                  <a:pt x="667" y="1095"/>
                </a:cubicBezTo>
                <a:lnTo>
                  <a:pt x="663" y="1096"/>
                </a:lnTo>
                <a:lnTo>
                  <a:pt x="663" y="1096"/>
                </a:lnTo>
                <a:cubicBezTo>
                  <a:pt x="661" y="1096"/>
                  <a:pt x="658" y="1096"/>
                  <a:pt x="656" y="1096"/>
                </a:cubicBezTo>
                <a:lnTo>
                  <a:pt x="656" y="1096"/>
                </a:lnTo>
                <a:cubicBezTo>
                  <a:pt x="625" y="1096"/>
                  <a:pt x="595" y="1089"/>
                  <a:pt x="565" y="1073"/>
                </a:cubicBezTo>
                <a:lnTo>
                  <a:pt x="565" y="1073"/>
                </a:lnTo>
                <a:cubicBezTo>
                  <a:pt x="562" y="1072"/>
                  <a:pt x="559" y="1071"/>
                  <a:pt x="556" y="1068"/>
                </a:cubicBezTo>
                <a:lnTo>
                  <a:pt x="556" y="1068"/>
                </a:lnTo>
                <a:cubicBezTo>
                  <a:pt x="512" y="1043"/>
                  <a:pt x="458" y="989"/>
                  <a:pt x="414" y="922"/>
                </a:cubicBezTo>
                <a:lnTo>
                  <a:pt x="414" y="922"/>
                </a:lnTo>
                <a:cubicBezTo>
                  <a:pt x="400" y="902"/>
                  <a:pt x="376" y="890"/>
                  <a:pt x="351" y="891"/>
                </a:cubicBezTo>
                <a:lnTo>
                  <a:pt x="351" y="891"/>
                </a:lnTo>
                <a:cubicBezTo>
                  <a:pt x="336" y="891"/>
                  <a:pt x="321" y="897"/>
                  <a:pt x="309" y="907"/>
                </a:cubicBezTo>
                <a:lnTo>
                  <a:pt x="0" y="1443"/>
                </a:lnTo>
                <a:lnTo>
                  <a:pt x="833" y="2884"/>
                </a:lnTo>
                <a:lnTo>
                  <a:pt x="2497" y="2883"/>
                </a:lnTo>
                <a:lnTo>
                  <a:pt x="3326" y="1446"/>
                </a:lnTo>
                <a:lnTo>
                  <a:pt x="3010" y="899"/>
                </a:lnTo>
                <a:lnTo>
                  <a:pt x="3010" y="899"/>
                </a:lnTo>
                <a:cubicBezTo>
                  <a:pt x="3010" y="898"/>
                  <a:pt x="3009" y="895"/>
                  <a:pt x="3009" y="894"/>
                </a:cubicBezTo>
              </a:path>
            </a:pathLst>
          </a:custGeom>
          <a:solidFill>
            <a:schemeClr val="accent2">
              <a:lumMod val="60000"/>
              <a:lumOff val="40000"/>
            </a:schemeClr>
          </a:solidFill>
          <a:ln>
            <a:noFill/>
          </a:ln>
          <a:effectLst/>
        </p:spPr>
        <p:txBody>
          <a:bodyPr wrap="none" anchor="ctr"/>
          <a:lstStyle/>
          <a:p>
            <a:endParaRPr lang="en-US" sz="2449"/>
          </a:p>
        </p:txBody>
      </p:sp>
      <p:sp>
        <p:nvSpPr>
          <p:cNvPr id="43" name="Freeform 3">
            <a:extLst>
              <a:ext uri="{FF2B5EF4-FFF2-40B4-BE49-F238E27FC236}">
                <a16:creationId xmlns:a16="http://schemas.microsoft.com/office/drawing/2014/main" id="{AFBE42E2-694D-40D3-B248-714467052568}"/>
              </a:ext>
            </a:extLst>
          </p:cNvPr>
          <p:cNvSpPr>
            <a:spLocks noChangeArrowheads="1"/>
          </p:cNvSpPr>
          <p:nvPr/>
        </p:nvSpPr>
        <p:spPr bwMode="auto">
          <a:xfrm>
            <a:off x="3464512" y="2961493"/>
            <a:ext cx="1574332" cy="1347661"/>
          </a:xfrm>
          <a:custGeom>
            <a:avLst/>
            <a:gdLst>
              <a:gd name="T0" fmla="*/ 520 w 3368"/>
              <a:gd name="T1" fmla="*/ 547 h 2885"/>
              <a:gd name="T2" fmla="*/ 527 w 3368"/>
              <a:gd name="T3" fmla="*/ 582 h 2885"/>
              <a:gd name="T4" fmla="*/ 585 w 3368"/>
              <a:gd name="T5" fmla="*/ 620 h 2885"/>
              <a:gd name="T6" fmla="*/ 698 w 3368"/>
              <a:gd name="T7" fmla="*/ 637 h 2885"/>
              <a:gd name="T8" fmla="*/ 783 w 3368"/>
              <a:gd name="T9" fmla="*/ 668 h 2885"/>
              <a:gd name="T10" fmla="*/ 833 w 3368"/>
              <a:gd name="T11" fmla="*/ 708 h 2885"/>
              <a:gd name="T12" fmla="*/ 876 w 3368"/>
              <a:gd name="T13" fmla="*/ 787 h 2885"/>
              <a:gd name="T14" fmla="*/ 842 w 3368"/>
              <a:gd name="T15" fmla="*/ 968 h 2885"/>
              <a:gd name="T16" fmla="*/ 716 w 3368"/>
              <a:gd name="T17" fmla="*/ 1084 h 2885"/>
              <a:gd name="T18" fmla="*/ 674 w 3368"/>
              <a:gd name="T19" fmla="*/ 1095 h 2885"/>
              <a:gd name="T20" fmla="*/ 669 w 3368"/>
              <a:gd name="T21" fmla="*/ 1095 h 2885"/>
              <a:gd name="T22" fmla="*/ 668 w 3368"/>
              <a:gd name="T23" fmla="*/ 1095 h 2885"/>
              <a:gd name="T24" fmla="*/ 660 w 3368"/>
              <a:gd name="T25" fmla="*/ 1096 h 2885"/>
              <a:gd name="T26" fmla="*/ 653 w 3368"/>
              <a:gd name="T27" fmla="*/ 1096 h 2885"/>
              <a:gd name="T28" fmla="*/ 562 w 3368"/>
              <a:gd name="T29" fmla="*/ 1073 h 2885"/>
              <a:gd name="T30" fmla="*/ 553 w 3368"/>
              <a:gd name="T31" fmla="*/ 1068 h 2885"/>
              <a:gd name="T32" fmla="*/ 411 w 3368"/>
              <a:gd name="T33" fmla="*/ 922 h 2885"/>
              <a:gd name="T34" fmla="*/ 348 w 3368"/>
              <a:gd name="T35" fmla="*/ 891 h 2885"/>
              <a:gd name="T36" fmla="*/ 315 w 3368"/>
              <a:gd name="T37" fmla="*/ 901 h 2885"/>
              <a:gd name="T38" fmla="*/ 830 w 3368"/>
              <a:gd name="T39" fmla="*/ 2884 h 2885"/>
              <a:gd name="T40" fmla="*/ 3321 w 3368"/>
              <a:gd name="T41" fmla="*/ 1448 h 2885"/>
              <a:gd name="T42" fmla="*/ 3006 w 3368"/>
              <a:gd name="T43" fmla="*/ 904 h 2885"/>
              <a:gd name="T44" fmla="*/ 3005 w 3368"/>
              <a:gd name="T45" fmla="*/ 899 h 2885"/>
              <a:gd name="T46" fmla="*/ 3014 w 3368"/>
              <a:gd name="T47" fmla="*/ 837 h 2885"/>
              <a:gd name="T48" fmla="*/ 3015 w 3368"/>
              <a:gd name="T49" fmla="*/ 833 h 2885"/>
              <a:gd name="T50" fmla="*/ 3017 w 3368"/>
              <a:gd name="T51" fmla="*/ 830 h 2885"/>
              <a:gd name="T52" fmla="*/ 3099 w 3368"/>
              <a:gd name="T53" fmla="*/ 776 h 2885"/>
              <a:gd name="T54" fmla="*/ 3280 w 3368"/>
              <a:gd name="T55" fmla="*/ 732 h 2885"/>
              <a:gd name="T56" fmla="*/ 3288 w 3368"/>
              <a:gd name="T57" fmla="*/ 726 h 2885"/>
              <a:gd name="T58" fmla="*/ 3342 w 3368"/>
              <a:gd name="T59" fmla="*/ 671 h 2885"/>
              <a:gd name="T60" fmla="*/ 3345 w 3368"/>
              <a:gd name="T61" fmla="*/ 665 h 2885"/>
              <a:gd name="T62" fmla="*/ 3346 w 3368"/>
              <a:gd name="T63" fmla="*/ 664 h 2885"/>
              <a:gd name="T64" fmla="*/ 3348 w 3368"/>
              <a:gd name="T65" fmla="*/ 659 h 2885"/>
              <a:gd name="T66" fmla="*/ 3350 w 3368"/>
              <a:gd name="T67" fmla="*/ 655 h 2885"/>
              <a:gd name="T68" fmla="*/ 3351 w 3368"/>
              <a:gd name="T69" fmla="*/ 653 h 2885"/>
              <a:gd name="T70" fmla="*/ 3360 w 3368"/>
              <a:gd name="T71" fmla="*/ 622 h 2885"/>
              <a:gd name="T72" fmla="*/ 3327 w 3368"/>
              <a:gd name="T73" fmla="*/ 477 h 2885"/>
              <a:gd name="T74" fmla="*/ 3207 w 3368"/>
              <a:gd name="T75" fmla="*/ 373 h 2885"/>
              <a:gd name="T76" fmla="*/ 3134 w 3368"/>
              <a:gd name="T77" fmla="*/ 370 h 2885"/>
              <a:gd name="T78" fmla="*/ 3133 w 3368"/>
              <a:gd name="T79" fmla="*/ 370 h 2885"/>
              <a:gd name="T80" fmla="*/ 3126 w 3368"/>
              <a:gd name="T81" fmla="*/ 372 h 2885"/>
              <a:gd name="T82" fmla="*/ 3093 w 3368"/>
              <a:gd name="T83" fmla="*/ 385 h 2885"/>
              <a:gd name="T84" fmla="*/ 3085 w 3368"/>
              <a:gd name="T85" fmla="*/ 390 h 2885"/>
              <a:gd name="T86" fmla="*/ 3041 w 3368"/>
              <a:gd name="T87" fmla="*/ 422 h 2885"/>
              <a:gd name="T88" fmla="*/ 2956 w 3368"/>
              <a:gd name="T89" fmla="*/ 527 h 2885"/>
              <a:gd name="T90" fmla="*/ 2869 w 3368"/>
              <a:gd name="T91" fmla="*/ 572 h 2885"/>
              <a:gd name="T92" fmla="*/ 2863 w 3368"/>
              <a:gd name="T93" fmla="*/ 571 h 2885"/>
              <a:gd name="T94" fmla="*/ 2849 w 3368"/>
              <a:gd name="T95" fmla="*/ 570 h 2885"/>
              <a:gd name="T96" fmla="*/ 2801 w 3368"/>
              <a:gd name="T97" fmla="*/ 546 h 2885"/>
              <a:gd name="T98" fmla="*/ 2798 w 3368"/>
              <a:gd name="T99" fmla="*/ 542 h 2885"/>
              <a:gd name="T100" fmla="*/ 835 w 3368"/>
              <a:gd name="T101" fmla="*/ 1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8" h="2885">
                <a:moveTo>
                  <a:pt x="520" y="547"/>
                </a:moveTo>
                <a:lnTo>
                  <a:pt x="520" y="547"/>
                </a:lnTo>
                <a:cubicBezTo>
                  <a:pt x="519" y="559"/>
                  <a:pt x="522" y="571"/>
                  <a:pt x="527" y="582"/>
                </a:cubicBezTo>
                <a:lnTo>
                  <a:pt x="527" y="582"/>
                </a:lnTo>
                <a:cubicBezTo>
                  <a:pt x="539" y="604"/>
                  <a:pt x="560" y="618"/>
                  <a:pt x="585" y="620"/>
                </a:cubicBezTo>
                <a:lnTo>
                  <a:pt x="585" y="620"/>
                </a:lnTo>
                <a:cubicBezTo>
                  <a:pt x="625" y="622"/>
                  <a:pt x="664" y="629"/>
                  <a:pt x="698" y="637"/>
                </a:cubicBezTo>
                <a:lnTo>
                  <a:pt x="698" y="637"/>
                </a:lnTo>
                <a:cubicBezTo>
                  <a:pt x="732" y="645"/>
                  <a:pt x="761" y="656"/>
                  <a:pt x="783" y="668"/>
                </a:cubicBezTo>
                <a:lnTo>
                  <a:pt x="783" y="668"/>
                </a:lnTo>
                <a:cubicBezTo>
                  <a:pt x="802" y="680"/>
                  <a:pt x="819" y="693"/>
                  <a:pt x="833" y="708"/>
                </a:cubicBezTo>
                <a:lnTo>
                  <a:pt x="833" y="708"/>
                </a:lnTo>
                <a:cubicBezTo>
                  <a:pt x="854" y="731"/>
                  <a:pt x="868" y="757"/>
                  <a:pt x="876" y="787"/>
                </a:cubicBezTo>
                <a:lnTo>
                  <a:pt x="876" y="787"/>
                </a:lnTo>
                <a:cubicBezTo>
                  <a:pt x="890" y="843"/>
                  <a:pt x="878" y="906"/>
                  <a:pt x="842" y="968"/>
                </a:cubicBezTo>
                <a:lnTo>
                  <a:pt x="842" y="968"/>
                </a:lnTo>
                <a:cubicBezTo>
                  <a:pt x="809" y="1024"/>
                  <a:pt x="765" y="1066"/>
                  <a:pt x="716" y="1084"/>
                </a:cubicBezTo>
                <a:lnTo>
                  <a:pt x="716" y="1084"/>
                </a:lnTo>
                <a:cubicBezTo>
                  <a:pt x="703" y="1089"/>
                  <a:pt x="690" y="1093"/>
                  <a:pt x="677" y="1094"/>
                </a:cubicBezTo>
                <a:lnTo>
                  <a:pt x="674" y="1095"/>
                </a:lnTo>
                <a:lnTo>
                  <a:pt x="674" y="1095"/>
                </a:lnTo>
                <a:cubicBezTo>
                  <a:pt x="673" y="1095"/>
                  <a:pt x="671" y="1095"/>
                  <a:pt x="669" y="1095"/>
                </a:cubicBezTo>
                <a:lnTo>
                  <a:pt x="668" y="1095"/>
                </a:lnTo>
                <a:lnTo>
                  <a:pt x="668" y="1095"/>
                </a:lnTo>
                <a:cubicBezTo>
                  <a:pt x="666" y="1095"/>
                  <a:pt x="665" y="1095"/>
                  <a:pt x="663" y="1095"/>
                </a:cubicBezTo>
                <a:lnTo>
                  <a:pt x="660" y="1096"/>
                </a:lnTo>
                <a:lnTo>
                  <a:pt x="660" y="1096"/>
                </a:lnTo>
                <a:cubicBezTo>
                  <a:pt x="658" y="1096"/>
                  <a:pt x="655" y="1096"/>
                  <a:pt x="653" y="1096"/>
                </a:cubicBezTo>
                <a:lnTo>
                  <a:pt x="653" y="1096"/>
                </a:lnTo>
                <a:cubicBezTo>
                  <a:pt x="622" y="1096"/>
                  <a:pt x="592" y="1089"/>
                  <a:pt x="562" y="1073"/>
                </a:cubicBezTo>
                <a:lnTo>
                  <a:pt x="562" y="1073"/>
                </a:lnTo>
                <a:cubicBezTo>
                  <a:pt x="559" y="1072"/>
                  <a:pt x="556" y="1071"/>
                  <a:pt x="553" y="1068"/>
                </a:cubicBezTo>
                <a:lnTo>
                  <a:pt x="553" y="1068"/>
                </a:lnTo>
                <a:cubicBezTo>
                  <a:pt x="509" y="1043"/>
                  <a:pt x="455" y="989"/>
                  <a:pt x="411" y="922"/>
                </a:cubicBezTo>
                <a:lnTo>
                  <a:pt x="411" y="922"/>
                </a:lnTo>
                <a:cubicBezTo>
                  <a:pt x="397" y="902"/>
                  <a:pt x="373" y="890"/>
                  <a:pt x="348" y="891"/>
                </a:cubicBezTo>
                <a:lnTo>
                  <a:pt x="348" y="891"/>
                </a:lnTo>
                <a:cubicBezTo>
                  <a:pt x="336" y="891"/>
                  <a:pt x="325" y="895"/>
                  <a:pt x="315" y="901"/>
                </a:cubicBezTo>
                <a:lnTo>
                  <a:pt x="0" y="1446"/>
                </a:lnTo>
                <a:lnTo>
                  <a:pt x="830" y="2884"/>
                </a:lnTo>
                <a:lnTo>
                  <a:pt x="2493" y="2883"/>
                </a:lnTo>
                <a:lnTo>
                  <a:pt x="3321" y="1448"/>
                </a:lnTo>
                <a:lnTo>
                  <a:pt x="3006" y="904"/>
                </a:lnTo>
                <a:lnTo>
                  <a:pt x="3006" y="904"/>
                </a:lnTo>
                <a:cubicBezTo>
                  <a:pt x="3006" y="902"/>
                  <a:pt x="3005" y="900"/>
                  <a:pt x="3005" y="899"/>
                </a:cubicBezTo>
                <a:lnTo>
                  <a:pt x="3005" y="899"/>
                </a:lnTo>
                <a:cubicBezTo>
                  <a:pt x="3002" y="878"/>
                  <a:pt x="3004" y="857"/>
                  <a:pt x="3013" y="838"/>
                </a:cubicBezTo>
                <a:lnTo>
                  <a:pt x="3014" y="837"/>
                </a:lnTo>
                <a:lnTo>
                  <a:pt x="3014" y="837"/>
                </a:lnTo>
                <a:cubicBezTo>
                  <a:pt x="3014" y="836"/>
                  <a:pt x="3015" y="835"/>
                  <a:pt x="3015" y="833"/>
                </a:cubicBezTo>
                <a:lnTo>
                  <a:pt x="3015" y="833"/>
                </a:lnTo>
                <a:cubicBezTo>
                  <a:pt x="3016" y="832"/>
                  <a:pt x="3016" y="831"/>
                  <a:pt x="3017" y="830"/>
                </a:cubicBezTo>
                <a:lnTo>
                  <a:pt x="3017" y="830"/>
                </a:lnTo>
                <a:cubicBezTo>
                  <a:pt x="3033" y="799"/>
                  <a:pt x="3064" y="779"/>
                  <a:pt x="3099" y="776"/>
                </a:cubicBezTo>
                <a:lnTo>
                  <a:pt x="3099" y="776"/>
                </a:lnTo>
                <a:cubicBezTo>
                  <a:pt x="3173" y="772"/>
                  <a:pt x="3241" y="754"/>
                  <a:pt x="3280" y="732"/>
                </a:cubicBezTo>
                <a:lnTo>
                  <a:pt x="3280" y="732"/>
                </a:lnTo>
                <a:cubicBezTo>
                  <a:pt x="3283" y="730"/>
                  <a:pt x="3286" y="728"/>
                  <a:pt x="3288" y="726"/>
                </a:cubicBezTo>
                <a:lnTo>
                  <a:pt x="3288" y="726"/>
                </a:lnTo>
                <a:cubicBezTo>
                  <a:pt x="3312" y="711"/>
                  <a:pt x="3330" y="693"/>
                  <a:pt x="3342" y="671"/>
                </a:cubicBezTo>
                <a:lnTo>
                  <a:pt x="3342" y="671"/>
                </a:lnTo>
                <a:cubicBezTo>
                  <a:pt x="3343" y="669"/>
                  <a:pt x="3345" y="668"/>
                  <a:pt x="3345" y="665"/>
                </a:cubicBezTo>
                <a:lnTo>
                  <a:pt x="3345" y="665"/>
                </a:lnTo>
                <a:cubicBezTo>
                  <a:pt x="3345" y="665"/>
                  <a:pt x="3346" y="665"/>
                  <a:pt x="3346" y="664"/>
                </a:cubicBezTo>
                <a:lnTo>
                  <a:pt x="3348" y="659"/>
                </a:lnTo>
                <a:lnTo>
                  <a:pt x="3348" y="659"/>
                </a:lnTo>
                <a:cubicBezTo>
                  <a:pt x="3349" y="658"/>
                  <a:pt x="3349" y="657"/>
                  <a:pt x="3350" y="655"/>
                </a:cubicBezTo>
                <a:lnTo>
                  <a:pt x="3350" y="655"/>
                </a:lnTo>
                <a:lnTo>
                  <a:pt x="3351" y="653"/>
                </a:lnTo>
                <a:lnTo>
                  <a:pt x="3351" y="653"/>
                </a:lnTo>
                <a:cubicBezTo>
                  <a:pt x="3355" y="643"/>
                  <a:pt x="3358" y="633"/>
                  <a:pt x="3360" y="622"/>
                </a:cubicBezTo>
                <a:lnTo>
                  <a:pt x="3360" y="622"/>
                </a:lnTo>
                <a:cubicBezTo>
                  <a:pt x="3367" y="578"/>
                  <a:pt x="3355" y="526"/>
                  <a:pt x="3327" y="477"/>
                </a:cubicBezTo>
                <a:lnTo>
                  <a:pt x="3327" y="477"/>
                </a:lnTo>
                <a:cubicBezTo>
                  <a:pt x="3295" y="422"/>
                  <a:pt x="3253" y="386"/>
                  <a:pt x="3207" y="373"/>
                </a:cubicBezTo>
                <a:lnTo>
                  <a:pt x="3207" y="373"/>
                </a:lnTo>
                <a:cubicBezTo>
                  <a:pt x="3183" y="365"/>
                  <a:pt x="3159" y="365"/>
                  <a:pt x="3134" y="370"/>
                </a:cubicBezTo>
                <a:lnTo>
                  <a:pt x="3134" y="370"/>
                </a:lnTo>
                <a:cubicBezTo>
                  <a:pt x="3134" y="370"/>
                  <a:pt x="3134" y="370"/>
                  <a:pt x="3133" y="370"/>
                </a:cubicBezTo>
                <a:lnTo>
                  <a:pt x="3133" y="370"/>
                </a:lnTo>
                <a:cubicBezTo>
                  <a:pt x="3131" y="371"/>
                  <a:pt x="3128" y="371"/>
                  <a:pt x="3126" y="372"/>
                </a:cubicBezTo>
                <a:lnTo>
                  <a:pt x="3126" y="372"/>
                </a:lnTo>
                <a:cubicBezTo>
                  <a:pt x="3115" y="376"/>
                  <a:pt x="3104" y="380"/>
                  <a:pt x="3093" y="385"/>
                </a:cubicBezTo>
                <a:lnTo>
                  <a:pt x="3093" y="385"/>
                </a:lnTo>
                <a:cubicBezTo>
                  <a:pt x="3090" y="387"/>
                  <a:pt x="3088" y="388"/>
                  <a:pt x="3085" y="390"/>
                </a:cubicBezTo>
                <a:lnTo>
                  <a:pt x="3085" y="390"/>
                </a:lnTo>
                <a:cubicBezTo>
                  <a:pt x="3071" y="398"/>
                  <a:pt x="3057" y="409"/>
                  <a:pt x="3041" y="422"/>
                </a:cubicBezTo>
                <a:lnTo>
                  <a:pt x="3041" y="422"/>
                </a:lnTo>
                <a:cubicBezTo>
                  <a:pt x="3013" y="449"/>
                  <a:pt x="2983" y="485"/>
                  <a:pt x="2956" y="527"/>
                </a:cubicBezTo>
                <a:lnTo>
                  <a:pt x="2956" y="527"/>
                </a:lnTo>
                <a:cubicBezTo>
                  <a:pt x="2937" y="556"/>
                  <a:pt x="2904" y="573"/>
                  <a:pt x="2869" y="572"/>
                </a:cubicBezTo>
                <a:lnTo>
                  <a:pt x="2869" y="572"/>
                </a:lnTo>
                <a:cubicBezTo>
                  <a:pt x="2868" y="572"/>
                  <a:pt x="2866" y="572"/>
                  <a:pt x="2864" y="572"/>
                </a:cubicBezTo>
                <a:lnTo>
                  <a:pt x="2863" y="571"/>
                </a:lnTo>
                <a:lnTo>
                  <a:pt x="2863" y="571"/>
                </a:lnTo>
                <a:cubicBezTo>
                  <a:pt x="2858" y="571"/>
                  <a:pt x="2854" y="570"/>
                  <a:pt x="2849" y="570"/>
                </a:cubicBezTo>
                <a:lnTo>
                  <a:pt x="2849" y="570"/>
                </a:lnTo>
                <a:cubicBezTo>
                  <a:pt x="2831" y="566"/>
                  <a:pt x="2814" y="558"/>
                  <a:pt x="2801" y="546"/>
                </a:cubicBezTo>
                <a:lnTo>
                  <a:pt x="2801" y="546"/>
                </a:lnTo>
                <a:cubicBezTo>
                  <a:pt x="2800" y="545"/>
                  <a:pt x="2799" y="543"/>
                  <a:pt x="2798" y="542"/>
                </a:cubicBezTo>
                <a:lnTo>
                  <a:pt x="2485" y="0"/>
                </a:lnTo>
                <a:lnTo>
                  <a:pt x="835" y="1"/>
                </a:lnTo>
                <a:lnTo>
                  <a:pt x="520" y="547"/>
                </a:lnTo>
              </a:path>
            </a:pathLst>
          </a:custGeom>
          <a:solidFill>
            <a:srgbClr val="F6750A"/>
          </a:solidFill>
          <a:ln>
            <a:noFill/>
          </a:ln>
          <a:effectLst/>
        </p:spPr>
        <p:txBody>
          <a:bodyPr wrap="none" anchor="ctr"/>
          <a:lstStyle/>
          <a:p>
            <a:endParaRPr lang="en-US" sz="2449"/>
          </a:p>
        </p:txBody>
      </p:sp>
      <p:sp>
        <p:nvSpPr>
          <p:cNvPr id="44" name="Freeform 4">
            <a:extLst>
              <a:ext uri="{FF2B5EF4-FFF2-40B4-BE49-F238E27FC236}">
                <a16:creationId xmlns:a16="http://schemas.microsoft.com/office/drawing/2014/main" id="{D24D524D-206E-47FB-B759-4AD4AB8D7693}"/>
              </a:ext>
            </a:extLst>
          </p:cNvPr>
          <p:cNvSpPr>
            <a:spLocks noChangeArrowheads="1"/>
          </p:cNvSpPr>
          <p:nvPr/>
        </p:nvSpPr>
        <p:spPr bwMode="auto">
          <a:xfrm>
            <a:off x="2287885" y="2279421"/>
            <a:ext cx="1574332" cy="1347661"/>
          </a:xfrm>
          <a:custGeom>
            <a:avLst/>
            <a:gdLst>
              <a:gd name="T0" fmla="*/ 2815 w 3370"/>
              <a:gd name="T1" fmla="*/ 2329 h 2883"/>
              <a:gd name="T2" fmla="*/ 2866 w 3370"/>
              <a:gd name="T3" fmla="*/ 2310 h 2883"/>
              <a:gd name="T4" fmla="*/ 2871 w 3370"/>
              <a:gd name="T5" fmla="*/ 2310 h 2883"/>
              <a:gd name="T6" fmla="*/ 2957 w 3370"/>
              <a:gd name="T7" fmla="*/ 2356 h 2883"/>
              <a:gd name="T8" fmla="*/ 3085 w 3370"/>
              <a:gd name="T9" fmla="*/ 2492 h 2883"/>
              <a:gd name="T10" fmla="*/ 3135 w 3370"/>
              <a:gd name="T11" fmla="*/ 2512 h 2883"/>
              <a:gd name="T12" fmla="*/ 3209 w 3370"/>
              <a:gd name="T13" fmla="*/ 2510 h 2883"/>
              <a:gd name="T14" fmla="*/ 3329 w 3370"/>
              <a:gd name="T15" fmla="*/ 2405 h 2883"/>
              <a:gd name="T16" fmla="*/ 3362 w 3370"/>
              <a:gd name="T17" fmla="*/ 2261 h 2883"/>
              <a:gd name="T18" fmla="*/ 3353 w 3370"/>
              <a:gd name="T19" fmla="*/ 2229 h 2883"/>
              <a:gd name="T20" fmla="*/ 3352 w 3370"/>
              <a:gd name="T21" fmla="*/ 2228 h 2883"/>
              <a:gd name="T22" fmla="*/ 3351 w 3370"/>
              <a:gd name="T23" fmla="*/ 2224 h 2883"/>
              <a:gd name="T24" fmla="*/ 3349 w 3370"/>
              <a:gd name="T25" fmla="*/ 2222 h 2883"/>
              <a:gd name="T26" fmla="*/ 3348 w 3370"/>
              <a:gd name="T27" fmla="*/ 2218 h 2883"/>
              <a:gd name="T28" fmla="*/ 3347 w 3370"/>
              <a:gd name="T29" fmla="*/ 2217 h 2883"/>
              <a:gd name="T30" fmla="*/ 3345 w 3370"/>
              <a:gd name="T31" fmla="*/ 2211 h 2883"/>
              <a:gd name="T32" fmla="*/ 3290 w 3370"/>
              <a:gd name="T33" fmla="*/ 2156 h 2883"/>
              <a:gd name="T34" fmla="*/ 3282 w 3370"/>
              <a:gd name="T35" fmla="*/ 2151 h 2883"/>
              <a:gd name="T36" fmla="*/ 3208 w 3370"/>
              <a:gd name="T37" fmla="*/ 2123 h 2883"/>
              <a:gd name="T38" fmla="*/ 3101 w 3370"/>
              <a:gd name="T39" fmla="*/ 2108 h 2883"/>
              <a:gd name="T40" fmla="*/ 3017 w 3370"/>
              <a:gd name="T41" fmla="*/ 2056 h 2883"/>
              <a:gd name="T42" fmla="*/ 3014 w 3370"/>
              <a:gd name="T43" fmla="*/ 2051 h 2883"/>
              <a:gd name="T44" fmla="*/ 3014 w 3370"/>
              <a:gd name="T45" fmla="*/ 2050 h 2883"/>
              <a:gd name="T46" fmla="*/ 3006 w 3370"/>
              <a:gd name="T47" fmla="*/ 1989 h 2883"/>
              <a:gd name="T48" fmla="*/ 3324 w 3370"/>
              <a:gd name="T49" fmla="*/ 1436 h 2883"/>
              <a:gd name="T50" fmla="*/ 831 w 3370"/>
              <a:gd name="T51" fmla="*/ 0 h 2883"/>
              <a:gd name="T52" fmla="*/ 314 w 3370"/>
              <a:gd name="T53" fmla="*/ 1980 h 2883"/>
              <a:gd name="T54" fmla="*/ 349 w 3370"/>
              <a:gd name="T55" fmla="*/ 1991 h 2883"/>
              <a:gd name="T56" fmla="*/ 412 w 3370"/>
              <a:gd name="T57" fmla="*/ 1959 h 2883"/>
              <a:gd name="T58" fmla="*/ 553 w 3370"/>
              <a:gd name="T59" fmla="*/ 1814 h 2883"/>
              <a:gd name="T60" fmla="*/ 563 w 3370"/>
              <a:gd name="T61" fmla="*/ 1809 h 2883"/>
              <a:gd name="T62" fmla="*/ 653 w 3370"/>
              <a:gd name="T63" fmla="*/ 1786 h 2883"/>
              <a:gd name="T64" fmla="*/ 653 w 3370"/>
              <a:gd name="T65" fmla="*/ 1786 h 2883"/>
              <a:gd name="T66" fmla="*/ 665 w 3370"/>
              <a:gd name="T67" fmla="*/ 1786 h 2883"/>
              <a:gd name="T68" fmla="*/ 668 w 3370"/>
              <a:gd name="T69" fmla="*/ 1787 h 2883"/>
              <a:gd name="T70" fmla="*/ 670 w 3370"/>
              <a:gd name="T71" fmla="*/ 1787 h 2883"/>
              <a:gd name="T72" fmla="*/ 678 w 3370"/>
              <a:gd name="T73" fmla="*/ 1788 h 2883"/>
              <a:gd name="T74" fmla="*/ 717 w 3370"/>
              <a:gd name="T75" fmla="*/ 1798 h 2883"/>
              <a:gd name="T76" fmla="*/ 843 w 3370"/>
              <a:gd name="T77" fmla="*/ 1914 h 2883"/>
              <a:gd name="T78" fmla="*/ 877 w 3370"/>
              <a:gd name="T79" fmla="*/ 2095 h 2883"/>
              <a:gd name="T80" fmla="*/ 834 w 3370"/>
              <a:gd name="T81" fmla="*/ 2174 h 2883"/>
              <a:gd name="T82" fmla="*/ 783 w 3370"/>
              <a:gd name="T83" fmla="*/ 2214 h 2883"/>
              <a:gd name="T84" fmla="*/ 693 w 3370"/>
              <a:gd name="T85" fmla="*/ 2246 h 2883"/>
              <a:gd name="T86" fmla="*/ 585 w 3370"/>
              <a:gd name="T87" fmla="*/ 2263 h 2883"/>
              <a:gd name="T88" fmla="*/ 528 w 3370"/>
              <a:gd name="T89" fmla="*/ 2300 h 2883"/>
              <a:gd name="T90" fmla="*/ 520 w 3370"/>
              <a:gd name="T91" fmla="*/ 2336 h 2883"/>
              <a:gd name="T92" fmla="*/ 2490 w 3370"/>
              <a:gd name="T93" fmla="*/ 2882 h 2883"/>
              <a:gd name="T94" fmla="*/ 2799 w 3370"/>
              <a:gd name="T95" fmla="*/ 2345 h 2883"/>
              <a:gd name="T96" fmla="*/ 2802 w 3370"/>
              <a:gd name="T97" fmla="*/ 2342 h 2883"/>
              <a:gd name="T98" fmla="*/ 2811 w 3370"/>
              <a:gd name="T99" fmla="*/ 2334 h 2883"/>
              <a:gd name="T100" fmla="*/ 2815 w 3370"/>
              <a:gd name="T101" fmla="*/ 2329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0" h="2883">
                <a:moveTo>
                  <a:pt x="2815" y="2329"/>
                </a:moveTo>
                <a:lnTo>
                  <a:pt x="2815" y="2329"/>
                </a:lnTo>
                <a:cubicBezTo>
                  <a:pt x="2830" y="2319"/>
                  <a:pt x="2847" y="2312"/>
                  <a:pt x="2865" y="2310"/>
                </a:cubicBezTo>
                <a:lnTo>
                  <a:pt x="2866" y="2310"/>
                </a:lnTo>
                <a:lnTo>
                  <a:pt x="2866" y="2310"/>
                </a:lnTo>
                <a:cubicBezTo>
                  <a:pt x="2867" y="2310"/>
                  <a:pt x="2870" y="2310"/>
                  <a:pt x="2871" y="2310"/>
                </a:cubicBezTo>
                <a:lnTo>
                  <a:pt x="2871" y="2310"/>
                </a:lnTo>
                <a:cubicBezTo>
                  <a:pt x="2906" y="2309"/>
                  <a:pt x="2939" y="2326"/>
                  <a:pt x="2957" y="2356"/>
                </a:cubicBezTo>
                <a:lnTo>
                  <a:pt x="2957" y="2356"/>
                </a:lnTo>
                <a:cubicBezTo>
                  <a:pt x="2999" y="2419"/>
                  <a:pt x="3047" y="2470"/>
                  <a:pt x="3085" y="2492"/>
                </a:cubicBezTo>
                <a:lnTo>
                  <a:pt x="3085" y="2492"/>
                </a:lnTo>
                <a:cubicBezTo>
                  <a:pt x="3102" y="2502"/>
                  <a:pt x="3118" y="2509"/>
                  <a:pt x="3135" y="2512"/>
                </a:cubicBezTo>
                <a:lnTo>
                  <a:pt x="3135" y="2512"/>
                </a:lnTo>
                <a:cubicBezTo>
                  <a:pt x="3160" y="2518"/>
                  <a:pt x="3185" y="2517"/>
                  <a:pt x="3209" y="2510"/>
                </a:cubicBezTo>
                <a:lnTo>
                  <a:pt x="3209" y="2510"/>
                </a:lnTo>
                <a:cubicBezTo>
                  <a:pt x="3255" y="2497"/>
                  <a:pt x="3297" y="2460"/>
                  <a:pt x="3329" y="2405"/>
                </a:cubicBezTo>
                <a:lnTo>
                  <a:pt x="3329" y="2405"/>
                </a:lnTo>
                <a:cubicBezTo>
                  <a:pt x="3357" y="2356"/>
                  <a:pt x="3369" y="2305"/>
                  <a:pt x="3362" y="2261"/>
                </a:cubicBezTo>
                <a:lnTo>
                  <a:pt x="3362" y="2261"/>
                </a:lnTo>
                <a:cubicBezTo>
                  <a:pt x="3360" y="2250"/>
                  <a:pt x="3357" y="2239"/>
                  <a:pt x="3353" y="2229"/>
                </a:cubicBezTo>
                <a:lnTo>
                  <a:pt x="3353" y="2229"/>
                </a:lnTo>
                <a:lnTo>
                  <a:pt x="3352" y="2228"/>
                </a:lnTo>
                <a:lnTo>
                  <a:pt x="3352" y="2228"/>
                </a:lnTo>
                <a:cubicBezTo>
                  <a:pt x="3352" y="2226"/>
                  <a:pt x="3351" y="2225"/>
                  <a:pt x="3351" y="2224"/>
                </a:cubicBezTo>
                <a:lnTo>
                  <a:pt x="3349" y="2222"/>
                </a:lnTo>
                <a:lnTo>
                  <a:pt x="3349" y="2222"/>
                </a:lnTo>
                <a:cubicBezTo>
                  <a:pt x="3349" y="2221"/>
                  <a:pt x="3349" y="2220"/>
                  <a:pt x="3348" y="2219"/>
                </a:cubicBezTo>
                <a:lnTo>
                  <a:pt x="3348" y="2218"/>
                </a:lnTo>
                <a:lnTo>
                  <a:pt x="3348" y="2218"/>
                </a:lnTo>
                <a:lnTo>
                  <a:pt x="3347" y="2217"/>
                </a:lnTo>
                <a:lnTo>
                  <a:pt x="3347" y="2217"/>
                </a:lnTo>
                <a:cubicBezTo>
                  <a:pt x="3347" y="2215"/>
                  <a:pt x="3345" y="2213"/>
                  <a:pt x="3345" y="2211"/>
                </a:cubicBezTo>
                <a:lnTo>
                  <a:pt x="3345" y="2211"/>
                </a:lnTo>
                <a:cubicBezTo>
                  <a:pt x="3332" y="2189"/>
                  <a:pt x="3313" y="2171"/>
                  <a:pt x="3290" y="2156"/>
                </a:cubicBezTo>
                <a:lnTo>
                  <a:pt x="3290" y="2156"/>
                </a:lnTo>
                <a:cubicBezTo>
                  <a:pt x="3288" y="2155"/>
                  <a:pt x="3285" y="2153"/>
                  <a:pt x="3282" y="2151"/>
                </a:cubicBezTo>
                <a:lnTo>
                  <a:pt x="3282" y="2151"/>
                </a:lnTo>
                <a:cubicBezTo>
                  <a:pt x="3263" y="2140"/>
                  <a:pt x="3238" y="2131"/>
                  <a:pt x="3208" y="2123"/>
                </a:cubicBezTo>
                <a:lnTo>
                  <a:pt x="3208" y="2123"/>
                </a:lnTo>
                <a:cubicBezTo>
                  <a:pt x="3176" y="2115"/>
                  <a:pt x="3139" y="2111"/>
                  <a:pt x="3101" y="2108"/>
                </a:cubicBezTo>
                <a:lnTo>
                  <a:pt x="3101" y="2108"/>
                </a:lnTo>
                <a:cubicBezTo>
                  <a:pt x="3065" y="2106"/>
                  <a:pt x="3034" y="2087"/>
                  <a:pt x="3017" y="2056"/>
                </a:cubicBezTo>
                <a:lnTo>
                  <a:pt x="3017" y="2056"/>
                </a:lnTo>
                <a:cubicBezTo>
                  <a:pt x="3016" y="2054"/>
                  <a:pt x="3015" y="2052"/>
                  <a:pt x="3014" y="2051"/>
                </a:cubicBezTo>
                <a:lnTo>
                  <a:pt x="3014" y="2050"/>
                </a:lnTo>
                <a:lnTo>
                  <a:pt x="3014" y="2050"/>
                </a:lnTo>
                <a:cubicBezTo>
                  <a:pt x="3005" y="2030"/>
                  <a:pt x="3002" y="2009"/>
                  <a:pt x="3006" y="1989"/>
                </a:cubicBezTo>
                <a:lnTo>
                  <a:pt x="3006" y="1989"/>
                </a:lnTo>
                <a:cubicBezTo>
                  <a:pt x="3006" y="1987"/>
                  <a:pt x="3007" y="1985"/>
                  <a:pt x="3008" y="1984"/>
                </a:cubicBezTo>
                <a:lnTo>
                  <a:pt x="3324" y="1436"/>
                </a:lnTo>
                <a:lnTo>
                  <a:pt x="2495" y="0"/>
                </a:lnTo>
                <a:lnTo>
                  <a:pt x="831" y="0"/>
                </a:lnTo>
                <a:lnTo>
                  <a:pt x="0" y="1437"/>
                </a:lnTo>
                <a:lnTo>
                  <a:pt x="314" y="1980"/>
                </a:lnTo>
                <a:lnTo>
                  <a:pt x="314" y="1980"/>
                </a:lnTo>
                <a:cubicBezTo>
                  <a:pt x="325" y="1987"/>
                  <a:pt x="337" y="1991"/>
                  <a:pt x="349" y="1991"/>
                </a:cubicBezTo>
                <a:lnTo>
                  <a:pt x="349" y="1991"/>
                </a:lnTo>
                <a:cubicBezTo>
                  <a:pt x="375" y="1993"/>
                  <a:pt x="397" y="1980"/>
                  <a:pt x="412" y="1959"/>
                </a:cubicBezTo>
                <a:lnTo>
                  <a:pt x="412" y="1959"/>
                </a:lnTo>
                <a:cubicBezTo>
                  <a:pt x="456" y="1894"/>
                  <a:pt x="509" y="1840"/>
                  <a:pt x="553" y="1814"/>
                </a:cubicBezTo>
                <a:lnTo>
                  <a:pt x="553" y="1814"/>
                </a:lnTo>
                <a:cubicBezTo>
                  <a:pt x="557" y="1812"/>
                  <a:pt x="560" y="1810"/>
                  <a:pt x="563" y="1809"/>
                </a:cubicBezTo>
                <a:lnTo>
                  <a:pt x="563" y="1809"/>
                </a:lnTo>
                <a:cubicBezTo>
                  <a:pt x="592" y="1794"/>
                  <a:pt x="622" y="1786"/>
                  <a:pt x="653" y="1786"/>
                </a:cubicBezTo>
                <a:lnTo>
                  <a:pt x="653" y="1786"/>
                </a:lnTo>
                <a:lnTo>
                  <a:pt x="653" y="1786"/>
                </a:lnTo>
                <a:cubicBezTo>
                  <a:pt x="656" y="1786"/>
                  <a:pt x="659" y="1786"/>
                  <a:pt x="660" y="1786"/>
                </a:cubicBezTo>
                <a:lnTo>
                  <a:pt x="665" y="1786"/>
                </a:lnTo>
                <a:lnTo>
                  <a:pt x="665" y="1786"/>
                </a:lnTo>
                <a:cubicBezTo>
                  <a:pt x="666" y="1787"/>
                  <a:pt x="667" y="1787"/>
                  <a:pt x="668" y="1787"/>
                </a:cubicBezTo>
                <a:lnTo>
                  <a:pt x="670" y="1787"/>
                </a:lnTo>
                <a:lnTo>
                  <a:pt x="670" y="1787"/>
                </a:lnTo>
                <a:cubicBezTo>
                  <a:pt x="672" y="1787"/>
                  <a:pt x="674" y="1788"/>
                  <a:pt x="676" y="1788"/>
                </a:cubicBezTo>
                <a:lnTo>
                  <a:pt x="678" y="1788"/>
                </a:lnTo>
                <a:lnTo>
                  <a:pt x="678" y="1788"/>
                </a:lnTo>
                <a:cubicBezTo>
                  <a:pt x="691" y="1790"/>
                  <a:pt x="704" y="1793"/>
                  <a:pt x="717" y="1798"/>
                </a:cubicBezTo>
                <a:lnTo>
                  <a:pt x="717" y="1798"/>
                </a:lnTo>
                <a:cubicBezTo>
                  <a:pt x="765" y="1817"/>
                  <a:pt x="811" y="1858"/>
                  <a:pt x="843" y="1914"/>
                </a:cubicBezTo>
                <a:lnTo>
                  <a:pt x="843" y="1914"/>
                </a:lnTo>
                <a:cubicBezTo>
                  <a:pt x="879" y="1977"/>
                  <a:pt x="890" y="2040"/>
                  <a:pt x="877" y="2095"/>
                </a:cubicBezTo>
                <a:lnTo>
                  <a:pt x="877" y="2095"/>
                </a:lnTo>
                <a:cubicBezTo>
                  <a:pt x="869" y="2125"/>
                  <a:pt x="855" y="2152"/>
                  <a:pt x="834" y="2174"/>
                </a:cubicBezTo>
                <a:lnTo>
                  <a:pt x="834" y="2174"/>
                </a:lnTo>
                <a:cubicBezTo>
                  <a:pt x="820" y="2189"/>
                  <a:pt x="803" y="2203"/>
                  <a:pt x="783" y="2214"/>
                </a:cubicBezTo>
                <a:lnTo>
                  <a:pt x="783" y="2214"/>
                </a:lnTo>
                <a:cubicBezTo>
                  <a:pt x="761" y="2228"/>
                  <a:pt x="730" y="2239"/>
                  <a:pt x="693" y="2246"/>
                </a:cubicBezTo>
                <a:lnTo>
                  <a:pt x="693" y="2246"/>
                </a:lnTo>
                <a:cubicBezTo>
                  <a:pt x="660" y="2254"/>
                  <a:pt x="623" y="2260"/>
                  <a:pt x="585" y="2263"/>
                </a:cubicBezTo>
                <a:lnTo>
                  <a:pt x="585" y="2263"/>
                </a:lnTo>
                <a:cubicBezTo>
                  <a:pt x="561" y="2265"/>
                  <a:pt x="539" y="2279"/>
                  <a:pt x="528" y="2300"/>
                </a:cubicBezTo>
                <a:lnTo>
                  <a:pt x="528" y="2300"/>
                </a:lnTo>
                <a:cubicBezTo>
                  <a:pt x="522" y="2311"/>
                  <a:pt x="519" y="2323"/>
                  <a:pt x="520" y="2336"/>
                </a:cubicBezTo>
                <a:lnTo>
                  <a:pt x="835" y="2881"/>
                </a:lnTo>
                <a:lnTo>
                  <a:pt x="2490" y="2882"/>
                </a:lnTo>
                <a:lnTo>
                  <a:pt x="2799" y="2345"/>
                </a:lnTo>
                <a:lnTo>
                  <a:pt x="2799" y="2345"/>
                </a:lnTo>
                <a:cubicBezTo>
                  <a:pt x="2800" y="2344"/>
                  <a:pt x="2801" y="2343"/>
                  <a:pt x="2802" y="2342"/>
                </a:cubicBezTo>
                <a:lnTo>
                  <a:pt x="2802" y="2342"/>
                </a:lnTo>
                <a:cubicBezTo>
                  <a:pt x="2804" y="2339"/>
                  <a:pt x="2807" y="2338"/>
                  <a:pt x="2810" y="2336"/>
                </a:cubicBezTo>
                <a:lnTo>
                  <a:pt x="2811" y="2334"/>
                </a:lnTo>
                <a:lnTo>
                  <a:pt x="2811" y="2334"/>
                </a:lnTo>
                <a:cubicBezTo>
                  <a:pt x="2812" y="2332"/>
                  <a:pt x="2814" y="2330"/>
                  <a:pt x="2815" y="2329"/>
                </a:cubicBezTo>
              </a:path>
            </a:pathLst>
          </a:custGeom>
          <a:solidFill>
            <a:srgbClr val="0070C0"/>
          </a:solidFill>
          <a:ln>
            <a:noFill/>
          </a:ln>
          <a:effectLst/>
        </p:spPr>
        <p:txBody>
          <a:bodyPr wrap="none" anchor="ctr"/>
          <a:lstStyle/>
          <a:p>
            <a:endParaRPr lang="en-US" sz="2449"/>
          </a:p>
        </p:txBody>
      </p:sp>
      <p:sp>
        <p:nvSpPr>
          <p:cNvPr id="45" name="Freeform 5">
            <a:extLst>
              <a:ext uri="{FF2B5EF4-FFF2-40B4-BE49-F238E27FC236}">
                <a16:creationId xmlns:a16="http://schemas.microsoft.com/office/drawing/2014/main" id="{2AD93F3F-D6A7-498F-B788-F4E44085023C}"/>
              </a:ext>
            </a:extLst>
          </p:cNvPr>
          <p:cNvSpPr>
            <a:spLocks noChangeArrowheads="1"/>
          </p:cNvSpPr>
          <p:nvPr/>
        </p:nvSpPr>
        <p:spPr bwMode="auto">
          <a:xfrm>
            <a:off x="4641140" y="2283542"/>
            <a:ext cx="1574332" cy="1347661"/>
          </a:xfrm>
          <a:custGeom>
            <a:avLst/>
            <a:gdLst>
              <a:gd name="T0" fmla="*/ 2814 w 3368"/>
              <a:gd name="T1" fmla="*/ 2329 h 2883"/>
              <a:gd name="T2" fmla="*/ 2864 w 3368"/>
              <a:gd name="T3" fmla="*/ 2311 h 2883"/>
              <a:gd name="T4" fmla="*/ 2869 w 3368"/>
              <a:gd name="T5" fmla="*/ 2310 h 2883"/>
              <a:gd name="T6" fmla="*/ 2872 w 3368"/>
              <a:gd name="T7" fmla="*/ 2310 h 2883"/>
              <a:gd name="T8" fmla="*/ 2955 w 3368"/>
              <a:gd name="T9" fmla="*/ 2356 h 2883"/>
              <a:gd name="T10" fmla="*/ 3083 w 3368"/>
              <a:gd name="T11" fmla="*/ 2492 h 2883"/>
              <a:gd name="T12" fmla="*/ 3133 w 3368"/>
              <a:gd name="T13" fmla="*/ 2512 h 2883"/>
              <a:gd name="T14" fmla="*/ 3207 w 3368"/>
              <a:gd name="T15" fmla="*/ 2510 h 2883"/>
              <a:gd name="T16" fmla="*/ 3327 w 3368"/>
              <a:gd name="T17" fmla="*/ 2406 h 2883"/>
              <a:gd name="T18" fmla="*/ 3360 w 3368"/>
              <a:gd name="T19" fmla="*/ 2261 h 2883"/>
              <a:gd name="T20" fmla="*/ 3351 w 3368"/>
              <a:gd name="T21" fmla="*/ 2229 h 2883"/>
              <a:gd name="T22" fmla="*/ 3351 w 3368"/>
              <a:gd name="T23" fmla="*/ 2228 h 2883"/>
              <a:gd name="T24" fmla="*/ 3349 w 3368"/>
              <a:gd name="T25" fmla="*/ 2224 h 2883"/>
              <a:gd name="T26" fmla="*/ 3347 w 3368"/>
              <a:gd name="T27" fmla="*/ 2223 h 2883"/>
              <a:gd name="T28" fmla="*/ 3345 w 3368"/>
              <a:gd name="T29" fmla="*/ 2217 h 2883"/>
              <a:gd name="T30" fmla="*/ 3343 w 3368"/>
              <a:gd name="T31" fmla="*/ 2211 h 2883"/>
              <a:gd name="T32" fmla="*/ 3332 w 3368"/>
              <a:gd name="T33" fmla="*/ 2196 h 2883"/>
              <a:gd name="T34" fmla="*/ 3330 w 3368"/>
              <a:gd name="T35" fmla="*/ 2194 h 2883"/>
              <a:gd name="T36" fmla="*/ 3326 w 3368"/>
              <a:gd name="T37" fmla="*/ 2189 h 2883"/>
              <a:gd name="T38" fmla="*/ 3284 w 3368"/>
              <a:gd name="T39" fmla="*/ 2156 h 2883"/>
              <a:gd name="T40" fmla="*/ 3099 w 3368"/>
              <a:gd name="T41" fmla="*/ 2114 h 2883"/>
              <a:gd name="T42" fmla="*/ 3015 w 3368"/>
              <a:gd name="T43" fmla="*/ 2061 h 2883"/>
              <a:gd name="T44" fmla="*/ 3013 w 3368"/>
              <a:gd name="T45" fmla="*/ 2056 h 2883"/>
              <a:gd name="T46" fmla="*/ 3012 w 3368"/>
              <a:gd name="T47" fmla="*/ 2055 h 2883"/>
              <a:gd name="T48" fmla="*/ 3004 w 3368"/>
              <a:gd name="T49" fmla="*/ 1994 h 2883"/>
              <a:gd name="T50" fmla="*/ 3324 w 3368"/>
              <a:gd name="T51" fmla="*/ 1440 h 2883"/>
              <a:gd name="T52" fmla="*/ 3324 w 3368"/>
              <a:gd name="T53" fmla="*/ 1439 h 2883"/>
              <a:gd name="T54" fmla="*/ 829 w 3368"/>
              <a:gd name="T55" fmla="*/ 0 h 2883"/>
              <a:gd name="T56" fmla="*/ 316 w 3368"/>
              <a:gd name="T57" fmla="*/ 1982 h 2883"/>
              <a:gd name="T58" fmla="*/ 337 w 3368"/>
              <a:gd name="T59" fmla="*/ 1991 h 2883"/>
              <a:gd name="T60" fmla="*/ 347 w 3368"/>
              <a:gd name="T61" fmla="*/ 1992 h 2883"/>
              <a:gd name="T62" fmla="*/ 347 w 3368"/>
              <a:gd name="T63" fmla="*/ 1992 h 2883"/>
              <a:gd name="T64" fmla="*/ 410 w 3368"/>
              <a:gd name="T65" fmla="*/ 1960 h 2883"/>
              <a:gd name="T66" fmla="*/ 504 w 3368"/>
              <a:gd name="T67" fmla="*/ 1850 h 2883"/>
              <a:gd name="T68" fmla="*/ 550 w 3368"/>
              <a:gd name="T69" fmla="*/ 1815 h 2883"/>
              <a:gd name="T70" fmla="*/ 598 w 3368"/>
              <a:gd name="T71" fmla="*/ 1794 h 2883"/>
              <a:gd name="T72" fmla="*/ 651 w 3368"/>
              <a:gd name="T73" fmla="*/ 1786 h 2883"/>
              <a:gd name="T74" fmla="*/ 662 w 3368"/>
              <a:gd name="T75" fmla="*/ 1787 h 2883"/>
              <a:gd name="T76" fmla="*/ 666 w 3368"/>
              <a:gd name="T77" fmla="*/ 1787 h 2883"/>
              <a:gd name="T78" fmla="*/ 668 w 3368"/>
              <a:gd name="T79" fmla="*/ 1787 h 2883"/>
              <a:gd name="T80" fmla="*/ 674 w 3368"/>
              <a:gd name="T81" fmla="*/ 1788 h 2883"/>
              <a:gd name="T82" fmla="*/ 675 w 3368"/>
              <a:gd name="T83" fmla="*/ 1788 h 2883"/>
              <a:gd name="T84" fmla="*/ 715 w 3368"/>
              <a:gd name="T85" fmla="*/ 1799 h 2883"/>
              <a:gd name="T86" fmla="*/ 841 w 3368"/>
              <a:gd name="T87" fmla="*/ 1914 h 2883"/>
              <a:gd name="T88" fmla="*/ 874 w 3368"/>
              <a:gd name="T89" fmla="*/ 2096 h 2883"/>
              <a:gd name="T90" fmla="*/ 832 w 3368"/>
              <a:gd name="T91" fmla="*/ 2175 h 2883"/>
              <a:gd name="T92" fmla="*/ 781 w 3368"/>
              <a:gd name="T93" fmla="*/ 2214 h 2883"/>
              <a:gd name="T94" fmla="*/ 583 w 3368"/>
              <a:gd name="T95" fmla="*/ 2261 h 2883"/>
              <a:gd name="T96" fmla="*/ 525 w 3368"/>
              <a:gd name="T97" fmla="*/ 2298 h 2883"/>
              <a:gd name="T98" fmla="*/ 524 w 3368"/>
              <a:gd name="T99" fmla="*/ 2299 h 2883"/>
              <a:gd name="T100" fmla="*/ 523 w 3368"/>
              <a:gd name="T101" fmla="*/ 2302 h 2883"/>
              <a:gd name="T102" fmla="*/ 521 w 3368"/>
              <a:gd name="T103" fmla="*/ 2305 h 2883"/>
              <a:gd name="T104" fmla="*/ 836 w 3368"/>
              <a:gd name="T105" fmla="*/ 2882 h 2883"/>
              <a:gd name="T106" fmla="*/ 2798 w 3368"/>
              <a:gd name="T107" fmla="*/ 2351 h 2883"/>
              <a:gd name="T108" fmla="*/ 2801 w 3368"/>
              <a:gd name="T109" fmla="*/ 2347 h 2883"/>
              <a:gd name="T110" fmla="*/ 2802 w 3368"/>
              <a:gd name="T111" fmla="*/ 2346 h 2883"/>
              <a:gd name="T112" fmla="*/ 2809 w 3368"/>
              <a:gd name="T113" fmla="*/ 2334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8" h="2883">
                <a:moveTo>
                  <a:pt x="2814" y="2329"/>
                </a:moveTo>
                <a:lnTo>
                  <a:pt x="2814" y="2329"/>
                </a:lnTo>
                <a:cubicBezTo>
                  <a:pt x="2828" y="2319"/>
                  <a:pt x="2845" y="2312"/>
                  <a:pt x="2863" y="2311"/>
                </a:cubicBezTo>
                <a:lnTo>
                  <a:pt x="2864" y="2311"/>
                </a:lnTo>
                <a:lnTo>
                  <a:pt x="2864" y="2311"/>
                </a:lnTo>
                <a:cubicBezTo>
                  <a:pt x="2866" y="2310"/>
                  <a:pt x="2868" y="2310"/>
                  <a:pt x="2869" y="2310"/>
                </a:cubicBezTo>
                <a:lnTo>
                  <a:pt x="2869" y="2310"/>
                </a:lnTo>
                <a:cubicBezTo>
                  <a:pt x="2870" y="2310"/>
                  <a:pt x="2871" y="2310"/>
                  <a:pt x="2872" y="2310"/>
                </a:cubicBezTo>
                <a:lnTo>
                  <a:pt x="2872" y="2310"/>
                </a:lnTo>
                <a:cubicBezTo>
                  <a:pt x="2906" y="2310"/>
                  <a:pt x="2937" y="2327"/>
                  <a:pt x="2955" y="2356"/>
                </a:cubicBezTo>
                <a:lnTo>
                  <a:pt x="2955" y="2356"/>
                </a:lnTo>
                <a:cubicBezTo>
                  <a:pt x="2997" y="2419"/>
                  <a:pt x="3044" y="2470"/>
                  <a:pt x="3083" y="2492"/>
                </a:cubicBezTo>
                <a:lnTo>
                  <a:pt x="3083" y="2492"/>
                </a:lnTo>
                <a:cubicBezTo>
                  <a:pt x="3100" y="2502"/>
                  <a:pt x="3116" y="2509"/>
                  <a:pt x="3133" y="2512"/>
                </a:cubicBezTo>
                <a:lnTo>
                  <a:pt x="3133" y="2512"/>
                </a:lnTo>
                <a:cubicBezTo>
                  <a:pt x="3158" y="2518"/>
                  <a:pt x="3183" y="2517"/>
                  <a:pt x="3207" y="2510"/>
                </a:cubicBezTo>
                <a:lnTo>
                  <a:pt x="3207" y="2510"/>
                </a:lnTo>
                <a:cubicBezTo>
                  <a:pt x="3253" y="2497"/>
                  <a:pt x="3295" y="2460"/>
                  <a:pt x="3327" y="2406"/>
                </a:cubicBezTo>
                <a:lnTo>
                  <a:pt x="3327" y="2406"/>
                </a:lnTo>
                <a:cubicBezTo>
                  <a:pt x="3355" y="2357"/>
                  <a:pt x="3367" y="2305"/>
                  <a:pt x="3360" y="2261"/>
                </a:cubicBezTo>
                <a:lnTo>
                  <a:pt x="3360" y="2261"/>
                </a:lnTo>
                <a:cubicBezTo>
                  <a:pt x="3358" y="2250"/>
                  <a:pt x="3355" y="2240"/>
                  <a:pt x="3351" y="2229"/>
                </a:cubicBezTo>
                <a:lnTo>
                  <a:pt x="3351" y="2229"/>
                </a:lnTo>
                <a:lnTo>
                  <a:pt x="3351" y="2228"/>
                </a:lnTo>
                <a:lnTo>
                  <a:pt x="3351" y="2228"/>
                </a:lnTo>
                <a:cubicBezTo>
                  <a:pt x="3350" y="2226"/>
                  <a:pt x="3349" y="2225"/>
                  <a:pt x="3349" y="2224"/>
                </a:cubicBezTo>
                <a:lnTo>
                  <a:pt x="3347" y="2223"/>
                </a:lnTo>
                <a:lnTo>
                  <a:pt x="3347" y="2223"/>
                </a:lnTo>
                <a:cubicBezTo>
                  <a:pt x="3347" y="2221"/>
                  <a:pt x="3347" y="2221"/>
                  <a:pt x="3346" y="2219"/>
                </a:cubicBezTo>
                <a:lnTo>
                  <a:pt x="3345" y="2217"/>
                </a:lnTo>
                <a:lnTo>
                  <a:pt x="3345" y="2217"/>
                </a:lnTo>
                <a:cubicBezTo>
                  <a:pt x="3345" y="2215"/>
                  <a:pt x="3343" y="2213"/>
                  <a:pt x="3343" y="2211"/>
                </a:cubicBezTo>
                <a:lnTo>
                  <a:pt x="3343" y="2211"/>
                </a:lnTo>
                <a:cubicBezTo>
                  <a:pt x="3340" y="2206"/>
                  <a:pt x="3336" y="2201"/>
                  <a:pt x="3332" y="2196"/>
                </a:cubicBezTo>
                <a:lnTo>
                  <a:pt x="3332" y="2196"/>
                </a:lnTo>
                <a:cubicBezTo>
                  <a:pt x="3332" y="2195"/>
                  <a:pt x="3331" y="2195"/>
                  <a:pt x="3330" y="2194"/>
                </a:cubicBezTo>
                <a:lnTo>
                  <a:pt x="3330" y="2194"/>
                </a:lnTo>
                <a:cubicBezTo>
                  <a:pt x="3329" y="2192"/>
                  <a:pt x="3327" y="2190"/>
                  <a:pt x="3326" y="2189"/>
                </a:cubicBezTo>
                <a:lnTo>
                  <a:pt x="3326" y="2189"/>
                </a:lnTo>
                <a:cubicBezTo>
                  <a:pt x="3314" y="2177"/>
                  <a:pt x="3300" y="2166"/>
                  <a:pt x="3284" y="2156"/>
                </a:cubicBezTo>
                <a:lnTo>
                  <a:pt x="3284" y="2156"/>
                </a:lnTo>
                <a:cubicBezTo>
                  <a:pt x="3245" y="2134"/>
                  <a:pt x="3176" y="2118"/>
                  <a:pt x="3099" y="2114"/>
                </a:cubicBezTo>
                <a:lnTo>
                  <a:pt x="3099" y="2114"/>
                </a:lnTo>
                <a:cubicBezTo>
                  <a:pt x="3064" y="2112"/>
                  <a:pt x="3033" y="2092"/>
                  <a:pt x="3015" y="2061"/>
                </a:cubicBezTo>
                <a:lnTo>
                  <a:pt x="3015" y="2061"/>
                </a:lnTo>
                <a:cubicBezTo>
                  <a:pt x="3015" y="2059"/>
                  <a:pt x="3014" y="2058"/>
                  <a:pt x="3013" y="2056"/>
                </a:cubicBezTo>
                <a:lnTo>
                  <a:pt x="3012" y="2055"/>
                </a:lnTo>
                <a:lnTo>
                  <a:pt x="3012" y="2055"/>
                </a:lnTo>
                <a:cubicBezTo>
                  <a:pt x="3004" y="2035"/>
                  <a:pt x="3001" y="2015"/>
                  <a:pt x="3004" y="1994"/>
                </a:cubicBezTo>
                <a:lnTo>
                  <a:pt x="3004" y="1994"/>
                </a:lnTo>
                <a:cubicBezTo>
                  <a:pt x="3005" y="1993"/>
                  <a:pt x="3006" y="1991"/>
                  <a:pt x="3006" y="1989"/>
                </a:cubicBezTo>
                <a:lnTo>
                  <a:pt x="3324" y="1440"/>
                </a:lnTo>
                <a:lnTo>
                  <a:pt x="3324" y="1440"/>
                </a:lnTo>
                <a:cubicBezTo>
                  <a:pt x="3324" y="1439"/>
                  <a:pt x="3324" y="1439"/>
                  <a:pt x="3324" y="1439"/>
                </a:cubicBezTo>
                <a:lnTo>
                  <a:pt x="2493" y="0"/>
                </a:lnTo>
                <a:lnTo>
                  <a:pt x="829" y="0"/>
                </a:lnTo>
                <a:lnTo>
                  <a:pt x="0" y="1434"/>
                </a:lnTo>
                <a:lnTo>
                  <a:pt x="316" y="1982"/>
                </a:lnTo>
                <a:lnTo>
                  <a:pt x="316" y="1982"/>
                </a:lnTo>
                <a:cubicBezTo>
                  <a:pt x="323" y="1986"/>
                  <a:pt x="330" y="1989"/>
                  <a:pt x="337" y="1991"/>
                </a:cubicBezTo>
                <a:lnTo>
                  <a:pt x="337" y="1991"/>
                </a:lnTo>
                <a:cubicBezTo>
                  <a:pt x="340" y="1991"/>
                  <a:pt x="344" y="1992"/>
                  <a:pt x="347" y="1992"/>
                </a:cubicBezTo>
                <a:lnTo>
                  <a:pt x="347" y="1992"/>
                </a:lnTo>
                <a:lnTo>
                  <a:pt x="347" y="1992"/>
                </a:lnTo>
                <a:cubicBezTo>
                  <a:pt x="372" y="1993"/>
                  <a:pt x="395" y="1981"/>
                  <a:pt x="410" y="1960"/>
                </a:cubicBezTo>
                <a:lnTo>
                  <a:pt x="410" y="1960"/>
                </a:lnTo>
                <a:cubicBezTo>
                  <a:pt x="439" y="1917"/>
                  <a:pt x="472" y="1879"/>
                  <a:pt x="504" y="1850"/>
                </a:cubicBezTo>
                <a:lnTo>
                  <a:pt x="504" y="1850"/>
                </a:lnTo>
                <a:cubicBezTo>
                  <a:pt x="520" y="1835"/>
                  <a:pt x="536" y="1823"/>
                  <a:pt x="550" y="1815"/>
                </a:cubicBezTo>
                <a:lnTo>
                  <a:pt x="550" y="1815"/>
                </a:lnTo>
                <a:cubicBezTo>
                  <a:pt x="566" y="1806"/>
                  <a:pt x="581" y="1799"/>
                  <a:pt x="598" y="1794"/>
                </a:cubicBezTo>
                <a:lnTo>
                  <a:pt x="598" y="1794"/>
                </a:lnTo>
                <a:cubicBezTo>
                  <a:pt x="616" y="1789"/>
                  <a:pt x="633" y="1786"/>
                  <a:pt x="651" y="1786"/>
                </a:cubicBezTo>
                <a:lnTo>
                  <a:pt x="651" y="1786"/>
                </a:lnTo>
                <a:cubicBezTo>
                  <a:pt x="654" y="1786"/>
                  <a:pt x="656" y="1786"/>
                  <a:pt x="658" y="1786"/>
                </a:cubicBezTo>
                <a:lnTo>
                  <a:pt x="662" y="1787"/>
                </a:lnTo>
                <a:lnTo>
                  <a:pt x="662" y="1787"/>
                </a:lnTo>
                <a:cubicBezTo>
                  <a:pt x="664" y="1787"/>
                  <a:pt x="665" y="1787"/>
                  <a:pt x="666" y="1787"/>
                </a:cubicBezTo>
                <a:lnTo>
                  <a:pt x="668" y="1787"/>
                </a:lnTo>
                <a:lnTo>
                  <a:pt x="668" y="1787"/>
                </a:lnTo>
                <a:cubicBezTo>
                  <a:pt x="670" y="1788"/>
                  <a:pt x="672" y="1788"/>
                  <a:pt x="674" y="1788"/>
                </a:cubicBezTo>
                <a:lnTo>
                  <a:pt x="674" y="1788"/>
                </a:lnTo>
                <a:cubicBezTo>
                  <a:pt x="674" y="1788"/>
                  <a:pt x="674" y="1788"/>
                  <a:pt x="675" y="1788"/>
                </a:cubicBezTo>
                <a:lnTo>
                  <a:pt x="675" y="1788"/>
                </a:lnTo>
                <a:cubicBezTo>
                  <a:pt x="689" y="1790"/>
                  <a:pt x="702" y="1794"/>
                  <a:pt x="715" y="1799"/>
                </a:cubicBezTo>
                <a:lnTo>
                  <a:pt x="715" y="1799"/>
                </a:lnTo>
                <a:cubicBezTo>
                  <a:pt x="764" y="1817"/>
                  <a:pt x="809" y="1858"/>
                  <a:pt x="841" y="1914"/>
                </a:cubicBezTo>
                <a:lnTo>
                  <a:pt x="841" y="1914"/>
                </a:lnTo>
                <a:cubicBezTo>
                  <a:pt x="877" y="1977"/>
                  <a:pt x="888" y="2040"/>
                  <a:pt x="874" y="2096"/>
                </a:cubicBezTo>
                <a:lnTo>
                  <a:pt x="874" y="2096"/>
                </a:lnTo>
                <a:cubicBezTo>
                  <a:pt x="867" y="2125"/>
                  <a:pt x="853" y="2151"/>
                  <a:pt x="832" y="2175"/>
                </a:cubicBezTo>
                <a:lnTo>
                  <a:pt x="832" y="2175"/>
                </a:lnTo>
                <a:cubicBezTo>
                  <a:pt x="818" y="2190"/>
                  <a:pt x="801" y="2203"/>
                  <a:pt x="781" y="2214"/>
                </a:cubicBezTo>
                <a:lnTo>
                  <a:pt x="781" y="2214"/>
                </a:lnTo>
                <a:cubicBezTo>
                  <a:pt x="739" y="2239"/>
                  <a:pt x="664" y="2257"/>
                  <a:pt x="583" y="2261"/>
                </a:cubicBezTo>
                <a:lnTo>
                  <a:pt x="583" y="2261"/>
                </a:lnTo>
                <a:cubicBezTo>
                  <a:pt x="558" y="2262"/>
                  <a:pt x="537" y="2276"/>
                  <a:pt x="525" y="2298"/>
                </a:cubicBezTo>
                <a:lnTo>
                  <a:pt x="525" y="2298"/>
                </a:lnTo>
                <a:lnTo>
                  <a:pt x="524" y="2299"/>
                </a:lnTo>
                <a:lnTo>
                  <a:pt x="524" y="2299"/>
                </a:lnTo>
                <a:cubicBezTo>
                  <a:pt x="523" y="2301"/>
                  <a:pt x="523" y="2301"/>
                  <a:pt x="523" y="2302"/>
                </a:cubicBezTo>
                <a:lnTo>
                  <a:pt x="523" y="2302"/>
                </a:lnTo>
                <a:cubicBezTo>
                  <a:pt x="522" y="2303"/>
                  <a:pt x="522" y="2304"/>
                  <a:pt x="521" y="2305"/>
                </a:cubicBezTo>
                <a:lnTo>
                  <a:pt x="521" y="2305"/>
                </a:lnTo>
                <a:cubicBezTo>
                  <a:pt x="518" y="2313"/>
                  <a:pt x="517" y="2322"/>
                  <a:pt x="518" y="2331"/>
                </a:cubicBezTo>
                <a:lnTo>
                  <a:pt x="836" y="2882"/>
                </a:lnTo>
                <a:lnTo>
                  <a:pt x="2491" y="2882"/>
                </a:lnTo>
                <a:lnTo>
                  <a:pt x="2798" y="2351"/>
                </a:lnTo>
                <a:lnTo>
                  <a:pt x="2798" y="2351"/>
                </a:lnTo>
                <a:cubicBezTo>
                  <a:pt x="2798" y="2349"/>
                  <a:pt x="2800" y="2348"/>
                  <a:pt x="2801" y="2347"/>
                </a:cubicBezTo>
                <a:lnTo>
                  <a:pt x="2801" y="2347"/>
                </a:lnTo>
                <a:cubicBezTo>
                  <a:pt x="2801" y="2346"/>
                  <a:pt x="2801" y="2346"/>
                  <a:pt x="2802" y="2346"/>
                </a:cubicBezTo>
                <a:lnTo>
                  <a:pt x="2809" y="2334"/>
                </a:lnTo>
                <a:lnTo>
                  <a:pt x="2809" y="2334"/>
                </a:lnTo>
                <a:cubicBezTo>
                  <a:pt x="2810" y="2332"/>
                  <a:pt x="2812" y="2330"/>
                  <a:pt x="2814" y="2329"/>
                </a:cubicBezTo>
              </a:path>
            </a:pathLst>
          </a:custGeom>
          <a:solidFill>
            <a:srgbClr val="5F2987"/>
          </a:solidFill>
          <a:ln>
            <a:noFill/>
          </a:ln>
          <a:effectLst/>
        </p:spPr>
        <p:txBody>
          <a:bodyPr wrap="none" anchor="ctr"/>
          <a:lstStyle/>
          <a:p>
            <a:endParaRPr lang="en-US" sz="2449"/>
          </a:p>
        </p:txBody>
      </p:sp>
      <p:sp>
        <p:nvSpPr>
          <p:cNvPr id="47" name="Freeform 6">
            <a:extLst>
              <a:ext uri="{FF2B5EF4-FFF2-40B4-BE49-F238E27FC236}">
                <a16:creationId xmlns:a16="http://schemas.microsoft.com/office/drawing/2014/main" id="{CF856395-4A1A-4DF5-91C1-CD6C72E09866}"/>
              </a:ext>
            </a:extLst>
          </p:cNvPr>
          <p:cNvSpPr>
            <a:spLocks noChangeArrowheads="1"/>
          </p:cNvSpPr>
          <p:nvPr/>
        </p:nvSpPr>
        <p:spPr bwMode="auto">
          <a:xfrm>
            <a:off x="5815707" y="2965614"/>
            <a:ext cx="1574332" cy="1347661"/>
          </a:xfrm>
          <a:custGeom>
            <a:avLst/>
            <a:gdLst>
              <a:gd name="T0" fmla="*/ 844 w 3371"/>
              <a:gd name="T1" fmla="*/ 968 h 2884"/>
              <a:gd name="T2" fmla="*/ 718 w 3371"/>
              <a:gd name="T3" fmla="*/ 1083 h 2884"/>
              <a:gd name="T4" fmla="*/ 677 w 3371"/>
              <a:gd name="T5" fmla="*/ 1094 h 2884"/>
              <a:gd name="T6" fmla="*/ 671 w 3371"/>
              <a:gd name="T7" fmla="*/ 1094 h 2884"/>
              <a:gd name="T8" fmla="*/ 670 w 3371"/>
              <a:gd name="T9" fmla="*/ 1095 h 2884"/>
              <a:gd name="T10" fmla="*/ 663 w 3371"/>
              <a:gd name="T11" fmla="*/ 1095 h 2884"/>
              <a:gd name="T12" fmla="*/ 655 w 3371"/>
              <a:gd name="T13" fmla="*/ 1095 h 2884"/>
              <a:gd name="T14" fmla="*/ 655 w 3371"/>
              <a:gd name="T15" fmla="*/ 1095 h 2884"/>
              <a:gd name="T16" fmla="*/ 565 w 3371"/>
              <a:gd name="T17" fmla="*/ 1073 h 2884"/>
              <a:gd name="T18" fmla="*/ 555 w 3371"/>
              <a:gd name="T19" fmla="*/ 1067 h 2884"/>
              <a:gd name="T20" fmla="*/ 413 w 3371"/>
              <a:gd name="T21" fmla="*/ 922 h 2884"/>
              <a:gd name="T22" fmla="*/ 351 w 3371"/>
              <a:gd name="T23" fmla="*/ 890 h 2884"/>
              <a:gd name="T24" fmla="*/ 0 w 3371"/>
              <a:gd name="T25" fmla="*/ 1443 h 2884"/>
              <a:gd name="T26" fmla="*/ 2497 w 3371"/>
              <a:gd name="T27" fmla="*/ 2882 h 2884"/>
              <a:gd name="T28" fmla="*/ 3011 w 3371"/>
              <a:gd name="T29" fmla="*/ 891 h 2884"/>
              <a:gd name="T30" fmla="*/ 3009 w 3371"/>
              <a:gd name="T31" fmla="*/ 885 h 2884"/>
              <a:gd name="T32" fmla="*/ 3020 w 3371"/>
              <a:gd name="T33" fmla="*/ 829 h 2884"/>
              <a:gd name="T34" fmla="*/ 3103 w 3371"/>
              <a:gd name="T35" fmla="*/ 776 h 2884"/>
              <a:gd name="T36" fmla="*/ 3284 w 3371"/>
              <a:gd name="T37" fmla="*/ 730 h 2884"/>
              <a:gd name="T38" fmla="*/ 3292 w 3371"/>
              <a:gd name="T39" fmla="*/ 726 h 2884"/>
              <a:gd name="T40" fmla="*/ 3346 w 3371"/>
              <a:gd name="T41" fmla="*/ 670 h 2884"/>
              <a:gd name="T42" fmla="*/ 3349 w 3371"/>
              <a:gd name="T43" fmla="*/ 665 h 2884"/>
              <a:gd name="T44" fmla="*/ 3352 w 3371"/>
              <a:gd name="T45" fmla="*/ 658 h 2884"/>
              <a:gd name="T46" fmla="*/ 3369 w 3371"/>
              <a:gd name="T47" fmla="*/ 659 h 2884"/>
              <a:gd name="T48" fmla="*/ 3354 w 3371"/>
              <a:gd name="T49" fmla="*/ 653 h 2884"/>
              <a:gd name="T50" fmla="*/ 3363 w 3371"/>
              <a:gd name="T51" fmla="*/ 621 h 2884"/>
              <a:gd name="T52" fmla="*/ 3330 w 3371"/>
              <a:gd name="T53" fmla="*/ 476 h 2884"/>
              <a:gd name="T54" fmla="*/ 3210 w 3371"/>
              <a:gd name="T55" fmla="*/ 371 h 2884"/>
              <a:gd name="T56" fmla="*/ 3137 w 3371"/>
              <a:gd name="T57" fmla="*/ 370 h 2884"/>
              <a:gd name="T58" fmla="*/ 3087 w 3371"/>
              <a:gd name="T59" fmla="*/ 389 h 2884"/>
              <a:gd name="T60" fmla="*/ 2959 w 3371"/>
              <a:gd name="T61" fmla="*/ 526 h 2884"/>
              <a:gd name="T62" fmla="*/ 2873 w 3371"/>
              <a:gd name="T63" fmla="*/ 571 h 2884"/>
              <a:gd name="T64" fmla="*/ 2866 w 3371"/>
              <a:gd name="T65" fmla="*/ 571 h 2884"/>
              <a:gd name="T66" fmla="*/ 2817 w 3371"/>
              <a:gd name="T67" fmla="*/ 553 h 2884"/>
              <a:gd name="T68" fmla="*/ 2813 w 3371"/>
              <a:gd name="T69" fmla="*/ 548 h 2884"/>
              <a:gd name="T70" fmla="*/ 834 w 3371"/>
              <a:gd name="T71" fmla="*/ 0 h 2884"/>
              <a:gd name="T72" fmla="*/ 522 w 3371"/>
              <a:gd name="T73" fmla="*/ 541 h 2884"/>
              <a:gd name="T74" fmla="*/ 530 w 3371"/>
              <a:gd name="T75" fmla="*/ 576 h 2884"/>
              <a:gd name="T76" fmla="*/ 587 w 3371"/>
              <a:gd name="T77" fmla="*/ 614 h 2884"/>
              <a:gd name="T78" fmla="*/ 781 w 3371"/>
              <a:gd name="T79" fmla="*/ 663 h 2884"/>
              <a:gd name="T80" fmla="*/ 791 w 3371"/>
              <a:gd name="T81" fmla="*/ 669 h 2884"/>
              <a:gd name="T82" fmla="*/ 839 w 3371"/>
              <a:gd name="T83" fmla="*/ 711 h 2884"/>
              <a:gd name="T84" fmla="*/ 878 w 3371"/>
              <a:gd name="T85" fmla="*/ 786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71" h="2884">
                <a:moveTo>
                  <a:pt x="844" y="968"/>
                </a:moveTo>
                <a:lnTo>
                  <a:pt x="844" y="968"/>
                </a:lnTo>
                <a:cubicBezTo>
                  <a:pt x="812" y="1023"/>
                  <a:pt x="768" y="1064"/>
                  <a:pt x="718" y="1083"/>
                </a:cubicBezTo>
                <a:lnTo>
                  <a:pt x="718" y="1083"/>
                </a:lnTo>
                <a:cubicBezTo>
                  <a:pt x="706" y="1088"/>
                  <a:pt x="692" y="1092"/>
                  <a:pt x="679" y="1094"/>
                </a:cubicBezTo>
                <a:lnTo>
                  <a:pt x="677" y="1094"/>
                </a:lnTo>
                <a:lnTo>
                  <a:pt x="677" y="1094"/>
                </a:lnTo>
                <a:cubicBezTo>
                  <a:pt x="675" y="1094"/>
                  <a:pt x="673" y="1094"/>
                  <a:pt x="671" y="1094"/>
                </a:cubicBezTo>
                <a:lnTo>
                  <a:pt x="670" y="1095"/>
                </a:lnTo>
                <a:lnTo>
                  <a:pt x="670" y="1095"/>
                </a:lnTo>
                <a:cubicBezTo>
                  <a:pt x="668" y="1095"/>
                  <a:pt x="667" y="1095"/>
                  <a:pt x="666" y="1095"/>
                </a:cubicBezTo>
                <a:lnTo>
                  <a:pt x="663" y="1095"/>
                </a:lnTo>
                <a:lnTo>
                  <a:pt x="663" y="1095"/>
                </a:lnTo>
                <a:cubicBezTo>
                  <a:pt x="660" y="1095"/>
                  <a:pt x="658" y="1095"/>
                  <a:pt x="655" y="1095"/>
                </a:cubicBezTo>
                <a:lnTo>
                  <a:pt x="655" y="1095"/>
                </a:lnTo>
                <a:lnTo>
                  <a:pt x="655" y="1095"/>
                </a:lnTo>
                <a:cubicBezTo>
                  <a:pt x="624" y="1095"/>
                  <a:pt x="595" y="1088"/>
                  <a:pt x="565" y="1073"/>
                </a:cubicBezTo>
                <a:lnTo>
                  <a:pt x="565" y="1073"/>
                </a:lnTo>
                <a:cubicBezTo>
                  <a:pt x="562" y="1071"/>
                  <a:pt x="558" y="1069"/>
                  <a:pt x="555" y="1067"/>
                </a:cubicBezTo>
                <a:lnTo>
                  <a:pt x="555" y="1067"/>
                </a:lnTo>
                <a:cubicBezTo>
                  <a:pt x="511" y="1042"/>
                  <a:pt x="458" y="988"/>
                  <a:pt x="413" y="922"/>
                </a:cubicBezTo>
                <a:lnTo>
                  <a:pt x="413" y="922"/>
                </a:lnTo>
                <a:cubicBezTo>
                  <a:pt x="399" y="901"/>
                  <a:pt x="375" y="889"/>
                  <a:pt x="351" y="890"/>
                </a:cubicBezTo>
                <a:lnTo>
                  <a:pt x="351" y="890"/>
                </a:lnTo>
                <a:cubicBezTo>
                  <a:pt x="336" y="891"/>
                  <a:pt x="323" y="895"/>
                  <a:pt x="311" y="904"/>
                </a:cubicBezTo>
                <a:lnTo>
                  <a:pt x="0" y="1443"/>
                </a:lnTo>
                <a:lnTo>
                  <a:pt x="832" y="2883"/>
                </a:lnTo>
                <a:lnTo>
                  <a:pt x="2497" y="2882"/>
                </a:lnTo>
                <a:lnTo>
                  <a:pt x="3329" y="1440"/>
                </a:lnTo>
                <a:lnTo>
                  <a:pt x="3011" y="891"/>
                </a:lnTo>
                <a:lnTo>
                  <a:pt x="3011" y="891"/>
                </a:lnTo>
                <a:cubicBezTo>
                  <a:pt x="3010" y="889"/>
                  <a:pt x="3009" y="887"/>
                  <a:pt x="3009" y="885"/>
                </a:cubicBezTo>
                <a:lnTo>
                  <a:pt x="3009" y="885"/>
                </a:lnTo>
                <a:cubicBezTo>
                  <a:pt x="3007" y="866"/>
                  <a:pt x="3011" y="846"/>
                  <a:pt x="3020" y="829"/>
                </a:cubicBezTo>
                <a:lnTo>
                  <a:pt x="3020" y="829"/>
                </a:lnTo>
                <a:cubicBezTo>
                  <a:pt x="3036" y="798"/>
                  <a:pt x="3068" y="778"/>
                  <a:pt x="3103" y="776"/>
                </a:cubicBezTo>
                <a:lnTo>
                  <a:pt x="3103" y="776"/>
                </a:lnTo>
                <a:cubicBezTo>
                  <a:pt x="3176" y="770"/>
                  <a:pt x="3244" y="754"/>
                  <a:pt x="3284" y="730"/>
                </a:cubicBezTo>
                <a:lnTo>
                  <a:pt x="3284" y="730"/>
                </a:lnTo>
                <a:cubicBezTo>
                  <a:pt x="3287" y="729"/>
                  <a:pt x="3289" y="727"/>
                  <a:pt x="3292" y="726"/>
                </a:cubicBezTo>
                <a:lnTo>
                  <a:pt x="3292" y="726"/>
                </a:lnTo>
                <a:cubicBezTo>
                  <a:pt x="3315" y="711"/>
                  <a:pt x="3333" y="692"/>
                  <a:pt x="3346" y="670"/>
                </a:cubicBezTo>
                <a:lnTo>
                  <a:pt x="3346" y="670"/>
                </a:lnTo>
                <a:cubicBezTo>
                  <a:pt x="3347" y="669"/>
                  <a:pt x="3348" y="667"/>
                  <a:pt x="3349" y="665"/>
                </a:cubicBezTo>
                <a:lnTo>
                  <a:pt x="3352" y="658"/>
                </a:lnTo>
                <a:lnTo>
                  <a:pt x="3352" y="658"/>
                </a:lnTo>
                <a:cubicBezTo>
                  <a:pt x="3352" y="657"/>
                  <a:pt x="3353" y="655"/>
                  <a:pt x="3354" y="654"/>
                </a:cubicBezTo>
                <a:lnTo>
                  <a:pt x="3369" y="659"/>
                </a:lnTo>
                <a:lnTo>
                  <a:pt x="3354" y="653"/>
                </a:lnTo>
                <a:lnTo>
                  <a:pt x="3354" y="653"/>
                </a:lnTo>
                <a:cubicBezTo>
                  <a:pt x="3359" y="642"/>
                  <a:pt x="3362" y="632"/>
                  <a:pt x="3363" y="621"/>
                </a:cubicBezTo>
                <a:lnTo>
                  <a:pt x="3363" y="621"/>
                </a:lnTo>
                <a:cubicBezTo>
                  <a:pt x="3370" y="576"/>
                  <a:pt x="3359" y="525"/>
                  <a:pt x="3330" y="476"/>
                </a:cubicBezTo>
                <a:lnTo>
                  <a:pt x="3330" y="476"/>
                </a:lnTo>
                <a:cubicBezTo>
                  <a:pt x="3299" y="421"/>
                  <a:pt x="3257" y="385"/>
                  <a:pt x="3210" y="371"/>
                </a:cubicBezTo>
                <a:lnTo>
                  <a:pt x="3210" y="371"/>
                </a:lnTo>
                <a:cubicBezTo>
                  <a:pt x="3186" y="365"/>
                  <a:pt x="3162" y="364"/>
                  <a:pt x="3137" y="370"/>
                </a:cubicBezTo>
                <a:lnTo>
                  <a:pt x="3137" y="370"/>
                </a:lnTo>
                <a:cubicBezTo>
                  <a:pt x="3120" y="373"/>
                  <a:pt x="3103" y="380"/>
                  <a:pt x="3087" y="389"/>
                </a:cubicBezTo>
                <a:lnTo>
                  <a:pt x="3087" y="389"/>
                </a:lnTo>
                <a:cubicBezTo>
                  <a:pt x="3048" y="412"/>
                  <a:pt x="3000" y="463"/>
                  <a:pt x="2959" y="526"/>
                </a:cubicBezTo>
                <a:lnTo>
                  <a:pt x="2959" y="526"/>
                </a:lnTo>
                <a:cubicBezTo>
                  <a:pt x="2940" y="555"/>
                  <a:pt x="2908" y="573"/>
                  <a:pt x="2873" y="571"/>
                </a:cubicBezTo>
                <a:lnTo>
                  <a:pt x="2873" y="571"/>
                </a:lnTo>
                <a:cubicBezTo>
                  <a:pt x="2871" y="571"/>
                  <a:pt x="2869" y="571"/>
                  <a:pt x="2868" y="571"/>
                </a:cubicBezTo>
                <a:lnTo>
                  <a:pt x="2866" y="571"/>
                </a:lnTo>
                <a:lnTo>
                  <a:pt x="2866" y="571"/>
                </a:lnTo>
                <a:cubicBezTo>
                  <a:pt x="2849" y="569"/>
                  <a:pt x="2831" y="563"/>
                  <a:pt x="2817" y="553"/>
                </a:cubicBezTo>
                <a:lnTo>
                  <a:pt x="2817" y="553"/>
                </a:lnTo>
                <a:cubicBezTo>
                  <a:pt x="2815" y="552"/>
                  <a:pt x="2814" y="550"/>
                  <a:pt x="2813" y="548"/>
                </a:cubicBezTo>
                <a:lnTo>
                  <a:pt x="2496" y="0"/>
                </a:lnTo>
                <a:lnTo>
                  <a:pt x="834" y="0"/>
                </a:lnTo>
                <a:lnTo>
                  <a:pt x="522" y="541"/>
                </a:lnTo>
                <a:lnTo>
                  <a:pt x="522" y="541"/>
                </a:lnTo>
                <a:cubicBezTo>
                  <a:pt x="521" y="553"/>
                  <a:pt x="523" y="565"/>
                  <a:pt x="530" y="576"/>
                </a:cubicBezTo>
                <a:lnTo>
                  <a:pt x="530" y="576"/>
                </a:lnTo>
                <a:cubicBezTo>
                  <a:pt x="541" y="598"/>
                  <a:pt x="563" y="612"/>
                  <a:pt x="587" y="614"/>
                </a:cubicBezTo>
                <a:lnTo>
                  <a:pt x="587" y="614"/>
                </a:lnTo>
                <a:cubicBezTo>
                  <a:pt x="665" y="619"/>
                  <a:pt x="738" y="637"/>
                  <a:pt x="781" y="663"/>
                </a:cubicBezTo>
                <a:lnTo>
                  <a:pt x="781" y="663"/>
                </a:lnTo>
                <a:cubicBezTo>
                  <a:pt x="785" y="664"/>
                  <a:pt x="788" y="667"/>
                  <a:pt x="791" y="669"/>
                </a:cubicBezTo>
                <a:lnTo>
                  <a:pt x="791" y="669"/>
                </a:lnTo>
                <a:cubicBezTo>
                  <a:pt x="810" y="681"/>
                  <a:pt x="826" y="695"/>
                  <a:pt x="839" y="711"/>
                </a:cubicBezTo>
                <a:lnTo>
                  <a:pt x="839" y="711"/>
                </a:lnTo>
                <a:cubicBezTo>
                  <a:pt x="858" y="733"/>
                  <a:pt x="871" y="758"/>
                  <a:pt x="878" y="786"/>
                </a:cubicBezTo>
                <a:lnTo>
                  <a:pt x="878" y="786"/>
                </a:lnTo>
                <a:cubicBezTo>
                  <a:pt x="892" y="842"/>
                  <a:pt x="881" y="905"/>
                  <a:pt x="844" y="968"/>
                </a:cubicBezTo>
              </a:path>
            </a:pathLst>
          </a:custGeom>
          <a:solidFill>
            <a:srgbClr val="D09E00"/>
          </a:solidFill>
          <a:ln>
            <a:noFill/>
          </a:ln>
          <a:effectLst/>
        </p:spPr>
        <p:txBody>
          <a:bodyPr wrap="none" anchor="ctr"/>
          <a:lstStyle/>
          <a:p>
            <a:endParaRPr lang="en-US" sz="2449"/>
          </a:p>
        </p:txBody>
      </p:sp>
      <p:sp>
        <p:nvSpPr>
          <p:cNvPr id="48" name="Freeform 26">
            <a:extLst>
              <a:ext uri="{FF2B5EF4-FFF2-40B4-BE49-F238E27FC236}">
                <a16:creationId xmlns:a16="http://schemas.microsoft.com/office/drawing/2014/main" id="{C4356750-9FA3-477F-9D1E-D62857DE00C6}"/>
              </a:ext>
            </a:extLst>
          </p:cNvPr>
          <p:cNvSpPr>
            <a:spLocks noChangeArrowheads="1"/>
          </p:cNvSpPr>
          <p:nvPr/>
        </p:nvSpPr>
        <p:spPr bwMode="auto">
          <a:xfrm>
            <a:off x="1850168" y="1486769"/>
            <a:ext cx="45719" cy="1492797"/>
          </a:xfrm>
          <a:custGeom>
            <a:avLst/>
            <a:gdLst>
              <a:gd name="connsiteX0" fmla="*/ 31694 w 64655"/>
              <a:gd name="connsiteY0" fmla="*/ 1214095 h 1355665"/>
              <a:gd name="connsiteX1" fmla="*/ 64655 w 64655"/>
              <a:gd name="connsiteY1" fmla="*/ 1245696 h 1355665"/>
              <a:gd name="connsiteX2" fmla="*/ 64655 w 64655"/>
              <a:gd name="connsiteY2" fmla="*/ 1322801 h 1355665"/>
              <a:gd name="connsiteX3" fmla="*/ 31694 w 64655"/>
              <a:gd name="connsiteY3" fmla="*/ 1355665 h 1355665"/>
              <a:gd name="connsiteX4" fmla="*/ 0 w 64655"/>
              <a:gd name="connsiteY4" fmla="*/ 1322801 h 1355665"/>
              <a:gd name="connsiteX5" fmla="*/ 0 w 64655"/>
              <a:gd name="connsiteY5" fmla="*/ 1245696 h 1355665"/>
              <a:gd name="connsiteX6" fmla="*/ 31694 w 64655"/>
              <a:gd name="connsiteY6" fmla="*/ 1214095 h 1355665"/>
              <a:gd name="connsiteX7" fmla="*/ 31694 w 64655"/>
              <a:gd name="connsiteY7" fmla="*/ 888615 h 1355665"/>
              <a:gd name="connsiteX8" fmla="*/ 64655 w 64655"/>
              <a:gd name="connsiteY8" fmla="*/ 919740 h 1355665"/>
              <a:gd name="connsiteX9" fmla="*/ 64655 w 64655"/>
              <a:gd name="connsiteY9" fmla="*/ 1081592 h 1355665"/>
              <a:gd name="connsiteX10" fmla="*/ 31694 w 64655"/>
              <a:gd name="connsiteY10" fmla="*/ 1113962 h 1355665"/>
              <a:gd name="connsiteX11" fmla="*/ 0 w 64655"/>
              <a:gd name="connsiteY11" fmla="*/ 1081592 h 1355665"/>
              <a:gd name="connsiteX12" fmla="*/ 0 w 64655"/>
              <a:gd name="connsiteY12" fmla="*/ 919740 h 1355665"/>
              <a:gd name="connsiteX13" fmla="*/ 31694 w 64655"/>
              <a:gd name="connsiteY13" fmla="*/ 888615 h 1355665"/>
              <a:gd name="connsiteX14" fmla="*/ 31694 w 64655"/>
              <a:gd name="connsiteY14" fmla="*/ 561177 h 1355665"/>
              <a:gd name="connsiteX15" fmla="*/ 64655 w 64655"/>
              <a:gd name="connsiteY15" fmla="*/ 593547 h 1355665"/>
              <a:gd name="connsiteX16" fmla="*/ 64655 w 64655"/>
              <a:gd name="connsiteY16" fmla="*/ 756644 h 1355665"/>
              <a:gd name="connsiteX17" fmla="*/ 31694 w 64655"/>
              <a:gd name="connsiteY17" fmla="*/ 787769 h 1355665"/>
              <a:gd name="connsiteX18" fmla="*/ 0 w 64655"/>
              <a:gd name="connsiteY18" fmla="*/ 756644 h 1355665"/>
              <a:gd name="connsiteX19" fmla="*/ 0 w 64655"/>
              <a:gd name="connsiteY19" fmla="*/ 593547 h 1355665"/>
              <a:gd name="connsiteX20" fmla="*/ 31694 w 64655"/>
              <a:gd name="connsiteY20" fmla="*/ 561177 h 1355665"/>
              <a:gd name="connsiteX21" fmla="*/ 31694 w 64655"/>
              <a:gd name="connsiteY21" fmla="*/ 236228 h 1355665"/>
              <a:gd name="connsiteX22" fmla="*/ 64655 w 64655"/>
              <a:gd name="connsiteY22" fmla="*/ 267354 h 1355665"/>
              <a:gd name="connsiteX23" fmla="*/ 64655 w 64655"/>
              <a:gd name="connsiteY23" fmla="*/ 430450 h 1355665"/>
              <a:gd name="connsiteX24" fmla="*/ 31694 w 64655"/>
              <a:gd name="connsiteY24" fmla="*/ 462821 h 1355665"/>
              <a:gd name="connsiteX25" fmla="*/ 0 w 64655"/>
              <a:gd name="connsiteY25" fmla="*/ 430450 h 1355665"/>
              <a:gd name="connsiteX26" fmla="*/ 0 w 64655"/>
              <a:gd name="connsiteY26" fmla="*/ 267354 h 1355665"/>
              <a:gd name="connsiteX27" fmla="*/ 31694 w 64655"/>
              <a:gd name="connsiteY27" fmla="*/ 236228 h 1355665"/>
              <a:gd name="connsiteX28" fmla="*/ 31694 w 64655"/>
              <a:gd name="connsiteY28" fmla="*/ 0 h 1355665"/>
              <a:gd name="connsiteX29" fmla="*/ 64655 w 64655"/>
              <a:gd name="connsiteY29" fmla="*/ 30657 h 1355665"/>
              <a:gd name="connsiteX30" fmla="*/ 64655 w 64655"/>
              <a:gd name="connsiteY30" fmla="*/ 105459 h 1355665"/>
              <a:gd name="connsiteX31" fmla="*/ 31694 w 64655"/>
              <a:gd name="connsiteY31" fmla="*/ 136116 h 1355665"/>
              <a:gd name="connsiteX32" fmla="*/ 0 w 64655"/>
              <a:gd name="connsiteY32" fmla="*/ 105459 h 1355665"/>
              <a:gd name="connsiteX33" fmla="*/ 0 w 64655"/>
              <a:gd name="connsiteY33" fmla="*/ 30657 h 1355665"/>
              <a:gd name="connsiteX34" fmla="*/ 31694 w 64655"/>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55665">
                <a:moveTo>
                  <a:pt x="31694" y="1214095"/>
                </a:moveTo>
                <a:cubicBezTo>
                  <a:pt x="49442" y="1214095"/>
                  <a:pt x="64655" y="1227999"/>
                  <a:pt x="64655" y="1245696"/>
                </a:cubicBezTo>
                <a:lnTo>
                  <a:pt x="64655" y="1322801"/>
                </a:lnTo>
                <a:cubicBezTo>
                  <a:pt x="64655" y="1340497"/>
                  <a:pt x="49442" y="1355665"/>
                  <a:pt x="31694" y="1355665"/>
                </a:cubicBezTo>
                <a:cubicBezTo>
                  <a:pt x="13945" y="1355665"/>
                  <a:pt x="0" y="1340497"/>
                  <a:pt x="0" y="1322801"/>
                </a:cubicBezTo>
                <a:lnTo>
                  <a:pt x="0" y="1245696"/>
                </a:lnTo>
                <a:cubicBezTo>
                  <a:pt x="0" y="1227999"/>
                  <a:pt x="13945" y="1214095"/>
                  <a:pt x="31694" y="1214095"/>
                </a:cubicBezTo>
                <a:close/>
                <a:moveTo>
                  <a:pt x="31694" y="888615"/>
                </a:moveTo>
                <a:cubicBezTo>
                  <a:pt x="49442" y="888615"/>
                  <a:pt x="64655" y="902310"/>
                  <a:pt x="64655" y="919740"/>
                </a:cubicBezTo>
                <a:lnTo>
                  <a:pt x="64655" y="1081592"/>
                </a:lnTo>
                <a:cubicBezTo>
                  <a:pt x="64655" y="1099022"/>
                  <a:pt x="49442" y="1113962"/>
                  <a:pt x="31694" y="1113962"/>
                </a:cubicBezTo>
                <a:cubicBezTo>
                  <a:pt x="13945" y="1113962"/>
                  <a:pt x="0" y="1099022"/>
                  <a:pt x="0" y="1081592"/>
                </a:cubicBezTo>
                <a:lnTo>
                  <a:pt x="0" y="919740"/>
                </a:lnTo>
                <a:cubicBezTo>
                  <a:pt x="0" y="902310"/>
                  <a:pt x="13945" y="888615"/>
                  <a:pt x="31694" y="888615"/>
                </a:cubicBezTo>
                <a:close/>
                <a:moveTo>
                  <a:pt x="31694" y="561177"/>
                </a:moveTo>
                <a:cubicBezTo>
                  <a:pt x="49442" y="561177"/>
                  <a:pt x="64655" y="576117"/>
                  <a:pt x="64655" y="593547"/>
                </a:cubicBezTo>
                <a:lnTo>
                  <a:pt x="64655" y="756644"/>
                </a:lnTo>
                <a:cubicBezTo>
                  <a:pt x="64655" y="774074"/>
                  <a:pt x="49442" y="787769"/>
                  <a:pt x="31694" y="787769"/>
                </a:cubicBezTo>
                <a:cubicBezTo>
                  <a:pt x="13945" y="787769"/>
                  <a:pt x="0" y="774074"/>
                  <a:pt x="0" y="756644"/>
                </a:cubicBezTo>
                <a:lnTo>
                  <a:pt x="0" y="593547"/>
                </a:lnTo>
                <a:cubicBezTo>
                  <a:pt x="0" y="576117"/>
                  <a:pt x="13945" y="561177"/>
                  <a:pt x="31694" y="561177"/>
                </a:cubicBezTo>
                <a:close/>
                <a:moveTo>
                  <a:pt x="31694" y="236228"/>
                </a:moveTo>
                <a:cubicBezTo>
                  <a:pt x="49442" y="236228"/>
                  <a:pt x="64655" y="249923"/>
                  <a:pt x="64655" y="267354"/>
                </a:cubicBezTo>
                <a:lnTo>
                  <a:pt x="64655" y="430450"/>
                </a:lnTo>
                <a:cubicBezTo>
                  <a:pt x="64655" y="447880"/>
                  <a:pt x="49442" y="462821"/>
                  <a:pt x="31694" y="462821"/>
                </a:cubicBezTo>
                <a:cubicBezTo>
                  <a:pt x="13945" y="462821"/>
                  <a:pt x="0" y="447880"/>
                  <a:pt x="0" y="430450"/>
                </a:cubicBezTo>
                <a:lnTo>
                  <a:pt x="0" y="267354"/>
                </a:lnTo>
                <a:cubicBezTo>
                  <a:pt x="0" y="249923"/>
                  <a:pt x="13945" y="236228"/>
                  <a:pt x="31694" y="236228"/>
                </a:cubicBezTo>
                <a:close/>
                <a:moveTo>
                  <a:pt x="31694" y="0"/>
                </a:moveTo>
                <a:cubicBezTo>
                  <a:pt x="49442" y="0"/>
                  <a:pt x="64655" y="13489"/>
                  <a:pt x="64655" y="30657"/>
                </a:cubicBezTo>
                <a:lnTo>
                  <a:pt x="64655" y="105459"/>
                </a:lnTo>
                <a:cubicBezTo>
                  <a:pt x="64655" y="122627"/>
                  <a:pt x="49442" y="136116"/>
                  <a:pt x="31694" y="136116"/>
                </a:cubicBezTo>
                <a:cubicBezTo>
                  <a:pt x="13945" y="136116"/>
                  <a:pt x="0" y="122627"/>
                  <a:pt x="0" y="105459"/>
                </a:cubicBezTo>
                <a:lnTo>
                  <a:pt x="0" y="30657"/>
                </a:lnTo>
                <a:cubicBezTo>
                  <a:pt x="0" y="13489"/>
                  <a:pt x="13945" y="0"/>
                  <a:pt x="31694" y="0"/>
                </a:cubicBezTo>
                <a:close/>
              </a:path>
            </a:pathLst>
          </a:custGeom>
          <a:solidFill>
            <a:schemeClr val="accent2">
              <a:lumMod val="60000"/>
              <a:lumOff val="40000"/>
            </a:schemeClr>
          </a:solidFill>
          <a:ln>
            <a:noFill/>
          </a:ln>
          <a:effectLst/>
        </p:spPr>
        <p:txBody>
          <a:bodyPr wrap="square" anchor="ctr">
            <a:noAutofit/>
          </a:bodyPr>
          <a:lstStyle/>
          <a:p>
            <a:endParaRPr lang="en-US" sz="2449"/>
          </a:p>
        </p:txBody>
      </p:sp>
      <p:sp>
        <p:nvSpPr>
          <p:cNvPr id="49" name="Freeform 27">
            <a:extLst>
              <a:ext uri="{FF2B5EF4-FFF2-40B4-BE49-F238E27FC236}">
                <a16:creationId xmlns:a16="http://schemas.microsoft.com/office/drawing/2014/main" id="{AB189FFE-293E-49D6-8B97-F33BE1DFA2E7}"/>
              </a:ext>
            </a:extLst>
          </p:cNvPr>
          <p:cNvSpPr>
            <a:spLocks noChangeArrowheads="1"/>
          </p:cNvSpPr>
          <p:nvPr/>
        </p:nvSpPr>
        <p:spPr bwMode="auto">
          <a:xfrm>
            <a:off x="3062686" y="3602354"/>
            <a:ext cx="45719" cy="752471"/>
          </a:xfrm>
          <a:custGeom>
            <a:avLst/>
            <a:gdLst>
              <a:gd name="connsiteX0" fmla="*/ 32962 w 64655"/>
              <a:gd name="connsiteY0" fmla="*/ 1219583 h 1361164"/>
              <a:gd name="connsiteX1" fmla="*/ 64655 w 64655"/>
              <a:gd name="connsiteY1" fmla="*/ 1252159 h 1361164"/>
              <a:gd name="connsiteX2" fmla="*/ 64655 w 64655"/>
              <a:gd name="connsiteY2" fmla="*/ 1328588 h 1361164"/>
              <a:gd name="connsiteX3" fmla="*/ 32962 w 64655"/>
              <a:gd name="connsiteY3" fmla="*/ 1361164 h 1361164"/>
              <a:gd name="connsiteX4" fmla="*/ 0 w 64655"/>
              <a:gd name="connsiteY4" fmla="*/ 1328588 h 1361164"/>
              <a:gd name="connsiteX5" fmla="*/ 0 w 64655"/>
              <a:gd name="connsiteY5" fmla="*/ 1252159 h 1361164"/>
              <a:gd name="connsiteX6" fmla="*/ 32962 w 64655"/>
              <a:gd name="connsiteY6" fmla="*/ 1219583 h 1361164"/>
              <a:gd name="connsiteX7" fmla="*/ 32962 w 64655"/>
              <a:gd name="connsiteY7" fmla="*/ 894102 h 1361164"/>
              <a:gd name="connsiteX8" fmla="*/ 64655 w 64655"/>
              <a:gd name="connsiteY8" fmla="*/ 925227 h 1361164"/>
              <a:gd name="connsiteX9" fmla="*/ 64655 w 64655"/>
              <a:gd name="connsiteY9" fmla="*/ 1088324 h 1361164"/>
              <a:gd name="connsiteX10" fmla="*/ 32962 w 64655"/>
              <a:gd name="connsiteY10" fmla="*/ 1119449 h 1361164"/>
              <a:gd name="connsiteX11" fmla="*/ 0 w 64655"/>
              <a:gd name="connsiteY11" fmla="*/ 1088324 h 1361164"/>
              <a:gd name="connsiteX12" fmla="*/ 0 w 64655"/>
              <a:gd name="connsiteY12" fmla="*/ 925227 h 1361164"/>
              <a:gd name="connsiteX13" fmla="*/ 32962 w 64655"/>
              <a:gd name="connsiteY13" fmla="*/ 894102 h 1361164"/>
              <a:gd name="connsiteX14" fmla="*/ 32962 w 64655"/>
              <a:gd name="connsiteY14" fmla="*/ 566663 h 1361164"/>
              <a:gd name="connsiteX15" fmla="*/ 64655 w 64655"/>
              <a:gd name="connsiteY15" fmla="*/ 599034 h 1361164"/>
              <a:gd name="connsiteX16" fmla="*/ 64655 w 64655"/>
              <a:gd name="connsiteY16" fmla="*/ 762130 h 1361164"/>
              <a:gd name="connsiteX17" fmla="*/ 32962 w 64655"/>
              <a:gd name="connsiteY17" fmla="*/ 794501 h 1361164"/>
              <a:gd name="connsiteX18" fmla="*/ 0 w 64655"/>
              <a:gd name="connsiteY18" fmla="*/ 762130 h 1361164"/>
              <a:gd name="connsiteX19" fmla="*/ 0 w 64655"/>
              <a:gd name="connsiteY19" fmla="*/ 599034 h 1361164"/>
              <a:gd name="connsiteX20" fmla="*/ 32962 w 64655"/>
              <a:gd name="connsiteY20" fmla="*/ 566663 h 1361164"/>
              <a:gd name="connsiteX21" fmla="*/ 32962 w 64655"/>
              <a:gd name="connsiteY21" fmla="*/ 241715 h 1361164"/>
              <a:gd name="connsiteX22" fmla="*/ 64655 w 64655"/>
              <a:gd name="connsiteY22" fmla="*/ 272840 h 1361164"/>
              <a:gd name="connsiteX23" fmla="*/ 64655 w 64655"/>
              <a:gd name="connsiteY23" fmla="*/ 435937 h 1361164"/>
              <a:gd name="connsiteX24" fmla="*/ 32962 w 64655"/>
              <a:gd name="connsiteY24" fmla="*/ 467062 h 1361164"/>
              <a:gd name="connsiteX25" fmla="*/ 0 w 64655"/>
              <a:gd name="connsiteY25" fmla="*/ 435937 h 1361164"/>
              <a:gd name="connsiteX26" fmla="*/ 0 w 64655"/>
              <a:gd name="connsiteY26" fmla="*/ 272840 h 1361164"/>
              <a:gd name="connsiteX27" fmla="*/ 32962 w 64655"/>
              <a:gd name="connsiteY27" fmla="*/ 241715 h 1361164"/>
              <a:gd name="connsiteX28" fmla="*/ 32962 w 64655"/>
              <a:gd name="connsiteY28" fmla="*/ 0 h 1361164"/>
              <a:gd name="connsiteX29" fmla="*/ 64655 w 64655"/>
              <a:gd name="connsiteY29" fmla="*/ 32864 h 1361164"/>
              <a:gd name="connsiteX30" fmla="*/ 64655 w 64655"/>
              <a:gd name="connsiteY30" fmla="*/ 109970 h 1361164"/>
              <a:gd name="connsiteX31" fmla="*/ 32962 w 64655"/>
              <a:gd name="connsiteY31" fmla="*/ 141570 h 1361164"/>
              <a:gd name="connsiteX32" fmla="*/ 0 w 64655"/>
              <a:gd name="connsiteY32" fmla="*/ 109970 h 1361164"/>
              <a:gd name="connsiteX33" fmla="*/ 0 w 64655"/>
              <a:gd name="connsiteY33" fmla="*/ 32864 h 1361164"/>
              <a:gd name="connsiteX34" fmla="*/ 32962 w 64655"/>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61164">
                <a:moveTo>
                  <a:pt x="32962" y="1219583"/>
                </a:moveTo>
                <a:cubicBezTo>
                  <a:pt x="50710" y="1219583"/>
                  <a:pt x="64655" y="1234618"/>
                  <a:pt x="64655" y="1252159"/>
                </a:cubicBezTo>
                <a:lnTo>
                  <a:pt x="64655" y="1328588"/>
                </a:lnTo>
                <a:cubicBezTo>
                  <a:pt x="64655" y="1347382"/>
                  <a:pt x="50710" y="1361164"/>
                  <a:pt x="32962" y="1361164"/>
                </a:cubicBezTo>
                <a:cubicBezTo>
                  <a:pt x="15213" y="1361164"/>
                  <a:pt x="0" y="1347382"/>
                  <a:pt x="0" y="1328588"/>
                </a:cubicBezTo>
                <a:lnTo>
                  <a:pt x="0" y="1252159"/>
                </a:lnTo>
                <a:cubicBezTo>
                  <a:pt x="0" y="1234618"/>
                  <a:pt x="15213" y="1219583"/>
                  <a:pt x="32962" y="1219583"/>
                </a:cubicBezTo>
                <a:close/>
                <a:moveTo>
                  <a:pt x="32962" y="894102"/>
                </a:moveTo>
                <a:cubicBezTo>
                  <a:pt x="50710" y="894102"/>
                  <a:pt x="64655" y="907797"/>
                  <a:pt x="64655" y="925227"/>
                </a:cubicBezTo>
                <a:lnTo>
                  <a:pt x="64655" y="1088324"/>
                </a:lnTo>
                <a:cubicBezTo>
                  <a:pt x="64655" y="1105754"/>
                  <a:pt x="50710" y="1119449"/>
                  <a:pt x="32962" y="1119449"/>
                </a:cubicBezTo>
                <a:cubicBezTo>
                  <a:pt x="15213" y="1119449"/>
                  <a:pt x="0" y="1105754"/>
                  <a:pt x="0" y="1088324"/>
                </a:cubicBezTo>
                <a:lnTo>
                  <a:pt x="0" y="925227"/>
                </a:lnTo>
                <a:cubicBezTo>
                  <a:pt x="0" y="907797"/>
                  <a:pt x="15213" y="894102"/>
                  <a:pt x="32962" y="894102"/>
                </a:cubicBezTo>
                <a:close/>
                <a:moveTo>
                  <a:pt x="32962" y="566663"/>
                </a:moveTo>
                <a:cubicBezTo>
                  <a:pt x="50710" y="566663"/>
                  <a:pt x="64655" y="581603"/>
                  <a:pt x="64655" y="599034"/>
                </a:cubicBezTo>
                <a:lnTo>
                  <a:pt x="64655" y="762130"/>
                </a:lnTo>
                <a:cubicBezTo>
                  <a:pt x="64655" y="779560"/>
                  <a:pt x="50710" y="794501"/>
                  <a:pt x="32962" y="794501"/>
                </a:cubicBezTo>
                <a:cubicBezTo>
                  <a:pt x="15213" y="794501"/>
                  <a:pt x="0" y="779560"/>
                  <a:pt x="0" y="762130"/>
                </a:cubicBezTo>
                <a:lnTo>
                  <a:pt x="0" y="599034"/>
                </a:lnTo>
                <a:cubicBezTo>
                  <a:pt x="0" y="581603"/>
                  <a:pt x="15213" y="566663"/>
                  <a:pt x="32962" y="566663"/>
                </a:cubicBezTo>
                <a:close/>
                <a:moveTo>
                  <a:pt x="32962" y="241715"/>
                </a:moveTo>
                <a:cubicBezTo>
                  <a:pt x="50710" y="241715"/>
                  <a:pt x="64655" y="255410"/>
                  <a:pt x="64655" y="272840"/>
                </a:cubicBezTo>
                <a:lnTo>
                  <a:pt x="64655" y="435937"/>
                </a:lnTo>
                <a:cubicBezTo>
                  <a:pt x="64655" y="453367"/>
                  <a:pt x="50710" y="467062"/>
                  <a:pt x="32962" y="467062"/>
                </a:cubicBezTo>
                <a:cubicBezTo>
                  <a:pt x="15213" y="467062"/>
                  <a:pt x="0" y="453367"/>
                  <a:pt x="0" y="435937"/>
                </a:cubicBezTo>
                <a:lnTo>
                  <a:pt x="0" y="272840"/>
                </a:lnTo>
                <a:cubicBezTo>
                  <a:pt x="0" y="255410"/>
                  <a:pt x="15213" y="241715"/>
                  <a:pt x="32962" y="241715"/>
                </a:cubicBezTo>
                <a:close/>
                <a:moveTo>
                  <a:pt x="32962" y="0"/>
                </a:moveTo>
                <a:cubicBezTo>
                  <a:pt x="50710" y="0"/>
                  <a:pt x="64655" y="15168"/>
                  <a:pt x="64655" y="32864"/>
                </a:cubicBezTo>
                <a:lnTo>
                  <a:pt x="64655" y="109970"/>
                </a:lnTo>
                <a:cubicBezTo>
                  <a:pt x="64655" y="127666"/>
                  <a:pt x="50710" y="141570"/>
                  <a:pt x="32962" y="141570"/>
                </a:cubicBezTo>
                <a:cubicBezTo>
                  <a:pt x="15213" y="141570"/>
                  <a:pt x="0" y="127666"/>
                  <a:pt x="0" y="109970"/>
                </a:cubicBezTo>
                <a:lnTo>
                  <a:pt x="0" y="32864"/>
                </a:lnTo>
                <a:cubicBezTo>
                  <a:pt x="0" y="15168"/>
                  <a:pt x="15213" y="0"/>
                  <a:pt x="32962" y="0"/>
                </a:cubicBezTo>
                <a:close/>
              </a:path>
            </a:pathLst>
          </a:custGeom>
          <a:solidFill>
            <a:srgbClr val="0070C0"/>
          </a:solidFill>
          <a:ln>
            <a:noFill/>
          </a:ln>
          <a:effectLst/>
        </p:spPr>
        <p:txBody>
          <a:bodyPr wrap="square" anchor="ctr">
            <a:noAutofit/>
          </a:bodyPr>
          <a:lstStyle/>
          <a:p>
            <a:endParaRPr lang="en-US" sz="2449"/>
          </a:p>
        </p:txBody>
      </p:sp>
      <p:sp>
        <p:nvSpPr>
          <p:cNvPr id="50" name="Freeform 28">
            <a:extLst>
              <a:ext uri="{FF2B5EF4-FFF2-40B4-BE49-F238E27FC236}">
                <a16:creationId xmlns:a16="http://schemas.microsoft.com/office/drawing/2014/main" id="{C3C31462-F590-4D72-8D88-3B39302FA936}"/>
              </a:ext>
            </a:extLst>
          </p:cNvPr>
          <p:cNvSpPr>
            <a:spLocks noChangeArrowheads="1"/>
          </p:cNvSpPr>
          <p:nvPr/>
        </p:nvSpPr>
        <p:spPr bwMode="auto">
          <a:xfrm>
            <a:off x="4235193" y="2471059"/>
            <a:ext cx="24252" cy="508507"/>
          </a:xfrm>
          <a:custGeom>
            <a:avLst/>
            <a:gdLst>
              <a:gd name="connsiteX0" fmla="*/ 32962 w 64655"/>
              <a:gd name="connsiteY0" fmla="*/ 1214095 h 1355665"/>
              <a:gd name="connsiteX1" fmla="*/ 64655 w 64655"/>
              <a:gd name="connsiteY1" fmla="*/ 1245696 h 1355665"/>
              <a:gd name="connsiteX2" fmla="*/ 64655 w 64655"/>
              <a:gd name="connsiteY2" fmla="*/ 1322801 h 1355665"/>
              <a:gd name="connsiteX3" fmla="*/ 32962 w 64655"/>
              <a:gd name="connsiteY3" fmla="*/ 1355665 h 1355665"/>
              <a:gd name="connsiteX4" fmla="*/ 0 w 64655"/>
              <a:gd name="connsiteY4" fmla="*/ 1322801 h 1355665"/>
              <a:gd name="connsiteX5" fmla="*/ 0 w 64655"/>
              <a:gd name="connsiteY5" fmla="*/ 1245696 h 1355665"/>
              <a:gd name="connsiteX6" fmla="*/ 32962 w 64655"/>
              <a:gd name="connsiteY6" fmla="*/ 1214095 h 1355665"/>
              <a:gd name="connsiteX7" fmla="*/ 32962 w 64655"/>
              <a:gd name="connsiteY7" fmla="*/ 888615 h 1355665"/>
              <a:gd name="connsiteX8" fmla="*/ 64655 w 64655"/>
              <a:gd name="connsiteY8" fmla="*/ 919740 h 1355665"/>
              <a:gd name="connsiteX9" fmla="*/ 64655 w 64655"/>
              <a:gd name="connsiteY9" fmla="*/ 1081592 h 1355665"/>
              <a:gd name="connsiteX10" fmla="*/ 32962 w 64655"/>
              <a:gd name="connsiteY10" fmla="*/ 1113962 h 1355665"/>
              <a:gd name="connsiteX11" fmla="*/ 0 w 64655"/>
              <a:gd name="connsiteY11" fmla="*/ 1081592 h 1355665"/>
              <a:gd name="connsiteX12" fmla="*/ 0 w 64655"/>
              <a:gd name="connsiteY12" fmla="*/ 919740 h 1355665"/>
              <a:gd name="connsiteX13" fmla="*/ 32962 w 64655"/>
              <a:gd name="connsiteY13" fmla="*/ 888615 h 1355665"/>
              <a:gd name="connsiteX14" fmla="*/ 32962 w 64655"/>
              <a:gd name="connsiteY14" fmla="*/ 561177 h 1355665"/>
              <a:gd name="connsiteX15" fmla="*/ 64655 w 64655"/>
              <a:gd name="connsiteY15" fmla="*/ 593547 h 1355665"/>
              <a:gd name="connsiteX16" fmla="*/ 64655 w 64655"/>
              <a:gd name="connsiteY16" fmla="*/ 756644 h 1355665"/>
              <a:gd name="connsiteX17" fmla="*/ 32962 w 64655"/>
              <a:gd name="connsiteY17" fmla="*/ 787769 h 1355665"/>
              <a:gd name="connsiteX18" fmla="*/ 0 w 64655"/>
              <a:gd name="connsiteY18" fmla="*/ 756644 h 1355665"/>
              <a:gd name="connsiteX19" fmla="*/ 0 w 64655"/>
              <a:gd name="connsiteY19" fmla="*/ 593547 h 1355665"/>
              <a:gd name="connsiteX20" fmla="*/ 32962 w 64655"/>
              <a:gd name="connsiteY20" fmla="*/ 561177 h 1355665"/>
              <a:gd name="connsiteX21" fmla="*/ 32962 w 64655"/>
              <a:gd name="connsiteY21" fmla="*/ 236228 h 1355665"/>
              <a:gd name="connsiteX22" fmla="*/ 64655 w 64655"/>
              <a:gd name="connsiteY22" fmla="*/ 267354 h 1355665"/>
              <a:gd name="connsiteX23" fmla="*/ 64655 w 64655"/>
              <a:gd name="connsiteY23" fmla="*/ 430450 h 1355665"/>
              <a:gd name="connsiteX24" fmla="*/ 32962 w 64655"/>
              <a:gd name="connsiteY24" fmla="*/ 462821 h 1355665"/>
              <a:gd name="connsiteX25" fmla="*/ 0 w 64655"/>
              <a:gd name="connsiteY25" fmla="*/ 430450 h 1355665"/>
              <a:gd name="connsiteX26" fmla="*/ 0 w 64655"/>
              <a:gd name="connsiteY26" fmla="*/ 267354 h 1355665"/>
              <a:gd name="connsiteX27" fmla="*/ 32962 w 64655"/>
              <a:gd name="connsiteY27" fmla="*/ 236228 h 1355665"/>
              <a:gd name="connsiteX28" fmla="*/ 32962 w 64655"/>
              <a:gd name="connsiteY28" fmla="*/ 0 h 1355665"/>
              <a:gd name="connsiteX29" fmla="*/ 64655 w 64655"/>
              <a:gd name="connsiteY29" fmla="*/ 30657 h 1355665"/>
              <a:gd name="connsiteX30" fmla="*/ 64655 w 64655"/>
              <a:gd name="connsiteY30" fmla="*/ 105459 h 1355665"/>
              <a:gd name="connsiteX31" fmla="*/ 32962 w 64655"/>
              <a:gd name="connsiteY31" fmla="*/ 136116 h 1355665"/>
              <a:gd name="connsiteX32" fmla="*/ 0 w 64655"/>
              <a:gd name="connsiteY32" fmla="*/ 105459 h 1355665"/>
              <a:gd name="connsiteX33" fmla="*/ 0 w 64655"/>
              <a:gd name="connsiteY33" fmla="*/ 30657 h 1355665"/>
              <a:gd name="connsiteX34" fmla="*/ 32962 w 64655"/>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55665">
                <a:moveTo>
                  <a:pt x="32962" y="1214095"/>
                </a:moveTo>
                <a:cubicBezTo>
                  <a:pt x="49442" y="1214095"/>
                  <a:pt x="64655" y="1227999"/>
                  <a:pt x="64655" y="1245696"/>
                </a:cubicBezTo>
                <a:lnTo>
                  <a:pt x="64655" y="1322801"/>
                </a:lnTo>
                <a:cubicBezTo>
                  <a:pt x="64655" y="1340497"/>
                  <a:pt x="49442" y="1355665"/>
                  <a:pt x="32962" y="1355665"/>
                </a:cubicBezTo>
                <a:cubicBezTo>
                  <a:pt x="15213" y="1355665"/>
                  <a:pt x="0" y="1340497"/>
                  <a:pt x="0" y="1322801"/>
                </a:cubicBezTo>
                <a:lnTo>
                  <a:pt x="0" y="1245696"/>
                </a:lnTo>
                <a:cubicBezTo>
                  <a:pt x="0" y="1227999"/>
                  <a:pt x="15213" y="1214095"/>
                  <a:pt x="32962" y="1214095"/>
                </a:cubicBezTo>
                <a:close/>
                <a:moveTo>
                  <a:pt x="32962" y="888615"/>
                </a:moveTo>
                <a:cubicBezTo>
                  <a:pt x="49442" y="888615"/>
                  <a:pt x="64655" y="902310"/>
                  <a:pt x="64655" y="919740"/>
                </a:cubicBezTo>
                <a:lnTo>
                  <a:pt x="64655" y="1081592"/>
                </a:lnTo>
                <a:cubicBezTo>
                  <a:pt x="64655" y="1099022"/>
                  <a:pt x="49442" y="1113962"/>
                  <a:pt x="32962" y="1113962"/>
                </a:cubicBezTo>
                <a:cubicBezTo>
                  <a:pt x="15213" y="1113962"/>
                  <a:pt x="0" y="1099022"/>
                  <a:pt x="0" y="1081592"/>
                </a:cubicBezTo>
                <a:lnTo>
                  <a:pt x="0" y="919740"/>
                </a:lnTo>
                <a:cubicBezTo>
                  <a:pt x="0" y="902310"/>
                  <a:pt x="15213" y="888615"/>
                  <a:pt x="32962" y="888615"/>
                </a:cubicBezTo>
                <a:close/>
                <a:moveTo>
                  <a:pt x="32962" y="561177"/>
                </a:moveTo>
                <a:cubicBezTo>
                  <a:pt x="49442" y="561177"/>
                  <a:pt x="64655" y="576117"/>
                  <a:pt x="64655" y="593547"/>
                </a:cubicBezTo>
                <a:lnTo>
                  <a:pt x="64655" y="756644"/>
                </a:lnTo>
                <a:cubicBezTo>
                  <a:pt x="64655" y="774074"/>
                  <a:pt x="49442" y="787769"/>
                  <a:pt x="32962" y="787769"/>
                </a:cubicBezTo>
                <a:cubicBezTo>
                  <a:pt x="15213" y="787769"/>
                  <a:pt x="0" y="774074"/>
                  <a:pt x="0" y="756644"/>
                </a:cubicBezTo>
                <a:lnTo>
                  <a:pt x="0" y="593547"/>
                </a:lnTo>
                <a:cubicBezTo>
                  <a:pt x="0" y="576117"/>
                  <a:pt x="15213" y="561177"/>
                  <a:pt x="32962" y="561177"/>
                </a:cubicBezTo>
                <a:close/>
                <a:moveTo>
                  <a:pt x="32962" y="236228"/>
                </a:moveTo>
                <a:cubicBezTo>
                  <a:pt x="49442" y="236228"/>
                  <a:pt x="64655" y="249923"/>
                  <a:pt x="64655" y="267354"/>
                </a:cubicBezTo>
                <a:lnTo>
                  <a:pt x="64655" y="430450"/>
                </a:lnTo>
                <a:cubicBezTo>
                  <a:pt x="64655" y="447880"/>
                  <a:pt x="49442" y="462821"/>
                  <a:pt x="32962" y="462821"/>
                </a:cubicBezTo>
                <a:cubicBezTo>
                  <a:pt x="15213" y="462821"/>
                  <a:pt x="0" y="447880"/>
                  <a:pt x="0" y="430450"/>
                </a:cubicBezTo>
                <a:lnTo>
                  <a:pt x="0" y="267354"/>
                </a:lnTo>
                <a:cubicBezTo>
                  <a:pt x="0" y="249923"/>
                  <a:pt x="15213" y="236228"/>
                  <a:pt x="32962" y="236228"/>
                </a:cubicBezTo>
                <a:close/>
                <a:moveTo>
                  <a:pt x="32962" y="0"/>
                </a:moveTo>
                <a:cubicBezTo>
                  <a:pt x="49442" y="0"/>
                  <a:pt x="64655" y="13489"/>
                  <a:pt x="64655" y="30657"/>
                </a:cubicBezTo>
                <a:lnTo>
                  <a:pt x="64655" y="105459"/>
                </a:lnTo>
                <a:cubicBezTo>
                  <a:pt x="64655" y="122627"/>
                  <a:pt x="49442" y="136116"/>
                  <a:pt x="32962" y="136116"/>
                </a:cubicBezTo>
                <a:cubicBezTo>
                  <a:pt x="15213" y="136116"/>
                  <a:pt x="0" y="122627"/>
                  <a:pt x="0" y="105459"/>
                </a:cubicBezTo>
                <a:lnTo>
                  <a:pt x="0" y="30657"/>
                </a:lnTo>
                <a:cubicBezTo>
                  <a:pt x="0" y="13489"/>
                  <a:pt x="15213" y="0"/>
                  <a:pt x="32962" y="0"/>
                </a:cubicBezTo>
                <a:close/>
              </a:path>
            </a:pathLst>
          </a:custGeom>
          <a:solidFill>
            <a:schemeClr val="accent3"/>
          </a:solidFill>
          <a:ln>
            <a:noFill/>
          </a:ln>
          <a:effectLst/>
        </p:spPr>
        <p:txBody>
          <a:bodyPr wrap="square" anchor="ctr">
            <a:noAutofit/>
          </a:bodyPr>
          <a:lstStyle/>
          <a:p>
            <a:endParaRPr lang="en-US" sz="2449"/>
          </a:p>
        </p:txBody>
      </p:sp>
      <p:sp>
        <p:nvSpPr>
          <p:cNvPr id="52" name="Freeform 29">
            <a:extLst>
              <a:ext uri="{FF2B5EF4-FFF2-40B4-BE49-F238E27FC236}">
                <a16:creationId xmlns:a16="http://schemas.microsoft.com/office/drawing/2014/main" id="{F8449787-8750-463D-A6C6-B40126820CD1}"/>
              </a:ext>
            </a:extLst>
          </p:cNvPr>
          <p:cNvSpPr>
            <a:spLocks noChangeArrowheads="1"/>
          </p:cNvSpPr>
          <p:nvPr/>
        </p:nvSpPr>
        <p:spPr bwMode="auto">
          <a:xfrm>
            <a:off x="5442730" y="3602354"/>
            <a:ext cx="45719" cy="814968"/>
          </a:xfrm>
          <a:custGeom>
            <a:avLst/>
            <a:gdLst>
              <a:gd name="connsiteX0" fmla="*/ 32340 w 64679"/>
              <a:gd name="connsiteY0" fmla="*/ 1219583 h 1361164"/>
              <a:gd name="connsiteX1" fmla="*/ 64679 w 64679"/>
              <a:gd name="connsiteY1" fmla="*/ 1252159 h 1361164"/>
              <a:gd name="connsiteX2" fmla="*/ 64679 w 64679"/>
              <a:gd name="connsiteY2" fmla="*/ 1328588 h 1361164"/>
              <a:gd name="connsiteX3" fmla="*/ 32340 w 64679"/>
              <a:gd name="connsiteY3" fmla="*/ 1361164 h 1361164"/>
              <a:gd name="connsiteX4" fmla="*/ 0 w 64679"/>
              <a:gd name="connsiteY4" fmla="*/ 1328588 h 1361164"/>
              <a:gd name="connsiteX5" fmla="*/ 0 w 64679"/>
              <a:gd name="connsiteY5" fmla="*/ 1252159 h 1361164"/>
              <a:gd name="connsiteX6" fmla="*/ 32340 w 64679"/>
              <a:gd name="connsiteY6" fmla="*/ 1219583 h 1361164"/>
              <a:gd name="connsiteX7" fmla="*/ 32340 w 64679"/>
              <a:gd name="connsiteY7" fmla="*/ 894102 h 1361164"/>
              <a:gd name="connsiteX8" fmla="*/ 64679 w 64679"/>
              <a:gd name="connsiteY8" fmla="*/ 925227 h 1361164"/>
              <a:gd name="connsiteX9" fmla="*/ 64679 w 64679"/>
              <a:gd name="connsiteY9" fmla="*/ 1088324 h 1361164"/>
              <a:gd name="connsiteX10" fmla="*/ 32340 w 64679"/>
              <a:gd name="connsiteY10" fmla="*/ 1119449 h 1361164"/>
              <a:gd name="connsiteX11" fmla="*/ 0 w 64679"/>
              <a:gd name="connsiteY11" fmla="*/ 1088324 h 1361164"/>
              <a:gd name="connsiteX12" fmla="*/ 0 w 64679"/>
              <a:gd name="connsiteY12" fmla="*/ 925227 h 1361164"/>
              <a:gd name="connsiteX13" fmla="*/ 32340 w 64679"/>
              <a:gd name="connsiteY13" fmla="*/ 894102 h 1361164"/>
              <a:gd name="connsiteX14" fmla="*/ 32340 w 64679"/>
              <a:gd name="connsiteY14" fmla="*/ 566663 h 1361164"/>
              <a:gd name="connsiteX15" fmla="*/ 64679 w 64679"/>
              <a:gd name="connsiteY15" fmla="*/ 599034 h 1361164"/>
              <a:gd name="connsiteX16" fmla="*/ 64679 w 64679"/>
              <a:gd name="connsiteY16" fmla="*/ 762130 h 1361164"/>
              <a:gd name="connsiteX17" fmla="*/ 32340 w 64679"/>
              <a:gd name="connsiteY17" fmla="*/ 794501 h 1361164"/>
              <a:gd name="connsiteX18" fmla="*/ 0 w 64679"/>
              <a:gd name="connsiteY18" fmla="*/ 762130 h 1361164"/>
              <a:gd name="connsiteX19" fmla="*/ 0 w 64679"/>
              <a:gd name="connsiteY19" fmla="*/ 599034 h 1361164"/>
              <a:gd name="connsiteX20" fmla="*/ 32340 w 64679"/>
              <a:gd name="connsiteY20" fmla="*/ 566663 h 1361164"/>
              <a:gd name="connsiteX21" fmla="*/ 32340 w 64679"/>
              <a:gd name="connsiteY21" fmla="*/ 241715 h 1361164"/>
              <a:gd name="connsiteX22" fmla="*/ 64679 w 64679"/>
              <a:gd name="connsiteY22" fmla="*/ 272840 h 1361164"/>
              <a:gd name="connsiteX23" fmla="*/ 64679 w 64679"/>
              <a:gd name="connsiteY23" fmla="*/ 435937 h 1361164"/>
              <a:gd name="connsiteX24" fmla="*/ 32340 w 64679"/>
              <a:gd name="connsiteY24" fmla="*/ 467062 h 1361164"/>
              <a:gd name="connsiteX25" fmla="*/ 0 w 64679"/>
              <a:gd name="connsiteY25" fmla="*/ 435937 h 1361164"/>
              <a:gd name="connsiteX26" fmla="*/ 0 w 64679"/>
              <a:gd name="connsiteY26" fmla="*/ 272840 h 1361164"/>
              <a:gd name="connsiteX27" fmla="*/ 32340 w 64679"/>
              <a:gd name="connsiteY27" fmla="*/ 241715 h 1361164"/>
              <a:gd name="connsiteX28" fmla="*/ 32340 w 64679"/>
              <a:gd name="connsiteY28" fmla="*/ 0 h 1361164"/>
              <a:gd name="connsiteX29" fmla="*/ 64679 w 64679"/>
              <a:gd name="connsiteY29" fmla="*/ 32864 h 1361164"/>
              <a:gd name="connsiteX30" fmla="*/ 64679 w 64679"/>
              <a:gd name="connsiteY30" fmla="*/ 109970 h 1361164"/>
              <a:gd name="connsiteX31" fmla="*/ 32340 w 64679"/>
              <a:gd name="connsiteY31" fmla="*/ 141570 h 1361164"/>
              <a:gd name="connsiteX32" fmla="*/ 0 w 64679"/>
              <a:gd name="connsiteY32" fmla="*/ 109970 h 1361164"/>
              <a:gd name="connsiteX33" fmla="*/ 0 w 64679"/>
              <a:gd name="connsiteY33" fmla="*/ 32864 h 1361164"/>
              <a:gd name="connsiteX34" fmla="*/ 32340 w 64679"/>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79" h="1361164">
                <a:moveTo>
                  <a:pt x="32340" y="1219583"/>
                </a:moveTo>
                <a:cubicBezTo>
                  <a:pt x="49753" y="1219583"/>
                  <a:pt x="64679" y="1234618"/>
                  <a:pt x="64679" y="1252159"/>
                </a:cubicBezTo>
                <a:lnTo>
                  <a:pt x="64679" y="1328588"/>
                </a:lnTo>
                <a:cubicBezTo>
                  <a:pt x="64679" y="1347382"/>
                  <a:pt x="49753" y="1361164"/>
                  <a:pt x="32340" y="1361164"/>
                </a:cubicBezTo>
                <a:cubicBezTo>
                  <a:pt x="14926" y="1361164"/>
                  <a:pt x="0" y="1347382"/>
                  <a:pt x="0" y="1328588"/>
                </a:cubicBezTo>
                <a:lnTo>
                  <a:pt x="0" y="1252159"/>
                </a:lnTo>
                <a:cubicBezTo>
                  <a:pt x="0" y="1234618"/>
                  <a:pt x="14926" y="1219583"/>
                  <a:pt x="32340" y="1219583"/>
                </a:cubicBezTo>
                <a:close/>
                <a:moveTo>
                  <a:pt x="32340" y="894102"/>
                </a:moveTo>
                <a:cubicBezTo>
                  <a:pt x="49753" y="894102"/>
                  <a:pt x="64679" y="907797"/>
                  <a:pt x="64679" y="925227"/>
                </a:cubicBezTo>
                <a:lnTo>
                  <a:pt x="64679" y="1088324"/>
                </a:lnTo>
                <a:cubicBezTo>
                  <a:pt x="64679" y="1105754"/>
                  <a:pt x="49753" y="1119449"/>
                  <a:pt x="32340" y="1119449"/>
                </a:cubicBezTo>
                <a:cubicBezTo>
                  <a:pt x="14926" y="1119449"/>
                  <a:pt x="0" y="1105754"/>
                  <a:pt x="0" y="1088324"/>
                </a:cubicBezTo>
                <a:lnTo>
                  <a:pt x="0" y="925227"/>
                </a:lnTo>
                <a:cubicBezTo>
                  <a:pt x="0" y="907797"/>
                  <a:pt x="14926" y="894102"/>
                  <a:pt x="32340" y="894102"/>
                </a:cubicBezTo>
                <a:close/>
                <a:moveTo>
                  <a:pt x="32340" y="566663"/>
                </a:moveTo>
                <a:cubicBezTo>
                  <a:pt x="49753" y="566663"/>
                  <a:pt x="64679" y="581603"/>
                  <a:pt x="64679" y="599034"/>
                </a:cubicBezTo>
                <a:lnTo>
                  <a:pt x="64679" y="762130"/>
                </a:lnTo>
                <a:cubicBezTo>
                  <a:pt x="64679" y="779560"/>
                  <a:pt x="49753" y="794501"/>
                  <a:pt x="32340" y="794501"/>
                </a:cubicBezTo>
                <a:cubicBezTo>
                  <a:pt x="14926" y="794501"/>
                  <a:pt x="0" y="779560"/>
                  <a:pt x="0" y="762130"/>
                </a:cubicBezTo>
                <a:lnTo>
                  <a:pt x="0" y="599034"/>
                </a:lnTo>
                <a:cubicBezTo>
                  <a:pt x="0" y="581603"/>
                  <a:pt x="14926" y="566663"/>
                  <a:pt x="32340" y="566663"/>
                </a:cubicBezTo>
                <a:close/>
                <a:moveTo>
                  <a:pt x="32340" y="241715"/>
                </a:moveTo>
                <a:cubicBezTo>
                  <a:pt x="49753" y="241715"/>
                  <a:pt x="64679" y="255410"/>
                  <a:pt x="64679" y="272840"/>
                </a:cubicBezTo>
                <a:lnTo>
                  <a:pt x="64679" y="435937"/>
                </a:lnTo>
                <a:cubicBezTo>
                  <a:pt x="64679" y="453367"/>
                  <a:pt x="49753" y="467062"/>
                  <a:pt x="32340" y="467062"/>
                </a:cubicBezTo>
                <a:cubicBezTo>
                  <a:pt x="14926" y="467062"/>
                  <a:pt x="0" y="453367"/>
                  <a:pt x="0" y="435937"/>
                </a:cubicBezTo>
                <a:lnTo>
                  <a:pt x="0" y="272840"/>
                </a:lnTo>
                <a:cubicBezTo>
                  <a:pt x="0" y="255410"/>
                  <a:pt x="14926" y="241715"/>
                  <a:pt x="32340" y="241715"/>
                </a:cubicBezTo>
                <a:close/>
                <a:moveTo>
                  <a:pt x="32340" y="0"/>
                </a:moveTo>
                <a:cubicBezTo>
                  <a:pt x="49753" y="0"/>
                  <a:pt x="64679" y="15168"/>
                  <a:pt x="64679" y="32864"/>
                </a:cubicBezTo>
                <a:lnTo>
                  <a:pt x="64679" y="109970"/>
                </a:lnTo>
                <a:cubicBezTo>
                  <a:pt x="64679" y="127666"/>
                  <a:pt x="49753" y="141570"/>
                  <a:pt x="32340" y="141570"/>
                </a:cubicBezTo>
                <a:cubicBezTo>
                  <a:pt x="14926" y="141570"/>
                  <a:pt x="0" y="127666"/>
                  <a:pt x="0" y="109970"/>
                </a:cubicBezTo>
                <a:lnTo>
                  <a:pt x="0" y="32864"/>
                </a:lnTo>
                <a:cubicBezTo>
                  <a:pt x="0" y="15168"/>
                  <a:pt x="14926" y="0"/>
                  <a:pt x="32340" y="0"/>
                </a:cubicBezTo>
                <a:close/>
              </a:path>
            </a:pathLst>
          </a:custGeom>
          <a:solidFill>
            <a:srgbClr val="002060"/>
          </a:solidFill>
          <a:ln>
            <a:noFill/>
          </a:ln>
          <a:effectLst/>
        </p:spPr>
        <p:txBody>
          <a:bodyPr wrap="square" anchor="ctr">
            <a:noAutofit/>
          </a:bodyPr>
          <a:lstStyle/>
          <a:p>
            <a:endParaRPr lang="en-US" sz="2449"/>
          </a:p>
        </p:txBody>
      </p:sp>
      <p:sp>
        <p:nvSpPr>
          <p:cNvPr id="53" name="Freeform 30">
            <a:extLst>
              <a:ext uri="{FF2B5EF4-FFF2-40B4-BE49-F238E27FC236}">
                <a16:creationId xmlns:a16="http://schemas.microsoft.com/office/drawing/2014/main" id="{BA147002-0842-4C80-90B5-370C2419A314}"/>
              </a:ext>
            </a:extLst>
          </p:cNvPr>
          <p:cNvSpPr>
            <a:spLocks noChangeArrowheads="1"/>
          </p:cNvSpPr>
          <p:nvPr/>
        </p:nvSpPr>
        <p:spPr bwMode="auto">
          <a:xfrm>
            <a:off x="6525768" y="1682811"/>
            <a:ext cx="45719" cy="1296756"/>
          </a:xfrm>
          <a:custGeom>
            <a:avLst/>
            <a:gdLst>
              <a:gd name="connsiteX0" fmla="*/ 32962 w 64656"/>
              <a:gd name="connsiteY0" fmla="*/ 1214095 h 1355665"/>
              <a:gd name="connsiteX1" fmla="*/ 64656 w 64656"/>
              <a:gd name="connsiteY1" fmla="*/ 1245696 h 1355665"/>
              <a:gd name="connsiteX2" fmla="*/ 64656 w 64656"/>
              <a:gd name="connsiteY2" fmla="*/ 1322801 h 1355665"/>
              <a:gd name="connsiteX3" fmla="*/ 32962 w 64656"/>
              <a:gd name="connsiteY3" fmla="*/ 1355665 h 1355665"/>
              <a:gd name="connsiteX4" fmla="*/ 0 w 64656"/>
              <a:gd name="connsiteY4" fmla="*/ 1322801 h 1355665"/>
              <a:gd name="connsiteX5" fmla="*/ 0 w 64656"/>
              <a:gd name="connsiteY5" fmla="*/ 1245696 h 1355665"/>
              <a:gd name="connsiteX6" fmla="*/ 32962 w 64656"/>
              <a:gd name="connsiteY6" fmla="*/ 1214095 h 1355665"/>
              <a:gd name="connsiteX7" fmla="*/ 32962 w 64656"/>
              <a:gd name="connsiteY7" fmla="*/ 888615 h 1355665"/>
              <a:gd name="connsiteX8" fmla="*/ 64656 w 64656"/>
              <a:gd name="connsiteY8" fmla="*/ 919740 h 1355665"/>
              <a:gd name="connsiteX9" fmla="*/ 64656 w 64656"/>
              <a:gd name="connsiteY9" fmla="*/ 1081592 h 1355665"/>
              <a:gd name="connsiteX10" fmla="*/ 32962 w 64656"/>
              <a:gd name="connsiteY10" fmla="*/ 1113962 h 1355665"/>
              <a:gd name="connsiteX11" fmla="*/ 0 w 64656"/>
              <a:gd name="connsiteY11" fmla="*/ 1081592 h 1355665"/>
              <a:gd name="connsiteX12" fmla="*/ 0 w 64656"/>
              <a:gd name="connsiteY12" fmla="*/ 919740 h 1355665"/>
              <a:gd name="connsiteX13" fmla="*/ 32962 w 64656"/>
              <a:gd name="connsiteY13" fmla="*/ 888615 h 1355665"/>
              <a:gd name="connsiteX14" fmla="*/ 32962 w 64656"/>
              <a:gd name="connsiteY14" fmla="*/ 561177 h 1355665"/>
              <a:gd name="connsiteX15" fmla="*/ 64656 w 64656"/>
              <a:gd name="connsiteY15" fmla="*/ 593547 h 1355665"/>
              <a:gd name="connsiteX16" fmla="*/ 64656 w 64656"/>
              <a:gd name="connsiteY16" fmla="*/ 756644 h 1355665"/>
              <a:gd name="connsiteX17" fmla="*/ 32962 w 64656"/>
              <a:gd name="connsiteY17" fmla="*/ 787769 h 1355665"/>
              <a:gd name="connsiteX18" fmla="*/ 0 w 64656"/>
              <a:gd name="connsiteY18" fmla="*/ 756644 h 1355665"/>
              <a:gd name="connsiteX19" fmla="*/ 0 w 64656"/>
              <a:gd name="connsiteY19" fmla="*/ 593547 h 1355665"/>
              <a:gd name="connsiteX20" fmla="*/ 32962 w 64656"/>
              <a:gd name="connsiteY20" fmla="*/ 561177 h 1355665"/>
              <a:gd name="connsiteX21" fmla="*/ 32962 w 64656"/>
              <a:gd name="connsiteY21" fmla="*/ 236228 h 1355665"/>
              <a:gd name="connsiteX22" fmla="*/ 64656 w 64656"/>
              <a:gd name="connsiteY22" fmla="*/ 267354 h 1355665"/>
              <a:gd name="connsiteX23" fmla="*/ 64656 w 64656"/>
              <a:gd name="connsiteY23" fmla="*/ 430450 h 1355665"/>
              <a:gd name="connsiteX24" fmla="*/ 32962 w 64656"/>
              <a:gd name="connsiteY24" fmla="*/ 462821 h 1355665"/>
              <a:gd name="connsiteX25" fmla="*/ 0 w 64656"/>
              <a:gd name="connsiteY25" fmla="*/ 430450 h 1355665"/>
              <a:gd name="connsiteX26" fmla="*/ 0 w 64656"/>
              <a:gd name="connsiteY26" fmla="*/ 267354 h 1355665"/>
              <a:gd name="connsiteX27" fmla="*/ 32962 w 64656"/>
              <a:gd name="connsiteY27" fmla="*/ 236228 h 1355665"/>
              <a:gd name="connsiteX28" fmla="*/ 32962 w 64656"/>
              <a:gd name="connsiteY28" fmla="*/ 0 h 1355665"/>
              <a:gd name="connsiteX29" fmla="*/ 64656 w 64656"/>
              <a:gd name="connsiteY29" fmla="*/ 30657 h 1355665"/>
              <a:gd name="connsiteX30" fmla="*/ 64656 w 64656"/>
              <a:gd name="connsiteY30" fmla="*/ 105459 h 1355665"/>
              <a:gd name="connsiteX31" fmla="*/ 32962 w 64656"/>
              <a:gd name="connsiteY31" fmla="*/ 136116 h 1355665"/>
              <a:gd name="connsiteX32" fmla="*/ 0 w 64656"/>
              <a:gd name="connsiteY32" fmla="*/ 105459 h 1355665"/>
              <a:gd name="connsiteX33" fmla="*/ 0 w 64656"/>
              <a:gd name="connsiteY33" fmla="*/ 30657 h 1355665"/>
              <a:gd name="connsiteX34" fmla="*/ 32962 w 64656"/>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6" h="1355665">
                <a:moveTo>
                  <a:pt x="32962" y="1214095"/>
                </a:moveTo>
                <a:cubicBezTo>
                  <a:pt x="50710" y="1214095"/>
                  <a:pt x="64656" y="1227999"/>
                  <a:pt x="64656" y="1245696"/>
                </a:cubicBezTo>
                <a:lnTo>
                  <a:pt x="64656" y="1322801"/>
                </a:lnTo>
                <a:cubicBezTo>
                  <a:pt x="64656" y="1340497"/>
                  <a:pt x="50710" y="1355665"/>
                  <a:pt x="32962" y="1355665"/>
                </a:cubicBezTo>
                <a:cubicBezTo>
                  <a:pt x="15212" y="1355665"/>
                  <a:pt x="0" y="1340497"/>
                  <a:pt x="0" y="1322801"/>
                </a:cubicBezTo>
                <a:lnTo>
                  <a:pt x="0" y="1245696"/>
                </a:lnTo>
                <a:cubicBezTo>
                  <a:pt x="0" y="1227999"/>
                  <a:pt x="15212" y="1214095"/>
                  <a:pt x="32962" y="1214095"/>
                </a:cubicBezTo>
                <a:close/>
                <a:moveTo>
                  <a:pt x="32962" y="888615"/>
                </a:moveTo>
                <a:cubicBezTo>
                  <a:pt x="50710" y="888615"/>
                  <a:pt x="64656" y="902310"/>
                  <a:pt x="64656" y="919740"/>
                </a:cubicBezTo>
                <a:lnTo>
                  <a:pt x="64656" y="1081592"/>
                </a:lnTo>
                <a:cubicBezTo>
                  <a:pt x="64656" y="1099022"/>
                  <a:pt x="50710" y="1113962"/>
                  <a:pt x="32962" y="1113962"/>
                </a:cubicBezTo>
                <a:cubicBezTo>
                  <a:pt x="15212" y="1113962"/>
                  <a:pt x="0" y="1099022"/>
                  <a:pt x="0" y="1081592"/>
                </a:cubicBezTo>
                <a:lnTo>
                  <a:pt x="0" y="919740"/>
                </a:lnTo>
                <a:cubicBezTo>
                  <a:pt x="0" y="902310"/>
                  <a:pt x="15212" y="888615"/>
                  <a:pt x="32962" y="888615"/>
                </a:cubicBezTo>
                <a:close/>
                <a:moveTo>
                  <a:pt x="32962" y="561177"/>
                </a:moveTo>
                <a:cubicBezTo>
                  <a:pt x="50710" y="561177"/>
                  <a:pt x="64656" y="576117"/>
                  <a:pt x="64656" y="593547"/>
                </a:cubicBezTo>
                <a:lnTo>
                  <a:pt x="64656" y="756644"/>
                </a:lnTo>
                <a:cubicBezTo>
                  <a:pt x="64656" y="774074"/>
                  <a:pt x="50710" y="787769"/>
                  <a:pt x="32962" y="787769"/>
                </a:cubicBezTo>
                <a:cubicBezTo>
                  <a:pt x="15212" y="787769"/>
                  <a:pt x="0" y="774074"/>
                  <a:pt x="0" y="756644"/>
                </a:cubicBezTo>
                <a:lnTo>
                  <a:pt x="0" y="593547"/>
                </a:lnTo>
                <a:cubicBezTo>
                  <a:pt x="0" y="576117"/>
                  <a:pt x="15212" y="561177"/>
                  <a:pt x="32962" y="561177"/>
                </a:cubicBezTo>
                <a:close/>
                <a:moveTo>
                  <a:pt x="32962" y="236228"/>
                </a:moveTo>
                <a:cubicBezTo>
                  <a:pt x="50710" y="236228"/>
                  <a:pt x="64656" y="249923"/>
                  <a:pt x="64656" y="267354"/>
                </a:cubicBezTo>
                <a:lnTo>
                  <a:pt x="64656" y="430450"/>
                </a:lnTo>
                <a:cubicBezTo>
                  <a:pt x="64656" y="447880"/>
                  <a:pt x="50710" y="462821"/>
                  <a:pt x="32962" y="462821"/>
                </a:cubicBezTo>
                <a:cubicBezTo>
                  <a:pt x="15212" y="462821"/>
                  <a:pt x="0" y="447880"/>
                  <a:pt x="0" y="430450"/>
                </a:cubicBezTo>
                <a:lnTo>
                  <a:pt x="0" y="267354"/>
                </a:lnTo>
                <a:cubicBezTo>
                  <a:pt x="0" y="249923"/>
                  <a:pt x="15212" y="236228"/>
                  <a:pt x="32962" y="236228"/>
                </a:cubicBezTo>
                <a:close/>
                <a:moveTo>
                  <a:pt x="32962" y="0"/>
                </a:moveTo>
                <a:cubicBezTo>
                  <a:pt x="50710" y="0"/>
                  <a:pt x="64656" y="13489"/>
                  <a:pt x="64656" y="30657"/>
                </a:cubicBezTo>
                <a:lnTo>
                  <a:pt x="64656" y="105459"/>
                </a:lnTo>
                <a:cubicBezTo>
                  <a:pt x="64656" y="122627"/>
                  <a:pt x="50710" y="136116"/>
                  <a:pt x="32962" y="136116"/>
                </a:cubicBezTo>
                <a:cubicBezTo>
                  <a:pt x="15212" y="136116"/>
                  <a:pt x="0" y="122627"/>
                  <a:pt x="0" y="105459"/>
                </a:cubicBezTo>
                <a:lnTo>
                  <a:pt x="0" y="30657"/>
                </a:lnTo>
                <a:cubicBezTo>
                  <a:pt x="0" y="13489"/>
                  <a:pt x="15212" y="0"/>
                  <a:pt x="32962" y="0"/>
                </a:cubicBezTo>
                <a:close/>
              </a:path>
            </a:pathLst>
          </a:custGeom>
          <a:solidFill>
            <a:srgbClr val="B48900"/>
          </a:solidFill>
          <a:ln>
            <a:noFill/>
          </a:ln>
          <a:effectLst/>
        </p:spPr>
        <p:txBody>
          <a:bodyPr wrap="square" anchor="ctr">
            <a:noAutofit/>
          </a:bodyPr>
          <a:lstStyle/>
          <a:p>
            <a:endParaRPr lang="en-US" sz="2449"/>
          </a:p>
        </p:txBody>
      </p:sp>
      <p:sp>
        <p:nvSpPr>
          <p:cNvPr id="59" name="TextBox 58">
            <a:extLst>
              <a:ext uri="{FF2B5EF4-FFF2-40B4-BE49-F238E27FC236}">
                <a16:creationId xmlns:a16="http://schemas.microsoft.com/office/drawing/2014/main" id="{F7FAE77B-B56C-4A14-9CE6-45FB4E683BF3}"/>
              </a:ext>
            </a:extLst>
          </p:cNvPr>
          <p:cNvSpPr txBox="1"/>
          <p:nvPr/>
        </p:nvSpPr>
        <p:spPr>
          <a:xfrm>
            <a:off x="87921" y="1187969"/>
            <a:ext cx="2447657" cy="298800"/>
          </a:xfrm>
          <a:prstGeom prst="rect">
            <a:avLst/>
          </a:prstGeom>
          <a:noFill/>
        </p:spPr>
        <p:txBody>
          <a:bodyPr wrap="none" rtlCol="0" anchor="b">
            <a:spAutoFit/>
          </a:bodyPr>
          <a:lstStyle/>
          <a:p>
            <a:pPr algn="ctr">
              <a:lnSpc>
                <a:spcPts val="1620"/>
              </a:lnSpc>
            </a:pPr>
            <a:r>
              <a:rPr lang="en-US" b="1" spc="-11" dirty="0">
                <a:solidFill>
                  <a:schemeClr val="accent2">
                    <a:lumMod val="75000"/>
                  </a:schemeClr>
                </a:solidFill>
                <a:latin typeface="Source Sans Pro" panose="020B0503030403020204" pitchFamily="34" charset="0"/>
                <a:ea typeface="Source Sans Pro" panose="020B0503030403020204" pitchFamily="34" charset="0"/>
              </a:rPr>
              <a:t>Targeted recruitment</a:t>
            </a:r>
          </a:p>
        </p:txBody>
      </p:sp>
      <p:sp>
        <p:nvSpPr>
          <p:cNvPr id="62" name="TextBox 61">
            <a:extLst>
              <a:ext uri="{FF2B5EF4-FFF2-40B4-BE49-F238E27FC236}">
                <a16:creationId xmlns:a16="http://schemas.microsoft.com/office/drawing/2014/main" id="{E280E343-C9F3-4EF3-B2F0-1527A81E8BCB}"/>
              </a:ext>
            </a:extLst>
          </p:cNvPr>
          <p:cNvSpPr txBox="1"/>
          <p:nvPr/>
        </p:nvSpPr>
        <p:spPr>
          <a:xfrm>
            <a:off x="2073003" y="4680065"/>
            <a:ext cx="2124944" cy="1169551"/>
          </a:xfrm>
          <a:prstGeom prst="rect">
            <a:avLst/>
          </a:prstGeom>
          <a:noFill/>
        </p:spPr>
        <p:txBody>
          <a:bodyPr wrap="square" rtlCol="0" anchor="t">
            <a:spAutoFit/>
          </a:bodyPr>
          <a:lstStyle/>
          <a:p>
            <a:pPr algn="ctr">
              <a:lnSpc>
                <a:spcPts val="1350"/>
              </a:lnSpc>
            </a:pPr>
            <a:r>
              <a:rPr lang="en-US" sz="1200" spc="-11" dirty="0">
                <a:latin typeface="Source Sans Pro" panose="020B0503030403020204" pitchFamily="34" charset="0"/>
                <a:ea typeface="Source Sans Pro" panose="020B0503030403020204" pitchFamily="34" charset="0"/>
              </a:rPr>
              <a:t>TCHAD PDIDE, Cameroon PDI, national </a:t>
            </a:r>
            <a:r>
              <a:rPr lang="en-US" sz="1200" spc="-11" dirty="0" err="1">
                <a:latin typeface="Source Sans Pro" panose="020B0503030403020204" pitchFamily="34" charset="0"/>
                <a:ea typeface="Source Sans Pro" panose="020B0503030403020204" pitchFamily="34" charset="0"/>
              </a:rPr>
              <a:t>AfCFTA</a:t>
            </a:r>
            <a:r>
              <a:rPr lang="en-US" sz="1200" spc="-11" dirty="0">
                <a:latin typeface="Source Sans Pro" panose="020B0503030403020204" pitchFamily="34" charset="0"/>
                <a:ea typeface="Source Sans Pro" panose="020B0503030403020204" pitchFamily="34" charset="0"/>
              </a:rPr>
              <a:t> strategies, PDIDE-AC, surveillance on the state of economic diversification in Central Africa  for CEMAC</a:t>
            </a:r>
          </a:p>
        </p:txBody>
      </p:sp>
      <p:sp>
        <p:nvSpPr>
          <p:cNvPr id="64" name="TextBox 63">
            <a:extLst>
              <a:ext uri="{FF2B5EF4-FFF2-40B4-BE49-F238E27FC236}">
                <a16:creationId xmlns:a16="http://schemas.microsoft.com/office/drawing/2014/main" id="{D4D3A48C-623F-4B8A-ADC9-C86960E4235C}"/>
              </a:ext>
            </a:extLst>
          </p:cNvPr>
          <p:cNvSpPr txBox="1"/>
          <p:nvPr/>
        </p:nvSpPr>
        <p:spPr>
          <a:xfrm>
            <a:off x="2073003" y="4424402"/>
            <a:ext cx="2135586" cy="298800"/>
          </a:xfrm>
          <a:prstGeom prst="rect">
            <a:avLst/>
          </a:prstGeom>
          <a:noFill/>
        </p:spPr>
        <p:txBody>
          <a:bodyPr wrap="none" rtlCol="0" anchor="b">
            <a:spAutoFit/>
          </a:bodyPr>
          <a:lstStyle/>
          <a:p>
            <a:pPr algn="ctr">
              <a:lnSpc>
                <a:spcPts val="1620"/>
              </a:lnSpc>
            </a:pPr>
            <a:r>
              <a:rPr lang="en-US" b="1" spc="-11" dirty="0">
                <a:solidFill>
                  <a:srgbClr val="0070C0"/>
                </a:solidFill>
                <a:latin typeface="Source Sans Pro" panose="020B0503030403020204" pitchFamily="34" charset="0"/>
                <a:ea typeface="Source Sans Pro" panose="020B0503030403020204" pitchFamily="34" charset="0"/>
              </a:rPr>
              <a:t>Advisory services</a:t>
            </a:r>
          </a:p>
        </p:txBody>
      </p:sp>
      <p:sp>
        <p:nvSpPr>
          <p:cNvPr id="65" name="TextBox 64">
            <a:extLst>
              <a:ext uri="{FF2B5EF4-FFF2-40B4-BE49-F238E27FC236}">
                <a16:creationId xmlns:a16="http://schemas.microsoft.com/office/drawing/2014/main" id="{8D8F6DA3-EADC-4975-9C11-D33227C9998C}"/>
              </a:ext>
            </a:extLst>
          </p:cNvPr>
          <p:cNvSpPr txBox="1"/>
          <p:nvPr/>
        </p:nvSpPr>
        <p:spPr>
          <a:xfrm>
            <a:off x="2830411" y="1225446"/>
            <a:ext cx="2922616" cy="1169551"/>
          </a:xfrm>
          <a:prstGeom prst="rect">
            <a:avLst/>
          </a:prstGeom>
          <a:noFill/>
        </p:spPr>
        <p:txBody>
          <a:bodyPr wrap="square" rtlCol="0" anchor="t">
            <a:spAutoFit/>
          </a:bodyPr>
          <a:lstStyle/>
          <a:p>
            <a:pPr algn="ctr">
              <a:lnSpc>
                <a:spcPts val="1350"/>
              </a:lnSpc>
            </a:pPr>
            <a:r>
              <a:rPr lang="en-US" sz="1100" spc="-11" dirty="0">
                <a:latin typeface="Source Sans Pro" panose="020B0503030403020204" pitchFamily="34" charset="0"/>
                <a:ea typeface="Source Sans Pro" panose="020B0503030403020204" pitchFamily="34" charset="0"/>
              </a:rPr>
              <a:t>Mainstreaming of economic diversification issues in CCAs, Cooperation Frameworks, analysis of COVID-19 socio-economic impacts and formulation of response plans: Cameroon, Gabon, CAR and Equatorial Guinea </a:t>
            </a:r>
          </a:p>
        </p:txBody>
      </p:sp>
      <p:sp>
        <p:nvSpPr>
          <p:cNvPr id="66" name="TextBox 65">
            <a:extLst>
              <a:ext uri="{FF2B5EF4-FFF2-40B4-BE49-F238E27FC236}">
                <a16:creationId xmlns:a16="http://schemas.microsoft.com/office/drawing/2014/main" id="{6A38A766-ADCB-433C-810A-FF702634F72A}"/>
              </a:ext>
            </a:extLst>
          </p:cNvPr>
          <p:cNvSpPr txBox="1"/>
          <p:nvPr/>
        </p:nvSpPr>
        <p:spPr>
          <a:xfrm>
            <a:off x="2881515" y="656156"/>
            <a:ext cx="2919389" cy="707886"/>
          </a:xfrm>
          <a:prstGeom prst="rect">
            <a:avLst/>
          </a:prstGeom>
          <a:noFill/>
        </p:spPr>
        <p:txBody>
          <a:bodyPr wrap="none" rtlCol="0" anchor="b">
            <a:spAutoFit/>
          </a:bodyPr>
          <a:lstStyle/>
          <a:p>
            <a:pPr algn="ctr">
              <a:lnSpc>
                <a:spcPts val="1620"/>
              </a:lnSpc>
            </a:pPr>
            <a:r>
              <a:rPr lang="en-US" b="1" spc="-11" dirty="0">
                <a:solidFill>
                  <a:srgbClr val="F6750A"/>
                </a:solidFill>
                <a:latin typeface="Source Sans Pro" panose="020B0503030403020204" pitchFamily="34" charset="0"/>
                <a:ea typeface="Source Sans Pro" panose="020B0503030403020204" pitchFamily="34" charset="0"/>
              </a:rPr>
              <a:t>Mainstreaming of </a:t>
            </a:r>
            <a:br>
              <a:rPr lang="en-US" b="1" spc="-11" dirty="0">
                <a:solidFill>
                  <a:srgbClr val="F6750A"/>
                </a:solidFill>
                <a:latin typeface="Source Sans Pro" panose="020B0503030403020204" pitchFamily="34" charset="0"/>
                <a:ea typeface="Source Sans Pro" panose="020B0503030403020204" pitchFamily="34" charset="0"/>
              </a:rPr>
            </a:br>
            <a:r>
              <a:rPr lang="en-US" b="1" spc="-11" dirty="0">
                <a:solidFill>
                  <a:srgbClr val="F6750A"/>
                </a:solidFill>
                <a:latin typeface="Source Sans Pro" panose="020B0503030403020204" pitchFamily="34" charset="0"/>
                <a:ea typeface="Source Sans Pro" panose="020B0503030403020204" pitchFamily="34" charset="0"/>
              </a:rPr>
              <a:t>economic diversification </a:t>
            </a:r>
            <a:br>
              <a:rPr lang="en-US" b="1" spc="-11" dirty="0">
                <a:solidFill>
                  <a:srgbClr val="F6750A"/>
                </a:solidFill>
                <a:latin typeface="Source Sans Pro" panose="020B0503030403020204" pitchFamily="34" charset="0"/>
                <a:ea typeface="Source Sans Pro" panose="020B0503030403020204" pitchFamily="34" charset="0"/>
              </a:rPr>
            </a:br>
            <a:r>
              <a:rPr lang="en-US" b="1" spc="-11" dirty="0">
                <a:solidFill>
                  <a:srgbClr val="F6750A"/>
                </a:solidFill>
                <a:latin typeface="Source Sans Pro" panose="020B0503030403020204" pitchFamily="34" charset="0"/>
                <a:ea typeface="Source Sans Pro" panose="020B0503030403020204" pitchFamily="34" charset="0"/>
              </a:rPr>
              <a:t>issues </a:t>
            </a:r>
            <a:r>
              <a:rPr lang="en-US" b="1" spc="-11" dirty="0">
                <a:solidFill>
                  <a:schemeClr val="tx2"/>
                </a:solidFill>
                <a:latin typeface="Source Sans Pro" panose="020B0503030403020204" pitchFamily="34" charset="0"/>
                <a:ea typeface="Source Sans Pro" panose="020B0503030403020204" pitchFamily="34" charset="0"/>
              </a:rPr>
              <a:t>)</a:t>
            </a:r>
          </a:p>
        </p:txBody>
      </p:sp>
      <p:sp>
        <p:nvSpPr>
          <p:cNvPr id="68" name="TextBox 67">
            <a:extLst>
              <a:ext uri="{FF2B5EF4-FFF2-40B4-BE49-F238E27FC236}">
                <a16:creationId xmlns:a16="http://schemas.microsoft.com/office/drawing/2014/main" id="{7AC0B1B6-4B2B-4C18-B0FA-99813255F289}"/>
              </a:ext>
            </a:extLst>
          </p:cNvPr>
          <p:cNvSpPr txBox="1"/>
          <p:nvPr/>
        </p:nvSpPr>
        <p:spPr>
          <a:xfrm>
            <a:off x="4587418" y="4418604"/>
            <a:ext cx="1730858" cy="707886"/>
          </a:xfrm>
          <a:prstGeom prst="rect">
            <a:avLst/>
          </a:prstGeom>
          <a:noFill/>
        </p:spPr>
        <p:txBody>
          <a:bodyPr wrap="none" rtlCol="0" anchor="b">
            <a:spAutoFit/>
          </a:bodyPr>
          <a:lstStyle/>
          <a:p>
            <a:pPr algn="ctr">
              <a:lnSpc>
                <a:spcPts val="1620"/>
              </a:lnSpc>
            </a:pPr>
            <a:r>
              <a:rPr lang="en-US" b="1" spc="-11" dirty="0">
                <a:solidFill>
                  <a:srgbClr val="002060"/>
                </a:solidFill>
                <a:latin typeface="Source Sans Pro" panose="020B0503030403020204" pitchFamily="34" charset="0"/>
                <a:ea typeface="Source Sans Pro" panose="020B0503030403020204" pitchFamily="34" charset="0"/>
              </a:rPr>
              <a:t>Capacity </a:t>
            </a:r>
            <a:br>
              <a:rPr lang="en-US" b="1" spc="-11" dirty="0">
                <a:solidFill>
                  <a:srgbClr val="002060"/>
                </a:solidFill>
                <a:latin typeface="Source Sans Pro" panose="020B0503030403020204" pitchFamily="34" charset="0"/>
                <a:ea typeface="Source Sans Pro" panose="020B0503030403020204" pitchFamily="34" charset="0"/>
              </a:rPr>
            </a:br>
            <a:r>
              <a:rPr lang="en-US" b="1" spc="-11" dirty="0">
                <a:solidFill>
                  <a:srgbClr val="002060"/>
                </a:solidFill>
                <a:latin typeface="Source Sans Pro" panose="020B0503030403020204" pitchFamily="34" charset="0"/>
                <a:ea typeface="Source Sans Pro" panose="020B0503030403020204" pitchFamily="34" charset="0"/>
              </a:rPr>
              <a:t>development: </a:t>
            </a:r>
            <a:br>
              <a:rPr lang="en-US" b="1" spc="-11" dirty="0">
                <a:solidFill>
                  <a:srgbClr val="002060"/>
                </a:solidFill>
                <a:latin typeface="Source Sans Pro" panose="020B0503030403020204" pitchFamily="34" charset="0"/>
                <a:ea typeface="Source Sans Pro" panose="020B0503030403020204" pitchFamily="34" charset="0"/>
              </a:rPr>
            </a:br>
            <a:r>
              <a:rPr lang="en-US" b="1" spc="-11" dirty="0">
                <a:solidFill>
                  <a:srgbClr val="002060"/>
                </a:solidFill>
                <a:latin typeface="Source Sans Pro" panose="020B0503030403020204" pitchFamily="34" charset="0"/>
                <a:ea typeface="Source Sans Pro" panose="020B0503030403020204" pitchFamily="34" charset="0"/>
              </a:rPr>
              <a:t>Chad PDIDE</a:t>
            </a:r>
          </a:p>
        </p:txBody>
      </p:sp>
      <p:sp>
        <p:nvSpPr>
          <p:cNvPr id="70" name="TextBox 69">
            <a:extLst>
              <a:ext uri="{FF2B5EF4-FFF2-40B4-BE49-F238E27FC236}">
                <a16:creationId xmlns:a16="http://schemas.microsoft.com/office/drawing/2014/main" id="{7682F36E-908A-461B-A3A5-E8E31C21CF40}"/>
              </a:ext>
            </a:extLst>
          </p:cNvPr>
          <p:cNvSpPr txBox="1"/>
          <p:nvPr/>
        </p:nvSpPr>
        <p:spPr>
          <a:xfrm>
            <a:off x="5673388" y="1227484"/>
            <a:ext cx="1716624" cy="503984"/>
          </a:xfrm>
          <a:prstGeom prst="rect">
            <a:avLst/>
          </a:prstGeom>
          <a:noFill/>
        </p:spPr>
        <p:txBody>
          <a:bodyPr wrap="none" rtlCol="0" anchor="b">
            <a:spAutoFit/>
          </a:bodyPr>
          <a:lstStyle/>
          <a:p>
            <a:pPr algn="ctr">
              <a:lnSpc>
                <a:spcPts val="1620"/>
              </a:lnSpc>
            </a:pPr>
            <a:r>
              <a:rPr lang="en-US" b="1" spc="-11" dirty="0">
                <a:solidFill>
                  <a:srgbClr val="D09E00"/>
                </a:solidFill>
                <a:latin typeface="Source Sans Pro" panose="020B0503030403020204" pitchFamily="34" charset="0"/>
                <a:ea typeface="Source Sans Pro" panose="020B0503030403020204" pitchFamily="34" charset="0"/>
              </a:rPr>
              <a:t>Proposals for </a:t>
            </a:r>
            <a:br>
              <a:rPr lang="en-US" b="1" spc="-11" dirty="0">
                <a:solidFill>
                  <a:srgbClr val="D09E00"/>
                </a:solidFill>
                <a:latin typeface="Source Sans Pro" panose="020B0503030403020204" pitchFamily="34" charset="0"/>
                <a:ea typeface="Source Sans Pro" panose="020B0503030403020204" pitchFamily="34" charset="0"/>
              </a:rPr>
            </a:br>
            <a:r>
              <a:rPr lang="en-US" b="1" spc="-11" dirty="0">
                <a:solidFill>
                  <a:srgbClr val="D09E00"/>
                </a:solidFill>
                <a:latin typeface="Source Sans Pro" panose="020B0503030403020204" pitchFamily="34" charset="0"/>
                <a:ea typeface="Source Sans Pro" panose="020B0503030403020204" pitchFamily="34" charset="0"/>
              </a:rPr>
              <a:t>the SDG Fund</a:t>
            </a:r>
          </a:p>
        </p:txBody>
      </p:sp>
      <p:sp>
        <p:nvSpPr>
          <p:cNvPr id="76" name="Freeform 27">
            <a:extLst>
              <a:ext uri="{FF2B5EF4-FFF2-40B4-BE49-F238E27FC236}">
                <a16:creationId xmlns:a16="http://schemas.microsoft.com/office/drawing/2014/main" id="{E1AEA110-C4AC-46A7-9D80-9763CBF2F27E}"/>
              </a:ext>
            </a:extLst>
          </p:cNvPr>
          <p:cNvSpPr>
            <a:spLocks noChangeArrowheads="1"/>
          </p:cNvSpPr>
          <p:nvPr/>
        </p:nvSpPr>
        <p:spPr bwMode="auto">
          <a:xfrm>
            <a:off x="4227426" y="2366862"/>
            <a:ext cx="24252" cy="510569"/>
          </a:xfrm>
          <a:custGeom>
            <a:avLst/>
            <a:gdLst>
              <a:gd name="connsiteX0" fmla="*/ 32962 w 64655"/>
              <a:gd name="connsiteY0" fmla="*/ 1219583 h 1361164"/>
              <a:gd name="connsiteX1" fmla="*/ 64655 w 64655"/>
              <a:gd name="connsiteY1" fmla="*/ 1252159 h 1361164"/>
              <a:gd name="connsiteX2" fmla="*/ 64655 w 64655"/>
              <a:gd name="connsiteY2" fmla="*/ 1328588 h 1361164"/>
              <a:gd name="connsiteX3" fmla="*/ 32962 w 64655"/>
              <a:gd name="connsiteY3" fmla="*/ 1361164 h 1361164"/>
              <a:gd name="connsiteX4" fmla="*/ 0 w 64655"/>
              <a:gd name="connsiteY4" fmla="*/ 1328588 h 1361164"/>
              <a:gd name="connsiteX5" fmla="*/ 0 w 64655"/>
              <a:gd name="connsiteY5" fmla="*/ 1252159 h 1361164"/>
              <a:gd name="connsiteX6" fmla="*/ 32962 w 64655"/>
              <a:gd name="connsiteY6" fmla="*/ 1219583 h 1361164"/>
              <a:gd name="connsiteX7" fmla="*/ 32962 w 64655"/>
              <a:gd name="connsiteY7" fmla="*/ 894102 h 1361164"/>
              <a:gd name="connsiteX8" fmla="*/ 64655 w 64655"/>
              <a:gd name="connsiteY8" fmla="*/ 925227 h 1361164"/>
              <a:gd name="connsiteX9" fmla="*/ 64655 w 64655"/>
              <a:gd name="connsiteY9" fmla="*/ 1088324 h 1361164"/>
              <a:gd name="connsiteX10" fmla="*/ 32962 w 64655"/>
              <a:gd name="connsiteY10" fmla="*/ 1119449 h 1361164"/>
              <a:gd name="connsiteX11" fmla="*/ 0 w 64655"/>
              <a:gd name="connsiteY11" fmla="*/ 1088324 h 1361164"/>
              <a:gd name="connsiteX12" fmla="*/ 0 w 64655"/>
              <a:gd name="connsiteY12" fmla="*/ 925227 h 1361164"/>
              <a:gd name="connsiteX13" fmla="*/ 32962 w 64655"/>
              <a:gd name="connsiteY13" fmla="*/ 894102 h 1361164"/>
              <a:gd name="connsiteX14" fmla="*/ 32962 w 64655"/>
              <a:gd name="connsiteY14" fmla="*/ 566663 h 1361164"/>
              <a:gd name="connsiteX15" fmla="*/ 64655 w 64655"/>
              <a:gd name="connsiteY15" fmla="*/ 599034 h 1361164"/>
              <a:gd name="connsiteX16" fmla="*/ 64655 w 64655"/>
              <a:gd name="connsiteY16" fmla="*/ 762130 h 1361164"/>
              <a:gd name="connsiteX17" fmla="*/ 32962 w 64655"/>
              <a:gd name="connsiteY17" fmla="*/ 794501 h 1361164"/>
              <a:gd name="connsiteX18" fmla="*/ 0 w 64655"/>
              <a:gd name="connsiteY18" fmla="*/ 762130 h 1361164"/>
              <a:gd name="connsiteX19" fmla="*/ 0 w 64655"/>
              <a:gd name="connsiteY19" fmla="*/ 599034 h 1361164"/>
              <a:gd name="connsiteX20" fmla="*/ 32962 w 64655"/>
              <a:gd name="connsiteY20" fmla="*/ 566663 h 1361164"/>
              <a:gd name="connsiteX21" fmla="*/ 32962 w 64655"/>
              <a:gd name="connsiteY21" fmla="*/ 241715 h 1361164"/>
              <a:gd name="connsiteX22" fmla="*/ 64655 w 64655"/>
              <a:gd name="connsiteY22" fmla="*/ 272840 h 1361164"/>
              <a:gd name="connsiteX23" fmla="*/ 64655 w 64655"/>
              <a:gd name="connsiteY23" fmla="*/ 435937 h 1361164"/>
              <a:gd name="connsiteX24" fmla="*/ 32962 w 64655"/>
              <a:gd name="connsiteY24" fmla="*/ 467062 h 1361164"/>
              <a:gd name="connsiteX25" fmla="*/ 0 w 64655"/>
              <a:gd name="connsiteY25" fmla="*/ 435937 h 1361164"/>
              <a:gd name="connsiteX26" fmla="*/ 0 w 64655"/>
              <a:gd name="connsiteY26" fmla="*/ 272840 h 1361164"/>
              <a:gd name="connsiteX27" fmla="*/ 32962 w 64655"/>
              <a:gd name="connsiteY27" fmla="*/ 241715 h 1361164"/>
              <a:gd name="connsiteX28" fmla="*/ 32962 w 64655"/>
              <a:gd name="connsiteY28" fmla="*/ 0 h 1361164"/>
              <a:gd name="connsiteX29" fmla="*/ 64655 w 64655"/>
              <a:gd name="connsiteY29" fmla="*/ 32864 h 1361164"/>
              <a:gd name="connsiteX30" fmla="*/ 64655 w 64655"/>
              <a:gd name="connsiteY30" fmla="*/ 109970 h 1361164"/>
              <a:gd name="connsiteX31" fmla="*/ 32962 w 64655"/>
              <a:gd name="connsiteY31" fmla="*/ 141570 h 1361164"/>
              <a:gd name="connsiteX32" fmla="*/ 0 w 64655"/>
              <a:gd name="connsiteY32" fmla="*/ 109970 h 1361164"/>
              <a:gd name="connsiteX33" fmla="*/ 0 w 64655"/>
              <a:gd name="connsiteY33" fmla="*/ 32864 h 1361164"/>
              <a:gd name="connsiteX34" fmla="*/ 32962 w 64655"/>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61164">
                <a:moveTo>
                  <a:pt x="32962" y="1219583"/>
                </a:moveTo>
                <a:cubicBezTo>
                  <a:pt x="50710" y="1219583"/>
                  <a:pt x="64655" y="1234618"/>
                  <a:pt x="64655" y="1252159"/>
                </a:cubicBezTo>
                <a:lnTo>
                  <a:pt x="64655" y="1328588"/>
                </a:lnTo>
                <a:cubicBezTo>
                  <a:pt x="64655" y="1347382"/>
                  <a:pt x="50710" y="1361164"/>
                  <a:pt x="32962" y="1361164"/>
                </a:cubicBezTo>
                <a:cubicBezTo>
                  <a:pt x="15213" y="1361164"/>
                  <a:pt x="0" y="1347382"/>
                  <a:pt x="0" y="1328588"/>
                </a:cubicBezTo>
                <a:lnTo>
                  <a:pt x="0" y="1252159"/>
                </a:lnTo>
                <a:cubicBezTo>
                  <a:pt x="0" y="1234618"/>
                  <a:pt x="15213" y="1219583"/>
                  <a:pt x="32962" y="1219583"/>
                </a:cubicBezTo>
                <a:close/>
                <a:moveTo>
                  <a:pt x="32962" y="894102"/>
                </a:moveTo>
                <a:cubicBezTo>
                  <a:pt x="50710" y="894102"/>
                  <a:pt x="64655" y="907797"/>
                  <a:pt x="64655" y="925227"/>
                </a:cubicBezTo>
                <a:lnTo>
                  <a:pt x="64655" y="1088324"/>
                </a:lnTo>
                <a:cubicBezTo>
                  <a:pt x="64655" y="1105754"/>
                  <a:pt x="50710" y="1119449"/>
                  <a:pt x="32962" y="1119449"/>
                </a:cubicBezTo>
                <a:cubicBezTo>
                  <a:pt x="15213" y="1119449"/>
                  <a:pt x="0" y="1105754"/>
                  <a:pt x="0" y="1088324"/>
                </a:cubicBezTo>
                <a:lnTo>
                  <a:pt x="0" y="925227"/>
                </a:lnTo>
                <a:cubicBezTo>
                  <a:pt x="0" y="907797"/>
                  <a:pt x="15213" y="894102"/>
                  <a:pt x="32962" y="894102"/>
                </a:cubicBezTo>
                <a:close/>
                <a:moveTo>
                  <a:pt x="32962" y="566663"/>
                </a:moveTo>
                <a:cubicBezTo>
                  <a:pt x="50710" y="566663"/>
                  <a:pt x="64655" y="581603"/>
                  <a:pt x="64655" y="599034"/>
                </a:cubicBezTo>
                <a:lnTo>
                  <a:pt x="64655" y="762130"/>
                </a:lnTo>
                <a:cubicBezTo>
                  <a:pt x="64655" y="779560"/>
                  <a:pt x="50710" y="794501"/>
                  <a:pt x="32962" y="794501"/>
                </a:cubicBezTo>
                <a:cubicBezTo>
                  <a:pt x="15213" y="794501"/>
                  <a:pt x="0" y="779560"/>
                  <a:pt x="0" y="762130"/>
                </a:cubicBezTo>
                <a:lnTo>
                  <a:pt x="0" y="599034"/>
                </a:lnTo>
                <a:cubicBezTo>
                  <a:pt x="0" y="581603"/>
                  <a:pt x="15213" y="566663"/>
                  <a:pt x="32962" y="566663"/>
                </a:cubicBezTo>
                <a:close/>
                <a:moveTo>
                  <a:pt x="32962" y="241715"/>
                </a:moveTo>
                <a:cubicBezTo>
                  <a:pt x="50710" y="241715"/>
                  <a:pt x="64655" y="255410"/>
                  <a:pt x="64655" y="272840"/>
                </a:cubicBezTo>
                <a:lnTo>
                  <a:pt x="64655" y="435937"/>
                </a:lnTo>
                <a:cubicBezTo>
                  <a:pt x="64655" y="453367"/>
                  <a:pt x="50710" y="467062"/>
                  <a:pt x="32962" y="467062"/>
                </a:cubicBezTo>
                <a:cubicBezTo>
                  <a:pt x="15213" y="467062"/>
                  <a:pt x="0" y="453367"/>
                  <a:pt x="0" y="435937"/>
                </a:cubicBezTo>
                <a:lnTo>
                  <a:pt x="0" y="272840"/>
                </a:lnTo>
                <a:cubicBezTo>
                  <a:pt x="0" y="255410"/>
                  <a:pt x="15213" y="241715"/>
                  <a:pt x="32962" y="241715"/>
                </a:cubicBezTo>
                <a:close/>
                <a:moveTo>
                  <a:pt x="32962" y="0"/>
                </a:moveTo>
                <a:cubicBezTo>
                  <a:pt x="50710" y="0"/>
                  <a:pt x="64655" y="15168"/>
                  <a:pt x="64655" y="32864"/>
                </a:cubicBezTo>
                <a:lnTo>
                  <a:pt x="64655" y="109970"/>
                </a:lnTo>
                <a:cubicBezTo>
                  <a:pt x="64655" y="127666"/>
                  <a:pt x="50710" y="141570"/>
                  <a:pt x="32962" y="141570"/>
                </a:cubicBezTo>
                <a:cubicBezTo>
                  <a:pt x="15213" y="141570"/>
                  <a:pt x="0" y="127666"/>
                  <a:pt x="0" y="109970"/>
                </a:cubicBezTo>
                <a:lnTo>
                  <a:pt x="0" y="32864"/>
                </a:lnTo>
                <a:cubicBezTo>
                  <a:pt x="0" y="15168"/>
                  <a:pt x="15213" y="0"/>
                  <a:pt x="32962" y="0"/>
                </a:cubicBezTo>
                <a:close/>
              </a:path>
            </a:pathLst>
          </a:custGeom>
          <a:solidFill>
            <a:srgbClr val="B48900"/>
          </a:solidFill>
          <a:ln>
            <a:noFill/>
          </a:ln>
          <a:effectLst/>
        </p:spPr>
        <p:txBody>
          <a:bodyPr wrap="square" anchor="ctr">
            <a:noAutofit/>
          </a:bodyPr>
          <a:lstStyle/>
          <a:p>
            <a:endParaRPr lang="en-US" sz="2449"/>
          </a:p>
        </p:txBody>
      </p:sp>
      <p:pic>
        <p:nvPicPr>
          <p:cNvPr id="14" name="Picture 13">
            <a:extLst>
              <a:ext uri="{FF2B5EF4-FFF2-40B4-BE49-F238E27FC236}">
                <a16:creationId xmlns:a16="http://schemas.microsoft.com/office/drawing/2014/main" id="{5C179123-BA62-412C-9C49-E7EB570F5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413" y="3389827"/>
            <a:ext cx="535380" cy="535380"/>
          </a:xfrm>
          <a:prstGeom prst="rect">
            <a:avLst/>
          </a:prstGeom>
        </p:spPr>
      </p:pic>
      <p:sp>
        <p:nvSpPr>
          <p:cNvPr id="77" name="Freeform 4">
            <a:extLst>
              <a:ext uri="{FF2B5EF4-FFF2-40B4-BE49-F238E27FC236}">
                <a16:creationId xmlns:a16="http://schemas.microsoft.com/office/drawing/2014/main" id="{310137EE-796A-4E8B-8E3E-2695F54706E5}"/>
              </a:ext>
            </a:extLst>
          </p:cNvPr>
          <p:cNvSpPr>
            <a:spLocks noChangeArrowheads="1"/>
          </p:cNvSpPr>
          <p:nvPr/>
        </p:nvSpPr>
        <p:spPr bwMode="auto">
          <a:xfrm>
            <a:off x="7006188" y="2279420"/>
            <a:ext cx="1574332" cy="1347661"/>
          </a:xfrm>
          <a:custGeom>
            <a:avLst/>
            <a:gdLst>
              <a:gd name="T0" fmla="*/ 2815 w 3370"/>
              <a:gd name="T1" fmla="*/ 2329 h 2883"/>
              <a:gd name="T2" fmla="*/ 2866 w 3370"/>
              <a:gd name="T3" fmla="*/ 2310 h 2883"/>
              <a:gd name="T4" fmla="*/ 2871 w 3370"/>
              <a:gd name="T5" fmla="*/ 2310 h 2883"/>
              <a:gd name="T6" fmla="*/ 2957 w 3370"/>
              <a:gd name="T7" fmla="*/ 2356 h 2883"/>
              <a:gd name="T8" fmla="*/ 3085 w 3370"/>
              <a:gd name="T9" fmla="*/ 2492 h 2883"/>
              <a:gd name="T10" fmla="*/ 3135 w 3370"/>
              <a:gd name="T11" fmla="*/ 2512 h 2883"/>
              <a:gd name="T12" fmla="*/ 3209 w 3370"/>
              <a:gd name="T13" fmla="*/ 2510 h 2883"/>
              <a:gd name="T14" fmla="*/ 3329 w 3370"/>
              <a:gd name="T15" fmla="*/ 2405 h 2883"/>
              <a:gd name="T16" fmla="*/ 3362 w 3370"/>
              <a:gd name="T17" fmla="*/ 2261 h 2883"/>
              <a:gd name="T18" fmla="*/ 3353 w 3370"/>
              <a:gd name="T19" fmla="*/ 2229 h 2883"/>
              <a:gd name="T20" fmla="*/ 3352 w 3370"/>
              <a:gd name="T21" fmla="*/ 2228 h 2883"/>
              <a:gd name="T22" fmla="*/ 3351 w 3370"/>
              <a:gd name="T23" fmla="*/ 2224 h 2883"/>
              <a:gd name="T24" fmla="*/ 3349 w 3370"/>
              <a:gd name="T25" fmla="*/ 2222 h 2883"/>
              <a:gd name="T26" fmla="*/ 3348 w 3370"/>
              <a:gd name="T27" fmla="*/ 2218 h 2883"/>
              <a:gd name="T28" fmla="*/ 3347 w 3370"/>
              <a:gd name="T29" fmla="*/ 2217 h 2883"/>
              <a:gd name="T30" fmla="*/ 3345 w 3370"/>
              <a:gd name="T31" fmla="*/ 2211 h 2883"/>
              <a:gd name="T32" fmla="*/ 3290 w 3370"/>
              <a:gd name="T33" fmla="*/ 2156 h 2883"/>
              <a:gd name="T34" fmla="*/ 3282 w 3370"/>
              <a:gd name="T35" fmla="*/ 2151 h 2883"/>
              <a:gd name="T36" fmla="*/ 3208 w 3370"/>
              <a:gd name="T37" fmla="*/ 2123 h 2883"/>
              <a:gd name="T38" fmla="*/ 3101 w 3370"/>
              <a:gd name="T39" fmla="*/ 2108 h 2883"/>
              <a:gd name="T40" fmla="*/ 3017 w 3370"/>
              <a:gd name="T41" fmla="*/ 2056 h 2883"/>
              <a:gd name="T42" fmla="*/ 3014 w 3370"/>
              <a:gd name="T43" fmla="*/ 2051 h 2883"/>
              <a:gd name="T44" fmla="*/ 3014 w 3370"/>
              <a:gd name="T45" fmla="*/ 2050 h 2883"/>
              <a:gd name="T46" fmla="*/ 3006 w 3370"/>
              <a:gd name="T47" fmla="*/ 1989 h 2883"/>
              <a:gd name="T48" fmla="*/ 3324 w 3370"/>
              <a:gd name="T49" fmla="*/ 1436 h 2883"/>
              <a:gd name="T50" fmla="*/ 831 w 3370"/>
              <a:gd name="T51" fmla="*/ 0 h 2883"/>
              <a:gd name="T52" fmla="*/ 314 w 3370"/>
              <a:gd name="T53" fmla="*/ 1980 h 2883"/>
              <a:gd name="T54" fmla="*/ 349 w 3370"/>
              <a:gd name="T55" fmla="*/ 1991 h 2883"/>
              <a:gd name="T56" fmla="*/ 412 w 3370"/>
              <a:gd name="T57" fmla="*/ 1959 h 2883"/>
              <a:gd name="T58" fmla="*/ 553 w 3370"/>
              <a:gd name="T59" fmla="*/ 1814 h 2883"/>
              <a:gd name="T60" fmla="*/ 563 w 3370"/>
              <a:gd name="T61" fmla="*/ 1809 h 2883"/>
              <a:gd name="T62" fmla="*/ 653 w 3370"/>
              <a:gd name="T63" fmla="*/ 1786 h 2883"/>
              <a:gd name="T64" fmla="*/ 653 w 3370"/>
              <a:gd name="T65" fmla="*/ 1786 h 2883"/>
              <a:gd name="T66" fmla="*/ 665 w 3370"/>
              <a:gd name="T67" fmla="*/ 1786 h 2883"/>
              <a:gd name="T68" fmla="*/ 668 w 3370"/>
              <a:gd name="T69" fmla="*/ 1787 h 2883"/>
              <a:gd name="T70" fmla="*/ 670 w 3370"/>
              <a:gd name="T71" fmla="*/ 1787 h 2883"/>
              <a:gd name="T72" fmla="*/ 678 w 3370"/>
              <a:gd name="T73" fmla="*/ 1788 h 2883"/>
              <a:gd name="T74" fmla="*/ 717 w 3370"/>
              <a:gd name="T75" fmla="*/ 1798 h 2883"/>
              <a:gd name="T76" fmla="*/ 843 w 3370"/>
              <a:gd name="T77" fmla="*/ 1914 h 2883"/>
              <a:gd name="T78" fmla="*/ 877 w 3370"/>
              <a:gd name="T79" fmla="*/ 2095 h 2883"/>
              <a:gd name="T80" fmla="*/ 834 w 3370"/>
              <a:gd name="T81" fmla="*/ 2174 h 2883"/>
              <a:gd name="T82" fmla="*/ 783 w 3370"/>
              <a:gd name="T83" fmla="*/ 2214 h 2883"/>
              <a:gd name="T84" fmla="*/ 693 w 3370"/>
              <a:gd name="T85" fmla="*/ 2246 h 2883"/>
              <a:gd name="T86" fmla="*/ 585 w 3370"/>
              <a:gd name="T87" fmla="*/ 2263 h 2883"/>
              <a:gd name="T88" fmla="*/ 528 w 3370"/>
              <a:gd name="T89" fmla="*/ 2300 h 2883"/>
              <a:gd name="T90" fmla="*/ 520 w 3370"/>
              <a:gd name="T91" fmla="*/ 2336 h 2883"/>
              <a:gd name="T92" fmla="*/ 2490 w 3370"/>
              <a:gd name="T93" fmla="*/ 2882 h 2883"/>
              <a:gd name="T94" fmla="*/ 2799 w 3370"/>
              <a:gd name="T95" fmla="*/ 2345 h 2883"/>
              <a:gd name="T96" fmla="*/ 2802 w 3370"/>
              <a:gd name="T97" fmla="*/ 2342 h 2883"/>
              <a:gd name="T98" fmla="*/ 2811 w 3370"/>
              <a:gd name="T99" fmla="*/ 2334 h 2883"/>
              <a:gd name="T100" fmla="*/ 2815 w 3370"/>
              <a:gd name="T101" fmla="*/ 2329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0" h="2883">
                <a:moveTo>
                  <a:pt x="2815" y="2329"/>
                </a:moveTo>
                <a:lnTo>
                  <a:pt x="2815" y="2329"/>
                </a:lnTo>
                <a:cubicBezTo>
                  <a:pt x="2830" y="2319"/>
                  <a:pt x="2847" y="2312"/>
                  <a:pt x="2865" y="2310"/>
                </a:cubicBezTo>
                <a:lnTo>
                  <a:pt x="2866" y="2310"/>
                </a:lnTo>
                <a:lnTo>
                  <a:pt x="2866" y="2310"/>
                </a:lnTo>
                <a:cubicBezTo>
                  <a:pt x="2867" y="2310"/>
                  <a:pt x="2870" y="2310"/>
                  <a:pt x="2871" y="2310"/>
                </a:cubicBezTo>
                <a:lnTo>
                  <a:pt x="2871" y="2310"/>
                </a:lnTo>
                <a:cubicBezTo>
                  <a:pt x="2906" y="2309"/>
                  <a:pt x="2939" y="2326"/>
                  <a:pt x="2957" y="2356"/>
                </a:cubicBezTo>
                <a:lnTo>
                  <a:pt x="2957" y="2356"/>
                </a:lnTo>
                <a:cubicBezTo>
                  <a:pt x="2999" y="2419"/>
                  <a:pt x="3047" y="2470"/>
                  <a:pt x="3085" y="2492"/>
                </a:cubicBezTo>
                <a:lnTo>
                  <a:pt x="3085" y="2492"/>
                </a:lnTo>
                <a:cubicBezTo>
                  <a:pt x="3102" y="2502"/>
                  <a:pt x="3118" y="2509"/>
                  <a:pt x="3135" y="2512"/>
                </a:cubicBezTo>
                <a:lnTo>
                  <a:pt x="3135" y="2512"/>
                </a:lnTo>
                <a:cubicBezTo>
                  <a:pt x="3160" y="2518"/>
                  <a:pt x="3185" y="2517"/>
                  <a:pt x="3209" y="2510"/>
                </a:cubicBezTo>
                <a:lnTo>
                  <a:pt x="3209" y="2510"/>
                </a:lnTo>
                <a:cubicBezTo>
                  <a:pt x="3255" y="2497"/>
                  <a:pt x="3297" y="2460"/>
                  <a:pt x="3329" y="2405"/>
                </a:cubicBezTo>
                <a:lnTo>
                  <a:pt x="3329" y="2405"/>
                </a:lnTo>
                <a:cubicBezTo>
                  <a:pt x="3357" y="2356"/>
                  <a:pt x="3369" y="2305"/>
                  <a:pt x="3362" y="2261"/>
                </a:cubicBezTo>
                <a:lnTo>
                  <a:pt x="3362" y="2261"/>
                </a:lnTo>
                <a:cubicBezTo>
                  <a:pt x="3360" y="2250"/>
                  <a:pt x="3357" y="2239"/>
                  <a:pt x="3353" y="2229"/>
                </a:cubicBezTo>
                <a:lnTo>
                  <a:pt x="3353" y="2229"/>
                </a:lnTo>
                <a:lnTo>
                  <a:pt x="3352" y="2228"/>
                </a:lnTo>
                <a:lnTo>
                  <a:pt x="3352" y="2228"/>
                </a:lnTo>
                <a:cubicBezTo>
                  <a:pt x="3352" y="2226"/>
                  <a:pt x="3351" y="2225"/>
                  <a:pt x="3351" y="2224"/>
                </a:cubicBezTo>
                <a:lnTo>
                  <a:pt x="3349" y="2222"/>
                </a:lnTo>
                <a:lnTo>
                  <a:pt x="3349" y="2222"/>
                </a:lnTo>
                <a:cubicBezTo>
                  <a:pt x="3349" y="2221"/>
                  <a:pt x="3349" y="2220"/>
                  <a:pt x="3348" y="2219"/>
                </a:cubicBezTo>
                <a:lnTo>
                  <a:pt x="3348" y="2218"/>
                </a:lnTo>
                <a:lnTo>
                  <a:pt x="3348" y="2218"/>
                </a:lnTo>
                <a:lnTo>
                  <a:pt x="3347" y="2217"/>
                </a:lnTo>
                <a:lnTo>
                  <a:pt x="3347" y="2217"/>
                </a:lnTo>
                <a:cubicBezTo>
                  <a:pt x="3347" y="2215"/>
                  <a:pt x="3345" y="2213"/>
                  <a:pt x="3345" y="2211"/>
                </a:cubicBezTo>
                <a:lnTo>
                  <a:pt x="3345" y="2211"/>
                </a:lnTo>
                <a:cubicBezTo>
                  <a:pt x="3332" y="2189"/>
                  <a:pt x="3313" y="2171"/>
                  <a:pt x="3290" y="2156"/>
                </a:cubicBezTo>
                <a:lnTo>
                  <a:pt x="3290" y="2156"/>
                </a:lnTo>
                <a:cubicBezTo>
                  <a:pt x="3288" y="2155"/>
                  <a:pt x="3285" y="2153"/>
                  <a:pt x="3282" y="2151"/>
                </a:cubicBezTo>
                <a:lnTo>
                  <a:pt x="3282" y="2151"/>
                </a:lnTo>
                <a:cubicBezTo>
                  <a:pt x="3263" y="2140"/>
                  <a:pt x="3238" y="2131"/>
                  <a:pt x="3208" y="2123"/>
                </a:cubicBezTo>
                <a:lnTo>
                  <a:pt x="3208" y="2123"/>
                </a:lnTo>
                <a:cubicBezTo>
                  <a:pt x="3176" y="2115"/>
                  <a:pt x="3139" y="2111"/>
                  <a:pt x="3101" y="2108"/>
                </a:cubicBezTo>
                <a:lnTo>
                  <a:pt x="3101" y="2108"/>
                </a:lnTo>
                <a:cubicBezTo>
                  <a:pt x="3065" y="2106"/>
                  <a:pt x="3034" y="2087"/>
                  <a:pt x="3017" y="2056"/>
                </a:cubicBezTo>
                <a:lnTo>
                  <a:pt x="3017" y="2056"/>
                </a:lnTo>
                <a:cubicBezTo>
                  <a:pt x="3016" y="2054"/>
                  <a:pt x="3015" y="2052"/>
                  <a:pt x="3014" y="2051"/>
                </a:cubicBezTo>
                <a:lnTo>
                  <a:pt x="3014" y="2050"/>
                </a:lnTo>
                <a:lnTo>
                  <a:pt x="3014" y="2050"/>
                </a:lnTo>
                <a:cubicBezTo>
                  <a:pt x="3005" y="2030"/>
                  <a:pt x="3002" y="2009"/>
                  <a:pt x="3006" y="1989"/>
                </a:cubicBezTo>
                <a:lnTo>
                  <a:pt x="3006" y="1989"/>
                </a:lnTo>
                <a:cubicBezTo>
                  <a:pt x="3006" y="1987"/>
                  <a:pt x="3007" y="1985"/>
                  <a:pt x="3008" y="1984"/>
                </a:cubicBezTo>
                <a:lnTo>
                  <a:pt x="3324" y="1436"/>
                </a:lnTo>
                <a:lnTo>
                  <a:pt x="2495" y="0"/>
                </a:lnTo>
                <a:lnTo>
                  <a:pt x="831" y="0"/>
                </a:lnTo>
                <a:lnTo>
                  <a:pt x="0" y="1437"/>
                </a:lnTo>
                <a:lnTo>
                  <a:pt x="314" y="1980"/>
                </a:lnTo>
                <a:lnTo>
                  <a:pt x="314" y="1980"/>
                </a:lnTo>
                <a:cubicBezTo>
                  <a:pt x="325" y="1987"/>
                  <a:pt x="337" y="1991"/>
                  <a:pt x="349" y="1991"/>
                </a:cubicBezTo>
                <a:lnTo>
                  <a:pt x="349" y="1991"/>
                </a:lnTo>
                <a:cubicBezTo>
                  <a:pt x="375" y="1993"/>
                  <a:pt x="397" y="1980"/>
                  <a:pt x="412" y="1959"/>
                </a:cubicBezTo>
                <a:lnTo>
                  <a:pt x="412" y="1959"/>
                </a:lnTo>
                <a:cubicBezTo>
                  <a:pt x="456" y="1894"/>
                  <a:pt x="509" y="1840"/>
                  <a:pt x="553" y="1814"/>
                </a:cubicBezTo>
                <a:lnTo>
                  <a:pt x="553" y="1814"/>
                </a:lnTo>
                <a:cubicBezTo>
                  <a:pt x="557" y="1812"/>
                  <a:pt x="560" y="1810"/>
                  <a:pt x="563" y="1809"/>
                </a:cubicBezTo>
                <a:lnTo>
                  <a:pt x="563" y="1809"/>
                </a:lnTo>
                <a:cubicBezTo>
                  <a:pt x="592" y="1794"/>
                  <a:pt x="622" y="1786"/>
                  <a:pt x="653" y="1786"/>
                </a:cubicBezTo>
                <a:lnTo>
                  <a:pt x="653" y="1786"/>
                </a:lnTo>
                <a:lnTo>
                  <a:pt x="653" y="1786"/>
                </a:lnTo>
                <a:cubicBezTo>
                  <a:pt x="656" y="1786"/>
                  <a:pt x="659" y="1786"/>
                  <a:pt x="660" y="1786"/>
                </a:cubicBezTo>
                <a:lnTo>
                  <a:pt x="665" y="1786"/>
                </a:lnTo>
                <a:lnTo>
                  <a:pt x="665" y="1786"/>
                </a:lnTo>
                <a:cubicBezTo>
                  <a:pt x="666" y="1787"/>
                  <a:pt x="667" y="1787"/>
                  <a:pt x="668" y="1787"/>
                </a:cubicBezTo>
                <a:lnTo>
                  <a:pt x="670" y="1787"/>
                </a:lnTo>
                <a:lnTo>
                  <a:pt x="670" y="1787"/>
                </a:lnTo>
                <a:cubicBezTo>
                  <a:pt x="672" y="1787"/>
                  <a:pt x="674" y="1788"/>
                  <a:pt x="676" y="1788"/>
                </a:cubicBezTo>
                <a:lnTo>
                  <a:pt x="678" y="1788"/>
                </a:lnTo>
                <a:lnTo>
                  <a:pt x="678" y="1788"/>
                </a:lnTo>
                <a:cubicBezTo>
                  <a:pt x="691" y="1790"/>
                  <a:pt x="704" y="1793"/>
                  <a:pt x="717" y="1798"/>
                </a:cubicBezTo>
                <a:lnTo>
                  <a:pt x="717" y="1798"/>
                </a:lnTo>
                <a:cubicBezTo>
                  <a:pt x="765" y="1817"/>
                  <a:pt x="811" y="1858"/>
                  <a:pt x="843" y="1914"/>
                </a:cubicBezTo>
                <a:lnTo>
                  <a:pt x="843" y="1914"/>
                </a:lnTo>
                <a:cubicBezTo>
                  <a:pt x="879" y="1977"/>
                  <a:pt x="890" y="2040"/>
                  <a:pt x="877" y="2095"/>
                </a:cubicBezTo>
                <a:lnTo>
                  <a:pt x="877" y="2095"/>
                </a:lnTo>
                <a:cubicBezTo>
                  <a:pt x="869" y="2125"/>
                  <a:pt x="855" y="2152"/>
                  <a:pt x="834" y="2174"/>
                </a:cubicBezTo>
                <a:lnTo>
                  <a:pt x="834" y="2174"/>
                </a:lnTo>
                <a:cubicBezTo>
                  <a:pt x="820" y="2189"/>
                  <a:pt x="803" y="2203"/>
                  <a:pt x="783" y="2214"/>
                </a:cubicBezTo>
                <a:lnTo>
                  <a:pt x="783" y="2214"/>
                </a:lnTo>
                <a:cubicBezTo>
                  <a:pt x="761" y="2228"/>
                  <a:pt x="730" y="2239"/>
                  <a:pt x="693" y="2246"/>
                </a:cubicBezTo>
                <a:lnTo>
                  <a:pt x="693" y="2246"/>
                </a:lnTo>
                <a:cubicBezTo>
                  <a:pt x="660" y="2254"/>
                  <a:pt x="623" y="2260"/>
                  <a:pt x="585" y="2263"/>
                </a:cubicBezTo>
                <a:lnTo>
                  <a:pt x="585" y="2263"/>
                </a:lnTo>
                <a:cubicBezTo>
                  <a:pt x="561" y="2265"/>
                  <a:pt x="539" y="2279"/>
                  <a:pt x="528" y="2300"/>
                </a:cubicBezTo>
                <a:lnTo>
                  <a:pt x="528" y="2300"/>
                </a:lnTo>
                <a:cubicBezTo>
                  <a:pt x="522" y="2311"/>
                  <a:pt x="519" y="2323"/>
                  <a:pt x="520" y="2336"/>
                </a:cubicBezTo>
                <a:lnTo>
                  <a:pt x="835" y="2881"/>
                </a:lnTo>
                <a:lnTo>
                  <a:pt x="2490" y="2882"/>
                </a:lnTo>
                <a:lnTo>
                  <a:pt x="2799" y="2345"/>
                </a:lnTo>
                <a:lnTo>
                  <a:pt x="2799" y="2345"/>
                </a:lnTo>
                <a:cubicBezTo>
                  <a:pt x="2800" y="2344"/>
                  <a:pt x="2801" y="2343"/>
                  <a:pt x="2802" y="2342"/>
                </a:cubicBezTo>
                <a:lnTo>
                  <a:pt x="2802" y="2342"/>
                </a:lnTo>
                <a:cubicBezTo>
                  <a:pt x="2804" y="2339"/>
                  <a:pt x="2807" y="2338"/>
                  <a:pt x="2810" y="2336"/>
                </a:cubicBezTo>
                <a:lnTo>
                  <a:pt x="2811" y="2334"/>
                </a:lnTo>
                <a:lnTo>
                  <a:pt x="2811" y="2334"/>
                </a:lnTo>
                <a:cubicBezTo>
                  <a:pt x="2812" y="2332"/>
                  <a:pt x="2814" y="2330"/>
                  <a:pt x="2815" y="2329"/>
                </a:cubicBezTo>
              </a:path>
            </a:pathLst>
          </a:custGeom>
          <a:solidFill>
            <a:srgbClr val="296941"/>
          </a:solidFill>
          <a:ln>
            <a:noFill/>
          </a:ln>
          <a:effectLst/>
        </p:spPr>
        <p:txBody>
          <a:bodyPr wrap="none" anchor="ctr"/>
          <a:lstStyle/>
          <a:p>
            <a:endParaRPr lang="en-US" sz="2449"/>
          </a:p>
        </p:txBody>
      </p:sp>
      <p:sp>
        <p:nvSpPr>
          <p:cNvPr id="78" name="Freeform 27">
            <a:extLst>
              <a:ext uri="{FF2B5EF4-FFF2-40B4-BE49-F238E27FC236}">
                <a16:creationId xmlns:a16="http://schemas.microsoft.com/office/drawing/2014/main" id="{D13F8ECF-D20B-4DAD-A4AF-2273E139BAE4}"/>
              </a:ext>
            </a:extLst>
          </p:cNvPr>
          <p:cNvSpPr>
            <a:spLocks noChangeArrowheads="1"/>
          </p:cNvSpPr>
          <p:nvPr/>
        </p:nvSpPr>
        <p:spPr bwMode="auto">
          <a:xfrm>
            <a:off x="7800021" y="3644308"/>
            <a:ext cx="45719" cy="1035757"/>
          </a:xfrm>
          <a:custGeom>
            <a:avLst/>
            <a:gdLst>
              <a:gd name="connsiteX0" fmla="*/ 32962 w 64655"/>
              <a:gd name="connsiteY0" fmla="*/ 1219583 h 1361164"/>
              <a:gd name="connsiteX1" fmla="*/ 64655 w 64655"/>
              <a:gd name="connsiteY1" fmla="*/ 1252159 h 1361164"/>
              <a:gd name="connsiteX2" fmla="*/ 64655 w 64655"/>
              <a:gd name="connsiteY2" fmla="*/ 1328588 h 1361164"/>
              <a:gd name="connsiteX3" fmla="*/ 32962 w 64655"/>
              <a:gd name="connsiteY3" fmla="*/ 1361164 h 1361164"/>
              <a:gd name="connsiteX4" fmla="*/ 0 w 64655"/>
              <a:gd name="connsiteY4" fmla="*/ 1328588 h 1361164"/>
              <a:gd name="connsiteX5" fmla="*/ 0 w 64655"/>
              <a:gd name="connsiteY5" fmla="*/ 1252159 h 1361164"/>
              <a:gd name="connsiteX6" fmla="*/ 32962 w 64655"/>
              <a:gd name="connsiteY6" fmla="*/ 1219583 h 1361164"/>
              <a:gd name="connsiteX7" fmla="*/ 32962 w 64655"/>
              <a:gd name="connsiteY7" fmla="*/ 894102 h 1361164"/>
              <a:gd name="connsiteX8" fmla="*/ 64655 w 64655"/>
              <a:gd name="connsiteY8" fmla="*/ 925227 h 1361164"/>
              <a:gd name="connsiteX9" fmla="*/ 64655 w 64655"/>
              <a:gd name="connsiteY9" fmla="*/ 1088324 h 1361164"/>
              <a:gd name="connsiteX10" fmla="*/ 32962 w 64655"/>
              <a:gd name="connsiteY10" fmla="*/ 1119449 h 1361164"/>
              <a:gd name="connsiteX11" fmla="*/ 0 w 64655"/>
              <a:gd name="connsiteY11" fmla="*/ 1088324 h 1361164"/>
              <a:gd name="connsiteX12" fmla="*/ 0 w 64655"/>
              <a:gd name="connsiteY12" fmla="*/ 925227 h 1361164"/>
              <a:gd name="connsiteX13" fmla="*/ 32962 w 64655"/>
              <a:gd name="connsiteY13" fmla="*/ 894102 h 1361164"/>
              <a:gd name="connsiteX14" fmla="*/ 32962 w 64655"/>
              <a:gd name="connsiteY14" fmla="*/ 566663 h 1361164"/>
              <a:gd name="connsiteX15" fmla="*/ 64655 w 64655"/>
              <a:gd name="connsiteY15" fmla="*/ 599034 h 1361164"/>
              <a:gd name="connsiteX16" fmla="*/ 64655 w 64655"/>
              <a:gd name="connsiteY16" fmla="*/ 762130 h 1361164"/>
              <a:gd name="connsiteX17" fmla="*/ 32962 w 64655"/>
              <a:gd name="connsiteY17" fmla="*/ 794501 h 1361164"/>
              <a:gd name="connsiteX18" fmla="*/ 0 w 64655"/>
              <a:gd name="connsiteY18" fmla="*/ 762130 h 1361164"/>
              <a:gd name="connsiteX19" fmla="*/ 0 w 64655"/>
              <a:gd name="connsiteY19" fmla="*/ 599034 h 1361164"/>
              <a:gd name="connsiteX20" fmla="*/ 32962 w 64655"/>
              <a:gd name="connsiteY20" fmla="*/ 566663 h 1361164"/>
              <a:gd name="connsiteX21" fmla="*/ 32962 w 64655"/>
              <a:gd name="connsiteY21" fmla="*/ 241715 h 1361164"/>
              <a:gd name="connsiteX22" fmla="*/ 64655 w 64655"/>
              <a:gd name="connsiteY22" fmla="*/ 272840 h 1361164"/>
              <a:gd name="connsiteX23" fmla="*/ 64655 w 64655"/>
              <a:gd name="connsiteY23" fmla="*/ 435937 h 1361164"/>
              <a:gd name="connsiteX24" fmla="*/ 32962 w 64655"/>
              <a:gd name="connsiteY24" fmla="*/ 467062 h 1361164"/>
              <a:gd name="connsiteX25" fmla="*/ 0 w 64655"/>
              <a:gd name="connsiteY25" fmla="*/ 435937 h 1361164"/>
              <a:gd name="connsiteX26" fmla="*/ 0 w 64655"/>
              <a:gd name="connsiteY26" fmla="*/ 272840 h 1361164"/>
              <a:gd name="connsiteX27" fmla="*/ 32962 w 64655"/>
              <a:gd name="connsiteY27" fmla="*/ 241715 h 1361164"/>
              <a:gd name="connsiteX28" fmla="*/ 32962 w 64655"/>
              <a:gd name="connsiteY28" fmla="*/ 0 h 1361164"/>
              <a:gd name="connsiteX29" fmla="*/ 64655 w 64655"/>
              <a:gd name="connsiteY29" fmla="*/ 32864 h 1361164"/>
              <a:gd name="connsiteX30" fmla="*/ 64655 w 64655"/>
              <a:gd name="connsiteY30" fmla="*/ 109970 h 1361164"/>
              <a:gd name="connsiteX31" fmla="*/ 32962 w 64655"/>
              <a:gd name="connsiteY31" fmla="*/ 141570 h 1361164"/>
              <a:gd name="connsiteX32" fmla="*/ 0 w 64655"/>
              <a:gd name="connsiteY32" fmla="*/ 109970 h 1361164"/>
              <a:gd name="connsiteX33" fmla="*/ 0 w 64655"/>
              <a:gd name="connsiteY33" fmla="*/ 32864 h 1361164"/>
              <a:gd name="connsiteX34" fmla="*/ 32962 w 64655"/>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61164">
                <a:moveTo>
                  <a:pt x="32962" y="1219583"/>
                </a:moveTo>
                <a:cubicBezTo>
                  <a:pt x="50710" y="1219583"/>
                  <a:pt x="64655" y="1234618"/>
                  <a:pt x="64655" y="1252159"/>
                </a:cubicBezTo>
                <a:lnTo>
                  <a:pt x="64655" y="1328588"/>
                </a:lnTo>
                <a:cubicBezTo>
                  <a:pt x="64655" y="1347382"/>
                  <a:pt x="50710" y="1361164"/>
                  <a:pt x="32962" y="1361164"/>
                </a:cubicBezTo>
                <a:cubicBezTo>
                  <a:pt x="15213" y="1361164"/>
                  <a:pt x="0" y="1347382"/>
                  <a:pt x="0" y="1328588"/>
                </a:cubicBezTo>
                <a:lnTo>
                  <a:pt x="0" y="1252159"/>
                </a:lnTo>
                <a:cubicBezTo>
                  <a:pt x="0" y="1234618"/>
                  <a:pt x="15213" y="1219583"/>
                  <a:pt x="32962" y="1219583"/>
                </a:cubicBezTo>
                <a:close/>
                <a:moveTo>
                  <a:pt x="32962" y="894102"/>
                </a:moveTo>
                <a:cubicBezTo>
                  <a:pt x="50710" y="894102"/>
                  <a:pt x="64655" y="907797"/>
                  <a:pt x="64655" y="925227"/>
                </a:cubicBezTo>
                <a:lnTo>
                  <a:pt x="64655" y="1088324"/>
                </a:lnTo>
                <a:cubicBezTo>
                  <a:pt x="64655" y="1105754"/>
                  <a:pt x="50710" y="1119449"/>
                  <a:pt x="32962" y="1119449"/>
                </a:cubicBezTo>
                <a:cubicBezTo>
                  <a:pt x="15213" y="1119449"/>
                  <a:pt x="0" y="1105754"/>
                  <a:pt x="0" y="1088324"/>
                </a:cubicBezTo>
                <a:lnTo>
                  <a:pt x="0" y="925227"/>
                </a:lnTo>
                <a:cubicBezTo>
                  <a:pt x="0" y="907797"/>
                  <a:pt x="15213" y="894102"/>
                  <a:pt x="32962" y="894102"/>
                </a:cubicBezTo>
                <a:close/>
                <a:moveTo>
                  <a:pt x="32962" y="566663"/>
                </a:moveTo>
                <a:cubicBezTo>
                  <a:pt x="50710" y="566663"/>
                  <a:pt x="64655" y="581603"/>
                  <a:pt x="64655" y="599034"/>
                </a:cubicBezTo>
                <a:lnTo>
                  <a:pt x="64655" y="762130"/>
                </a:lnTo>
                <a:cubicBezTo>
                  <a:pt x="64655" y="779560"/>
                  <a:pt x="50710" y="794501"/>
                  <a:pt x="32962" y="794501"/>
                </a:cubicBezTo>
                <a:cubicBezTo>
                  <a:pt x="15213" y="794501"/>
                  <a:pt x="0" y="779560"/>
                  <a:pt x="0" y="762130"/>
                </a:cubicBezTo>
                <a:lnTo>
                  <a:pt x="0" y="599034"/>
                </a:lnTo>
                <a:cubicBezTo>
                  <a:pt x="0" y="581603"/>
                  <a:pt x="15213" y="566663"/>
                  <a:pt x="32962" y="566663"/>
                </a:cubicBezTo>
                <a:close/>
                <a:moveTo>
                  <a:pt x="32962" y="241715"/>
                </a:moveTo>
                <a:cubicBezTo>
                  <a:pt x="50710" y="241715"/>
                  <a:pt x="64655" y="255410"/>
                  <a:pt x="64655" y="272840"/>
                </a:cubicBezTo>
                <a:lnTo>
                  <a:pt x="64655" y="435937"/>
                </a:lnTo>
                <a:cubicBezTo>
                  <a:pt x="64655" y="453367"/>
                  <a:pt x="50710" y="467062"/>
                  <a:pt x="32962" y="467062"/>
                </a:cubicBezTo>
                <a:cubicBezTo>
                  <a:pt x="15213" y="467062"/>
                  <a:pt x="0" y="453367"/>
                  <a:pt x="0" y="435937"/>
                </a:cubicBezTo>
                <a:lnTo>
                  <a:pt x="0" y="272840"/>
                </a:lnTo>
                <a:cubicBezTo>
                  <a:pt x="0" y="255410"/>
                  <a:pt x="15213" y="241715"/>
                  <a:pt x="32962" y="241715"/>
                </a:cubicBezTo>
                <a:close/>
                <a:moveTo>
                  <a:pt x="32962" y="0"/>
                </a:moveTo>
                <a:cubicBezTo>
                  <a:pt x="50710" y="0"/>
                  <a:pt x="64655" y="15168"/>
                  <a:pt x="64655" y="32864"/>
                </a:cubicBezTo>
                <a:lnTo>
                  <a:pt x="64655" y="109970"/>
                </a:lnTo>
                <a:cubicBezTo>
                  <a:pt x="64655" y="127666"/>
                  <a:pt x="50710" y="141570"/>
                  <a:pt x="32962" y="141570"/>
                </a:cubicBezTo>
                <a:cubicBezTo>
                  <a:pt x="15213" y="141570"/>
                  <a:pt x="0" y="127666"/>
                  <a:pt x="0" y="109970"/>
                </a:cubicBezTo>
                <a:lnTo>
                  <a:pt x="0" y="32864"/>
                </a:lnTo>
                <a:cubicBezTo>
                  <a:pt x="0" y="15168"/>
                  <a:pt x="15213" y="0"/>
                  <a:pt x="32962" y="0"/>
                </a:cubicBezTo>
                <a:close/>
              </a:path>
            </a:pathLst>
          </a:custGeom>
          <a:solidFill>
            <a:srgbClr val="00823B"/>
          </a:solidFill>
          <a:ln>
            <a:noFill/>
          </a:ln>
          <a:effectLst/>
        </p:spPr>
        <p:txBody>
          <a:bodyPr wrap="square" anchor="ctr">
            <a:noAutofit/>
          </a:bodyPr>
          <a:lstStyle/>
          <a:p>
            <a:endParaRPr lang="en-US" sz="2449"/>
          </a:p>
        </p:txBody>
      </p:sp>
      <p:sp>
        <p:nvSpPr>
          <p:cNvPr id="80" name="TextBox 79">
            <a:extLst>
              <a:ext uri="{FF2B5EF4-FFF2-40B4-BE49-F238E27FC236}">
                <a16:creationId xmlns:a16="http://schemas.microsoft.com/office/drawing/2014/main" id="{84DE66C0-2C93-41F2-8E68-B22AB4B0B16A}"/>
              </a:ext>
            </a:extLst>
          </p:cNvPr>
          <p:cNvSpPr txBox="1"/>
          <p:nvPr/>
        </p:nvSpPr>
        <p:spPr>
          <a:xfrm>
            <a:off x="6365983" y="4701777"/>
            <a:ext cx="2892330" cy="913070"/>
          </a:xfrm>
          <a:prstGeom prst="rect">
            <a:avLst/>
          </a:prstGeom>
          <a:noFill/>
        </p:spPr>
        <p:txBody>
          <a:bodyPr wrap="none" rtlCol="0" anchor="b">
            <a:spAutoFit/>
          </a:bodyPr>
          <a:lstStyle/>
          <a:p>
            <a:pPr algn="ctr">
              <a:lnSpc>
                <a:spcPts val="1620"/>
              </a:lnSpc>
            </a:pPr>
            <a:r>
              <a:rPr lang="en-US" b="1" spc="-11" dirty="0">
                <a:solidFill>
                  <a:srgbClr val="296941"/>
                </a:solidFill>
                <a:latin typeface="Source Sans Pro" panose="020B0503030403020204" pitchFamily="34" charset="0"/>
                <a:ea typeface="Source Sans Pro" panose="020B0503030403020204" pitchFamily="34" charset="0"/>
              </a:rPr>
              <a:t>Capacity building </a:t>
            </a:r>
          </a:p>
          <a:p>
            <a:pPr algn="ctr">
              <a:lnSpc>
                <a:spcPts val="1620"/>
              </a:lnSpc>
            </a:pPr>
            <a:r>
              <a:rPr lang="en-US" b="1" spc="-11" dirty="0">
                <a:solidFill>
                  <a:srgbClr val="296941"/>
                </a:solidFill>
                <a:latin typeface="Source Sans Pro" panose="020B0503030403020204" pitchFamily="34" charset="0"/>
                <a:ea typeface="Source Sans Pro" panose="020B0503030403020204" pitchFamily="34" charset="0"/>
              </a:rPr>
              <a:t>of national officials</a:t>
            </a:r>
          </a:p>
          <a:p>
            <a:pPr algn="ctr">
              <a:lnSpc>
                <a:spcPts val="1620"/>
              </a:lnSpc>
            </a:pPr>
            <a:r>
              <a:rPr lang="en-US" b="1" spc="-11" dirty="0">
                <a:solidFill>
                  <a:srgbClr val="296941"/>
                </a:solidFill>
                <a:latin typeface="Source Sans Pro" panose="020B0503030403020204" pitchFamily="34" charset="0"/>
                <a:ea typeface="Source Sans Pro" panose="020B0503030403020204" pitchFamily="34" charset="0"/>
              </a:rPr>
              <a:t> and other stakeholders </a:t>
            </a:r>
          </a:p>
          <a:p>
            <a:pPr algn="ctr">
              <a:lnSpc>
                <a:spcPts val="1620"/>
              </a:lnSpc>
            </a:pPr>
            <a:r>
              <a:rPr lang="en-US" b="1" spc="-11" dirty="0">
                <a:solidFill>
                  <a:srgbClr val="296941"/>
                </a:solidFill>
                <a:latin typeface="Source Sans Pro" panose="020B0503030403020204" pitchFamily="34" charset="0"/>
                <a:ea typeface="Source Sans Pro" panose="020B0503030403020204" pitchFamily="34" charset="0"/>
              </a:rPr>
              <a:t>in trade and related tools</a:t>
            </a:r>
          </a:p>
        </p:txBody>
      </p:sp>
      <p:pic>
        <p:nvPicPr>
          <p:cNvPr id="2" name="Picture 1">
            <a:extLst>
              <a:ext uri="{FF2B5EF4-FFF2-40B4-BE49-F238E27FC236}">
                <a16:creationId xmlns:a16="http://schemas.microsoft.com/office/drawing/2014/main" id="{F02DB22A-B815-4C71-BECD-112AF8679B9F}"/>
              </a:ext>
            </a:extLst>
          </p:cNvPr>
          <p:cNvPicPr>
            <a:picLocks noChangeAspect="1"/>
          </p:cNvPicPr>
          <p:nvPr/>
        </p:nvPicPr>
        <p:blipFill>
          <a:blip r:embed="rId4"/>
          <a:stretch>
            <a:fillRect/>
          </a:stretch>
        </p:blipFill>
        <p:spPr>
          <a:xfrm>
            <a:off x="1497169" y="3393614"/>
            <a:ext cx="860100" cy="536048"/>
          </a:xfrm>
          <a:prstGeom prst="rect">
            <a:avLst/>
          </a:prstGeom>
        </p:spPr>
      </p:pic>
      <p:pic>
        <p:nvPicPr>
          <p:cNvPr id="3" name="Picture 2">
            <a:extLst>
              <a:ext uri="{FF2B5EF4-FFF2-40B4-BE49-F238E27FC236}">
                <a16:creationId xmlns:a16="http://schemas.microsoft.com/office/drawing/2014/main" id="{7E229C41-B545-4450-997C-C0A04C58B6C5}"/>
              </a:ext>
            </a:extLst>
          </p:cNvPr>
          <p:cNvPicPr>
            <a:picLocks noChangeAspect="1"/>
          </p:cNvPicPr>
          <p:nvPr/>
        </p:nvPicPr>
        <p:blipFill>
          <a:blip r:embed="rId5"/>
          <a:stretch>
            <a:fillRect/>
          </a:stretch>
        </p:blipFill>
        <p:spPr>
          <a:xfrm>
            <a:off x="2724094" y="2641728"/>
            <a:ext cx="768622" cy="615510"/>
          </a:xfrm>
          <a:prstGeom prst="rect">
            <a:avLst/>
          </a:prstGeom>
        </p:spPr>
      </p:pic>
      <p:pic>
        <p:nvPicPr>
          <p:cNvPr id="4" name="Picture 3">
            <a:extLst>
              <a:ext uri="{FF2B5EF4-FFF2-40B4-BE49-F238E27FC236}">
                <a16:creationId xmlns:a16="http://schemas.microsoft.com/office/drawing/2014/main" id="{C24C41AD-57C6-4159-8B2A-69D8422A9ABA}"/>
              </a:ext>
            </a:extLst>
          </p:cNvPr>
          <p:cNvPicPr>
            <a:picLocks noChangeAspect="1"/>
          </p:cNvPicPr>
          <p:nvPr/>
        </p:nvPicPr>
        <p:blipFill>
          <a:blip r:embed="rId6"/>
          <a:stretch>
            <a:fillRect/>
          </a:stretch>
        </p:blipFill>
        <p:spPr>
          <a:xfrm>
            <a:off x="5049469" y="2665875"/>
            <a:ext cx="806778" cy="536874"/>
          </a:xfrm>
          <a:prstGeom prst="rect">
            <a:avLst/>
          </a:prstGeom>
        </p:spPr>
      </p:pic>
      <p:pic>
        <p:nvPicPr>
          <p:cNvPr id="6" name="Picture 5">
            <a:extLst>
              <a:ext uri="{FF2B5EF4-FFF2-40B4-BE49-F238E27FC236}">
                <a16:creationId xmlns:a16="http://schemas.microsoft.com/office/drawing/2014/main" id="{26AE9B37-C56E-4893-BE13-E5086C1C91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4888" y="3387382"/>
            <a:ext cx="830569" cy="555726"/>
          </a:xfrm>
          <a:prstGeom prst="rect">
            <a:avLst/>
          </a:prstGeom>
        </p:spPr>
      </p:pic>
      <p:pic>
        <p:nvPicPr>
          <p:cNvPr id="7" name="Picture 6">
            <a:extLst>
              <a:ext uri="{FF2B5EF4-FFF2-40B4-BE49-F238E27FC236}">
                <a16:creationId xmlns:a16="http://schemas.microsoft.com/office/drawing/2014/main" id="{5152875E-0626-4B28-B48C-700C04507D98}"/>
              </a:ext>
            </a:extLst>
          </p:cNvPr>
          <p:cNvPicPr>
            <a:picLocks noChangeAspect="1"/>
          </p:cNvPicPr>
          <p:nvPr/>
        </p:nvPicPr>
        <p:blipFill>
          <a:blip r:embed="rId8"/>
          <a:stretch>
            <a:fillRect/>
          </a:stretch>
        </p:blipFill>
        <p:spPr>
          <a:xfrm>
            <a:off x="7385899" y="2768610"/>
            <a:ext cx="877681" cy="385765"/>
          </a:xfrm>
          <a:prstGeom prst="rect">
            <a:avLst/>
          </a:prstGeom>
        </p:spPr>
      </p:pic>
      <p:sp>
        <p:nvSpPr>
          <p:cNvPr id="42" name="AutoShape 49">
            <a:extLst>
              <a:ext uri="{FF2B5EF4-FFF2-40B4-BE49-F238E27FC236}">
                <a16:creationId xmlns:a16="http://schemas.microsoft.com/office/drawing/2014/main" id="{349ACB35-FFD4-4E0E-A04C-6D1BA3009489}"/>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296941"/>
          </a:solidFill>
          <a:ln>
            <a:noFill/>
          </a:ln>
          <a:extLst/>
        </p:spPr>
        <p:txBody>
          <a:bodyPr lIns="45720" rIns="45720"/>
          <a:lstStyle/>
          <a:p>
            <a:endParaRPr lang="en-US"/>
          </a:p>
        </p:txBody>
      </p:sp>
      <p:sp>
        <p:nvSpPr>
          <p:cNvPr id="46" name="Rectangle 3">
            <a:extLst>
              <a:ext uri="{FF2B5EF4-FFF2-40B4-BE49-F238E27FC236}">
                <a16:creationId xmlns:a16="http://schemas.microsoft.com/office/drawing/2014/main" id="{6F3C90FF-FCD3-432A-8540-8707708DABCE}"/>
              </a:ext>
            </a:extLst>
          </p:cNvPr>
          <p:cNvSpPr>
            <a:spLocks/>
          </p:cNvSpPr>
          <p:nvPr/>
        </p:nvSpPr>
        <p:spPr bwMode="auto">
          <a:xfrm>
            <a:off x="76199" y="6256338"/>
            <a:ext cx="5776913"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E</a:t>
            </a:r>
            <a:r>
              <a:rPr lang="en-US" altLang="en-US" sz="1200" dirty="0" err="1">
                <a:solidFill>
                  <a:srgbClr val="FFFFFF"/>
                </a:solidFill>
                <a:latin typeface="Lato" pitchFamily="34" charset="0"/>
                <a:cs typeface="Lato" pitchFamily="34" charset="0"/>
                <a:sym typeface="Lato" pitchFamily="34" charset="0"/>
              </a:rPr>
              <a:t>conomic</a:t>
            </a:r>
            <a:r>
              <a:rPr lang="en-US" altLang="en-US" sz="1200" dirty="0">
                <a:solidFill>
                  <a:srgbClr val="FFFFFF"/>
                </a:solidFill>
                <a:latin typeface="Lato" pitchFamily="34" charset="0"/>
                <a:cs typeface="Lato" pitchFamily="34" charset="0"/>
                <a:sym typeface="Lato" pitchFamily="34" charset="0"/>
              </a:rPr>
              <a:t> diversification through resource-based and trade induced industrialization</a:t>
            </a:r>
          </a:p>
        </p:txBody>
      </p:sp>
    </p:spTree>
    <p:extLst>
      <p:ext uri="{BB962C8B-B14F-4D97-AF65-F5344CB8AC3E}">
        <p14:creationId xmlns:p14="http://schemas.microsoft.com/office/powerpoint/2010/main" val="214622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D0255C8-575F-4ED2-841D-5CC046BA7703}"/>
              </a:ext>
            </a:extLst>
          </p:cNvPr>
          <p:cNvPicPr>
            <a:picLocks noChangeAspect="1"/>
          </p:cNvPicPr>
          <p:nvPr/>
        </p:nvPicPr>
        <p:blipFill>
          <a:blip r:embed="rId3"/>
          <a:stretch>
            <a:fillRect/>
          </a:stretch>
        </p:blipFill>
        <p:spPr>
          <a:xfrm>
            <a:off x="1619672" y="2872629"/>
            <a:ext cx="7808169" cy="3571033"/>
          </a:xfrm>
          <a:prstGeom prst="rect">
            <a:avLst/>
          </a:prstGeom>
        </p:spPr>
      </p:pic>
      <p:sp>
        <p:nvSpPr>
          <p:cNvPr id="8" name="Rectângulo arredondado 8">
            <a:extLst>
              <a:ext uri="{FF2B5EF4-FFF2-40B4-BE49-F238E27FC236}">
                <a16:creationId xmlns:a16="http://schemas.microsoft.com/office/drawing/2014/main" id="{443265F4-C211-0040-94B5-C85919DD8C06}"/>
              </a:ext>
            </a:extLst>
          </p:cNvPr>
          <p:cNvSpPr/>
          <p:nvPr/>
        </p:nvSpPr>
        <p:spPr>
          <a:xfrm>
            <a:off x="20947" y="23016"/>
            <a:ext cx="9123053" cy="42564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marL="267891"/>
            <a:r>
              <a:rPr lang="en-US" sz="1600" b="1" dirty="0">
                <a:latin typeface="Century Gothic" panose="020B0502020202020204" pitchFamily="34" charset="0"/>
              </a:rPr>
              <a:t>Towards a “Centre of Excellence”: Achievements</a:t>
            </a:r>
          </a:p>
        </p:txBody>
      </p:sp>
      <p:sp>
        <p:nvSpPr>
          <p:cNvPr id="42" name="AutoShape 49">
            <a:extLst>
              <a:ext uri="{FF2B5EF4-FFF2-40B4-BE49-F238E27FC236}">
                <a16:creationId xmlns:a16="http://schemas.microsoft.com/office/drawing/2014/main" id="{349ACB35-FFD4-4E0E-A04C-6D1BA3009489}"/>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296941"/>
          </a:solidFill>
          <a:ln>
            <a:noFill/>
          </a:ln>
          <a:extLst/>
        </p:spPr>
        <p:txBody>
          <a:bodyPr lIns="45720" rIns="45720"/>
          <a:lstStyle/>
          <a:p>
            <a:endParaRPr lang="en-US"/>
          </a:p>
        </p:txBody>
      </p:sp>
      <p:sp>
        <p:nvSpPr>
          <p:cNvPr id="46" name="Rectangle 3">
            <a:extLst>
              <a:ext uri="{FF2B5EF4-FFF2-40B4-BE49-F238E27FC236}">
                <a16:creationId xmlns:a16="http://schemas.microsoft.com/office/drawing/2014/main" id="{6F3C90FF-FCD3-432A-8540-8707708DABCE}"/>
              </a:ext>
            </a:extLst>
          </p:cNvPr>
          <p:cNvSpPr>
            <a:spLocks/>
          </p:cNvSpPr>
          <p:nvPr/>
        </p:nvSpPr>
        <p:spPr bwMode="auto">
          <a:xfrm>
            <a:off x="76199" y="6256338"/>
            <a:ext cx="5776913"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E</a:t>
            </a:r>
            <a:r>
              <a:rPr lang="en-US" altLang="en-US" sz="1200" dirty="0" err="1">
                <a:solidFill>
                  <a:srgbClr val="FFFFFF"/>
                </a:solidFill>
                <a:latin typeface="Lato" pitchFamily="34" charset="0"/>
                <a:cs typeface="Lato" pitchFamily="34" charset="0"/>
                <a:sym typeface="Lato" pitchFamily="34" charset="0"/>
              </a:rPr>
              <a:t>conomic</a:t>
            </a:r>
            <a:r>
              <a:rPr lang="en-US" altLang="en-US" sz="1200" dirty="0">
                <a:solidFill>
                  <a:srgbClr val="FFFFFF"/>
                </a:solidFill>
                <a:latin typeface="Lato" pitchFamily="34" charset="0"/>
                <a:cs typeface="Lato" pitchFamily="34" charset="0"/>
                <a:sym typeface="Lato" pitchFamily="34" charset="0"/>
              </a:rPr>
              <a:t> diversification through resource-based and trade induced industrialization</a:t>
            </a:r>
          </a:p>
        </p:txBody>
      </p:sp>
      <p:pic>
        <p:nvPicPr>
          <p:cNvPr id="34" name="Picture 29">
            <a:extLst>
              <a:ext uri="{FF2B5EF4-FFF2-40B4-BE49-F238E27FC236}">
                <a16:creationId xmlns:a16="http://schemas.microsoft.com/office/drawing/2014/main" id="{95B613DE-1755-47E3-B700-811B4DF505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6936" y="1551009"/>
            <a:ext cx="601026" cy="59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0">
            <a:extLst>
              <a:ext uri="{FF2B5EF4-FFF2-40B4-BE49-F238E27FC236}">
                <a16:creationId xmlns:a16="http://schemas.microsoft.com/office/drawing/2014/main" id="{644F9269-FDEA-4830-AE8F-F6A4271CF5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1560798"/>
            <a:ext cx="604390" cy="60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5">
            <a:extLst>
              <a:ext uri="{FF2B5EF4-FFF2-40B4-BE49-F238E27FC236}">
                <a16:creationId xmlns:a16="http://schemas.microsoft.com/office/drawing/2014/main" id="{4DBCE0A6-A31F-4BC4-9D93-993E21333F4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87875" y="1560465"/>
            <a:ext cx="59213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2">
            <a:extLst>
              <a:ext uri="{FF2B5EF4-FFF2-40B4-BE49-F238E27FC236}">
                <a16:creationId xmlns:a16="http://schemas.microsoft.com/office/drawing/2014/main" id="{8CA41075-E60E-4479-9A16-CA86093B9F5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81068" y="1558189"/>
            <a:ext cx="593817" cy="5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A3307FF-90FA-4C82-8558-4BDC6145E2A6}"/>
              </a:ext>
            </a:extLst>
          </p:cNvPr>
          <p:cNvSpPr txBox="1"/>
          <p:nvPr/>
        </p:nvSpPr>
        <p:spPr>
          <a:xfrm>
            <a:off x="1231665" y="781461"/>
            <a:ext cx="2883033" cy="738664"/>
          </a:xfrm>
          <a:prstGeom prst="rect">
            <a:avLst/>
          </a:prstGeom>
          <a:noFill/>
        </p:spPr>
        <p:txBody>
          <a:bodyPr wrap="none" rtlCol="0">
            <a:spAutoFit/>
          </a:bodyPr>
          <a:lstStyle/>
          <a:p>
            <a:r>
              <a:rPr lang="en-US" sz="2400" dirty="0"/>
              <a:t>Contribution to SDGs </a:t>
            </a:r>
          </a:p>
          <a:p>
            <a:endParaRPr lang="en-US" dirty="0"/>
          </a:p>
        </p:txBody>
      </p:sp>
      <p:pic>
        <p:nvPicPr>
          <p:cNvPr id="9" name="Picture 8">
            <a:extLst>
              <a:ext uri="{FF2B5EF4-FFF2-40B4-BE49-F238E27FC236}">
                <a16:creationId xmlns:a16="http://schemas.microsoft.com/office/drawing/2014/main" id="{6B1D69C5-21BD-454D-B30F-158BD30968C2}"/>
              </a:ext>
            </a:extLst>
          </p:cNvPr>
          <p:cNvPicPr>
            <a:picLocks noChangeAspect="1"/>
          </p:cNvPicPr>
          <p:nvPr/>
        </p:nvPicPr>
        <p:blipFill>
          <a:blip r:embed="rId8"/>
          <a:stretch>
            <a:fillRect/>
          </a:stretch>
        </p:blipFill>
        <p:spPr>
          <a:xfrm>
            <a:off x="5241617" y="928755"/>
            <a:ext cx="2143125" cy="2143125"/>
          </a:xfrm>
          <a:prstGeom prst="rect">
            <a:avLst/>
          </a:prstGeom>
        </p:spPr>
      </p:pic>
      <p:sp>
        <p:nvSpPr>
          <p:cNvPr id="40" name="TextBox 39">
            <a:extLst>
              <a:ext uri="{FF2B5EF4-FFF2-40B4-BE49-F238E27FC236}">
                <a16:creationId xmlns:a16="http://schemas.microsoft.com/office/drawing/2014/main" id="{58348164-7362-44DF-A7DD-39F950F9D601}"/>
              </a:ext>
            </a:extLst>
          </p:cNvPr>
          <p:cNvSpPr txBox="1"/>
          <p:nvPr/>
        </p:nvSpPr>
        <p:spPr>
          <a:xfrm>
            <a:off x="4932040" y="765998"/>
            <a:ext cx="3276923" cy="738664"/>
          </a:xfrm>
          <a:prstGeom prst="rect">
            <a:avLst/>
          </a:prstGeom>
          <a:noFill/>
        </p:spPr>
        <p:txBody>
          <a:bodyPr wrap="none" rtlCol="0">
            <a:spAutoFit/>
          </a:bodyPr>
          <a:lstStyle/>
          <a:p>
            <a:r>
              <a:rPr lang="en-US" sz="2400" dirty="0"/>
              <a:t>Stakeholders recognition</a:t>
            </a:r>
          </a:p>
          <a:p>
            <a:endParaRPr lang="en-US" dirty="0"/>
          </a:p>
        </p:txBody>
      </p:sp>
      <p:sp>
        <p:nvSpPr>
          <p:cNvPr id="10" name="Rectangle 9">
            <a:extLst>
              <a:ext uri="{FF2B5EF4-FFF2-40B4-BE49-F238E27FC236}">
                <a16:creationId xmlns:a16="http://schemas.microsoft.com/office/drawing/2014/main" id="{1B0089A4-F29F-4E0F-AE24-6628E04B20F2}"/>
              </a:ext>
            </a:extLst>
          </p:cNvPr>
          <p:cNvSpPr/>
          <p:nvPr/>
        </p:nvSpPr>
        <p:spPr>
          <a:xfrm>
            <a:off x="730045" y="2949860"/>
            <a:ext cx="7704856" cy="954107"/>
          </a:xfrm>
          <a:prstGeom prst="rect">
            <a:avLst/>
          </a:prstGeom>
        </p:spPr>
        <p:txBody>
          <a:bodyPr wrap="square">
            <a:spAutoFit/>
          </a:bodyPr>
          <a:lstStyle/>
          <a:p>
            <a:r>
              <a:rPr lang="en-US" sz="2800" dirty="0"/>
              <a:t>Plans for the future: toolkit, publication </a:t>
            </a:r>
            <a:br>
              <a:rPr lang="en-US" sz="2800" dirty="0"/>
            </a:br>
            <a:r>
              <a:rPr lang="en-US" sz="2800" dirty="0"/>
              <a:t>of research papers in refereed journals</a:t>
            </a:r>
          </a:p>
        </p:txBody>
      </p:sp>
    </p:spTree>
    <p:extLst>
      <p:ext uri="{BB962C8B-B14F-4D97-AF65-F5344CB8AC3E}">
        <p14:creationId xmlns:p14="http://schemas.microsoft.com/office/powerpoint/2010/main" val="133469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p:cNvSpPr>
          <p:nvPr/>
        </p:nvSpPr>
        <p:spPr bwMode="auto">
          <a:xfrm>
            <a:off x="471488" y="6221413"/>
            <a:ext cx="6538912"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fr-FR" altLang="en-US" sz="1600">
                <a:solidFill>
                  <a:srgbClr val="FFFFFF"/>
                </a:solidFill>
                <a:latin typeface="Lato Regular" charset="0"/>
                <a:sym typeface="Lato Regular" charset="0"/>
              </a:rPr>
              <a:t>ACTIVITES 2017 - 2018 ET  PROGRAMME DE TRAVAIL 2018 - 2019</a:t>
            </a:r>
            <a:endParaRPr lang="en-US" altLang="en-US">
              <a:latin typeface="Lato Regular" charset="0"/>
              <a:sym typeface="Lato Regular" charset="0"/>
            </a:endParaRPr>
          </a:p>
        </p:txBody>
      </p:sp>
      <p:sp>
        <p:nvSpPr>
          <p:cNvPr id="43011" name="AutoShape 3"/>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43012" name="AutoShape 4"/>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43014" name="Line 10"/>
          <p:cNvSpPr>
            <a:spLocks noChangeShapeType="1"/>
          </p:cNvSpPr>
          <p:nvPr/>
        </p:nvSpPr>
        <p:spPr bwMode="auto">
          <a:xfrm>
            <a:off x="0" y="6851650"/>
            <a:ext cx="9144000" cy="0"/>
          </a:xfrm>
          <a:prstGeom prst="line">
            <a:avLst/>
          </a:prstGeom>
          <a:noFill/>
          <a:ln w="12700">
            <a:solidFill>
              <a:srgbClr val="66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pic>
        <p:nvPicPr>
          <p:cNvPr id="43015" name="Picture 12"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249238"/>
            <a:ext cx="1325562"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bwMode="auto">
          <a:xfrm>
            <a:off x="152400" y="3655814"/>
            <a:ext cx="8839200" cy="369332"/>
          </a:xfrm>
          <a:prstGeom prst="rect">
            <a:avLst/>
          </a:prstGeom>
          <a:solidFill>
            <a:srgbClr val="FFFFFF"/>
          </a:solidFill>
          <a:ln w="25400" cap="flat" cmpd="sng" algn="ctr">
            <a:solidFill>
              <a:srgbClr val="4F81BD"/>
            </a:solidFill>
            <a:prstDash val="solid"/>
            <a:bevel/>
            <a:headEnd type="none" w="med" len="med"/>
            <a:tailEnd type="none" w="med" len="med"/>
          </a:ln>
          <a:effectLst>
            <a:outerShdw blurRad="38100" dist="23000" dir="5400000" algn="ctr" rotWithShape="0">
              <a:srgbClr val="000000">
                <a:alpha val="34999"/>
              </a:srgbClr>
            </a:outerShdw>
            <a:softEdge rad="127000"/>
          </a:effectLst>
        </p:spPr>
        <p:txBody>
          <a:bodyPr lIns="45720" rIns="45720" anchor="ctr">
            <a:spAutoFit/>
          </a:bodyPr>
          <a:lstStyle/>
          <a:p>
            <a:pPr eaLnBrk="1">
              <a:defRPr/>
            </a:pPr>
            <a:endParaRPr lang="en-US" dirty="0"/>
          </a:p>
        </p:txBody>
      </p:sp>
      <p:pic>
        <p:nvPicPr>
          <p:cNvPr id="4302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874713"/>
            <a:ext cx="2655888"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884238"/>
            <a:ext cx="2716212"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968375"/>
            <a:ext cx="26828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059238"/>
            <a:ext cx="2678113"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30513" y="3973513"/>
            <a:ext cx="2862262"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68988" y="3917950"/>
            <a:ext cx="2992437"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ângulo arredondado 8">
            <a:extLst>
              <a:ext uri="{FF2B5EF4-FFF2-40B4-BE49-F238E27FC236}">
                <a16:creationId xmlns:a16="http://schemas.microsoft.com/office/drawing/2014/main" id="{AD809CB0-12AE-4523-8C7C-8223B3F1D642}"/>
              </a:ext>
            </a:extLst>
          </p:cNvPr>
          <p:cNvSpPr/>
          <p:nvPr/>
        </p:nvSpPr>
        <p:spPr>
          <a:xfrm>
            <a:off x="20947" y="41121"/>
            <a:ext cx="9123053" cy="42564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bIns="68580" rtlCol="0" anchor="ctr">
            <a:spAutoFit/>
          </a:bodyPr>
          <a:lstStyle/>
          <a:p>
            <a:pPr marL="267891"/>
            <a:r>
              <a:rPr lang="en-US" sz="1600" b="1" dirty="0">
                <a:latin typeface="Century Gothic" panose="020B0502020202020204" pitchFamily="34" charset="0"/>
              </a:rPr>
              <a:t>Think pieces and documentary</a:t>
            </a:r>
          </a:p>
        </p:txBody>
      </p:sp>
    </p:spTree>
    <p:extLst>
      <p:ext uri="{BB962C8B-B14F-4D97-AF65-F5344CB8AC3E}">
        <p14:creationId xmlns:p14="http://schemas.microsoft.com/office/powerpoint/2010/main" val="2746340644"/>
      </p:ext>
    </p:extLst>
  </p:cSld>
  <p:clrMapOvr>
    <a:masterClrMapping/>
  </p:clrMapOvr>
  <p:transition spd="med"/>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Office Theme - Title Slid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 Title Slid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1511</TotalTime>
  <Words>809</Words>
  <Application>Microsoft Office PowerPoint</Application>
  <PresentationFormat>On-screen Show (4:3)</PresentationFormat>
  <Paragraphs>139</Paragraphs>
  <Slides>10</Slides>
  <Notes>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10</vt:i4>
      </vt:variant>
    </vt:vector>
  </HeadingPairs>
  <TitlesOfParts>
    <vt:vector size="27" baseType="lpstr">
      <vt:lpstr>Helvetica Neue</vt:lpstr>
      <vt:lpstr>Lato Bold</vt:lpstr>
      <vt:lpstr>Lato Light</vt:lpstr>
      <vt:lpstr>Lato Regular</vt:lpstr>
      <vt:lpstr>League Spartan</vt:lpstr>
      <vt:lpstr>Mukta ExtraLight</vt:lpstr>
      <vt:lpstr>Poppins</vt:lpstr>
      <vt:lpstr>Source Sans Pro</vt:lpstr>
      <vt:lpstr>Arial</vt:lpstr>
      <vt:lpstr>Calibri</vt:lpstr>
      <vt:lpstr>Century Gothic</vt:lpstr>
      <vt:lpstr>Helvetica</vt:lpstr>
      <vt:lpstr>Lato</vt:lpstr>
      <vt:lpstr>Lucida Sans</vt:lpstr>
      <vt:lpstr>Times New Roman</vt:lpstr>
      <vt:lpstr>Office Theme</vt:lpstr>
      <vt:lpstr>Office Theme - Title Slide</vt:lpstr>
      <vt:lpstr>SRO-CA: Towards a “Center of Excellence”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Abdourahman Sowe</dc:creator>
  <cp:lastModifiedBy>Antonio Pedro</cp:lastModifiedBy>
  <cp:revision>122</cp:revision>
  <cp:lastPrinted>2018-01-02T14:32:24Z</cp:lastPrinted>
  <dcterms:modified xsi:type="dcterms:W3CDTF">2020-07-21T08:21:56Z</dcterms:modified>
</cp:coreProperties>
</file>