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2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987" autoAdjust="0"/>
    <p:restoredTop sz="94694"/>
  </p:normalViewPr>
  <p:slideViewPr>
    <p:cSldViewPr snapToGrid="0" snapToObjects="1">
      <p:cViewPr varScale="1">
        <p:scale>
          <a:sx n="63" d="100"/>
          <a:sy n="63" d="100"/>
        </p:scale>
        <p:origin x="13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30" d="100"/>
          <a:sy n="130" d="100"/>
        </p:scale>
        <p:origin x="3456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A51B593-BDC6-FA48-A420-BBD9D7579C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7885BF-D4B5-C143-82C3-670AE055FE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49CD1-9B06-E547-A223-4BBCC648BBA1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A5F0F1-DCF3-364F-9BFD-A3CE067DDF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C769EC-AB48-B343-B777-56FE7821D2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DCBF4-7FC2-8748-86FA-D425BDBED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62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5EE4F-86A2-4A13-A0D1-074B0646AD51}" type="datetimeFigureOut">
              <a:rPr lang="en-GB" smtClean="0"/>
              <a:t>20/07/2020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73576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D5A30-6CE7-4579-A5ED-A0BA007B4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80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D5A30-6CE7-4579-A5ED-A0BA007B4D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887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6D54DF-72D2-FE49-A5B9-714BC5CD17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28321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5A2DDD-2812-9742-BE95-02C91D568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725" y="2334218"/>
            <a:ext cx="8378550" cy="1366582"/>
          </a:xfrm>
        </p:spPr>
        <p:txBody>
          <a:bodyPr>
            <a:normAutofit/>
          </a:bodyPr>
          <a:lstStyle>
            <a:lvl1pPr algn="ctr">
              <a:defRPr sz="3200" b="1" i="0" baseline="0">
                <a:latin typeface="Lucida Sans" panose="020B0602030504020204" pitchFamily="34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CB5E21-FDD3-CF44-B7FC-A065DB6444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533925" y="5222367"/>
            <a:ext cx="1979213" cy="1250433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492DEB6-C0F2-8C48-A6E7-B6D175F0CD8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7125" y="433950"/>
            <a:ext cx="3282075" cy="37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24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400" y="1825625"/>
            <a:ext cx="8467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B475743-3A64-A74D-A307-659BB60BB7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4676"/>
          <a:stretch/>
        </p:blipFill>
        <p:spPr>
          <a:xfrm>
            <a:off x="0" y="6492873"/>
            <a:ext cx="9144000" cy="36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80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outdoor object, solar cell&#10;&#10;Description automatically generated">
            <a:extLst>
              <a:ext uri="{FF2B5EF4-FFF2-40B4-BE49-F238E27FC236}">
                <a16:creationId xmlns:a16="http://schemas.microsoft.com/office/drawing/2014/main" id="{6307C092-7B1C-BC4F-8088-BBECA502B8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787900"/>
            <a:ext cx="9144000" cy="2070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AF345D1-61B6-1D40-8DFE-38133E869F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3150848" y="277232"/>
            <a:ext cx="2842303" cy="179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05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86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7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-145145" y="128412"/>
            <a:ext cx="9001143" cy="74914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bIns="91440" rtlCol="0" anchor="ctr">
            <a:spAutoFit/>
          </a:bodyPr>
          <a:lstStyle/>
          <a:p>
            <a:r>
              <a:rPr lang="en-GB" sz="3200" b="1" dirty="0"/>
              <a:t>2020 Q2 Budget Summary - PSDFD </a:t>
            </a:r>
            <a:endParaRPr lang="en-US" altLang="en-US" sz="28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Arial" panose="020B0604020202020204" pitchFamily="34" charset="0"/>
              <a:sym typeface="Lato" panose="020F0502020204030203" pitchFamily="34" charset="0"/>
            </a:endParaRPr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/>
          </p:nvPr>
        </p:nvGraphicFramePr>
        <p:xfrm>
          <a:off x="4643021" y="1542933"/>
          <a:ext cx="4314548" cy="4609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916769"/>
              </p:ext>
            </p:extLst>
          </p:nvPr>
        </p:nvGraphicFramePr>
        <p:xfrm>
          <a:off x="854767" y="1943044"/>
          <a:ext cx="7374835" cy="3743961"/>
        </p:xfrm>
        <a:graphic>
          <a:graphicData uri="http://schemas.openxmlformats.org/drawingml/2006/table">
            <a:tbl>
              <a:tblPr/>
              <a:tblGrid>
                <a:gridCol w="1163547">
                  <a:extLst>
                    <a:ext uri="{9D8B030D-6E8A-4147-A177-3AD203B41FA5}">
                      <a16:colId xmlns:a16="http://schemas.microsoft.com/office/drawing/2014/main" val="4205005036"/>
                    </a:ext>
                  </a:extLst>
                </a:gridCol>
                <a:gridCol w="1163547">
                  <a:extLst>
                    <a:ext uri="{9D8B030D-6E8A-4147-A177-3AD203B41FA5}">
                      <a16:colId xmlns:a16="http://schemas.microsoft.com/office/drawing/2014/main" val="1978864100"/>
                    </a:ext>
                  </a:extLst>
                </a:gridCol>
                <a:gridCol w="1163547">
                  <a:extLst>
                    <a:ext uri="{9D8B030D-6E8A-4147-A177-3AD203B41FA5}">
                      <a16:colId xmlns:a16="http://schemas.microsoft.com/office/drawing/2014/main" val="1829345470"/>
                    </a:ext>
                  </a:extLst>
                </a:gridCol>
                <a:gridCol w="1163547">
                  <a:extLst>
                    <a:ext uri="{9D8B030D-6E8A-4147-A177-3AD203B41FA5}">
                      <a16:colId xmlns:a16="http://schemas.microsoft.com/office/drawing/2014/main" val="812820263"/>
                    </a:ext>
                  </a:extLst>
                </a:gridCol>
                <a:gridCol w="1130384">
                  <a:extLst>
                    <a:ext uri="{9D8B030D-6E8A-4147-A177-3AD203B41FA5}">
                      <a16:colId xmlns:a16="http://schemas.microsoft.com/office/drawing/2014/main" val="3627990386"/>
                    </a:ext>
                  </a:extLst>
                </a:gridCol>
                <a:gridCol w="717603">
                  <a:extLst>
                    <a:ext uri="{9D8B030D-6E8A-4147-A177-3AD203B41FA5}">
                      <a16:colId xmlns:a16="http://schemas.microsoft.com/office/drawing/2014/main" val="2922627005"/>
                    </a:ext>
                  </a:extLst>
                </a:gridCol>
                <a:gridCol w="872660">
                  <a:extLst>
                    <a:ext uri="{9D8B030D-6E8A-4147-A177-3AD203B41FA5}">
                      <a16:colId xmlns:a16="http://schemas.microsoft.com/office/drawing/2014/main" val="2130665778"/>
                    </a:ext>
                  </a:extLst>
                </a:gridCol>
              </a:tblGrid>
              <a:tr h="69082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Funding source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Position as at 30 June 2020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957747"/>
                  </a:ext>
                </a:extLst>
              </a:tr>
              <a:tr h="100705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Allotment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Consumed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Available Balance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Utilization Rate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Util. Rate on BFF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Util. Rate on NF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212228"/>
                  </a:ext>
                </a:extLst>
              </a:tr>
              <a:tr h="511520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RB - s.18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2,703.8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1038.9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1,665.0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38.42%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005175"/>
                  </a:ext>
                </a:extLst>
              </a:tr>
              <a:tr h="511520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RB - RPTC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048887"/>
                  </a:ext>
                </a:extLst>
              </a:tr>
              <a:tr h="511520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XB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1,241.9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992.9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19.01%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19.01%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777774"/>
                  </a:ext>
                </a:extLst>
              </a:tr>
              <a:tr h="511520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207342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91404" y="1198493"/>
            <a:ext cx="7474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Summary as at June 30, 2020 </a:t>
            </a:r>
            <a:r>
              <a:rPr lang="en-GB" sz="2000" i="1" dirty="0"/>
              <a:t>(Thousands of US Dollars)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15501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th Cte - ECA 2020 Programme Budget Review_21.01.19mrj.ppt" id="{372D5F47-0BEB-474D-AC57-57968E7D5424}" vid="{0141AD3F-68F0-4825-8741-2B61B0C9FA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5th Cte - ECA 2020 Programme Budget Review_21.01.19mrj.ppt</Template>
  <TotalTime>3051</TotalTime>
  <Words>76</Words>
  <Application>Microsoft Office PowerPoint</Application>
  <PresentationFormat>On-screen Show 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Lato</vt:lpstr>
      <vt:lpstr>Arial</vt:lpstr>
      <vt:lpstr>Calibri</vt:lpstr>
      <vt:lpstr>Calibri Light</vt:lpstr>
      <vt:lpstr>Lucida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ECA 2020 Budget Review                   5th Committee Hearing  Vera Songwe Executive Secretary, OES Economic Commission for Africa</dc:title>
  <dc:creator>Mai-Ellen Russ Jarrett</dc:creator>
  <cp:lastModifiedBy>Mahelet Guoshe</cp:lastModifiedBy>
  <cp:revision>242</cp:revision>
  <cp:lastPrinted>2020-07-19T09:49:48Z</cp:lastPrinted>
  <dcterms:created xsi:type="dcterms:W3CDTF">2019-10-22T07:35:21Z</dcterms:created>
  <dcterms:modified xsi:type="dcterms:W3CDTF">2020-07-20T06:33:32Z</dcterms:modified>
</cp:coreProperties>
</file>