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7" r:id="rId2"/>
    <p:sldId id="294" r:id="rId3"/>
    <p:sldId id="295" r:id="rId4"/>
    <p:sldId id="296" r:id="rId5"/>
    <p:sldId id="298" r:id="rId6"/>
    <p:sldId id="299" r:id="rId7"/>
    <p:sldId id="300" r:id="rId8"/>
    <p:sldId id="301" r:id="rId9"/>
    <p:sldId id="297" r:id="rId10"/>
    <p:sldId id="258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94"/>
  </p:normalViewPr>
  <p:slideViewPr>
    <p:cSldViewPr snapToGrid="0" snapToObjects="1">
      <p:cViewPr varScale="1">
        <p:scale>
          <a:sx n="64" d="100"/>
          <a:sy n="64" d="100"/>
        </p:scale>
        <p:origin x="13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0" d="100"/>
          <a:sy n="130" d="100"/>
        </p:scale>
        <p:origin x="345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'Table 3 Staffing table (3)'!$A$6</c:f>
              <c:strCache>
                <c:ptCount val="1"/>
                <c:pt idx="0">
                  <c:v>Established Posts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931-4D1D-A063-ADE0D6E82C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931-4D1D-A063-ADE0D6E82C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931-4D1D-A063-ADE0D6E82CA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0705631D-9161-4CA8-A432-B357A1644233}" type="PERCENTAGE">
                      <a:rPr lang="en-US" smtClean="0"/>
                      <a:pPr/>
                      <a:t>[PERCENTAGE]</a:t>
                    </a:fld>
                    <a:endParaRPr lang="en-US"/>
                  </a:p>
                  <a:p>
                    <a:r>
                      <a:rPr lang="en-US"/>
                      <a:t>P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931-4D1D-A063-ADE0D6E82CA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45362DB-52A2-4FFC-A7E3-B64A20EE2EA8}" type="PERCENTAGE">
                      <a:rPr lang="en-US" smtClean="0"/>
                      <a:pPr/>
                      <a:t>[PERCENTAGE]</a:t>
                    </a:fld>
                    <a:endParaRPr lang="en-US"/>
                  </a:p>
                  <a:p>
                    <a:r>
                      <a:rPr lang="en-US"/>
                      <a:t>NO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931-4D1D-A063-ADE0D6E82CA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A674A3E-0D4F-43D4-9430-4504AF10DDE4}" type="PERCENTAGE">
                      <a:rPr lang="en-US" smtClean="0"/>
                      <a:pPr/>
                      <a:t>[PERCENTAGE]</a:t>
                    </a:fld>
                    <a:endParaRPr lang="en-US"/>
                  </a:p>
                  <a:p>
                    <a:r>
                      <a:rPr lang="en-US"/>
                      <a:t>GS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931-4D1D-A063-ADE0D6E82C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'Table 3 Staffing table (3)'!$B$5:$K$5</c:f>
              <c:strCache>
                <c:ptCount val="3"/>
                <c:pt idx="0">
                  <c:v>Professional</c:v>
                </c:pt>
                <c:pt idx="1">
                  <c:v>National Professional</c:v>
                </c:pt>
                <c:pt idx="2">
                  <c:v>General Services</c:v>
                </c:pt>
              </c:strCache>
            </c:strRef>
          </c:cat>
          <c:val>
            <c:numRef>
              <c:f>'Table 3 Staffing table (3)'!$B$6:$K$6</c:f>
              <c:numCache>
                <c:formatCode>General</c:formatCode>
                <c:ptCount val="3"/>
                <c:pt idx="0">
                  <c:v>232</c:v>
                </c:pt>
                <c:pt idx="1">
                  <c:v>14</c:v>
                </c:pt>
                <c:pt idx="2">
                  <c:v>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931-4D1D-A063-ADE0D6E82CA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127438516056739"/>
          <c:y val="0.14603761226397277"/>
          <c:w val="0.88266835951746392"/>
          <c:h val="0.759017915625084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Fund Utilization Rate of BBF</c:v>
                </c:pt>
              </c:strCache>
            </c:strRef>
          </c:tx>
          <c:spPr>
            <a:solidFill>
              <a:srgbClr val="5B9BD5"/>
            </a:solidFill>
            <a:ln w="24524">
              <a:noFill/>
            </a:ln>
          </c:spPr>
          <c:invertIfNegative val="0"/>
          <c:dLbls>
            <c:dLbl>
              <c:idx val="9"/>
              <c:layout>
                <c:manualLayout>
                  <c:x val="-8.9988751406074249E-3"/>
                  <c:y val="0.11966434232413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B45-4E8F-8E06-DB7EACD11C5F}"/>
                </c:ext>
              </c:extLst>
            </c:dLbl>
            <c:dLbl>
              <c:idx val="10"/>
              <c:layout>
                <c:manualLayout>
                  <c:x val="-6.4591359837575619E-3"/>
                  <c:y val="-6.9448615627715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63-45C5-A2F9-A65C404CA8A0}"/>
                </c:ext>
              </c:extLst>
            </c:dLbl>
            <c:dLbl>
              <c:idx val="11"/>
              <c:layout>
                <c:manualLayout>
                  <c:x val="-1.6147839959393905E-3"/>
                  <c:y val="0.155565388975812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63-45C5-A2F9-A65C404CA8A0}"/>
                </c:ext>
              </c:extLst>
            </c:dLbl>
            <c:dLbl>
              <c:idx val="13"/>
              <c:layout>
                <c:manualLayout>
                  <c:x val="-2.09973753280841E-2"/>
                  <c:y val="-1.0841926840897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B08-4A9A-A7E8-B3C1AA40FB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Sheet1!$A$2:$A$16</c:f>
              <c:strCache>
                <c:ptCount val="14"/>
                <c:pt idx="0">
                  <c:v> SP1 </c:v>
                </c:pt>
                <c:pt idx="1">
                  <c:v> SP2</c:v>
                </c:pt>
                <c:pt idx="2">
                  <c:v> SP3</c:v>
                </c:pt>
                <c:pt idx="3">
                  <c:v> SP4</c:v>
                </c:pt>
                <c:pt idx="4">
                  <c:v> SP5</c:v>
                </c:pt>
                <c:pt idx="5">
                  <c:v> SP6</c:v>
                </c:pt>
                <c:pt idx="6">
                  <c:v> SP7.1</c:v>
                </c:pt>
                <c:pt idx="7">
                  <c:v> SP7.2</c:v>
                </c:pt>
                <c:pt idx="8">
                  <c:v> SP7.3</c:v>
                </c:pt>
                <c:pt idx="9">
                  <c:v> SP7.4</c:v>
                </c:pt>
                <c:pt idx="10">
                  <c:v> SP7.5</c:v>
                </c:pt>
                <c:pt idx="11">
                  <c:v> SP9</c:v>
                </c:pt>
                <c:pt idx="12">
                  <c:v>EDM </c:v>
                </c:pt>
                <c:pt idx="13">
                  <c:v>SPORD</c:v>
                </c:pt>
              </c:strCache>
            </c:strRef>
          </c:cat>
          <c:val>
            <c:numRef>
              <c:f>Sheet1!$B$2:$B$15</c:f>
              <c:numCache>
                <c:formatCode>0.00%</c:formatCode>
                <c:ptCount val="14"/>
                <c:pt idx="0">
                  <c:v>-0.16592723811615906</c:v>
                </c:pt>
                <c:pt idx="1">
                  <c:v>0.4818234197681589</c:v>
                </c:pt>
                <c:pt idx="2">
                  <c:v>0.19014368076833418</c:v>
                </c:pt>
                <c:pt idx="3">
                  <c:v>0.51664469596062734</c:v>
                </c:pt>
                <c:pt idx="4">
                  <c:v>0.64376982317727016</c:v>
                </c:pt>
                <c:pt idx="5">
                  <c:v>0.27611766090695794</c:v>
                </c:pt>
                <c:pt idx="6">
                  <c:v>0.9449142967626627</c:v>
                </c:pt>
                <c:pt idx="7">
                  <c:v>0.87750427197291703</c:v>
                </c:pt>
                <c:pt idx="8">
                  <c:v>0.68450799574233578</c:v>
                </c:pt>
                <c:pt idx="9">
                  <c:v>-0.481116855216419</c:v>
                </c:pt>
                <c:pt idx="10">
                  <c:v>-0.13575930672883918</c:v>
                </c:pt>
                <c:pt idx="11">
                  <c:v>2.4439541669632053E-2</c:v>
                </c:pt>
                <c:pt idx="12">
                  <c:v>0.49682093403611483</c:v>
                </c:pt>
                <c:pt idx="13">
                  <c:v>3.2152986611164868E-3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45-4E8F-8E06-DB7EACD11C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Fund Utilization Rate  of New fund</c:v>
                </c:pt>
              </c:strCache>
            </c:strRef>
          </c:tx>
          <c:spPr>
            <a:solidFill>
              <a:srgbClr val="ED7D31"/>
            </a:solidFill>
            <a:ln w="24524">
              <a:noFill/>
            </a:ln>
          </c:spPr>
          <c:invertIfNegative val="0"/>
          <c:dLbls>
            <c:dLbl>
              <c:idx val="0"/>
              <c:layout>
                <c:manualLayout>
                  <c:x val="7.4990626171728535E-3"/>
                  <c:y val="-1.4593212478552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45-4E8F-8E06-DB7EACD11C5F}"/>
                </c:ext>
              </c:extLst>
            </c:dLbl>
            <c:dLbl>
              <c:idx val="1"/>
              <c:layout>
                <c:manualLayout>
                  <c:x val="1.4998125234345679E-2"/>
                  <c:y val="-1.1674569982842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45-4E8F-8E06-DB7EACD11C5F}"/>
                </c:ext>
              </c:extLst>
            </c:dLbl>
            <c:dLbl>
              <c:idx val="3"/>
              <c:layout>
                <c:manualLayout>
                  <c:x val="8.9988751406074249E-3"/>
                  <c:y val="-1.4593212478552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45-4E8F-8E06-DB7EACD11C5F}"/>
                </c:ext>
              </c:extLst>
            </c:dLbl>
            <c:dLbl>
              <c:idx val="4"/>
              <c:layout>
                <c:manualLayout>
                  <c:x val="1.4998125234345652E-2"/>
                  <c:y val="-5.8372849914210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45-4E8F-8E06-DB7EACD11C5F}"/>
                </c:ext>
              </c:extLst>
            </c:dLbl>
            <c:dLbl>
              <c:idx val="5"/>
              <c:layout>
                <c:manualLayout>
                  <c:x val="8.9988751406073694E-3"/>
                  <c:y val="-5.8372849914210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45-4E8F-8E06-DB7EACD11C5F}"/>
                </c:ext>
              </c:extLst>
            </c:dLbl>
            <c:dLbl>
              <c:idx val="6"/>
              <c:layout>
                <c:manualLayout>
                  <c:x val="7.4990626171728535E-3"/>
                  <c:y val="-1.070156552554040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45-4E8F-8E06-DB7EACD11C5F}"/>
                </c:ext>
              </c:extLst>
            </c:dLbl>
            <c:dLbl>
              <c:idx val="7"/>
              <c:layout>
                <c:manualLayout>
                  <c:x val="8.9988751406074249E-3"/>
                  <c:y val="-5.83728499142102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45-4E8F-8E06-DB7EACD11C5F}"/>
                </c:ext>
              </c:extLst>
            </c:dLbl>
            <c:dLbl>
              <c:idx val="8"/>
              <c:layout>
                <c:manualLayout>
                  <c:x val="2.5496812898387702E-2"/>
                  <c:y val="-2.59628963634777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45-4E8F-8E06-DB7EACD11C5F}"/>
                </c:ext>
              </c:extLst>
            </c:dLbl>
            <c:dLbl>
              <c:idx val="9"/>
              <c:layout>
                <c:manualLayout>
                  <c:x val="1.3498312710911136E-2"/>
                  <c:y val="-8.75592748713165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B45-4E8F-8E06-DB7EACD11C5F}"/>
                </c:ext>
              </c:extLst>
            </c:dLbl>
            <c:dLbl>
              <c:idx val="10"/>
              <c:layout>
                <c:manualLayout>
                  <c:x val="1.3498312710911136E-2"/>
                  <c:y val="-1.7511854974263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B45-4E8F-8E06-DB7EACD11C5F}"/>
                </c:ext>
              </c:extLst>
            </c:dLbl>
            <c:dLbl>
              <c:idx val="11"/>
              <c:layout>
                <c:manualLayout>
                  <c:x val="8.9988751406074249E-3"/>
                  <c:y val="-1.7511854974263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B45-4E8F-8E06-DB7EACD11C5F}"/>
                </c:ext>
              </c:extLst>
            </c:dLbl>
            <c:dLbl>
              <c:idx val="12"/>
              <c:layout>
                <c:manualLayout>
                  <c:x val="3.0822412032098977E-2"/>
                  <c:y val="-6.19590783406912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019762794588414E-2"/>
                      <c:h val="5.1445727868625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DB45-4E8F-8E06-DB7EACD11C5F}"/>
                </c:ext>
              </c:extLst>
            </c:dLbl>
            <c:dLbl>
              <c:idx val="13"/>
              <c:layout>
                <c:manualLayout>
                  <c:x val="4.7994000749906264E-2"/>
                  <c:y val="-8.13144513067296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B45-4E8F-8E06-DB7EACD11C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Sheet1!$A$2:$A$16</c:f>
              <c:strCache>
                <c:ptCount val="14"/>
                <c:pt idx="0">
                  <c:v> SP1 </c:v>
                </c:pt>
                <c:pt idx="1">
                  <c:v> SP2</c:v>
                </c:pt>
                <c:pt idx="2">
                  <c:v> SP3</c:v>
                </c:pt>
                <c:pt idx="3">
                  <c:v> SP4</c:v>
                </c:pt>
                <c:pt idx="4">
                  <c:v> SP5</c:v>
                </c:pt>
                <c:pt idx="5">
                  <c:v> SP6</c:v>
                </c:pt>
                <c:pt idx="6">
                  <c:v> SP7.1</c:v>
                </c:pt>
                <c:pt idx="7">
                  <c:v> SP7.2</c:v>
                </c:pt>
                <c:pt idx="8">
                  <c:v> SP7.3</c:v>
                </c:pt>
                <c:pt idx="9">
                  <c:v> SP7.4</c:v>
                </c:pt>
                <c:pt idx="10">
                  <c:v> SP7.5</c:v>
                </c:pt>
                <c:pt idx="11">
                  <c:v> SP9</c:v>
                </c:pt>
                <c:pt idx="12">
                  <c:v>EDM </c:v>
                </c:pt>
                <c:pt idx="13">
                  <c:v>SPORD</c:v>
                </c:pt>
              </c:strCache>
            </c:strRef>
          </c:cat>
          <c:val>
            <c:numRef>
              <c:f>Sheet1!$C$2:$C$15</c:f>
              <c:numCache>
                <c:formatCode>0.00%</c:formatCode>
                <c:ptCount val="14"/>
                <c:pt idx="1">
                  <c:v>1.8831161339808222E-2</c:v>
                </c:pt>
                <c:pt idx="2">
                  <c:v>0</c:v>
                </c:pt>
                <c:pt idx="3">
                  <c:v>0</c:v>
                </c:pt>
                <c:pt idx="4">
                  <c:v>0.47089761233809224</c:v>
                </c:pt>
                <c:pt idx="5">
                  <c:v>0</c:v>
                </c:pt>
                <c:pt idx="6">
                  <c:v>1.1696428571428573E-2</c:v>
                </c:pt>
                <c:pt idx="7">
                  <c:v>0.45064798394448907</c:v>
                </c:pt>
                <c:pt idx="8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B45-4E8F-8E06-DB7EACD11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7001552"/>
        <c:axId val="237002336"/>
        <c:axId val="0"/>
      </c:bar3DChart>
      <c:catAx>
        <c:axId val="23700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37002336"/>
        <c:crosses val="autoZero"/>
        <c:auto val="1"/>
        <c:lblAlgn val="ctr"/>
        <c:lblOffset val="100"/>
        <c:noMultiLvlLbl val="0"/>
      </c:catAx>
      <c:valAx>
        <c:axId val="237002336"/>
        <c:scaling>
          <c:orientation val="minMax"/>
        </c:scaling>
        <c:delete val="0"/>
        <c:axPos val="l"/>
        <c:majorGridlines>
          <c:spPr>
            <a:ln w="918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37001552"/>
        <c:crosses val="autoZero"/>
        <c:crossBetween val="between"/>
      </c:valAx>
      <c:spPr>
        <a:noFill/>
        <a:ln w="24475">
          <a:noFill/>
        </a:ln>
      </c:spPr>
    </c:plotArea>
    <c:legend>
      <c:legendPos val="b"/>
      <c:overlay val="0"/>
      <c:spPr>
        <a:noFill/>
        <a:ln w="2452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53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51B593-BDC6-FA48-A420-BBD9D7579C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885BF-D4B5-C143-82C3-670AE055FE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49CD1-9B06-E547-A223-4BBCC648BBA1}" type="datetimeFigureOut">
              <a:rPr lang="en-US" smtClean="0"/>
              <a:t>7/19/2020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5F0F1-DCF3-364F-9BFD-A3CE067DD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C769EC-AB48-B343-B777-56FE7821D2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DCBF4-7FC2-8748-86FA-D425BDBED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62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5EE4F-86A2-4A13-A0D1-074B0646AD51}" type="datetimeFigureOut">
              <a:rPr lang="en-GB" smtClean="0"/>
              <a:t>19/07/2020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D5A30-6CE7-4579-A5ED-A0BA007B4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8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637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844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6D5A30-6CE7-4579-A5ED-A0BA007B4D89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59865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6D5A30-6CE7-4579-A5ED-A0BA007B4D89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1343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6D5A30-6CE7-4579-A5ED-A0BA007B4D89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277121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01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283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25" y="2334218"/>
            <a:ext cx="8378550" cy="1366582"/>
          </a:xfrm>
        </p:spPr>
        <p:txBody>
          <a:bodyPr>
            <a:normAutofit/>
          </a:bodyPr>
          <a:lstStyle>
            <a:lvl1pPr algn="ctr">
              <a:defRPr sz="32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533925" y="5222367"/>
            <a:ext cx="1979213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7125" y="433950"/>
            <a:ext cx="3282075" cy="3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400" y="1825625"/>
            <a:ext cx="8467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3"/>
            <a:ext cx="9144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0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9144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3150848" y="277232"/>
            <a:ext cx="2842303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5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6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7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50A60-F5C6-B949-93F9-8123B827A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25" y="2414045"/>
            <a:ext cx="8378550" cy="2692173"/>
          </a:xfrm>
        </p:spPr>
        <p:txBody>
          <a:bodyPr anchor="t" anchorCtr="0">
            <a:normAutofit/>
          </a:bodyPr>
          <a:lstStyle/>
          <a:p>
            <a:r>
              <a:rPr lang="en-US" dirty="0"/>
              <a:t>ECA 2020 Budget Summary</a:t>
            </a:r>
            <a:br>
              <a:rPr lang="en-US" dirty="0"/>
            </a:br>
            <a:r>
              <a:rPr lang="en-GB" dirty="0"/>
              <a:t>Programme review and accountability meeting</a:t>
            </a:r>
            <a:br>
              <a:rPr lang="en-GB" dirty="0"/>
            </a:br>
            <a:br>
              <a:rPr lang="en-US" dirty="0"/>
            </a:br>
            <a:r>
              <a:rPr lang="en-US" sz="1800" dirty="0"/>
              <a:t>Division of Administration</a:t>
            </a:r>
            <a:br>
              <a:rPr lang="en-US" sz="1800" dirty="0"/>
            </a:br>
            <a:r>
              <a:rPr lang="en-US" sz="1800" dirty="0"/>
              <a:t>Economic Commission for Africa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907463-66D6-634F-8999-ECE9EAA94504}"/>
              </a:ext>
            </a:extLst>
          </p:cNvPr>
          <p:cNvSpPr txBox="1">
            <a:spLocks/>
          </p:cNvSpPr>
          <p:nvPr/>
        </p:nvSpPr>
        <p:spPr>
          <a:xfrm>
            <a:off x="5348514" y="5106218"/>
            <a:ext cx="3412760" cy="136658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Lucida Sans" panose="020B0602030504020204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20 June 2020</a:t>
            </a:r>
          </a:p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Addis Ababa, Ethiopia</a:t>
            </a:r>
          </a:p>
        </p:txBody>
      </p:sp>
    </p:spTree>
    <p:extLst>
      <p:ext uri="{BB962C8B-B14F-4D97-AF65-F5344CB8AC3E}">
        <p14:creationId xmlns:p14="http://schemas.microsoft.com/office/powerpoint/2010/main" val="1230994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2281098" y="2227871"/>
            <a:ext cx="4422775" cy="338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5500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  <a:p>
            <a:pPr algn="ctr" eaLnBrk="1">
              <a:buFontTx/>
              <a:buNone/>
            </a:pPr>
            <a:r>
              <a:rPr lang="en-US" altLang="en-US" sz="5500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STAY AT HOME!</a:t>
            </a:r>
          </a:p>
          <a:p>
            <a:pPr algn="ctr" eaLnBrk="1">
              <a:buFontTx/>
              <a:buNone/>
            </a:pPr>
            <a:r>
              <a:rPr lang="en-US" altLang="en-US" sz="5500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SAVE LIVES!</a:t>
            </a:r>
          </a:p>
          <a:p>
            <a:pPr algn="ctr" eaLnBrk="1">
              <a:buFontTx/>
              <a:buNone/>
            </a:pPr>
            <a:r>
              <a:rPr lang="en-US" altLang="en-US" sz="5500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KEEP SAFE!</a:t>
            </a:r>
          </a:p>
        </p:txBody>
      </p:sp>
    </p:spTree>
    <p:extLst>
      <p:ext uri="{BB962C8B-B14F-4D97-AF65-F5344CB8AC3E}">
        <p14:creationId xmlns:p14="http://schemas.microsoft.com/office/powerpoint/2010/main" val="42469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145144" y="233895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r>
              <a:rPr lang="en-GB" sz="3200" b="1" dirty="0"/>
              <a:t>2020 Q2 RB Status of Allotment Report </a:t>
            </a:r>
            <a:endParaRPr lang="en-US" altLang="en-US" sz="28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2256" y="1198493"/>
            <a:ext cx="7474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Summary as at June 30, 2020 </a:t>
            </a:r>
            <a:r>
              <a:rPr lang="en-GB" sz="2000" i="1" dirty="0"/>
              <a:t>(Thousands of US Dollars)</a:t>
            </a:r>
            <a:endParaRPr lang="en-GB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19819"/>
              </p:ext>
            </p:extLst>
          </p:nvPr>
        </p:nvGraphicFramePr>
        <p:xfrm>
          <a:off x="238538" y="1841332"/>
          <a:ext cx="8706680" cy="4414974"/>
        </p:xfrm>
        <a:graphic>
          <a:graphicData uri="http://schemas.openxmlformats.org/drawingml/2006/table">
            <a:tbl>
              <a:tblPr firstRow="1" bandRow="1"/>
              <a:tblGrid>
                <a:gridCol w="1801740">
                  <a:extLst>
                    <a:ext uri="{9D8B030D-6E8A-4147-A177-3AD203B41FA5}">
                      <a16:colId xmlns:a16="http://schemas.microsoft.com/office/drawing/2014/main" val="1803006912"/>
                    </a:ext>
                  </a:extLst>
                </a:gridCol>
                <a:gridCol w="1060731">
                  <a:extLst>
                    <a:ext uri="{9D8B030D-6E8A-4147-A177-3AD203B41FA5}">
                      <a16:colId xmlns:a16="http://schemas.microsoft.com/office/drawing/2014/main" val="1015380613"/>
                    </a:ext>
                  </a:extLst>
                </a:gridCol>
                <a:gridCol w="934278">
                  <a:extLst>
                    <a:ext uri="{9D8B030D-6E8A-4147-A177-3AD203B41FA5}">
                      <a16:colId xmlns:a16="http://schemas.microsoft.com/office/drawing/2014/main" val="3635505113"/>
                    </a:ext>
                  </a:extLst>
                </a:gridCol>
                <a:gridCol w="1212717">
                  <a:extLst>
                    <a:ext uri="{9D8B030D-6E8A-4147-A177-3AD203B41FA5}">
                      <a16:colId xmlns:a16="http://schemas.microsoft.com/office/drawing/2014/main" val="3841524577"/>
                    </a:ext>
                  </a:extLst>
                </a:gridCol>
                <a:gridCol w="947737">
                  <a:extLst>
                    <a:ext uri="{9D8B030D-6E8A-4147-A177-3AD203B41FA5}">
                      <a16:colId xmlns:a16="http://schemas.microsoft.com/office/drawing/2014/main" val="3813431807"/>
                    </a:ext>
                  </a:extLst>
                </a:gridCol>
                <a:gridCol w="968565">
                  <a:extLst>
                    <a:ext uri="{9D8B030D-6E8A-4147-A177-3AD203B41FA5}">
                      <a16:colId xmlns:a16="http://schemas.microsoft.com/office/drawing/2014/main" val="2672400727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1800145705"/>
                    </a:ext>
                  </a:extLst>
                </a:gridCol>
                <a:gridCol w="824948">
                  <a:extLst>
                    <a:ext uri="{9D8B030D-6E8A-4147-A177-3AD203B41FA5}">
                      <a16:colId xmlns:a16="http://schemas.microsoft.com/office/drawing/2014/main" val="2186835983"/>
                    </a:ext>
                  </a:extLst>
                </a:gridCol>
              </a:tblGrid>
              <a:tr h="45645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Section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2018-2019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990045"/>
                  </a:ext>
                </a:extLst>
              </a:tr>
              <a:tr h="100714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Allotment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Consumed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Utilization Rate (%)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Allotment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Consumed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Available Balance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Utilization Rate (%)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834426"/>
                  </a:ext>
                </a:extLst>
              </a:tr>
              <a:tr h="558895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Section 18 (ECA)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154,097.7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148,624.1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96.50%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66,617.00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30,904.80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35,712.30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46.39%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061092"/>
                  </a:ext>
                </a:extLst>
              </a:tr>
              <a:tr h="551542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Section 23 (RPTC)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14,792.4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13,565.4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91.70%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7,523.70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1,724.60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5,799.10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22.92%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095017"/>
                  </a:ext>
                </a:extLst>
              </a:tr>
              <a:tr h="505424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Section 11 (NEPAD)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1,770.3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1,685.2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95.20%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646.8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464.6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182.2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71.83%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059136"/>
                  </a:ext>
                </a:extLst>
              </a:tr>
              <a:tr h="340227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Section 33 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13,754.0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15,698.5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114.10%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4,066.10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276.9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3,789.20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b"/>
                      <a:r>
                        <a:rPr lang="en-GB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6.81%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37638"/>
                  </a:ext>
                </a:extLst>
              </a:tr>
              <a:tr h="314836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(Alterations incl. Africa Hall)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563602"/>
                  </a:ext>
                </a:extLst>
              </a:tr>
              <a:tr h="340227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RB Total 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184,414.4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179,573.2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97.37%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78,853.60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33,370.90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45,482.80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42.32%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738003"/>
                  </a:ext>
                </a:extLst>
              </a:tr>
              <a:tr h="340227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DA Projects</a:t>
                      </a:r>
                    </a:p>
                  </a:txBody>
                  <a:tcPr marL="4950" marR="4950" marT="49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3,922.0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3,850.4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98.0%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4,646.86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165.12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4,481.74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3.55%</a:t>
                      </a:r>
                    </a:p>
                  </a:txBody>
                  <a:tcPr marL="4950" marR="4950" marT="49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634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983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145145" y="128412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lvl="0"/>
            <a:r>
              <a:rPr lang="en-GB" sz="3200" b="1" dirty="0"/>
              <a:t>2020 Q2 </a:t>
            </a:r>
            <a:r>
              <a:rPr lang="en-GB" sz="3200" b="1" dirty="0">
                <a:solidFill>
                  <a:prstClr val="white"/>
                </a:solidFill>
              </a:rPr>
              <a:t>RB Status of Allotment Report (Posts) </a:t>
            </a:r>
            <a:endParaRPr lang="en-US" altLang="en-US" sz="3200" b="1" dirty="0">
              <a:solidFill>
                <a:prstClr val="white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5926" y="1367161"/>
            <a:ext cx="3630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Section 18</a:t>
            </a:r>
            <a:br>
              <a:rPr lang="en-GB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GB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2020 Established Posts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990" y="2129976"/>
            <a:ext cx="4075112" cy="3292125"/>
          </a:xfrm>
          <a:prstGeom prst="rect">
            <a:avLst/>
          </a:prstGeom>
        </p:spPr>
      </p:pic>
      <p:graphicFrame>
        <p:nvGraphicFramePr>
          <p:cNvPr id="9" name="Content Placeholder 7"/>
          <p:cNvGraphicFramePr>
            <a:graphicFrameLocks/>
          </p:cNvGraphicFramePr>
          <p:nvPr>
            <p:extLst/>
          </p:nvPr>
        </p:nvGraphicFramePr>
        <p:xfrm>
          <a:off x="4643021" y="1542933"/>
          <a:ext cx="4314548" cy="4609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9"/>
          <p:cNvSpPr txBox="1"/>
          <p:nvPr/>
        </p:nvSpPr>
        <p:spPr>
          <a:xfrm>
            <a:off x="416990" y="5720440"/>
            <a:ext cx="4075111" cy="530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400" b="0" i="0" u="none" strike="noStrike" kern="0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ECA’s GS:P ratio is 1.3:1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400" b="0" i="0" u="none" strike="noStrike" kern="0" cap="none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Historically GS:P ratio ranged from 1.25 to 1.3:1</a:t>
            </a:r>
          </a:p>
        </p:txBody>
      </p:sp>
    </p:spTree>
    <p:extLst>
      <p:ext uri="{BB962C8B-B14F-4D97-AF65-F5344CB8AC3E}">
        <p14:creationId xmlns:p14="http://schemas.microsoft.com/office/powerpoint/2010/main" val="155974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145144" y="233895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lvl="0"/>
            <a:r>
              <a:rPr lang="en-GB" sz="3200" b="1" dirty="0">
                <a:solidFill>
                  <a:prstClr val="white"/>
                </a:solidFill>
              </a:rPr>
              <a:t>2020 Q2 RB Status of Allotment Report (s.18) </a:t>
            </a:r>
            <a:endParaRPr lang="en-US" altLang="en-US" sz="2800" b="1" dirty="0">
              <a:solidFill>
                <a:prstClr val="white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1146" y="1144701"/>
            <a:ext cx="5628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 err="1">
                <a:solidFill>
                  <a:srgbClr val="0070C0"/>
                </a:solidFill>
              </a:rPr>
              <a:t>SoA</a:t>
            </a:r>
            <a:r>
              <a:rPr lang="en-GB" sz="1600" b="1" dirty="0">
                <a:solidFill>
                  <a:srgbClr val="0070C0"/>
                </a:solidFill>
              </a:rPr>
              <a:t> as at 30 June 2020 per Sub-programme</a:t>
            </a:r>
            <a:endParaRPr lang="en-GB" sz="1600" dirty="0">
              <a:solidFill>
                <a:srgbClr val="0070C0"/>
              </a:solidFill>
            </a:endParaRPr>
          </a:p>
          <a:p>
            <a:pPr algn="ctr"/>
            <a:r>
              <a:rPr lang="en-US" sz="1200" i="1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(</a:t>
            </a:r>
            <a:r>
              <a:rPr lang="en-GB" sz="1200" i="1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Thousands of US Dollars)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614356"/>
              </p:ext>
            </p:extLst>
          </p:nvPr>
        </p:nvGraphicFramePr>
        <p:xfrm>
          <a:off x="218660" y="1667924"/>
          <a:ext cx="8716618" cy="4663301"/>
        </p:xfrm>
        <a:graphic>
          <a:graphicData uri="http://schemas.openxmlformats.org/drawingml/2006/table">
            <a:tbl>
              <a:tblPr/>
              <a:tblGrid>
                <a:gridCol w="1280063">
                  <a:extLst>
                    <a:ext uri="{9D8B030D-6E8A-4147-A177-3AD203B41FA5}">
                      <a16:colId xmlns:a16="http://schemas.microsoft.com/office/drawing/2014/main" val="2819060321"/>
                    </a:ext>
                  </a:extLst>
                </a:gridCol>
                <a:gridCol w="1203867">
                  <a:extLst>
                    <a:ext uri="{9D8B030D-6E8A-4147-A177-3AD203B41FA5}">
                      <a16:colId xmlns:a16="http://schemas.microsoft.com/office/drawing/2014/main" val="752266878"/>
                    </a:ext>
                  </a:extLst>
                </a:gridCol>
                <a:gridCol w="1112434">
                  <a:extLst>
                    <a:ext uri="{9D8B030D-6E8A-4147-A177-3AD203B41FA5}">
                      <a16:colId xmlns:a16="http://schemas.microsoft.com/office/drawing/2014/main" val="278322481"/>
                    </a:ext>
                  </a:extLst>
                </a:gridCol>
                <a:gridCol w="1112434">
                  <a:extLst>
                    <a:ext uri="{9D8B030D-6E8A-4147-A177-3AD203B41FA5}">
                      <a16:colId xmlns:a16="http://schemas.microsoft.com/office/drawing/2014/main" val="440925162"/>
                    </a:ext>
                  </a:extLst>
                </a:gridCol>
                <a:gridCol w="807660">
                  <a:extLst>
                    <a:ext uri="{9D8B030D-6E8A-4147-A177-3AD203B41FA5}">
                      <a16:colId xmlns:a16="http://schemas.microsoft.com/office/drawing/2014/main" val="3872166054"/>
                    </a:ext>
                  </a:extLst>
                </a:gridCol>
                <a:gridCol w="807660">
                  <a:extLst>
                    <a:ext uri="{9D8B030D-6E8A-4147-A177-3AD203B41FA5}">
                      <a16:colId xmlns:a16="http://schemas.microsoft.com/office/drawing/2014/main" val="3666376563"/>
                    </a:ext>
                  </a:extLst>
                </a:gridCol>
                <a:gridCol w="807660">
                  <a:extLst>
                    <a:ext uri="{9D8B030D-6E8A-4147-A177-3AD203B41FA5}">
                      <a16:colId xmlns:a16="http://schemas.microsoft.com/office/drawing/2014/main" val="1361623920"/>
                    </a:ext>
                  </a:extLst>
                </a:gridCol>
                <a:gridCol w="807660">
                  <a:extLst>
                    <a:ext uri="{9D8B030D-6E8A-4147-A177-3AD203B41FA5}">
                      <a16:colId xmlns:a16="http://schemas.microsoft.com/office/drawing/2014/main" val="1120481796"/>
                    </a:ext>
                  </a:extLst>
                </a:gridCol>
                <a:gridCol w="777180">
                  <a:extLst>
                    <a:ext uri="{9D8B030D-6E8A-4147-A177-3AD203B41FA5}">
                      <a16:colId xmlns:a16="http://schemas.microsoft.com/office/drawing/2014/main" val="1488413491"/>
                    </a:ext>
                  </a:extLst>
                </a:gridCol>
              </a:tblGrid>
              <a:tr h="3965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Division 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2018-2019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as at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June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961682"/>
                  </a:ext>
                </a:extLst>
              </a:tr>
              <a:tr h="4661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Allotment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Consumed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Utilization Rate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Allotment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Consumed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Available Balance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Utilization Rate</a:t>
                      </a:r>
                    </a:p>
                  </a:txBody>
                  <a:tcPr marL="5346" marR="5346" marT="534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01396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PMO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PMO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695.6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160345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EDM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EDM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14,332.20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14,041.40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8,114.70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3,092.00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5,022.70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875897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SP1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MGD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8,811.20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8,727.20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3,323.70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1058.9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2,264.80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31.86%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360776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SP2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RITD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7,241.80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6,913.60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3,126.40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1547.5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1,578.90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372605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SP3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PSDFD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2,563.10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2,354.80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2,703.80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1038.9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1,664.90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38.42%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402354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SP4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ACS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9,506.30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9,556.90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4,492.30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2,143.10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2,349.20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47.71%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425997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SP5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TCND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7,265.10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5,857.30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2,925.20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1286.1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1,639.10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43.97%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173325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SP6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GPSPD (ACG)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2,176.40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1,841.10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925.5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57741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SP7.1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SRO-NA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6,063.80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5,818.00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2,436.10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1177.3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1,258.80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48.33%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61104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SP7.2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SRO-WA 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6,537.90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6,390.20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2,624.40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1198.7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1,425.70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45.68%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792513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SP7.3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SRO-CA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7,661.80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7,563.10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3,327.50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1539.6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1,787.90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925116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SP7.4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SRO-EA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5,175.10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4,848.90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2,368.30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1142.3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1,226.00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48.23%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006553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SP7.5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SRO-SA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5,490.80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5,209.20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2,486.80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1057.3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1,429.50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42.52%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250515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SP8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IDEP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2,666.00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2,366.00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693.3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371.8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131685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SP9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GPSPD (SDP)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5,956.80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5,619.80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2,999.40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1325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1,674.40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638382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PS-DoA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DoA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26,180.10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26,148.80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10,276.80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4,982.60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5,294.20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48.48%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626603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PS-PCKMD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PCKMD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35,774.30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34,672.10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13,541.00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7,437.90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6,103.10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54.93%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963274"/>
                  </a:ext>
                </a:extLst>
              </a:tr>
              <a:tr h="21114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Grand Total 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154,097.70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148,624.10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96.50%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66,617.10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30,904.70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35,712.30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46.39%</a:t>
                      </a:r>
                    </a:p>
                  </a:txBody>
                  <a:tcPr marL="5346" marR="5346" marT="534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655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4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8">
            <a:extLst/>
          </p:cNvPr>
          <p:cNvSpPr/>
          <p:nvPr/>
        </p:nvSpPr>
        <p:spPr>
          <a:xfrm>
            <a:off x="71428" y="65219"/>
            <a:ext cx="9072572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2020-Q2 -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Extra </a:t>
            </a:r>
            <a:r>
              <a:rPr lang="en-US" sz="3200" b="1" kern="0" noProof="0" dirty="0">
                <a:solidFill>
                  <a:prstClr val="white"/>
                </a:solidFill>
              </a:rPr>
              <a:t>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udgetary Income and Expenditure</a:t>
            </a:r>
            <a:endParaRPr kumimoji="0" lang="en-US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419" y="814360"/>
            <a:ext cx="57724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rgbClr val="0070C0"/>
                </a:solidFill>
              </a:rPr>
              <a:t>01 January – 30 June 2020 per Sub-programme</a:t>
            </a:r>
          </a:p>
          <a:p>
            <a:pPr lvl="0" algn="ctr" defTabSz="914400">
              <a:defRPr/>
            </a:pPr>
            <a:r>
              <a:rPr lang="en-US" sz="1400" i="1" kern="0" dirty="0">
                <a:solidFill>
                  <a:srgbClr val="0070C0"/>
                </a:solidFill>
                <a:latin typeface="Calibri Light" panose="020F0302020204030204"/>
              </a:rPr>
              <a:t>(</a:t>
            </a:r>
            <a:r>
              <a:rPr lang="en-GB" sz="1400" i="1" kern="0" dirty="0">
                <a:solidFill>
                  <a:srgbClr val="0070C0"/>
                </a:solidFill>
                <a:latin typeface="Calibri Light" panose="020F0302020204030204"/>
              </a:rPr>
              <a:t>Thousands of US Dollars)</a:t>
            </a:r>
            <a:endParaRPr lang="en-GB" sz="200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886383"/>
              </p:ext>
            </p:extLst>
          </p:nvPr>
        </p:nvGraphicFramePr>
        <p:xfrm>
          <a:off x="218662" y="1368361"/>
          <a:ext cx="8726554" cy="5092071"/>
        </p:xfrm>
        <a:graphic>
          <a:graphicData uri="http://schemas.openxmlformats.org/drawingml/2006/table">
            <a:tbl>
              <a:tblPr/>
              <a:tblGrid>
                <a:gridCol w="3050172">
                  <a:extLst>
                    <a:ext uri="{9D8B030D-6E8A-4147-A177-3AD203B41FA5}">
                      <a16:colId xmlns:a16="http://schemas.microsoft.com/office/drawing/2014/main" val="4249672606"/>
                    </a:ext>
                  </a:extLst>
                </a:gridCol>
                <a:gridCol w="659497">
                  <a:extLst>
                    <a:ext uri="{9D8B030D-6E8A-4147-A177-3AD203B41FA5}">
                      <a16:colId xmlns:a16="http://schemas.microsoft.com/office/drawing/2014/main" val="1856166623"/>
                    </a:ext>
                  </a:extLst>
                </a:gridCol>
                <a:gridCol w="694827">
                  <a:extLst>
                    <a:ext uri="{9D8B030D-6E8A-4147-A177-3AD203B41FA5}">
                      <a16:colId xmlns:a16="http://schemas.microsoft.com/office/drawing/2014/main" val="2685418945"/>
                    </a:ext>
                  </a:extLst>
                </a:gridCol>
                <a:gridCol w="612390">
                  <a:extLst>
                    <a:ext uri="{9D8B030D-6E8A-4147-A177-3AD203B41FA5}">
                      <a16:colId xmlns:a16="http://schemas.microsoft.com/office/drawing/2014/main" val="4077184504"/>
                    </a:ext>
                  </a:extLst>
                </a:gridCol>
                <a:gridCol w="706603">
                  <a:extLst>
                    <a:ext uri="{9D8B030D-6E8A-4147-A177-3AD203B41FA5}">
                      <a16:colId xmlns:a16="http://schemas.microsoft.com/office/drawing/2014/main" val="1972095747"/>
                    </a:ext>
                  </a:extLst>
                </a:gridCol>
                <a:gridCol w="706603">
                  <a:extLst>
                    <a:ext uri="{9D8B030D-6E8A-4147-A177-3AD203B41FA5}">
                      <a16:colId xmlns:a16="http://schemas.microsoft.com/office/drawing/2014/main" val="1542877617"/>
                    </a:ext>
                  </a:extLst>
                </a:gridCol>
                <a:gridCol w="588837">
                  <a:extLst>
                    <a:ext uri="{9D8B030D-6E8A-4147-A177-3AD203B41FA5}">
                      <a16:colId xmlns:a16="http://schemas.microsoft.com/office/drawing/2014/main" val="4052831598"/>
                    </a:ext>
                  </a:extLst>
                </a:gridCol>
                <a:gridCol w="859701">
                  <a:extLst>
                    <a:ext uri="{9D8B030D-6E8A-4147-A177-3AD203B41FA5}">
                      <a16:colId xmlns:a16="http://schemas.microsoft.com/office/drawing/2014/main" val="3184591063"/>
                    </a:ext>
                  </a:extLst>
                </a:gridCol>
                <a:gridCol w="847924">
                  <a:extLst>
                    <a:ext uri="{9D8B030D-6E8A-4147-A177-3AD203B41FA5}">
                      <a16:colId xmlns:a16="http://schemas.microsoft.com/office/drawing/2014/main" val="1793234614"/>
                    </a:ext>
                  </a:extLst>
                </a:gridCol>
              </a:tblGrid>
              <a:tr h="8257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Division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Income BBF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Income 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Jan - 30 June 2020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Income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 from BBF</a:t>
                      </a:r>
                      <a:b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 from new fund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Available Balance </a:t>
                      </a:r>
                      <a:b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 Utilization Rate of BBF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 Utilization Rate  of New fund (2020)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322853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1 - Macro Economic Policy and Goverence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68.10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68.10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-11.30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79.40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-16.59%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501229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2 - Regional Integration &amp; Trade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3,768.34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4,886.15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8,654.49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1,815.67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92.01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6,746.80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48.18%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1.88%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90054"/>
                  </a:ext>
                </a:extLst>
              </a:tr>
              <a:tr h="2752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3 - Private Sector Development and Finance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1,309.26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-67.36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1,241.90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248.95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992.95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19.01%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480508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Subprogram 4 - African Centre for Statistics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742.92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1,874.77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2,617.69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383.83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2,233.86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51.66%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234128"/>
                  </a:ext>
                </a:extLst>
              </a:tr>
              <a:tr h="529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5- Technology, Climate change and natural resources management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1,089.74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1,412.85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2,096.15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701.54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665.31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729.29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64.38%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47.09%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729427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6 - Gender and Women in Development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333.36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116.32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449.68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92.05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357.63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27.61%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87340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7.1 -ECA Subreg activities North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50.89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2.80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53.69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48.09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5.57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94.49%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1.17%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41334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7.2 - ECA Subreg activities West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169.00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376.13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545.13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148.30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169.50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227.33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87.75%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45.06%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215113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7.3 - ECA Subreg activities Central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156.08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151.10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307.18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106.84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200.34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68.45%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504049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7.4 - ECA Subreg activities East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7.16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7.16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-3.44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10.60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-48.11%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481436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7.5 - ECA Subreg activities Southern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9.53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9.53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-1.29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10.82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-13.58%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225881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9 - Poverty inequality and social policy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28.10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28.10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0.69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27.42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2.44%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136269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ECA Office of the Executive Secretary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205.51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10.83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216.33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102.10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114.23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49.68%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607264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ECA Strategic Plan, Oversights &amp; Results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88.56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88.56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0.28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88.28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0.32%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08423"/>
                  </a:ext>
                </a:extLst>
              </a:tr>
              <a:tr h="285835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effectLst/>
                          <a:latin typeface="Arial" panose="020B0604020202020204" pitchFamily="34" charset="0"/>
                        </a:rPr>
                        <a:t>8,026.57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effectLst/>
                          <a:latin typeface="Arial" panose="020B0604020202020204" pitchFamily="34" charset="0"/>
                        </a:rPr>
                        <a:t>8,763.58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effectLst/>
                          <a:latin typeface="Arial" panose="020B0604020202020204" pitchFamily="34" charset="0"/>
                        </a:rPr>
                        <a:t>16,383.69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effectLst/>
                          <a:latin typeface="Arial" panose="020B0604020202020204" pitchFamily="34" charset="0"/>
                        </a:rPr>
                        <a:t>3,632.30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effectLst/>
                          <a:latin typeface="Arial" panose="020B0604020202020204" pitchFamily="34" charset="0"/>
                        </a:rPr>
                        <a:t>926.85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effectLst/>
                          <a:latin typeface="Arial" panose="020B0604020202020204" pitchFamily="34" charset="0"/>
                        </a:rPr>
                        <a:t>11,824.54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>
                          <a:effectLst/>
                          <a:latin typeface="Arial" panose="020B0604020202020204" pitchFamily="34" charset="0"/>
                        </a:rPr>
                        <a:t>45.25%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10.58%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788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93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arredondado 8">
            <a:extLst/>
          </p:cNvPr>
          <p:cNvSpPr/>
          <p:nvPr/>
        </p:nvSpPr>
        <p:spPr>
          <a:xfrm>
            <a:off x="71428" y="65219"/>
            <a:ext cx="8734435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2020-Q2 -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Extra budgetary </a:t>
            </a:r>
            <a:r>
              <a:rPr lang="en-US" sz="3200" b="1" kern="0" dirty="0">
                <a:solidFill>
                  <a:prstClr val="white"/>
                </a:solidFill>
              </a:rPr>
              <a:t>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und </a:t>
            </a:r>
            <a:r>
              <a:rPr lang="en-US" sz="3200" b="1" kern="0" dirty="0">
                <a:solidFill>
                  <a:prstClr val="white"/>
                </a:solidFill>
              </a:rPr>
              <a:t>u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tilization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rate</a:t>
            </a:r>
            <a:endParaRPr kumimoji="0" lang="en-US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graphicFrame>
        <p:nvGraphicFramePr>
          <p:cNvPr id="4" name="Chart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392503"/>
              </p:ext>
            </p:extLst>
          </p:nvPr>
        </p:nvGraphicFramePr>
        <p:xfrm>
          <a:off x="338138" y="1109998"/>
          <a:ext cx="7864829" cy="4571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3000652" y="740667"/>
            <a:ext cx="31071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01 January – 30 June 2020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02017" y="5585792"/>
            <a:ext cx="2000950" cy="811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Utilization Rate:</a:t>
            </a:r>
          </a:p>
          <a:p>
            <a:pPr lvl="0" algn="ctr">
              <a:defRPr/>
            </a:pPr>
            <a:r>
              <a:rPr lang="en-GB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 BBF: </a:t>
            </a: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45%</a:t>
            </a:r>
            <a:r>
              <a:rPr lang="en-GB" sz="1600" dirty="0"/>
              <a:t>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       of new fund: </a:t>
            </a:r>
            <a:r>
              <a:rPr lang="en-GB" sz="1700" b="1" dirty="0">
                <a:solidFill>
                  <a:schemeClr val="accent6">
                    <a:lumMod val="75000"/>
                  </a:schemeClr>
                </a:solidFill>
              </a:rPr>
              <a:t>11%</a:t>
            </a:r>
            <a:r>
              <a:rPr lang="en-GB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99702" y="5571405"/>
            <a:ext cx="5108136" cy="8118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0"/>
              </a:spcAft>
            </a:pPr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DengXian"/>
              </a:rPr>
              <a:t>Note: Decrease in fund utilization rate is due to closure of commitment.</a:t>
            </a:r>
            <a:endParaRPr lang="en-GB" sz="1600" b="1" dirty="0">
              <a:effectLst/>
              <a:latin typeface="Calibri" panose="020F0502020204030204" pitchFamily="34" charset="0"/>
              <a:ea typeface="DengXian"/>
            </a:endParaRPr>
          </a:p>
        </p:txBody>
      </p:sp>
    </p:spTree>
    <p:extLst>
      <p:ext uri="{BB962C8B-B14F-4D97-AF65-F5344CB8AC3E}">
        <p14:creationId xmlns:p14="http://schemas.microsoft.com/office/powerpoint/2010/main" val="407437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142857" y="210095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lvl="0"/>
            <a:r>
              <a:rPr lang="en-GB" sz="3200" b="1" dirty="0">
                <a:solidFill>
                  <a:prstClr val="white"/>
                </a:solidFill>
              </a:rPr>
              <a:t>2020-Q2 - </a:t>
            </a:r>
            <a:r>
              <a:rPr lang="en-US" sz="3200" b="1" dirty="0">
                <a:solidFill>
                  <a:prstClr val="white"/>
                </a:solidFill>
              </a:rPr>
              <a:t> Extra Budgetary Pledge Schedule</a:t>
            </a:r>
            <a:endParaRPr lang="en-US" altLang="en-US" sz="2800" b="1" dirty="0">
              <a:solidFill>
                <a:prstClr val="white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31146" y="1144701"/>
            <a:ext cx="5628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rgbClr val="0070C0"/>
                </a:solidFill>
              </a:rPr>
              <a:t>As at 30 June 2020</a:t>
            </a:r>
            <a:endParaRPr lang="en-GB" sz="1600" dirty="0">
              <a:solidFill>
                <a:srgbClr val="0070C0"/>
              </a:solidFill>
            </a:endParaRPr>
          </a:p>
          <a:p>
            <a:pPr algn="ctr"/>
            <a:r>
              <a:rPr lang="en-US" sz="1200" i="1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(</a:t>
            </a:r>
            <a:r>
              <a:rPr lang="en-GB" sz="1200" i="1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Thousands of US Dollars)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29269"/>
              </p:ext>
            </p:extLst>
          </p:nvPr>
        </p:nvGraphicFramePr>
        <p:xfrm>
          <a:off x="1967266" y="4671392"/>
          <a:ext cx="5392321" cy="1720677"/>
        </p:xfrm>
        <a:graphic>
          <a:graphicData uri="http://schemas.openxmlformats.org/drawingml/2006/table">
            <a:tbl>
              <a:tblPr/>
              <a:tblGrid>
                <a:gridCol w="3758687">
                  <a:extLst>
                    <a:ext uri="{9D8B030D-6E8A-4147-A177-3AD203B41FA5}">
                      <a16:colId xmlns:a16="http://schemas.microsoft.com/office/drawing/2014/main" val="3583822625"/>
                    </a:ext>
                  </a:extLst>
                </a:gridCol>
                <a:gridCol w="1633634">
                  <a:extLst>
                    <a:ext uri="{9D8B030D-6E8A-4147-A177-3AD203B41FA5}">
                      <a16:colId xmlns:a16="http://schemas.microsoft.com/office/drawing/2014/main" val="141013813"/>
                    </a:ext>
                  </a:extLst>
                </a:gridCol>
              </a:tblGrid>
              <a:tr h="32905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Schedule of Pledge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563966"/>
                  </a:ext>
                </a:extLst>
              </a:tr>
              <a:tr h="29820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607628"/>
                  </a:ext>
                </a:extLst>
              </a:tr>
              <a:tr h="267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893499"/>
                  </a:ext>
                </a:extLst>
              </a:tr>
              <a:tr h="267356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61151"/>
                  </a:ext>
                </a:extLst>
              </a:tr>
              <a:tr h="2605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43972"/>
                  </a:ext>
                </a:extLst>
              </a:tr>
              <a:tr h="298205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679444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085416"/>
              </p:ext>
            </p:extLst>
          </p:nvPr>
        </p:nvGraphicFramePr>
        <p:xfrm>
          <a:off x="628650" y="1680702"/>
          <a:ext cx="7886700" cy="2901238"/>
        </p:xfrm>
        <a:graphic>
          <a:graphicData uri="http://schemas.openxmlformats.org/drawingml/2006/table">
            <a:tbl>
              <a:tblPr/>
              <a:tblGrid>
                <a:gridCol w="4294266">
                  <a:extLst>
                    <a:ext uri="{9D8B030D-6E8A-4147-A177-3AD203B41FA5}">
                      <a16:colId xmlns:a16="http://schemas.microsoft.com/office/drawing/2014/main" val="3826158763"/>
                    </a:ext>
                  </a:extLst>
                </a:gridCol>
                <a:gridCol w="1796217">
                  <a:extLst>
                    <a:ext uri="{9D8B030D-6E8A-4147-A177-3AD203B41FA5}">
                      <a16:colId xmlns:a16="http://schemas.microsoft.com/office/drawing/2014/main" val="1815302576"/>
                    </a:ext>
                  </a:extLst>
                </a:gridCol>
                <a:gridCol w="1796217">
                  <a:extLst>
                    <a:ext uri="{9D8B030D-6E8A-4147-A177-3AD203B41FA5}">
                      <a16:colId xmlns:a16="http://schemas.microsoft.com/office/drawing/2014/main" val="559451029"/>
                    </a:ext>
                  </a:extLst>
                </a:gridCol>
              </a:tblGrid>
              <a:tr h="285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Amount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86011"/>
                  </a:ext>
                </a:extLst>
              </a:tr>
              <a:tr h="3208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January 2020 pledge opening balance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18,373.86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38359"/>
                  </a:ext>
                </a:extLst>
              </a:tr>
              <a:tr h="3277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Pledge in 2020 signed agreement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5,585.41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878741"/>
                  </a:ext>
                </a:extLst>
              </a:tr>
              <a:tr h="3277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pledge as at 30 June 2020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23,959.27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729386"/>
                  </a:ext>
                </a:extLst>
              </a:tr>
              <a:tr h="32778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Collection from prior year pledge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6,323.29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670961"/>
                  </a:ext>
                </a:extLst>
              </a:tr>
              <a:tr h="3417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Collection from current year billing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2,509.39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94286"/>
                  </a:ext>
                </a:extLst>
              </a:tr>
              <a:tr h="3417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collection from voluntary contribution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8,832.67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201085"/>
                  </a:ext>
                </a:extLst>
              </a:tr>
              <a:tr h="2859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Exchange rate Gain/(Loss)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367.98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992406"/>
                  </a:ext>
                </a:extLst>
              </a:tr>
              <a:tr h="3417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Outstanding pledge receivable as at 30 June2020</a:t>
                      </a:r>
                    </a:p>
                  </a:txBody>
                  <a:tcPr marL="5948" marR="5948" marT="594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15,494.58</a:t>
                      </a:r>
                    </a:p>
                  </a:txBody>
                  <a:tcPr marL="5948" marR="5948" marT="594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631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695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311373" y="-38937"/>
            <a:ext cx="8601647" cy="68103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lvl="0"/>
            <a:r>
              <a:rPr lang="en-US" sz="2800" b="1" kern="0" dirty="0">
                <a:solidFill>
                  <a:prstClr val="white"/>
                </a:solidFill>
              </a:rPr>
              <a:t>Extra budgetary</a:t>
            </a:r>
            <a:r>
              <a:rPr lang="en-GB" sz="2800" b="1" dirty="0">
                <a:solidFill>
                  <a:prstClr val="white"/>
                </a:solidFill>
              </a:rPr>
              <a:t> Pledge Schedule by Sponsor</a:t>
            </a:r>
            <a:endParaRPr lang="en-US" altLang="en-US" sz="2800" b="1" dirty="0">
              <a:solidFill>
                <a:prstClr val="white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73188" y="578498"/>
            <a:ext cx="5015884" cy="6022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rgbClr val="0070C0"/>
                </a:solidFill>
                <a:latin typeface="+mn-lt"/>
              </a:rPr>
              <a:t>as at 30 June 2020</a:t>
            </a:r>
            <a:b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lang="en-US" sz="1400" i="1" dirty="0">
                <a:solidFill>
                  <a:srgbClr val="0070C0"/>
                </a:solidFill>
                <a:latin typeface="Calibri Light" panose="020F0302020204030204"/>
              </a:rPr>
              <a:t>(</a:t>
            </a:r>
            <a:r>
              <a:rPr lang="en-GB" sz="1400" i="1" dirty="0">
                <a:solidFill>
                  <a:srgbClr val="0070C0"/>
                </a:solidFill>
                <a:latin typeface="Calibri Light" panose="020F0302020204030204"/>
              </a:rPr>
              <a:t>Thousands of US Dollars)</a:t>
            </a:r>
            <a:endParaRPr lang="en-GB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846104"/>
              </p:ext>
            </p:extLst>
          </p:nvPr>
        </p:nvGraphicFramePr>
        <p:xfrm>
          <a:off x="188846" y="1259542"/>
          <a:ext cx="8724173" cy="5171081"/>
        </p:xfrm>
        <a:graphic>
          <a:graphicData uri="http://schemas.openxmlformats.org/drawingml/2006/table">
            <a:tbl>
              <a:tblPr/>
              <a:tblGrid>
                <a:gridCol w="2999133">
                  <a:extLst>
                    <a:ext uri="{9D8B030D-6E8A-4147-A177-3AD203B41FA5}">
                      <a16:colId xmlns:a16="http://schemas.microsoft.com/office/drawing/2014/main" val="3326440577"/>
                    </a:ext>
                  </a:extLst>
                </a:gridCol>
                <a:gridCol w="1029364">
                  <a:extLst>
                    <a:ext uri="{9D8B030D-6E8A-4147-A177-3AD203B41FA5}">
                      <a16:colId xmlns:a16="http://schemas.microsoft.com/office/drawing/2014/main" val="293137324"/>
                    </a:ext>
                  </a:extLst>
                </a:gridCol>
                <a:gridCol w="864156">
                  <a:extLst>
                    <a:ext uri="{9D8B030D-6E8A-4147-A177-3AD203B41FA5}">
                      <a16:colId xmlns:a16="http://schemas.microsoft.com/office/drawing/2014/main" val="2421752801"/>
                    </a:ext>
                  </a:extLst>
                </a:gridCol>
                <a:gridCol w="800617">
                  <a:extLst>
                    <a:ext uri="{9D8B030D-6E8A-4147-A177-3AD203B41FA5}">
                      <a16:colId xmlns:a16="http://schemas.microsoft.com/office/drawing/2014/main" val="3043453519"/>
                    </a:ext>
                  </a:extLst>
                </a:gridCol>
                <a:gridCol w="527390">
                  <a:extLst>
                    <a:ext uri="{9D8B030D-6E8A-4147-A177-3AD203B41FA5}">
                      <a16:colId xmlns:a16="http://schemas.microsoft.com/office/drawing/2014/main" val="280037557"/>
                    </a:ext>
                  </a:extLst>
                </a:gridCol>
                <a:gridCol w="800617">
                  <a:extLst>
                    <a:ext uri="{9D8B030D-6E8A-4147-A177-3AD203B41FA5}">
                      <a16:colId xmlns:a16="http://schemas.microsoft.com/office/drawing/2014/main" val="3589680338"/>
                    </a:ext>
                  </a:extLst>
                </a:gridCol>
                <a:gridCol w="737074">
                  <a:extLst>
                    <a:ext uri="{9D8B030D-6E8A-4147-A177-3AD203B41FA5}">
                      <a16:colId xmlns:a16="http://schemas.microsoft.com/office/drawing/2014/main" val="4034277903"/>
                    </a:ext>
                  </a:extLst>
                </a:gridCol>
                <a:gridCol w="965822">
                  <a:extLst>
                    <a:ext uri="{9D8B030D-6E8A-4147-A177-3AD203B41FA5}">
                      <a16:colId xmlns:a16="http://schemas.microsoft.com/office/drawing/2014/main" val="151406955"/>
                    </a:ext>
                  </a:extLst>
                </a:gridCol>
              </a:tblGrid>
              <a:tr h="15852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Sponsor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Opening Balance as at 01 January 2020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 Billing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Collection From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Collection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Gain/(Loss)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Outstanding Pledge as at 30 June 2020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93363"/>
                  </a:ext>
                </a:extLst>
              </a:tr>
              <a:tr h="5914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Prior year billing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Current Year (2020) billing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175084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AFRICAN ECONOMIC RESEARCH CONSORTIU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2.40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2.40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2.40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26131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AFRICAN EXPORT IMPORT BANK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30.00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30.00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083561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AGENCE FRANCAISE DE DEVELOPPEMENT -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53.57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0.18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53.75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465099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ARAB BANK FOR ECONOMIC DEVELOPMENT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150.00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116.29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116.29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33.71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778279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DEPARTMENT OF FOREIGN AFFAIRS,TRADE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354.18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354.18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354.18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92540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DEPT FOR INTERNATIONAL DEVELOPMENT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1,972.88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1,007.08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1,007.08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      68.50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897.30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584078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DEUTSCHE GESELLSCHAFT FUR TECHNISCH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139.51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0.47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139.98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62808"/>
                  </a:ext>
                </a:extLst>
              </a:tr>
              <a:tr h="2987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 COMMUNITY OF WEST AFRICAN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376.20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376.20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376.20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4651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EUROPEAN UNION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7,603.99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2,916.69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2,916.69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77.03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4,764.33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031172"/>
                  </a:ext>
                </a:extLst>
              </a:tr>
              <a:tr h="2987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MINISTRY FOREIGN AFFAIRS CZECH REPUBLIC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10.11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10.81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10.81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0.71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0.00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582332"/>
                  </a:ext>
                </a:extLst>
              </a:tr>
              <a:tr h="2987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OMIDYAR NETWORK FUND INC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300.00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2,295.00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300.00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800.00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1,100.00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1,495.00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231101"/>
                  </a:ext>
                </a:extLst>
              </a:tr>
              <a:tr h="2987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ROYAL DANISH EMBASSY-ADDIS ABABA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1,606.91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415.08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415.08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28.38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1,220.20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050046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SWEDISH INTERNATIONAL DEVELOPMENT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6,419.86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        8.92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6,410.94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22050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SUSAN THOMPSON BUFFETT FOUNDATION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1,351.35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1,351.35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1,351.35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02016"/>
                  </a:ext>
                </a:extLst>
              </a:tr>
              <a:tr h="30485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 DEPT OF ECONOMIC AND SOCIAL AFFAIRS UNDESA - INTERNAL UMOJA USE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482.70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482.70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482.70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336929"/>
                  </a:ext>
                </a:extLst>
              </a:tr>
              <a:tr h="2987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UNDP-HQ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18.14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18.14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18.14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907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VITAL STRATEGIES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150.00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75.00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75.00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75.00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171194"/>
                  </a:ext>
                </a:extLst>
              </a:tr>
              <a:tr h="152429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WFP-HQ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2.80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2.80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2.80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508895"/>
                  </a:ext>
                </a:extLst>
              </a:tr>
              <a:tr h="2987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WORLD BANK-HQ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197.50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796.36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197.50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406.45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603.95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      15.55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374.36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180049"/>
                  </a:ext>
                </a:extLst>
              </a:tr>
              <a:tr h="494567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5136" marR="5136" marT="51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18,373.86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5,585.41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6,323.29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2,509.39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8,832.67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367.98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15,494.58 </a:t>
                      </a:r>
                    </a:p>
                  </a:txBody>
                  <a:tcPr marL="5136" marR="5136" marT="51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67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519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-145144" y="233895"/>
            <a:ext cx="9001143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bIns="91440" rtlCol="0" anchor="ctr">
            <a:spAutoFit/>
          </a:bodyPr>
          <a:lstStyle/>
          <a:p>
            <a:pPr lvl="0"/>
            <a:r>
              <a:rPr lang="en-GB" sz="3200" b="1" dirty="0">
                <a:solidFill>
                  <a:prstClr val="white"/>
                </a:solidFill>
              </a:rPr>
              <a:t>2020 Budget update</a:t>
            </a:r>
            <a:endParaRPr lang="en-US" altLang="en-US" sz="2800" b="1" dirty="0">
              <a:solidFill>
                <a:prstClr val="white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1336" y="1083076"/>
            <a:ext cx="74217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Current matters: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DengXian"/>
                <a:cs typeface="Arial" panose="020B0604020202020204" pitchFamily="34" charset="0"/>
              </a:rPr>
              <a:t>The liquidity situation for the RB continues to be extremely tight;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All measures for controlling cash outflows remain in place;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COVID 19 is adversely impacting the 2020 </a:t>
            </a:r>
            <a:r>
              <a:rPr lang="en-US" dirty="0" err="1">
                <a:latin typeface="Calibri" panose="020F0502020204030204" pitchFamily="34" charset="0"/>
                <a:cs typeface="Arial" panose="020B0604020202020204" pitchFamily="34" charset="0"/>
              </a:rPr>
              <a:t>programme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 implementation and thus fund </a:t>
            </a:r>
            <a:r>
              <a:rPr lang="en-US" dirty="0" err="1">
                <a:latin typeface="Calibri" panose="020F0502020204030204" pitchFamily="34" charset="0"/>
                <a:cs typeface="Arial" panose="020B0604020202020204" pitchFamily="34" charset="0"/>
              </a:rPr>
              <a:t>utilisation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> rate.</a:t>
            </a:r>
          </a:p>
          <a:p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0113" y="3793280"/>
            <a:ext cx="75193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Moving forward to 31 Dec. 2020: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DengXian"/>
                <a:cs typeface="Arial" panose="020B0604020202020204" pitchFamily="34" charset="0"/>
              </a:rPr>
              <a:t>Some resources have been redirected for COVID-19 purposes;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DengXian"/>
                <a:cs typeface="Arial" panose="020B0604020202020204" pitchFamily="34" charset="0"/>
              </a:rPr>
              <a:t>There may be no additional allotment of funds from the remaining RB appropriation for 2020;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Calibri" panose="020F0502020204030204" pitchFamily="34" charset="0"/>
              <a:ea typeface="DengXian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DengXian"/>
                <a:cs typeface="Arial" panose="020B0604020202020204" pitchFamily="34" charset="0"/>
              </a:rPr>
              <a:t>We must work optimally with the resources at hand.</a:t>
            </a:r>
          </a:p>
          <a:p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1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th Cte - ECA 2020 Programme Budget Review_21.01.19mrj.ppt" id="{372D5F47-0BEB-474D-AC57-57968E7D5424}" vid="{0141AD3F-68F0-4825-8741-2B61B0C9FA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5th Cte - ECA 2020 Programme Budget Review_21.01.19mrj.ppt</Template>
  <TotalTime>2789</TotalTime>
  <Words>1317</Words>
  <Application>Microsoft Office PowerPoint</Application>
  <PresentationFormat>On-screen Show (4:3)</PresentationFormat>
  <Paragraphs>641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DengXian</vt:lpstr>
      <vt:lpstr>MS PGothic</vt:lpstr>
      <vt:lpstr>Arial</vt:lpstr>
      <vt:lpstr>Calibri</vt:lpstr>
      <vt:lpstr>Calibri Light</vt:lpstr>
      <vt:lpstr>Lato</vt:lpstr>
      <vt:lpstr>Lucida Sans</vt:lpstr>
      <vt:lpstr>Times New Roman</vt:lpstr>
      <vt:lpstr>Wingdings</vt:lpstr>
      <vt:lpstr>Office Theme</vt:lpstr>
      <vt:lpstr>ECA 2020 Budget Summary Programme review and accountability meeting  Division of Administration Economic Commission for Africa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ECA 2020 Budget Review                   5th Committee Hearing  Vera Songwe Executive Secretary, OES Economic Commission for Africa</dc:title>
  <dc:creator>Mai-Ellen Russ Jarrett</dc:creator>
  <cp:lastModifiedBy>CPPMR</cp:lastModifiedBy>
  <cp:revision>212</cp:revision>
  <cp:lastPrinted>2019-12-13T07:40:53Z</cp:lastPrinted>
  <dcterms:created xsi:type="dcterms:W3CDTF">2019-10-22T07:35:21Z</dcterms:created>
  <dcterms:modified xsi:type="dcterms:W3CDTF">2020-07-19T16:35:37Z</dcterms:modified>
</cp:coreProperties>
</file>