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277" r:id="rId3"/>
    <p:sldId id="294" r:id="rId4"/>
    <p:sldId id="297" r:id="rId5"/>
    <p:sldId id="271" r:id="rId6"/>
    <p:sldId id="270" r:id="rId7"/>
    <p:sldId id="262" r:id="rId8"/>
    <p:sldId id="291" r:id="rId9"/>
    <p:sldId id="295" r:id="rId10"/>
    <p:sldId id="26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CCCC"/>
    <a:srgbClr val="FFF8E5"/>
    <a:srgbClr val="FFF4D5"/>
    <a:srgbClr val="CC0099"/>
    <a:srgbClr val="FFCCFF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F6CBFED2-A5C7-4771-9461-38C1C99F9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84F3F4-C94B-436B-B9A8-5FC7613C5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FD12F6-FFD1-4ED7-8D65-C24C0B547843}" type="datetimeFigureOut">
              <a:rPr lang="fr-FR" altLang="en-US"/>
              <a:pPr/>
              <a:t>22/07/2020</a:t>
            </a:fld>
            <a:endParaRPr lang="fr-FR" alt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C50BC8-5579-48F8-AD9E-9B7B3126A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F9F5D5-AE10-4B1B-A64D-58DD7351FC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9C551F-8FEE-42D5-A459-8618A78E4AA8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AF5F6CF1-92AF-479F-835F-81CAD82DB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E36F53-E6FE-41B8-B753-E303E22A76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801BD0-3186-4E18-8E2E-1B1BD6336B34}" type="datetimeFigureOut">
              <a:rPr lang="fr-FR" altLang="en-US"/>
              <a:pPr/>
              <a:t>22/07/2020</a:t>
            </a:fld>
            <a:endParaRPr lang="fr-FR" altLang="en-US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95912078-77C8-4399-B506-E3595C46C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D590D77-237D-4B70-A1F5-FAD95E332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2B8323-0877-4967-BF98-D664651876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0B034C-97CA-4DA0-A085-BDA9A85C6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BCBAA-AEBB-44D4-8622-0984F7ED0FE0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1EB7C-0933-40B0-A291-110D3339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7AAE7-FC2C-4E24-9838-0781A76B9164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6BA6-58AB-420B-BB9B-8FCF47B9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5A8B-6149-48E6-A52B-CAFACD42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7116-489B-435E-8330-9E0FA10C39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0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0FFC2-3AEC-44CE-AB8D-96D77946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0AC81-DD84-4AC2-9A45-E3D37B4D5046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B7346-2936-4C00-90EC-A7BEB340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7A9D-A6D8-40D5-A1B2-B19770E3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A859A-B4BB-4249-873E-38AF253632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05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6651-481A-47A2-8F2A-C688BEDB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F87DA-C10C-4AD8-92FD-FF0EB37E2C2C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0E5D-165D-4902-8691-E10F5DFA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62A4-7985-4CD9-99AA-D958571E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8E78E-1AF0-4D45-B898-1DE6CDD518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04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A3A40E0-F17B-418E-BC60-639DE0A9A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36D79347-8717-4998-A11E-402F17E90F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711200" y="5222875"/>
            <a:ext cx="264001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F84CAAD-3778-4BE5-AAC8-1E809E4578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33388"/>
            <a:ext cx="43751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B40B0B-9485-4236-B347-3C1D95645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4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BD861E98-59B6-423B-8E60-C6ECD4EDC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900"/>
            <a:ext cx="12192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94C69C6-C91A-4F5C-9D45-A4E17734D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4200525" y="277813"/>
            <a:ext cx="3790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5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7012-18B1-4361-813B-976E9D8B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38FDD-2EE5-4492-A926-FABEECF4B0AD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BD02-48EC-4473-AF93-9249EC8E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6619C-BBD9-4A71-807F-ED7A605E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D9559-1ABE-43EE-A1BF-CD7AABF24E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440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619A4-5CDB-43CB-8375-5DC5D51D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D5497-8CD0-4CD5-B051-32FDCBF0FB75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F8B2-CE71-4917-A107-F2EFB992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63FF-B284-4D74-9D96-C601B6DA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E475-0BE4-4A4D-82AB-D595C46DFE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2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6B6CFC-4B54-458A-8A2E-52C98C26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51612-85A8-448E-898C-2A184C7F2618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9550D-7DBE-440A-BE13-F30F40F3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B8A0B0-424D-4813-B8E4-56365298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AAEB6-C21C-40DF-A491-999C6677B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69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B6DEA1-092D-4AB0-8F62-3AA70283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8AA43-2FFC-4364-B25A-4DD90A8F360E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E63919-78CA-4636-914D-9AA0FFC9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882CB0-2B2D-42EA-9517-820CEB0E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C17DA-5978-49E6-8F5A-2170CE1327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2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259E4A-855E-44D4-9DCD-74905A28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21A2D8-776B-47B1-9E21-86D43DF8C1F9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3E5A5E-4449-4A04-ACCD-96CA92CA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F0AF45-5E56-4437-96D4-7521411D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2006-A8DC-4B72-AE16-D87D2859C5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14BC9F-0958-4097-A85C-380050FE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4FA6E-802E-4CA3-98B4-442FD90B7A31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CD8669-89D9-42AA-A0D2-6D578C8D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C0FA2-EA1D-4791-AB6F-95C2B1DD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521A0-3B96-4CB5-BBCF-EAEB3969D2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0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15806-A381-47A4-9C34-F2CA24F0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DD133-0331-470F-868A-76574F0EEB11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4630C-C69C-41EE-A1A4-FFF1044B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CD6EA6-B576-4DE2-888B-BBD56D1B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DB8B5-4D23-46A9-8739-F0268BA501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9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B0F4DE-1613-4CC9-8569-790ED94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ED814-F9DA-4A51-974B-3CC7243DD7A9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39E2AC-9275-4A0A-92B2-65CA3BB4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A3E67-9138-4DD5-8232-DF691454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4C27-9255-4A40-9A59-94DAD9E8C3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5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ECAE50-02D0-4CDA-82AE-0CA631D97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6DEE67-94DB-4A49-959E-73B2F80C5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B200-BDF9-4F82-9521-6008804A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1120C2-4E61-43F0-81DB-C412260CB306}" type="datetimeFigureOut">
              <a:rPr lang="en-GB" altLang="en-US"/>
              <a:pPr/>
              <a:t>22/07/2020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FB52-1C20-410B-A733-0FE6119E8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806C-0472-47EC-BF2D-8D1368DA5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398D1E-2833-42A6-93AB-B0760CA0319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ustainabledevelopment.un.org/hlpf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2A19-1530-47C9-91B1-91B550D7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588" y="2414588"/>
            <a:ext cx="8378825" cy="2338387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sz="3100" dirty="0">
                <a:latin typeface="Lucida Sans"/>
              </a:rPr>
              <a:t>Victor Konde</a:t>
            </a:r>
            <a:br>
              <a:rPr lang="en-US" sz="1800" dirty="0"/>
            </a:br>
            <a:br>
              <a:rPr lang="en-US" sz="1800" dirty="0"/>
            </a:br>
            <a:r>
              <a:rPr lang="en-US" sz="2400" dirty="0" err="1">
                <a:latin typeface="Lucida Sans"/>
              </a:rPr>
              <a:t>OiC</a:t>
            </a:r>
            <a:r>
              <a:rPr lang="en-US" sz="2400" dirty="0">
                <a:latin typeface="Lucida Sans"/>
              </a:rPr>
              <a:t>, Green Economy, Innovation and Technology Section</a:t>
            </a:r>
            <a:br>
              <a:rPr lang="en-US" sz="2400" dirty="0">
                <a:latin typeface="Lucida Sans"/>
              </a:rPr>
            </a:br>
            <a:br>
              <a:rPr lang="en-US" sz="2400" dirty="0">
                <a:latin typeface="Lucida Sans"/>
              </a:rPr>
            </a:br>
            <a:r>
              <a:rPr lang="en-US" sz="2400" dirty="0">
                <a:latin typeface="Lucida Sans"/>
              </a:rPr>
              <a:t>Technology, Climate Change and Natural Resources Management Division.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E06402-ADDE-49E0-A083-CC777C5B0FE7}"/>
              </a:ext>
            </a:extLst>
          </p:cNvPr>
          <p:cNvSpPr txBox="1">
            <a:spLocks/>
          </p:cNvSpPr>
          <p:nvPr/>
        </p:nvSpPr>
        <p:spPr>
          <a:xfrm>
            <a:off x="4129088" y="5391150"/>
            <a:ext cx="7607300" cy="895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203864"/>
                </a:solidFill>
                <a:latin typeface="Lucida Sans" panose="020B0602030504020204" pitchFamily="34" charset="0"/>
              </a:rPr>
              <a:t>2020 Second Quarter Accountability and Programme Performance Review Meeting</a:t>
            </a:r>
          </a:p>
          <a:p>
            <a:pPr algn="r" eaLnBrk="1" hangingPunct="1">
              <a:lnSpc>
                <a:spcPct val="90000"/>
              </a:lnSpc>
            </a:pPr>
            <a:endParaRPr lang="en-US" altLang="en-US" b="1">
              <a:solidFill>
                <a:srgbClr val="203864"/>
              </a:solidFill>
              <a:latin typeface="Lucida Sans" panose="020B060203050402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203864"/>
                </a:solidFill>
                <a:latin typeface="Lucida Sans" panose="020B0602030504020204" pitchFamily="34" charset="0"/>
              </a:rPr>
              <a:t>July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5DD7286-DADA-44B7-B859-3C4D9222A21E}"/>
              </a:ext>
            </a:extLst>
          </p:cNvPr>
          <p:cNvSpPr>
            <a:spLocks/>
          </p:cNvSpPr>
          <p:nvPr/>
        </p:nvSpPr>
        <p:spPr bwMode="auto">
          <a:xfrm>
            <a:off x="3884613" y="3082925"/>
            <a:ext cx="44227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>
                <a:latin typeface="Lato"/>
                <a:ea typeface="MS PGothic" panose="020B0600070205080204" pitchFamily="34" charset="-128"/>
                <a:cs typeface="Calibri" panose="020F0502020204030204" pitchFamily="34" charset="0"/>
                <a:sym typeface="Lat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F4807B21-5F1F-465C-99D9-2A67EA64E0D2}"/>
              </a:ext>
            </a:extLst>
          </p:cNvPr>
          <p:cNvSpPr/>
          <p:nvPr/>
        </p:nvSpPr>
        <p:spPr>
          <a:xfrm>
            <a:off x="449263" y="217488"/>
            <a:ext cx="11303000" cy="6810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2020 Progress on achievements </a:t>
            </a:r>
            <a:r>
              <a:rPr lang="en-US" altLang="en-US" sz="2000" b="1">
                <a:solidFill>
                  <a:srgbClr val="FFFFFF"/>
                </a:solidFill>
                <a:latin typeface="Century Gothic" panose="020B0502020202020204" pitchFamily="34" charset="0"/>
              </a:rPr>
              <a:t>(all budget sources: 18, 23, 11, 35)</a:t>
            </a:r>
            <a:endParaRPr lang="en-GB" altLang="en-US" sz="2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A29BD-2CED-4E3F-B078-8740E4A9BC24}"/>
              </a:ext>
            </a:extLst>
          </p:cNvPr>
          <p:cNvSpPr txBox="1"/>
          <p:nvPr/>
        </p:nvSpPr>
        <p:spPr>
          <a:xfrm>
            <a:off x="449263" y="954088"/>
            <a:ext cx="11303000" cy="7080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Objective: C</a:t>
            </a:r>
            <a:r>
              <a:rPr lang="en-US" altLang="en-US" sz="2000" dirty="0">
                <a:solidFill>
                  <a:schemeClr val="bg1"/>
                </a:solidFill>
              </a:rPr>
              <a:t>ontribute</a:t>
            </a:r>
            <a:r>
              <a:rPr lang="en-US" altLang="en-US" sz="1100" dirty="0">
                <a:solidFill>
                  <a:schemeClr val="bg1"/>
                </a:solidFill>
              </a:rPr>
              <a:t> to improved management of natural resource endowments, reducing the negative impacts of climate change by moving </a:t>
            </a:r>
            <a:r>
              <a:rPr lang="en-US" altLang="en-US" sz="2000" dirty="0">
                <a:solidFill>
                  <a:schemeClr val="bg1"/>
                </a:solidFill>
              </a:rPr>
              <a:t>towards green transitions and climate-resilient development, and harnessing new technologies</a:t>
            </a:r>
            <a:endParaRPr lang="en-US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1BD8832-1988-4CEB-ABC3-177B88978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53430"/>
              </p:ext>
            </p:extLst>
          </p:nvPr>
        </p:nvGraphicFramePr>
        <p:xfrm>
          <a:off x="449263" y="2374900"/>
          <a:ext cx="11303000" cy="4022719"/>
        </p:xfrm>
        <a:graphic>
          <a:graphicData uri="http://schemas.openxmlformats.org/drawingml/2006/table">
            <a:tbl>
              <a:tblPr/>
              <a:tblGrid>
                <a:gridCol w="11303000">
                  <a:extLst>
                    <a:ext uri="{9D8B030D-6E8A-4147-A177-3AD203B41FA5}">
                      <a16:colId xmlns:a16="http://schemas.microsoft.com/office/drawing/2014/main" val="1154719765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made to achieving the result area: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number of </a:t>
                      </a: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initiatives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undertaken by member States at national,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subregional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regional level to harness new technologies, innovations and foster green economy in line with ECA recommendations [</a:t>
                      </a:r>
                      <a:r>
                        <a:rPr kumimoji="0" lang="en-US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Baseline (2019) – 6, Target 10 – Actual 8]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18484"/>
                  </a:ext>
                </a:extLst>
              </a:tr>
              <a:tr h="3108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voluntary local reviews (VLRs) – Accra (Ghana), Harare and Victoria Falls (Zimbabwe) and </a:t>
                      </a:r>
                      <a:r>
                        <a:rPr kumimoji="0" lang="en-GB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Ngora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(Uganda) with GPSPD and SROs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operationalisation of the Africa Regional Mechanism of the Major Groups and other Stakeholders (ARMGOS)</a:t>
                      </a:r>
                      <a:endParaRPr kumimoji="0" lang="fr-F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Services on digital transition strategies (Burundi, Zimbabwe, Cameroon)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 Tank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for the ARFSD and to the HLPF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HK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background reports (</a:t>
                      </a:r>
                      <a:r>
                        <a:rPr kumimoji="0" lang="en-HK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testing for COVID-19 is resource constrained area and 2. Medical Devices and PPES Design in Emergence Use Authorization</a:t>
                      </a:r>
                      <a:r>
                        <a:rPr kumimoji="0" lang="en-HK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15812"/>
                  </a:ext>
                </a:extLst>
              </a:tr>
            </a:tbl>
          </a:graphicData>
        </a:graphic>
      </p:graphicFrame>
      <p:sp>
        <p:nvSpPr>
          <p:cNvPr id="17419" name="TextBox 6">
            <a:extLst>
              <a:ext uri="{FF2B5EF4-FFF2-40B4-BE49-F238E27FC236}">
                <a16:creationId xmlns:a16="http://schemas.microsoft.com/office/drawing/2014/main" id="{BF17EC71-4B7D-4AAF-867D-4E651C2E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646238"/>
            <a:ext cx="11303000" cy="6778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Result Area 1: </a:t>
            </a: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Enhanced capacity of member States to design and implement initiatives to harness new technologies and foster green economy for sustainable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9B5065A4-AA7A-4EBC-B11C-31FA5E73C341}"/>
              </a:ext>
            </a:extLst>
          </p:cNvPr>
          <p:cNvSpPr/>
          <p:nvPr/>
        </p:nvSpPr>
        <p:spPr>
          <a:xfrm>
            <a:off x="573088" y="217488"/>
            <a:ext cx="10998200" cy="6810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2020 Progress on achievements </a:t>
            </a:r>
            <a:r>
              <a:rPr lang="en-US" altLang="en-US" sz="2000" b="1">
                <a:solidFill>
                  <a:srgbClr val="FFFFFF"/>
                </a:solidFill>
                <a:latin typeface="Century Gothic" panose="020B0502020202020204" pitchFamily="34" charset="0"/>
              </a:rPr>
              <a:t>(all budget sources: 18, 23, 11, 35)</a:t>
            </a:r>
            <a:endParaRPr lang="en-GB" altLang="en-US" sz="2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F556747-D8A5-4507-9BB5-C0255F246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18232"/>
              </p:ext>
            </p:extLst>
          </p:nvPr>
        </p:nvGraphicFramePr>
        <p:xfrm>
          <a:off x="573088" y="976314"/>
          <a:ext cx="11028362" cy="4185908"/>
        </p:xfrm>
        <a:graphic>
          <a:graphicData uri="http://schemas.openxmlformats.org/drawingml/2006/table">
            <a:tbl>
              <a:tblPr/>
              <a:tblGrid>
                <a:gridCol w="11028362">
                  <a:extLst>
                    <a:ext uri="{9D8B030D-6E8A-4147-A177-3AD203B41FA5}">
                      <a16:colId xmlns:a16="http://schemas.microsoft.com/office/drawing/2014/main" val="2125056114"/>
                    </a:ext>
                  </a:extLst>
                </a:gridCol>
              </a:tblGrid>
              <a:tr h="3412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made to achieving the result area: continued..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79529"/>
                  </a:ext>
                </a:extLst>
              </a:tr>
              <a:tr h="36007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Preparations for ARFSD 2020 inputs to the HLPF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for the 7</a:t>
                      </a:r>
                      <a:r>
                        <a:rPr kumimoji="0" lang="en-GB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ARFSD in Brazzaville 2021.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 Regional WSIS Outcomes 2020 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(Virtual) whose outcomes informed the WSIS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Innovation and Investment Forum 2020 (15-19 June) [testing, devices, PPEs, track &amp; trace, Govt, pharma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-164 investment-ready innovations submitted, 29 pitched, 4 showcasing -38 countries and 8 investors served as lion(ness)           BDS needs of selected innovations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Innovation Competition and Design Bootcamp 2020 (15-26 June) -264 applied, 105 in mentorship, 10 groups; 34 mentors/lecturers &amp;11 key speakers – on design&amp; fabrication of (1) medical devices and PPEs; 2) contact tracing and isolation; 3) new testing approaches; and 4) devices for therapy.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452"/>
                  </a:ext>
                </a:extLst>
              </a:tr>
            </a:tbl>
          </a:graphicData>
        </a:graphic>
      </p:graphicFrame>
      <p:pic>
        <p:nvPicPr>
          <p:cNvPr id="18442" name="Picture 1">
            <a:extLst>
              <a:ext uri="{FF2B5EF4-FFF2-40B4-BE49-F238E27FC236}">
                <a16:creationId xmlns:a16="http://schemas.microsoft.com/office/drawing/2014/main" id="{8BD03532-E75D-4EC1-B154-55C7046F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04" y="5077497"/>
            <a:ext cx="2613851" cy="14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A99C1B4-20E5-4578-AF09-0A9F9BB86D38}"/>
              </a:ext>
            </a:extLst>
          </p:cNvPr>
          <p:cNvSpPr/>
          <p:nvPr/>
        </p:nvSpPr>
        <p:spPr>
          <a:xfrm>
            <a:off x="5708685" y="3345803"/>
            <a:ext cx="575921" cy="141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D6FF8-3F78-4AD8-AC46-80896127E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5" y="5051052"/>
            <a:ext cx="4809942" cy="1491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01D56-0C49-4AEA-A86F-FE5ED96319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104" y="5060976"/>
            <a:ext cx="4586100" cy="1491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9B5065A4-AA7A-4EBC-B11C-31FA5E73C341}"/>
              </a:ext>
            </a:extLst>
          </p:cNvPr>
          <p:cNvSpPr/>
          <p:nvPr/>
        </p:nvSpPr>
        <p:spPr>
          <a:xfrm>
            <a:off x="573088" y="217488"/>
            <a:ext cx="10998200" cy="6810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2020 Progress on achievements </a:t>
            </a:r>
            <a:r>
              <a:rPr lang="en-US" altLang="en-US" sz="2000" b="1">
                <a:solidFill>
                  <a:srgbClr val="FFFFFF"/>
                </a:solidFill>
                <a:latin typeface="Century Gothic" panose="020B0502020202020204" pitchFamily="34" charset="0"/>
              </a:rPr>
              <a:t>(all budget sources: 18, 23, 11, 35)</a:t>
            </a:r>
            <a:endParaRPr lang="en-GB" altLang="en-US" sz="2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F556747-D8A5-4507-9BB5-C0255F246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01697"/>
              </p:ext>
            </p:extLst>
          </p:nvPr>
        </p:nvGraphicFramePr>
        <p:xfrm>
          <a:off x="573088" y="976313"/>
          <a:ext cx="10998200" cy="5449191"/>
        </p:xfrm>
        <a:graphic>
          <a:graphicData uri="http://schemas.openxmlformats.org/drawingml/2006/table">
            <a:tbl>
              <a:tblPr/>
              <a:tblGrid>
                <a:gridCol w="10998200">
                  <a:extLst>
                    <a:ext uri="{9D8B030D-6E8A-4147-A177-3AD203B41FA5}">
                      <a16:colId xmlns:a16="http://schemas.microsoft.com/office/drawing/2014/main" val="2125056114"/>
                    </a:ext>
                  </a:extLst>
                </a:gridCol>
              </a:tblGrid>
              <a:tr h="4352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made to achieving the 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result area: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79529"/>
                  </a:ext>
                </a:extLst>
              </a:tr>
              <a:tr h="44564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Think Tank (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Research and reports): 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Emerging technologies for sustainable transportation in Africa (ACPC &amp; RITD)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New Approaches for Funding Research and Innovation (Q3)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Report on impact of cyber Security in Africa Digital economy Transition (Q4)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Unleashing the potential of the private sector to drive green growth and job creation (ACPC/SROs)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Fostering sustainable transformation of agriculture in Africa through inclusive green economy (SRO/SA)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Operational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Tx/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Follow on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green growth, digital transition and harness technology and innovation to advance resource efficient economic diversification and sustainable development (NRM, ACPC and SROs)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b="1" dirty="0">
                          <a:latin typeface="Arial"/>
                          <a:cs typeface="Arial"/>
                        </a:rPr>
                        <a:t>Convening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800"/>
                        </a:spcAft>
                        <a:buFontTx/>
                        <a:buAutoNum type="arabicPeriod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 of side events and inputs into the HLPF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for  7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ARFSD in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Brazaville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2021.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800"/>
                        </a:spcAft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Consultative</a:t>
                      </a:r>
                      <a:r>
                        <a:rPr lang="en-GB" sz="1800" dirty="0">
                          <a:latin typeface="Arial"/>
                          <a:cs typeface="Arial"/>
                        </a:rPr>
                        <a:t> meeting on STI Policy Design and Scoreboard in support of STISA 2024 and SDGs</a:t>
                      </a:r>
                      <a:endParaRPr lang="fr-FR" sz="1800" dirty="0">
                        <a:latin typeface="Arial"/>
                        <a:cs typeface="Arial"/>
                      </a:endParaRPr>
                    </a:p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800"/>
                        </a:spcAft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BME Youth Innovators and Design School Malawi (Dec ’20)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800"/>
                        </a:spcAft>
                        <a:buAutoNum type="arabicPeriod"/>
                      </a:pPr>
                      <a:r>
                        <a:rPr lang="en-GB" sz="1800" dirty="0">
                          <a:latin typeface="Arial"/>
                          <a:cs typeface="Arial"/>
                        </a:rPr>
                        <a:t>Africa Internet Governance Forum (Q3).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B59E0BA6-F124-4A8B-8BAC-69A3A5EA36FC}"/>
              </a:ext>
            </a:extLst>
          </p:cNvPr>
          <p:cNvSpPr/>
          <p:nvPr/>
        </p:nvSpPr>
        <p:spPr>
          <a:xfrm>
            <a:off x="573088" y="141288"/>
            <a:ext cx="11126787" cy="6810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HOW? Delivery modalities – RA1</a:t>
            </a:r>
            <a:endParaRPr lang="en-GB" altLang="en-US" sz="24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458" name="Group 9">
            <a:extLst>
              <a:ext uri="{FF2B5EF4-FFF2-40B4-BE49-F238E27FC236}">
                <a16:creationId xmlns:a16="http://schemas.microsoft.com/office/drawing/2014/main" id="{2ADB90AF-733D-4BF6-A88D-9A06D1A404FD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896938"/>
            <a:ext cx="3698875" cy="2970212"/>
            <a:chOff x="4307353" y="1010660"/>
            <a:chExt cx="3596518" cy="29707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25D08AD-9657-4F6E-9A6C-FAE4BC21D306}"/>
                </a:ext>
              </a:extLst>
            </p:cNvPr>
            <p:cNvSpPr/>
            <p:nvPr/>
          </p:nvSpPr>
          <p:spPr>
            <a:xfrm>
              <a:off x="4307353" y="1010660"/>
              <a:ext cx="3596518" cy="660529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Target countries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FA610D-FC8C-41AA-8945-AFAB70848DBA}"/>
                </a:ext>
              </a:extLst>
            </p:cNvPr>
            <p:cNvSpPr/>
            <p:nvPr/>
          </p:nvSpPr>
          <p:spPr>
            <a:xfrm>
              <a:off x="4307353" y="1771220"/>
              <a:ext cx="3596518" cy="2210230"/>
            </a:xfrm>
            <a:custGeom>
              <a:avLst/>
              <a:gdLst>
                <a:gd name="connsiteX0" fmla="*/ 0 w 3351220"/>
                <a:gd name="connsiteY0" fmla="*/ 0 h 3702326"/>
                <a:gd name="connsiteX1" fmla="*/ 3351220 w 3351220"/>
                <a:gd name="connsiteY1" fmla="*/ 0 h 3702326"/>
                <a:gd name="connsiteX2" fmla="*/ 3351220 w 3351220"/>
                <a:gd name="connsiteY2" fmla="*/ 3702326 h 3702326"/>
                <a:gd name="connsiteX3" fmla="*/ 0 w 3351220"/>
                <a:gd name="connsiteY3" fmla="*/ 3702326 h 3702326"/>
                <a:gd name="connsiteX4" fmla="*/ 0 w 3351220"/>
                <a:gd name="connsiteY4" fmla="*/ 0 h 370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702326">
                  <a:moveTo>
                    <a:pt x="0" y="0"/>
                  </a:moveTo>
                  <a:lnTo>
                    <a:pt x="3351220" y="0"/>
                  </a:lnTo>
                  <a:lnTo>
                    <a:pt x="3351220" y="3702326"/>
                  </a:lnTo>
                  <a:lnTo>
                    <a:pt x="0" y="37023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 marL="342900" indent="-3429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286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Burundi, Cameroon with SRO-CA, Cote d’Ivoire, Ethiopia, Guinea, Kenya ACS, Niger, Rwanda, Senegal, Togo, Uganda, South Africa, Zambia and Zimbabwe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</a:pPr>
              <a:endParaRPr lang="en-US" altLang="en-US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59" name="Group 5">
            <a:extLst>
              <a:ext uri="{FF2B5EF4-FFF2-40B4-BE49-F238E27FC236}">
                <a16:creationId xmlns:a16="http://schemas.microsoft.com/office/drawing/2014/main" id="{09CA1994-18D0-45F1-9BAC-9473719E89FD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876300"/>
            <a:ext cx="3636963" cy="2990850"/>
            <a:chOff x="549623" y="990930"/>
            <a:chExt cx="3519630" cy="299052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ABC75B9-331A-4163-A508-0569A305588B}"/>
                </a:ext>
              </a:extLst>
            </p:cNvPr>
            <p:cNvSpPr/>
            <p:nvPr/>
          </p:nvSpPr>
          <p:spPr>
            <a:xfrm>
              <a:off x="549623" y="990930"/>
              <a:ext cx="3519630" cy="680963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Alignment with ECA’s strategic directions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113EBE-35A5-41DE-BE15-D8A511E6C75C}"/>
                </a:ext>
              </a:extLst>
            </p:cNvPr>
            <p:cNvSpPr/>
            <p:nvPr/>
          </p:nvSpPr>
          <p:spPr>
            <a:xfrm>
              <a:off x="549623" y="1789355"/>
              <a:ext cx="3519630" cy="2192095"/>
            </a:xfrm>
            <a:custGeom>
              <a:avLst/>
              <a:gdLst>
                <a:gd name="connsiteX0" fmla="*/ 0 w 3351220"/>
                <a:gd name="connsiteY0" fmla="*/ 0 h 3855116"/>
                <a:gd name="connsiteX1" fmla="*/ 3351220 w 3351220"/>
                <a:gd name="connsiteY1" fmla="*/ 0 h 3855116"/>
                <a:gd name="connsiteX2" fmla="*/ 3351220 w 3351220"/>
                <a:gd name="connsiteY2" fmla="*/ 3855116 h 3855116"/>
                <a:gd name="connsiteX3" fmla="*/ 0 w 3351220"/>
                <a:gd name="connsiteY3" fmla="*/ 3855116 h 3855116"/>
                <a:gd name="connsiteX4" fmla="*/ 0 w 3351220"/>
                <a:gd name="connsiteY4" fmla="*/ 0 h 38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855116">
                  <a:moveTo>
                    <a:pt x="0" y="0"/>
                  </a:moveTo>
                  <a:lnTo>
                    <a:pt x="3351220" y="0"/>
                  </a:lnTo>
                  <a:lnTo>
                    <a:pt x="3351220" y="3855116"/>
                  </a:lnTo>
                  <a:lnTo>
                    <a:pt x="0" y="38551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 marL="342900" indent="-3429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1" hangingPunct="1">
                <a:lnSpc>
                  <a:spcPct val="90000"/>
                </a:lnSpc>
                <a:spcAft>
                  <a:spcPct val="1500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  <a:p>
              <a:pPr marL="0"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pic>
          <p:nvPicPr>
            <p:cNvPr id="19468" name="Picture 11">
              <a:extLst>
                <a:ext uri="{FF2B5EF4-FFF2-40B4-BE49-F238E27FC236}">
                  <a16:creationId xmlns:a16="http://schemas.microsoft.com/office/drawing/2014/main" id="{E251D4A4-799F-4388-A549-36388BBC6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06" y="2154536"/>
              <a:ext cx="700196" cy="76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2">
              <a:extLst>
                <a:ext uri="{FF2B5EF4-FFF2-40B4-BE49-F238E27FC236}">
                  <a16:creationId xmlns:a16="http://schemas.microsoft.com/office/drawing/2014/main" id="{B4C865BC-695F-4F5D-B882-A1B5DB558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94" y="2151438"/>
              <a:ext cx="842715" cy="76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4">
              <a:extLst>
                <a:ext uri="{FF2B5EF4-FFF2-40B4-BE49-F238E27FC236}">
                  <a16:creationId xmlns:a16="http://schemas.microsoft.com/office/drawing/2014/main" id="{3ED0C011-D4F0-4B0F-88BE-2828E43E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755" y="3059413"/>
              <a:ext cx="1078179" cy="79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5">
              <a:extLst>
                <a:ext uri="{FF2B5EF4-FFF2-40B4-BE49-F238E27FC236}">
                  <a16:creationId xmlns:a16="http://schemas.microsoft.com/office/drawing/2014/main" id="{8A189779-BAB6-4F24-BBD0-8C0DC238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446" y="3065609"/>
              <a:ext cx="855107" cy="79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Rectangle 1">
              <a:extLst>
                <a:ext uri="{FF2B5EF4-FFF2-40B4-BE49-F238E27FC236}">
                  <a16:creationId xmlns:a16="http://schemas.microsoft.com/office/drawing/2014/main" id="{069CB4A1-AF68-43D2-9874-C918E98F0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73" y="1821357"/>
              <a:ext cx="2449838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defTabSz="6223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6223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eaLnBrk="1" hangingPunct="1"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en-US" altLang="en-US" sz="1400" b="1" i="1"/>
                <a:t>(pick the relevant ECA SD icon)</a:t>
              </a:r>
            </a:p>
          </p:txBody>
        </p:sp>
      </p:grpSp>
      <p:grpSp>
        <p:nvGrpSpPr>
          <p:cNvPr id="19460" name="Group 10">
            <a:extLst>
              <a:ext uri="{FF2B5EF4-FFF2-40B4-BE49-F238E27FC236}">
                <a16:creationId xmlns:a16="http://schemas.microsoft.com/office/drawing/2014/main" id="{1097ED95-C2F1-42F7-86D0-CFC4B42EA23C}"/>
              </a:ext>
            </a:extLst>
          </p:cNvPr>
          <p:cNvGrpSpPr>
            <a:grpSpLocks/>
          </p:cNvGrpSpPr>
          <p:nvPr/>
        </p:nvGrpSpPr>
        <p:grpSpPr bwMode="auto">
          <a:xfrm>
            <a:off x="8129588" y="896938"/>
            <a:ext cx="3521075" cy="5489575"/>
            <a:chOff x="8130276" y="1010660"/>
            <a:chExt cx="3519628" cy="548973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7541DFD-A2AB-49EB-B63E-444DF99D544C}"/>
                </a:ext>
              </a:extLst>
            </p:cNvPr>
            <p:cNvSpPr/>
            <p:nvPr/>
          </p:nvSpPr>
          <p:spPr>
            <a:xfrm>
              <a:off x="8130276" y="1010660"/>
              <a:ext cx="3519628" cy="662006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Joint delivery in Countries of Focus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FCAB659-550A-4EE4-8D14-C4F367B1F7CF}"/>
                </a:ext>
              </a:extLst>
            </p:cNvPr>
            <p:cNvSpPr/>
            <p:nvPr/>
          </p:nvSpPr>
          <p:spPr>
            <a:xfrm>
              <a:off x="8130276" y="1771094"/>
              <a:ext cx="3519628" cy="4729299"/>
            </a:xfrm>
            <a:custGeom>
              <a:avLst/>
              <a:gdLst>
                <a:gd name="connsiteX0" fmla="*/ 0 w 3351220"/>
                <a:gd name="connsiteY0" fmla="*/ 0 h 3855116"/>
                <a:gd name="connsiteX1" fmla="*/ 3351220 w 3351220"/>
                <a:gd name="connsiteY1" fmla="*/ 0 h 3855116"/>
                <a:gd name="connsiteX2" fmla="*/ 3351220 w 3351220"/>
                <a:gd name="connsiteY2" fmla="*/ 3855116 h 3855116"/>
                <a:gd name="connsiteX3" fmla="*/ 0 w 3351220"/>
                <a:gd name="connsiteY3" fmla="*/ 3855116 h 3855116"/>
                <a:gd name="connsiteX4" fmla="*/ 0 w 3351220"/>
                <a:gd name="connsiteY4" fmla="*/ 0 h 38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855116">
                  <a:moveTo>
                    <a:pt x="0" y="0"/>
                  </a:moveTo>
                  <a:lnTo>
                    <a:pt x="3351220" y="0"/>
                  </a:lnTo>
                  <a:lnTo>
                    <a:pt x="3351220" y="3855116"/>
                  </a:lnTo>
                  <a:lnTo>
                    <a:pt x="0" y="3855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 marL="342900" indent="-3429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286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Digital strategies (Ethiopia, Cameroon with AUC, UNCTAD, ITU, AUC, SRO-CA)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NVRs/VLRs (Uganda, Cameroon, Zimbabwe with MGD, DESA, OSAA, UNDP, AUC),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Digital Platform for Transparency (Kenya with ACS),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IDEP on Entrepreneurial Universities, Intellectual Property and Green Economy (All African countries)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STI Policy Training (SADC -IATT WS6)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sz="1900" dirty="0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sz="1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461" name="Group 20">
            <a:extLst>
              <a:ext uri="{FF2B5EF4-FFF2-40B4-BE49-F238E27FC236}">
                <a16:creationId xmlns:a16="http://schemas.microsoft.com/office/drawing/2014/main" id="{DDF7FA1F-804F-401D-BE90-15472D305C8D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3984625"/>
            <a:ext cx="7456488" cy="2416175"/>
            <a:chOff x="549624" y="4062542"/>
            <a:chExt cx="7354246" cy="2342601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137E7431-06E2-4F35-882F-577B74D406C6}"/>
                </a:ext>
              </a:extLst>
            </p:cNvPr>
            <p:cNvSpPr/>
            <p:nvPr/>
          </p:nvSpPr>
          <p:spPr>
            <a:xfrm>
              <a:off x="549624" y="4062542"/>
              <a:ext cx="7354246" cy="332458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Response to COVID-19</a:t>
              </a: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568CA61-D55D-427D-846B-B70ED2E1579D}"/>
                </a:ext>
              </a:extLst>
            </p:cNvPr>
            <p:cNvSpPr/>
            <p:nvPr/>
          </p:nvSpPr>
          <p:spPr>
            <a:xfrm>
              <a:off x="573110" y="4491968"/>
              <a:ext cx="7330760" cy="1913175"/>
            </a:xfrm>
            <a:custGeom>
              <a:avLst/>
              <a:gdLst>
                <a:gd name="connsiteX0" fmla="*/ 0 w 3351220"/>
                <a:gd name="connsiteY0" fmla="*/ 0 h 3702326"/>
                <a:gd name="connsiteX1" fmla="*/ 3351220 w 3351220"/>
                <a:gd name="connsiteY1" fmla="*/ 0 h 3702326"/>
                <a:gd name="connsiteX2" fmla="*/ 3351220 w 3351220"/>
                <a:gd name="connsiteY2" fmla="*/ 3702326 h 3702326"/>
                <a:gd name="connsiteX3" fmla="*/ 0 w 3351220"/>
                <a:gd name="connsiteY3" fmla="*/ 3702326 h 3702326"/>
                <a:gd name="connsiteX4" fmla="*/ 0 w 3351220"/>
                <a:gd name="connsiteY4" fmla="*/ 0 h 370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702326">
                  <a:moveTo>
                    <a:pt x="0" y="0"/>
                  </a:moveTo>
                  <a:lnTo>
                    <a:pt x="3351220" y="0"/>
                  </a:lnTo>
                  <a:lnTo>
                    <a:pt x="3351220" y="3702326"/>
                  </a:lnTo>
                  <a:lnTo>
                    <a:pt x="0" y="3702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 spcCol="1270"/>
            <a:lstStyle/>
            <a:p>
              <a:pPr marL="228600" lvl="1" indent="-228600" defTabSz="8890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Africa Innovation and Investment Forum 2020 on COVID-19</a:t>
              </a:r>
            </a:p>
            <a:p>
              <a:pPr marL="228600" lvl="1" indent="-228600" defTabSz="8890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Youth Innovation and Design Competition Bootcamp on COVID-19 </a:t>
              </a:r>
            </a:p>
            <a:p>
              <a:pPr marL="228600" lvl="1" indent="-228600" defTabSz="88900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Digital platform for COVID-19 information (ACS)                     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61D64C8D-A7A0-4A21-B59E-FB6740301B67}"/>
              </a:ext>
            </a:extLst>
          </p:cNvPr>
          <p:cNvSpPr/>
          <p:nvPr/>
        </p:nvSpPr>
        <p:spPr>
          <a:xfrm>
            <a:off x="573088" y="217488"/>
            <a:ext cx="11126787" cy="6810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HOW? Delivery modalities - RA1</a:t>
            </a:r>
            <a:endParaRPr lang="en-GB" altLang="en-US" sz="2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482" name="Group 18">
            <a:extLst>
              <a:ext uri="{FF2B5EF4-FFF2-40B4-BE49-F238E27FC236}">
                <a16:creationId xmlns:a16="http://schemas.microsoft.com/office/drawing/2014/main" id="{ED02044D-718B-40A2-B5FB-A59C8B68EEDD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3994150"/>
            <a:ext cx="3708400" cy="2500313"/>
            <a:chOff x="8151863" y="3938625"/>
            <a:chExt cx="3519948" cy="250027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87669D3-8A91-4420-891D-632D0EEF97EF}"/>
                </a:ext>
              </a:extLst>
            </p:cNvPr>
            <p:cNvSpPr/>
            <p:nvPr/>
          </p:nvSpPr>
          <p:spPr>
            <a:xfrm>
              <a:off x="8151863" y="3938625"/>
              <a:ext cx="3519948" cy="485768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99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Gender Mainstreaming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EACDC7-168D-4C74-8524-E733AE1876B1}"/>
                </a:ext>
              </a:extLst>
            </p:cNvPr>
            <p:cNvSpPr/>
            <p:nvPr/>
          </p:nvSpPr>
          <p:spPr>
            <a:xfrm>
              <a:off x="8151863" y="4492655"/>
              <a:ext cx="3519948" cy="1946245"/>
            </a:xfrm>
            <a:custGeom>
              <a:avLst/>
              <a:gdLst>
                <a:gd name="connsiteX0" fmla="*/ 0 w 3351220"/>
                <a:gd name="connsiteY0" fmla="*/ 0 h 3753438"/>
                <a:gd name="connsiteX1" fmla="*/ 3351220 w 3351220"/>
                <a:gd name="connsiteY1" fmla="*/ 0 h 3753438"/>
                <a:gd name="connsiteX2" fmla="*/ 3351220 w 3351220"/>
                <a:gd name="connsiteY2" fmla="*/ 3753438 h 3753438"/>
                <a:gd name="connsiteX3" fmla="*/ 0 w 3351220"/>
                <a:gd name="connsiteY3" fmla="*/ 3753438 h 3753438"/>
                <a:gd name="connsiteX4" fmla="*/ 0 w 3351220"/>
                <a:gd name="connsiteY4" fmla="*/ 0 h 37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753438">
                  <a:moveTo>
                    <a:pt x="0" y="0"/>
                  </a:moveTo>
                  <a:lnTo>
                    <a:pt x="3351220" y="0"/>
                  </a:lnTo>
                  <a:lnTo>
                    <a:pt x="3351220" y="3753438"/>
                  </a:lnTo>
                  <a:lnTo>
                    <a:pt x="0" y="3753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>
                <a:alpha val="89804"/>
              </a:srgb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 marL="342900" indent="-3429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286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GEITS’ focus on building a critical mass of female researchers and STI experts (e.g. engineering)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Gender parity was highly encouraged during all panels at ARFSD</a:t>
              </a:r>
              <a:r>
                <a:rPr lang="en-US" altLang="en-US" dirty="0">
                  <a:solidFill>
                    <a:srgbClr val="000000"/>
                  </a:solidFill>
                </a:rPr>
                <a:t>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FDF6530E-B460-4EC3-AEF4-F1CB61DF7900}"/>
              </a:ext>
            </a:extLst>
          </p:cNvPr>
          <p:cNvSpPr/>
          <p:nvPr/>
        </p:nvSpPr>
        <p:spPr bwMode="auto">
          <a:xfrm>
            <a:off x="596900" y="954088"/>
            <a:ext cx="3611563" cy="520700"/>
          </a:xfrm>
          <a:custGeom>
            <a:avLst/>
            <a:gdLst>
              <a:gd name="connsiteX0" fmla="*/ 0 w 3351220"/>
              <a:gd name="connsiteY0" fmla="*/ 0 h 1340488"/>
              <a:gd name="connsiteX1" fmla="*/ 3351220 w 3351220"/>
              <a:gd name="connsiteY1" fmla="*/ 0 h 1340488"/>
              <a:gd name="connsiteX2" fmla="*/ 3351220 w 3351220"/>
              <a:gd name="connsiteY2" fmla="*/ 1340488 h 1340488"/>
              <a:gd name="connsiteX3" fmla="*/ 0 w 3351220"/>
              <a:gd name="connsiteY3" fmla="*/ 1340488 h 1340488"/>
              <a:gd name="connsiteX4" fmla="*/ 0 w 3351220"/>
              <a:gd name="connsiteY4" fmla="*/ 0 h 13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220" h="1340488">
                <a:moveTo>
                  <a:pt x="0" y="0"/>
                </a:moveTo>
                <a:lnTo>
                  <a:pt x="3351220" y="0"/>
                </a:lnTo>
                <a:lnTo>
                  <a:pt x="3351220" y="1340488"/>
                </a:lnTo>
                <a:lnTo>
                  <a:pt x="0" y="13404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240" tIns="81280" rIns="142240" bIns="81280" spcCol="1270" anchor="ctr"/>
          <a:lstStyle/>
          <a:p>
            <a:pPr algn="ctr" defTabSz="889000" eaLnBrk="1" fontAlgn="auto" hangingPunct="1">
              <a:spcAft>
                <a:spcPct val="350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the SDGs </a:t>
            </a:r>
          </a:p>
        </p:txBody>
      </p:sp>
      <p:grpSp>
        <p:nvGrpSpPr>
          <p:cNvPr id="20484" name="Group 5">
            <a:extLst>
              <a:ext uri="{FF2B5EF4-FFF2-40B4-BE49-F238E27FC236}">
                <a16:creationId xmlns:a16="http://schemas.microsoft.com/office/drawing/2014/main" id="{2DDE3DD2-30D5-4975-BBE3-7B16A635B5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2288" y="965200"/>
            <a:ext cx="3722687" cy="2960688"/>
            <a:chOff x="4332001" y="965264"/>
            <a:chExt cx="3687614" cy="2960086"/>
          </a:xfrm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4299FC53-4E77-46FC-9D2E-07B46B761F0A}"/>
                </a:ext>
              </a:extLst>
            </p:cNvPr>
            <p:cNvSpPr/>
            <p:nvPr/>
          </p:nvSpPr>
          <p:spPr>
            <a:xfrm>
              <a:off x="4332001" y="965264"/>
              <a:ext cx="3687614" cy="514245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Follow-up on ARFSD res.</a:t>
              </a: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66D214F-488E-431C-BA75-F4C8D4AE7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2001" y="1547759"/>
              <a:ext cx="3676607" cy="2377591"/>
            </a:xfrm>
            <a:custGeom>
              <a:avLst/>
              <a:gdLst>
                <a:gd name="connsiteX0" fmla="*/ 0 w 3351220"/>
                <a:gd name="connsiteY0" fmla="*/ 0 h 3753438"/>
                <a:gd name="connsiteX1" fmla="*/ 3351220 w 3351220"/>
                <a:gd name="connsiteY1" fmla="*/ 0 h 3753438"/>
                <a:gd name="connsiteX2" fmla="*/ 3351220 w 3351220"/>
                <a:gd name="connsiteY2" fmla="*/ 3753438 h 3753438"/>
                <a:gd name="connsiteX3" fmla="*/ 0 w 3351220"/>
                <a:gd name="connsiteY3" fmla="*/ 3753438 h 3753438"/>
                <a:gd name="connsiteX4" fmla="*/ 0 w 3351220"/>
                <a:gd name="connsiteY4" fmla="*/ 0 h 37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753438">
                  <a:moveTo>
                    <a:pt x="0" y="0"/>
                  </a:moveTo>
                  <a:lnTo>
                    <a:pt x="3351220" y="0"/>
                  </a:lnTo>
                  <a:lnTo>
                    <a:pt x="3351220" y="3753438"/>
                  </a:lnTo>
                  <a:lnTo>
                    <a:pt x="0" y="3753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EDF">
                <a:alpha val="89804"/>
              </a:srgb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 marL="342900" indent="-3429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2286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 Voluntary National Reviews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 Voluntary Local Reviews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dirty="0">
                  <a:solidFill>
                    <a:srgbClr val="000000"/>
                  </a:solidFill>
                </a:rPr>
                <a:t>Youth Innovation Bootcamp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dirty="0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</a:pPr>
              <a:endParaRPr lang="en-US" altLang="en-US" dirty="0">
                <a:solidFill>
                  <a:srgbClr val="000000"/>
                </a:solidFill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5" name="Group 8">
            <a:extLst>
              <a:ext uri="{FF2B5EF4-FFF2-40B4-BE49-F238E27FC236}">
                <a16:creationId xmlns:a16="http://schemas.microsoft.com/office/drawing/2014/main" id="{3FD94DA1-FD6A-4586-A64B-B1EF40279622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3994150"/>
            <a:ext cx="3692525" cy="2444750"/>
            <a:chOff x="588292" y="3909341"/>
            <a:chExt cx="3666456" cy="2529559"/>
          </a:xfrm>
        </p:grpSpPr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258F1D0-016A-45C6-A5D0-DB372E10A4AC}"/>
                </a:ext>
              </a:extLst>
            </p:cNvPr>
            <p:cNvSpPr/>
            <p:nvPr/>
          </p:nvSpPr>
          <p:spPr>
            <a:xfrm>
              <a:off x="619818" y="3909341"/>
              <a:ext cx="3552963" cy="514125"/>
            </a:xfrm>
            <a:custGeom>
              <a:avLst/>
              <a:gdLst>
                <a:gd name="connsiteX0" fmla="*/ 0 w 3351220"/>
                <a:gd name="connsiteY0" fmla="*/ 0 h 1340488"/>
                <a:gd name="connsiteX1" fmla="*/ 3351220 w 3351220"/>
                <a:gd name="connsiteY1" fmla="*/ 0 h 1340488"/>
                <a:gd name="connsiteX2" fmla="*/ 3351220 w 3351220"/>
                <a:gd name="connsiteY2" fmla="*/ 1340488 h 1340488"/>
                <a:gd name="connsiteX3" fmla="*/ 0 w 3351220"/>
                <a:gd name="connsiteY3" fmla="*/ 1340488 h 1340488"/>
                <a:gd name="connsiteX4" fmla="*/ 0 w 3351220"/>
                <a:gd name="connsiteY4" fmla="*/ 0 h 13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1340488">
                  <a:moveTo>
                    <a:pt x="0" y="0"/>
                  </a:moveTo>
                  <a:lnTo>
                    <a:pt x="3351220" y="0"/>
                  </a:lnTo>
                  <a:lnTo>
                    <a:pt x="3351220" y="1340488"/>
                  </a:lnTo>
                  <a:lnTo>
                    <a:pt x="0" y="1340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OIBCs (if applicable)</a:t>
              </a: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B7686EE-D9FF-4D6D-BC7C-588D55553552}"/>
                </a:ext>
              </a:extLst>
            </p:cNvPr>
            <p:cNvSpPr/>
            <p:nvPr/>
          </p:nvSpPr>
          <p:spPr>
            <a:xfrm>
              <a:off x="588292" y="4492454"/>
              <a:ext cx="3666456" cy="1946446"/>
            </a:xfrm>
            <a:custGeom>
              <a:avLst/>
              <a:gdLst>
                <a:gd name="connsiteX0" fmla="*/ 0 w 3351220"/>
                <a:gd name="connsiteY0" fmla="*/ 0 h 3753438"/>
                <a:gd name="connsiteX1" fmla="*/ 3351220 w 3351220"/>
                <a:gd name="connsiteY1" fmla="*/ 0 h 3753438"/>
                <a:gd name="connsiteX2" fmla="*/ 3351220 w 3351220"/>
                <a:gd name="connsiteY2" fmla="*/ 3753438 h 3753438"/>
                <a:gd name="connsiteX3" fmla="*/ 0 w 3351220"/>
                <a:gd name="connsiteY3" fmla="*/ 3753438 h 3753438"/>
                <a:gd name="connsiteX4" fmla="*/ 0 w 3351220"/>
                <a:gd name="connsiteY4" fmla="*/ 0 h 37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1220" h="3753438">
                  <a:moveTo>
                    <a:pt x="0" y="0"/>
                  </a:moveTo>
                  <a:lnTo>
                    <a:pt x="3351220" y="0"/>
                  </a:lnTo>
                  <a:lnTo>
                    <a:pt x="3351220" y="3753438"/>
                  </a:lnTo>
                  <a:lnTo>
                    <a:pt x="0" y="3753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89804"/>
              </a:schemeClr>
            </a:solid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42240" bIns="16002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28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1800" b="1">
                  <a:solidFill>
                    <a:srgbClr val="000000"/>
                  </a:solidFill>
                  <a:cs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Economic transformation and diversification; 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4</a:t>
              </a:r>
              <a:r>
                <a:rPr lang="en-US" altLang="en-US" sz="1800" b="1">
                  <a:solidFill>
                    <a:srgbClr val="000000"/>
                  </a:solidFill>
                  <a:cs typeface="Arial" panose="020B0604020202020204" pitchFamily="34" charset="0"/>
                </a:rPr>
                <a:t> =</a:t>
              </a: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 Leveraging new technologies and enabling digital transitions 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5</a:t>
              </a: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 = Fostering action on climate change and enabling energy transitions</a:t>
              </a:r>
            </a:p>
            <a:p>
              <a:pPr lvl="1" eaLnBrk="1" hangingPunct="1"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0" name="Freeform 31">
            <a:extLst>
              <a:ext uri="{FF2B5EF4-FFF2-40B4-BE49-F238E27FC236}">
                <a16:creationId xmlns:a16="http://schemas.microsoft.com/office/drawing/2014/main" id="{6EDEB56F-D5A2-4DD5-990B-09B210EFD263}"/>
              </a:ext>
            </a:extLst>
          </p:cNvPr>
          <p:cNvSpPr/>
          <p:nvPr/>
        </p:nvSpPr>
        <p:spPr>
          <a:xfrm>
            <a:off x="8199438" y="960438"/>
            <a:ext cx="3500437" cy="514350"/>
          </a:xfrm>
          <a:custGeom>
            <a:avLst/>
            <a:gdLst>
              <a:gd name="connsiteX0" fmla="*/ 0 w 3351220"/>
              <a:gd name="connsiteY0" fmla="*/ 0 h 1340488"/>
              <a:gd name="connsiteX1" fmla="*/ 3351220 w 3351220"/>
              <a:gd name="connsiteY1" fmla="*/ 0 h 1340488"/>
              <a:gd name="connsiteX2" fmla="*/ 3351220 w 3351220"/>
              <a:gd name="connsiteY2" fmla="*/ 1340488 h 1340488"/>
              <a:gd name="connsiteX3" fmla="*/ 0 w 3351220"/>
              <a:gd name="connsiteY3" fmla="*/ 1340488 h 1340488"/>
              <a:gd name="connsiteX4" fmla="*/ 0 w 3351220"/>
              <a:gd name="connsiteY4" fmla="*/ 0 h 13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220" h="1340488">
                <a:moveTo>
                  <a:pt x="0" y="0"/>
                </a:moveTo>
                <a:lnTo>
                  <a:pt x="3351220" y="0"/>
                </a:lnTo>
                <a:lnTo>
                  <a:pt x="3351220" y="1340488"/>
                </a:lnTo>
                <a:lnTo>
                  <a:pt x="0" y="13404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2240" tIns="81280" rIns="142240" bIns="81280" spcCol="1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Partnerships (external)</a:t>
            </a:r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EC0BC3FC-9FCB-44DC-B84C-167B34208418}"/>
              </a:ext>
            </a:extLst>
          </p:cNvPr>
          <p:cNvSpPr/>
          <p:nvPr/>
        </p:nvSpPr>
        <p:spPr>
          <a:xfrm>
            <a:off x="8199438" y="1543050"/>
            <a:ext cx="3500437" cy="4895850"/>
          </a:xfrm>
          <a:custGeom>
            <a:avLst/>
            <a:gdLst>
              <a:gd name="connsiteX0" fmla="*/ 0 w 3351220"/>
              <a:gd name="connsiteY0" fmla="*/ 0 h 3753438"/>
              <a:gd name="connsiteX1" fmla="*/ 3351220 w 3351220"/>
              <a:gd name="connsiteY1" fmla="*/ 0 h 3753438"/>
              <a:gd name="connsiteX2" fmla="*/ 3351220 w 3351220"/>
              <a:gd name="connsiteY2" fmla="*/ 3753438 h 3753438"/>
              <a:gd name="connsiteX3" fmla="*/ 0 w 3351220"/>
              <a:gd name="connsiteY3" fmla="*/ 3753438 h 3753438"/>
              <a:gd name="connsiteX4" fmla="*/ 0 w 3351220"/>
              <a:gd name="connsiteY4" fmla="*/ 0 h 37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1220" h="3753438">
                <a:moveTo>
                  <a:pt x="0" y="0"/>
                </a:moveTo>
                <a:lnTo>
                  <a:pt x="3351220" y="0"/>
                </a:lnTo>
                <a:lnTo>
                  <a:pt x="3351220" y="3753438"/>
                </a:lnTo>
                <a:lnTo>
                  <a:pt x="0" y="3753438"/>
                </a:lnTo>
                <a:lnTo>
                  <a:pt x="0" y="0"/>
                </a:lnTo>
                <a:close/>
              </a:path>
            </a:pathLst>
          </a:custGeom>
          <a:solidFill>
            <a:srgbClr val="FFE5E5">
              <a:alpha val="89804"/>
            </a:srgb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06680" rIns="142240" bIns="16002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 ECA: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MGD, GPSD, RITD, ACS, PSDFD, IDEP and SROs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Other UN: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UNCTAD, ITU, WIPO, UNESCO, UN Environment, UNDP, FAO, DESA, OSAA, Other UN Regional Commissions, Secretariats of CBD, UNCCD 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UNFCCC, and other UN entities</a:t>
            </a: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Non-UN: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AUC, ABEC, Fintech Associations, ATU, AUDA-NEPAD, RECs, AfDB,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Other UN and Non-UN: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ABEC, Engineers for Change, Universities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8" name="Picture 37">
            <a:extLst>
              <a:ext uri="{FF2B5EF4-FFF2-40B4-BE49-F238E27FC236}">
                <a16:creationId xmlns:a16="http://schemas.microsoft.com/office/drawing/2014/main" id="{BEC2BBCE-F1DD-422F-AB0B-65BDB097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728788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8">
            <a:extLst>
              <a:ext uri="{FF2B5EF4-FFF2-40B4-BE49-F238E27FC236}">
                <a16:creationId xmlns:a16="http://schemas.microsoft.com/office/drawing/2014/main" id="{9F224376-1140-463B-9EA6-9CC9BCE4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7097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1">
            <a:extLst>
              <a:ext uri="{FF2B5EF4-FFF2-40B4-BE49-F238E27FC236}">
                <a16:creationId xmlns:a16="http://schemas.microsoft.com/office/drawing/2014/main" id="{20EF04A9-E247-4B0E-83F7-EE9AF240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544763"/>
            <a:ext cx="519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2">
            <a:extLst>
              <a:ext uri="{FF2B5EF4-FFF2-40B4-BE49-F238E27FC236}">
                <a16:creationId xmlns:a16="http://schemas.microsoft.com/office/drawing/2014/main" id="{B2582530-BD08-4DBD-8227-2E600055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536825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3">
            <a:extLst>
              <a:ext uri="{FF2B5EF4-FFF2-40B4-BE49-F238E27FC236}">
                <a16:creationId xmlns:a16="http://schemas.microsoft.com/office/drawing/2014/main" id="{FC064EF2-C8F8-47A4-88AF-F53D5A3C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52888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44">
            <a:extLst>
              <a:ext uri="{FF2B5EF4-FFF2-40B4-BE49-F238E27FC236}">
                <a16:creationId xmlns:a16="http://schemas.microsoft.com/office/drawing/2014/main" id="{6C8CEF92-200D-4707-8557-9E01B1B6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533650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5">
            <a:extLst>
              <a:ext uri="{FF2B5EF4-FFF2-40B4-BE49-F238E27FC236}">
                <a16:creationId xmlns:a16="http://schemas.microsoft.com/office/drawing/2014/main" id="{12456B97-0AC8-4BD4-A4FE-0C9C18DB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7303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46">
            <a:extLst>
              <a:ext uri="{FF2B5EF4-FFF2-40B4-BE49-F238E27FC236}">
                <a16:creationId xmlns:a16="http://schemas.microsoft.com/office/drawing/2014/main" id="{A8AA445F-7A45-4BA9-8B4A-97D993ED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5479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47">
            <a:extLst>
              <a:ext uri="{FF2B5EF4-FFF2-40B4-BE49-F238E27FC236}">
                <a16:creationId xmlns:a16="http://schemas.microsoft.com/office/drawing/2014/main" id="{446761E7-2957-4CA7-B958-13737850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72085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48">
            <a:extLst>
              <a:ext uri="{FF2B5EF4-FFF2-40B4-BE49-F238E27FC236}">
                <a16:creationId xmlns:a16="http://schemas.microsoft.com/office/drawing/2014/main" id="{8A4E42E5-F0C7-48D5-9524-4C4C8251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72085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9">
            <a:extLst>
              <a:ext uri="{FF2B5EF4-FFF2-40B4-BE49-F238E27FC236}">
                <a16:creationId xmlns:a16="http://schemas.microsoft.com/office/drawing/2014/main" id="{7BE81863-5F3E-4C26-8D23-4B06BA05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5304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Box 50">
            <a:extLst>
              <a:ext uri="{FF2B5EF4-FFF2-40B4-BE49-F238E27FC236}">
                <a16:creationId xmlns:a16="http://schemas.microsoft.com/office/drawing/2014/main" id="{07B171CD-5C9B-4275-AE74-E1F5C0C4C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3014663"/>
            <a:ext cx="84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17.6-8; 17.16</a:t>
            </a:r>
          </a:p>
        </p:txBody>
      </p:sp>
      <p:sp>
        <p:nvSpPr>
          <p:cNvPr id="20500" name="TextBox 51">
            <a:extLst>
              <a:ext uri="{FF2B5EF4-FFF2-40B4-BE49-F238E27FC236}">
                <a16:creationId xmlns:a16="http://schemas.microsoft.com/office/drawing/2014/main" id="{7775922B-0B6B-4BF7-802C-4313B45EB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21732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2.a</a:t>
            </a:r>
          </a:p>
        </p:txBody>
      </p:sp>
      <p:sp>
        <p:nvSpPr>
          <p:cNvPr id="20501" name="TextBox 52">
            <a:extLst>
              <a:ext uri="{FF2B5EF4-FFF2-40B4-BE49-F238E27FC236}">
                <a16:creationId xmlns:a16="http://schemas.microsoft.com/office/drawing/2014/main" id="{C224EB0C-5080-4E0C-ABA2-C854D5EB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162175"/>
            <a:ext cx="560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3.b-d</a:t>
            </a:r>
          </a:p>
        </p:txBody>
      </p:sp>
      <p:sp>
        <p:nvSpPr>
          <p:cNvPr id="20502" name="TextBox 53">
            <a:extLst>
              <a:ext uri="{FF2B5EF4-FFF2-40B4-BE49-F238E27FC236}">
                <a16:creationId xmlns:a16="http://schemas.microsoft.com/office/drawing/2014/main" id="{36E48B4E-7550-4B4F-AE11-676A891B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157413"/>
            <a:ext cx="725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4.3-6</a:t>
            </a:r>
          </a:p>
        </p:txBody>
      </p:sp>
      <p:sp>
        <p:nvSpPr>
          <p:cNvPr id="20503" name="TextBox 54">
            <a:extLst>
              <a:ext uri="{FF2B5EF4-FFF2-40B4-BE49-F238E27FC236}">
                <a16:creationId xmlns:a16="http://schemas.microsoft.com/office/drawing/2014/main" id="{FB31523A-4611-4FEA-B46A-B8F55B3BB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2136775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5.b</a:t>
            </a:r>
          </a:p>
        </p:txBody>
      </p:sp>
      <p:sp>
        <p:nvSpPr>
          <p:cNvPr id="20504" name="TextBox 55">
            <a:extLst>
              <a:ext uri="{FF2B5EF4-FFF2-40B4-BE49-F238E27FC236}">
                <a16:creationId xmlns:a16="http://schemas.microsoft.com/office/drawing/2014/main" id="{24C39203-9152-4CC1-930A-C6EAC8C9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155825"/>
            <a:ext cx="77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latin typeface="Arial" panose="020B0604020202020204" pitchFamily="34" charset="0"/>
              </a:rPr>
              <a:t>8.2-3</a:t>
            </a:r>
          </a:p>
        </p:txBody>
      </p:sp>
      <p:sp>
        <p:nvSpPr>
          <p:cNvPr id="20505" name="TextBox 56">
            <a:extLst>
              <a:ext uri="{FF2B5EF4-FFF2-40B4-BE49-F238E27FC236}">
                <a16:creationId xmlns:a16="http://schemas.microsoft.com/office/drawing/2014/main" id="{E0EFCFE5-F621-4F1E-A982-E0B024ED9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033713"/>
            <a:ext cx="652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9.a-e</a:t>
            </a:r>
          </a:p>
        </p:txBody>
      </p:sp>
      <p:sp>
        <p:nvSpPr>
          <p:cNvPr id="20506" name="TextBox 57">
            <a:extLst>
              <a:ext uri="{FF2B5EF4-FFF2-40B4-BE49-F238E27FC236}">
                <a16:creationId xmlns:a16="http://schemas.microsoft.com/office/drawing/2014/main" id="{6870A0B8-DDC2-488F-8C8E-F8557C9D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3000375"/>
            <a:ext cx="71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12.2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latin typeface="Arial" panose="020B0604020202020204" pitchFamily="34" charset="0"/>
              </a:rPr>
              <a:t>12.5-6</a:t>
            </a:r>
          </a:p>
        </p:txBody>
      </p:sp>
      <p:sp>
        <p:nvSpPr>
          <p:cNvPr id="20507" name="TextBox 58">
            <a:extLst>
              <a:ext uri="{FF2B5EF4-FFF2-40B4-BE49-F238E27FC236}">
                <a16:creationId xmlns:a16="http://schemas.microsoft.com/office/drawing/2014/main" id="{73DD3E56-67A3-4596-885F-CD2E6265746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60538" y="2992438"/>
            <a:ext cx="66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13.1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13.2</a:t>
            </a:r>
          </a:p>
        </p:txBody>
      </p:sp>
      <p:sp>
        <p:nvSpPr>
          <p:cNvPr id="20508" name="TextBox 59">
            <a:extLst>
              <a:ext uri="{FF2B5EF4-FFF2-40B4-BE49-F238E27FC236}">
                <a16:creationId xmlns:a16="http://schemas.microsoft.com/office/drawing/2014/main" id="{6856BD57-41C8-404A-8098-AB5C2016E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994025"/>
            <a:ext cx="70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14.1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14.2</a:t>
            </a:r>
          </a:p>
        </p:txBody>
      </p:sp>
      <p:sp>
        <p:nvSpPr>
          <p:cNvPr id="20509" name="TextBox 60">
            <a:extLst>
              <a:ext uri="{FF2B5EF4-FFF2-40B4-BE49-F238E27FC236}">
                <a16:creationId xmlns:a16="http://schemas.microsoft.com/office/drawing/2014/main" id="{73A8FE2C-A7E6-4D96-971D-62EB7B40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044825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15.1-3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Arial" panose="020B0604020202020204" pitchFamily="34" charset="0"/>
              </a:rPr>
              <a:t>15.5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 descr="Image result for SDGs">
            <a:extLst>
              <a:ext uri="{FF2B5EF4-FFF2-40B4-BE49-F238E27FC236}">
                <a16:creationId xmlns:a16="http://schemas.microsoft.com/office/drawing/2014/main" id="{4F3057AF-23D2-47ED-9149-C5A0DF730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6" name="AutoShape 6" descr="Image result for SDGs">
            <a:extLst>
              <a:ext uri="{FF2B5EF4-FFF2-40B4-BE49-F238E27FC236}">
                <a16:creationId xmlns:a16="http://schemas.microsoft.com/office/drawing/2014/main" id="{27FF566E-A43B-4B04-A76F-6EA91F2B9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AutoShape 2" descr="Image result for challenges">
            <a:extLst>
              <a:ext uri="{FF2B5EF4-FFF2-40B4-BE49-F238E27FC236}">
                <a16:creationId xmlns:a16="http://schemas.microsoft.com/office/drawing/2014/main" id="{8A6B1680-4D2F-4439-9854-06CAC918F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1508" name="Group 11">
            <a:extLst>
              <a:ext uri="{FF2B5EF4-FFF2-40B4-BE49-F238E27FC236}">
                <a16:creationId xmlns:a16="http://schemas.microsoft.com/office/drawing/2014/main" id="{4351F379-1E72-4D9A-BF0E-F4B9DC784459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1195388"/>
            <a:ext cx="11331575" cy="954087"/>
            <a:chOff x="629399" y="1961853"/>
            <a:chExt cx="8136946" cy="79728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97F521E-E8E2-4BFC-9A4A-30BD81F25B9B}"/>
                </a:ext>
              </a:extLst>
            </p:cNvPr>
            <p:cNvSpPr/>
            <p:nvPr/>
          </p:nvSpPr>
          <p:spPr>
            <a:xfrm>
              <a:off x="1213522" y="2001310"/>
              <a:ext cx="3441605" cy="71489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r>
                <a:rPr lang="en-US" b="1"/>
                <a:t> </a:t>
              </a:r>
            </a:p>
          </p:txBody>
        </p:sp>
        <p:sp>
          <p:nvSpPr>
            <p:cNvPr id="17" name="Left Arrow 16">
              <a:extLst>
                <a:ext uri="{FF2B5EF4-FFF2-40B4-BE49-F238E27FC236}">
                  <a16:creationId xmlns:a16="http://schemas.microsoft.com/office/drawing/2014/main" id="{B7C9C49F-F10C-4B58-B065-F4A4DFB7F5B2}"/>
                </a:ext>
              </a:extLst>
            </p:cNvPr>
            <p:cNvSpPr/>
            <p:nvPr/>
          </p:nvSpPr>
          <p:spPr>
            <a:xfrm>
              <a:off x="4798186" y="1973368"/>
              <a:ext cx="3400893" cy="714895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Mitigation strategies</a:t>
              </a:r>
            </a:p>
          </p:txBody>
        </p:sp>
        <p:pic>
          <p:nvPicPr>
            <p:cNvPr id="21518" name="Picture 18">
              <a:extLst>
                <a:ext uri="{FF2B5EF4-FFF2-40B4-BE49-F238E27FC236}">
                  <a16:creationId xmlns:a16="http://schemas.microsoft.com/office/drawing/2014/main" id="{64DE8DA5-E276-4D7B-A754-82B1EC8FC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99" y="1961853"/>
              <a:ext cx="584123" cy="79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2">
              <a:extLst>
                <a:ext uri="{FF2B5EF4-FFF2-40B4-BE49-F238E27FC236}">
                  <a16:creationId xmlns:a16="http://schemas.microsoft.com/office/drawing/2014/main" id="{416CEFD9-FEEF-47B3-B3C2-15F719F44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791" y="2043563"/>
              <a:ext cx="526554" cy="71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ângulo arredondado 8">
            <a:extLst>
              <a:ext uri="{FF2B5EF4-FFF2-40B4-BE49-F238E27FC236}">
                <a16:creationId xmlns:a16="http://schemas.microsoft.com/office/drawing/2014/main" id="{DD32338B-A7AB-41F0-9E78-EA58D33DAB53}"/>
              </a:ext>
            </a:extLst>
          </p:cNvPr>
          <p:cNvSpPr/>
          <p:nvPr/>
        </p:nvSpPr>
        <p:spPr>
          <a:xfrm>
            <a:off x="573088" y="184150"/>
            <a:ext cx="109982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Status update: Risks and mitigations </a:t>
            </a:r>
            <a:endParaRPr lang="en-GB" altLang="en-US" sz="3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91E85-FE49-47B1-BE0B-0893F40B4CC4}"/>
              </a:ext>
            </a:extLst>
          </p:cNvPr>
          <p:cNvSpPr txBox="1"/>
          <p:nvPr/>
        </p:nvSpPr>
        <p:spPr>
          <a:xfrm>
            <a:off x="573088" y="2198688"/>
            <a:ext cx="5345112" cy="3724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Limited human resources in the section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/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Increased demand in a difficult working environment (connectivity, digital platform limitations, low staffing of the section, slow recruitment process etc)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 Delay of deliverables as result of the lockdowns associated with COVID-19 Pandemic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78381-1BEB-4099-A9A1-92D76C63C63A}"/>
              </a:ext>
            </a:extLst>
          </p:cNvPr>
          <p:cNvSpPr txBox="1"/>
          <p:nvPr/>
        </p:nvSpPr>
        <p:spPr>
          <a:xfrm>
            <a:off x="6165850" y="2201863"/>
            <a:ext cx="5761038" cy="3786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Requesting an increase in number of fellowships (1) and interns (three onboard)</a:t>
            </a:r>
            <a:endParaRPr lang="fr-FR" altLang="en-US" sz="2000"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Empowering partners to undertake activities that complement Section’s efforts</a:t>
            </a:r>
            <a:endParaRPr lang="en-US" altLang="en-US" sz="2000"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Prioritize research and preparatory activities and outputs that can realistically be delivered within resources or networks</a:t>
            </a:r>
            <a:endParaRPr lang="fr-FR" altLang="en-US" sz="2000"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Strengthen intra-and inter-divisional collaborations </a:t>
            </a:r>
            <a:endParaRPr lang="fr-FR" altLang="en-US" sz="2000"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Strengthen capacity for and adopting virtual delivery of outputs where possible</a:t>
            </a:r>
            <a:endParaRPr lang="en-US" altLang="en-US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Image result for SDGs">
            <a:extLst>
              <a:ext uri="{FF2B5EF4-FFF2-40B4-BE49-F238E27FC236}">
                <a16:creationId xmlns:a16="http://schemas.microsoft.com/office/drawing/2014/main" id="{C93B90C2-A216-46F5-B519-1413E63D0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0" name="AutoShape 6" descr="Image result for SDGs">
            <a:extLst>
              <a:ext uri="{FF2B5EF4-FFF2-40B4-BE49-F238E27FC236}">
                <a16:creationId xmlns:a16="http://schemas.microsoft.com/office/drawing/2014/main" id="{C4F330C3-0C67-4EBA-BF03-595253BC1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AutoShape 2" descr="Image result for challenges">
            <a:extLst>
              <a:ext uri="{FF2B5EF4-FFF2-40B4-BE49-F238E27FC236}">
                <a16:creationId xmlns:a16="http://schemas.microsoft.com/office/drawing/2014/main" id="{EF1CAF3C-ED8A-43A1-9794-E5A45594C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" name="Rectângulo arredondado 8">
            <a:extLst>
              <a:ext uri="{FF2B5EF4-FFF2-40B4-BE49-F238E27FC236}">
                <a16:creationId xmlns:a16="http://schemas.microsoft.com/office/drawing/2014/main" id="{7E4D5502-B90B-4347-A652-7273E3E4B064}"/>
              </a:ext>
            </a:extLst>
          </p:cNvPr>
          <p:cNvSpPr/>
          <p:nvPr/>
        </p:nvSpPr>
        <p:spPr>
          <a:xfrm>
            <a:off x="573088" y="184150"/>
            <a:ext cx="109982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Status update on implementing partners</a:t>
            </a:r>
            <a:endParaRPr lang="en-GB" altLang="en-US" sz="3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94E8E-B705-4445-AF30-03F1CA3E594E}"/>
              </a:ext>
            </a:extLst>
          </p:cNvPr>
          <p:cNvSpPr txBox="1"/>
          <p:nvPr/>
        </p:nvSpPr>
        <p:spPr>
          <a:xfrm>
            <a:off x="573088" y="1504950"/>
            <a:ext cx="109982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UNESCO:</a:t>
            </a:r>
            <a:r>
              <a:rPr lang="en-US" altLang="en-US" sz="2000" dirty="0"/>
              <a:t>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Indirectly $30,000 for the first Bootcamp in Victoria Fall (Feb)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$12,000 contract for the Virtual Bootcamp on </a:t>
            </a:r>
            <a:r>
              <a:rPr lang="en-GB" altLang="en-US" sz="2000" dirty="0"/>
              <a:t>COVID-19 (June)</a:t>
            </a: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Travel and DSA for experts to the STI Forum 2020 (Feb)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entury Gothic" panose="020B0502020202020204" pitchFamily="34" charset="0"/>
              </a:rPr>
              <a:t>DSI-South Africa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Travel and DSA for experts to STI Forum 2020 (Feb)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Sponsors of selected youth for IP training @ WIPO Academy (June)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entury Gothic" panose="020B0502020202020204" pitchFamily="34" charset="0"/>
              </a:rPr>
              <a:t>Mobilization of Mentors, speakers and investors AIIF 2020 and Bootcamp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entury Gothic" panose="020B0502020202020204" pitchFamily="34" charset="0"/>
              </a:rPr>
              <a:t>UNDESA: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Funding for ARFSD 2020 – US$25,000 (Feb)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4" descr="Image result for SDGs">
            <a:extLst>
              <a:ext uri="{FF2B5EF4-FFF2-40B4-BE49-F238E27FC236}">
                <a16:creationId xmlns:a16="http://schemas.microsoft.com/office/drawing/2014/main" id="{0158A9D6-97BB-42E2-AA30-F73FC58B2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4" name="AutoShape 6" descr="Image result for SDGs">
            <a:extLst>
              <a:ext uri="{FF2B5EF4-FFF2-40B4-BE49-F238E27FC236}">
                <a16:creationId xmlns:a16="http://schemas.microsoft.com/office/drawing/2014/main" id="{1FD0B1DC-B9BD-4048-BF07-DF991B57F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5" name="AutoShape 2" descr="Image result for challenges">
            <a:extLst>
              <a:ext uri="{FF2B5EF4-FFF2-40B4-BE49-F238E27FC236}">
                <a16:creationId xmlns:a16="http://schemas.microsoft.com/office/drawing/2014/main" id="{51AF1B46-95A2-42E9-AD6C-771D69AE8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" name="Rectângulo arredondado 8">
            <a:extLst>
              <a:ext uri="{FF2B5EF4-FFF2-40B4-BE49-F238E27FC236}">
                <a16:creationId xmlns:a16="http://schemas.microsoft.com/office/drawing/2014/main" id="{9F0E292E-BC50-4EAB-B230-573C022CDF9A}"/>
              </a:ext>
            </a:extLst>
          </p:cNvPr>
          <p:cNvSpPr/>
          <p:nvPr/>
        </p:nvSpPr>
        <p:spPr>
          <a:xfrm>
            <a:off x="573088" y="184150"/>
            <a:ext cx="109982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Highlights of Q2 2020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4F874-14DC-49EE-AA97-3118B97C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702" y="1048944"/>
            <a:ext cx="3214613" cy="287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14">
            <a:extLst>
              <a:ext uri="{FF2B5EF4-FFF2-40B4-BE49-F238E27FC236}">
                <a16:creationId xmlns:a16="http://schemas.microsoft.com/office/drawing/2014/main" id="{6DD7AD0D-8A6E-4414-88B1-60FD59AB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/>
          <a:stretch>
            <a:fillRect/>
          </a:stretch>
        </p:blipFill>
        <p:spPr bwMode="auto">
          <a:xfrm>
            <a:off x="8356600" y="4462940"/>
            <a:ext cx="31337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>
            <a:extLst>
              <a:ext uri="{FF2B5EF4-FFF2-40B4-BE49-F238E27FC236}">
                <a16:creationId xmlns:a16="http://schemas.microsoft.com/office/drawing/2014/main" id="{05E87DB7-CE4F-4D4F-9368-FDBCB334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000125"/>
            <a:ext cx="293211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7">
            <a:extLst>
              <a:ext uri="{FF2B5EF4-FFF2-40B4-BE49-F238E27FC236}">
                <a16:creationId xmlns:a16="http://schemas.microsoft.com/office/drawing/2014/main" id="{3105FBEE-FC48-465E-8CA1-3D89C197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687888"/>
            <a:ext cx="73072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HK" altLang="en-US" sz="1800" dirty="0">
                <a:latin typeface="Arial" panose="020B0604020202020204" pitchFamily="34" charset="0"/>
              </a:rPr>
              <a:t>Two background research briefs in COVID-19: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HK" altLang="en-US" sz="1800" b="1" i="1" dirty="0">
                <a:latin typeface="Arial" panose="020B0604020202020204" pitchFamily="34" charset="0"/>
              </a:rPr>
              <a:t>1. Rapid testing for COVID-19 in resource constrained areas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HK" altLang="en-US" sz="1800" b="1" i="1" dirty="0">
                <a:latin typeface="Arial" panose="020B0604020202020204" pitchFamily="34" charset="0"/>
              </a:rPr>
              <a:t>2. Medical Devices and PPES Design in Emergence Use Authorization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HK" altLang="en-US" sz="1800" b="1" i="1" dirty="0">
                <a:latin typeface="Arial" panose="020B0604020202020204" pitchFamily="34" charset="0"/>
              </a:rPr>
              <a:t>Several contributions to the HLPF 2020  </a:t>
            </a:r>
            <a:endParaRPr lang="en-GB" altLang="en-US" sz="1800" b="1" i="1" dirty="0">
              <a:latin typeface="Arial" panose="020B0604020202020204" pitchFamily="34" charset="0"/>
            </a:endParaRPr>
          </a:p>
        </p:txBody>
      </p:sp>
      <p:pic>
        <p:nvPicPr>
          <p:cNvPr id="23561" name="Picture 18">
            <a:extLst>
              <a:ext uri="{FF2B5EF4-FFF2-40B4-BE49-F238E27FC236}">
                <a16:creationId xmlns:a16="http://schemas.microsoft.com/office/drawing/2014/main" id="{FBDFB63A-7D7F-4E0B-9EC2-5C0BBC57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083"/>
          <a:stretch>
            <a:fillRect/>
          </a:stretch>
        </p:blipFill>
        <p:spPr bwMode="auto">
          <a:xfrm>
            <a:off x="520700" y="928688"/>
            <a:ext cx="40243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>
            <a:extLst>
              <a:ext uri="{FF2B5EF4-FFF2-40B4-BE49-F238E27FC236}">
                <a16:creationId xmlns:a16="http://schemas.microsoft.com/office/drawing/2014/main" id="{4FF49543-FBA5-49B4-8A2A-47DC2258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055813"/>
            <a:ext cx="4024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1">
            <a:extLst>
              <a:ext uri="{FF2B5EF4-FFF2-40B4-BE49-F238E27FC236}">
                <a16:creationId xmlns:a16="http://schemas.microsoft.com/office/drawing/2014/main" id="{16150289-0334-4502-A9E6-BEAE0E1F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370263"/>
            <a:ext cx="40243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14" descr="igh-level Political Forum on Sustainable Development">
            <a:hlinkClick r:id="rId8"/>
            <a:extLst>
              <a:ext uri="{FF2B5EF4-FFF2-40B4-BE49-F238E27FC236}">
                <a16:creationId xmlns:a16="http://schemas.microsoft.com/office/drawing/2014/main" id="{1B51234D-6E6B-4E9D-A181-0C33337C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5807674"/>
            <a:ext cx="214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866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Lato</vt:lpstr>
      <vt:lpstr>Arial</vt:lpstr>
      <vt:lpstr>Calibri</vt:lpstr>
      <vt:lpstr>Calibri Light</vt:lpstr>
      <vt:lpstr>Century Gothic</vt:lpstr>
      <vt:lpstr>Lucida Sans</vt:lpstr>
      <vt:lpstr>Wingdings</vt:lpstr>
      <vt:lpstr>Office Theme</vt:lpstr>
      <vt:lpstr>Victor Konde  OiC, Green Economy, Innovation and Technology Section  Technology, Climate Change and Natural Resources Management Division.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Jean-Paul Adam</cp:lastModifiedBy>
  <cp:revision>93</cp:revision>
  <dcterms:created xsi:type="dcterms:W3CDTF">2020-06-03T06:53:05Z</dcterms:created>
  <dcterms:modified xsi:type="dcterms:W3CDTF">2020-07-22T13:58:26Z</dcterms:modified>
</cp:coreProperties>
</file>