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5" r:id="rId3"/>
    <p:sldId id="297" r:id="rId4"/>
    <p:sldId id="303" r:id="rId5"/>
    <p:sldId id="299" r:id="rId6"/>
    <p:sldId id="300" r:id="rId7"/>
    <p:sldId id="302" r:id="rId8"/>
    <p:sldId id="277" r:id="rId9"/>
    <p:sldId id="296" r:id="rId10"/>
    <p:sldId id="298" r:id="rId11"/>
    <p:sldId id="271" r:id="rId12"/>
    <p:sldId id="270" r:id="rId13"/>
    <p:sldId id="293" r:id="rId14"/>
    <p:sldId id="265" r:id="rId15"/>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5E5"/>
    <a:srgbClr val="FFCCCC"/>
    <a:srgbClr val="FFF8E5"/>
    <a:srgbClr val="FFF4D5"/>
    <a:srgbClr val="CC0099"/>
    <a:srgbClr val="FFCCFF"/>
    <a:srgbClr val="FF99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90" d="100"/>
          <a:sy n="90" d="100"/>
        </p:scale>
        <p:origin x="48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p:cNvPr>
          <p:cNvSpPr>
            <a:spLocks noGrp="1"/>
          </p:cNvSpPr>
          <p:nvPr>
            <p:ph type="dt" sz="half" idx="10"/>
          </p:nvPr>
        </p:nvSpPr>
        <p:spPr/>
        <p:txBody>
          <a:bodyPr/>
          <a:lstStyle>
            <a:lvl1pPr>
              <a:defRPr/>
            </a:lvl1pPr>
          </a:lstStyle>
          <a:p>
            <a:pPr>
              <a:defRPr/>
            </a:pPr>
            <a:fld id="{7CBD8301-1A11-474B-8C88-D3D01E9E26CF}" type="datetimeFigureOut">
              <a:rPr lang="en-GB"/>
              <a:pPr>
                <a:defRPr/>
              </a:pPr>
              <a:t>19/07/2020</a:t>
            </a:fld>
            <a:endParaRPr lang="en-GB"/>
          </a:p>
        </p:txBody>
      </p:sp>
      <p:sp>
        <p:nvSpPr>
          <p:cNvPr id="5" name="Footer Placeholder 4">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p:cNvPr>
          <p:cNvSpPr>
            <a:spLocks noGrp="1"/>
          </p:cNvSpPr>
          <p:nvPr>
            <p:ph type="sldNum" sz="quarter" idx="12"/>
          </p:nvPr>
        </p:nvSpPr>
        <p:spPr/>
        <p:txBody>
          <a:bodyPr/>
          <a:lstStyle>
            <a:lvl1pPr>
              <a:defRPr/>
            </a:lvl1pPr>
          </a:lstStyle>
          <a:p>
            <a:fld id="{CD6100A2-4CE4-49F5-A98E-5E8083853ECD}" type="slidenum">
              <a:rPr lang="en-GB" altLang="en-US"/>
              <a:pPr/>
              <a:t>‹#›</a:t>
            </a:fld>
            <a:endParaRPr lang="en-GB" altLang="en-US"/>
          </a:p>
        </p:txBody>
      </p:sp>
    </p:spTree>
    <p:extLst>
      <p:ext uri="{BB962C8B-B14F-4D97-AF65-F5344CB8AC3E}">
        <p14:creationId xmlns:p14="http://schemas.microsoft.com/office/powerpoint/2010/main" val="1746872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endParaRPr lang="en-GB"/>
          </a:p>
        </p:txBody>
      </p:sp>
      <p:sp>
        <p:nvSpPr>
          <p:cNvPr id="3" name="Vertical Text Placeholder 2">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p:cNvPr>
          <p:cNvSpPr>
            <a:spLocks noGrp="1"/>
          </p:cNvSpPr>
          <p:nvPr>
            <p:ph type="dt" sz="half" idx="10"/>
          </p:nvPr>
        </p:nvSpPr>
        <p:spPr/>
        <p:txBody>
          <a:bodyPr/>
          <a:lstStyle>
            <a:lvl1pPr>
              <a:defRPr/>
            </a:lvl1pPr>
          </a:lstStyle>
          <a:p>
            <a:pPr>
              <a:defRPr/>
            </a:pPr>
            <a:fld id="{F3EBEB93-16C1-41C7-9967-F2EDDA42CED5}" type="datetimeFigureOut">
              <a:rPr lang="en-GB"/>
              <a:pPr>
                <a:defRPr/>
              </a:pPr>
              <a:t>19/07/2020</a:t>
            </a:fld>
            <a:endParaRPr lang="en-GB"/>
          </a:p>
        </p:txBody>
      </p:sp>
      <p:sp>
        <p:nvSpPr>
          <p:cNvPr id="5" name="Footer Placeholder 4">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p:cNvPr>
          <p:cNvSpPr>
            <a:spLocks noGrp="1"/>
          </p:cNvSpPr>
          <p:nvPr>
            <p:ph type="sldNum" sz="quarter" idx="12"/>
          </p:nvPr>
        </p:nvSpPr>
        <p:spPr/>
        <p:txBody>
          <a:bodyPr/>
          <a:lstStyle>
            <a:lvl1pPr>
              <a:defRPr/>
            </a:lvl1pPr>
          </a:lstStyle>
          <a:p>
            <a:fld id="{5229A92E-CE91-43F1-8875-A1597614F1B9}" type="slidenum">
              <a:rPr lang="en-GB" altLang="en-US"/>
              <a:pPr/>
              <a:t>‹#›</a:t>
            </a:fld>
            <a:endParaRPr lang="en-GB" altLang="en-US"/>
          </a:p>
        </p:txBody>
      </p:sp>
    </p:spTree>
    <p:extLst>
      <p:ext uri="{BB962C8B-B14F-4D97-AF65-F5344CB8AC3E}">
        <p14:creationId xmlns:p14="http://schemas.microsoft.com/office/powerpoint/2010/main" val="1602044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p:cNvPr>
          <p:cNvSpPr>
            <a:spLocks noGrp="1"/>
          </p:cNvSpPr>
          <p:nvPr>
            <p:ph type="dt" sz="half" idx="10"/>
          </p:nvPr>
        </p:nvSpPr>
        <p:spPr/>
        <p:txBody>
          <a:bodyPr/>
          <a:lstStyle>
            <a:lvl1pPr>
              <a:defRPr/>
            </a:lvl1pPr>
          </a:lstStyle>
          <a:p>
            <a:pPr>
              <a:defRPr/>
            </a:pPr>
            <a:fld id="{7BE01558-0B23-46D9-9D1C-8654B3F4BE6C}" type="datetimeFigureOut">
              <a:rPr lang="en-GB"/>
              <a:pPr>
                <a:defRPr/>
              </a:pPr>
              <a:t>19/07/2020</a:t>
            </a:fld>
            <a:endParaRPr lang="en-GB"/>
          </a:p>
        </p:txBody>
      </p:sp>
      <p:sp>
        <p:nvSpPr>
          <p:cNvPr id="5" name="Footer Placeholder 4">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p:cNvPr>
          <p:cNvSpPr>
            <a:spLocks noGrp="1"/>
          </p:cNvSpPr>
          <p:nvPr>
            <p:ph type="sldNum" sz="quarter" idx="12"/>
          </p:nvPr>
        </p:nvSpPr>
        <p:spPr/>
        <p:txBody>
          <a:bodyPr/>
          <a:lstStyle>
            <a:lvl1pPr>
              <a:defRPr/>
            </a:lvl1pPr>
          </a:lstStyle>
          <a:p>
            <a:fld id="{6F5B7C9F-BED4-45B8-9CA2-509039D076CF}" type="slidenum">
              <a:rPr lang="en-GB" altLang="en-US"/>
              <a:pPr/>
              <a:t>‹#›</a:t>
            </a:fld>
            <a:endParaRPr lang="en-GB" altLang="en-US"/>
          </a:p>
        </p:txBody>
      </p:sp>
    </p:spTree>
    <p:extLst>
      <p:ext uri="{BB962C8B-B14F-4D97-AF65-F5344CB8AC3E}">
        <p14:creationId xmlns:p14="http://schemas.microsoft.com/office/powerpoint/2010/main" val="1867087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Front">
    <p:spTree>
      <p:nvGrpSpPr>
        <p:cNvPr id="1" name=""/>
        <p:cNvGrpSpPr/>
        <p:nvPr/>
      </p:nvGrpSpPr>
      <p:grpSpPr>
        <a:xfrm>
          <a:off x="0" y="0"/>
          <a:ext cx="0" cy="0"/>
          <a:chOff x="0" y="0"/>
          <a:chExt cx="0" cy="0"/>
        </a:xfrm>
      </p:grpSpPr>
      <p:pic>
        <p:nvPicPr>
          <p:cNvPr id="3"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7"/>
          <p:cNvPicPr>
            <a:picLocks noChangeAspect="1"/>
          </p:cNvPicPr>
          <p:nvPr userDrawn="1"/>
        </p:nvPicPr>
        <p:blipFill>
          <a:blip r:embed="rId3">
            <a:extLst>
              <a:ext uri="{28A0092B-C50C-407E-A947-70E740481C1C}">
                <a14:useLocalDpi xmlns:a14="http://schemas.microsoft.com/office/drawing/2010/main" val="0"/>
              </a:ext>
            </a:extLst>
          </a:blip>
          <a:srcRect b="8521"/>
          <a:stretch>
            <a:fillRect/>
          </a:stretch>
        </p:blipFill>
        <p:spPr bwMode="auto">
          <a:xfrm>
            <a:off x="711200" y="5222875"/>
            <a:ext cx="2640013"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A close up of a logo&#10;&#10;Description automatically generated"/>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0225" y="433388"/>
            <a:ext cx="437515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p:cNvPr>
          <p:cNvSpPr>
            <a:spLocks noGrp="1"/>
          </p:cNvSpPr>
          <p:nvPr>
            <p:ph type="title"/>
          </p:nvPr>
        </p:nvSpPr>
        <p:spPr>
          <a:xfrm>
            <a:off x="510300" y="2334218"/>
            <a:ext cx="11171400" cy="1366582"/>
          </a:xfrm>
        </p:spPr>
        <p:txBody>
          <a:bodyPr>
            <a:normAutofit/>
          </a:bodyPr>
          <a:lstStyle>
            <a:lvl1pPr algn="ctr">
              <a:defRPr sz="3200" b="1" i="0" baseline="0">
                <a:latin typeface="Lucida Sans" panose="020B0602030504020204" pitchFamily="34" charset="77"/>
              </a:defRPr>
            </a:lvl1pPr>
          </a:lstStyle>
          <a:p>
            <a:r>
              <a:rPr lang="en-US"/>
              <a:t>Click to edit Master title style</a:t>
            </a:r>
            <a:endParaRPr lang="en-US" dirty="0"/>
          </a:p>
        </p:txBody>
      </p:sp>
    </p:spTree>
    <p:extLst>
      <p:ext uri="{BB962C8B-B14F-4D97-AF65-F5344CB8AC3E}">
        <p14:creationId xmlns:p14="http://schemas.microsoft.com/office/powerpoint/2010/main" val="559056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Content Placeholder 4"/>
          <p:cNvPicPr>
            <a:picLocks noChangeAspect="1"/>
          </p:cNvPicPr>
          <p:nvPr userDrawn="1"/>
        </p:nvPicPr>
        <p:blipFill>
          <a:blip r:embed="rId2">
            <a:extLst>
              <a:ext uri="{28A0092B-C50C-407E-A947-70E740481C1C}">
                <a14:useLocalDpi xmlns:a14="http://schemas.microsoft.com/office/drawing/2010/main" val="0"/>
              </a:ext>
            </a:extLst>
          </a:blip>
          <a:srcRect t="94676"/>
          <a:stretch>
            <a:fillRect/>
          </a:stretch>
        </p:blipFill>
        <p:spPr bwMode="auto">
          <a:xfrm>
            <a:off x="0" y="6492875"/>
            <a:ext cx="1219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1200" y="1825625"/>
            <a:ext cx="11289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95940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2" name="Picture 6" descr="A picture containing outdoor object, solar cell&#10;&#10;Description automatically generate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787900"/>
            <a:ext cx="12192000"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p:cNvPicPr>
            <a:picLocks noChangeAspect="1"/>
          </p:cNvPicPr>
          <p:nvPr userDrawn="1"/>
        </p:nvPicPr>
        <p:blipFill>
          <a:blip r:embed="rId3">
            <a:extLst>
              <a:ext uri="{28A0092B-C50C-407E-A947-70E740481C1C}">
                <a14:useLocalDpi xmlns:a14="http://schemas.microsoft.com/office/drawing/2010/main" val="0"/>
              </a:ext>
            </a:extLst>
          </a:blip>
          <a:srcRect b="8521"/>
          <a:stretch>
            <a:fillRect/>
          </a:stretch>
        </p:blipFill>
        <p:spPr bwMode="auto">
          <a:xfrm>
            <a:off x="4200525" y="277813"/>
            <a:ext cx="3790950" cy="179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50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endParaRPr lang="en-GB"/>
          </a:p>
        </p:txBody>
      </p:sp>
      <p:sp>
        <p:nvSpPr>
          <p:cNvPr id="3" name="Content Placeholder 2">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p:cNvPr>
          <p:cNvSpPr>
            <a:spLocks noGrp="1"/>
          </p:cNvSpPr>
          <p:nvPr>
            <p:ph type="dt" sz="half" idx="10"/>
          </p:nvPr>
        </p:nvSpPr>
        <p:spPr/>
        <p:txBody>
          <a:bodyPr/>
          <a:lstStyle>
            <a:lvl1pPr>
              <a:defRPr/>
            </a:lvl1pPr>
          </a:lstStyle>
          <a:p>
            <a:pPr>
              <a:defRPr/>
            </a:pPr>
            <a:fld id="{57C3EDC3-7F26-46AD-8609-9E862A426721}" type="datetimeFigureOut">
              <a:rPr lang="en-GB"/>
              <a:pPr>
                <a:defRPr/>
              </a:pPr>
              <a:t>19/07/2020</a:t>
            </a:fld>
            <a:endParaRPr lang="en-GB"/>
          </a:p>
        </p:txBody>
      </p:sp>
      <p:sp>
        <p:nvSpPr>
          <p:cNvPr id="5" name="Footer Placeholder 4">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p:cNvPr>
          <p:cNvSpPr>
            <a:spLocks noGrp="1"/>
          </p:cNvSpPr>
          <p:nvPr>
            <p:ph type="sldNum" sz="quarter" idx="12"/>
          </p:nvPr>
        </p:nvSpPr>
        <p:spPr/>
        <p:txBody>
          <a:bodyPr/>
          <a:lstStyle>
            <a:lvl1pPr>
              <a:defRPr/>
            </a:lvl1pPr>
          </a:lstStyle>
          <a:p>
            <a:fld id="{3CBCE3D2-A89C-4E59-BE73-BB204E42C1C8}" type="slidenum">
              <a:rPr lang="en-GB" altLang="en-US"/>
              <a:pPr/>
              <a:t>‹#›</a:t>
            </a:fld>
            <a:endParaRPr lang="en-GB" altLang="en-US"/>
          </a:p>
        </p:txBody>
      </p:sp>
    </p:spTree>
    <p:extLst>
      <p:ext uri="{BB962C8B-B14F-4D97-AF65-F5344CB8AC3E}">
        <p14:creationId xmlns:p14="http://schemas.microsoft.com/office/powerpoint/2010/main" val="187726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p:cNvPr>
          <p:cNvSpPr>
            <a:spLocks noGrp="1"/>
          </p:cNvSpPr>
          <p:nvPr>
            <p:ph type="dt" sz="half" idx="10"/>
          </p:nvPr>
        </p:nvSpPr>
        <p:spPr/>
        <p:txBody>
          <a:bodyPr/>
          <a:lstStyle>
            <a:lvl1pPr>
              <a:defRPr/>
            </a:lvl1pPr>
          </a:lstStyle>
          <a:p>
            <a:pPr>
              <a:defRPr/>
            </a:pPr>
            <a:fld id="{0C320A7F-3E77-4007-B582-37C3CEB0E568}" type="datetimeFigureOut">
              <a:rPr lang="en-GB"/>
              <a:pPr>
                <a:defRPr/>
              </a:pPr>
              <a:t>19/07/2020</a:t>
            </a:fld>
            <a:endParaRPr lang="en-GB"/>
          </a:p>
        </p:txBody>
      </p:sp>
      <p:sp>
        <p:nvSpPr>
          <p:cNvPr id="5" name="Footer Placeholder 4">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p:cNvPr>
          <p:cNvSpPr>
            <a:spLocks noGrp="1"/>
          </p:cNvSpPr>
          <p:nvPr>
            <p:ph type="sldNum" sz="quarter" idx="12"/>
          </p:nvPr>
        </p:nvSpPr>
        <p:spPr/>
        <p:txBody>
          <a:bodyPr/>
          <a:lstStyle>
            <a:lvl1pPr>
              <a:defRPr/>
            </a:lvl1pPr>
          </a:lstStyle>
          <a:p>
            <a:fld id="{954D4584-EB1F-466F-A6DA-27A4AA9B2192}" type="slidenum">
              <a:rPr lang="en-GB" altLang="en-US"/>
              <a:pPr/>
              <a:t>‹#›</a:t>
            </a:fld>
            <a:endParaRPr lang="en-GB" altLang="en-US"/>
          </a:p>
        </p:txBody>
      </p:sp>
    </p:spTree>
    <p:extLst>
      <p:ext uri="{BB962C8B-B14F-4D97-AF65-F5344CB8AC3E}">
        <p14:creationId xmlns:p14="http://schemas.microsoft.com/office/powerpoint/2010/main" val="116733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endParaRPr lang="en-GB"/>
          </a:p>
        </p:txBody>
      </p:sp>
      <p:sp>
        <p:nvSpPr>
          <p:cNvPr id="3" name="Content Placeholder 2">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p:cNvPr>
          <p:cNvSpPr>
            <a:spLocks noGrp="1"/>
          </p:cNvSpPr>
          <p:nvPr>
            <p:ph type="dt" sz="half" idx="10"/>
          </p:nvPr>
        </p:nvSpPr>
        <p:spPr/>
        <p:txBody>
          <a:bodyPr/>
          <a:lstStyle>
            <a:lvl1pPr>
              <a:defRPr/>
            </a:lvl1pPr>
          </a:lstStyle>
          <a:p>
            <a:pPr>
              <a:defRPr/>
            </a:pPr>
            <a:fld id="{82334FBF-9435-4DFF-B5A5-E0A8FFB67688}" type="datetimeFigureOut">
              <a:rPr lang="en-GB"/>
              <a:pPr>
                <a:defRPr/>
              </a:pPr>
              <a:t>19/07/2020</a:t>
            </a:fld>
            <a:endParaRPr lang="en-GB"/>
          </a:p>
        </p:txBody>
      </p:sp>
      <p:sp>
        <p:nvSpPr>
          <p:cNvPr id="6" name="Footer Placeholder 4">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p:cNvPr>
          <p:cNvSpPr>
            <a:spLocks noGrp="1"/>
          </p:cNvSpPr>
          <p:nvPr>
            <p:ph type="sldNum" sz="quarter" idx="12"/>
          </p:nvPr>
        </p:nvSpPr>
        <p:spPr/>
        <p:txBody>
          <a:bodyPr/>
          <a:lstStyle>
            <a:lvl1pPr>
              <a:defRPr/>
            </a:lvl1pPr>
          </a:lstStyle>
          <a:p>
            <a:fld id="{EDB1D322-66F8-41A2-9E05-C0B1C03EE6F7}" type="slidenum">
              <a:rPr lang="en-GB" altLang="en-US"/>
              <a:pPr/>
              <a:t>‹#›</a:t>
            </a:fld>
            <a:endParaRPr lang="en-GB" altLang="en-US"/>
          </a:p>
        </p:txBody>
      </p:sp>
    </p:spTree>
    <p:extLst>
      <p:ext uri="{BB962C8B-B14F-4D97-AF65-F5344CB8AC3E}">
        <p14:creationId xmlns:p14="http://schemas.microsoft.com/office/powerpoint/2010/main" val="1085181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p:cNvPr>
          <p:cNvSpPr>
            <a:spLocks noGrp="1"/>
          </p:cNvSpPr>
          <p:nvPr>
            <p:ph type="dt" sz="half" idx="10"/>
          </p:nvPr>
        </p:nvSpPr>
        <p:spPr/>
        <p:txBody>
          <a:bodyPr/>
          <a:lstStyle>
            <a:lvl1pPr>
              <a:defRPr/>
            </a:lvl1pPr>
          </a:lstStyle>
          <a:p>
            <a:pPr>
              <a:defRPr/>
            </a:pPr>
            <a:fld id="{512F86A1-1C70-4E5D-BFDF-CE6D76C3AD16}" type="datetimeFigureOut">
              <a:rPr lang="en-GB"/>
              <a:pPr>
                <a:defRPr/>
              </a:pPr>
              <a:t>19/07/2020</a:t>
            </a:fld>
            <a:endParaRPr lang="en-GB"/>
          </a:p>
        </p:txBody>
      </p:sp>
      <p:sp>
        <p:nvSpPr>
          <p:cNvPr id="8" name="Footer Placeholder 4">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p:cNvPr>
          <p:cNvSpPr>
            <a:spLocks noGrp="1"/>
          </p:cNvSpPr>
          <p:nvPr>
            <p:ph type="sldNum" sz="quarter" idx="12"/>
          </p:nvPr>
        </p:nvSpPr>
        <p:spPr/>
        <p:txBody>
          <a:bodyPr/>
          <a:lstStyle>
            <a:lvl1pPr>
              <a:defRPr/>
            </a:lvl1pPr>
          </a:lstStyle>
          <a:p>
            <a:fld id="{D0F8960D-23CF-453B-8C14-EC12041BD8AB}" type="slidenum">
              <a:rPr lang="en-GB" altLang="en-US"/>
              <a:pPr/>
              <a:t>‹#›</a:t>
            </a:fld>
            <a:endParaRPr lang="en-GB" altLang="en-US"/>
          </a:p>
        </p:txBody>
      </p:sp>
    </p:spTree>
    <p:extLst>
      <p:ext uri="{BB962C8B-B14F-4D97-AF65-F5344CB8AC3E}">
        <p14:creationId xmlns:p14="http://schemas.microsoft.com/office/powerpoint/2010/main" val="3218132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endParaRPr lang="en-GB"/>
          </a:p>
        </p:txBody>
      </p:sp>
      <p:sp>
        <p:nvSpPr>
          <p:cNvPr id="3" name="Date Placeholder 3">
            <a:extLst/>
          </p:cNvPr>
          <p:cNvSpPr>
            <a:spLocks noGrp="1"/>
          </p:cNvSpPr>
          <p:nvPr>
            <p:ph type="dt" sz="half" idx="10"/>
          </p:nvPr>
        </p:nvSpPr>
        <p:spPr/>
        <p:txBody>
          <a:bodyPr/>
          <a:lstStyle>
            <a:lvl1pPr>
              <a:defRPr/>
            </a:lvl1pPr>
          </a:lstStyle>
          <a:p>
            <a:pPr>
              <a:defRPr/>
            </a:pPr>
            <a:fld id="{520D9421-348B-4F07-97D1-E17E466F1C73}" type="datetimeFigureOut">
              <a:rPr lang="en-GB"/>
              <a:pPr>
                <a:defRPr/>
              </a:pPr>
              <a:t>19/07/2020</a:t>
            </a:fld>
            <a:endParaRPr lang="en-GB"/>
          </a:p>
        </p:txBody>
      </p:sp>
      <p:sp>
        <p:nvSpPr>
          <p:cNvPr id="4" name="Footer Placeholder 4">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p:cNvPr>
          <p:cNvSpPr>
            <a:spLocks noGrp="1"/>
          </p:cNvSpPr>
          <p:nvPr>
            <p:ph type="sldNum" sz="quarter" idx="12"/>
          </p:nvPr>
        </p:nvSpPr>
        <p:spPr/>
        <p:txBody>
          <a:bodyPr/>
          <a:lstStyle>
            <a:lvl1pPr>
              <a:defRPr/>
            </a:lvl1pPr>
          </a:lstStyle>
          <a:p>
            <a:fld id="{5AC33672-64B0-490C-B45A-C873CECCD956}" type="slidenum">
              <a:rPr lang="en-GB" altLang="en-US"/>
              <a:pPr/>
              <a:t>‹#›</a:t>
            </a:fld>
            <a:endParaRPr lang="en-GB" altLang="en-US"/>
          </a:p>
        </p:txBody>
      </p:sp>
    </p:spTree>
    <p:extLst>
      <p:ext uri="{BB962C8B-B14F-4D97-AF65-F5344CB8AC3E}">
        <p14:creationId xmlns:p14="http://schemas.microsoft.com/office/powerpoint/2010/main" val="342249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p:cNvPr>
          <p:cNvSpPr>
            <a:spLocks noGrp="1"/>
          </p:cNvSpPr>
          <p:nvPr>
            <p:ph type="dt" sz="half" idx="10"/>
          </p:nvPr>
        </p:nvSpPr>
        <p:spPr/>
        <p:txBody>
          <a:bodyPr/>
          <a:lstStyle>
            <a:lvl1pPr>
              <a:defRPr/>
            </a:lvl1pPr>
          </a:lstStyle>
          <a:p>
            <a:pPr>
              <a:defRPr/>
            </a:pPr>
            <a:fld id="{A1027B44-920B-45E1-8557-7FDBEB31ECF1}" type="datetimeFigureOut">
              <a:rPr lang="en-GB"/>
              <a:pPr>
                <a:defRPr/>
              </a:pPr>
              <a:t>19/07/2020</a:t>
            </a:fld>
            <a:endParaRPr lang="en-GB"/>
          </a:p>
        </p:txBody>
      </p:sp>
      <p:sp>
        <p:nvSpPr>
          <p:cNvPr id="3" name="Footer Placeholder 4">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p:cNvPr>
          <p:cNvSpPr>
            <a:spLocks noGrp="1"/>
          </p:cNvSpPr>
          <p:nvPr>
            <p:ph type="sldNum" sz="quarter" idx="12"/>
          </p:nvPr>
        </p:nvSpPr>
        <p:spPr/>
        <p:txBody>
          <a:bodyPr/>
          <a:lstStyle>
            <a:lvl1pPr>
              <a:defRPr/>
            </a:lvl1pPr>
          </a:lstStyle>
          <a:p>
            <a:fld id="{FF2D3FB1-3561-436D-9C53-1413723318D2}" type="slidenum">
              <a:rPr lang="en-GB" altLang="en-US"/>
              <a:pPr/>
              <a:t>‹#›</a:t>
            </a:fld>
            <a:endParaRPr lang="en-GB" altLang="en-US"/>
          </a:p>
        </p:txBody>
      </p:sp>
    </p:spTree>
    <p:extLst>
      <p:ext uri="{BB962C8B-B14F-4D97-AF65-F5344CB8AC3E}">
        <p14:creationId xmlns:p14="http://schemas.microsoft.com/office/powerpoint/2010/main" val="6713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p:cNvPr>
          <p:cNvSpPr>
            <a:spLocks noGrp="1"/>
          </p:cNvSpPr>
          <p:nvPr>
            <p:ph type="dt" sz="half" idx="10"/>
          </p:nvPr>
        </p:nvSpPr>
        <p:spPr/>
        <p:txBody>
          <a:bodyPr/>
          <a:lstStyle>
            <a:lvl1pPr>
              <a:defRPr/>
            </a:lvl1pPr>
          </a:lstStyle>
          <a:p>
            <a:pPr>
              <a:defRPr/>
            </a:pPr>
            <a:fld id="{4C0FF9C6-B3C4-4D50-B395-17BF926DAD29}" type="datetimeFigureOut">
              <a:rPr lang="en-GB"/>
              <a:pPr>
                <a:defRPr/>
              </a:pPr>
              <a:t>19/07/2020</a:t>
            </a:fld>
            <a:endParaRPr lang="en-GB"/>
          </a:p>
        </p:txBody>
      </p:sp>
      <p:sp>
        <p:nvSpPr>
          <p:cNvPr id="6" name="Footer Placeholder 4">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p:cNvPr>
          <p:cNvSpPr>
            <a:spLocks noGrp="1"/>
          </p:cNvSpPr>
          <p:nvPr>
            <p:ph type="sldNum" sz="quarter" idx="12"/>
          </p:nvPr>
        </p:nvSpPr>
        <p:spPr/>
        <p:txBody>
          <a:bodyPr/>
          <a:lstStyle>
            <a:lvl1pPr>
              <a:defRPr/>
            </a:lvl1pPr>
          </a:lstStyle>
          <a:p>
            <a:fld id="{0B8DCF8D-6245-430C-B38A-940CAAA490BA}" type="slidenum">
              <a:rPr lang="en-GB" altLang="en-US"/>
              <a:pPr/>
              <a:t>‹#›</a:t>
            </a:fld>
            <a:endParaRPr lang="en-GB" altLang="en-US"/>
          </a:p>
        </p:txBody>
      </p:sp>
    </p:spTree>
    <p:extLst>
      <p:ext uri="{BB962C8B-B14F-4D97-AF65-F5344CB8AC3E}">
        <p14:creationId xmlns:p14="http://schemas.microsoft.com/office/powerpoint/2010/main" val="29957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p:cNvPr>
          <p:cNvSpPr>
            <a:spLocks noGrp="1"/>
          </p:cNvSpPr>
          <p:nvPr>
            <p:ph type="dt" sz="half" idx="10"/>
          </p:nvPr>
        </p:nvSpPr>
        <p:spPr/>
        <p:txBody>
          <a:bodyPr/>
          <a:lstStyle>
            <a:lvl1pPr>
              <a:defRPr/>
            </a:lvl1pPr>
          </a:lstStyle>
          <a:p>
            <a:pPr>
              <a:defRPr/>
            </a:pPr>
            <a:fld id="{024F3CFB-DD9C-433B-A06D-E28FC4CC4B25}" type="datetimeFigureOut">
              <a:rPr lang="en-GB"/>
              <a:pPr>
                <a:defRPr/>
              </a:pPr>
              <a:t>19/07/2020</a:t>
            </a:fld>
            <a:endParaRPr lang="en-GB"/>
          </a:p>
        </p:txBody>
      </p:sp>
      <p:sp>
        <p:nvSpPr>
          <p:cNvPr id="6" name="Footer Placeholder 4">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p:cNvPr>
          <p:cNvSpPr>
            <a:spLocks noGrp="1"/>
          </p:cNvSpPr>
          <p:nvPr>
            <p:ph type="sldNum" sz="quarter" idx="12"/>
          </p:nvPr>
        </p:nvSpPr>
        <p:spPr/>
        <p:txBody>
          <a:bodyPr/>
          <a:lstStyle>
            <a:lvl1pPr>
              <a:defRPr/>
            </a:lvl1pPr>
          </a:lstStyle>
          <a:p>
            <a:fld id="{C035FFE1-D459-44C8-9EC8-A0A59B81E462}" type="slidenum">
              <a:rPr lang="en-GB" altLang="en-US"/>
              <a:pPr/>
              <a:t>‹#›</a:t>
            </a:fld>
            <a:endParaRPr lang="en-GB" altLang="en-US"/>
          </a:p>
        </p:txBody>
      </p:sp>
    </p:spTree>
    <p:extLst>
      <p:ext uri="{BB962C8B-B14F-4D97-AF65-F5344CB8AC3E}">
        <p14:creationId xmlns:p14="http://schemas.microsoft.com/office/powerpoint/2010/main" val="735951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CA8AA3E-E20A-45B3-A914-BE37E472261C}" type="datetimeFigureOut">
              <a:rPr lang="en-GB"/>
              <a:pPr>
                <a:defRPr/>
              </a:pPr>
              <a:t>19/07/2020</a:t>
            </a:fld>
            <a:endParaRPr lang="en-GB"/>
          </a:p>
        </p:txBody>
      </p:sp>
      <p:sp>
        <p:nvSpPr>
          <p:cNvPr id="5" name="Footer Placeholder 4">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A7D81632-4BCD-4186-85C3-F4368D342306}"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906588" y="2414588"/>
            <a:ext cx="8378825" cy="2338387"/>
          </a:xfrm>
        </p:spPr>
        <p:txBody>
          <a:bodyPr anchor="t"/>
          <a:lstStyle/>
          <a:p>
            <a:r>
              <a:rPr lang="en-US" sz="2000" dirty="0"/>
              <a:t>Mr. David Luke</a:t>
            </a:r>
            <a:br>
              <a:rPr lang="en-US" sz="2000" dirty="0"/>
            </a:br>
            <a:br>
              <a:rPr lang="en-US" sz="2000" dirty="0"/>
            </a:br>
            <a:r>
              <a:rPr lang="en-US" sz="2000" dirty="0"/>
              <a:t>African Trade Policy Centre (ATPC)</a:t>
            </a:r>
            <a:br>
              <a:rPr lang="en-US" sz="2000" dirty="0"/>
            </a:br>
            <a:br>
              <a:rPr lang="en-US" sz="2000" dirty="0"/>
            </a:br>
            <a:r>
              <a:rPr lang="en-US" sz="2000" dirty="0"/>
              <a:t>Regional Integration and Trade Division</a:t>
            </a:r>
            <a:br>
              <a:rPr lang="en-US" sz="2000" dirty="0"/>
            </a:br>
            <a:endParaRPr lang="en-US" altLang="en-US" sz="1800" dirty="0">
              <a:latin typeface="Lucida Sans" panose="020B0602030504020204" pitchFamily="34" charset="0"/>
            </a:endParaRPr>
          </a:p>
        </p:txBody>
      </p:sp>
      <p:sp>
        <p:nvSpPr>
          <p:cNvPr id="4" name="Title 1">
            <a:extLst/>
          </p:cNvPr>
          <p:cNvSpPr txBox="1">
            <a:spLocks/>
          </p:cNvSpPr>
          <p:nvPr/>
        </p:nvSpPr>
        <p:spPr>
          <a:xfrm>
            <a:off x="4654550" y="5588000"/>
            <a:ext cx="6308725" cy="895350"/>
          </a:xfrm>
          <a:prstGeom prst="rect">
            <a:avLst/>
          </a:prstGeom>
        </p:spPr>
        <p:txBody>
          <a:bodyPr anchor="b"/>
          <a:lstStyle>
            <a:lvl1pPr algn="ctr" defTabSz="914400" rtl="0" eaLnBrk="1" latinLnBrk="0" hangingPunct="1">
              <a:lnSpc>
                <a:spcPct val="90000"/>
              </a:lnSpc>
              <a:spcBef>
                <a:spcPct val="0"/>
              </a:spcBef>
              <a:buNone/>
              <a:defRPr sz="3200" b="1" i="0" kern="1200" baseline="0">
                <a:solidFill>
                  <a:schemeClr val="tx1"/>
                </a:solidFill>
                <a:latin typeface="Lucida Sans" panose="020B0602030504020204" pitchFamily="34" charset="77"/>
                <a:ea typeface="+mj-ea"/>
                <a:cs typeface="+mj-cs"/>
              </a:defRPr>
            </a:lvl1pPr>
          </a:lstStyle>
          <a:p>
            <a:pPr algn="r" fontAlgn="auto">
              <a:spcAft>
                <a:spcPts val="0"/>
              </a:spcAft>
              <a:defRPr/>
            </a:pPr>
            <a:r>
              <a:rPr lang="en-US" sz="1400" dirty="0">
                <a:solidFill>
                  <a:schemeClr val="accent1">
                    <a:lumMod val="50000"/>
                  </a:schemeClr>
                </a:solidFill>
              </a:rPr>
              <a:t>2020 Second Quarter Accountability and </a:t>
            </a:r>
            <a:r>
              <a:rPr lang="en-US" sz="1400" dirty="0" err="1">
                <a:solidFill>
                  <a:schemeClr val="accent1">
                    <a:lumMod val="50000"/>
                  </a:schemeClr>
                </a:solidFill>
              </a:rPr>
              <a:t>Programme</a:t>
            </a:r>
            <a:r>
              <a:rPr lang="en-US" sz="1400" dirty="0">
                <a:solidFill>
                  <a:schemeClr val="accent1">
                    <a:lumMod val="50000"/>
                  </a:schemeClr>
                </a:solidFill>
              </a:rPr>
              <a:t> Performance Review Meeting</a:t>
            </a:r>
          </a:p>
          <a:p>
            <a:pPr algn="r" fontAlgn="auto">
              <a:spcAft>
                <a:spcPts val="0"/>
              </a:spcAft>
              <a:defRPr/>
            </a:pPr>
            <a:endParaRPr lang="en-US" sz="1400" dirty="0">
              <a:solidFill>
                <a:schemeClr val="accent1">
                  <a:lumMod val="50000"/>
                </a:schemeClr>
              </a:solidFill>
            </a:endParaRPr>
          </a:p>
          <a:p>
            <a:pPr algn="r" fontAlgn="auto">
              <a:spcAft>
                <a:spcPts val="0"/>
              </a:spcAft>
              <a:defRPr/>
            </a:pPr>
            <a:r>
              <a:rPr lang="en-US" sz="1400" dirty="0">
                <a:solidFill>
                  <a:schemeClr val="accent1">
                    <a:lumMod val="50000"/>
                  </a:schemeClr>
                </a:solidFill>
              </a:rPr>
              <a:t>8 – 10 July 2020</a:t>
            </a:r>
          </a:p>
          <a:p>
            <a:pPr algn="r" fontAlgn="auto">
              <a:spcAft>
                <a:spcPts val="0"/>
              </a:spcAft>
              <a:defRPr/>
            </a:pPr>
            <a:endParaRPr lang="en-US" sz="1400" dirty="0">
              <a:solidFill>
                <a:schemeClr val="accent1">
                  <a:lumMod val="50000"/>
                </a:schemeClr>
              </a:solidFill>
            </a:endParaRPr>
          </a:p>
          <a:p>
            <a:pPr algn="r" fontAlgn="auto">
              <a:spcAft>
                <a:spcPts val="0"/>
              </a:spcAft>
              <a:defRPr/>
            </a:pPr>
            <a:r>
              <a:rPr lang="en-US" sz="1400" dirty="0">
                <a:solidFill>
                  <a:schemeClr val="accent1">
                    <a:lumMod val="50000"/>
                  </a:schemeClr>
                </a:solidFill>
              </a:rPr>
              <a:t>[Virtual]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p:cNvSpPr/>
          <p:nvPr/>
        </p:nvSpPr>
        <p:spPr>
          <a:xfrm>
            <a:off x="573088" y="217488"/>
            <a:ext cx="10998200" cy="681037"/>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nchor="ctr">
            <a:spAutoFit/>
          </a:bodyPr>
          <a:lstStyle/>
          <a:p>
            <a:pPr marL="357188" fontAlgn="auto">
              <a:spcBef>
                <a:spcPts val="0"/>
              </a:spcBef>
              <a:spcAft>
                <a:spcPts val="0"/>
              </a:spcAft>
              <a:defRPr/>
            </a:pPr>
            <a:r>
              <a:rPr lang="en-US" sz="2800" b="1" dirty="0">
                <a:latin typeface="Century Gothic" panose="020B0502020202020204" pitchFamily="34" charset="0"/>
              </a:rPr>
              <a:t>2020 Progress on achievements </a:t>
            </a:r>
            <a:r>
              <a:rPr lang="en-US" sz="2000" b="1" dirty="0">
                <a:latin typeface="Century Gothic" panose="020B0502020202020204" pitchFamily="34" charset="0"/>
              </a:rPr>
              <a:t>(all budget sources: 18, 23, 11, 35)</a:t>
            </a:r>
            <a:endParaRPr lang="en-GB" sz="2800" b="1" dirty="0">
              <a:latin typeface="Century Gothic" panose="020B0502020202020204"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3808928076"/>
              </p:ext>
            </p:extLst>
          </p:nvPr>
        </p:nvGraphicFramePr>
        <p:xfrm>
          <a:off x="573088" y="1667013"/>
          <a:ext cx="11028362" cy="4601139"/>
        </p:xfrm>
        <a:graphic>
          <a:graphicData uri="http://schemas.openxmlformats.org/drawingml/2006/table">
            <a:tbl>
              <a:tblPr firstRow="1" bandRow="1">
                <a:tableStyleId>{5C22544A-7EE6-4342-B048-85BDC9FD1C3A}</a:tableStyleId>
              </a:tblPr>
              <a:tblGrid>
                <a:gridCol w="11028362">
                  <a:extLst>
                    <a:ext uri="{9D8B030D-6E8A-4147-A177-3AD203B41FA5}">
                      <a16:colId xmlns:a16="http://schemas.microsoft.com/office/drawing/2014/main" val="20000"/>
                    </a:ext>
                  </a:extLst>
                </a:gridCol>
              </a:tblGrid>
              <a:tr h="6135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Progress made to achieving the result area</a:t>
                      </a:r>
                    </a:p>
                  </a:txBody>
                  <a:tcPr marL="91431" marR="91431" marT="45717" marB="45717">
                    <a:solidFill>
                      <a:schemeClr val="accent4">
                        <a:lumMod val="75000"/>
                      </a:schemeClr>
                    </a:solidFill>
                  </a:tcPr>
                </a:tc>
                <a:extLst>
                  <a:ext uri="{0D108BD9-81ED-4DB2-BD59-A6C34878D82A}">
                    <a16:rowId xmlns:a16="http://schemas.microsoft.com/office/drawing/2014/main" val="10000"/>
                  </a:ext>
                </a:extLst>
              </a:tr>
              <a:tr h="3359138">
                <a:tc>
                  <a:txBody>
                    <a:bodyPr/>
                    <a:lstStyle/>
                    <a:p>
                      <a:pPr marL="0" lvl="0" indent="0" algn="l" defTabSz="914400" rtl="0" eaLnBrk="1" latinLnBrk="0" hangingPunct="1">
                        <a:buFont typeface="Arial" panose="020B0604020202020204" pitchFamily="34" charset="0"/>
                        <a:buNone/>
                      </a:pPr>
                      <a:r>
                        <a:rPr lang="en-GB" sz="1800" b="1" kern="1200" baseline="0" dirty="0">
                          <a:solidFill>
                            <a:schemeClr val="dk1"/>
                          </a:solidFill>
                          <a:latin typeface="Arial" panose="020B0604020202020204" pitchFamily="34" charset="0"/>
                          <a:ea typeface="+mn-ea"/>
                          <a:cs typeface="Arial" panose="020B0604020202020204" pitchFamily="34" charset="0"/>
                        </a:rPr>
                        <a:t>ATPC issued revised guidelines for developing AfCFTA national strategies</a:t>
                      </a: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aimed at providing guidelines for the development of national strategies for the implementation of the AfCFTA for the State Parties to the Agreement.</a:t>
                      </a:r>
                    </a:p>
                    <a:p>
                      <a:pPr marL="742950" marR="0" lvl="1" indent="-285750" algn="l" defTabSz="914400" rtl="0" eaLnBrk="1" latinLnBrk="0" hangingPunct="1">
                        <a:spcBef>
                          <a:spcPts val="0"/>
                        </a:spcBef>
                        <a:spcAft>
                          <a:spcPts val="0"/>
                        </a:spcAft>
                        <a:buFont typeface="Wingdings" panose="05000000000000000000" pitchFamily="2" charset="2"/>
                        <a:buChar char="§"/>
                      </a:pPr>
                      <a:endParaRPr lang="en-GB" sz="1800" kern="1200" dirty="0">
                        <a:solidFill>
                          <a:schemeClr val="dk1"/>
                        </a:solidFill>
                        <a:effectLst/>
                        <a:latin typeface="+mn-lt"/>
                        <a:ea typeface="+mn-ea"/>
                        <a:cs typeface="+mn-cs"/>
                      </a:endParaRPr>
                    </a:p>
                    <a:p>
                      <a:pPr marL="0" lvl="0" indent="0" algn="l" defTabSz="914400" rtl="0" eaLnBrk="1" latinLnBrk="0" hangingPunct="1">
                        <a:buFont typeface="Arial" panose="020B0604020202020204" pitchFamily="34" charset="0"/>
                        <a:buNone/>
                      </a:pPr>
                      <a:r>
                        <a:rPr lang="en-GB" sz="1800" b="1" kern="1200" baseline="0" dirty="0">
                          <a:solidFill>
                            <a:schemeClr val="dk1"/>
                          </a:solidFill>
                          <a:latin typeface="Arial" panose="020B0604020202020204" pitchFamily="34" charset="0"/>
                          <a:ea typeface="+mn-ea"/>
                          <a:cs typeface="Arial" panose="020B0604020202020204" pitchFamily="34" charset="0"/>
                        </a:rPr>
                        <a:t>ATPC Supported Kenya, The Gambia and Sierra Leone  in preparing national AfCFTA Strategies. </a:t>
                      </a: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Strategies</a:t>
                      </a:r>
                      <a:r>
                        <a:rPr lang="en-GB" sz="1800" b="0" kern="1200" baseline="0" dirty="0">
                          <a:solidFill>
                            <a:schemeClr val="dk1"/>
                          </a:solidFill>
                          <a:effectLst/>
                          <a:latin typeface="Arial" panose="020B0604020202020204" pitchFamily="34" charset="0"/>
                          <a:ea typeface="+mn-ea"/>
                          <a:cs typeface="Arial" panose="020B0604020202020204" pitchFamily="34" charset="0"/>
                        </a:rPr>
                        <a:t> </a:t>
                      </a:r>
                      <a:r>
                        <a:rPr lang="en-GB" sz="1800" b="0" kern="1200" dirty="0">
                          <a:solidFill>
                            <a:schemeClr val="dk1"/>
                          </a:solidFill>
                          <a:effectLst/>
                          <a:latin typeface="Arial" panose="020B0604020202020204" pitchFamily="34" charset="0"/>
                          <a:ea typeface="+mn-ea"/>
                          <a:cs typeface="Arial" panose="020B0604020202020204" pitchFamily="34" charset="0"/>
                        </a:rPr>
                        <a:t>will complement a broader development framework, on trade and industrial policy environment of each State Party to the Agreement.</a:t>
                      </a: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Guide</a:t>
                      </a:r>
                      <a:r>
                        <a:rPr lang="en-GB" sz="1800" b="0" kern="1200" baseline="0" dirty="0">
                          <a:solidFill>
                            <a:schemeClr val="dk1"/>
                          </a:solidFill>
                          <a:effectLst/>
                          <a:latin typeface="Arial" panose="020B0604020202020204" pitchFamily="34" charset="0"/>
                          <a:ea typeface="+mn-ea"/>
                          <a:cs typeface="Arial" panose="020B0604020202020204" pitchFamily="34" charset="0"/>
                        </a:rPr>
                        <a:t> the implementation of the AfCFTA by countries. </a:t>
                      </a:r>
                      <a:endParaRPr lang="en-GB" sz="1800" b="0" kern="1200" dirty="0">
                        <a:solidFill>
                          <a:schemeClr val="dk1"/>
                        </a:solidFill>
                        <a:effectLst/>
                        <a:latin typeface="Arial" panose="020B0604020202020204" pitchFamily="34" charset="0"/>
                        <a:ea typeface="+mn-ea"/>
                        <a:cs typeface="Arial" panose="020B0604020202020204" pitchFamily="34" charset="0"/>
                      </a:endParaRPr>
                    </a:p>
                    <a:p>
                      <a:pPr>
                        <a:lnSpc>
                          <a:spcPct val="107000"/>
                        </a:lnSpc>
                        <a:spcAft>
                          <a:spcPts val="0"/>
                        </a:spcAft>
                      </a:pPr>
                      <a:endParaRPr lang="en-GB" sz="1050" dirty="0">
                        <a:solidFill>
                          <a:schemeClr val="tx1"/>
                        </a:solidFill>
                        <a:effectLst/>
                        <a:latin typeface="Arial" panose="020B0604020202020204" pitchFamily="34" charset="0"/>
                        <a:cs typeface="Arial" panose="020B0604020202020204" pitchFamily="34" charset="0"/>
                      </a:endParaRPr>
                    </a:p>
                    <a:p>
                      <a:pPr lvl="0" rtl="0"/>
                      <a:r>
                        <a:rPr lang="en-GB" sz="1800" b="1" kern="1200" baseline="0" dirty="0">
                          <a:solidFill>
                            <a:schemeClr val="dk1"/>
                          </a:solidFill>
                          <a:latin typeface="Arial" panose="020B0604020202020204" pitchFamily="34" charset="0"/>
                          <a:ea typeface="+mn-ea"/>
                          <a:cs typeface="Arial" panose="020B0604020202020204" pitchFamily="34" charset="0"/>
                        </a:rPr>
                        <a:t>Assessment of bilateral trade flows over time in LAPSSET </a:t>
                      </a: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Assess changes in trade flows in terms of volume, value, and nature over time between Kenya, Ethiopia, and South Sudan as a result of the implementation of LAPSSET, </a:t>
                      </a: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to inform a proposal on innovative management and financing of infrastructure projects in Africa as well as urban report.</a:t>
                      </a:r>
                    </a:p>
                    <a:p>
                      <a:pPr>
                        <a:lnSpc>
                          <a:spcPct val="107000"/>
                        </a:lnSpc>
                        <a:spcAft>
                          <a:spcPts val="0"/>
                        </a:spcAft>
                      </a:pPr>
                      <a:endParaRPr lang="en-GB" sz="1050" dirty="0">
                        <a:solidFill>
                          <a:schemeClr val="tx1"/>
                        </a:solidFill>
                        <a:effectLst/>
                        <a:latin typeface="Arial" panose="020B0604020202020204" pitchFamily="34" charset="0"/>
                        <a:cs typeface="Arial" panose="020B0604020202020204" pitchFamily="34" charset="0"/>
                      </a:endParaRPr>
                    </a:p>
                  </a:txBody>
                  <a:tcPr marL="91431" marR="91431" marT="45717" marB="45717">
                    <a:solidFill>
                      <a:srgbClr val="FFF8E5"/>
                    </a:solidFill>
                  </a:tcPr>
                </a:tc>
                <a:extLst>
                  <a:ext uri="{0D108BD9-81ED-4DB2-BD59-A6C34878D82A}">
                    <a16:rowId xmlns:a16="http://schemas.microsoft.com/office/drawing/2014/main" val="10001"/>
                  </a:ext>
                </a:extLst>
              </a:tr>
            </a:tbl>
          </a:graphicData>
        </a:graphic>
      </p:graphicFrame>
      <p:sp>
        <p:nvSpPr>
          <p:cNvPr id="7180" name="TextBox 6"/>
          <p:cNvSpPr txBox="1">
            <a:spLocks noChangeArrowheads="1"/>
          </p:cNvSpPr>
          <p:nvPr/>
        </p:nvSpPr>
        <p:spPr bwMode="auto">
          <a:xfrm>
            <a:off x="573088" y="928826"/>
            <a:ext cx="11028362" cy="7078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2000" b="1" dirty="0">
                <a:solidFill>
                  <a:schemeClr val="bg1"/>
                </a:solidFill>
                <a:latin typeface="Arial" panose="020B0604020202020204" pitchFamily="34" charset="0"/>
              </a:rPr>
              <a:t>RA3. Enhanced capacity of member States to integrate industrialization into their national development policies and planning frameworks in the context of the AfCFTA</a:t>
            </a:r>
            <a:endParaRPr lang="en-US" altLang="en-US" sz="1600" b="1" dirty="0">
              <a:solidFill>
                <a:schemeClr val="bg1"/>
              </a:solidFill>
            </a:endParaRPr>
          </a:p>
        </p:txBody>
      </p:sp>
    </p:spTree>
    <p:extLst>
      <p:ext uri="{BB962C8B-B14F-4D97-AF65-F5344CB8AC3E}">
        <p14:creationId xmlns:p14="http://schemas.microsoft.com/office/powerpoint/2010/main" val="2778239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p:cNvSpPr/>
          <p:nvPr/>
        </p:nvSpPr>
        <p:spPr>
          <a:xfrm>
            <a:off x="573088" y="141288"/>
            <a:ext cx="11126787" cy="681037"/>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nchor="ctr">
            <a:spAutoFit/>
          </a:bodyPr>
          <a:lstStyle/>
          <a:p>
            <a:pPr marL="357188" fontAlgn="auto">
              <a:spcBef>
                <a:spcPts val="0"/>
              </a:spcBef>
              <a:spcAft>
                <a:spcPts val="0"/>
              </a:spcAft>
              <a:defRPr/>
            </a:pPr>
            <a:r>
              <a:rPr lang="en-US" sz="2800" b="1" dirty="0">
                <a:latin typeface="Century Gothic" panose="020B0502020202020204" pitchFamily="34" charset="0"/>
              </a:rPr>
              <a:t>HOW? Delivery modalities – RA1</a:t>
            </a:r>
            <a:endParaRPr lang="en-GB" sz="2400" b="1" dirty="0">
              <a:latin typeface="Century Gothic" panose="020B0502020202020204" pitchFamily="34" charset="0"/>
            </a:endParaRPr>
          </a:p>
        </p:txBody>
      </p:sp>
      <p:grpSp>
        <p:nvGrpSpPr>
          <p:cNvPr id="8195" name="Group 9"/>
          <p:cNvGrpSpPr>
            <a:grpSpLocks/>
          </p:cNvGrpSpPr>
          <p:nvPr/>
        </p:nvGrpSpPr>
        <p:grpSpPr bwMode="auto">
          <a:xfrm>
            <a:off x="4306888" y="896938"/>
            <a:ext cx="3698875" cy="2970212"/>
            <a:chOff x="4307353" y="1010660"/>
            <a:chExt cx="3596518" cy="2970790"/>
          </a:xfrm>
        </p:grpSpPr>
        <p:sp>
          <p:nvSpPr>
            <p:cNvPr id="5" name="Freeform 4"/>
            <p:cNvSpPr/>
            <p:nvPr/>
          </p:nvSpPr>
          <p:spPr>
            <a:xfrm>
              <a:off x="4307353" y="1010660"/>
              <a:ext cx="3596518" cy="660529"/>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lIns="142240" tIns="81280" rIns="142240" bIns="81280" spcCol="1270" anchor="ct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Target countries</a:t>
              </a:r>
            </a:p>
          </p:txBody>
        </p:sp>
        <p:sp>
          <p:nvSpPr>
            <p:cNvPr id="7" name="Freeform 6"/>
            <p:cNvSpPr/>
            <p:nvPr/>
          </p:nvSpPr>
          <p:spPr>
            <a:xfrm>
              <a:off x="4307353" y="1771220"/>
              <a:ext cx="3596518" cy="2210230"/>
            </a:xfrm>
            <a:custGeom>
              <a:avLst/>
              <a:gdLst>
                <a:gd name="connsiteX0" fmla="*/ 0 w 3351220"/>
                <a:gd name="connsiteY0" fmla="*/ 0 h 3702326"/>
                <a:gd name="connsiteX1" fmla="*/ 3351220 w 3351220"/>
                <a:gd name="connsiteY1" fmla="*/ 0 h 3702326"/>
                <a:gd name="connsiteX2" fmla="*/ 3351220 w 3351220"/>
                <a:gd name="connsiteY2" fmla="*/ 3702326 h 3702326"/>
                <a:gd name="connsiteX3" fmla="*/ 0 w 3351220"/>
                <a:gd name="connsiteY3" fmla="*/ 3702326 h 3702326"/>
                <a:gd name="connsiteX4" fmla="*/ 0 w 3351220"/>
                <a:gd name="connsiteY4" fmla="*/ 0 h 37023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702326">
                  <a:moveTo>
                    <a:pt x="0" y="0"/>
                  </a:moveTo>
                  <a:lnTo>
                    <a:pt x="3351220" y="0"/>
                  </a:lnTo>
                  <a:lnTo>
                    <a:pt x="3351220" y="3702326"/>
                  </a:lnTo>
                  <a:lnTo>
                    <a:pt x="0" y="3702326"/>
                  </a:lnTo>
                  <a:lnTo>
                    <a:pt x="0" y="0"/>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0" lvl="1" defTabSz="889000">
                <a:lnSpc>
                  <a:spcPct val="90000"/>
                </a:lnSpc>
                <a:spcAft>
                  <a:spcPct val="15000"/>
                </a:spcAft>
              </a:pPr>
              <a:r>
                <a:rPr lang="en-US" sz="1400" b="1" dirty="0">
                  <a:latin typeface="Arial" panose="020B0604020202020204" pitchFamily="34" charset="0"/>
                  <a:cs typeface="Arial" panose="020B0604020202020204" pitchFamily="34" charset="0"/>
                </a:rPr>
                <a:t>AfCFTA National Strategies </a:t>
              </a:r>
            </a:p>
            <a:p>
              <a:pPr marL="228600" lvl="1" indent="-228600" defTabSz="889000">
                <a:lnSpc>
                  <a:spcPct val="90000"/>
                </a:lnSpc>
                <a:spcAft>
                  <a:spcPct val="15000"/>
                </a:spcAft>
                <a:buChar char="••"/>
              </a:pPr>
              <a:r>
                <a:rPr lang="en-US" sz="1400" dirty="0">
                  <a:latin typeface="Arial" panose="020B0604020202020204" pitchFamily="34" charset="0"/>
                  <a:cs typeface="Arial" panose="020B0604020202020204" pitchFamily="34" charset="0"/>
                </a:rPr>
                <a:t>Zambia, Zimbabwe, Cote d’Ivoire, Togo, Guinea, Cameroon, The Gambia, Senegal, Sierra Leone;</a:t>
              </a:r>
            </a:p>
            <a:p>
              <a:pPr marL="228600" lvl="1" indent="-228600" defTabSz="889000">
                <a:lnSpc>
                  <a:spcPct val="90000"/>
                </a:lnSpc>
                <a:spcAft>
                  <a:spcPct val="15000"/>
                </a:spcAft>
                <a:buChar char="••"/>
              </a:pPr>
              <a:r>
                <a:rPr lang="es-ES" sz="1400" dirty="0" err="1">
                  <a:latin typeface="Arial" panose="020B0604020202020204" pitchFamily="34" charset="0"/>
                  <a:cs typeface="Arial" panose="020B0604020202020204" pitchFamily="34" charset="0"/>
                </a:rPr>
                <a:t>Gabon</a:t>
              </a:r>
              <a:r>
                <a:rPr lang="es-ES" sz="1400" dirty="0">
                  <a:latin typeface="Arial" panose="020B0604020202020204" pitchFamily="34" charset="0"/>
                  <a:cs typeface="Arial" panose="020B0604020202020204" pitchFamily="34" charset="0"/>
                </a:rPr>
                <a:t>, Congo Brazzaville Burkina Faso, Guinea Bissau, Malawi, Namibia, </a:t>
              </a:r>
              <a:r>
                <a:rPr lang="es-ES" sz="1400" dirty="0" err="1">
                  <a:latin typeface="Arial" panose="020B0604020202020204" pitchFamily="34" charset="0"/>
                  <a:cs typeface="Arial" panose="020B0604020202020204" pitchFamily="34" charset="0"/>
                </a:rPr>
                <a:t>Niger</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Tunisia</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Algeria</a:t>
              </a:r>
              <a:r>
                <a:rPr lang="es-ES" sz="1400" dirty="0">
                  <a:latin typeface="Arial" panose="020B0604020202020204" pitchFamily="34" charset="0"/>
                  <a:cs typeface="Arial" panose="020B0604020202020204" pitchFamily="34" charset="0"/>
                </a:rPr>
                <a:t>, Mozambique, </a:t>
              </a:r>
              <a:r>
                <a:rPr lang="es-ES" sz="1400" dirty="0" err="1">
                  <a:latin typeface="Arial" panose="020B0604020202020204" pitchFamily="34" charset="0"/>
                  <a:cs typeface="Arial" panose="020B0604020202020204" pitchFamily="34" charset="0"/>
                </a:rPr>
                <a:t>Rwanda</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Benin</a:t>
              </a:r>
              <a:r>
                <a:rPr lang="es-ES" sz="1400" dirty="0">
                  <a:latin typeface="Arial" panose="020B0604020202020204" pitchFamily="34" charset="0"/>
                  <a:cs typeface="Arial" panose="020B0604020202020204" pitchFamily="34" charset="0"/>
                </a:rPr>
                <a:t>;</a:t>
              </a:r>
              <a:r>
                <a:rPr lang="es-ES" dirty="0"/>
                <a:t> </a:t>
              </a:r>
              <a:r>
                <a:rPr lang="es-ES" sz="1400" dirty="0">
                  <a:latin typeface="Arial" panose="020B0604020202020204" pitchFamily="34" charset="0"/>
                  <a:cs typeface="Arial" panose="020B0604020202020204" pitchFamily="34" charset="0"/>
                </a:rPr>
                <a:t>Chad, Gambia, Sudan, </a:t>
              </a:r>
              <a:r>
                <a:rPr lang="es-ES" sz="1400" dirty="0" err="1">
                  <a:latin typeface="Arial" panose="020B0604020202020204" pitchFamily="34" charset="0"/>
                  <a:cs typeface="Arial" panose="020B0604020202020204" pitchFamily="34" charset="0"/>
                </a:rPr>
                <a:t>Kenya</a:t>
              </a:r>
              <a:r>
                <a:rPr lang="es-ES" sz="1400" dirty="0">
                  <a:latin typeface="Arial" panose="020B0604020202020204" pitchFamily="34" charset="0"/>
                  <a:cs typeface="Arial" panose="020B0604020202020204" pitchFamily="34" charset="0"/>
                </a:rPr>
                <a:t>,  Mauritania, Senegal, </a:t>
              </a:r>
              <a:r>
                <a:rPr lang="es-ES" sz="1400" dirty="0" err="1">
                  <a:latin typeface="Arial" panose="020B0604020202020204" pitchFamily="34" charset="0"/>
                  <a:cs typeface="Arial" panose="020B0604020202020204" pitchFamily="34" charset="0"/>
                </a:rPr>
                <a:t>Djibouti</a:t>
              </a:r>
              <a:r>
                <a:rPr lang="es-ES" sz="1400" dirty="0">
                  <a:latin typeface="Arial" panose="020B0604020202020204" pitchFamily="34" charset="0"/>
                  <a:cs typeface="Arial" panose="020B0604020202020204" pitchFamily="34" charset="0"/>
                </a:rPr>
                <a:t>, Sao Tome, Cabo verde, </a:t>
              </a:r>
              <a:r>
                <a:rPr lang="es-ES" sz="1400" dirty="0" err="1">
                  <a:latin typeface="Arial" panose="020B0604020202020204" pitchFamily="34" charset="0"/>
                  <a:cs typeface="Arial" panose="020B0604020202020204" pitchFamily="34" charset="0"/>
                </a:rPr>
                <a:t>Comoros</a:t>
              </a:r>
              <a:r>
                <a:rPr lang="es-ES" sz="1400" dirty="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pPr marL="228600" lvl="1" indent="-228600" defTabSz="889000">
                <a:lnSpc>
                  <a:spcPct val="90000"/>
                </a:lnSpc>
                <a:spcAft>
                  <a:spcPct val="15000"/>
                </a:spcAft>
                <a:buChar char="••"/>
                <a:defRPr/>
              </a:pPr>
              <a:endParaRPr lang="en-US" sz="1400" dirty="0">
                <a:latin typeface="Arial" panose="020B0604020202020204" pitchFamily="34" charset="0"/>
                <a:cs typeface="Arial" panose="020B0604020202020204" pitchFamily="34" charset="0"/>
              </a:endParaRPr>
            </a:p>
            <a:p>
              <a:pPr marL="228600" lvl="1" indent="-228600" defTabSz="889000" fontAlgn="auto">
                <a:lnSpc>
                  <a:spcPct val="90000"/>
                </a:lnSpc>
                <a:spcAft>
                  <a:spcPct val="15000"/>
                </a:spcAft>
                <a:buFontTx/>
                <a:buChar char="••"/>
                <a:defRPr/>
              </a:pPr>
              <a:endParaRPr lang="en-US" dirty="0">
                <a:latin typeface="Arial" panose="020B0604020202020204" pitchFamily="34" charset="0"/>
                <a:cs typeface="Arial" panose="020B0604020202020204" pitchFamily="34" charset="0"/>
              </a:endParaRPr>
            </a:p>
          </p:txBody>
        </p:sp>
      </p:grpSp>
      <p:grpSp>
        <p:nvGrpSpPr>
          <p:cNvPr id="8196" name="Group 5"/>
          <p:cNvGrpSpPr>
            <a:grpSpLocks/>
          </p:cNvGrpSpPr>
          <p:nvPr/>
        </p:nvGrpSpPr>
        <p:grpSpPr bwMode="auto">
          <a:xfrm>
            <a:off x="549275" y="876300"/>
            <a:ext cx="3636963" cy="2990850"/>
            <a:chOff x="549623" y="990930"/>
            <a:chExt cx="3519630" cy="2990520"/>
          </a:xfrm>
        </p:grpSpPr>
        <p:sp>
          <p:nvSpPr>
            <p:cNvPr id="8" name="Freeform 7"/>
            <p:cNvSpPr/>
            <p:nvPr/>
          </p:nvSpPr>
          <p:spPr>
            <a:xfrm>
              <a:off x="549623" y="990930"/>
              <a:ext cx="3519630" cy="680963"/>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a:solidFill>
              <a:srgbClr val="FF0000"/>
            </a:solidFill>
          </p:spPr>
          <p:style>
            <a:lnRef idx="2">
              <a:schemeClr val="accent3">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lIns="142240" tIns="81280" rIns="142240" bIns="81280" spcCol="1270" anchor="ct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Alignment with ECA’s strategic directions</a:t>
              </a:r>
            </a:p>
          </p:txBody>
        </p:sp>
        <p:sp>
          <p:nvSpPr>
            <p:cNvPr id="9" name="Freeform 8"/>
            <p:cNvSpPr/>
            <p:nvPr/>
          </p:nvSpPr>
          <p:spPr>
            <a:xfrm>
              <a:off x="549623" y="1789355"/>
              <a:ext cx="3519630" cy="2192095"/>
            </a:xfrm>
            <a:custGeom>
              <a:avLst/>
              <a:gdLst>
                <a:gd name="connsiteX0" fmla="*/ 0 w 3351220"/>
                <a:gd name="connsiteY0" fmla="*/ 0 h 3855116"/>
                <a:gd name="connsiteX1" fmla="*/ 3351220 w 3351220"/>
                <a:gd name="connsiteY1" fmla="*/ 0 h 3855116"/>
                <a:gd name="connsiteX2" fmla="*/ 3351220 w 3351220"/>
                <a:gd name="connsiteY2" fmla="*/ 3855116 h 3855116"/>
                <a:gd name="connsiteX3" fmla="*/ 0 w 3351220"/>
                <a:gd name="connsiteY3" fmla="*/ 3855116 h 3855116"/>
                <a:gd name="connsiteX4" fmla="*/ 0 w 3351220"/>
                <a:gd name="connsiteY4" fmla="*/ 0 h 3855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855116">
                  <a:moveTo>
                    <a:pt x="0" y="0"/>
                  </a:moveTo>
                  <a:lnTo>
                    <a:pt x="3351220" y="0"/>
                  </a:lnTo>
                  <a:lnTo>
                    <a:pt x="3351220" y="3855116"/>
                  </a:lnTo>
                  <a:lnTo>
                    <a:pt x="0" y="3855116"/>
                  </a:lnTo>
                  <a:lnTo>
                    <a:pt x="0" y="0"/>
                  </a:ln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0" lvl="1" defTabSz="889000" fontAlgn="auto">
                <a:lnSpc>
                  <a:spcPct val="90000"/>
                </a:lnSpc>
                <a:spcAft>
                  <a:spcPct val="15000"/>
                </a:spcAft>
                <a:defRPr/>
              </a:pPr>
              <a:endParaRPr lang="en-US" sz="2000" dirty="0">
                <a:latin typeface="Arial" panose="020B0604020202020204" pitchFamily="34" charset="0"/>
                <a:cs typeface="Arial" panose="020B0604020202020204" pitchFamily="34" charset="0"/>
              </a:endParaRPr>
            </a:p>
            <a:p>
              <a:pPr marL="228600" lvl="1" indent="-228600" defTabSz="889000" fontAlgn="auto">
                <a:lnSpc>
                  <a:spcPct val="90000"/>
                </a:lnSpc>
                <a:spcAft>
                  <a:spcPct val="15000"/>
                </a:spcAft>
                <a:buFontTx/>
                <a:buChar char="••"/>
                <a:defRPr/>
              </a:pPr>
              <a:endParaRPr lang="en-US" sz="2000" dirty="0">
                <a:latin typeface="Arial" panose="020B0604020202020204" pitchFamily="34" charset="0"/>
                <a:cs typeface="Arial" panose="020B0604020202020204" pitchFamily="34" charset="0"/>
              </a:endParaRPr>
            </a:p>
          </p:txBody>
        </p:sp>
        <p:pic>
          <p:nvPicPr>
            <p:cNvPr id="820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9654" y="2154536"/>
              <a:ext cx="700196" cy="76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6"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8395" y="2137452"/>
              <a:ext cx="890806" cy="812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8" name="Picture 1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37473" y="2979523"/>
              <a:ext cx="1078179" cy="799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9" name="Picture 1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74095" y="3037258"/>
              <a:ext cx="855107" cy="793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0" name="Rectangle 1"/>
            <p:cNvSpPr>
              <a:spLocks noChangeArrowheads="1"/>
            </p:cNvSpPr>
            <p:nvPr/>
          </p:nvSpPr>
          <p:spPr bwMode="auto">
            <a:xfrm>
              <a:off x="1037473" y="1821357"/>
              <a:ext cx="2449838" cy="28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defTabSz="622300">
                <a:defRPr>
                  <a:solidFill>
                    <a:schemeClr val="tx1"/>
                  </a:solidFill>
                  <a:latin typeface="Calibri" panose="020F0502020204030204" pitchFamily="34" charset="0"/>
                </a:defRPr>
              </a:lvl1pPr>
              <a:lvl2pPr defTabSz="622300">
                <a:defRPr>
                  <a:solidFill>
                    <a:schemeClr val="tx1"/>
                  </a:solidFill>
                  <a:latin typeface="Calibri" panose="020F0502020204030204" pitchFamily="34" charset="0"/>
                </a:defRPr>
              </a:lvl2pPr>
              <a:lvl3pPr marL="1143000" indent="-228600" defTabSz="622300">
                <a:defRPr>
                  <a:solidFill>
                    <a:schemeClr val="tx1"/>
                  </a:solidFill>
                  <a:latin typeface="Calibri" panose="020F0502020204030204" pitchFamily="34" charset="0"/>
                </a:defRPr>
              </a:lvl3pPr>
              <a:lvl4pPr marL="1600200" indent="-228600" defTabSz="622300">
                <a:defRPr>
                  <a:solidFill>
                    <a:schemeClr val="tx1"/>
                  </a:solidFill>
                  <a:latin typeface="Calibri" panose="020F0502020204030204" pitchFamily="34" charset="0"/>
                </a:defRPr>
              </a:lvl4pPr>
              <a:lvl5pPr marL="2057400" indent="-228600" defTabSz="622300">
                <a:defRPr>
                  <a:solidFill>
                    <a:schemeClr val="tx1"/>
                  </a:solidFill>
                  <a:latin typeface="Calibri" panose="020F0502020204030204" pitchFamily="34" charset="0"/>
                </a:defRPr>
              </a:lvl5pPr>
              <a:lvl6pPr marL="2514600" indent="-228600" defTabSz="622300" fontAlgn="base">
                <a:spcBef>
                  <a:spcPct val="0"/>
                </a:spcBef>
                <a:spcAft>
                  <a:spcPct val="0"/>
                </a:spcAft>
                <a:defRPr>
                  <a:solidFill>
                    <a:schemeClr val="tx1"/>
                  </a:solidFill>
                  <a:latin typeface="Calibri" panose="020F0502020204030204" pitchFamily="34" charset="0"/>
                </a:defRPr>
              </a:lvl6pPr>
              <a:lvl7pPr marL="2971800" indent="-228600" defTabSz="622300" fontAlgn="base">
                <a:spcBef>
                  <a:spcPct val="0"/>
                </a:spcBef>
                <a:spcAft>
                  <a:spcPct val="0"/>
                </a:spcAft>
                <a:defRPr>
                  <a:solidFill>
                    <a:schemeClr val="tx1"/>
                  </a:solidFill>
                  <a:latin typeface="Calibri" panose="020F0502020204030204" pitchFamily="34" charset="0"/>
                </a:defRPr>
              </a:lvl7pPr>
              <a:lvl8pPr marL="3429000" indent="-228600" defTabSz="622300" fontAlgn="base">
                <a:spcBef>
                  <a:spcPct val="0"/>
                </a:spcBef>
                <a:spcAft>
                  <a:spcPct val="0"/>
                </a:spcAft>
                <a:defRPr>
                  <a:solidFill>
                    <a:schemeClr val="tx1"/>
                  </a:solidFill>
                  <a:latin typeface="Calibri" panose="020F0502020204030204" pitchFamily="34" charset="0"/>
                </a:defRPr>
              </a:lvl8pPr>
              <a:lvl9pPr marL="3886200" indent="-228600" defTabSz="622300" fontAlgn="base">
                <a:spcBef>
                  <a:spcPct val="0"/>
                </a:spcBef>
                <a:spcAft>
                  <a:spcPct val="0"/>
                </a:spcAft>
                <a:defRPr>
                  <a:solidFill>
                    <a:schemeClr val="tx1"/>
                  </a:solidFill>
                  <a:latin typeface="Calibri" panose="020F0502020204030204" pitchFamily="34" charset="0"/>
                </a:defRPr>
              </a:lvl9pPr>
            </a:lstStyle>
            <a:p>
              <a:pPr marL="0" lvl="1">
                <a:lnSpc>
                  <a:spcPct val="90000"/>
                </a:lnSpc>
                <a:spcAft>
                  <a:spcPct val="15000"/>
                </a:spcAft>
              </a:pPr>
              <a:r>
                <a:rPr lang="en-US" altLang="en-US" sz="1400" b="1" i="1"/>
                <a:t>(pick the relevant ECA SD icon)</a:t>
              </a:r>
            </a:p>
          </p:txBody>
        </p:sp>
      </p:grpSp>
      <p:grpSp>
        <p:nvGrpSpPr>
          <p:cNvPr id="8197" name="Group 10"/>
          <p:cNvGrpSpPr>
            <a:grpSpLocks/>
          </p:cNvGrpSpPr>
          <p:nvPr/>
        </p:nvGrpSpPr>
        <p:grpSpPr bwMode="auto">
          <a:xfrm>
            <a:off x="8129588" y="896938"/>
            <a:ext cx="3521075" cy="5489575"/>
            <a:chOff x="8130276" y="1010660"/>
            <a:chExt cx="3519628" cy="5489733"/>
          </a:xfrm>
        </p:grpSpPr>
        <p:sp>
          <p:nvSpPr>
            <p:cNvPr id="17" name="Freeform 16"/>
            <p:cNvSpPr/>
            <p:nvPr/>
          </p:nvSpPr>
          <p:spPr>
            <a:xfrm>
              <a:off x="8130276" y="1010660"/>
              <a:ext cx="3519628" cy="662006"/>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a:solidFill>
              <a:schemeClr val="accent6"/>
            </a:solidFill>
          </p:spPr>
          <p:style>
            <a:lnRef idx="2">
              <a:schemeClr val="accent3">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lIns="142240" tIns="81280" rIns="142240" bIns="81280" spcCol="1270" anchor="ctr"/>
            <a:lstStyle/>
            <a:p>
              <a:pPr algn="ctr" defTabSz="889000" fontAlgn="auto">
                <a:lnSpc>
                  <a:spcPct val="90000"/>
                </a:lnSpc>
                <a:spcAft>
                  <a:spcPct val="35000"/>
                </a:spcAft>
                <a:defRPr/>
              </a:pPr>
              <a:r>
                <a:rPr lang="en-US" sz="2000" b="1" dirty="0">
                  <a:latin typeface="Arial" panose="020B0604020202020204" pitchFamily="34" charset="0"/>
                  <a:cs typeface="Arial" panose="020B0604020202020204" pitchFamily="34" charset="0"/>
                </a:rPr>
                <a:t>Joint delivery in Countries of Focus</a:t>
              </a:r>
            </a:p>
          </p:txBody>
        </p:sp>
        <p:sp>
          <p:nvSpPr>
            <p:cNvPr id="18" name="Freeform 17"/>
            <p:cNvSpPr/>
            <p:nvPr/>
          </p:nvSpPr>
          <p:spPr>
            <a:xfrm>
              <a:off x="8130276" y="1771094"/>
              <a:ext cx="3519628" cy="4729299"/>
            </a:xfrm>
            <a:custGeom>
              <a:avLst/>
              <a:gdLst>
                <a:gd name="connsiteX0" fmla="*/ 0 w 3351220"/>
                <a:gd name="connsiteY0" fmla="*/ 0 h 3855116"/>
                <a:gd name="connsiteX1" fmla="*/ 3351220 w 3351220"/>
                <a:gd name="connsiteY1" fmla="*/ 0 h 3855116"/>
                <a:gd name="connsiteX2" fmla="*/ 3351220 w 3351220"/>
                <a:gd name="connsiteY2" fmla="*/ 3855116 h 3855116"/>
                <a:gd name="connsiteX3" fmla="*/ 0 w 3351220"/>
                <a:gd name="connsiteY3" fmla="*/ 3855116 h 3855116"/>
                <a:gd name="connsiteX4" fmla="*/ 0 w 3351220"/>
                <a:gd name="connsiteY4" fmla="*/ 0 h 3855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855116">
                  <a:moveTo>
                    <a:pt x="0" y="0"/>
                  </a:moveTo>
                  <a:lnTo>
                    <a:pt x="3351220" y="0"/>
                  </a:lnTo>
                  <a:lnTo>
                    <a:pt x="3351220" y="3855116"/>
                  </a:lnTo>
                  <a:lnTo>
                    <a:pt x="0" y="3855116"/>
                  </a:lnTo>
                  <a:lnTo>
                    <a:pt x="0" y="0"/>
                  </a:lnTo>
                  <a:close/>
                </a:path>
              </a:pathLst>
            </a:custGeom>
            <a:solidFill>
              <a:schemeClr val="accent6">
                <a:lumMod val="20000"/>
                <a:lumOff val="80000"/>
                <a:alpha val="90000"/>
              </a:schemeClr>
            </a:solidFill>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0" lvl="1" defTabSz="889000" eaLnBrk="1" fontAlgn="auto" hangingPunct="1">
                <a:lnSpc>
                  <a:spcPct val="90000"/>
                </a:lnSpc>
                <a:spcAft>
                  <a:spcPct val="15000"/>
                </a:spcAft>
                <a:defRPr/>
              </a:pPr>
              <a:r>
                <a:rPr lang="en-US" sz="1600" dirty="0">
                  <a:solidFill>
                    <a:srgbClr val="0070C0"/>
                  </a:solidFill>
                  <a:latin typeface="Arial" panose="020B0604020202020204" pitchFamily="34" charset="0"/>
                  <a:cs typeface="Arial" panose="020B0604020202020204" pitchFamily="34" charset="0"/>
                </a:rPr>
                <a:t>SROs</a:t>
              </a:r>
            </a:p>
            <a:p>
              <a:pPr marL="228600" lvl="1" indent="-228600" defTabSz="889000" eaLnBrk="1" fontAlgn="auto" hangingPunct="1">
                <a:lnSpc>
                  <a:spcPct val="90000"/>
                </a:lnSpc>
                <a:spcAft>
                  <a:spcPct val="15000"/>
                </a:spcAft>
                <a:buFontTx/>
                <a:buChar char="••"/>
                <a:defRPr/>
              </a:pPr>
              <a:r>
                <a:rPr lang="en-US" sz="1600" dirty="0">
                  <a:latin typeface="Arial" panose="020B0604020202020204" pitchFamily="34" charset="0"/>
                  <a:cs typeface="Arial" panose="020B0604020202020204" pitchFamily="34" charset="0"/>
                </a:rPr>
                <a:t>AfCFTA National Strategies (All Countries of Focus (CFs)) </a:t>
              </a:r>
            </a:p>
            <a:p>
              <a:pPr marL="0" lvl="1" defTabSz="889000" eaLnBrk="1" fontAlgn="auto" hangingPunct="1">
                <a:lnSpc>
                  <a:spcPct val="90000"/>
                </a:lnSpc>
                <a:spcAft>
                  <a:spcPct val="15000"/>
                </a:spcAft>
                <a:defRPr/>
              </a:pPr>
              <a:r>
                <a:rPr lang="en-US" sz="1600" dirty="0">
                  <a:solidFill>
                    <a:srgbClr val="0070C0"/>
                  </a:solidFill>
                  <a:latin typeface="Arial" panose="020B0604020202020204" pitchFamily="34" charset="0"/>
                  <a:cs typeface="Arial" panose="020B0604020202020204" pitchFamily="34" charset="0"/>
                </a:rPr>
                <a:t>GPSPD</a:t>
              </a:r>
            </a:p>
            <a:p>
              <a:pPr marL="228600" lvl="1" indent="-228600" defTabSz="889000" fontAlgn="auto">
                <a:lnSpc>
                  <a:spcPct val="90000"/>
                </a:lnSpc>
                <a:spcAft>
                  <a:spcPct val="15000"/>
                </a:spcAft>
                <a:buFontTx/>
                <a:buChar char="••"/>
                <a:defRPr/>
              </a:pPr>
              <a:r>
                <a:rPr lang="en-US" sz="1600" dirty="0">
                  <a:latin typeface="Arial" panose="020B0604020202020204" pitchFamily="34" charset="0"/>
                  <a:cs typeface="Arial" panose="020B0604020202020204" pitchFamily="34" charset="0"/>
                </a:rPr>
                <a:t>Report on Urbanization (all CF’s)</a:t>
              </a:r>
            </a:p>
            <a:p>
              <a:pPr marL="228600" lvl="1" indent="-228600" defTabSz="889000" fontAlgn="auto">
                <a:lnSpc>
                  <a:spcPct val="90000"/>
                </a:lnSpc>
                <a:spcAft>
                  <a:spcPct val="15000"/>
                </a:spcAft>
                <a:buFontTx/>
                <a:buChar char="••"/>
                <a:defRPr/>
              </a:pPr>
              <a:r>
                <a:rPr lang="en-US" sz="1600" dirty="0">
                  <a:latin typeface="Arial" panose="020B0604020202020204" pitchFamily="34" charset="0"/>
                  <a:cs typeface="Arial" panose="020B0604020202020204" pitchFamily="34" charset="0"/>
                </a:rPr>
                <a:t>Report-AfCFTA and Poverty</a:t>
              </a:r>
            </a:p>
            <a:p>
              <a:pPr marL="0" lvl="1" defTabSz="889000" fontAlgn="auto">
                <a:lnSpc>
                  <a:spcPct val="90000"/>
                </a:lnSpc>
                <a:spcAft>
                  <a:spcPct val="15000"/>
                </a:spcAft>
                <a:defRPr/>
              </a:pPr>
              <a:r>
                <a:rPr lang="en-US" sz="1600" dirty="0">
                  <a:solidFill>
                    <a:srgbClr val="0070C0"/>
                  </a:solidFill>
                  <a:latin typeface="Arial" panose="020B0604020202020204" pitchFamily="34" charset="0"/>
                  <a:cs typeface="Arial" panose="020B0604020202020204" pitchFamily="34" charset="0"/>
                </a:rPr>
                <a:t>MPGD</a:t>
              </a:r>
            </a:p>
            <a:p>
              <a:pPr marL="228600" lvl="1" indent="-228600" defTabSz="889000" fontAlgn="auto">
                <a:lnSpc>
                  <a:spcPct val="90000"/>
                </a:lnSpc>
                <a:spcAft>
                  <a:spcPct val="15000"/>
                </a:spcAft>
                <a:buFontTx/>
                <a:buChar char="••"/>
                <a:defRPr/>
              </a:pPr>
              <a:r>
                <a:rPr lang="en-US" sz="1600" dirty="0">
                  <a:latin typeface="Arial" panose="020B0604020202020204" pitchFamily="34" charset="0"/>
                  <a:cs typeface="Arial" panose="020B0604020202020204" pitchFamily="34" charset="0"/>
                </a:rPr>
                <a:t>Economic modelling</a:t>
              </a:r>
              <a:r>
                <a:rPr lang="en-US" sz="1400" dirty="0">
                  <a:latin typeface="Arial" panose="020B0604020202020204" pitchFamily="34" charset="0"/>
                  <a:cs typeface="Arial" panose="020B0604020202020204" pitchFamily="34" charset="0"/>
                </a:rPr>
                <a:t>( all CF’s) </a:t>
              </a:r>
              <a:endParaRPr lang="en-US" sz="1600" dirty="0">
                <a:latin typeface="Arial" panose="020B0604020202020204" pitchFamily="34" charset="0"/>
                <a:cs typeface="Arial" panose="020B0604020202020204" pitchFamily="34" charset="0"/>
              </a:endParaRPr>
            </a:p>
            <a:p>
              <a:pPr marL="0" lvl="1" defTabSz="889000" fontAlgn="auto">
                <a:lnSpc>
                  <a:spcPct val="90000"/>
                </a:lnSpc>
                <a:spcAft>
                  <a:spcPct val="15000"/>
                </a:spcAft>
                <a:defRPr/>
              </a:pPr>
              <a:r>
                <a:rPr lang="en-US" sz="1600" dirty="0">
                  <a:solidFill>
                    <a:srgbClr val="0070C0"/>
                  </a:solidFill>
                  <a:latin typeface="Arial" panose="020B0604020202020204" pitchFamily="34" charset="0"/>
                  <a:cs typeface="Arial" panose="020B0604020202020204" pitchFamily="34" charset="0"/>
                </a:rPr>
                <a:t>ACS, GPSPD</a:t>
              </a:r>
            </a:p>
            <a:p>
              <a:pPr marL="228600" lvl="1" indent="-228600" defTabSz="889000" fontAlgn="auto">
                <a:lnSpc>
                  <a:spcPct val="90000"/>
                </a:lnSpc>
                <a:spcAft>
                  <a:spcPct val="15000"/>
                </a:spcAft>
                <a:buFontTx/>
                <a:buChar char="••"/>
                <a:defRPr/>
              </a:pPr>
              <a:r>
                <a:rPr lang="en-US" sz="1600" dirty="0">
                  <a:latin typeface="Arial" panose="020B0604020202020204" pitchFamily="34" charset="0"/>
                  <a:cs typeface="Arial" panose="020B0604020202020204" pitchFamily="34" charset="0"/>
                </a:rPr>
                <a:t>Supply and use tables (Chad, Zimbabwe) </a:t>
              </a:r>
            </a:p>
            <a:p>
              <a:pPr marL="228600" lvl="1" indent="-228600" defTabSz="889000" fontAlgn="auto">
                <a:lnSpc>
                  <a:spcPct val="90000"/>
                </a:lnSpc>
                <a:spcAft>
                  <a:spcPct val="15000"/>
                </a:spcAft>
                <a:buFontTx/>
                <a:buChar char="••"/>
                <a:defRPr/>
              </a:pPr>
              <a:r>
                <a:rPr lang="en-US" sz="1600" dirty="0">
                  <a:latin typeface="Arial" panose="020B0604020202020204" pitchFamily="34" charset="0"/>
                  <a:cs typeface="Arial" panose="020B0604020202020204" pitchFamily="34" charset="0"/>
                </a:rPr>
                <a:t>DA project on gender responsive trade policies </a:t>
              </a:r>
            </a:p>
            <a:p>
              <a:pPr marL="0" lvl="1" defTabSz="889000" eaLnBrk="1" fontAlgn="auto" hangingPunct="1">
                <a:lnSpc>
                  <a:spcPct val="90000"/>
                </a:lnSpc>
                <a:spcAft>
                  <a:spcPct val="15000"/>
                </a:spcAft>
                <a:defRPr/>
              </a:pPr>
              <a:r>
                <a:rPr lang="en-US" sz="1600" dirty="0">
                  <a:solidFill>
                    <a:srgbClr val="0070C0"/>
                  </a:solidFill>
                  <a:latin typeface="Arial" panose="020B0604020202020204" pitchFamily="34" charset="0"/>
                  <a:cs typeface="Arial" panose="020B0604020202020204" pitchFamily="34" charset="0"/>
                </a:rPr>
                <a:t> IDEP</a:t>
              </a:r>
            </a:p>
            <a:p>
              <a:pPr marL="228600" lvl="1" indent="-228600" defTabSz="889000" eaLnBrk="1" fontAlgn="auto" hangingPunct="1">
                <a:lnSpc>
                  <a:spcPct val="90000"/>
                </a:lnSpc>
                <a:spcAft>
                  <a:spcPct val="15000"/>
                </a:spcAft>
                <a:buFontTx/>
                <a:buChar char="••"/>
                <a:defRPr/>
              </a:pPr>
              <a:r>
                <a:rPr lang="en-US" sz="1600" dirty="0">
                  <a:latin typeface="Arial" panose="020B0604020202020204" pitchFamily="34" charset="0"/>
                  <a:cs typeface="Arial" panose="020B0604020202020204" pitchFamily="34" charset="0"/>
                </a:rPr>
                <a:t>Capacity Building- AfCFTA and Gender equality (all CF’s)</a:t>
              </a:r>
            </a:p>
            <a:p>
              <a:pPr marL="0" lvl="1" defTabSz="889000" fontAlgn="auto">
                <a:lnSpc>
                  <a:spcPct val="90000"/>
                </a:lnSpc>
                <a:spcAft>
                  <a:spcPct val="15000"/>
                </a:spcAft>
                <a:defRPr/>
              </a:pPr>
              <a:r>
                <a:rPr lang="en-US" sz="1600" dirty="0">
                  <a:solidFill>
                    <a:srgbClr val="0070C0"/>
                  </a:solidFill>
                  <a:latin typeface="Arial" panose="020B0604020202020204" pitchFamily="34" charset="0"/>
                  <a:cs typeface="Arial" panose="020B0604020202020204" pitchFamily="34" charset="0"/>
                </a:rPr>
                <a:t>PSDFD</a:t>
              </a:r>
            </a:p>
            <a:p>
              <a:pPr marL="228600" lvl="1" indent="-228600" defTabSz="889000" fontAlgn="auto">
                <a:lnSpc>
                  <a:spcPct val="90000"/>
                </a:lnSpc>
                <a:spcAft>
                  <a:spcPct val="15000"/>
                </a:spcAft>
                <a:buFontTx/>
                <a:buChar char="••"/>
                <a:defRPr/>
              </a:pPr>
              <a:r>
                <a:rPr lang="en-US" sz="1600" dirty="0">
                  <a:latin typeface="Arial" panose="020B0604020202020204" pitchFamily="34" charset="0"/>
                  <a:cs typeface="Arial" panose="020B0604020202020204" pitchFamily="34" charset="0"/>
                </a:rPr>
                <a:t>Trade facilitation ( All CF’s) </a:t>
              </a:r>
            </a:p>
            <a:p>
              <a:pPr marL="228600" lvl="1" indent="-228600" defTabSz="889000" fontAlgn="auto">
                <a:lnSpc>
                  <a:spcPct val="90000"/>
                </a:lnSpc>
                <a:spcAft>
                  <a:spcPct val="15000"/>
                </a:spcAft>
                <a:buFontTx/>
                <a:buChar char="••"/>
                <a:defRPr/>
              </a:pPr>
              <a:endParaRPr lang="en-US" sz="1600" dirty="0">
                <a:latin typeface="Arial" panose="020B0604020202020204" pitchFamily="34" charset="0"/>
                <a:cs typeface="Arial" panose="020B0604020202020204" pitchFamily="34" charset="0"/>
              </a:endParaRPr>
            </a:p>
          </p:txBody>
        </p:sp>
      </p:grpSp>
      <p:grpSp>
        <p:nvGrpSpPr>
          <p:cNvPr id="8198" name="Group 20"/>
          <p:cNvGrpSpPr>
            <a:grpSpLocks/>
          </p:cNvGrpSpPr>
          <p:nvPr/>
        </p:nvGrpSpPr>
        <p:grpSpPr bwMode="auto">
          <a:xfrm>
            <a:off x="549275" y="3984625"/>
            <a:ext cx="7456488" cy="2416175"/>
            <a:chOff x="549624" y="4062542"/>
            <a:chExt cx="7354246" cy="2342601"/>
          </a:xfrm>
        </p:grpSpPr>
        <p:sp>
          <p:nvSpPr>
            <p:cNvPr id="19" name="Freeform 4">
              <a:extLst/>
            </p:cNvPr>
            <p:cNvSpPr/>
            <p:nvPr/>
          </p:nvSpPr>
          <p:spPr>
            <a:xfrm>
              <a:off x="549624" y="4062542"/>
              <a:ext cx="7354246" cy="332458"/>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a:solidFill>
              <a:srgbClr val="0070C0"/>
            </a:solidFill>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lIns="142240" tIns="81280" rIns="142240" bIns="81280" spcCol="1270" anchor="ct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Response to COVID-19</a:t>
              </a:r>
            </a:p>
          </p:txBody>
        </p:sp>
        <p:sp>
          <p:nvSpPr>
            <p:cNvPr id="20" name="Freeform 6">
              <a:extLst/>
            </p:cNvPr>
            <p:cNvSpPr/>
            <p:nvPr/>
          </p:nvSpPr>
          <p:spPr>
            <a:xfrm>
              <a:off x="573110" y="4491968"/>
              <a:ext cx="7330760" cy="1913175"/>
            </a:xfrm>
            <a:custGeom>
              <a:avLst/>
              <a:gdLst>
                <a:gd name="connsiteX0" fmla="*/ 0 w 3351220"/>
                <a:gd name="connsiteY0" fmla="*/ 0 h 3702326"/>
                <a:gd name="connsiteX1" fmla="*/ 3351220 w 3351220"/>
                <a:gd name="connsiteY1" fmla="*/ 0 h 3702326"/>
                <a:gd name="connsiteX2" fmla="*/ 3351220 w 3351220"/>
                <a:gd name="connsiteY2" fmla="*/ 3702326 h 3702326"/>
                <a:gd name="connsiteX3" fmla="*/ 0 w 3351220"/>
                <a:gd name="connsiteY3" fmla="*/ 3702326 h 3702326"/>
                <a:gd name="connsiteX4" fmla="*/ 0 w 3351220"/>
                <a:gd name="connsiteY4" fmla="*/ 0 h 37023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702326">
                  <a:moveTo>
                    <a:pt x="0" y="0"/>
                  </a:moveTo>
                  <a:lnTo>
                    <a:pt x="3351220" y="0"/>
                  </a:lnTo>
                  <a:lnTo>
                    <a:pt x="3351220" y="3702326"/>
                  </a:lnTo>
                  <a:lnTo>
                    <a:pt x="0" y="3702326"/>
                  </a:lnTo>
                  <a:lnTo>
                    <a:pt x="0" y="0"/>
                  </a:lnTo>
                  <a:close/>
                </a:path>
              </a:pathLst>
            </a:custGeom>
            <a:solidFill>
              <a:schemeClr val="accent5">
                <a:lumMod val="40000"/>
                <a:lumOff val="60000"/>
                <a:alpha val="90000"/>
              </a:schemeClr>
            </a:solidFill>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228600" lvl="1" indent="-228600" defTabSz="889000" fontAlgn="auto">
                <a:lnSpc>
                  <a:spcPct val="90000"/>
                </a:lnSpc>
                <a:spcAft>
                  <a:spcPct val="15000"/>
                </a:spcAft>
                <a:buFontTx/>
                <a:buChar char="••"/>
                <a:defRPr/>
              </a:pPr>
              <a:r>
                <a:rPr lang="en-US" b="1" dirty="0">
                  <a:latin typeface="Arial" panose="020B0604020202020204" pitchFamily="34" charset="0"/>
                  <a:cs typeface="Arial" panose="020B0604020202020204" pitchFamily="34" charset="0"/>
                </a:rPr>
                <a:t>Preparation of Policy Briefs and publications: </a:t>
              </a:r>
            </a:p>
            <a:p>
              <a:pPr marL="685800" lvl="2" indent="-228600" defTabSz="889000" fontAlgn="auto">
                <a:lnSpc>
                  <a:spcPct val="90000"/>
                </a:lnSpc>
                <a:spcAft>
                  <a:spcPct val="15000"/>
                </a:spcAft>
                <a:buFontTx/>
                <a:buChar char="••"/>
                <a:defRPr/>
              </a:pPr>
              <a:r>
                <a:rPr lang="en-US" dirty="0">
                  <a:latin typeface="Arial" panose="020B0604020202020204" pitchFamily="34" charset="0"/>
                  <a:cs typeface="Arial" panose="020B0604020202020204" pitchFamily="34" charset="0"/>
                </a:rPr>
                <a:t>Focused on : informal traders, supply chains dimensions, applications technology, manufacturing and trade, insights on african businesses reactions and outlook. </a:t>
              </a:r>
            </a:p>
            <a:p>
              <a:pPr marL="228600" lvl="1" indent="-228600" defTabSz="889000" fontAlgn="auto">
                <a:lnSpc>
                  <a:spcPct val="90000"/>
                </a:lnSpc>
                <a:spcAft>
                  <a:spcPct val="15000"/>
                </a:spcAft>
                <a:buFontTx/>
                <a:buChar char="••"/>
                <a:defRPr/>
              </a:pPr>
              <a:r>
                <a:rPr lang="en-US" b="1" dirty="0">
                  <a:latin typeface="Arial" panose="020B0604020202020204" pitchFamily="34" charset="0"/>
                  <a:cs typeface="Arial" panose="020B0604020202020204" pitchFamily="34" charset="0"/>
                </a:rPr>
                <a:t>Organised a Webinar on East African Business and Trade:</a:t>
              </a:r>
            </a:p>
            <a:p>
              <a:pPr marL="685800" lvl="2" indent="-228600" defTabSz="889000" fontAlgn="auto">
                <a:lnSpc>
                  <a:spcPct val="90000"/>
                </a:lnSpc>
                <a:spcAft>
                  <a:spcPct val="15000"/>
                </a:spcAft>
                <a:buFontTx/>
                <a:buChar char="••"/>
                <a:defRPr/>
              </a:pPr>
              <a:r>
                <a:rPr lang="en-US" dirty="0">
                  <a:latin typeface="Arial" panose="020B0604020202020204" pitchFamily="34" charset="0"/>
                  <a:cs typeface="Arial" panose="020B0604020202020204" pitchFamily="34" charset="0"/>
                </a:rPr>
                <a:t>Recovery Mechanisms and the AfCFTA in East Africa.</a:t>
              </a:r>
            </a:p>
            <a:p>
              <a:pPr marL="228600" lvl="1" indent="-228600" defTabSz="889000" fontAlgn="auto">
                <a:lnSpc>
                  <a:spcPct val="90000"/>
                </a:lnSpc>
                <a:spcAft>
                  <a:spcPct val="15000"/>
                </a:spcAft>
                <a:buFontTx/>
                <a:buChar char="••"/>
                <a:defRPr/>
              </a:pPr>
              <a:endParaRPr lang="en-US" dirty="0">
                <a:latin typeface="Arial" panose="020B0604020202020204" pitchFamily="34" charset="0"/>
                <a:cs typeface="Arial" panose="020B0604020202020204" pitchFamily="34" charset="0"/>
              </a:endParaRPr>
            </a:p>
            <a:p>
              <a:pPr marL="228600" lvl="1" indent="-228600" defTabSz="889000" fontAlgn="auto">
                <a:lnSpc>
                  <a:spcPct val="90000"/>
                </a:lnSpc>
                <a:spcAft>
                  <a:spcPct val="15000"/>
                </a:spcAft>
                <a:buFontTx/>
                <a:buChar char="••"/>
                <a:defRPr/>
              </a:pPr>
              <a:endParaRPr lang="en-US" dirty="0">
                <a:latin typeface="Arial" panose="020B0604020202020204" pitchFamily="34" charset="0"/>
                <a:cs typeface="Arial" panose="020B0604020202020204" pitchFamily="34" charset="0"/>
              </a:endParaRPr>
            </a:p>
            <a:p>
              <a:pPr marL="228600" lvl="1" indent="-228600" defTabSz="889000" fontAlgn="auto">
                <a:lnSpc>
                  <a:spcPct val="90000"/>
                </a:lnSpc>
                <a:spcAft>
                  <a:spcPct val="15000"/>
                </a:spcAft>
                <a:buFontTx/>
                <a:buChar char="••"/>
                <a:defRPr/>
              </a:pPr>
              <a:endParaRPr lang="en-US" dirty="0">
                <a:latin typeface="Arial" panose="020B0604020202020204" pitchFamily="34" charset="0"/>
                <a:cs typeface="Arial" panose="020B0604020202020204" pitchFamily="34"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p:cNvSpPr/>
          <p:nvPr/>
        </p:nvSpPr>
        <p:spPr>
          <a:xfrm>
            <a:off x="573088" y="217488"/>
            <a:ext cx="11126787" cy="681037"/>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nchor="ctr">
            <a:spAutoFit/>
          </a:bodyPr>
          <a:lstStyle/>
          <a:p>
            <a:pPr marL="357188" fontAlgn="auto">
              <a:spcBef>
                <a:spcPts val="0"/>
              </a:spcBef>
              <a:spcAft>
                <a:spcPts val="0"/>
              </a:spcAft>
              <a:defRPr/>
            </a:pPr>
            <a:r>
              <a:rPr lang="en-US" sz="2800" b="1" dirty="0">
                <a:latin typeface="Century Gothic" panose="020B0502020202020204" pitchFamily="34" charset="0"/>
              </a:rPr>
              <a:t>HOW? Delivery modalities - RA1</a:t>
            </a:r>
            <a:endParaRPr lang="en-GB" sz="2800" b="1" dirty="0">
              <a:latin typeface="Century Gothic" panose="020B0502020202020204" pitchFamily="34" charset="0"/>
            </a:endParaRPr>
          </a:p>
        </p:txBody>
      </p:sp>
      <p:grpSp>
        <p:nvGrpSpPr>
          <p:cNvPr id="9219" name="Group 18"/>
          <p:cNvGrpSpPr>
            <a:grpSpLocks/>
          </p:cNvGrpSpPr>
          <p:nvPr/>
        </p:nvGrpSpPr>
        <p:grpSpPr bwMode="auto">
          <a:xfrm>
            <a:off x="4335464" y="3994150"/>
            <a:ext cx="3719512" cy="2444751"/>
            <a:chOff x="8151863" y="3938625"/>
            <a:chExt cx="3530495" cy="2444714"/>
          </a:xfrm>
        </p:grpSpPr>
        <p:sp>
          <p:nvSpPr>
            <p:cNvPr id="10" name="Freeform 9"/>
            <p:cNvSpPr/>
            <p:nvPr/>
          </p:nvSpPr>
          <p:spPr>
            <a:xfrm>
              <a:off x="8151863" y="3938625"/>
              <a:ext cx="3519948" cy="485768"/>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a:solidFill>
              <a:srgbClr val="CC0099"/>
            </a:solidFill>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lIns="142240" tIns="81280" rIns="142240" bIns="81280" spcCol="1270" anchor="ctr"/>
            <a:lstStyle/>
            <a:p>
              <a:pPr algn="ctr" defTabSz="889000" fontAlgn="auto">
                <a:lnSpc>
                  <a:spcPct val="90000"/>
                </a:lnSpc>
                <a:spcAft>
                  <a:spcPct val="35000"/>
                </a:spcAft>
                <a:defRPr/>
              </a:pPr>
              <a:r>
                <a:rPr lang="en-US" sz="2000" b="1" dirty="0">
                  <a:latin typeface="Arial" panose="020B0604020202020204" pitchFamily="34" charset="0"/>
                  <a:cs typeface="Arial" panose="020B0604020202020204" pitchFamily="34" charset="0"/>
                </a:rPr>
                <a:t>Gender Mainstreaming</a:t>
              </a:r>
            </a:p>
          </p:txBody>
        </p:sp>
        <p:sp>
          <p:nvSpPr>
            <p:cNvPr id="11" name="Freeform 10"/>
            <p:cNvSpPr/>
            <p:nvPr/>
          </p:nvSpPr>
          <p:spPr>
            <a:xfrm>
              <a:off x="8151863" y="4492656"/>
              <a:ext cx="3530495" cy="1890683"/>
            </a:xfrm>
            <a:custGeom>
              <a:avLst/>
              <a:gdLst>
                <a:gd name="connsiteX0" fmla="*/ 0 w 3351220"/>
                <a:gd name="connsiteY0" fmla="*/ 0 h 3753438"/>
                <a:gd name="connsiteX1" fmla="*/ 3351220 w 3351220"/>
                <a:gd name="connsiteY1" fmla="*/ 0 h 3753438"/>
                <a:gd name="connsiteX2" fmla="*/ 3351220 w 3351220"/>
                <a:gd name="connsiteY2" fmla="*/ 3753438 h 3753438"/>
                <a:gd name="connsiteX3" fmla="*/ 0 w 3351220"/>
                <a:gd name="connsiteY3" fmla="*/ 3753438 h 3753438"/>
                <a:gd name="connsiteX4" fmla="*/ 0 w 3351220"/>
                <a:gd name="connsiteY4" fmla="*/ 0 h 375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753438">
                  <a:moveTo>
                    <a:pt x="0" y="0"/>
                  </a:moveTo>
                  <a:lnTo>
                    <a:pt x="3351220" y="0"/>
                  </a:lnTo>
                  <a:lnTo>
                    <a:pt x="3351220" y="3753438"/>
                  </a:lnTo>
                  <a:lnTo>
                    <a:pt x="0" y="3753438"/>
                  </a:lnTo>
                  <a:lnTo>
                    <a:pt x="0" y="0"/>
                  </a:lnTo>
                  <a:close/>
                </a:path>
              </a:pathLst>
            </a:custGeom>
            <a:solidFill>
              <a:srgbClr val="FFCCFF">
                <a:alpha val="89804"/>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228600" lvl="1" indent="-228600" defTabSz="889000" fontAlgn="auto">
                <a:lnSpc>
                  <a:spcPct val="90000"/>
                </a:lnSpc>
                <a:spcAft>
                  <a:spcPct val="15000"/>
                </a:spcAft>
                <a:buFontTx/>
                <a:buChar char="••"/>
                <a:defRPr/>
              </a:pPr>
              <a:r>
                <a:rPr lang="en-US" dirty="0">
                  <a:latin typeface="Arial" panose="020B0604020202020204" pitchFamily="34" charset="0"/>
                  <a:cs typeface="Arial" panose="020B0604020202020204" pitchFamily="34" charset="0"/>
                </a:rPr>
                <a:t>ATPC Prepared the initial Draft of its Gender Strategy.</a:t>
              </a:r>
            </a:p>
            <a:p>
              <a:pPr marL="0" lvl="1" defTabSz="889000" fontAlgn="auto">
                <a:lnSpc>
                  <a:spcPct val="90000"/>
                </a:lnSpc>
                <a:spcAft>
                  <a:spcPct val="15000"/>
                </a:spcAft>
                <a:defRPr/>
              </a:pPr>
              <a:r>
                <a:rPr lang="en-US" dirty="0">
                  <a:latin typeface="Arial" panose="020B0604020202020204" pitchFamily="34" charset="0"/>
                  <a:cs typeface="Arial" panose="020B0604020202020204" pitchFamily="34" charset="0"/>
                </a:rPr>
                <a:t> </a:t>
              </a:r>
            </a:p>
            <a:p>
              <a:pPr marL="228600" lvl="1" indent="-228600" defTabSz="889000" fontAlgn="auto">
                <a:lnSpc>
                  <a:spcPct val="90000"/>
                </a:lnSpc>
                <a:spcAft>
                  <a:spcPct val="15000"/>
                </a:spcAft>
                <a:buFontTx/>
                <a:buChar char="••"/>
                <a:defRPr/>
              </a:pPr>
              <a:r>
                <a:rPr lang="en-US" dirty="0">
                  <a:latin typeface="Arial" panose="020B0604020202020204" pitchFamily="34" charset="0"/>
                  <a:cs typeface="Arial" panose="020B0604020202020204" pitchFamily="34" charset="0"/>
                </a:rPr>
                <a:t> Modules for Training of trainers for women’s organisations on the AfCFTA.</a:t>
              </a:r>
            </a:p>
          </p:txBody>
        </p:sp>
      </p:grpSp>
      <p:grpSp>
        <p:nvGrpSpPr>
          <p:cNvPr id="9220" name="Group 1"/>
          <p:cNvGrpSpPr>
            <a:grpSpLocks/>
          </p:cNvGrpSpPr>
          <p:nvPr/>
        </p:nvGrpSpPr>
        <p:grpSpPr bwMode="auto">
          <a:xfrm>
            <a:off x="561162" y="954088"/>
            <a:ext cx="3658413" cy="2973387"/>
            <a:chOff x="540288" y="973717"/>
            <a:chExt cx="3642630" cy="2973463"/>
          </a:xfrm>
        </p:grpSpPr>
        <p:sp>
          <p:nvSpPr>
            <p:cNvPr id="5" name="Freeform 4"/>
            <p:cNvSpPr/>
            <p:nvPr/>
          </p:nvSpPr>
          <p:spPr>
            <a:xfrm>
              <a:off x="575872" y="973717"/>
              <a:ext cx="3595982" cy="520713"/>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lIns="142240" tIns="81280" rIns="142240" bIns="81280" spcCol="1270" anchor="ctr"/>
            <a:lstStyle/>
            <a:p>
              <a:pPr algn="ctr" defTabSz="889000" fontAlgn="auto">
                <a:spcAft>
                  <a:spcPct val="35000"/>
                </a:spcAft>
                <a:defRPr/>
              </a:pPr>
              <a:r>
                <a:rPr lang="en-US" sz="2000" b="1" dirty="0">
                  <a:latin typeface="Arial" panose="020B0604020202020204" pitchFamily="34" charset="0"/>
                  <a:cs typeface="Arial" panose="020B0604020202020204" pitchFamily="34" charset="0"/>
                </a:rPr>
                <a:t>Contribution to the SDGs </a:t>
              </a:r>
            </a:p>
          </p:txBody>
        </p:sp>
        <p:sp>
          <p:nvSpPr>
            <p:cNvPr id="7" name="Freeform 6"/>
            <p:cNvSpPr/>
            <p:nvPr/>
          </p:nvSpPr>
          <p:spPr>
            <a:xfrm>
              <a:off x="586937" y="1548407"/>
              <a:ext cx="3595981" cy="2398773"/>
            </a:xfrm>
            <a:custGeom>
              <a:avLst/>
              <a:gdLst>
                <a:gd name="connsiteX0" fmla="*/ 0 w 3351220"/>
                <a:gd name="connsiteY0" fmla="*/ 0 h 3702326"/>
                <a:gd name="connsiteX1" fmla="*/ 3351220 w 3351220"/>
                <a:gd name="connsiteY1" fmla="*/ 0 h 3702326"/>
                <a:gd name="connsiteX2" fmla="*/ 3351220 w 3351220"/>
                <a:gd name="connsiteY2" fmla="*/ 3702326 h 3702326"/>
                <a:gd name="connsiteX3" fmla="*/ 0 w 3351220"/>
                <a:gd name="connsiteY3" fmla="*/ 3702326 h 3702326"/>
                <a:gd name="connsiteX4" fmla="*/ 0 w 3351220"/>
                <a:gd name="connsiteY4" fmla="*/ 0 h 37023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702326">
                  <a:moveTo>
                    <a:pt x="0" y="0"/>
                  </a:moveTo>
                  <a:lnTo>
                    <a:pt x="3351220" y="0"/>
                  </a:lnTo>
                  <a:lnTo>
                    <a:pt x="3351220" y="3702326"/>
                  </a:lnTo>
                  <a:lnTo>
                    <a:pt x="0" y="3702326"/>
                  </a:lnTo>
                  <a:lnTo>
                    <a:pt x="0" y="0"/>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0" lvl="1" defTabSz="889000" fontAlgn="auto">
                <a:lnSpc>
                  <a:spcPct val="90000"/>
                </a:lnSpc>
                <a:spcAft>
                  <a:spcPct val="15000"/>
                </a:spcAft>
                <a:defRPr/>
              </a:pPr>
              <a:r>
                <a:rPr lang="en-US" sz="1600" b="1" i="1" dirty="0">
                  <a:solidFill>
                    <a:schemeClr val="tx1"/>
                  </a:solidFill>
                </a:rPr>
                <a:t>(pick the relevant SDGs icon, as applies)</a:t>
              </a:r>
            </a:p>
            <a:p>
              <a:pPr marL="0" lvl="1" defTabSz="889000" fontAlgn="auto">
                <a:lnSpc>
                  <a:spcPct val="90000"/>
                </a:lnSpc>
                <a:spcAft>
                  <a:spcPct val="15000"/>
                </a:spcAft>
                <a:defRPr/>
              </a:pPr>
              <a:endParaRPr lang="en-US" sz="2000" dirty="0">
                <a:latin typeface="Arial" panose="020B0604020202020204" pitchFamily="34" charset="0"/>
                <a:cs typeface="Arial" panose="020B0604020202020204" pitchFamily="34" charset="0"/>
              </a:endParaRPr>
            </a:p>
            <a:p>
              <a:pPr marL="0" lvl="1" defTabSz="889000" fontAlgn="auto">
                <a:lnSpc>
                  <a:spcPct val="90000"/>
                </a:lnSpc>
                <a:spcAft>
                  <a:spcPct val="15000"/>
                </a:spcAft>
                <a:defRPr/>
              </a:pPr>
              <a:endParaRPr lang="en-US" sz="2000" dirty="0">
                <a:latin typeface="Arial" panose="020B0604020202020204" pitchFamily="34" charset="0"/>
                <a:cs typeface="Arial" panose="020B0604020202020204" pitchFamily="34" charset="0"/>
              </a:endParaRPr>
            </a:p>
            <a:p>
              <a:pPr marL="0" lvl="1" defTabSz="889000" fontAlgn="auto">
                <a:lnSpc>
                  <a:spcPct val="90000"/>
                </a:lnSpc>
                <a:spcAft>
                  <a:spcPct val="15000"/>
                </a:spcAft>
                <a:defRPr/>
              </a:pPr>
              <a:endParaRPr lang="en-US" sz="2000" dirty="0">
                <a:latin typeface="Arial" panose="020B0604020202020204" pitchFamily="34" charset="0"/>
                <a:cs typeface="Arial" panose="020B0604020202020204" pitchFamily="34" charset="0"/>
              </a:endParaRPr>
            </a:p>
            <a:p>
              <a:pPr marL="0" lvl="1" defTabSz="889000" fontAlgn="auto">
                <a:lnSpc>
                  <a:spcPct val="90000"/>
                </a:lnSpc>
                <a:spcAft>
                  <a:spcPct val="15000"/>
                </a:spcAft>
                <a:defRPr/>
              </a:pPr>
              <a:endParaRPr lang="en-US" sz="1100" dirty="0">
                <a:latin typeface="Arial" panose="020B0604020202020204" pitchFamily="34" charset="0"/>
                <a:cs typeface="Arial" panose="020B0604020202020204" pitchFamily="34" charset="0"/>
              </a:endParaRPr>
            </a:p>
            <a:p>
              <a:pPr marL="342900" lvl="1" indent="-342900" defTabSz="889000" fontAlgn="auto">
                <a:lnSpc>
                  <a:spcPct val="90000"/>
                </a:lnSpc>
                <a:spcAft>
                  <a:spcPct val="15000"/>
                </a:spcAft>
                <a:buFont typeface="Arial" panose="020B0604020202020204" pitchFamily="34" charset="0"/>
                <a:buChar char="•"/>
                <a:defRPr/>
              </a:pPr>
              <a:r>
                <a:rPr lang="en-US" dirty="0">
                  <a:latin typeface="Arial" panose="020B0604020202020204" pitchFamily="34" charset="0"/>
                  <a:cs typeface="Arial" panose="020B0604020202020204" pitchFamily="34" charset="0"/>
                </a:rPr>
                <a:t>3 AfCFTA Strategies will facilitate market access within the AfCFTA Market. </a:t>
              </a:r>
            </a:p>
          </p:txBody>
        </p:sp>
        <p:pic>
          <p:nvPicPr>
            <p:cNvPr id="9231" name="Picture 2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80355" y="1996200"/>
              <a:ext cx="675831" cy="749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8" name="Picture 2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06220" y="1996019"/>
              <a:ext cx="734021" cy="734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9" name="Picture 2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89021" y="1999481"/>
              <a:ext cx="616000" cy="730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0" name="Picture 3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72931" y="1996019"/>
              <a:ext cx="639516" cy="734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4" name="Picture 4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0288" y="1999480"/>
              <a:ext cx="730558" cy="730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21" name="Group 5"/>
          <p:cNvGrpSpPr>
            <a:grpSpLocks noChangeAspect="1"/>
          </p:cNvGrpSpPr>
          <p:nvPr/>
        </p:nvGrpSpPr>
        <p:grpSpPr bwMode="auto">
          <a:xfrm>
            <a:off x="4332288" y="965200"/>
            <a:ext cx="3722687" cy="2960688"/>
            <a:chOff x="4332001" y="965264"/>
            <a:chExt cx="3687614" cy="2960086"/>
          </a:xfrm>
        </p:grpSpPr>
        <p:sp>
          <p:nvSpPr>
            <p:cNvPr id="34" name="Freeform 31">
              <a:extLst/>
            </p:cNvPr>
            <p:cNvSpPr/>
            <p:nvPr/>
          </p:nvSpPr>
          <p:spPr>
            <a:xfrm>
              <a:off x="4332001" y="965264"/>
              <a:ext cx="3687614" cy="514245"/>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a:solidFill>
              <a:schemeClr val="accent6"/>
            </a:solidFill>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lIns="142240" tIns="81280" rIns="142240" bIns="81280" spcCol="1270" anchor="ct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Follow-up on ARFSD res.</a:t>
              </a:r>
            </a:p>
          </p:txBody>
        </p:sp>
        <p:sp>
          <p:nvSpPr>
            <p:cNvPr id="35" name="Freeform 32">
              <a:extLst/>
            </p:cNvPr>
            <p:cNvSpPr>
              <a:spLocks noChangeAspect="1"/>
            </p:cNvSpPr>
            <p:nvPr/>
          </p:nvSpPr>
          <p:spPr>
            <a:xfrm>
              <a:off x="4332001" y="1547759"/>
              <a:ext cx="3676607" cy="2377591"/>
            </a:xfrm>
            <a:custGeom>
              <a:avLst/>
              <a:gdLst>
                <a:gd name="connsiteX0" fmla="*/ 0 w 3351220"/>
                <a:gd name="connsiteY0" fmla="*/ 0 h 3753438"/>
                <a:gd name="connsiteX1" fmla="*/ 3351220 w 3351220"/>
                <a:gd name="connsiteY1" fmla="*/ 0 h 3753438"/>
                <a:gd name="connsiteX2" fmla="*/ 3351220 w 3351220"/>
                <a:gd name="connsiteY2" fmla="*/ 3753438 h 3753438"/>
                <a:gd name="connsiteX3" fmla="*/ 0 w 3351220"/>
                <a:gd name="connsiteY3" fmla="*/ 3753438 h 3753438"/>
                <a:gd name="connsiteX4" fmla="*/ 0 w 3351220"/>
                <a:gd name="connsiteY4" fmla="*/ 0 h 375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753438">
                  <a:moveTo>
                    <a:pt x="0" y="0"/>
                  </a:moveTo>
                  <a:lnTo>
                    <a:pt x="3351220" y="0"/>
                  </a:lnTo>
                  <a:lnTo>
                    <a:pt x="3351220" y="3753438"/>
                  </a:lnTo>
                  <a:lnTo>
                    <a:pt x="0" y="3753438"/>
                  </a:lnTo>
                  <a:lnTo>
                    <a:pt x="0" y="0"/>
                  </a:lnTo>
                  <a:close/>
                </a:path>
              </a:pathLst>
            </a:custGeom>
            <a:solidFill>
              <a:srgbClr val="D7DEDF">
                <a:alpha val="89804"/>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0" lvl="1" defTabSz="889000" fontAlgn="auto">
                <a:lnSpc>
                  <a:spcPct val="90000"/>
                </a:lnSpc>
                <a:spcAft>
                  <a:spcPct val="15000"/>
                </a:spcAft>
                <a:defRPr/>
              </a:pPr>
              <a:endParaRPr lang="en-US" dirty="0">
                <a:latin typeface="Arial" panose="020B0604020202020204" pitchFamily="34" charset="0"/>
                <a:cs typeface="Arial" panose="020B0604020202020204" pitchFamily="34" charset="0"/>
              </a:endParaRPr>
            </a:p>
            <a:p>
              <a:pPr marL="228600" lvl="1" indent="-228600" defTabSz="889000" fontAlgn="auto">
                <a:lnSpc>
                  <a:spcPct val="90000"/>
                </a:lnSpc>
                <a:spcAft>
                  <a:spcPct val="15000"/>
                </a:spcAft>
                <a:buFontTx/>
                <a:buChar char="••"/>
                <a:defRPr/>
              </a:pPr>
              <a:endParaRPr lang="en-US" dirty="0">
                <a:latin typeface="Arial" panose="020B0604020202020204" pitchFamily="34" charset="0"/>
                <a:cs typeface="Arial" panose="020B0604020202020204" pitchFamily="34" charset="0"/>
              </a:endParaRPr>
            </a:p>
            <a:p>
              <a:pPr marL="0" lvl="1" defTabSz="889000" fontAlgn="auto">
                <a:lnSpc>
                  <a:spcPct val="90000"/>
                </a:lnSpc>
                <a:spcAft>
                  <a:spcPct val="15000"/>
                </a:spcAft>
                <a:defRPr/>
              </a:pPr>
              <a:endParaRPr lang="en-US" dirty="0">
                <a:latin typeface="Arial" panose="020B0604020202020204" pitchFamily="34" charset="0"/>
                <a:cs typeface="Arial" panose="020B0604020202020204" pitchFamily="34" charset="0"/>
              </a:endParaRPr>
            </a:p>
            <a:p>
              <a:pPr marL="228600" lvl="1" indent="-228600" defTabSz="889000" fontAlgn="auto">
                <a:lnSpc>
                  <a:spcPct val="90000"/>
                </a:lnSpc>
                <a:spcAft>
                  <a:spcPct val="15000"/>
                </a:spcAft>
                <a:buFontTx/>
                <a:buChar char="••"/>
                <a:defRPr/>
              </a:pPr>
              <a:endParaRPr lang="en-US" dirty="0">
                <a:latin typeface="Arial" panose="020B0604020202020204" pitchFamily="34" charset="0"/>
                <a:cs typeface="Arial" panose="020B0604020202020204" pitchFamily="34" charset="0"/>
              </a:endParaRPr>
            </a:p>
          </p:txBody>
        </p:sp>
      </p:grpSp>
      <p:grpSp>
        <p:nvGrpSpPr>
          <p:cNvPr id="9222" name="Group 8"/>
          <p:cNvGrpSpPr>
            <a:grpSpLocks/>
          </p:cNvGrpSpPr>
          <p:nvPr/>
        </p:nvGrpSpPr>
        <p:grpSpPr bwMode="auto">
          <a:xfrm>
            <a:off x="619125" y="3994150"/>
            <a:ext cx="3578225" cy="2444750"/>
            <a:chOff x="619452" y="3909341"/>
            <a:chExt cx="3552934" cy="2529559"/>
          </a:xfrm>
        </p:grpSpPr>
        <p:sp>
          <p:nvSpPr>
            <p:cNvPr id="36" name="Freeform 31">
              <a:extLst/>
            </p:cNvPr>
            <p:cNvSpPr/>
            <p:nvPr/>
          </p:nvSpPr>
          <p:spPr>
            <a:xfrm>
              <a:off x="619452" y="3909341"/>
              <a:ext cx="3552934" cy="514125"/>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a:solidFill>
              <a:schemeClr val="accent4">
                <a:lumMod val="50000"/>
              </a:schemeClr>
            </a:solidFill>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lIns="142240" tIns="81280" rIns="142240" bIns="81280" spcCol="1270" anchor="ct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OIBCs (if applicable)</a:t>
              </a:r>
            </a:p>
          </p:txBody>
        </p:sp>
        <p:sp>
          <p:nvSpPr>
            <p:cNvPr id="37" name="Freeform 32">
              <a:extLst/>
            </p:cNvPr>
            <p:cNvSpPr/>
            <p:nvPr/>
          </p:nvSpPr>
          <p:spPr>
            <a:xfrm>
              <a:off x="619452" y="4492454"/>
              <a:ext cx="3552934" cy="1946446"/>
            </a:xfrm>
            <a:custGeom>
              <a:avLst/>
              <a:gdLst>
                <a:gd name="connsiteX0" fmla="*/ 0 w 3351220"/>
                <a:gd name="connsiteY0" fmla="*/ 0 h 3753438"/>
                <a:gd name="connsiteX1" fmla="*/ 3351220 w 3351220"/>
                <a:gd name="connsiteY1" fmla="*/ 0 h 3753438"/>
                <a:gd name="connsiteX2" fmla="*/ 3351220 w 3351220"/>
                <a:gd name="connsiteY2" fmla="*/ 3753438 h 3753438"/>
                <a:gd name="connsiteX3" fmla="*/ 0 w 3351220"/>
                <a:gd name="connsiteY3" fmla="*/ 3753438 h 3753438"/>
                <a:gd name="connsiteX4" fmla="*/ 0 w 3351220"/>
                <a:gd name="connsiteY4" fmla="*/ 0 h 375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753438">
                  <a:moveTo>
                    <a:pt x="0" y="0"/>
                  </a:moveTo>
                  <a:lnTo>
                    <a:pt x="3351220" y="0"/>
                  </a:lnTo>
                  <a:lnTo>
                    <a:pt x="3351220" y="3753438"/>
                  </a:lnTo>
                  <a:lnTo>
                    <a:pt x="0" y="3753438"/>
                  </a:lnTo>
                  <a:lnTo>
                    <a:pt x="0" y="0"/>
                  </a:lnTo>
                  <a:close/>
                </a:path>
              </a:pathLst>
            </a:custGeom>
            <a:solidFill>
              <a:schemeClr val="accent4">
                <a:lumMod val="20000"/>
                <a:lumOff val="80000"/>
                <a:alpha val="89804"/>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228600" lvl="1" indent="-228600" defTabSz="889000" fontAlgn="auto">
                <a:lnSpc>
                  <a:spcPct val="90000"/>
                </a:lnSpc>
                <a:spcAft>
                  <a:spcPct val="15000"/>
                </a:spcAft>
                <a:buFontTx/>
                <a:buChar char="••"/>
                <a:defRPr/>
              </a:pPr>
              <a:r>
                <a:rPr lang="en-US" dirty="0">
                  <a:latin typeface="Arial" panose="020B0604020202020204" pitchFamily="34" charset="0"/>
                  <a:cs typeface="Arial" panose="020B0604020202020204" pitchFamily="34" charset="0"/>
                </a:rPr>
                <a:t>Contributing to the work of O/IBC 2 on 2 of its pillars;</a:t>
              </a:r>
            </a:p>
            <a:p>
              <a:pPr marL="0" lvl="1" defTabSz="889000" fontAlgn="auto">
                <a:lnSpc>
                  <a:spcPct val="90000"/>
                </a:lnSpc>
                <a:spcAft>
                  <a:spcPct val="15000"/>
                </a:spcAft>
                <a:defRPr/>
              </a:pPr>
              <a:r>
                <a:rPr lang="en-US" dirty="0">
                  <a:latin typeface="Arial" panose="020B0604020202020204" pitchFamily="34" charset="0"/>
                  <a:cs typeface="Arial" panose="020B0604020202020204" pitchFamily="34" charset="0"/>
                </a:rPr>
                <a:t> </a:t>
              </a:r>
            </a:p>
            <a:p>
              <a:pPr marL="685800" lvl="2" indent="-228600" defTabSz="889000" fontAlgn="auto">
                <a:lnSpc>
                  <a:spcPct val="90000"/>
                </a:lnSpc>
                <a:spcAft>
                  <a:spcPct val="15000"/>
                </a:spcAft>
                <a:buFontTx/>
                <a:buChar char="••"/>
                <a:defRPr/>
              </a:pPr>
              <a:r>
                <a:rPr lang="en-US" dirty="0">
                  <a:latin typeface="Arial" panose="020B0604020202020204" pitchFamily="34" charset="0"/>
                  <a:cs typeface="Arial" panose="020B0604020202020204" pitchFamily="34" charset="0"/>
                </a:rPr>
                <a:t>AfCFTA </a:t>
              </a:r>
            </a:p>
            <a:p>
              <a:pPr marL="457200" lvl="2" defTabSz="889000" fontAlgn="auto">
                <a:lnSpc>
                  <a:spcPct val="90000"/>
                </a:lnSpc>
                <a:spcAft>
                  <a:spcPct val="15000"/>
                </a:spcAft>
                <a:defRPr/>
              </a:pPr>
              <a:endParaRPr lang="en-US" dirty="0">
                <a:latin typeface="Arial" panose="020B0604020202020204" pitchFamily="34" charset="0"/>
                <a:cs typeface="Arial" panose="020B0604020202020204" pitchFamily="34" charset="0"/>
              </a:endParaRPr>
            </a:p>
            <a:p>
              <a:pPr marL="685800" lvl="2" indent="-228600" defTabSz="889000" fontAlgn="auto">
                <a:lnSpc>
                  <a:spcPct val="90000"/>
                </a:lnSpc>
                <a:spcAft>
                  <a:spcPct val="15000"/>
                </a:spcAft>
                <a:buFontTx/>
                <a:buChar char="••"/>
                <a:defRPr/>
              </a:pPr>
              <a:r>
                <a:rPr lang="en-US" dirty="0">
                  <a:latin typeface="Arial" panose="020B0604020202020204" pitchFamily="34" charset="0"/>
                  <a:cs typeface="Arial" panose="020B0604020202020204" pitchFamily="34" charset="0"/>
                </a:rPr>
                <a:t>COVID-19 Response  </a:t>
              </a:r>
            </a:p>
          </p:txBody>
        </p:sp>
      </p:grpSp>
      <p:sp>
        <p:nvSpPr>
          <p:cNvPr id="40" name="Freeform 31">
            <a:extLst/>
          </p:cNvPr>
          <p:cNvSpPr/>
          <p:nvPr/>
        </p:nvSpPr>
        <p:spPr>
          <a:xfrm>
            <a:off x="8199438" y="960438"/>
            <a:ext cx="3500437" cy="514350"/>
          </a:xfrm>
          <a:custGeom>
            <a:avLst/>
            <a:gdLst>
              <a:gd name="connsiteX0" fmla="*/ 0 w 3351220"/>
              <a:gd name="connsiteY0" fmla="*/ 0 h 1340488"/>
              <a:gd name="connsiteX1" fmla="*/ 3351220 w 3351220"/>
              <a:gd name="connsiteY1" fmla="*/ 0 h 1340488"/>
              <a:gd name="connsiteX2" fmla="*/ 3351220 w 3351220"/>
              <a:gd name="connsiteY2" fmla="*/ 1340488 h 1340488"/>
              <a:gd name="connsiteX3" fmla="*/ 0 w 3351220"/>
              <a:gd name="connsiteY3" fmla="*/ 1340488 h 1340488"/>
              <a:gd name="connsiteX4" fmla="*/ 0 w 3351220"/>
              <a:gd name="connsiteY4" fmla="*/ 0 h 1340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1340488">
                <a:moveTo>
                  <a:pt x="0" y="0"/>
                </a:moveTo>
                <a:lnTo>
                  <a:pt x="3351220" y="0"/>
                </a:lnTo>
                <a:lnTo>
                  <a:pt x="3351220" y="1340488"/>
                </a:lnTo>
                <a:lnTo>
                  <a:pt x="0" y="1340488"/>
                </a:lnTo>
                <a:lnTo>
                  <a:pt x="0" y="0"/>
                </a:lnTo>
                <a:close/>
              </a:path>
            </a:pathLst>
          </a:custGeom>
          <a:solidFill>
            <a:srgbClr val="FF0000"/>
          </a:solidFill>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lIns="142240" tIns="81280" rIns="142240" bIns="81280" spcCol="1270" anchor="ct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Partnerships (external)</a:t>
            </a:r>
          </a:p>
        </p:txBody>
      </p:sp>
      <p:sp>
        <p:nvSpPr>
          <p:cNvPr id="41" name="Freeform 32">
            <a:extLst/>
          </p:cNvPr>
          <p:cNvSpPr/>
          <p:nvPr/>
        </p:nvSpPr>
        <p:spPr>
          <a:xfrm>
            <a:off x="8193089" y="1477962"/>
            <a:ext cx="3613334" cy="4960937"/>
          </a:xfrm>
          <a:custGeom>
            <a:avLst/>
            <a:gdLst>
              <a:gd name="connsiteX0" fmla="*/ 0 w 3351220"/>
              <a:gd name="connsiteY0" fmla="*/ 0 h 3753438"/>
              <a:gd name="connsiteX1" fmla="*/ 3351220 w 3351220"/>
              <a:gd name="connsiteY1" fmla="*/ 0 h 3753438"/>
              <a:gd name="connsiteX2" fmla="*/ 3351220 w 3351220"/>
              <a:gd name="connsiteY2" fmla="*/ 3753438 h 3753438"/>
              <a:gd name="connsiteX3" fmla="*/ 0 w 3351220"/>
              <a:gd name="connsiteY3" fmla="*/ 3753438 h 3753438"/>
              <a:gd name="connsiteX4" fmla="*/ 0 w 3351220"/>
              <a:gd name="connsiteY4" fmla="*/ 0 h 375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1220" h="3753438">
                <a:moveTo>
                  <a:pt x="0" y="0"/>
                </a:moveTo>
                <a:lnTo>
                  <a:pt x="3351220" y="0"/>
                </a:lnTo>
                <a:lnTo>
                  <a:pt x="3351220" y="3753438"/>
                </a:lnTo>
                <a:lnTo>
                  <a:pt x="0" y="3753438"/>
                </a:lnTo>
                <a:lnTo>
                  <a:pt x="0" y="0"/>
                </a:lnTo>
                <a:close/>
              </a:path>
            </a:pathLst>
          </a:custGeom>
          <a:solidFill>
            <a:srgbClr val="FFE5E5">
              <a:alpha val="89804"/>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lIns="106680" tIns="106680" rIns="142240" bIns="160020" spcCol="1270"/>
          <a:lstStyle/>
          <a:p>
            <a:pPr marL="285750" lvl="1" indent="-285750" defTabSz="889000" fontAlgn="auto">
              <a:lnSpc>
                <a:spcPct val="90000"/>
              </a:lnSpc>
              <a:spcAft>
                <a:spcPct val="15000"/>
              </a:spcAft>
              <a:buFont typeface="Arial" panose="020B0604020202020204" pitchFamily="34" charset="0"/>
              <a:buChar char="•"/>
              <a:defRPr/>
            </a:pPr>
            <a:r>
              <a:rPr lang="en-US" dirty="0">
                <a:latin typeface="Arial" panose="020B0604020202020204" pitchFamily="34" charset="0"/>
                <a:cs typeface="Arial" panose="020B0604020202020204" pitchFamily="34" charset="0"/>
              </a:rPr>
              <a:t>IFPRI online training course on the AfCFTA;</a:t>
            </a:r>
          </a:p>
          <a:p>
            <a:pPr marL="285750" lvl="1" indent="-285750" defTabSz="889000" fontAlgn="auto">
              <a:lnSpc>
                <a:spcPct val="90000"/>
              </a:lnSpc>
              <a:spcAft>
                <a:spcPct val="15000"/>
              </a:spcAft>
              <a:buFont typeface="Arial" panose="020B0604020202020204" pitchFamily="34" charset="0"/>
              <a:buChar char="•"/>
              <a:defRPr/>
            </a:pPr>
            <a:r>
              <a:rPr lang="en-US" dirty="0">
                <a:latin typeface="Arial" panose="020B0604020202020204" pitchFamily="34" charset="0"/>
                <a:cs typeface="Arial" panose="020B0604020202020204" pitchFamily="34" charset="0"/>
              </a:rPr>
              <a:t>ECCAS – ECA  provided two trade experts that have helped region advance on AfCFTA negotiations; </a:t>
            </a:r>
          </a:p>
          <a:p>
            <a:pPr marL="285750" lvl="1" indent="-285750" defTabSz="889000" fontAlgn="auto">
              <a:lnSpc>
                <a:spcPct val="90000"/>
              </a:lnSpc>
              <a:spcAft>
                <a:spcPct val="15000"/>
              </a:spcAft>
              <a:buFont typeface="Arial" panose="020B0604020202020204" pitchFamily="34" charset="0"/>
              <a:buChar char="•"/>
              <a:defRPr/>
            </a:pPr>
            <a:r>
              <a:rPr lang="en-US" dirty="0">
                <a:latin typeface="Arial" panose="020B0604020202020204" pitchFamily="34" charset="0"/>
                <a:cs typeface="Arial" panose="020B0604020202020204" pitchFamily="34" charset="0"/>
              </a:rPr>
              <a:t>AUC - finalization of AfCFTA outstanding issues;</a:t>
            </a:r>
          </a:p>
          <a:p>
            <a:pPr marL="285750" lvl="1" indent="-285750" defTabSz="889000" fontAlgn="auto">
              <a:lnSpc>
                <a:spcPct val="90000"/>
              </a:lnSpc>
              <a:spcAft>
                <a:spcPct val="15000"/>
              </a:spcAft>
              <a:buFont typeface="Arial" panose="020B0604020202020204" pitchFamily="34" charset="0"/>
              <a:buChar char="•"/>
              <a:defRPr/>
            </a:pPr>
            <a:r>
              <a:rPr lang="en-US" dirty="0">
                <a:latin typeface="Arial" panose="020B0604020202020204" pitchFamily="34" charset="0"/>
                <a:cs typeface="Arial" panose="020B0604020202020204" pitchFamily="34" charset="0"/>
              </a:rPr>
              <a:t>Afreximbank partnerships on ICBT and IATF 2021 &amp; 2023</a:t>
            </a:r>
          </a:p>
          <a:p>
            <a:pPr marL="285750" lvl="1" indent="-285750" defTabSz="889000" fontAlgn="auto">
              <a:lnSpc>
                <a:spcPct val="90000"/>
              </a:lnSpc>
              <a:spcAft>
                <a:spcPct val="15000"/>
              </a:spcAft>
              <a:buFont typeface="Arial" panose="020B0604020202020204" pitchFamily="34" charset="0"/>
              <a:buChar char="•"/>
              <a:defRPr/>
            </a:pPr>
            <a:r>
              <a:rPr lang="es-ES" dirty="0">
                <a:latin typeface="Arial" panose="020B0604020202020204" pitchFamily="34" charset="0"/>
                <a:cs typeface="Arial" panose="020B0604020202020204" pitchFamily="34" charset="0"/>
              </a:rPr>
              <a:t>TRAPCA &amp; tralac –ACP Project </a:t>
            </a:r>
          </a:p>
          <a:p>
            <a:pPr marL="228600" lvl="1" indent="-228600" defTabSz="889000">
              <a:lnSpc>
                <a:spcPct val="90000"/>
              </a:lnSpc>
              <a:spcAft>
                <a:spcPct val="15000"/>
              </a:spcAft>
              <a:buChar char="••"/>
            </a:pPr>
            <a:r>
              <a:rPr lang="es-ES" dirty="0">
                <a:latin typeface="Arial" panose="020B0604020202020204" pitchFamily="34" charset="0"/>
                <a:cs typeface="Arial" panose="020B0604020202020204" pitchFamily="34" charset="0"/>
              </a:rPr>
              <a:t>GAC &amp; EU- AfCFTA Project </a:t>
            </a:r>
          </a:p>
          <a:p>
            <a:pPr marL="228600" lvl="1" indent="-228600" defTabSz="889000">
              <a:lnSpc>
                <a:spcPct val="90000"/>
              </a:lnSpc>
              <a:spcAft>
                <a:spcPct val="15000"/>
              </a:spcAft>
              <a:buChar char="••"/>
            </a:pPr>
            <a:r>
              <a:rPr lang="es-ES" dirty="0">
                <a:latin typeface="Arial" panose="020B0604020202020204" pitchFamily="34" charset="0"/>
                <a:cs typeface="Arial" panose="020B0604020202020204" pitchFamily="34" charset="0"/>
              </a:rPr>
              <a:t>UNCTAD –</a:t>
            </a:r>
            <a:r>
              <a:rPr lang="es-ES" dirty="0" err="1">
                <a:latin typeface="Arial" panose="020B0604020202020204" pitchFamily="34" charset="0"/>
                <a:cs typeface="Arial" panose="020B0604020202020204" pitchFamily="34" charset="0"/>
              </a:rPr>
              <a:t>Services</a:t>
            </a:r>
            <a:r>
              <a:rPr lang="es-ES" dirty="0">
                <a:latin typeface="Arial" panose="020B0604020202020204" pitchFamily="34" charset="0"/>
                <a:cs typeface="Arial" panose="020B0604020202020204" pitchFamily="34" charset="0"/>
              </a:rPr>
              <a:t> Project</a:t>
            </a:r>
          </a:p>
          <a:p>
            <a:pPr marL="228600" lvl="1" indent="-228600" defTabSz="889000">
              <a:lnSpc>
                <a:spcPct val="90000"/>
              </a:lnSpc>
              <a:spcAft>
                <a:spcPct val="15000"/>
              </a:spcAft>
              <a:buFontTx/>
              <a:buChar char="••"/>
            </a:pPr>
            <a:r>
              <a:rPr lang="es-ES" dirty="0">
                <a:latin typeface="Arial" panose="020B0604020202020204" pitchFamily="34" charset="0"/>
                <a:cs typeface="Arial" panose="020B0604020202020204" pitchFamily="34" charset="0"/>
              </a:rPr>
              <a:t>UNRC-AfCFTA </a:t>
            </a:r>
            <a:r>
              <a:rPr lang="es-ES" dirty="0" err="1">
                <a:latin typeface="Arial" panose="020B0604020202020204" pitchFamily="34" charset="0"/>
                <a:cs typeface="Arial" panose="020B0604020202020204" pitchFamily="34" charset="0"/>
              </a:rPr>
              <a:t>National</a:t>
            </a:r>
            <a:r>
              <a:rPr lang="es-ES" dirty="0">
                <a:latin typeface="Arial" panose="020B0604020202020204" pitchFamily="34" charset="0"/>
                <a:cs typeface="Arial" panose="020B0604020202020204" pitchFamily="34" charset="0"/>
              </a:rPr>
              <a:t> </a:t>
            </a:r>
            <a:r>
              <a:rPr lang="es-ES" dirty="0" err="1">
                <a:latin typeface="Arial" panose="020B0604020202020204" pitchFamily="34" charset="0"/>
                <a:cs typeface="Arial" panose="020B0604020202020204" pitchFamily="34" charset="0"/>
              </a:rPr>
              <a:t>Strategies</a:t>
            </a:r>
            <a:endParaRPr lang="es-ES" dirty="0">
              <a:latin typeface="Arial" panose="020B0604020202020204" pitchFamily="34" charset="0"/>
              <a:cs typeface="Arial" panose="020B0604020202020204" pitchFamily="34" charset="0"/>
            </a:endParaRPr>
          </a:p>
          <a:p>
            <a:pPr marL="228600" lvl="1" indent="-228600" defTabSz="889000">
              <a:lnSpc>
                <a:spcPct val="90000"/>
              </a:lnSpc>
              <a:spcAft>
                <a:spcPct val="15000"/>
              </a:spcAft>
              <a:buFontTx/>
              <a:buChar char="••"/>
            </a:pPr>
            <a:r>
              <a:rPr lang="es-ES" dirty="0">
                <a:latin typeface="Arial" panose="020B0604020202020204" pitchFamily="34" charset="0"/>
                <a:cs typeface="Arial" panose="020B0604020202020204" pitchFamily="34" charset="0"/>
              </a:rPr>
              <a:t>U</a:t>
            </a:r>
            <a:r>
              <a:rPr lang="en-US" dirty="0">
                <a:latin typeface="Arial" panose="020B0604020202020204" pitchFamily="34" charset="0"/>
                <a:cs typeface="Arial" panose="020B0604020202020204" pitchFamily="34" charset="0"/>
              </a:rPr>
              <a:t>NDA Project- </a:t>
            </a:r>
            <a:r>
              <a:rPr lang="en-GB" dirty="0">
                <a:latin typeface="Arial" panose="020B0604020202020204" pitchFamily="34" charset="0"/>
                <a:cs typeface="Arial" panose="020B0604020202020204" pitchFamily="34" charset="0"/>
              </a:rPr>
              <a:t>gender-responsive trade policies </a:t>
            </a:r>
            <a:endParaRPr lang="en-US" dirty="0">
              <a:latin typeface="Arial" panose="020B0604020202020204" pitchFamily="34" charset="0"/>
              <a:cs typeface="Arial" panose="020B0604020202020204" pitchFamily="34" charset="0"/>
            </a:endParaRPr>
          </a:p>
          <a:p>
            <a:pPr marL="285750" lvl="1" indent="-285750" defTabSz="889000" fontAlgn="auto">
              <a:lnSpc>
                <a:spcPct val="90000"/>
              </a:lnSpc>
              <a:spcAft>
                <a:spcPct val="1500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285750" lvl="1" indent="-285750" defTabSz="889000" fontAlgn="auto">
              <a:lnSpc>
                <a:spcPct val="90000"/>
              </a:lnSpc>
              <a:spcAft>
                <a:spcPct val="1500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228600" lvl="1" indent="-228600" defTabSz="889000" fontAlgn="auto">
              <a:lnSpc>
                <a:spcPct val="90000"/>
              </a:lnSpc>
              <a:spcAft>
                <a:spcPct val="15000"/>
              </a:spcAft>
              <a:buFontTx/>
              <a:buChar char="••"/>
              <a:defRPr/>
            </a:pPr>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4" descr="Image result for SDGs"/>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US" altLang="en-US"/>
          </a:p>
        </p:txBody>
      </p:sp>
      <p:sp>
        <p:nvSpPr>
          <p:cNvPr id="10243" name="AutoShape 6" descr="Image result for SDGs"/>
          <p:cNvSpPr>
            <a:spLocks noChangeAspect="1" noChangeArrowheads="1"/>
          </p:cNvSpPr>
          <p:nvPr/>
        </p:nvSpPr>
        <p:spPr bwMode="auto">
          <a:xfrm>
            <a:off x="1831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US" altLang="en-US"/>
          </a:p>
        </p:txBody>
      </p:sp>
      <p:sp>
        <p:nvSpPr>
          <p:cNvPr id="10244" name="AutoShape 2" descr="Image result for challenges"/>
          <p:cNvSpPr>
            <a:spLocks noChangeAspect="1" noChangeArrowheads="1"/>
          </p:cNvSpPr>
          <p:nvPr/>
        </p:nvSpPr>
        <p:spPr bwMode="auto">
          <a:xfrm>
            <a:off x="1587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US" altLang="en-US"/>
          </a:p>
        </p:txBody>
      </p:sp>
      <p:grpSp>
        <p:nvGrpSpPr>
          <p:cNvPr id="10245" name="Group 11"/>
          <p:cNvGrpSpPr>
            <a:grpSpLocks/>
          </p:cNvGrpSpPr>
          <p:nvPr/>
        </p:nvGrpSpPr>
        <p:grpSpPr bwMode="auto">
          <a:xfrm>
            <a:off x="573088" y="1109663"/>
            <a:ext cx="11056937" cy="952500"/>
            <a:chOff x="629399" y="1961853"/>
            <a:chExt cx="8136946" cy="797284"/>
          </a:xfrm>
        </p:grpSpPr>
        <p:sp>
          <p:nvSpPr>
            <p:cNvPr id="13" name="Right Arrow 12"/>
            <p:cNvSpPr/>
            <p:nvPr/>
          </p:nvSpPr>
          <p:spPr>
            <a:xfrm>
              <a:off x="1213522" y="2001310"/>
              <a:ext cx="3441605" cy="714895"/>
            </a:xfrm>
            <a:prstGeom prst="rightArrow">
              <a:avLst/>
            </a:prstGeom>
            <a:solidFill>
              <a:schemeClr val="accent1">
                <a:lumMod val="75000"/>
              </a:schemeClr>
            </a:solidFill>
            <a:effectLst>
              <a:glow rad="101600">
                <a:schemeClr val="accent1">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Key challenges</a:t>
              </a:r>
              <a:endParaRPr lang="en-US" b="1" dirty="0"/>
            </a:p>
          </p:txBody>
        </p:sp>
        <p:sp>
          <p:nvSpPr>
            <p:cNvPr id="17" name="Left Arrow 16"/>
            <p:cNvSpPr/>
            <p:nvPr/>
          </p:nvSpPr>
          <p:spPr>
            <a:xfrm>
              <a:off x="4798186" y="1973368"/>
              <a:ext cx="3400893" cy="714895"/>
            </a:xfrm>
            <a:prstGeom prst="leftArrow">
              <a:avLst/>
            </a:prstGeom>
            <a:solidFill>
              <a:schemeClr val="accent1">
                <a:lumMod val="75000"/>
              </a:schemeClr>
            </a:solidFill>
            <a:effectLst>
              <a:glow rad="101600">
                <a:schemeClr val="accent1">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Lessons learnt</a:t>
              </a:r>
            </a:p>
          </p:txBody>
        </p:sp>
        <p:pic>
          <p:nvPicPr>
            <p:cNvPr id="10255" name="Picture 1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9399" y="1961853"/>
              <a:ext cx="584123" cy="793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6" name="Picture 2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39791" y="2043563"/>
              <a:ext cx="526554" cy="715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 name="Rectângulo arredondado 8">
            <a:extLst/>
          </p:cNvPr>
          <p:cNvSpPr/>
          <p:nvPr/>
        </p:nvSpPr>
        <p:spPr>
          <a:xfrm>
            <a:off x="319088" y="196850"/>
            <a:ext cx="11553825" cy="747713"/>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nchor="ctr">
            <a:spAutoFit/>
          </a:bodyPr>
          <a:lstStyle/>
          <a:p>
            <a:pPr marL="357188" fontAlgn="auto">
              <a:spcBef>
                <a:spcPts val="0"/>
              </a:spcBef>
              <a:spcAft>
                <a:spcPts val="0"/>
              </a:spcAft>
              <a:defRPr/>
            </a:pPr>
            <a:r>
              <a:rPr lang="en-US" sz="3200" b="1" dirty="0">
                <a:latin typeface="Century Gothic" panose="020B0502020202020204" pitchFamily="34" charset="0"/>
              </a:rPr>
              <a:t>Status update: Key challenges and lessons learnt – RA1 </a:t>
            </a:r>
            <a:endParaRPr lang="en-GB" sz="3200" b="1" dirty="0">
              <a:latin typeface="Century Gothic" panose="020B0502020202020204" pitchFamily="34" charset="0"/>
            </a:endParaRPr>
          </a:p>
        </p:txBody>
      </p:sp>
      <p:sp>
        <p:nvSpPr>
          <p:cNvPr id="5" name="TextBox 4"/>
          <p:cNvSpPr txBox="1"/>
          <p:nvPr/>
        </p:nvSpPr>
        <p:spPr>
          <a:xfrm>
            <a:off x="573088" y="2320925"/>
            <a:ext cx="5345112" cy="4247317"/>
          </a:xfrm>
          <a:prstGeom prst="rect">
            <a:avLst/>
          </a:prstGeom>
          <a:solidFill>
            <a:schemeClr val="tx2">
              <a:lumMod val="20000"/>
              <a:lumOff val="80000"/>
            </a:schemeClr>
          </a:solidFill>
        </p:spPr>
        <p:txBody>
          <a:bodyPr>
            <a:spAutoFit/>
          </a:bodyPr>
          <a:lstStyle/>
          <a:p>
            <a:pPr marL="285750" indent="-285750" fontAlgn="auto">
              <a:spcBef>
                <a:spcPts val="0"/>
              </a:spcBef>
              <a:spcAft>
                <a:spcPts val="0"/>
              </a:spcAft>
              <a:buFont typeface="Arial" panose="020B0604020202020204" pitchFamily="34" charset="0"/>
              <a:buChar char="•"/>
              <a:defRPr/>
            </a:pPr>
            <a:r>
              <a:rPr lang="en-US" dirty="0"/>
              <a:t>Continued uncertainty caused by COVID-19 on the operationalization of the AfCFTA;</a:t>
            </a:r>
          </a:p>
          <a:p>
            <a:pPr marL="285750" indent="-285750" fontAlgn="auto">
              <a:spcBef>
                <a:spcPts val="0"/>
              </a:spcBef>
              <a:spcAft>
                <a:spcPts val="0"/>
              </a:spcAft>
              <a:buFont typeface="Arial" panose="020B0604020202020204" pitchFamily="34" charset="0"/>
              <a:buChar char="•"/>
              <a:defRPr/>
            </a:pPr>
            <a:endParaRPr lang="en-US" dirty="0"/>
          </a:p>
          <a:p>
            <a:pPr marL="285750" indent="-285750" fontAlgn="auto">
              <a:spcBef>
                <a:spcPts val="0"/>
              </a:spcBef>
              <a:spcAft>
                <a:spcPts val="0"/>
              </a:spcAft>
              <a:buFont typeface="Arial" panose="020B0604020202020204" pitchFamily="34" charset="0"/>
              <a:buChar char="•"/>
              <a:defRPr/>
            </a:pPr>
            <a:r>
              <a:rPr lang="en-US" dirty="0"/>
              <a:t>COVID-19 has affected ATPC’s ability to support the AfCFTA negotiations </a:t>
            </a:r>
            <a:r>
              <a:rPr lang="en-GB" dirty="0"/>
              <a:t>and advocacy </a:t>
            </a:r>
            <a:r>
              <a:rPr lang="en-US" dirty="0"/>
              <a:t>processes;</a:t>
            </a:r>
          </a:p>
          <a:p>
            <a:pPr marL="285750" indent="-285750" fontAlgn="auto">
              <a:spcBef>
                <a:spcPts val="0"/>
              </a:spcBef>
              <a:spcAft>
                <a:spcPts val="0"/>
              </a:spcAft>
              <a:buFont typeface="Arial" panose="020B0604020202020204" pitchFamily="34" charset="0"/>
              <a:buChar char="•"/>
              <a:defRPr/>
            </a:pPr>
            <a:endParaRPr lang="en-US" dirty="0"/>
          </a:p>
          <a:p>
            <a:pPr marL="285750" indent="-285750" fontAlgn="auto">
              <a:spcBef>
                <a:spcPts val="0"/>
              </a:spcBef>
              <a:spcAft>
                <a:spcPts val="0"/>
              </a:spcAft>
              <a:buFont typeface="Arial" panose="020B0604020202020204" pitchFamily="34" charset="0"/>
              <a:buChar char="•"/>
              <a:defRPr/>
            </a:pPr>
            <a:r>
              <a:rPr lang="en-US" dirty="0"/>
              <a:t>COVID-19 may affect the ability of some countries to implement the AfCFTA; </a:t>
            </a:r>
          </a:p>
          <a:p>
            <a:pPr marL="285750" indent="-285750" fontAlgn="auto">
              <a:spcBef>
                <a:spcPts val="0"/>
              </a:spcBef>
              <a:spcAft>
                <a:spcPts val="0"/>
              </a:spcAft>
              <a:buFont typeface="Arial" panose="020B0604020202020204" pitchFamily="34" charset="0"/>
              <a:buChar char="•"/>
              <a:defRPr/>
            </a:pPr>
            <a:endParaRPr lang="en-US" dirty="0"/>
          </a:p>
          <a:p>
            <a:pPr marL="285750" indent="-285750" fontAlgn="auto">
              <a:spcBef>
                <a:spcPts val="0"/>
              </a:spcBef>
              <a:spcAft>
                <a:spcPts val="0"/>
              </a:spcAft>
              <a:buFont typeface="Arial" panose="020B0604020202020204" pitchFamily="34" charset="0"/>
              <a:buChar char="•"/>
              <a:defRPr/>
            </a:pPr>
            <a:r>
              <a:rPr lang="en-US" dirty="0"/>
              <a:t>COVID-19 has resulted in reduced trade flows among member States. </a:t>
            </a:r>
          </a:p>
          <a:p>
            <a:pPr marL="285750" indent="-285750" fontAlgn="auto">
              <a:spcBef>
                <a:spcPts val="0"/>
              </a:spcBef>
              <a:spcAft>
                <a:spcPts val="0"/>
              </a:spcAft>
              <a:buFont typeface="Arial" panose="020B0604020202020204" pitchFamily="34" charset="0"/>
              <a:buChar char="•"/>
              <a:defRPr/>
            </a:pPr>
            <a:endParaRPr lang="en-US" dirty="0"/>
          </a:p>
          <a:p>
            <a:pPr marL="285750" indent="-285750" fontAlgn="auto">
              <a:spcBef>
                <a:spcPts val="0"/>
              </a:spcBef>
              <a:spcAft>
                <a:spcPts val="0"/>
              </a:spcAft>
              <a:buFont typeface="Arial" panose="020B0604020202020204" pitchFamily="34" charset="0"/>
              <a:buChar char="•"/>
              <a:defRPr/>
            </a:pPr>
            <a:endParaRPr lang="en-US" dirty="0"/>
          </a:p>
          <a:p>
            <a:pPr marL="285750" indent="-285750" fontAlgn="auto">
              <a:spcBef>
                <a:spcPts val="0"/>
              </a:spcBef>
              <a:spcAft>
                <a:spcPts val="0"/>
              </a:spcAft>
              <a:buFont typeface="Arial" panose="020B0604020202020204" pitchFamily="34" charset="0"/>
              <a:buChar char="•"/>
              <a:defRPr/>
            </a:pPr>
            <a:endParaRPr lang="en-US" dirty="0"/>
          </a:p>
        </p:txBody>
      </p:sp>
      <p:sp>
        <p:nvSpPr>
          <p:cNvPr id="29" name="TextBox 28"/>
          <p:cNvSpPr txBox="1"/>
          <p:nvPr/>
        </p:nvSpPr>
        <p:spPr>
          <a:xfrm>
            <a:off x="6369050" y="2324100"/>
            <a:ext cx="5202238" cy="4247317"/>
          </a:xfrm>
          <a:prstGeom prst="rect">
            <a:avLst/>
          </a:prstGeom>
          <a:solidFill>
            <a:schemeClr val="tx2">
              <a:lumMod val="20000"/>
              <a:lumOff val="80000"/>
            </a:schemeClr>
          </a:solidFill>
        </p:spPr>
        <p:txBody>
          <a:bodyPr>
            <a:spAutoFit/>
          </a:bodyPr>
          <a:lstStyle/>
          <a:p>
            <a:pPr marL="285750" indent="-285750">
              <a:buFont typeface="Arial" panose="020B0604020202020204" pitchFamily="34" charset="0"/>
              <a:buChar char="•"/>
            </a:pPr>
            <a:r>
              <a:rPr lang="en-US" dirty="0"/>
              <a:t>Use virtual meetings to ensure that key meetings take place and the start of trade is not affected;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Ensure operational readiness in order to kick start processes when implementation resumes </a:t>
            </a:r>
            <a:r>
              <a:rPr lang="en-US" i="1" dirty="0"/>
              <a:t>(</a:t>
            </a:r>
            <a:r>
              <a:rPr lang="en-US" sz="1500" i="1" dirty="0"/>
              <a:t>Consultations with national counterparts, with SROs, finalization of </a:t>
            </a:r>
            <a:r>
              <a:rPr lang="en-US" sz="1500" i="1" dirty="0" err="1"/>
              <a:t>ToRs</a:t>
            </a:r>
            <a:r>
              <a:rPr lang="en-US" sz="1500" i="1" dirty="0"/>
              <a:t> and selection of experts etc</a:t>
            </a:r>
            <a:r>
              <a:rPr lang="en-US" i="1" dirty="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Maintain close contact with AUC political leadership to understand areas that require interventions for high impact.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Strengthen trade dimensions of post recovery plans in National Strategies.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p:cNvSpPr>
          <p:nvPr/>
        </p:nvSpPr>
        <p:spPr bwMode="auto">
          <a:xfrm>
            <a:off x="3884613" y="3082925"/>
            <a:ext cx="442277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5500" b="1">
                <a:latin typeface="Lato"/>
                <a:ea typeface="MS PGothic" panose="020B0600070205080204" pitchFamily="34" charset="-128"/>
                <a:cs typeface="Calibri" panose="020F0502020204030204" pitchFamily="34" charset="0"/>
                <a:sym typeface="Lato"/>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p:cNvSpPr/>
          <p:nvPr/>
        </p:nvSpPr>
        <p:spPr>
          <a:xfrm>
            <a:off x="573088" y="217488"/>
            <a:ext cx="10998200" cy="681037"/>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nchor="ctr">
            <a:spAutoFit/>
          </a:bodyPr>
          <a:lstStyle/>
          <a:p>
            <a:pPr marL="357188" fontAlgn="auto">
              <a:spcBef>
                <a:spcPts val="0"/>
              </a:spcBef>
              <a:spcAft>
                <a:spcPts val="0"/>
              </a:spcAft>
              <a:defRPr/>
            </a:pPr>
            <a:r>
              <a:rPr lang="en-US" sz="2800" b="1" dirty="0">
                <a:latin typeface="Century Gothic" panose="020B0502020202020204" pitchFamily="34" charset="0"/>
              </a:rPr>
              <a:t>2020 Progress on achievements </a:t>
            </a:r>
            <a:r>
              <a:rPr lang="en-US" sz="2000" b="1" dirty="0">
                <a:latin typeface="Century Gothic" panose="020B0502020202020204" pitchFamily="34" charset="0"/>
              </a:rPr>
              <a:t>(all budget sources: 18, 23, 11, 35)</a:t>
            </a:r>
            <a:endParaRPr lang="en-GB" sz="2800" b="1" dirty="0">
              <a:latin typeface="Century Gothic" panose="020B0502020202020204" pitchFamily="34" charset="0"/>
            </a:endParaRPr>
          </a:p>
        </p:txBody>
      </p:sp>
      <p:sp>
        <p:nvSpPr>
          <p:cNvPr id="4" name="TextBox 3"/>
          <p:cNvSpPr txBox="1"/>
          <p:nvPr/>
        </p:nvSpPr>
        <p:spPr>
          <a:xfrm>
            <a:off x="573088" y="954088"/>
            <a:ext cx="11028362" cy="615553"/>
          </a:xfrm>
          <a:prstGeom prst="rect">
            <a:avLst/>
          </a:prstGeom>
          <a:solidFill>
            <a:schemeClr val="accent2">
              <a:lumMod val="50000"/>
            </a:schemeClr>
          </a:solidFill>
        </p:spPr>
        <p:txBody>
          <a:bodyPr>
            <a:spAutoFit/>
          </a:bodyPr>
          <a:lstStyle/>
          <a:p>
            <a:pPr fontAlgn="auto">
              <a:spcBef>
                <a:spcPts val="0"/>
              </a:spcBef>
              <a:spcAft>
                <a:spcPts val="0"/>
              </a:spcAft>
              <a:defRPr/>
            </a:pPr>
            <a:r>
              <a:rPr lang="en-US" sz="2000" b="1" dirty="0">
                <a:solidFill>
                  <a:schemeClr val="bg1"/>
                </a:solidFill>
              </a:rPr>
              <a:t>Objective: </a:t>
            </a:r>
            <a:r>
              <a:rPr lang="en-US" sz="1400" b="1" dirty="0">
                <a:solidFill>
                  <a:schemeClr val="bg1"/>
                </a:solidFill>
              </a:rPr>
              <a:t>to strengthen regional cooperation and integration among member States through increased trade flows, improved industrialization and increased investments.</a:t>
            </a:r>
            <a:endParaRPr lang="en-US" sz="1200" b="1" dirty="0">
              <a:solidFill>
                <a:schemeClr val="bg1"/>
              </a:solidFill>
              <a:latin typeface="+mn-lt"/>
              <a:cs typeface="+mn-cs"/>
            </a:endParaRPr>
          </a:p>
        </p:txBody>
      </p:sp>
      <p:graphicFrame>
        <p:nvGraphicFramePr>
          <p:cNvPr id="15" name="Table 14"/>
          <p:cNvGraphicFramePr>
            <a:graphicFrameLocks noGrp="1"/>
          </p:cNvGraphicFramePr>
          <p:nvPr>
            <p:extLst>
              <p:ext uri="{D42A27DB-BD31-4B8C-83A1-F6EECF244321}">
                <p14:modId xmlns:p14="http://schemas.microsoft.com/office/powerpoint/2010/main" val="3882513435"/>
              </p:ext>
            </p:extLst>
          </p:nvPr>
        </p:nvGraphicFramePr>
        <p:xfrm>
          <a:off x="573088" y="2374900"/>
          <a:ext cx="11028362" cy="4111162"/>
        </p:xfrm>
        <a:graphic>
          <a:graphicData uri="http://schemas.openxmlformats.org/drawingml/2006/table">
            <a:tbl>
              <a:tblPr firstRow="1" bandRow="1">
                <a:tableStyleId>{5C22544A-7EE6-4342-B048-85BDC9FD1C3A}</a:tableStyleId>
              </a:tblPr>
              <a:tblGrid>
                <a:gridCol w="11028362">
                  <a:extLst>
                    <a:ext uri="{9D8B030D-6E8A-4147-A177-3AD203B41FA5}">
                      <a16:colId xmlns:a16="http://schemas.microsoft.com/office/drawing/2014/main" val="20000"/>
                    </a:ext>
                  </a:extLst>
                </a:gridCol>
              </a:tblGrid>
              <a:tr h="5678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Progress made to achieving the result area</a:t>
                      </a:r>
                    </a:p>
                  </a:txBody>
                  <a:tcPr marL="91431" marR="91431" marT="45717" marB="45717">
                    <a:solidFill>
                      <a:schemeClr val="accent4">
                        <a:lumMod val="75000"/>
                      </a:schemeClr>
                    </a:solidFill>
                  </a:tcPr>
                </a:tc>
                <a:extLst>
                  <a:ext uri="{0D108BD9-81ED-4DB2-BD59-A6C34878D82A}">
                    <a16:rowId xmlns:a16="http://schemas.microsoft.com/office/drawing/2014/main" val="10000"/>
                  </a:ext>
                </a:extLst>
              </a:tr>
              <a:tr h="3108782">
                <a:tc>
                  <a:txBody>
                    <a:bodyPr/>
                    <a:lstStyle/>
                    <a:p>
                      <a:r>
                        <a:rPr lang="en-GB" sz="1200" b="1" kern="1200" dirty="0">
                          <a:solidFill>
                            <a:schemeClr val="dk1"/>
                          </a:solidFill>
                          <a:effectLst/>
                          <a:latin typeface="Arial" panose="020B0604020202020204" pitchFamily="34" charset="0"/>
                          <a:ea typeface="+mn-ea"/>
                          <a:cs typeface="Arial" panose="020B0604020202020204" pitchFamily="34" charset="0"/>
                        </a:rPr>
                        <a:t>IoA.1</a:t>
                      </a:r>
                      <a:r>
                        <a:rPr lang="en-GB" sz="1200" kern="1200" dirty="0">
                          <a:solidFill>
                            <a:schemeClr val="dk1"/>
                          </a:solidFill>
                          <a:effectLst/>
                          <a:latin typeface="Arial" panose="020B0604020202020204" pitchFamily="34" charset="0"/>
                          <a:ea typeface="+mn-ea"/>
                          <a:cs typeface="Arial" panose="020B0604020202020204" pitchFamily="34" charset="0"/>
                        </a:rPr>
                        <a:t> Increase in the share of intra-African trade in Africa’s total trade </a:t>
                      </a:r>
                    </a:p>
                    <a:p>
                      <a:r>
                        <a:rPr lang="en-GB" sz="1200" kern="1200" dirty="0">
                          <a:solidFill>
                            <a:schemeClr val="dk1"/>
                          </a:solidFill>
                          <a:effectLst/>
                          <a:latin typeface="Arial" panose="020B0604020202020204" pitchFamily="34" charset="0"/>
                          <a:ea typeface="+mn-ea"/>
                          <a:cs typeface="Arial" panose="020B0604020202020204" pitchFamily="34" charset="0"/>
                        </a:rPr>
                        <a:t>Baseline (2019) – 16.7%</a:t>
                      </a:r>
                    </a:p>
                    <a:p>
                      <a:r>
                        <a:rPr lang="en-GB" sz="1200" kern="1200" dirty="0">
                          <a:solidFill>
                            <a:schemeClr val="dk1"/>
                          </a:solidFill>
                          <a:effectLst/>
                          <a:latin typeface="Arial" panose="020B0604020202020204" pitchFamily="34" charset="0"/>
                          <a:ea typeface="+mn-ea"/>
                          <a:cs typeface="Arial" panose="020B0604020202020204" pitchFamily="34" charset="0"/>
                        </a:rPr>
                        <a:t>Target (2020) - 17.6%</a:t>
                      </a:r>
                    </a:p>
                    <a:p>
                      <a:r>
                        <a:rPr lang="en-GB" sz="1200" kern="1200" dirty="0">
                          <a:solidFill>
                            <a:schemeClr val="dk1"/>
                          </a:solidFill>
                          <a:effectLst/>
                          <a:latin typeface="Arial" panose="020B0604020202020204" pitchFamily="34" charset="0"/>
                          <a:ea typeface="+mn-ea"/>
                          <a:cs typeface="Arial" panose="020B0604020202020204" pitchFamily="34" charset="0"/>
                        </a:rPr>
                        <a:t>Actual 2020 – to be updated at the end of the year</a:t>
                      </a:r>
                    </a:p>
                    <a:p>
                      <a:endParaRPr lang="en-GB" sz="1050" b="1" kern="1200" dirty="0">
                        <a:solidFill>
                          <a:schemeClr val="tx1"/>
                        </a:solidFill>
                        <a:effectLst/>
                        <a:latin typeface="Arial" panose="020B0604020202020204" pitchFamily="34" charset="0"/>
                        <a:ea typeface="+mn-ea"/>
                        <a:cs typeface="Arial" panose="020B0604020202020204" pitchFamily="34" charset="0"/>
                      </a:endParaRPr>
                    </a:p>
                    <a:p>
                      <a:r>
                        <a:rPr lang="en-GB" sz="1200" b="1" kern="1200" dirty="0">
                          <a:solidFill>
                            <a:schemeClr val="dk1"/>
                          </a:solidFill>
                          <a:effectLst/>
                          <a:latin typeface="Arial" panose="020B0604020202020204" pitchFamily="34" charset="0"/>
                          <a:ea typeface="+mn-ea"/>
                          <a:cs typeface="Arial" panose="020B0604020202020204" pitchFamily="34" charset="0"/>
                        </a:rPr>
                        <a:t>IoA.2</a:t>
                      </a:r>
                      <a:r>
                        <a:rPr lang="en-GB" sz="1200" kern="1200" dirty="0">
                          <a:solidFill>
                            <a:schemeClr val="dk1"/>
                          </a:solidFill>
                          <a:effectLst/>
                          <a:latin typeface="Arial" panose="020B0604020202020204" pitchFamily="34" charset="0"/>
                          <a:ea typeface="+mn-ea"/>
                          <a:cs typeface="Arial" panose="020B0604020202020204" pitchFamily="34" charset="0"/>
                        </a:rPr>
                        <a:t> Increased number of countries that have ratified the Agreement Establishing the AfCFTA</a:t>
                      </a:r>
                    </a:p>
                    <a:p>
                      <a:r>
                        <a:rPr lang="en-GB" sz="1200" kern="1200" dirty="0">
                          <a:solidFill>
                            <a:schemeClr val="dk1"/>
                          </a:solidFill>
                          <a:effectLst/>
                          <a:latin typeface="Arial" panose="020B0604020202020204" pitchFamily="34" charset="0"/>
                          <a:ea typeface="+mn-ea"/>
                          <a:cs typeface="Arial" panose="020B0604020202020204" pitchFamily="34" charset="0"/>
                        </a:rPr>
                        <a:t>Baseline (2019) – 29 </a:t>
                      </a:r>
                    </a:p>
                    <a:p>
                      <a:r>
                        <a:rPr lang="en-GB" sz="1200" kern="1200" dirty="0">
                          <a:solidFill>
                            <a:schemeClr val="dk1"/>
                          </a:solidFill>
                          <a:effectLst/>
                          <a:latin typeface="Arial" panose="020B0604020202020204" pitchFamily="34" charset="0"/>
                          <a:ea typeface="+mn-ea"/>
                          <a:cs typeface="Arial" panose="020B0604020202020204" pitchFamily="34" charset="0"/>
                        </a:rPr>
                        <a:t>Target (2020) – 39</a:t>
                      </a:r>
                    </a:p>
                    <a:p>
                      <a:r>
                        <a:rPr lang="en-GB" sz="1200" kern="1200" dirty="0">
                          <a:solidFill>
                            <a:schemeClr val="dk1"/>
                          </a:solidFill>
                          <a:effectLst/>
                          <a:latin typeface="Arial" panose="020B0604020202020204" pitchFamily="34" charset="0"/>
                          <a:ea typeface="+mn-ea"/>
                          <a:cs typeface="Arial" panose="020B0604020202020204" pitchFamily="34" charset="0"/>
                        </a:rPr>
                        <a:t>Actual – 30</a:t>
                      </a:r>
                    </a:p>
                    <a:p>
                      <a:endParaRPr lang="en-GB" sz="1200" kern="1200" dirty="0">
                        <a:solidFill>
                          <a:schemeClr val="dk1"/>
                        </a:solidFill>
                        <a:effectLst/>
                        <a:latin typeface="Arial" panose="020B0604020202020204" pitchFamily="34" charset="0"/>
                        <a:ea typeface="+mn-ea"/>
                        <a:cs typeface="Arial" panose="020B0604020202020204" pitchFamily="34" charset="0"/>
                      </a:endParaRPr>
                    </a:p>
                    <a:p>
                      <a:r>
                        <a:rPr lang="en-GB" sz="1200" b="1" kern="1200" dirty="0">
                          <a:solidFill>
                            <a:schemeClr val="dk1"/>
                          </a:solidFill>
                          <a:effectLst/>
                          <a:latin typeface="Arial" panose="020B0604020202020204" pitchFamily="34" charset="0"/>
                          <a:ea typeface="+mn-ea"/>
                          <a:cs typeface="Arial" panose="020B0604020202020204" pitchFamily="34" charset="0"/>
                        </a:rPr>
                        <a:t>IoA.3</a:t>
                      </a:r>
                      <a:r>
                        <a:rPr lang="en-GB" sz="1200" kern="1200" dirty="0">
                          <a:solidFill>
                            <a:schemeClr val="dk1"/>
                          </a:solidFill>
                          <a:effectLst/>
                          <a:latin typeface="Arial" panose="020B0604020202020204" pitchFamily="34" charset="0"/>
                          <a:ea typeface="+mn-ea"/>
                          <a:cs typeface="Arial" panose="020B0604020202020204" pitchFamily="34" charset="0"/>
                        </a:rPr>
                        <a:t> Increased number of countries that formulate</a:t>
                      </a:r>
                      <a:r>
                        <a:rPr lang="en-GB" sz="1200" strike="sngStrike" kern="1200" dirty="0">
                          <a:solidFill>
                            <a:schemeClr val="dk1"/>
                          </a:solidFill>
                          <a:effectLst/>
                          <a:latin typeface="Arial" panose="020B0604020202020204" pitchFamily="34" charset="0"/>
                          <a:ea typeface="+mn-ea"/>
                          <a:cs typeface="Arial" panose="020B0604020202020204" pitchFamily="34" charset="0"/>
                        </a:rPr>
                        <a:t> </a:t>
                      </a:r>
                      <a:r>
                        <a:rPr lang="en-GB" sz="1200" kern="1200" dirty="0">
                          <a:solidFill>
                            <a:schemeClr val="dk1"/>
                          </a:solidFill>
                          <a:effectLst/>
                          <a:latin typeface="Arial" panose="020B0604020202020204" pitchFamily="34" charset="0"/>
                          <a:ea typeface="+mn-ea"/>
                          <a:cs typeface="Arial" panose="020B0604020202020204" pitchFamily="34" charset="0"/>
                        </a:rPr>
                        <a:t>national strategies for the implementation of the AfCFTA with ECA’s technical support</a:t>
                      </a:r>
                    </a:p>
                    <a:p>
                      <a:r>
                        <a:rPr lang="en-GB" sz="1200" kern="1200" dirty="0">
                          <a:solidFill>
                            <a:schemeClr val="dk1"/>
                          </a:solidFill>
                          <a:effectLst/>
                          <a:latin typeface="Arial" panose="020B0604020202020204" pitchFamily="34" charset="0"/>
                          <a:ea typeface="+mn-ea"/>
                          <a:cs typeface="Arial" panose="020B0604020202020204" pitchFamily="34" charset="0"/>
                        </a:rPr>
                        <a:t>Baseline (2019) – 6 </a:t>
                      </a:r>
                    </a:p>
                    <a:p>
                      <a:r>
                        <a:rPr lang="en-GB" sz="1200" kern="1200" dirty="0">
                          <a:solidFill>
                            <a:schemeClr val="dk1"/>
                          </a:solidFill>
                          <a:effectLst/>
                          <a:latin typeface="Arial" panose="020B0604020202020204" pitchFamily="34" charset="0"/>
                          <a:ea typeface="+mn-ea"/>
                          <a:cs typeface="Arial" panose="020B0604020202020204" pitchFamily="34" charset="0"/>
                        </a:rPr>
                        <a:t>Target (2020) - 12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panose="020B0604020202020204" pitchFamily="34" charset="0"/>
                          <a:ea typeface="+mn-ea"/>
                          <a:cs typeface="Arial" panose="020B0604020202020204" pitchFamily="34" charset="0"/>
                        </a:rPr>
                        <a:t>Actual (as of June) – 9 </a:t>
                      </a:r>
                      <a:r>
                        <a:rPr lang="en-US" sz="1200" kern="1200" dirty="0">
                          <a:solidFill>
                            <a:schemeClr val="dk1"/>
                          </a:solidFill>
                          <a:effectLst/>
                          <a:latin typeface="Arial" panose="020B0604020202020204" pitchFamily="34" charset="0"/>
                          <a:ea typeface="+mn-ea"/>
                          <a:cs typeface="Arial" panose="020B0604020202020204" pitchFamily="34" charset="0"/>
                        </a:rPr>
                        <a:t>(Kenya, Gambia, Sierra Leone)</a:t>
                      </a:r>
                      <a:endParaRPr lang="en-GB" sz="1200" kern="1200" dirty="0">
                        <a:solidFill>
                          <a:schemeClr val="dk1"/>
                        </a:solidFill>
                        <a:effectLst/>
                        <a:latin typeface="Arial" panose="020B0604020202020204" pitchFamily="34" charset="0"/>
                        <a:ea typeface="+mn-ea"/>
                        <a:cs typeface="Arial" panose="020B0604020202020204" pitchFamily="34" charset="0"/>
                      </a:endParaRPr>
                    </a:p>
                    <a:p>
                      <a:endParaRPr lang="en-GB" sz="1200" kern="1200" dirty="0">
                        <a:solidFill>
                          <a:schemeClr val="dk1"/>
                        </a:solidFill>
                        <a:effectLst/>
                        <a:latin typeface="Arial" panose="020B0604020202020204" pitchFamily="34" charset="0"/>
                        <a:ea typeface="+mn-ea"/>
                        <a:cs typeface="Arial" panose="020B0604020202020204" pitchFamily="34" charset="0"/>
                      </a:endParaRPr>
                    </a:p>
                    <a:p>
                      <a:r>
                        <a:rPr lang="en-GB" sz="1200" b="1" kern="1200" dirty="0">
                          <a:solidFill>
                            <a:schemeClr val="dk1"/>
                          </a:solidFill>
                          <a:effectLst/>
                          <a:latin typeface="Arial" panose="020B0604020202020204" pitchFamily="34" charset="0"/>
                          <a:ea typeface="+mn-ea"/>
                          <a:cs typeface="Arial" panose="020B0604020202020204" pitchFamily="34" charset="0"/>
                        </a:rPr>
                        <a:t>IoA.4</a:t>
                      </a:r>
                      <a:r>
                        <a:rPr lang="en-GB" sz="1200" kern="1200" dirty="0">
                          <a:solidFill>
                            <a:schemeClr val="dk1"/>
                          </a:solidFill>
                          <a:effectLst/>
                          <a:latin typeface="Arial" panose="020B0604020202020204" pitchFamily="34" charset="0"/>
                          <a:ea typeface="+mn-ea"/>
                          <a:cs typeface="Arial" panose="020B0604020202020204" pitchFamily="34" charset="0"/>
                        </a:rPr>
                        <a:t> Number of countries implementing AfCFTA national strategies with ECA’s technical support </a:t>
                      </a:r>
                    </a:p>
                    <a:p>
                      <a:r>
                        <a:rPr lang="en-GB" sz="1200" kern="1200" dirty="0">
                          <a:solidFill>
                            <a:schemeClr val="dk1"/>
                          </a:solidFill>
                          <a:effectLst/>
                          <a:latin typeface="Arial" panose="020B0604020202020204" pitchFamily="34" charset="0"/>
                          <a:ea typeface="+mn-ea"/>
                          <a:cs typeface="Arial" panose="020B0604020202020204" pitchFamily="34" charset="0"/>
                        </a:rPr>
                        <a:t>Baseline (2019) - 0</a:t>
                      </a:r>
                    </a:p>
                    <a:p>
                      <a:r>
                        <a:rPr lang="en-GB" sz="1200" kern="1200" dirty="0">
                          <a:solidFill>
                            <a:schemeClr val="dk1"/>
                          </a:solidFill>
                          <a:effectLst/>
                          <a:latin typeface="Arial" panose="020B0604020202020204" pitchFamily="34" charset="0"/>
                          <a:ea typeface="+mn-ea"/>
                          <a:cs typeface="Arial" panose="020B0604020202020204" pitchFamily="34" charset="0"/>
                        </a:rPr>
                        <a:t>Target (2020) - 6</a:t>
                      </a:r>
                    </a:p>
                    <a:p>
                      <a:r>
                        <a:rPr lang="en-GB" sz="1200" kern="1200" dirty="0">
                          <a:solidFill>
                            <a:schemeClr val="dk1"/>
                          </a:solidFill>
                          <a:effectLst/>
                          <a:latin typeface="Arial" panose="020B0604020202020204" pitchFamily="34" charset="0"/>
                          <a:ea typeface="+mn-ea"/>
                          <a:cs typeface="Arial" panose="020B0604020202020204" pitchFamily="34" charset="0"/>
                        </a:rPr>
                        <a:t>Actual (as of June) - 0</a:t>
                      </a:r>
                      <a:r>
                        <a:rPr lang="en-US" sz="1050" dirty="0">
                          <a:solidFill>
                            <a:schemeClr val="tx1"/>
                          </a:solidFill>
                          <a:effectLst/>
                          <a:latin typeface="Arial" panose="020B0604020202020204" pitchFamily="34" charset="0"/>
                          <a:cs typeface="Arial" panose="020B0604020202020204" pitchFamily="34" charset="0"/>
                        </a:rPr>
                        <a:t> </a:t>
                      </a:r>
                      <a:endParaRPr lang="en-GB" sz="1050" dirty="0">
                        <a:solidFill>
                          <a:schemeClr val="tx1"/>
                        </a:solidFill>
                        <a:effectLst/>
                        <a:latin typeface="Arial" panose="020B0604020202020204" pitchFamily="34" charset="0"/>
                        <a:cs typeface="Arial" panose="020B0604020202020204" pitchFamily="34" charset="0"/>
                      </a:endParaRPr>
                    </a:p>
                  </a:txBody>
                  <a:tcPr marL="91431" marR="91431" marT="45717" marB="45717">
                    <a:solidFill>
                      <a:srgbClr val="FFF8E5"/>
                    </a:solidFill>
                  </a:tcPr>
                </a:tc>
                <a:extLst>
                  <a:ext uri="{0D108BD9-81ED-4DB2-BD59-A6C34878D82A}">
                    <a16:rowId xmlns:a16="http://schemas.microsoft.com/office/drawing/2014/main" val="10001"/>
                  </a:ext>
                </a:extLst>
              </a:tr>
            </a:tbl>
          </a:graphicData>
        </a:graphic>
      </p:graphicFrame>
      <p:sp>
        <p:nvSpPr>
          <p:cNvPr id="7180" name="TextBox 6"/>
          <p:cNvSpPr txBox="1">
            <a:spLocks noChangeArrowheads="1"/>
          </p:cNvSpPr>
          <p:nvPr/>
        </p:nvSpPr>
        <p:spPr bwMode="auto">
          <a:xfrm>
            <a:off x="573088" y="1646238"/>
            <a:ext cx="11028362" cy="7078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2000" b="1" dirty="0">
                <a:solidFill>
                  <a:schemeClr val="bg1"/>
                </a:solidFill>
                <a:latin typeface="Arial" panose="020B0604020202020204" pitchFamily="34" charset="0"/>
              </a:rPr>
              <a:t>RA 1: </a:t>
            </a:r>
            <a:r>
              <a:rPr lang="en-US" sz="2000" b="1" dirty="0">
                <a:solidFill>
                  <a:schemeClr val="bg1"/>
                </a:solidFill>
                <a:latin typeface="Arial" panose="020B0604020202020204" pitchFamily="34" charset="0"/>
              </a:rPr>
              <a:t>Ratification, domestication and implementation of the African Continental Free Trade Area.</a:t>
            </a:r>
            <a:endParaRPr lang="en-US" altLang="en-US" sz="1600" b="1" dirty="0">
              <a:solidFill>
                <a:schemeClr val="bg1"/>
              </a:solidFill>
            </a:endParaRPr>
          </a:p>
        </p:txBody>
      </p:sp>
      <p:sp>
        <p:nvSpPr>
          <p:cNvPr id="2" name="TextBox 1"/>
          <p:cNvSpPr txBox="1"/>
          <p:nvPr/>
        </p:nvSpPr>
        <p:spPr>
          <a:xfrm>
            <a:off x="5127553" y="3151452"/>
            <a:ext cx="6473897" cy="369332"/>
          </a:xfrm>
          <a:prstGeom prst="rect">
            <a:avLst/>
          </a:prstGeom>
          <a:solidFill>
            <a:srgbClr val="FFFF00"/>
          </a:solidFill>
        </p:spPr>
        <p:txBody>
          <a:bodyPr wrap="square" rtlCol="0">
            <a:spAutoFit/>
          </a:bodyPr>
          <a:lstStyle/>
          <a:p>
            <a:r>
              <a:rPr lang="en-GB" dirty="0"/>
              <a:t>Covid-19 refocused national priorities, target may be affected  </a:t>
            </a:r>
          </a:p>
        </p:txBody>
      </p:sp>
      <p:sp>
        <p:nvSpPr>
          <p:cNvPr id="7" name="TextBox 6"/>
          <p:cNvSpPr txBox="1"/>
          <p:nvPr/>
        </p:nvSpPr>
        <p:spPr>
          <a:xfrm>
            <a:off x="5127553" y="4061149"/>
            <a:ext cx="6443735" cy="369332"/>
          </a:xfrm>
          <a:prstGeom prst="rect">
            <a:avLst/>
          </a:prstGeom>
          <a:solidFill>
            <a:srgbClr val="FFFF00"/>
          </a:solidFill>
        </p:spPr>
        <p:txBody>
          <a:bodyPr wrap="square" rtlCol="0">
            <a:spAutoFit/>
          </a:bodyPr>
          <a:lstStyle/>
          <a:p>
            <a:r>
              <a:rPr lang="en-GB" dirty="0"/>
              <a:t>Key national staff working remotely, focus on public health   </a:t>
            </a:r>
          </a:p>
        </p:txBody>
      </p:sp>
      <p:sp>
        <p:nvSpPr>
          <p:cNvPr id="8" name="TextBox 7"/>
          <p:cNvSpPr txBox="1"/>
          <p:nvPr/>
        </p:nvSpPr>
        <p:spPr>
          <a:xfrm>
            <a:off x="5127553" y="5958290"/>
            <a:ext cx="6473897" cy="369332"/>
          </a:xfrm>
          <a:prstGeom prst="rect">
            <a:avLst/>
          </a:prstGeom>
          <a:solidFill>
            <a:srgbClr val="FFFF00"/>
          </a:solidFill>
        </p:spPr>
        <p:txBody>
          <a:bodyPr wrap="square" rtlCol="0">
            <a:spAutoFit/>
          </a:bodyPr>
          <a:lstStyle/>
          <a:p>
            <a:r>
              <a:rPr lang="en-GB" dirty="0"/>
              <a:t>1</a:t>
            </a:r>
            <a:r>
              <a:rPr lang="en-GB" baseline="30000" dirty="0"/>
              <a:t>st</a:t>
            </a:r>
            <a:r>
              <a:rPr lang="en-GB" dirty="0"/>
              <a:t> July has been changed, new date under consideration  </a:t>
            </a:r>
          </a:p>
        </p:txBody>
      </p:sp>
    </p:spTree>
    <p:extLst>
      <p:ext uri="{BB962C8B-B14F-4D97-AF65-F5344CB8AC3E}">
        <p14:creationId xmlns:p14="http://schemas.microsoft.com/office/powerpoint/2010/main" val="3939328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p:cNvSpPr/>
          <p:nvPr/>
        </p:nvSpPr>
        <p:spPr>
          <a:xfrm>
            <a:off x="573088" y="217488"/>
            <a:ext cx="10998200" cy="681037"/>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nchor="ctr">
            <a:spAutoFit/>
          </a:bodyPr>
          <a:lstStyle/>
          <a:p>
            <a:pPr marL="357188" fontAlgn="auto">
              <a:spcBef>
                <a:spcPts val="0"/>
              </a:spcBef>
              <a:spcAft>
                <a:spcPts val="0"/>
              </a:spcAft>
              <a:defRPr/>
            </a:pPr>
            <a:r>
              <a:rPr lang="en-US" sz="2800" b="1" dirty="0">
                <a:latin typeface="Century Gothic" panose="020B0502020202020204" pitchFamily="34" charset="0"/>
              </a:rPr>
              <a:t>2020 Progress on achievements </a:t>
            </a:r>
            <a:r>
              <a:rPr lang="en-US" sz="2000" b="1" dirty="0">
                <a:latin typeface="Century Gothic" panose="020B0502020202020204" pitchFamily="34" charset="0"/>
              </a:rPr>
              <a:t>(all budget sources: 18, 23, 11, 35)</a:t>
            </a:r>
            <a:endParaRPr lang="en-GB" sz="2800" b="1" dirty="0">
              <a:latin typeface="Century Gothic" panose="020B0502020202020204"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3924515596"/>
              </p:ext>
            </p:extLst>
          </p:nvPr>
        </p:nvGraphicFramePr>
        <p:xfrm>
          <a:off x="647516" y="1658951"/>
          <a:ext cx="11028362" cy="4862686"/>
        </p:xfrm>
        <a:graphic>
          <a:graphicData uri="http://schemas.openxmlformats.org/drawingml/2006/table">
            <a:tbl>
              <a:tblPr firstRow="1" bandRow="1">
                <a:tableStyleId>{5C22544A-7EE6-4342-B048-85BDC9FD1C3A}</a:tableStyleId>
              </a:tblPr>
              <a:tblGrid>
                <a:gridCol w="11028362">
                  <a:extLst>
                    <a:ext uri="{9D8B030D-6E8A-4147-A177-3AD203B41FA5}">
                      <a16:colId xmlns:a16="http://schemas.microsoft.com/office/drawing/2014/main" val="20000"/>
                    </a:ext>
                  </a:extLst>
                </a:gridCol>
              </a:tblGrid>
              <a:tr h="6564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Progress made to achieving the result area</a:t>
                      </a:r>
                    </a:p>
                  </a:txBody>
                  <a:tcPr marL="91431" marR="91431" marT="45717" marB="45717">
                    <a:solidFill>
                      <a:schemeClr val="accent4">
                        <a:lumMod val="75000"/>
                      </a:schemeClr>
                    </a:solidFill>
                  </a:tcPr>
                </a:tc>
                <a:extLst>
                  <a:ext uri="{0D108BD9-81ED-4DB2-BD59-A6C34878D82A}">
                    <a16:rowId xmlns:a16="http://schemas.microsoft.com/office/drawing/2014/main" val="10000"/>
                  </a:ext>
                </a:extLst>
              </a:tr>
              <a:tr h="4096030">
                <a:tc>
                  <a:txBody>
                    <a:bodyPr/>
                    <a:lstStyle/>
                    <a:p>
                      <a:pPr marL="0" indent="0" algn="l" defTabSz="914400" rtl="0" eaLnBrk="1" latinLnBrk="0" hangingPunct="1">
                        <a:buFont typeface="Arial" panose="020B0604020202020204" pitchFamily="34" charset="0"/>
                        <a:buNone/>
                      </a:pPr>
                      <a:r>
                        <a:rPr lang="en-US" sz="1800" b="1" kern="1200" baseline="0" dirty="0">
                          <a:solidFill>
                            <a:schemeClr val="dk1"/>
                          </a:solidFill>
                          <a:latin typeface="Arial" panose="020B0604020202020204" pitchFamily="34" charset="0"/>
                          <a:ea typeface="+mn-ea"/>
                          <a:cs typeface="Arial" panose="020B0604020202020204" pitchFamily="34" charset="0"/>
                        </a:rPr>
                        <a:t>ATPC produced various policy briefs and publications on COVID -19 </a:t>
                      </a:r>
                    </a:p>
                    <a:p>
                      <a:pPr marL="0" indent="0" algn="l" defTabSz="914400" rtl="0" eaLnBrk="1" latinLnBrk="0" hangingPunct="1">
                        <a:buFont typeface="Arial" panose="020B0604020202020204" pitchFamily="34" charset="0"/>
                        <a:buNone/>
                      </a:pPr>
                      <a:endParaRPr lang="en-GB" sz="1800" b="1" kern="1200" baseline="0" dirty="0">
                        <a:solidFill>
                          <a:schemeClr val="dk1"/>
                        </a:solidFill>
                        <a:latin typeface="Arial" panose="020B0604020202020204" pitchFamily="34" charset="0"/>
                        <a:ea typeface="+mn-ea"/>
                        <a:cs typeface="Arial" panose="020B0604020202020204" pitchFamily="34" charset="0"/>
                      </a:endParaRPr>
                    </a:p>
                    <a:p>
                      <a:pPr marL="742950" marR="0" lvl="1" indent="-285750" algn="l" defTabSz="914400" rtl="0" eaLnBrk="1" latinLnBrk="0" hangingPunct="1">
                        <a:spcBef>
                          <a:spcPts val="0"/>
                        </a:spcBef>
                        <a:spcAft>
                          <a:spcPts val="0"/>
                        </a:spcAft>
                        <a:buFont typeface="Wingdings" panose="05000000000000000000" pitchFamily="2" charset="2"/>
                        <a:buChar char="§"/>
                      </a:pPr>
                      <a:r>
                        <a:rPr lang="en-US" sz="1800" b="0" kern="1200" dirty="0">
                          <a:solidFill>
                            <a:schemeClr val="dk1"/>
                          </a:solidFill>
                          <a:effectLst/>
                          <a:latin typeface="Arial" panose="020B0604020202020204" pitchFamily="34" charset="0"/>
                          <a:ea typeface="+mn-ea"/>
                          <a:cs typeface="Arial" panose="020B0604020202020204" pitchFamily="34" charset="0"/>
                        </a:rPr>
                        <a:t>focused on informal traders, supply chains, technology, manufacturing, exist strategies,</a:t>
                      </a:r>
                      <a:r>
                        <a:rPr lang="en-US" sz="1800" b="0" kern="1200" baseline="0" dirty="0">
                          <a:solidFill>
                            <a:schemeClr val="dk1"/>
                          </a:solidFill>
                          <a:effectLst/>
                          <a:latin typeface="Arial" panose="020B0604020202020204" pitchFamily="34" charset="0"/>
                          <a:ea typeface="+mn-ea"/>
                          <a:cs typeface="Arial" panose="020B0604020202020204" pitchFamily="34" charset="0"/>
                        </a:rPr>
                        <a:t> </a:t>
                      </a:r>
                      <a:r>
                        <a:rPr lang="en-US" sz="1800" b="0" kern="1200" dirty="0">
                          <a:solidFill>
                            <a:schemeClr val="dk1"/>
                          </a:solidFill>
                          <a:effectLst/>
                          <a:latin typeface="Arial" panose="020B0604020202020204" pitchFamily="34" charset="0"/>
                          <a:ea typeface="+mn-ea"/>
                          <a:cs typeface="Arial" panose="020B0604020202020204" pitchFamily="34" charset="0"/>
                        </a:rPr>
                        <a:t>insights on african businesses reactions and outlook;</a:t>
                      </a:r>
                      <a:endParaRPr lang="en-GB" sz="1800" b="0" kern="1200" dirty="0">
                        <a:solidFill>
                          <a:schemeClr val="dk1"/>
                        </a:solidFill>
                        <a:effectLst/>
                        <a:latin typeface="Arial" panose="020B0604020202020204" pitchFamily="34" charset="0"/>
                        <a:ea typeface="+mn-ea"/>
                        <a:cs typeface="Arial" panose="020B0604020202020204" pitchFamily="34" charset="0"/>
                      </a:endParaRPr>
                    </a:p>
                    <a:p>
                      <a:pPr marL="742950" marR="0" lvl="1" indent="-285750" algn="l" defTabSz="914400" rtl="0" eaLnBrk="1" latinLnBrk="0" hangingPunct="1">
                        <a:spcBef>
                          <a:spcPts val="0"/>
                        </a:spcBef>
                        <a:spcAft>
                          <a:spcPts val="0"/>
                        </a:spcAft>
                        <a:buFont typeface="Wingdings" panose="05000000000000000000" pitchFamily="2" charset="2"/>
                        <a:buChar char="§"/>
                      </a:pPr>
                      <a:r>
                        <a:rPr lang="en-US" sz="1800" b="0" kern="1200" dirty="0">
                          <a:solidFill>
                            <a:schemeClr val="dk1"/>
                          </a:solidFill>
                          <a:effectLst/>
                          <a:latin typeface="Arial" panose="020B0604020202020204" pitchFamily="34" charset="0"/>
                          <a:ea typeface="+mn-ea"/>
                          <a:cs typeface="Arial" panose="020B0604020202020204" pitchFamily="34" charset="0"/>
                        </a:rPr>
                        <a:t>Increased understanding on key challenges encountered by Africa businesses, policy makers and other groups that have been adversely affected by the pandemic. </a:t>
                      </a:r>
                      <a:endParaRPr lang="en-GB" sz="1800" b="0" kern="1200" dirty="0">
                        <a:solidFill>
                          <a:schemeClr val="dk1"/>
                        </a:solidFill>
                        <a:effectLst/>
                        <a:latin typeface="Arial" panose="020B0604020202020204" pitchFamily="34" charset="0"/>
                        <a:ea typeface="+mn-ea"/>
                        <a:cs typeface="Arial" panose="020B0604020202020204" pitchFamily="34" charset="0"/>
                      </a:endParaRPr>
                    </a:p>
                    <a:p>
                      <a:pPr marL="742950" marR="0" lvl="1" indent="-285750" algn="l" defTabSz="914400" rtl="0" eaLnBrk="1" latinLnBrk="0" hangingPunct="1">
                        <a:spcBef>
                          <a:spcPts val="0"/>
                        </a:spcBef>
                        <a:spcAft>
                          <a:spcPts val="0"/>
                        </a:spcAft>
                        <a:buFont typeface="Wingdings" panose="05000000000000000000" pitchFamily="2" charset="2"/>
                        <a:buChar char="§"/>
                      </a:pPr>
                      <a:r>
                        <a:rPr lang="en-US" sz="1800" b="0" kern="1200" dirty="0">
                          <a:solidFill>
                            <a:schemeClr val="dk1"/>
                          </a:solidFill>
                          <a:effectLst/>
                          <a:latin typeface="Arial" panose="020B0604020202020204" pitchFamily="34" charset="0"/>
                          <a:ea typeface="+mn-ea"/>
                          <a:cs typeface="Arial" panose="020B0604020202020204" pitchFamily="34" charset="0"/>
                        </a:rPr>
                        <a:t>Will assist countries and business in their COVID 19 responses.  </a:t>
                      </a:r>
                    </a:p>
                    <a:p>
                      <a:pPr marL="742950" marR="0" lvl="1" indent="-285750" algn="l" defTabSz="914400" rtl="0" eaLnBrk="1" latinLnBrk="0" hangingPunct="1">
                        <a:spcBef>
                          <a:spcPts val="0"/>
                        </a:spcBef>
                        <a:spcAft>
                          <a:spcPts val="0"/>
                        </a:spcAft>
                        <a:buFont typeface="Wingdings" panose="05000000000000000000" pitchFamily="2" charset="2"/>
                        <a:buChar char="§"/>
                      </a:pPr>
                      <a:endParaRPr lang="en-US" sz="1800" b="0"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914400" rtl="0" eaLnBrk="1" latinLnBrk="0" hangingPunct="1">
                        <a:buFont typeface="Arial" panose="020B0604020202020204" pitchFamily="34" charset="0"/>
                        <a:buNone/>
                      </a:pPr>
                      <a:r>
                        <a:rPr lang="en-US" sz="1800" b="1" kern="1200" baseline="0" dirty="0">
                          <a:solidFill>
                            <a:schemeClr val="dk1"/>
                          </a:solidFill>
                          <a:latin typeface="Arial" panose="020B0604020202020204" pitchFamily="34" charset="0"/>
                          <a:ea typeface="+mn-ea"/>
                          <a:cs typeface="Arial" panose="020B0604020202020204" pitchFamily="34" charset="0"/>
                        </a:rPr>
                        <a:t>Preparation of a Policy brief on "Africa’s diversification and its trade policy transformation" for T20 in preparation for G20. </a:t>
                      </a:r>
                    </a:p>
                    <a:p>
                      <a:pPr marL="0" lvl="0" indent="0" algn="l" defTabSz="914400" rtl="0" eaLnBrk="1" latinLnBrk="0" hangingPunct="1">
                        <a:buFont typeface="Arial" panose="020B0604020202020204" pitchFamily="34" charset="0"/>
                        <a:buNone/>
                      </a:pPr>
                      <a:endParaRPr lang="en-GB" sz="1800" b="1" kern="1200" baseline="0" dirty="0">
                        <a:solidFill>
                          <a:schemeClr val="dk1"/>
                        </a:solidFill>
                        <a:latin typeface="Arial" panose="020B0604020202020204" pitchFamily="34" charset="0"/>
                        <a:ea typeface="+mn-ea"/>
                        <a:cs typeface="Arial" panose="020B0604020202020204" pitchFamily="34" charset="0"/>
                      </a:endParaRPr>
                    </a:p>
                    <a:p>
                      <a:pPr marL="742950" marR="0" lvl="1" indent="-285750" algn="l" defTabSz="914400" rtl="0" eaLnBrk="1" latinLnBrk="0" hangingPunct="1">
                        <a:spcBef>
                          <a:spcPts val="0"/>
                        </a:spcBef>
                        <a:spcAft>
                          <a:spcPts val="0"/>
                        </a:spcAft>
                        <a:buFont typeface="Wingdings" panose="05000000000000000000" pitchFamily="2" charset="2"/>
                        <a:buChar char="§"/>
                      </a:pPr>
                      <a:r>
                        <a:rPr lang="en-US" sz="1800" b="0" kern="1200" dirty="0">
                          <a:solidFill>
                            <a:schemeClr val="dk1"/>
                          </a:solidFill>
                          <a:effectLst/>
                          <a:latin typeface="Arial" panose="020B0604020202020204" pitchFamily="34" charset="0"/>
                          <a:ea typeface="+mn-ea"/>
                          <a:cs typeface="Arial" panose="020B0604020202020204" pitchFamily="34" charset="0"/>
                        </a:rPr>
                        <a:t>G20 member States were informed of the importance for them to support Africa's diversification and transformation through the AfCFTA; </a:t>
                      </a:r>
                      <a:endParaRPr lang="en-GB" sz="1800" b="0" kern="1200" dirty="0">
                        <a:solidFill>
                          <a:schemeClr val="dk1"/>
                        </a:solidFill>
                        <a:effectLst/>
                        <a:latin typeface="Arial" panose="020B0604020202020204" pitchFamily="34" charset="0"/>
                        <a:ea typeface="+mn-ea"/>
                        <a:cs typeface="Arial" panose="020B0604020202020204" pitchFamily="34" charset="0"/>
                      </a:endParaRPr>
                    </a:p>
                    <a:p>
                      <a:pPr marL="742950" marR="0" lvl="1" indent="-285750" algn="l" defTabSz="914400" rtl="0" eaLnBrk="1" latinLnBrk="0" hangingPunct="1">
                        <a:spcBef>
                          <a:spcPts val="0"/>
                        </a:spcBef>
                        <a:spcAft>
                          <a:spcPts val="0"/>
                        </a:spcAft>
                        <a:buFont typeface="Wingdings" panose="05000000000000000000" pitchFamily="2" charset="2"/>
                        <a:buChar char="§"/>
                      </a:pPr>
                      <a:r>
                        <a:rPr lang="en-US" sz="1800" b="0" kern="1200" dirty="0">
                          <a:solidFill>
                            <a:schemeClr val="dk1"/>
                          </a:solidFill>
                          <a:effectLst/>
                          <a:latin typeface="Arial" panose="020B0604020202020204" pitchFamily="34" charset="0"/>
                          <a:ea typeface="+mn-ea"/>
                          <a:cs typeface="Arial" panose="020B0604020202020204" pitchFamily="34" charset="0"/>
                        </a:rPr>
                        <a:t>As a results G20 members States may provide financial and technical support to Africa towards implementation of  AfCFTA reforms.</a:t>
                      </a:r>
                    </a:p>
                  </a:txBody>
                  <a:tcPr marL="91431" marR="91431" marT="45717" marB="45717">
                    <a:solidFill>
                      <a:srgbClr val="FFF8E5"/>
                    </a:solidFill>
                  </a:tcPr>
                </a:tc>
                <a:extLst>
                  <a:ext uri="{0D108BD9-81ED-4DB2-BD59-A6C34878D82A}">
                    <a16:rowId xmlns:a16="http://schemas.microsoft.com/office/drawing/2014/main" val="10001"/>
                  </a:ext>
                </a:extLst>
              </a:tr>
            </a:tbl>
          </a:graphicData>
        </a:graphic>
      </p:graphicFrame>
      <p:sp>
        <p:nvSpPr>
          <p:cNvPr id="7180" name="TextBox 6"/>
          <p:cNvSpPr txBox="1">
            <a:spLocks noChangeArrowheads="1"/>
          </p:cNvSpPr>
          <p:nvPr/>
        </p:nvSpPr>
        <p:spPr bwMode="auto">
          <a:xfrm>
            <a:off x="647516" y="924795"/>
            <a:ext cx="11028362" cy="7078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2000" b="1" dirty="0">
                <a:solidFill>
                  <a:schemeClr val="bg1"/>
                </a:solidFill>
                <a:latin typeface="Arial" panose="020B0604020202020204" pitchFamily="34" charset="0"/>
              </a:rPr>
              <a:t>RA 1: </a:t>
            </a:r>
            <a:r>
              <a:rPr lang="en-US" sz="2000" b="1" dirty="0">
                <a:solidFill>
                  <a:schemeClr val="bg1"/>
                </a:solidFill>
                <a:latin typeface="Arial" panose="020B0604020202020204" pitchFamily="34" charset="0"/>
              </a:rPr>
              <a:t>Ratification, domestication and implementation of the African Continental Free Trade Area.</a:t>
            </a:r>
            <a:endParaRPr lang="en-US" altLang="en-US" sz="1600" b="1" dirty="0">
              <a:solidFill>
                <a:schemeClr val="bg1"/>
              </a:solidFill>
            </a:endParaRPr>
          </a:p>
        </p:txBody>
      </p:sp>
    </p:spTree>
    <p:extLst>
      <p:ext uri="{BB962C8B-B14F-4D97-AF65-F5344CB8AC3E}">
        <p14:creationId xmlns:p14="http://schemas.microsoft.com/office/powerpoint/2010/main" val="2036479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p:cNvSpPr/>
          <p:nvPr/>
        </p:nvSpPr>
        <p:spPr>
          <a:xfrm>
            <a:off x="573088" y="217488"/>
            <a:ext cx="10998200" cy="681037"/>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nchor="ctr">
            <a:spAutoFit/>
          </a:bodyPr>
          <a:lstStyle/>
          <a:p>
            <a:pPr marL="357188" fontAlgn="auto">
              <a:spcBef>
                <a:spcPts val="0"/>
              </a:spcBef>
              <a:spcAft>
                <a:spcPts val="0"/>
              </a:spcAft>
              <a:defRPr/>
            </a:pPr>
            <a:r>
              <a:rPr lang="en-US" sz="2800" b="1" dirty="0">
                <a:latin typeface="Century Gothic" panose="020B0502020202020204" pitchFamily="34" charset="0"/>
              </a:rPr>
              <a:t>2020 Progress on achievements </a:t>
            </a:r>
            <a:r>
              <a:rPr lang="en-US" sz="2000" b="1" dirty="0">
                <a:latin typeface="Century Gothic" panose="020B0502020202020204" pitchFamily="34" charset="0"/>
              </a:rPr>
              <a:t>(all budget sources: 18, 23, 11, 35)</a:t>
            </a:r>
            <a:endParaRPr lang="en-GB" sz="2800" b="1" dirty="0">
              <a:latin typeface="Century Gothic" panose="020B0502020202020204"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3468063998"/>
              </p:ext>
            </p:extLst>
          </p:nvPr>
        </p:nvGraphicFramePr>
        <p:xfrm>
          <a:off x="647516" y="1658952"/>
          <a:ext cx="11028362" cy="4564012"/>
        </p:xfrm>
        <a:graphic>
          <a:graphicData uri="http://schemas.openxmlformats.org/drawingml/2006/table">
            <a:tbl>
              <a:tblPr firstRow="1" bandRow="1">
                <a:tableStyleId>{5C22544A-7EE6-4342-B048-85BDC9FD1C3A}</a:tableStyleId>
              </a:tblPr>
              <a:tblGrid>
                <a:gridCol w="11028362">
                  <a:extLst>
                    <a:ext uri="{9D8B030D-6E8A-4147-A177-3AD203B41FA5}">
                      <a16:colId xmlns:a16="http://schemas.microsoft.com/office/drawing/2014/main" val="20000"/>
                    </a:ext>
                  </a:extLst>
                </a:gridCol>
              </a:tblGrid>
              <a:tr h="472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Progress made to achieving the result area</a:t>
                      </a:r>
                    </a:p>
                  </a:txBody>
                  <a:tcPr marL="91431" marR="91431" marT="45717" marB="45717">
                    <a:solidFill>
                      <a:schemeClr val="accent4">
                        <a:lumMod val="75000"/>
                      </a:schemeClr>
                    </a:solidFill>
                  </a:tcPr>
                </a:tc>
                <a:extLst>
                  <a:ext uri="{0D108BD9-81ED-4DB2-BD59-A6C34878D82A}">
                    <a16:rowId xmlns:a16="http://schemas.microsoft.com/office/drawing/2014/main" val="10000"/>
                  </a:ext>
                </a:extLst>
              </a:tr>
              <a:tr h="4014589">
                <a:tc>
                  <a:txBody>
                    <a:bodyPr/>
                    <a:lstStyle/>
                    <a:p>
                      <a:pPr marL="0" lvl="0" indent="0" algn="l" defTabSz="914400" rtl="0" eaLnBrk="1" latinLnBrk="0" hangingPunct="1">
                        <a:buFont typeface="Arial" panose="020B0604020202020204" pitchFamily="34" charset="0"/>
                        <a:buNone/>
                      </a:pPr>
                      <a:r>
                        <a:rPr lang="en-GB" sz="1800" b="1" kern="1200" baseline="0" dirty="0">
                          <a:solidFill>
                            <a:schemeClr val="dk1"/>
                          </a:solidFill>
                          <a:latin typeface="Arial" panose="020B0604020202020204" pitchFamily="34" charset="0"/>
                          <a:ea typeface="+mn-ea"/>
                          <a:cs typeface="Arial" panose="020B0604020202020204" pitchFamily="34" charset="0"/>
                        </a:rPr>
                        <a:t>ATPC Published a study on "An empirical assessment of the African Continental Free Trade Area modalities on goods".</a:t>
                      </a:r>
                      <a:endParaRPr lang="en-GB" sz="1800" b="0" kern="1200" dirty="0">
                        <a:solidFill>
                          <a:schemeClr val="dk1"/>
                        </a:solidFill>
                        <a:effectLst/>
                        <a:latin typeface="Arial" panose="020B0604020202020204" pitchFamily="34" charset="0"/>
                        <a:ea typeface="+mn-ea"/>
                        <a:cs typeface="Arial" panose="020B0604020202020204" pitchFamily="34" charset="0"/>
                      </a:endParaRP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Informed and influenced AfCFTA negotiations on the modalities on trade in goods as well as signing/ratification process; </a:t>
                      </a: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key findings also fed into national AfCFTA implementation strategies; </a:t>
                      </a: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Will</a:t>
                      </a:r>
                      <a:r>
                        <a:rPr lang="en-GB" sz="1800" b="0" kern="1200" baseline="0" dirty="0">
                          <a:solidFill>
                            <a:schemeClr val="dk1"/>
                          </a:solidFill>
                          <a:effectLst/>
                          <a:latin typeface="Arial" panose="020B0604020202020204" pitchFamily="34" charset="0"/>
                          <a:ea typeface="+mn-ea"/>
                          <a:cs typeface="Arial" panose="020B0604020202020204" pitchFamily="34" charset="0"/>
                        </a:rPr>
                        <a:t> help </a:t>
                      </a:r>
                      <a:r>
                        <a:rPr lang="en-GB" sz="1800" b="0" kern="1200" dirty="0">
                          <a:solidFill>
                            <a:schemeClr val="dk1"/>
                          </a:solidFill>
                          <a:effectLst/>
                          <a:latin typeface="Arial" panose="020B0604020202020204" pitchFamily="34" charset="0"/>
                          <a:ea typeface="+mn-ea"/>
                          <a:cs typeface="Arial" panose="020B0604020202020204" pitchFamily="34" charset="0"/>
                        </a:rPr>
                        <a:t>member States  implement and</a:t>
                      </a:r>
                      <a:r>
                        <a:rPr lang="en-GB" sz="1800" b="0" kern="1200" baseline="0" dirty="0">
                          <a:solidFill>
                            <a:schemeClr val="dk1"/>
                          </a:solidFill>
                          <a:effectLst/>
                          <a:latin typeface="Arial" panose="020B0604020202020204" pitchFamily="34" charset="0"/>
                          <a:ea typeface="+mn-ea"/>
                          <a:cs typeface="Arial" panose="020B0604020202020204" pitchFamily="34" charset="0"/>
                        </a:rPr>
                        <a:t> </a:t>
                      </a:r>
                      <a:r>
                        <a:rPr lang="en-GB" sz="1800" b="0" kern="1200" dirty="0">
                          <a:solidFill>
                            <a:schemeClr val="dk1"/>
                          </a:solidFill>
                          <a:effectLst/>
                          <a:latin typeface="Arial" panose="020B0604020202020204" pitchFamily="34" charset="0"/>
                          <a:ea typeface="+mn-ea"/>
                          <a:cs typeface="Arial" panose="020B0604020202020204" pitchFamily="34" charset="0"/>
                        </a:rPr>
                        <a:t>take better advantage of the AfCFTA reforms</a:t>
                      </a:r>
                    </a:p>
                    <a:p>
                      <a:pPr marL="742950" marR="0" lvl="1" indent="-285750" algn="l" defTabSz="914400" rtl="0" eaLnBrk="1" latinLnBrk="0" hangingPunct="1">
                        <a:spcBef>
                          <a:spcPts val="0"/>
                        </a:spcBef>
                        <a:spcAft>
                          <a:spcPts val="0"/>
                        </a:spcAft>
                        <a:buFont typeface="Wingdings" panose="05000000000000000000" pitchFamily="2" charset="2"/>
                        <a:buChar char="§"/>
                      </a:pPr>
                      <a:endParaRPr lang="en-US" sz="1800" b="1" kern="1200" baseline="0" dirty="0">
                        <a:solidFill>
                          <a:schemeClr val="dk1"/>
                        </a:solidFill>
                        <a:latin typeface="Arial" panose="020B0604020202020204" pitchFamily="34" charset="0"/>
                        <a:ea typeface="+mn-ea"/>
                        <a:cs typeface="Arial" panose="020B0604020202020204" pitchFamily="34" charset="0"/>
                      </a:endParaRPr>
                    </a:p>
                    <a:p>
                      <a:pPr marL="0" indent="0" algn="l" defTabSz="914400" rtl="0" eaLnBrk="1" latinLnBrk="0" hangingPunct="1">
                        <a:buFont typeface="Arial" panose="020B0604020202020204" pitchFamily="34" charset="0"/>
                        <a:buNone/>
                      </a:pPr>
                      <a:r>
                        <a:rPr lang="en-US" sz="1800" b="1" kern="1200" baseline="0" dirty="0">
                          <a:solidFill>
                            <a:schemeClr val="dk1"/>
                          </a:solidFill>
                          <a:latin typeface="Arial" panose="020B0604020202020204" pitchFamily="34" charset="0"/>
                          <a:ea typeface="+mn-ea"/>
                          <a:cs typeface="Arial" panose="020B0604020202020204" pitchFamily="34" charset="0"/>
                        </a:rPr>
                        <a:t>ATPC prepared the draft methodology for the AfCFTA Country Business Index </a:t>
                      </a:r>
                      <a:endParaRPr lang="en-GB" sz="1800" b="1" kern="1200" baseline="0" dirty="0">
                        <a:solidFill>
                          <a:schemeClr val="dk1"/>
                        </a:solidFill>
                        <a:latin typeface="Arial" panose="020B0604020202020204" pitchFamily="34" charset="0"/>
                        <a:ea typeface="+mn-ea"/>
                        <a:cs typeface="Arial" panose="020B0604020202020204" pitchFamily="34" charset="0"/>
                      </a:endParaRPr>
                    </a:p>
                    <a:p>
                      <a:pPr marL="742950" marR="0" lvl="1" indent="-285750" algn="l" defTabSz="914400" rtl="0" eaLnBrk="1" latinLnBrk="0" hangingPunct="1">
                        <a:spcBef>
                          <a:spcPts val="0"/>
                        </a:spcBef>
                        <a:spcAft>
                          <a:spcPts val="0"/>
                        </a:spcAft>
                        <a:buFont typeface="Wingdings" panose="05000000000000000000" pitchFamily="2" charset="2"/>
                        <a:buChar char="§"/>
                      </a:pPr>
                      <a:r>
                        <a:rPr lang="en-US" sz="1800" b="0" kern="1200" dirty="0">
                          <a:solidFill>
                            <a:schemeClr val="dk1"/>
                          </a:solidFill>
                          <a:effectLst/>
                          <a:latin typeface="Arial" panose="020B0604020202020204" pitchFamily="34" charset="0"/>
                          <a:ea typeface="+mn-ea"/>
                          <a:cs typeface="Arial" panose="020B0604020202020204" pitchFamily="34" charset="0"/>
                        </a:rPr>
                        <a:t>to be rolled out for the collection of primary trade data to create ABCI and inform ECA research.</a:t>
                      </a:r>
                    </a:p>
                    <a:p>
                      <a:pPr marL="742950" marR="0" lvl="1" indent="-285750" algn="l" defTabSz="914400" rtl="0" eaLnBrk="1" latinLnBrk="0" hangingPunct="1">
                        <a:spcBef>
                          <a:spcPts val="0"/>
                        </a:spcBef>
                        <a:spcAft>
                          <a:spcPts val="0"/>
                        </a:spcAft>
                        <a:buFont typeface="Wingdings" panose="05000000000000000000" pitchFamily="2" charset="2"/>
                        <a:buChar char="§"/>
                      </a:pPr>
                      <a:endParaRPr lang="en-GB" sz="1800" kern="1200" dirty="0">
                        <a:solidFill>
                          <a:schemeClr val="dk1"/>
                        </a:solidFill>
                        <a:effectLst/>
                        <a:latin typeface="+mn-lt"/>
                        <a:ea typeface="+mn-ea"/>
                        <a:cs typeface="+mn-cs"/>
                      </a:endParaRPr>
                    </a:p>
                    <a:p>
                      <a:r>
                        <a:rPr lang="en-US" sz="1800" b="1" kern="1200" baseline="0" dirty="0">
                          <a:solidFill>
                            <a:schemeClr val="dk1"/>
                          </a:solidFill>
                          <a:latin typeface="Arial" panose="020B0604020202020204" pitchFamily="34" charset="0"/>
                          <a:ea typeface="+mn-ea"/>
                          <a:cs typeface="Arial" panose="020B0604020202020204" pitchFamily="34" charset="0"/>
                        </a:rPr>
                        <a:t>ATPC finalized methodology for the Harmonized data collection manual for (ICBT) in ECOWAS</a:t>
                      </a:r>
                    </a:p>
                    <a:p>
                      <a:pPr marL="742950" marR="0" lvl="1" indent="-285750" algn="l" defTabSz="914400" rtl="0" eaLnBrk="1" latinLnBrk="0" hangingPunct="1">
                        <a:spcBef>
                          <a:spcPts val="0"/>
                        </a:spcBef>
                        <a:spcAft>
                          <a:spcPts val="0"/>
                        </a:spcAft>
                        <a:buFont typeface="Wingdings" panose="05000000000000000000" pitchFamily="2" charset="2"/>
                        <a:buChar char="§"/>
                      </a:pPr>
                      <a:r>
                        <a:rPr lang="en-US" sz="1800" b="0" kern="1200" dirty="0">
                          <a:solidFill>
                            <a:schemeClr val="dk1"/>
                          </a:solidFill>
                          <a:effectLst/>
                          <a:latin typeface="Arial" panose="020B0604020202020204" pitchFamily="34" charset="0"/>
                          <a:ea typeface="+mn-ea"/>
                          <a:cs typeface="Arial" panose="020B0604020202020204" pitchFamily="34" charset="0"/>
                        </a:rPr>
                        <a:t>It</a:t>
                      </a:r>
                      <a:r>
                        <a:rPr lang="en-US" sz="1800" b="0" kern="1200" baseline="0" dirty="0">
                          <a:solidFill>
                            <a:schemeClr val="dk1"/>
                          </a:solidFill>
                          <a:effectLst/>
                          <a:latin typeface="Arial" panose="020B0604020202020204" pitchFamily="34" charset="0"/>
                          <a:ea typeface="+mn-ea"/>
                          <a:cs typeface="Arial" panose="020B0604020202020204" pitchFamily="34" charset="0"/>
                        </a:rPr>
                        <a:t> will </a:t>
                      </a:r>
                      <a:r>
                        <a:rPr lang="en-US" sz="1800" b="0" kern="1200" dirty="0">
                          <a:solidFill>
                            <a:schemeClr val="dk1"/>
                          </a:solidFill>
                          <a:effectLst/>
                          <a:latin typeface="Arial" panose="020B0604020202020204" pitchFamily="34" charset="0"/>
                          <a:ea typeface="+mn-ea"/>
                          <a:cs typeface="Arial" panose="020B0604020202020204" pitchFamily="34" charset="0"/>
                        </a:rPr>
                        <a:t>increase reliability and comparability of ICBT data collection amongst ECOWAS Members</a:t>
                      </a:r>
                      <a:r>
                        <a:rPr lang="en-US" sz="1800" b="0" kern="1200" baseline="0" dirty="0">
                          <a:solidFill>
                            <a:schemeClr val="dk1"/>
                          </a:solidFill>
                          <a:effectLst/>
                          <a:latin typeface="Arial" panose="020B0604020202020204" pitchFamily="34" charset="0"/>
                          <a:ea typeface="+mn-ea"/>
                          <a:cs typeface="Arial" panose="020B0604020202020204" pitchFamily="34" charset="0"/>
                        </a:rPr>
                        <a:t>;</a:t>
                      </a:r>
                    </a:p>
                    <a:p>
                      <a:pPr marL="742950" marR="0" lvl="1" indent="-285750" algn="l" defTabSz="914400" rtl="0" eaLnBrk="1" latinLnBrk="0" hangingPunct="1">
                        <a:spcBef>
                          <a:spcPts val="0"/>
                        </a:spcBef>
                        <a:spcAft>
                          <a:spcPts val="0"/>
                        </a:spcAft>
                        <a:buFont typeface="Wingdings" panose="05000000000000000000" pitchFamily="2" charset="2"/>
                        <a:buChar char="§"/>
                      </a:pPr>
                      <a:r>
                        <a:rPr lang="en-US" sz="1800" b="0" kern="1200" baseline="0" dirty="0">
                          <a:solidFill>
                            <a:schemeClr val="dk1"/>
                          </a:solidFill>
                          <a:effectLst/>
                          <a:latin typeface="Arial" panose="020B0604020202020204" pitchFamily="34" charset="0"/>
                          <a:ea typeface="+mn-ea"/>
                          <a:cs typeface="Arial" panose="020B0604020202020204" pitchFamily="34" charset="0"/>
                        </a:rPr>
                        <a:t>It will</a:t>
                      </a:r>
                      <a:r>
                        <a:rPr lang="en-US" sz="1800" b="0" kern="1200" dirty="0">
                          <a:solidFill>
                            <a:schemeClr val="dk1"/>
                          </a:solidFill>
                          <a:effectLst/>
                          <a:latin typeface="Arial" panose="020B0604020202020204" pitchFamily="34" charset="0"/>
                          <a:ea typeface="+mn-ea"/>
                          <a:cs typeface="Arial" panose="020B0604020202020204" pitchFamily="34" charset="0"/>
                        </a:rPr>
                        <a:t> support accurate and reliable tracking of regional trade policy, and improve evidence based macroeconomic and trade policy making. </a:t>
                      </a:r>
                      <a:endParaRPr lang="en-GB" sz="1800" b="0" kern="1200" dirty="0">
                        <a:solidFill>
                          <a:schemeClr val="dk1"/>
                        </a:solidFill>
                        <a:effectLst/>
                        <a:latin typeface="Arial" panose="020B0604020202020204" pitchFamily="34" charset="0"/>
                        <a:ea typeface="+mn-ea"/>
                        <a:cs typeface="Arial" panose="020B0604020202020204" pitchFamily="34" charset="0"/>
                      </a:endParaRPr>
                    </a:p>
                    <a:p>
                      <a:endParaRPr lang="en-GB" sz="1050" dirty="0">
                        <a:solidFill>
                          <a:schemeClr val="tx1"/>
                        </a:solidFill>
                        <a:effectLst/>
                        <a:latin typeface="Arial" panose="020B0604020202020204" pitchFamily="34" charset="0"/>
                        <a:cs typeface="Arial" panose="020B0604020202020204" pitchFamily="34" charset="0"/>
                      </a:endParaRPr>
                    </a:p>
                  </a:txBody>
                  <a:tcPr marL="91431" marR="91431" marT="45717" marB="45717">
                    <a:solidFill>
                      <a:srgbClr val="FFF8E5"/>
                    </a:solidFill>
                  </a:tcPr>
                </a:tc>
                <a:extLst>
                  <a:ext uri="{0D108BD9-81ED-4DB2-BD59-A6C34878D82A}">
                    <a16:rowId xmlns:a16="http://schemas.microsoft.com/office/drawing/2014/main" val="10001"/>
                  </a:ext>
                </a:extLst>
              </a:tr>
            </a:tbl>
          </a:graphicData>
        </a:graphic>
      </p:graphicFrame>
      <p:sp>
        <p:nvSpPr>
          <p:cNvPr id="7180" name="TextBox 6"/>
          <p:cNvSpPr txBox="1">
            <a:spLocks noChangeArrowheads="1"/>
          </p:cNvSpPr>
          <p:nvPr/>
        </p:nvSpPr>
        <p:spPr bwMode="auto">
          <a:xfrm>
            <a:off x="647516" y="924795"/>
            <a:ext cx="11028362" cy="7078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2000" b="1" dirty="0">
                <a:solidFill>
                  <a:schemeClr val="bg1"/>
                </a:solidFill>
                <a:latin typeface="Arial" panose="020B0604020202020204" pitchFamily="34" charset="0"/>
              </a:rPr>
              <a:t>RA 1: </a:t>
            </a:r>
            <a:r>
              <a:rPr lang="en-US" sz="2000" b="1" dirty="0">
                <a:solidFill>
                  <a:schemeClr val="bg1"/>
                </a:solidFill>
                <a:latin typeface="Arial" panose="020B0604020202020204" pitchFamily="34" charset="0"/>
              </a:rPr>
              <a:t>Ratification, domestication and implementation of the African Continental Free Trade Area.</a:t>
            </a:r>
            <a:endParaRPr lang="en-US" altLang="en-US" sz="1600" b="1" dirty="0">
              <a:solidFill>
                <a:schemeClr val="bg1"/>
              </a:solidFill>
            </a:endParaRPr>
          </a:p>
        </p:txBody>
      </p:sp>
    </p:spTree>
    <p:extLst>
      <p:ext uri="{BB962C8B-B14F-4D97-AF65-F5344CB8AC3E}">
        <p14:creationId xmlns:p14="http://schemas.microsoft.com/office/powerpoint/2010/main" val="907318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p:cNvSpPr/>
          <p:nvPr/>
        </p:nvSpPr>
        <p:spPr>
          <a:xfrm>
            <a:off x="573088" y="217488"/>
            <a:ext cx="10998200" cy="681037"/>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nchor="ctr">
            <a:spAutoFit/>
          </a:bodyPr>
          <a:lstStyle/>
          <a:p>
            <a:pPr marL="357188" fontAlgn="auto">
              <a:spcBef>
                <a:spcPts val="0"/>
              </a:spcBef>
              <a:spcAft>
                <a:spcPts val="0"/>
              </a:spcAft>
              <a:defRPr/>
            </a:pPr>
            <a:r>
              <a:rPr lang="en-US" sz="2800" b="1" dirty="0">
                <a:latin typeface="Century Gothic" panose="020B0502020202020204" pitchFamily="34" charset="0"/>
              </a:rPr>
              <a:t>2020 Progress on achievements </a:t>
            </a:r>
            <a:r>
              <a:rPr lang="en-US" sz="2000" b="1" dirty="0">
                <a:latin typeface="Century Gothic" panose="020B0502020202020204" pitchFamily="34" charset="0"/>
              </a:rPr>
              <a:t>(all budget sources: 18, 23, 11, 35)</a:t>
            </a:r>
            <a:endParaRPr lang="en-GB" sz="2800" b="1" dirty="0">
              <a:latin typeface="Century Gothic" panose="020B0502020202020204"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4051126757"/>
              </p:ext>
            </p:extLst>
          </p:nvPr>
        </p:nvGraphicFramePr>
        <p:xfrm>
          <a:off x="647516" y="1658951"/>
          <a:ext cx="11028362" cy="4752482"/>
        </p:xfrm>
        <a:graphic>
          <a:graphicData uri="http://schemas.openxmlformats.org/drawingml/2006/table">
            <a:tbl>
              <a:tblPr firstRow="1" bandRow="1">
                <a:tableStyleId>{5C22544A-7EE6-4342-B048-85BDC9FD1C3A}</a:tableStyleId>
              </a:tblPr>
              <a:tblGrid>
                <a:gridCol w="11028362">
                  <a:extLst>
                    <a:ext uri="{9D8B030D-6E8A-4147-A177-3AD203B41FA5}">
                      <a16:colId xmlns:a16="http://schemas.microsoft.com/office/drawing/2014/main" val="20000"/>
                    </a:ext>
                  </a:extLst>
                </a:gridCol>
              </a:tblGrid>
              <a:tr h="6564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Progress made to achieving the result area</a:t>
                      </a:r>
                    </a:p>
                  </a:txBody>
                  <a:tcPr marL="91431" marR="91431" marT="45717" marB="45717">
                    <a:solidFill>
                      <a:schemeClr val="accent4">
                        <a:lumMod val="75000"/>
                      </a:schemeClr>
                    </a:solidFill>
                  </a:tcPr>
                </a:tc>
                <a:extLst>
                  <a:ext uri="{0D108BD9-81ED-4DB2-BD59-A6C34878D82A}">
                    <a16:rowId xmlns:a16="http://schemas.microsoft.com/office/drawing/2014/main" val="10000"/>
                  </a:ext>
                </a:extLst>
              </a:tr>
              <a:tr h="4096030">
                <a:tc>
                  <a:txBody>
                    <a:bodyPr/>
                    <a:lstStyle/>
                    <a:p>
                      <a:pPr marL="0" indent="0" algn="l" defTabSz="914400" rtl="0" eaLnBrk="1" latinLnBrk="0" hangingPunct="1">
                        <a:buFont typeface="Arial" panose="020B0604020202020204" pitchFamily="34" charset="0"/>
                        <a:buNone/>
                      </a:pPr>
                      <a:r>
                        <a:rPr lang="en-US" sz="1800" b="1" kern="1200" baseline="0" dirty="0">
                          <a:solidFill>
                            <a:schemeClr val="dk1"/>
                          </a:solidFill>
                          <a:latin typeface="Arial" panose="020B0604020202020204" pitchFamily="34" charset="0"/>
                          <a:ea typeface="+mn-ea"/>
                          <a:cs typeface="Arial" panose="020B0604020202020204" pitchFamily="34" charset="0"/>
                        </a:rPr>
                        <a:t>ATPC provided 2 Experts to ECCAS Secretariat-1 in trade in goods and 1 in trade in services</a:t>
                      </a:r>
                      <a:endParaRPr lang="en-GB" sz="1800" b="1" kern="1200" baseline="0" dirty="0">
                        <a:solidFill>
                          <a:schemeClr val="dk1"/>
                        </a:solidFill>
                        <a:latin typeface="Arial" panose="020B0604020202020204" pitchFamily="34" charset="0"/>
                        <a:ea typeface="+mn-ea"/>
                        <a:cs typeface="Arial" panose="020B0604020202020204" pitchFamily="34" charset="0"/>
                      </a:endParaRPr>
                    </a:p>
                    <a:p>
                      <a:pPr marL="742950" marR="0" lvl="1" indent="-285750" algn="l" defTabSz="914400" rtl="0" eaLnBrk="1" latinLnBrk="0" hangingPunct="1">
                        <a:spcBef>
                          <a:spcPts val="0"/>
                        </a:spcBef>
                        <a:spcAft>
                          <a:spcPts val="0"/>
                        </a:spcAft>
                        <a:buFont typeface="Wingdings" panose="05000000000000000000" pitchFamily="2" charset="2"/>
                        <a:buChar char="§"/>
                      </a:pPr>
                      <a:r>
                        <a:rPr lang="en-US" sz="1800" b="0" kern="1200" dirty="0">
                          <a:solidFill>
                            <a:schemeClr val="dk1"/>
                          </a:solidFill>
                          <a:effectLst/>
                          <a:latin typeface="Arial" panose="020B0604020202020204" pitchFamily="34" charset="0"/>
                          <a:ea typeface="+mn-ea"/>
                          <a:cs typeface="Arial" panose="020B0604020202020204" pitchFamily="34" charset="0"/>
                        </a:rPr>
                        <a:t>Assisted ECCAS member States with negotiations/implementation of AfCFTA Agreement.</a:t>
                      </a:r>
                      <a:endParaRPr lang="en-GB" sz="1800" b="0" kern="1200" dirty="0">
                        <a:solidFill>
                          <a:schemeClr val="dk1"/>
                        </a:solidFill>
                        <a:effectLst/>
                        <a:latin typeface="Arial" panose="020B0604020202020204" pitchFamily="34" charset="0"/>
                        <a:ea typeface="+mn-ea"/>
                        <a:cs typeface="Arial" panose="020B0604020202020204" pitchFamily="34" charset="0"/>
                      </a:endParaRP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ECCAS member States are ready to submit AfCFTA tariffs concession and schedules of services commitments to the AUC; </a:t>
                      </a: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ECCAS member States are in better position to implement and take advantage of the AfCFTA Agreement.</a:t>
                      </a:r>
                    </a:p>
                    <a:p>
                      <a:pPr marL="742950" marR="0" lvl="1" indent="-285750" algn="l" defTabSz="914400" rtl="0" eaLnBrk="1" latinLnBrk="0" hangingPunct="1">
                        <a:spcBef>
                          <a:spcPts val="0"/>
                        </a:spcBef>
                        <a:spcAft>
                          <a:spcPts val="0"/>
                        </a:spcAft>
                        <a:buFont typeface="Wingdings" panose="05000000000000000000" pitchFamily="2" charset="2"/>
                        <a:buChar char="§"/>
                      </a:pPr>
                      <a:endParaRPr lang="en-GB" sz="1800" b="0"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914400" rtl="0" eaLnBrk="1" latinLnBrk="0" hangingPunct="1">
                        <a:buFont typeface="Arial" panose="020B0604020202020204" pitchFamily="34" charset="0"/>
                        <a:buNone/>
                      </a:pPr>
                      <a:r>
                        <a:rPr lang="en-US" sz="1800" b="1" kern="1200" baseline="0" dirty="0">
                          <a:solidFill>
                            <a:schemeClr val="dk1"/>
                          </a:solidFill>
                          <a:latin typeface="Arial" panose="020B0604020202020204" pitchFamily="34" charset="0"/>
                          <a:ea typeface="+mn-ea"/>
                          <a:cs typeface="Arial" panose="020B0604020202020204" pitchFamily="34" charset="0"/>
                        </a:rPr>
                        <a:t>Completed and official launched the Africa Regional Integration Index (ARII) 2019 edition. </a:t>
                      </a:r>
                      <a:endParaRPr lang="en-GB" sz="1800" kern="1200" dirty="0">
                        <a:solidFill>
                          <a:schemeClr val="dk1"/>
                        </a:solidFill>
                        <a:effectLst/>
                        <a:latin typeface="+mn-lt"/>
                        <a:ea typeface="+mn-ea"/>
                        <a:cs typeface="+mn-cs"/>
                      </a:endParaRP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Member States and REC’s have access to objective information on their regional integration performance;</a:t>
                      </a: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increased knowledge and capacity to use the information contained in ARII 2019 for policy analysis and policy development;</a:t>
                      </a: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Improved regional integration performance of</a:t>
                      </a:r>
                      <a:r>
                        <a:rPr lang="en-GB" sz="1800" b="0" kern="1200" baseline="0" dirty="0">
                          <a:solidFill>
                            <a:schemeClr val="dk1"/>
                          </a:solidFill>
                          <a:effectLst/>
                          <a:latin typeface="Arial" panose="020B0604020202020204" pitchFamily="34" charset="0"/>
                          <a:ea typeface="+mn-ea"/>
                          <a:cs typeface="Arial" panose="020B0604020202020204" pitchFamily="34" charset="0"/>
                        </a:rPr>
                        <a:t> </a:t>
                      </a:r>
                      <a:r>
                        <a:rPr lang="en-GB" sz="1800" b="0" kern="1200" dirty="0">
                          <a:solidFill>
                            <a:schemeClr val="dk1"/>
                          </a:solidFill>
                          <a:effectLst/>
                          <a:latin typeface="Arial" panose="020B0604020202020204" pitchFamily="34" charset="0"/>
                          <a:ea typeface="+mn-ea"/>
                          <a:cs typeface="Arial" panose="020B0604020202020204" pitchFamily="34" charset="0"/>
                        </a:rPr>
                        <a:t>Member States within their sub region and within Africa.</a:t>
                      </a:r>
                    </a:p>
                    <a:p>
                      <a:endParaRPr lang="en-GB" sz="1050" dirty="0">
                        <a:solidFill>
                          <a:schemeClr val="tx1"/>
                        </a:solidFill>
                        <a:effectLst/>
                        <a:latin typeface="Arial" panose="020B0604020202020204" pitchFamily="34" charset="0"/>
                        <a:cs typeface="Arial" panose="020B0604020202020204" pitchFamily="34" charset="0"/>
                      </a:endParaRPr>
                    </a:p>
                  </a:txBody>
                  <a:tcPr marL="91431" marR="91431" marT="45717" marB="45717">
                    <a:solidFill>
                      <a:srgbClr val="FFF8E5"/>
                    </a:solidFill>
                  </a:tcPr>
                </a:tc>
                <a:extLst>
                  <a:ext uri="{0D108BD9-81ED-4DB2-BD59-A6C34878D82A}">
                    <a16:rowId xmlns:a16="http://schemas.microsoft.com/office/drawing/2014/main" val="10001"/>
                  </a:ext>
                </a:extLst>
              </a:tr>
            </a:tbl>
          </a:graphicData>
        </a:graphic>
      </p:graphicFrame>
      <p:sp>
        <p:nvSpPr>
          <p:cNvPr id="7180" name="TextBox 6"/>
          <p:cNvSpPr txBox="1">
            <a:spLocks noChangeArrowheads="1"/>
          </p:cNvSpPr>
          <p:nvPr/>
        </p:nvSpPr>
        <p:spPr bwMode="auto">
          <a:xfrm>
            <a:off x="647516" y="924795"/>
            <a:ext cx="11028362" cy="7078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2000" b="1" dirty="0">
                <a:solidFill>
                  <a:schemeClr val="bg1"/>
                </a:solidFill>
                <a:latin typeface="Arial" panose="020B0604020202020204" pitchFamily="34" charset="0"/>
              </a:rPr>
              <a:t>RA 1: </a:t>
            </a:r>
            <a:r>
              <a:rPr lang="en-US" sz="2000" b="1" dirty="0">
                <a:solidFill>
                  <a:schemeClr val="bg1"/>
                </a:solidFill>
                <a:latin typeface="Arial" panose="020B0604020202020204" pitchFamily="34" charset="0"/>
              </a:rPr>
              <a:t>Ratification, domestication and implementation of the African Continental Free Trade Area.</a:t>
            </a:r>
            <a:endParaRPr lang="en-US" altLang="en-US" sz="1600" b="1" dirty="0">
              <a:solidFill>
                <a:schemeClr val="bg1"/>
              </a:solidFill>
            </a:endParaRPr>
          </a:p>
        </p:txBody>
      </p:sp>
    </p:spTree>
    <p:extLst>
      <p:ext uri="{BB962C8B-B14F-4D97-AF65-F5344CB8AC3E}">
        <p14:creationId xmlns:p14="http://schemas.microsoft.com/office/powerpoint/2010/main" val="2832090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p:cNvSpPr/>
          <p:nvPr/>
        </p:nvSpPr>
        <p:spPr>
          <a:xfrm>
            <a:off x="573088" y="217488"/>
            <a:ext cx="10998200" cy="681037"/>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nchor="ctr">
            <a:spAutoFit/>
          </a:bodyPr>
          <a:lstStyle/>
          <a:p>
            <a:pPr marL="357188" fontAlgn="auto">
              <a:spcBef>
                <a:spcPts val="0"/>
              </a:spcBef>
              <a:spcAft>
                <a:spcPts val="0"/>
              </a:spcAft>
              <a:defRPr/>
            </a:pPr>
            <a:r>
              <a:rPr lang="en-US" sz="2800" b="1" dirty="0">
                <a:latin typeface="Century Gothic" panose="020B0502020202020204" pitchFamily="34" charset="0"/>
              </a:rPr>
              <a:t>2020 Progress on achievements </a:t>
            </a:r>
            <a:r>
              <a:rPr lang="en-US" sz="2000" b="1" dirty="0">
                <a:latin typeface="Century Gothic" panose="020B0502020202020204" pitchFamily="34" charset="0"/>
              </a:rPr>
              <a:t>(all budget sources: 18, 23, 11, 35)</a:t>
            </a:r>
            <a:endParaRPr lang="en-GB" sz="2800" b="1" dirty="0">
              <a:latin typeface="Century Gothic" panose="020B0502020202020204"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926069375"/>
              </p:ext>
            </p:extLst>
          </p:nvPr>
        </p:nvGraphicFramePr>
        <p:xfrm>
          <a:off x="647516" y="1658951"/>
          <a:ext cx="11028362" cy="4667421"/>
        </p:xfrm>
        <a:graphic>
          <a:graphicData uri="http://schemas.openxmlformats.org/drawingml/2006/table">
            <a:tbl>
              <a:tblPr firstRow="1" bandRow="1">
                <a:tableStyleId>{5C22544A-7EE6-4342-B048-85BDC9FD1C3A}</a:tableStyleId>
              </a:tblPr>
              <a:tblGrid>
                <a:gridCol w="11028362">
                  <a:extLst>
                    <a:ext uri="{9D8B030D-6E8A-4147-A177-3AD203B41FA5}">
                      <a16:colId xmlns:a16="http://schemas.microsoft.com/office/drawing/2014/main" val="20000"/>
                    </a:ext>
                  </a:extLst>
                </a:gridCol>
              </a:tblGrid>
              <a:tr h="5141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Progress made to achieving the result area</a:t>
                      </a:r>
                    </a:p>
                  </a:txBody>
                  <a:tcPr marL="91431" marR="91431" marT="45717" marB="45717">
                    <a:solidFill>
                      <a:schemeClr val="accent4">
                        <a:lumMod val="75000"/>
                      </a:schemeClr>
                    </a:solidFill>
                  </a:tcPr>
                </a:tc>
                <a:extLst>
                  <a:ext uri="{0D108BD9-81ED-4DB2-BD59-A6C34878D82A}">
                    <a16:rowId xmlns:a16="http://schemas.microsoft.com/office/drawing/2014/main" val="10000"/>
                  </a:ext>
                </a:extLst>
              </a:tr>
              <a:tr h="4153257">
                <a:tc>
                  <a:txBody>
                    <a:bodyPr/>
                    <a:lstStyle/>
                    <a:p>
                      <a:pPr marL="0" lvl="0" indent="0" algn="l" defTabSz="914400" rtl="0" eaLnBrk="1" latinLnBrk="0" hangingPunct="1">
                        <a:buFont typeface="Arial" panose="020B0604020202020204" pitchFamily="34" charset="0"/>
                        <a:buNone/>
                      </a:pPr>
                      <a:r>
                        <a:rPr lang="en-GB" sz="1800" b="1" kern="1200" baseline="0" dirty="0">
                          <a:solidFill>
                            <a:schemeClr val="dk1"/>
                          </a:solidFill>
                          <a:latin typeface="Arial" panose="020B0604020202020204" pitchFamily="34" charset="0"/>
                          <a:ea typeface="+mn-ea"/>
                          <a:cs typeface="Arial" panose="020B0604020202020204" pitchFamily="34" charset="0"/>
                        </a:rPr>
                        <a:t>ATPC issued revised guidelines for developing AfCFTA national strategies</a:t>
                      </a: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aimed at providing guidelines for the development of national strategies for the implementation of the AfCFTA for the State Parties to the Agreement.</a:t>
                      </a:r>
                    </a:p>
                    <a:p>
                      <a:pPr marL="742950" marR="0" lvl="1" indent="-285750" algn="l" defTabSz="914400" rtl="0" eaLnBrk="1" latinLnBrk="0" hangingPunct="1">
                        <a:spcBef>
                          <a:spcPts val="0"/>
                        </a:spcBef>
                        <a:spcAft>
                          <a:spcPts val="0"/>
                        </a:spcAft>
                        <a:buFont typeface="Wingdings" panose="05000000000000000000" pitchFamily="2" charset="2"/>
                        <a:buChar char="§"/>
                      </a:pPr>
                      <a:endParaRPr lang="en-GB" sz="1800" kern="1200" dirty="0">
                        <a:solidFill>
                          <a:schemeClr val="dk1"/>
                        </a:solidFill>
                        <a:effectLst/>
                        <a:latin typeface="+mn-lt"/>
                        <a:ea typeface="+mn-ea"/>
                        <a:cs typeface="+mn-cs"/>
                      </a:endParaRPr>
                    </a:p>
                    <a:p>
                      <a:pPr marL="0" lvl="0" indent="0" algn="l" defTabSz="914400" rtl="0" eaLnBrk="1" latinLnBrk="0" hangingPunct="1">
                        <a:buFont typeface="Arial" panose="020B0604020202020204" pitchFamily="34" charset="0"/>
                        <a:buNone/>
                      </a:pPr>
                      <a:r>
                        <a:rPr lang="en-GB" sz="1800" b="1" kern="1200" baseline="0" dirty="0">
                          <a:solidFill>
                            <a:schemeClr val="dk1"/>
                          </a:solidFill>
                          <a:latin typeface="Arial" panose="020B0604020202020204" pitchFamily="34" charset="0"/>
                          <a:ea typeface="+mn-ea"/>
                          <a:cs typeface="Arial" panose="020B0604020202020204" pitchFamily="34" charset="0"/>
                        </a:rPr>
                        <a:t>ATPC Supported Kenya, The Gambia and Sierra Leone  in preparing national AfCFTA Strategies. </a:t>
                      </a: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Strategies</a:t>
                      </a:r>
                      <a:r>
                        <a:rPr lang="en-GB" sz="1800" b="0" kern="1200" baseline="0" dirty="0">
                          <a:solidFill>
                            <a:schemeClr val="dk1"/>
                          </a:solidFill>
                          <a:effectLst/>
                          <a:latin typeface="Arial" panose="020B0604020202020204" pitchFamily="34" charset="0"/>
                          <a:ea typeface="+mn-ea"/>
                          <a:cs typeface="Arial" panose="020B0604020202020204" pitchFamily="34" charset="0"/>
                        </a:rPr>
                        <a:t> </a:t>
                      </a:r>
                      <a:r>
                        <a:rPr lang="en-GB" sz="1800" b="0" kern="1200" dirty="0">
                          <a:solidFill>
                            <a:schemeClr val="dk1"/>
                          </a:solidFill>
                          <a:effectLst/>
                          <a:latin typeface="Arial" panose="020B0604020202020204" pitchFamily="34" charset="0"/>
                          <a:ea typeface="+mn-ea"/>
                          <a:cs typeface="Arial" panose="020B0604020202020204" pitchFamily="34" charset="0"/>
                        </a:rPr>
                        <a:t>will complement a broader development framework, on trade and industrial policy environment of each State Party to the Agreement.</a:t>
                      </a: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Guide</a:t>
                      </a:r>
                      <a:r>
                        <a:rPr lang="en-GB" sz="1800" b="0" kern="1200" baseline="0" dirty="0">
                          <a:solidFill>
                            <a:schemeClr val="dk1"/>
                          </a:solidFill>
                          <a:effectLst/>
                          <a:latin typeface="Arial" panose="020B0604020202020204" pitchFamily="34" charset="0"/>
                          <a:ea typeface="+mn-ea"/>
                          <a:cs typeface="Arial" panose="020B0604020202020204" pitchFamily="34" charset="0"/>
                        </a:rPr>
                        <a:t> the implementation of the AfCFTA by countries. </a:t>
                      </a:r>
                      <a:endParaRPr lang="en-GB" sz="1800" b="0" kern="1200" dirty="0">
                        <a:solidFill>
                          <a:schemeClr val="dk1"/>
                        </a:solidFill>
                        <a:effectLst/>
                        <a:latin typeface="Arial" panose="020B0604020202020204" pitchFamily="34" charset="0"/>
                        <a:ea typeface="+mn-ea"/>
                        <a:cs typeface="Arial" panose="020B0604020202020204" pitchFamily="34" charset="0"/>
                      </a:endParaRPr>
                    </a:p>
                    <a:p>
                      <a:endParaRPr lang="en-GB" sz="1050" dirty="0">
                        <a:solidFill>
                          <a:schemeClr val="tx1"/>
                        </a:solidFill>
                        <a:effectLst/>
                        <a:latin typeface="Arial" panose="020B0604020202020204" pitchFamily="34" charset="0"/>
                        <a:cs typeface="Arial" panose="020B0604020202020204" pitchFamily="34" charset="0"/>
                      </a:endParaRPr>
                    </a:p>
                    <a:p>
                      <a:pPr marL="0" indent="0" algn="l" defTabSz="914400" rtl="0" eaLnBrk="1" latinLnBrk="0" hangingPunct="1">
                        <a:buFont typeface="Arial" panose="020B0604020202020204" pitchFamily="34" charset="0"/>
                        <a:buNone/>
                      </a:pPr>
                      <a:r>
                        <a:rPr lang="en-GB" sz="1800" b="1" kern="1200" baseline="0" dirty="0">
                          <a:solidFill>
                            <a:schemeClr val="dk1"/>
                          </a:solidFill>
                          <a:latin typeface="Arial" panose="020B0604020202020204" pitchFamily="34" charset="0"/>
                          <a:ea typeface="+mn-ea"/>
                          <a:cs typeface="Arial" panose="020B0604020202020204" pitchFamily="34" charset="0"/>
                        </a:rPr>
                        <a:t>Organised a Webinar on East African Business and Trade: COVID -19 Recovery Mechanism and the AfCFTA </a:t>
                      </a:r>
                      <a:endParaRPr lang="en-GB" sz="1800" b="1" kern="1200" baseline="0" dirty="0">
                        <a:solidFill>
                          <a:schemeClr val="dk1"/>
                        </a:solidFill>
                        <a:effectLst/>
                        <a:latin typeface="Arial" panose="020B0604020202020204" pitchFamily="34" charset="0"/>
                        <a:ea typeface="+mn-ea"/>
                        <a:cs typeface="Arial" panose="020B0604020202020204" pitchFamily="34" charset="0"/>
                      </a:endParaRP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Follow-up to the AfCFTA Forum for East African Chambers of Commerce. </a:t>
                      </a:r>
                    </a:p>
                    <a:p>
                      <a:pPr marL="742950" marR="0" lvl="1" indent="-285750" algn="l" defTabSz="914400" rtl="0" eaLnBrk="1" latinLnBrk="0" hangingPunct="1">
                        <a:spcBef>
                          <a:spcPts val="0"/>
                        </a:spcBef>
                        <a:spcAft>
                          <a:spcPts val="0"/>
                        </a:spcAft>
                        <a:buFont typeface="Wingdings" panose="05000000000000000000" pitchFamily="2" charset="2"/>
                        <a:buChar char="§"/>
                      </a:pPr>
                      <a:r>
                        <a:rPr lang="en-GB" sz="1800" b="0" kern="1200" dirty="0">
                          <a:solidFill>
                            <a:schemeClr val="dk1"/>
                          </a:solidFill>
                          <a:effectLst/>
                          <a:latin typeface="Arial" panose="020B0604020202020204" pitchFamily="34" charset="0"/>
                          <a:ea typeface="+mn-ea"/>
                          <a:cs typeface="Arial" panose="020B0604020202020204" pitchFamily="34" charset="0"/>
                        </a:rPr>
                        <a:t>Expected</a:t>
                      </a:r>
                      <a:r>
                        <a:rPr lang="en-GB" sz="1800" b="0" kern="1200" baseline="0" dirty="0">
                          <a:solidFill>
                            <a:schemeClr val="dk1"/>
                          </a:solidFill>
                          <a:effectLst/>
                          <a:latin typeface="Arial" panose="020B0604020202020204" pitchFamily="34" charset="0"/>
                          <a:ea typeface="+mn-ea"/>
                          <a:cs typeface="Arial" panose="020B0604020202020204" pitchFamily="34" charset="0"/>
                        </a:rPr>
                        <a:t> to </a:t>
                      </a:r>
                      <a:r>
                        <a:rPr lang="en-GB" sz="1800" b="0" kern="1200" dirty="0">
                          <a:solidFill>
                            <a:schemeClr val="dk1"/>
                          </a:solidFill>
                          <a:effectLst/>
                          <a:latin typeface="Arial" panose="020B0604020202020204" pitchFamily="34" charset="0"/>
                          <a:ea typeface="+mn-ea"/>
                          <a:cs typeface="Arial" panose="020B0604020202020204" pitchFamily="34" charset="0"/>
                        </a:rPr>
                        <a:t>help the East African region deal with the effects of the COVID -19 pandemic and prepare for the world after. </a:t>
                      </a:r>
                    </a:p>
                    <a:p>
                      <a:endParaRPr lang="en-GB" sz="1050" dirty="0">
                        <a:solidFill>
                          <a:schemeClr val="tx1"/>
                        </a:solidFill>
                        <a:effectLst/>
                        <a:latin typeface="Arial" panose="020B0604020202020204" pitchFamily="34" charset="0"/>
                        <a:cs typeface="Arial" panose="020B0604020202020204" pitchFamily="34" charset="0"/>
                      </a:endParaRPr>
                    </a:p>
                  </a:txBody>
                  <a:tcPr marL="91431" marR="91431" marT="45717" marB="45717">
                    <a:solidFill>
                      <a:srgbClr val="FFF8E5"/>
                    </a:solidFill>
                  </a:tcPr>
                </a:tc>
                <a:extLst>
                  <a:ext uri="{0D108BD9-81ED-4DB2-BD59-A6C34878D82A}">
                    <a16:rowId xmlns:a16="http://schemas.microsoft.com/office/drawing/2014/main" val="10001"/>
                  </a:ext>
                </a:extLst>
              </a:tr>
            </a:tbl>
          </a:graphicData>
        </a:graphic>
      </p:graphicFrame>
      <p:sp>
        <p:nvSpPr>
          <p:cNvPr id="7180" name="TextBox 6"/>
          <p:cNvSpPr txBox="1">
            <a:spLocks noChangeArrowheads="1"/>
          </p:cNvSpPr>
          <p:nvPr/>
        </p:nvSpPr>
        <p:spPr bwMode="auto">
          <a:xfrm>
            <a:off x="647516" y="924795"/>
            <a:ext cx="11028362" cy="7078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2000" b="1" dirty="0">
                <a:solidFill>
                  <a:schemeClr val="bg1"/>
                </a:solidFill>
                <a:latin typeface="Arial" panose="020B0604020202020204" pitchFamily="34" charset="0"/>
              </a:rPr>
              <a:t>RA 1: </a:t>
            </a:r>
            <a:r>
              <a:rPr lang="en-US" sz="2000" b="1" dirty="0">
                <a:solidFill>
                  <a:schemeClr val="bg1"/>
                </a:solidFill>
                <a:latin typeface="Arial" panose="020B0604020202020204" pitchFamily="34" charset="0"/>
              </a:rPr>
              <a:t>Ratification, domestication and implementation of the African Continental Free Trade Area.</a:t>
            </a:r>
            <a:endParaRPr lang="en-US" altLang="en-US" sz="1600" b="1" dirty="0">
              <a:solidFill>
                <a:schemeClr val="bg1"/>
              </a:solidFill>
            </a:endParaRPr>
          </a:p>
        </p:txBody>
      </p:sp>
    </p:spTree>
    <p:extLst>
      <p:ext uri="{BB962C8B-B14F-4D97-AF65-F5344CB8AC3E}">
        <p14:creationId xmlns:p14="http://schemas.microsoft.com/office/powerpoint/2010/main" val="4061351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p:cNvSpPr/>
          <p:nvPr/>
        </p:nvSpPr>
        <p:spPr>
          <a:xfrm>
            <a:off x="647516" y="100530"/>
            <a:ext cx="10998200" cy="681037"/>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nchor="ctr">
            <a:spAutoFit/>
          </a:bodyPr>
          <a:lstStyle/>
          <a:p>
            <a:pPr marL="357188" fontAlgn="auto">
              <a:spcBef>
                <a:spcPts val="0"/>
              </a:spcBef>
              <a:spcAft>
                <a:spcPts val="0"/>
              </a:spcAft>
              <a:defRPr/>
            </a:pPr>
            <a:r>
              <a:rPr lang="en-US" sz="2800" b="1" dirty="0">
                <a:latin typeface="Century Gothic" panose="020B0502020202020204" pitchFamily="34" charset="0"/>
              </a:rPr>
              <a:t>2020 Progress on achievements </a:t>
            </a:r>
            <a:r>
              <a:rPr lang="en-US" sz="2000" b="1" dirty="0">
                <a:latin typeface="Century Gothic" panose="020B0502020202020204" pitchFamily="34" charset="0"/>
              </a:rPr>
              <a:t>(all budget sources: 18, 23, 11, 35)</a:t>
            </a:r>
            <a:endParaRPr lang="en-GB" sz="2800" b="1" dirty="0">
              <a:latin typeface="Century Gothic" panose="020B0502020202020204"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2754397727"/>
              </p:ext>
            </p:extLst>
          </p:nvPr>
        </p:nvGraphicFramePr>
        <p:xfrm>
          <a:off x="632435" y="1489453"/>
          <a:ext cx="11028362" cy="5036808"/>
        </p:xfrm>
        <a:graphic>
          <a:graphicData uri="http://schemas.openxmlformats.org/drawingml/2006/table">
            <a:tbl>
              <a:tblPr firstRow="1" bandRow="1">
                <a:tableStyleId>{5C22544A-7EE6-4342-B048-85BDC9FD1C3A}</a:tableStyleId>
              </a:tblPr>
              <a:tblGrid>
                <a:gridCol w="11028362">
                  <a:extLst>
                    <a:ext uri="{9D8B030D-6E8A-4147-A177-3AD203B41FA5}">
                      <a16:colId xmlns:a16="http://schemas.microsoft.com/office/drawing/2014/main" val="20000"/>
                    </a:ext>
                  </a:extLst>
                </a:gridCol>
              </a:tblGrid>
              <a:tr h="3958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Progress made to achieving the result area</a:t>
                      </a:r>
                    </a:p>
                  </a:txBody>
                  <a:tcPr marL="91431" marR="91431" marT="45717" marB="45717">
                    <a:solidFill>
                      <a:schemeClr val="accent4">
                        <a:lumMod val="75000"/>
                      </a:schemeClr>
                    </a:solidFill>
                  </a:tcPr>
                </a:tc>
                <a:extLst>
                  <a:ext uri="{0D108BD9-81ED-4DB2-BD59-A6C34878D82A}">
                    <a16:rowId xmlns:a16="http://schemas.microsoft.com/office/drawing/2014/main" val="10000"/>
                  </a:ext>
                </a:extLst>
              </a:tr>
              <a:tr h="41752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a:solidFill>
                            <a:schemeClr val="dk1"/>
                          </a:solidFill>
                          <a:latin typeface="Arial" panose="020B0604020202020204" pitchFamily="34" charset="0"/>
                          <a:ea typeface="+mn-ea"/>
                          <a:cs typeface="Arial" panose="020B0604020202020204" pitchFamily="34" charset="0"/>
                        </a:rPr>
                        <a:t>ATPC finalized its Gender Strategy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kern="1200" baseline="0" dirty="0">
                        <a:solidFill>
                          <a:schemeClr val="dk1"/>
                        </a:solidFill>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kern="1200" dirty="0">
                          <a:solidFill>
                            <a:schemeClr val="dk1"/>
                          </a:solidFill>
                          <a:effectLst/>
                          <a:latin typeface="Arial" panose="020B0604020202020204" pitchFamily="34" charset="0"/>
                          <a:ea typeface="+mn-ea"/>
                          <a:cs typeface="Arial" panose="020B0604020202020204" pitchFamily="34" charset="0"/>
                        </a:rPr>
                        <a:t>facilitates the integration of gender considerations in ATPC technical work-streams and activities,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kern="1200" dirty="0">
                          <a:solidFill>
                            <a:schemeClr val="dk1"/>
                          </a:solidFill>
                          <a:effectLst/>
                          <a:latin typeface="Arial" panose="020B0604020202020204" pitchFamily="34" charset="0"/>
                          <a:ea typeface="+mn-ea"/>
                          <a:cs typeface="Arial" panose="020B0604020202020204" pitchFamily="34" charset="0"/>
                        </a:rPr>
                        <a:t>chats a path to gender equality and the empowerment of women, </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kern="1200" dirty="0">
                          <a:solidFill>
                            <a:schemeClr val="dk1"/>
                          </a:solidFill>
                          <a:effectLst/>
                          <a:latin typeface="Arial" panose="020B0604020202020204" pitchFamily="34" charset="0"/>
                          <a:ea typeface="+mn-ea"/>
                          <a:cs typeface="Arial" panose="020B0604020202020204" pitchFamily="34" charset="0"/>
                        </a:rPr>
                        <a:t>resulting in gender inclusive intra-African/</a:t>
                      </a:r>
                      <a:r>
                        <a:rPr lang="en-US" sz="1800" b="0" kern="1200" baseline="0" dirty="0">
                          <a:solidFill>
                            <a:schemeClr val="dk1"/>
                          </a:solidFill>
                          <a:effectLst/>
                          <a:latin typeface="Arial" panose="020B0604020202020204" pitchFamily="34" charset="0"/>
                          <a:ea typeface="+mn-ea"/>
                          <a:cs typeface="Arial" panose="020B0604020202020204" pitchFamily="34" charset="0"/>
                        </a:rPr>
                        <a:t> international </a:t>
                      </a:r>
                      <a:r>
                        <a:rPr lang="en-US" sz="1800" b="0" kern="1200" dirty="0">
                          <a:solidFill>
                            <a:schemeClr val="dk1"/>
                          </a:solidFill>
                          <a:effectLst/>
                          <a:latin typeface="Arial" panose="020B0604020202020204" pitchFamily="34" charset="0"/>
                          <a:ea typeface="+mn-ea"/>
                          <a:cs typeface="Arial" panose="020B0604020202020204" pitchFamily="34" charset="0"/>
                        </a:rPr>
                        <a:t>trade and development outcomes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GB" sz="1800" b="0" kern="1200" dirty="0">
                        <a:solidFill>
                          <a:schemeClr val="dk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baseline="0" dirty="0">
                          <a:solidFill>
                            <a:schemeClr val="dk1"/>
                          </a:solidFill>
                          <a:latin typeface="Arial" panose="020B0604020202020204" pitchFamily="34" charset="0"/>
                          <a:ea typeface="+mn-ea"/>
                          <a:cs typeface="Arial" panose="020B0604020202020204" pitchFamily="34" charset="0"/>
                        </a:rPr>
                        <a:t>ATPC produced Modules for Training of Trainers for women’s organisations on the AfCFTA:</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800" b="0" kern="1200" dirty="0">
                          <a:solidFill>
                            <a:schemeClr val="dk1"/>
                          </a:solidFill>
                          <a:effectLst/>
                          <a:latin typeface="Arial" panose="020B0604020202020204" pitchFamily="34" charset="0"/>
                          <a:ea typeface="+mn-ea"/>
                          <a:cs typeface="Arial" panose="020B0604020202020204" pitchFamily="34" charset="0"/>
                        </a:rPr>
                        <a:t>intended to support organisations representing female traders in domestic policy processes to implement the AfCFTA Agreement.</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800" b="0" kern="1200" dirty="0">
                          <a:solidFill>
                            <a:schemeClr val="dk1"/>
                          </a:solidFill>
                          <a:effectLst/>
                          <a:latin typeface="Arial" panose="020B0604020202020204" pitchFamily="34" charset="0"/>
                          <a:ea typeface="+mn-ea"/>
                          <a:cs typeface="Arial" panose="020B0604020202020204" pitchFamily="34" charset="0"/>
                        </a:rPr>
                        <a:t>Will</a:t>
                      </a:r>
                      <a:r>
                        <a:rPr lang="en-GB" sz="1800" b="0" kern="1200" baseline="0" dirty="0">
                          <a:solidFill>
                            <a:schemeClr val="dk1"/>
                          </a:solidFill>
                          <a:effectLst/>
                          <a:latin typeface="Arial" panose="020B0604020202020204" pitchFamily="34" charset="0"/>
                          <a:ea typeface="+mn-ea"/>
                          <a:cs typeface="Arial" panose="020B0604020202020204" pitchFamily="34" charset="0"/>
                        </a:rPr>
                        <a:t> result in </a:t>
                      </a:r>
                      <a:r>
                        <a:rPr lang="en-GB" sz="1800" b="0" kern="1200" dirty="0">
                          <a:solidFill>
                            <a:schemeClr val="dk1"/>
                          </a:solidFill>
                          <a:effectLst/>
                          <a:latin typeface="Arial" panose="020B0604020202020204" pitchFamily="34" charset="0"/>
                          <a:ea typeface="+mn-ea"/>
                          <a:cs typeface="Arial" panose="020B0604020202020204" pitchFamily="34" charset="0"/>
                        </a:rPr>
                        <a:t>stronger knowledge and awareness of the AfCFTA Agreement to support organisations to advocate for a gender-sensitive approach to the implementation of provisions that directly affect women; </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800" b="0" kern="1200" dirty="0">
                          <a:solidFill>
                            <a:schemeClr val="dk1"/>
                          </a:solidFill>
                          <a:effectLst/>
                          <a:latin typeface="Arial" panose="020B0604020202020204" pitchFamily="34" charset="0"/>
                          <a:ea typeface="+mn-ea"/>
                          <a:cs typeface="Arial" panose="020B0604020202020204" pitchFamily="34" charset="0"/>
                        </a:rPr>
                        <a:t>ensuring that</a:t>
                      </a:r>
                      <a:r>
                        <a:rPr lang="en-GB" sz="1800" b="0" kern="1200" baseline="0" dirty="0">
                          <a:solidFill>
                            <a:schemeClr val="dk1"/>
                          </a:solidFill>
                          <a:effectLst/>
                          <a:latin typeface="Arial" panose="020B0604020202020204" pitchFamily="34" charset="0"/>
                          <a:ea typeface="+mn-ea"/>
                          <a:cs typeface="Arial" panose="020B0604020202020204" pitchFamily="34" charset="0"/>
                        </a:rPr>
                        <a:t> the </a:t>
                      </a:r>
                      <a:r>
                        <a:rPr lang="en-GB" sz="1800" b="0" kern="1200" dirty="0">
                          <a:solidFill>
                            <a:schemeClr val="dk1"/>
                          </a:solidFill>
                          <a:effectLst/>
                          <a:latin typeface="Arial" panose="020B0604020202020204" pitchFamily="34" charset="0"/>
                          <a:ea typeface="+mn-ea"/>
                          <a:cs typeface="Arial" panose="020B0604020202020204" pitchFamily="34" charset="0"/>
                        </a:rPr>
                        <a:t>strategies reflect priorities and interventions that enable women to exploit new opportunities created under the AfCFTA;</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GB" sz="1050" b="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baseline="0" dirty="0">
                          <a:solidFill>
                            <a:schemeClr val="dk1"/>
                          </a:solidFill>
                          <a:latin typeface="Arial" panose="020B0604020202020204" pitchFamily="34" charset="0"/>
                          <a:ea typeface="+mn-ea"/>
                          <a:cs typeface="Arial" panose="020B0604020202020204" pitchFamily="34" charset="0"/>
                        </a:rPr>
                        <a:t>Publication of the ATPC DAILY DIGEST</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800" b="0" kern="1200" dirty="0">
                          <a:solidFill>
                            <a:schemeClr val="dk1"/>
                          </a:solidFill>
                          <a:effectLst/>
                          <a:latin typeface="Arial" panose="020B0604020202020204" pitchFamily="34" charset="0"/>
                          <a:ea typeface="+mn-ea"/>
                          <a:cs typeface="Arial" panose="020B0604020202020204" pitchFamily="34" charset="0"/>
                        </a:rPr>
                        <a:t>A daily information on trade, business and regional integration news and updates;</a:t>
                      </a:r>
                      <a:r>
                        <a:rPr lang="en-GB" sz="1800" b="0" kern="1200" baseline="0" dirty="0">
                          <a:solidFill>
                            <a:schemeClr val="dk1"/>
                          </a:solidFill>
                          <a:effectLst/>
                          <a:latin typeface="Arial" panose="020B0604020202020204" pitchFamily="34" charset="0"/>
                          <a:ea typeface="+mn-ea"/>
                          <a:cs typeface="Arial" panose="020B0604020202020204" pitchFamily="34" charset="0"/>
                        </a:rPr>
                        <a:t> </a:t>
                      </a:r>
                    </a:p>
                  </a:txBody>
                  <a:tcPr marL="91431" marR="91431" marT="45717" marB="45717">
                    <a:solidFill>
                      <a:srgbClr val="FFF8E5"/>
                    </a:solidFill>
                  </a:tcPr>
                </a:tc>
                <a:extLst>
                  <a:ext uri="{0D108BD9-81ED-4DB2-BD59-A6C34878D82A}">
                    <a16:rowId xmlns:a16="http://schemas.microsoft.com/office/drawing/2014/main" val="10001"/>
                  </a:ext>
                </a:extLst>
              </a:tr>
            </a:tbl>
          </a:graphicData>
        </a:graphic>
      </p:graphicFrame>
      <p:sp>
        <p:nvSpPr>
          <p:cNvPr id="7180" name="TextBox 6"/>
          <p:cNvSpPr txBox="1">
            <a:spLocks noChangeArrowheads="1"/>
          </p:cNvSpPr>
          <p:nvPr/>
        </p:nvSpPr>
        <p:spPr bwMode="auto">
          <a:xfrm>
            <a:off x="647516" y="781567"/>
            <a:ext cx="11028362" cy="7078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2000" b="1" dirty="0">
                <a:solidFill>
                  <a:schemeClr val="bg1"/>
                </a:solidFill>
                <a:latin typeface="Arial" panose="020B0604020202020204" pitchFamily="34" charset="0"/>
              </a:rPr>
              <a:t>RA 1: </a:t>
            </a:r>
            <a:r>
              <a:rPr lang="en-US" sz="2000" b="1" dirty="0">
                <a:solidFill>
                  <a:schemeClr val="bg1"/>
                </a:solidFill>
                <a:latin typeface="Arial" panose="020B0604020202020204" pitchFamily="34" charset="0"/>
              </a:rPr>
              <a:t>Ratification, domestication and implementation of the African Continental Free Trade Area.</a:t>
            </a:r>
            <a:endParaRPr lang="en-US" altLang="en-US" sz="1600" b="1" dirty="0">
              <a:solidFill>
                <a:schemeClr val="bg1"/>
              </a:solidFill>
            </a:endParaRPr>
          </a:p>
        </p:txBody>
      </p:sp>
    </p:spTree>
    <p:extLst>
      <p:ext uri="{BB962C8B-B14F-4D97-AF65-F5344CB8AC3E}">
        <p14:creationId xmlns:p14="http://schemas.microsoft.com/office/powerpoint/2010/main" val="1722635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p:cNvSpPr/>
          <p:nvPr/>
        </p:nvSpPr>
        <p:spPr>
          <a:xfrm>
            <a:off x="573088" y="217488"/>
            <a:ext cx="10998200" cy="681037"/>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nchor="ctr">
            <a:spAutoFit/>
          </a:bodyPr>
          <a:lstStyle/>
          <a:p>
            <a:pPr marL="357188" fontAlgn="auto">
              <a:spcBef>
                <a:spcPts val="0"/>
              </a:spcBef>
              <a:spcAft>
                <a:spcPts val="0"/>
              </a:spcAft>
              <a:defRPr/>
            </a:pPr>
            <a:r>
              <a:rPr lang="en-US" sz="2800" b="1" dirty="0">
                <a:latin typeface="Century Gothic" panose="020B0502020202020204" pitchFamily="34" charset="0"/>
              </a:rPr>
              <a:t>2020 Progress on achievements </a:t>
            </a:r>
            <a:r>
              <a:rPr lang="en-US" sz="2000" b="1" dirty="0">
                <a:latin typeface="Century Gothic" panose="020B0502020202020204" pitchFamily="34" charset="0"/>
              </a:rPr>
              <a:t>(all budget sources: 18, 23, 11, 35)</a:t>
            </a:r>
            <a:endParaRPr lang="en-GB" sz="2800" b="1" dirty="0">
              <a:latin typeface="Century Gothic" panose="020B0502020202020204" pitchFamily="34" charset="0"/>
            </a:endParaRPr>
          </a:p>
        </p:txBody>
      </p:sp>
      <p:sp>
        <p:nvSpPr>
          <p:cNvPr id="4" name="TextBox 3"/>
          <p:cNvSpPr txBox="1"/>
          <p:nvPr/>
        </p:nvSpPr>
        <p:spPr>
          <a:xfrm>
            <a:off x="573088" y="954088"/>
            <a:ext cx="11028362" cy="615553"/>
          </a:xfrm>
          <a:prstGeom prst="rect">
            <a:avLst/>
          </a:prstGeom>
          <a:solidFill>
            <a:schemeClr val="accent2">
              <a:lumMod val="50000"/>
            </a:schemeClr>
          </a:solidFill>
        </p:spPr>
        <p:txBody>
          <a:bodyPr>
            <a:spAutoFit/>
          </a:bodyPr>
          <a:lstStyle/>
          <a:p>
            <a:pPr fontAlgn="auto">
              <a:spcBef>
                <a:spcPts val="0"/>
              </a:spcBef>
              <a:spcAft>
                <a:spcPts val="0"/>
              </a:spcAft>
              <a:defRPr/>
            </a:pPr>
            <a:r>
              <a:rPr lang="en-US" sz="2000" b="1" dirty="0">
                <a:solidFill>
                  <a:schemeClr val="bg1"/>
                </a:solidFill>
              </a:rPr>
              <a:t>Objective: </a:t>
            </a:r>
            <a:r>
              <a:rPr lang="en-US" sz="1400" b="1" dirty="0">
                <a:solidFill>
                  <a:schemeClr val="bg1"/>
                </a:solidFill>
              </a:rPr>
              <a:t>to strengthen regional cooperation and integration among member States through increased trade flows, improved industrialization and increased investments.</a:t>
            </a:r>
            <a:endParaRPr lang="en-US" sz="1200" b="1" dirty="0">
              <a:solidFill>
                <a:schemeClr val="bg1"/>
              </a:solidFill>
              <a:latin typeface="+mn-lt"/>
              <a:cs typeface="+mn-cs"/>
            </a:endParaRPr>
          </a:p>
        </p:txBody>
      </p:sp>
      <p:graphicFrame>
        <p:nvGraphicFramePr>
          <p:cNvPr id="15" name="Table 14"/>
          <p:cNvGraphicFramePr>
            <a:graphicFrameLocks noGrp="1"/>
          </p:cNvGraphicFramePr>
          <p:nvPr>
            <p:extLst>
              <p:ext uri="{D42A27DB-BD31-4B8C-83A1-F6EECF244321}">
                <p14:modId xmlns:p14="http://schemas.microsoft.com/office/powerpoint/2010/main" val="3010299921"/>
              </p:ext>
            </p:extLst>
          </p:nvPr>
        </p:nvGraphicFramePr>
        <p:xfrm>
          <a:off x="573088" y="2374900"/>
          <a:ext cx="11028362" cy="4231812"/>
        </p:xfrm>
        <a:graphic>
          <a:graphicData uri="http://schemas.openxmlformats.org/drawingml/2006/table">
            <a:tbl>
              <a:tblPr firstRow="1" bandRow="1">
                <a:tableStyleId>{5C22544A-7EE6-4342-B048-85BDC9FD1C3A}</a:tableStyleId>
              </a:tblPr>
              <a:tblGrid>
                <a:gridCol w="11028362">
                  <a:extLst>
                    <a:ext uri="{9D8B030D-6E8A-4147-A177-3AD203B41FA5}">
                      <a16:colId xmlns:a16="http://schemas.microsoft.com/office/drawing/2014/main" val="20000"/>
                    </a:ext>
                  </a:extLst>
                </a:gridCol>
              </a:tblGrid>
              <a:tr h="5678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Progress made to achieving the result area</a:t>
                      </a:r>
                    </a:p>
                  </a:txBody>
                  <a:tcPr marL="91431" marR="91431" marT="45717" marB="45717">
                    <a:solidFill>
                      <a:schemeClr val="accent4">
                        <a:lumMod val="75000"/>
                      </a:schemeClr>
                    </a:solidFill>
                  </a:tcPr>
                </a:tc>
                <a:extLst>
                  <a:ext uri="{0D108BD9-81ED-4DB2-BD59-A6C34878D82A}">
                    <a16:rowId xmlns:a16="http://schemas.microsoft.com/office/drawing/2014/main" val="10000"/>
                  </a:ext>
                </a:extLst>
              </a:tr>
              <a:tr h="3108782">
                <a:tc>
                  <a:txBody>
                    <a:bodyPr/>
                    <a:lstStyle/>
                    <a:p>
                      <a:pPr algn="just"/>
                      <a:r>
                        <a:rPr lang="en-GB" sz="1600" b="1" kern="1200" dirty="0">
                          <a:solidFill>
                            <a:schemeClr val="dk1"/>
                          </a:solidFill>
                          <a:effectLst/>
                          <a:latin typeface="Arial" panose="020B0604020202020204" pitchFamily="34" charset="0"/>
                          <a:ea typeface="+mn-ea"/>
                          <a:cs typeface="Arial" panose="020B0604020202020204" pitchFamily="34" charset="0"/>
                        </a:rPr>
                        <a:t>IoA.1 </a:t>
                      </a:r>
                      <a:r>
                        <a:rPr lang="en-GB" sz="1600" kern="1200" dirty="0">
                          <a:solidFill>
                            <a:schemeClr val="dk1"/>
                          </a:solidFill>
                          <a:effectLst/>
                          <a:latin typeface="Arial" panose="020B0604020202020204" pitchFamily="34" charset="0"/>
                          <a:ea typeface="+mn-ea"/>
                          <a:cs typeface="Arial" panose="020B0604020202020204" pitchFamily="34" charset="0"/>
                        </a:rPr>
                        <a:t>Cumulative number of member States, regional economic communities and pan African institutions using ECA proposed policies for programmes on market institutions covering 2nd Phase issues of the AfCFTA (investment, competition, intellectual property and/or e-commerce)</a:t>
                      </a:r>
                    </a:p>
                    <a:p>
                      <a:pPr algn="just"/>
                      <a:endParaRPr lang="en-GB" sz="1600" kern="1200" dirty="0">
                        <a:solidFill>
                          <a:schemeClr val="dk1"/>
                        </a:solidFill>
                        <a:effectLst/>
                        <a:latin typeface="Arial" panose="020B0604020202020204" pitchFamily="34" charset="0"/>
                        <a:ea typeface="+mn-ea"/>
                        <a:cs typeface="Arial" panose="020B0604020202020204" pitchFamily="34" charset="0"/>
                      </a:endParaRPr>
                    </a:p>
                    <a:p>
                      <a:pPr algn="just"/>
                      <a:r>
                        <a:rPr lang="en-GB" sz="1600" kern="1200" dirty="0">
                          <a:solidFill>
                            <a:schemeClr val="dk1"/>
                          </a:solidFill>
                          <a:effectLst/>
                          <a:latin typeface="Arial" panose="020B0604020202020204" pitchFamily="34" charset="0"/>
                          <a:ea typeface="+mn-ea"/>
                          <a:cs typeface="Arial" panose="020B0604020202020204" pitchFamily="34" charset="0"/>
                        </a:rPr>
                        <a:t>Baseline (2019) – 29</a:t>
                      </a:r>
                    </a:p>
                    <a:p>
                      <a:pPr algn="just"/>
                      <a:r>
                        <a:rPr lang="en-GB" sz="1600" kern="1200" dirty="0">
                          <a:solidFill>
                            <a:schemeClr val="dk1"/>
                          </a:solidFill>
                          <a:effectLst/>
                          <a:latin typeface="Arial" panose="020B0604020202020204" pitchFamily="34" charset="0"/>
                          <a:ea typeface="+mn-ea"/>
                          <a:cs typeface="Arial" panose="020B0604020202020204" pitchFamily="34" charset="0"/>
                        </a:rPr>
                        <a:t>Target (2020) – 44</a:t>
                      </a:r>
                    </a:p>
                    <a:p>
                      <a:pPr algn="just"/>
                      <a:r>
                        <a:rPr lang="en-GB" sz="1600" kern="1200" dirty="0">
                          <a:solidFill>
                            <a:schemeClr val="dk1"/>
                          </a:solidFill>
                          <a:effectLst/>
                          <a:latin typeface="Arial" panose="020B0604020202020204" pitchFamily="34" charset="0"/>
                          <a:ea typeface="+mn-ea"/>
                          <a:cs typeface="Arial" panose="020B0604020202020204" pitchFamily="34" charset="0"/>
                        </a:rPr>
                        <a:t>Actual (as of June) –37</a:t>
                      </a:r>
                    </a:p>
                    <a:p>
                      <a:pPr algn="just"/>
                      <a:r>
                        <a:rPr lang="en-GB" sz="1600" b="1" kern="1200" dirty="0">
                          <a:solidFill>
                            <a:schemeClr val="dk1"/>
                          </a:solidFill>
                          <a:effectLst/>
                          <a:latin typeface="Arial" panose="020B0604020202020204" pitchFamily="34" charset="0"/>
                          <a:ea typeface="+mn-ea"/>
                          <a:cs typeface="Arial" panose="020B0604020202020204" pitchFamily="34" charset="0"/>
                        </a:rPr>
                        <a:t> </a:t>
                      </a:r>
                      <a:endParaRPr lang="en-GB" sz="1600" kern="1200" dirty="0">
                        <a:solidFill>
                          <a:schemeClr val="dk1"/>
                        </a:solidFill>
                        <a:effectLst/>
                        <a:latin typeface="Arial" panose="020B0604020202020204" pitchFamily="34" charset="0"/>
                        <a:ea typeface="+mn-ea"/>
                        <a:cs typeface="Arial" panose="020B0604020202020204" pitchFamily="34" charset="0"/>
                      </a:endParaRPr>
                    </a:p>
                    <a:p>
                      <a:pPr algn="just"/>
                      <a:r>
                        <a:rPr lang="en-GB" sz="1600" b="1" kern="1200" dirty="0">
                          <a:solidFill>
                            <a:schemeClr val="dk1"/>
                          </a:solidFill>
                          <a:effectLst/>
                          <a:latin typeface="Arial" panose="020B0604020202020204" pitchFamily="34" charset="0"/>
                          <a:ea typeface="+mn-ea"/>
                          <a:cs typeface="Arial" panose="020B0604020202020204" pitchFamily="34" charset="0"/>
                        </a:rPr>
                        <a:t>IoA.2 </a:t>
                      </a:r>
                      <a:r>
                        <a:rPr lang="en-GB" sz="1600" kern="1200" dirty="0">
                          <a:solidFill>
                            <a:schemeClr val="dk1"/>
                          </a:solidFill>
                          <a:effectLst/>
                          <a:latin typeface="Arial" panose="020B0604020202020204" pitchFamily="34" charset="0"/>
                          <a:ea typeface="+mn-ea"/>
                          <a:cs typeface="Arial" panose="020B0604020202020204" pitchFamily="34" charset="0"/>
                        </a:rPr>
                        <a:t>Increased number of member States and Pan African Institutions taking steps to use regional value chains into their trade policies in the context of the AfCFTA </a:t>
                      </a:r>
                    </a:p>
                    <a:p>
                      <a:pPr algn="just"/>
                      <a:endParaRPr lang="en-GB" sz="1600" kern="1200" dirty="0">
                        <a:solidFill>
                          <a:schemeClr val="dk1"/>
                        </a:solidFill>
                        <a:effectLst/>
                        <a:latin typeface="Arial" panose="020B0604020202020204" pitchFamily="34" charset="0"/>
                        <a:ea typeface="+mn-ea"/>
                        <a:cs typeface="Arial" panose="020B0604020202020204" pitchFamily="34" charset="0"/>
                      </a:endParaRPr>
                    </a:p>
                    <a:p>
                      <a:pPr algn="just"/>
                      <a:r>
                        <a:rPr lang="en-GB" sz="1600" kern="1200" dirty="0">
                          <a:solidFill>
                            <a:schemeClr val="dk1"/>
                          </a:solidFill>
                          <a:effectLst/>
                          <a:latin typeface="Arial" panose="020B0604020202020204" pitchFamily="34" charset="0"/>
                          <a:ea typeface="+mn-ea"/>
                          <a:cs typeface="Arial" panose="020B0604020202020204" pitchFamily="34" charset="0"/>
                        </a:rPr>
                        <a:t>Baseline (2019) – 0</a:t>
                      </a:r>
                    </a:p>
                    <a:p>
                      <a:pPr algn="just"/>
                      <a:r>
                        <a:rPr lang="en-GB" sz="1600" kern="1200" dirty="0">
                          <a:solidFill>
                            <a:schemeClr val="dk1"/>
                          </a:solidFill>
                          <a:effectLst/>
                          <a:latin typeface="Arial" panose="020B0604020202020204" pitchFamily="34" charset="0"/>
                          <a:ea typeface="+mn-ea"/>
                          <a:cs typeface="Arial" panose="020B0604020202020204" pitchFamily="34" charset="0"/>
                        </a:rPr>
                        <a:t>Target (2020) – 40</a:t>
                      </a:r>
                    </a:p>
                    <a:p>
                      <a:pPr algn="just"/>
                      <a:r>
                        <a:rPr lang="en-GB" sz="1600" kern="1200" dirty="0">
                          <a:solidFill>
                            <a:schemeClr val="dk1"/>
                          </a:solidFill>
                          <a:effectLst/>
                          <a:latin typeface="Arial" panose="020B0604020202020204" pitchFamily="34" charset="0"/>
                          <a:ea typeface="+mn-ea"/>
                          <a:cs typeface="Arial" panose="020B0604020202020204" pitchFamily="34" charset="0"/>
                        </a:rPr>
                        <a:t>Actual (as of June) – 34</a:t>
                      </a:r>
                    </a:p>
                    <a:p>
                      <a:pPr>
                        <a:lnSpc>
                          <a:spcPct val="107000"/>
                        </a:lnSpc>
                        <a:spcAft>
                          <a:spcPts val="0"/>
                        </a:spcAft>
                      </a:pPr>
                      <a:endParaRPr lang="en-GB" sz="1050" dirty="0">
                        <a:solidFill>
                          <a:schemeClr val="tx1"/>
                        </a:solidFill>
                        <a:effectLst/>
                        <a:latin typeface="Arial" panose="020B0604020202020204" pitchFamily="34" charset="0"/>
                        <a:cs typeface="Arial" panose="020B0604020202020204" pitchFamily="34" charset="0"/>
                      </a:endParaRPr>
                    </a:p>
                  </a:txBody>
                  <a:tcPr marL="91431" marR="91431" marT="45717" marB="45717">
                    <a:solidFill>
                      <a:srgbClr val="FFF8E5"/>
                    </a:solidFill>
                  </a:tcPr>
                </a:tc>
                <a:extLst>
                  <a:ext uri="{0D108BD9-81ED-4DB2-BD59-A6C34878D82A}">
                    <a16:rowId xmlns:a16="http://schemas.microsoft.com/office/drawing/2014/main" val="10001"/>
                  </a:ext>
                </a:extLst>
              </a:tr>
            </a:tbl>
          </a:graphicData>
        </a:graphic>
      </p:graphicFrame>
      <p:sp>
        <p:nvSpPr>
          <p:cNvPr id="7180" name="TextBox 6"/>
          <p:cNvSpPr txBox="1">
            <a:spLocks noChangeArrowheads="1"/>
          </p:cNvSpPr>
          <p:nvPr/>
        </p:nvSpPr>
        <p:spPr bwMode="auto">
          <a:xfrm>
            <a:off x="573088" y="1646238"/>
            <a:ext cx="11028362" cy="7078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2000" b="1" dirty="0">
                <a:solidFill>
                  <a:schemeClr val="bg1"/>
                </a:solidFill>
                <a:latin typeface="Arial" panose="020B0604020202020204" pitchFamily="34" charset="0"/>
              </a:rPr>
              <a:t>RA 2: Enhanced capacity of member States to develop, implement and monitor policies and programmes on regional value chains, competition and investment. </a:t>
            </a:r>
            <a:endParaRPr lang="en-US" altLang="en-US" sz="1600" b="1" dirty="0">
              <a:solidFill>
                <a:schemeClr val="bg1"/>
              </a:solidFill>
            </a:endParaRPr>
          </a:p>
        </p:txBody>
      </p:sp>
      <p:sp>
        <p:nvSpPr>
          <p:cNvPr id="5" name="TextBox 4"/>
          <p:cNvSpPr txBox="1"/>
          <p:nvPr/>
        </p:nvSpPr>
        <p:spPr>
          <a:xfrm>
            <a:off x="5650281" y="4245180"/>
            <a:ext cx="5932968" cy="369332"/>
          </a:xfrm>
          <a:prstGeom prst="rect">
            <a:avLst/>
          </a:prstGeom>
          <a:solidFill>
            <a:srgbClr val="FFFF00"/>
          </a:solidFill>
        </p:spPr>
        <p:txBody>
          <a:bodyPr wrap="square" rtlCol="0">
            <a:spAutoFit/>
          </a:bodyPr>
          <a:lstStyle/>
          <a:p>
            <a:r>
              <a:rPr lang="en-GB" dirty="0"/>
              <a:t>ATPC contributed to the work which is being led by MIS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p:cNvSpPr/>
          <p:nvPr/>
        </p:nvSpPr>
        <p:spPr>
          <a:xfrm>
            <a:off x="573088" y="217488"/>
            <a:ext cx="10998200" cy="681037"/>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nchor="ctr">
            <a:spAutoFit/>
          </a:bodyPr>
          <a:lstStyle/>
          <a:p>
            <a:pPr marL="357188" fontAlgn="auto">
              <a:spcBef>
                <a:spcPts val="0"/>
              </a:spcBef>
              <a:spcAft>
                <a:spcPts val="0"/>
              </a:spcAft>
              <a:defRPr/>
            </a:pPr>
            <a:r>
              <a:rPr lang="en-US" sz="2800" b="1" dirty="0">
                <a:latin typeface="Century Gothic" panose="020B0502020202020204" pitchFamily="34" charset="0"/>
              </a:rPr>
              <a:t>2020 Progress on achievements </a:t>
            </a:r>
            <a:r>
              <a:rPr lang="en-US" sz="2000" b="1" dirty="0">
                <a:latin typeface="Century Gothic" panose="020B0502020202020204" pitchFamily="34" charset="0"/>
              </a:rPr>
              <a:t>(all budget sources: 18, 23, 11, 35)</a:t>
            </a:r>
            <a:endParaRPr lang="en-GB" sz="2800" b="1" dirty="0">
              <a:latin typeface="Century Gothic" panose="020B0502020202020204" pitchFamily="34" charset="0"/>
            </a:endParaRPr>
          </a:p>
        </p:txBody>
      </p:sp>
      <p:sp>
        <p:nvSpPr>
          <p:cNvPr id="4" name="TextBox 3"/>
          <p:cNvSpPr txBox="1"/>
          <p:nvPr/>
        </p:nvSpPr>
        <p:spPr>
          <a:xfrm>
            <a:off x="573088" y="954088"/>
            <a:ext cx="11028362" cy="615553"/>
          </a:xfrm>
          <a:prstGeom prst="rect">
            <a:avLst/>
          </a:prstGeom>
          <a:solidFill>
            <a:schemeClr val="accent2">
              <a:lumMod val="50000"/>
            </a:schemeClr>
          </a:solidFill>
        </p:spPr>
        <p:txBody>
          <a:bodyPr>
            <a:spAutoFit/>
          </a:bodyPr>
          <a:lstStyle/>
          <a:p>
            <a:pPr fontAlgn="auto">
              <a:spcBef>
                <a:spcPts val="0"/>
              </a:spcBef>
              <a:spcAft>
                <a:spcPts val="0"/>
              </a:spcAft>
              <a:defRPr/>
            </a:pPr>
            <a:r>
              <a:rPr lang="en-US" sz="2000" b="1" dirty="0">
                <a:solidFill>
                  <a:schemeClr val="bg1"/>
                </a:solidFill>
              </a:rPr>
              <a:t>Objective: </a:t>
            </a:r>
            <a:r>
              <a:rPr lang="en-US" sz="1400" b="1" dirty="0">
                <a:solidFill>
                  <a:schemeClr val="bg1"/>
                </a:solidFill>
              </a:rPr>
              <a:t>to strengthen regional cooperation and integration among member States through increased trade flows, improved industrialization and increased investments.</a:t>
            </a:r>
            <a:endParaRPr lang="en-US" sz="1200" b="1" dirty="0">
              <a:solidFill>
                <a:schemeClr val="bg1"/>
              </a:solidFill>
              <a:latin typeface="+mn-lt"/>
              <a:cs typeface="+mn-cs"/>
            </a:endParaRPr>
          </a:p>
        </p:txBody>
      </p:sp>
      <p:graphicFrame>
        <p:nvGraphicFramePr>
          <p:cNvPr id="15" name="Table 14"/>
          <p:cNvGraphicFramePr>
            <a:graphicFrameLocks noGrp="1"/>
          </p:cNvGraphicFramePr>
          <p:nvPr>
            <p:extLst>
              <p:ext uri="{D42A27DB-BD31-4B8C-83A1-F6EECF244321}">
                <p14:modId xmlns:p14="http://schemas.microsoft.com/office/powerpoint/2010/main" val="3827050643"/>
              </p:ext>
            </p:extLst>
          </p:nvPr>
        </p:nvGraphicFramePr>
        <p:xfrm>
          <a:off x="573088" y="2374899"/>
          <a:ext cx="11028362" cy="3536803"/>
        </p:xfrm>
        <a:graphic>
          <a:graphicData uri="http://schemas.openxmlformats.org/drawingml/2006/table">
            <a:tbl>
              <a:tblPr firstRow="1" bandRow="1">
                <a:tableStyleId>{5C22544A-7EE6-4342-B048-85BDC9FD1C3A}</a:tableStyleId>
              </a:tblPr>
              <a:tblGrid>
                <a:gridCol w="11028362">
                  <a:extLst>
                    <a:ext uri="{9D8B030D-6E8A-4147-A177-3AD203B41FA5}">
                      <a16:colId xmlns:a16="http://schemas.microsoft.com/office/drawing/2014/main" val="20000"/>
                    </a:ext>
                  </a:extLst>
                </a:gridCol>
              </a:tblGrid>
              <a:tr h="5462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Progress made to achieving the result area</a:t>
                      </a:r>
                    </a:p>
                  </a:txBody>
                  <a:tcPr marL="91431" marR="91431" marT="45717" marB="45717">
                    <a:solidFill>
                      <a:schemeClr val="accent4">
                        <a:lumMod val="75000"/>
                      </a:schemeClr>
                    </a:solidFill>
                  </a:tcPr>
                </a:tc>
                <a:extLst>
                  <a:ext uri="{0D108BD9-81ED-4DB2-BD59-A6C34878D82A}">
                    <a16:rowId xmlns:a16="http://schemas.microsoft.com/office/drawing/2014/main" val="10000"/>
                  </a:ext>
                </a:extLst>
              </a:tr>
              <a:tr h="2990535">
                <a:tc>
                  <a:txBody>
                    <a:bodyPr/>
                    <a:lstStyle/>
                    <a:p>
                      <a:endParaRPr lang="en-US" sz="1800" b="1" kern="1200" dirty="0">
                        <a:solidFill>
                          <a:schemeClr val="dk1"/>
                        </a:solidFill>
                        <a:effectLst/>
                        <a:latin typeface="Arial" panose="020B0604020202020204" pitchFamily="34" charset="0"/>
                        <a:ea typeface="+mn-ea"/>
                        <a:cs typeface="Arial" panose="020B0604020202020204" pitchFamily="34" charset="0"/>
                      </a:endParaRPr>
                    </a:p>
                    <a:p>
                      <a:r>
                        <a:rPr lang="en-US" sz="1800" b="1" kern="1200" dirty="0">
                          <a:solidFill>
                            <a:schemeClr val="dk1"/>
                          </a:solidFill>
                          <a:effectLst/>
                          <a:latin typeface="Arial" panose="020B0604020202020204" pitchFamily="34" charset="0"/>
                          <a:ea typeface="+mn-ea"/>
                          <a:cs typeface="Arial" panose="020B0604020202020204" pitchFamily="34" charset="0"/>
                        </a:rPr>
                        <a:t>A.1</a:t>
                      </a:r>
                      <a:r>
                        <a:rPr lang="en-US" sz="1800" kern="1200" dirty="0">
                          <a:solidFill>
                            <a:schemeClr val="dk1"/>
                          </a:solidFill>
                          <a:effectLst/>
                          <a:latin typeface="Arial" panose="020B0604020202020204" pitchFamily="34" charset="0"/>
                          <a:ea typeface="+mn-ea"/>
                          <a:cs typeface="Arial" panose="020B0604020202020204" pitchFamily="34" charset="0"/>
                        </a:rPr>
                        <a:t>Increased number of member States that integrate industrialization into their national development policies and planning frameworks in the context of the AfCFTA </a:t>
                      </a:r>
                    </a:p>
                    <a:p>
                      <a:endParaRPr lang="en-GB" sz="1800" kern="1200" dirty="0">
                        <a:solidFill>
                          <a:schemeClr val="dk1"/>
                        </a:solidFill>
                        <a:effectLst/>
                        <a:latin typeface="Arial" panose="020B0604020202020204" pitchFamily="34" charset="0"/>
                        <a:ea typeface="+mn-ea"/>
                        <a:cs typeface="Arial" panose="020B0604020202020204" pitchFamily="34" charset="0"/>
                      </a:endParaRPr>
                    </a:p>
                    <a:p>
                      <a:r>
                        <a:rPr lang="en-GB" sz="1800" kern="1200" dirty="0">
                          <a:solidFill>
                            <a:schemeClr val="dk1"/>
                          </a:solidFill>
                          <a:effectLst/>
                          <a:latin typeface="Arial" panose="020B0604020202020204" pitchFamily="34" charset="0"/>
                          <a:ea typeface="+mn-ea"/>
                          <a:cs typeface="Arial" panose="020B0604020202020204" pitchFamily="34" charset="0"/>
                        </a:rPr>
                        <a:t>Baseline (2019) - 6</a:t>
                      </a:r>
                    </a:p>
                    <a:p>
                      <a:r>
                        <a:rPr lang="en-GB" sz="1800" kern="1200" dirty="0">
                          <a:solidFill>
                            <a:schemeClr val="dk1"/>
                          </a:solidFill>
                          <a:effectLst/>
                          <a:latin typeface="Arial" panose="020B0604020202020204" pitchFamily="34" charset="0"/>
                          <a:ea typeface="+mn-ea"/>
                          <a:cs typeface="Arial" panose="020B0604020202020204" pitchFamily="34" charset="0"/>
                        </a:rPr>
                        <a:t>Target (2020)- 15 </a:t>
                      </a:r>
                    </a:p>
                    <a:p>
                      <a:r>
                        <a:rPr lang="en-GB" sz="1800" kern="1200" dirty="0">
                          <a:solidFill>
                            <a:schemeClr val="dk1"/>
                          </a:solidFill>
                          <a:effectLst/>
                          <a:latin typeface="Arial" panose="020B0604020202020204" pitchFamily="34" charset="0"/>
                          <a:ea typeface="+mn-ea"/>
                          <a:cs typeface="Arial" panose="020B0604020202020204" pitchFamily="34" charset="0"/>
                        </a:rPr>
                        <a:t>Actual (as of June) – 8 </a:t>
                      </a:r>
                      <a:r>
                        <a:rPr lang="en-GB" sz="1800" b="1" kern="1200" dirty="0">
                          <a:solidFill>
                            <a:schemeClr val="dk1"/>
                          </a:solidFill>
                          <a:effectLst/>
                          <a:latin typeface="Arial" panose="020B0604020202020204" pitchFamily="34" charset="0"/>
                          <a:ea typeface="+mn-ea"/>
                          <a:cs typeface="Arial" panose="020B0604020202020204" pitchFamily="34" charset="0"/>
                        </a:rPr>
                        <a:t>(Kenya, Gambia, Sierra Leone)</a:t>
                      </a:r>
                    </a:p>
                    <a:p>
                      <a:pPr>
                        <a:lnSpc>
                          <a:spcPct val="107000"/>
                        </a:lnSpc>
                        <a:spcAft>
                          <a:spcPts val="0"/>
                        </a:spcAft>
                      </a:pPr>
                      <a:endParaRPr lang="en-GB" sz="1050" dirty="0">
                        <a:solidFill>
                          <a:schemeClr val="tx1"/>
                        </a:solidFill>
                        <a:effectLst/>
                        <a:latin typeface="Arial" panose="020B0604020202020204" pitchFamily="34" charset="0"/>
                        <a:cs typeface="Arial" panose="020B0604020202020204" pitchFamily="34" charset="0"/>
                      </a:endParaRPr>
                    </a:p>
                  </a:txBody>
                  <a:tcPr marL="91431" marR="91431" marT="45717" marB="45717">
                    <a:solidFill>
                      <a:srgbClr val="FFF8E5"/>
                    </a:solidFill>
                  </a:tcPr>
                </a:tc>
                <a:extLst>
                  <a:ext uri="{0D108BD9-81ED-4DB2-BD59-A6C34878D82A}">
                    <a16:rowId xmlns:a16="http://schemas.microsoft.com/office/drawing/2014/main" val="10001"/>
                  </a:ext>
                </a:extLst>
              </a:tr>
            </a:tbl>
          </a:graphicData>
        </a:graphic>
      </p:graphicFrame>
      <p:sp>
        <p:nvSpPr>
          <p:cNvPr id="7180" name="TextBox 6"/>
          <p:cNvSpPr txBox="1">
            <a:spLocks noChangeArrowheads="1"/>
          </p:cNvSpPr>
          <p:nvPr/>
        </p:nvSpPr>
        <p:spPr bwMode="auto">
          <a:xfrm>
            <a:off x="573088" y="1646238"/>
            <a:ext cx="11028362" cy="7078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2000" b="1" dirty="0">
                <a:solidFill>
                  <a:schemeClr val="bg1"/>
                </a:solidFill>
                <a:latin typeface="Arial" panose="020B0604020202020204" pitchFamily="34" charset="0"/>
              </a:rPr>
              <a:t>RA3. Enhanced capacity of member States to integrate industrialization into their national development policies and planning frameworks in the context of the AfCFTA</a:t>
            </a:r>
            <a:endParaRPr lang="en-US" altLang="en-US" sz="1600" b="1" dirty="0">
              <a:solidFill>
                <a:schemeClr val="bg1"/>
              </a:solidFill>
            </a:endParaRPr>
          </a:p>
        </p:txBody>
      </p:sp>
    </p:spTree>
    <p:extLst>
      <p:ext uri="{BB962C8B-B14F-4D97-AF65-F5344CB8AC3E}">
        <p14:creationId xmlns:p14="http://schemas.microsoft.com/office/powerpoint/2010/main" val="3801731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11396</TotalTime>
  <Words>2090</Words>
  <Application>Microsoft Office PowerPoint</Application>
  <PresentationFormat>Widescreen</PresentationFormat>
  <Paragraphs>218</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Lato</vt:lpstr>
      <vt:lpstr>MS PGothic</vt:lpstr>
      <vt:lpstr>Arial</vt:lpstr>
      <vt:lpstr>Calibri</vt:lpstr>
      <vt:lpstr>Calibri Light</vt:lpstr>
      <vt:lpstr>Century Gothic</vt:lpstr>
      <vt:lpstr>Lucida Sans</vt:lpstr>
      <vt:lpstr>Wingdings</vt:lpstr>
      <vt:lpstr>Office Theme</vt:lpstr>
      <vt:lpstr>Mr. David Luke  African Trade Policy Centre (ATPC)  Regional Integration and Trade Division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Afework Temtime</dc:creator>
  <cp:lastModifiedBy>Batanai Clemence Chikwene</cp:lastModifiedBy>
  <cp:revision>96</cp:revision>
  <dcterms:created xsi:type="dcterms:W3CDTF">2020-06-03T06:53:05Z</dcterms:created>
  <dcterms:modified xsi:type="dcterms:W3CDTF">2020-07-19T19:01:11Z</dcterms:modified>
</cp:coreProperties>
</file>