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95288" y="6518709"/>
            <a:ext cx="148314" cy="148312"/>
          </a:xfrm>
          <a:prstGeom prst="rect">
            <a:avLst/>
          </a:prstGeom>
          <a:solidFill>
            <a:schemeClr val="bg2"/>
          </a:solidFill>
        </p:spPr>
        <p:txBody>
          <a:bodyPr vert="horz" wrap="none" lIns="91440" tIns="45720" rIns="91440" bIns="45720" rtlCol="0" anchor="ctr"/>
          <a:lstStyle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fld id="{F7A3F48B-818E-4440-B2BA-2245DD423899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97072" y="6531309"/>
            <a:ext cx="4284000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CRC IN AFRICA</a:t>
            </a:r>
            <a:endParaRPr lang="fr-FR" dirty="0"/>
          </a:p>
        </p:txBody>
      </p:sp>
      <p:sp>
        <p:nvSpPr>
          <p:cNvPr id="10" name="Espace réservé du texte 44"/>
          <p:cNvSpPr>
            <a:spLocks noGrp="1"/>
          </p:cNvSpPr>
          <p:nvPr>
            <p:ph type="body" sz="quarter" idx="13"/>
          </p:nvPr>
        </p:nvSpPr>
        <p:spPr>
          <a:xfrm>
            <a:off x="395287" y="395288"/>
            <a:ext cx="8353426" cy="655564"/>
          </a:xfrm>
          <a:blipFill dpi="0" rotWithShape="1">
            <a:blip r:embed="rId2"/>
            <a:srcRect/>
            <a:tile tx="6350" ty="0" sx="100000" sy="100000" flip="none" algn="tl"/>
          </a:blipFill>
        </p:spPr>
        <p:txBody>
          <a:bodyPr wrap="square" bIns="0">
            <a:spAutoFit/>
          </a:bodyPr>
          <a:lstStyle>
            <a:lvl1pPr marL="0" indent="0">
              <a:spcBef>
                <a:spcPts val="0"/>
              </a:spcBef>
              <a:buNone/>
              <a:defRPr sz="2400" cap="all" baseline="0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2000" cap="all" baseline="0">
                <a:solidFill>
                  <a:schemeClr val="bg2"/>
                </a:solidFill>
              </a:defRPr>
            </a:lvl2pPr>
            <a:lvl3pPr marL="685800" indent="0">
              <a:buNone/>
              <a:defRPr/>
            </a:lvl3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1" name="Espace réservé du texte 18"/>
          <p:cNvSpPr>
            <a:spLocks noGrp="1"/>
          </p:cNvSpPr>
          <p:nvPr>
            <p:ph type="body" sz="quarter" idx="14" hasCustomPrompt="1"/>
          </p:nvPr>
        </p:nvSpPr>
        <p:spPr>
          <a:xfrm>
            <a:off x="619125" y="6534149"/>
            <a:ext cx="3600" cy="1188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4215088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95288" y="254000"/>
            <a:ext cx="7688262" cy="438582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5288" y="1356360"/>
            <a:ext cx="7688262" cy="4820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-213741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97072" y="6531309"/>
            <a:ext cx="4284000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CRC IN AFRICA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95288" y="6518709"/>
            <a:ext cx="148314" cy="148312"/>
          </a:xfrm>
          <a:prstGeom prst="rect">
            <a:avLst/>
          </a:prstGeom>
          <a:solidFill>
            <a:schemeClr val="bg2"/>
          </a:solidFill>
        </p:spPr>
        <p:txBody>
          <a:bodyPr vert="horz" wrap="none" lIns="91440" tIns="45720" rIns="91440" bIns="45720" rtlCol="0" anchor="ctr"/>
          <a:lstStyle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fld id="{F7A3F48B-818E-4440-B2BA-2245DD423899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7" name="Groupe 6"/>
          <p:cNvGrpSpPr/>
          <p:nvPr/>
        </p:nvGrpSpPr>
        <p:grpSpPr>
          <a:xfrm>
            <a:off x="8142287" y="6500813"/>
            <a:ext cx="603098" cy="140805"/>
            <a:chOff x="8142287" y="6500813"/>
            <a:chExt cx="603098" cy="140805"/>
          </a:xfrm>
        </p:grpSpPr>
        <p:sp>
          <p:nvSpPr>
            <p:cNvPr id="61" name="Freeform 27"/>
            <p:cNvSpPr>
              <a:spLocks/>
            </p:cNvSpPr>
            <p:nvPr userDrawn="1"/>
          </p:nvSpPr>
          <p:spPr bwMode="auto">
            <a:xfrm>
              <a:off x="8411342" y="6550734"/>
              <a:ext cx="107974" cy="90659"/>
            </a:xfrm>
            <a:custGeom>
              <a:avLst/>
              <a:gdLst>
                <a:gd name="T0" fmla="*/ 550 w 555"/>
                <a:gd name="T1" fmla="*/ 457 h 465"/>
                <a:gd name="T2" fmla="*/ 555 w 555"/>
                <a:gd name="T3" fmla="*/ 451 h 465"/>
                <a:gd name="T4" fmla="*/ 555 w 555"/>
                <a:gd name="T5" fmla="*/ 254 h 465"/>
                <a:gd name="T6" fmla="*/ 277 w 555"/>
                <a:gd name="T7" fmla="*/ 0 h 465"/>
                <a:gd name="T8" fmla="*/ 0 w 555"/>
                <a:gd name="T9" fmla="*/ 241 h 465"/>
                <a:gd name="T10" fmla="*/ 264 w 555"/>
                <a:gd name="T11" fmla="*/ 465 h 465"/>
                <a:gd name="T12" fmla="*/ 344 w 555"/>
                <a:gd name="T13" fmla="*/ 457 h 465"/>
                <a:gd name="T14" fmla="*/ 362 w 555"/>
                <a:gd name="T15" fmla="*/ 399 h 465"/>
                <a:gd name="T16" fmla="*/ 355 w 555"/>
                <a:gd name="T17" fmla="*/ 390 h 465"/>
                <a:gd name="T18" fmla="*/ 272 w 555"/>
                <a:gd name="T19" fmla="*/ 405 h 465"/>
                <a:gd name="T20" fmla="*/ 110 w 555"/>
                <a:gd name="T21" fmla="*/ 240 h 465"/>
                <a:gd name="T22" fmla="*/ 281 w 555"/>
                <a:gd name="T23" fmla="*/ 60 h 465"/>
                <a:gd name="T24" fmla="*/ 447 w 555"/>
                <a:gd name="T25" fmla="*/ 252 h 465"/>
                <a:gd name="T26" fmla="*/ 447 w 555"/>
                <a:gd name="T27" fmla="*/ 451 h 465"/>
                <a:gd name="T28" fmla="*/ 452 w 555"/>
                <a:gd name="T29" fmla="*/ 457 h 465"/>
                <a:gd name="T30" fmla="*/ 550 w 555"/>
                <a:gd name="T31" fmla="*/ 45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5" h="465">
                  <a:moveTo>
                    <a:pt x="550" y="457"/>
                  </a:moveTo>
                  <a:cubicBezTo>
                    <a:pt x="555" y="457"/>
                    <a:pt x="555" y="454"/>
                    <a:pt x="555" y="451"/>
                  </a:cubicBezTo>
                  <a:cubicBezTo>
                    <a:pt x="555" y="254"/>
                    <a:pt x="555" y="254"/>
                    <a:pt x="555" y="254"/>
                  </a:cubicBezTo>
                  <a:cubicBezTo>
                    <a:pt x="555" y="112"/>
                    <a:pt x="481" y="0"/>
                    <a:pt x="277" y="0"/>
                  </a:cubicBezTo>
                  <a:cubicBezTo>
                    <a:pt x="115" y="0"/>
                    <a:pt x="0" y="91"/>
                    <a:pt x="0" y="241"/>
                  </a:cubicBezTo>
                  <a:cubicBezTo>
                    <a:pt x="0" y="362"/>
                    <a:pt x="73" y="465"/>
                    <a:pt x="264" y="465"/>
                  </a:cubicBezTo>
                  <a:cubicBezTo>
                    <a:pt x="292" y="465"/>
                    <a:pt x="319" y="462"/>
                    <a:pt x="344" y="457"/>
                  </a:cubicBezTo>
                  <a:cubicBezTo>
                    <a:pt x="362" y="399"/>
                    <a:pt x="362" y="399"/>
                    <a:pt x="362" y="399"/>
                  </a:cubicBezTo>
                  <a:cubicBezTo>
                    <a:pt x="364" y="392"/>
                    <a:pt x="360" y="389"/>
                    <a:pt x="355" y="390"/>
                  </a:cubicBezTo>
                  <a:cubicBezTo>
                    <a:pt x="329" y="400"/>
                    <a:pt x="304" y="405"/>
                    <a:pt x="272" y="405"/>
                  </a:cubicBezTo>
                  <a:cubicBezTo>
                    <a:pt x="145" y="405"/>
                    <a:pt x="110" y="316"/>
                    <a:pt x="110" y="240"/>
                  </a:cubicBezTo>
                  <a:cubicBezTo>
                    <a:pt x="110" y="127"/>
                    <a:pt x="176" y="60"/>
                    <a:pt x="281" y="60"/>
                  </a:cubicBezTo>
                  <a:cubicBezTo>
                    <a:pt x="408" y="60"/>
                    <a:pt x="447" y="137"/>
                    <a:pt x="447" y="252"/>
                  </a:cubicBezTo>
                  <a:cubicBezTo>
                    <a:pt x="447" y="451"/>
                    <a:pt x="447" y="451"/>
                    <a:pt x="447" y="451"/>
                  </a:cubicBezTo>
                  <a:cubicBezTo>
                    <a:pt x="447" y="455"/>
                    <a:pt x="449" y="457"/>
                    <a:pt x="452" y="457"/>
                  </a:cubicBezTo>
                  <a:lnTo>
                    <a:pt x="550" y="457"/>
                  </a:lnTo>
                  <a:close/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" name="Freeform 28"/>
            <p:cNvSpPr>
              <a:spLocks/>
            </p:cNvSpPr>
            <p:nvPr userDrawn="1"/>
          </p:nvSpPr>
          <p:spPr bwMode="auto">
            <a:xfrm>
              <a:off x="8343657" y="6500813"/>
              <a:ext cx="92384" cy="139044"/>
            </a:xfrm>
            <a:custGeom>
              <a:avLst/>
              <a:gdLst>
                <a:gd name="T0" fmla="*/ 434 w 475"/>
                <a:gd name="T1" fmla="*/ 95 h 713"/>
                <a:gd name="T2" fmla="*/ 443 w 475"/>
                <a:gd name="T3" fmla="*/ 94 h 713"/>
                <a:gd name="T4" fmla="*/ 475 w 475"/>
                <a:gd name="T5" fmla="*/ 30 h 713"/>
                <a:gd name="T6" fmla="*/ 308 w 475"/>
                <a:gd name="T7" fmla="*/ 0 h 713"/>
                <a:gd name="T8" fmla="*/ 70 w 475"/>
                <a:gd name="T9" fmla="*/ 225 h 713"/>
                <a:gd name="T10" fmla="*/ 70 w 475"/>
                <a:gd name="T11" fmla="*/ 274 h 713"/>
                <a:gd name="T12" fmla="*/ 6 w 475"/>
                <a:gd name="T13" fmla="*/ 274 h 713"/>
                <a:gd name="T14" fmla="*/ 0 w 475"/>
                <a:gd name="T15" fmla="*/ 280 h 713"/>
                <a:gd name="T16" fmla="*/ 0 w 475"/>
                <a:gd name="T17" fmla="*/ 318 h 713"/>
                <a:gd name="T18" fmla="*/ 6 w 475"/>
                <a:gd name="T19" fmla="*/ 324 h 713"/>
                <a:gd name="T20" fmla="*/ 71 w 475"/>
                <a:gd name="T21" fmla="*/ 324 h 713"/>
                <a:gd name="T22" fmla="*/ 71 w 475"/>
                <a:gd name="T23" fmla="*/ 707 h 713"/>
                <a:gd name="T24" fmla="*/ 77 w 475"/>
                <a:gd name="T25" fmla="*/ 713 h 713"/>
                <a:gd name="T26" fmla="*/ 164 w 475"/>
                <a:gd name="T27" fmla="*/ 713 h 713"/>
                <a:gd name="T28" fmla="*/ 168 w 475"/>
                <a:gd name="T29" fmla="*/ 707 h 713"/>
                <a:gd name="T30" fmla="*/ 168 w 475"/>
                <a:gd name="T31" fmla="*/ 324 h 713"/>
                <a:gd name="T32" fmla="*/ 288 w 475"/>
                <a:gd name="T33" fmla="*/ 324 h 713"/>
                <a:gd name="T34" fmla="*/ 297 w 475"/>
                <a:gd name="T35" fmla="*/ 318 h 713"/>
                <a:gd name="T36" fmla="*/ 316 w 475"/>
                <a:gd name="T37" fmla="*/ 280 h 713"/>
                <a:gd name="T38" fmla="*/ 310 w 475"/>
                <a:gd name="T39" fmla="*/ 274 h 713"/>
                <a:gd name="T40" fmla="*/ 168 w 475"/>
                <a:gd name="T41" fmla="*/ 274 h 713"/>
                <a:gd name="T42" fmla="*/ 168 w 475"/>
                <a:gd name="T43" fmla="*/ 211 h 713"/>
                <a:gd name="T44" fmla="*/ 311 w 475"/>
                <a:gd name="T45" fmla="*/ 59 h 713"/>
                <a:gd name="T46" fmla="*/ 434 w 475"/>
                <a:gd name="T47" fmla="*/ 95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75" h="713">
                  <a:moveTo>
                    <a:pt x="434" y="95"/>
                  </a:moveTo>
                  <a:cubicBezTo>
                    <a:pt x="437" y="98"/>
                    <a:pt x="441" y="98"/>
                    <a:pt x="443" y="94"/>
                  </a:cubicBezTo>
                  <a:cubicBezTo>
                    <a:pt x="475" y="30"/>
                    <a:pt x="475" y="30"/>
                    <a:pt x="475" y="30"/>
                  </a:cubicBezTo>
                  <a:cubicBezTo>
                    <a:pt x="436" y="12"/>
                    <a:pt x="368" y="0"/>
                    <a:pt x="308" y="0"/>
                  </a:cubicBezTo>
                  <a:cubicBezTo>
                    <a:pt x="170" y="0"/>
                    <a:pt x="70" y="72"/>
                    <a:pt x="70" y="225"/>
                  </a:cubicBezTo>
                  <a:cubicBezTo>
                    <a:pt x="70" y="274"/>
                    <a:pt x="70" y="274"/>
                    <a:pt x="70" y="274"/>
                  </a:cubicBezTo>
                  <a:cubicBezTo>
                    <a:pt x="6" y="274"/>
                    <a:pt x="6" y="274"/>
                    <a:pt x="6" y="274"/>
                  </a:cubicBezTo>
                  <a:cubicBezTo>
                    <a:pt x="3" y="274"/>
                    <a:pt x="0" y="276"/>
                    <a:pt x="0" y="280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0" y="322"/>
                    <a:pt x="3" y="324"/>
                    <a:pt x="6" y="324"/>
                  </a:cubicBezTo>
                  <a:cubicBezTo>
                    <a:pt x="71" y="324"/>
                    <a:pt x="71" y="324"/>
                    <a:pt x="71" y="324"/>
                  </a:cubicBezTo>
                  <a:cubicBezTo>
                    <a:pt x="71" y="707"/>
                    <a:pt x="71" y="707"/>
                    <a:pt x="71" y="707"/>
                  </a:cubicBezTo>
                  <a:cubicBezTo>
                    <a:pt x="71" y="710"/>
                    <a:pt x="73" y="713"/>
                    <a:pt x="77" y="713"/>
                  </a:cubicBezTo>
                  <a:cubicBezTo>
                    <a:pt x="164" y="713"/>
                    <a:pt x="164" y="713"/>
                    <a:pt x="164" y="713"/>
                  </a:cubicBezTo>
                  <a:cubicBezTo>
                    <a:pt x="167" y="713"/>
                    <a:pt x="168" y="710"/>
                    <a:pt x="168" y="707"/>
                  </a:cubicBezTo>
                  <a:cubicBezTo>
                    <a:pt x="168" y="324"/>
                    <a:pt x="168" y="324"/>
                    <a:pt x="168" y="324"/>
                  </a:cubicBezTo>
                  <a:cubicBezTo>
                    <a:pt x="288" y="324"/>
                    <a:pt x="288" y="324"/>
                    <a:pt x="288" y="324"/>
                  </a:cubicBezTo>
                  <a:cubicBezTo>
                    <a:pt x="293" y="324"/>
                    <a:pt x="295" y="322"/>
                    <a:pt x="297" y="318"/>
                  </a:cubicBezTo>
                  <a:cubicBezTo>
                    <a:pt x="316" y="280"/>
                    <a:pt x="316" y="280"/>
                    <a:pt x="316" y="280"/>
                  </a:cubicBezTo>
                  <a:cubicBezTo>
                    <a:pt x="317" y="276"/>
                    <a:pt x="314" y="274"/>
                    <a:pt x="310" y="274"/>
                  </a:cubicBezTo>
                  <a:cubicBezTo>
                    <a:pt x="168" y="274"/>
                    <a:pt x="168" y="274"/>
                    <a:pt x="168" y="274"/>
                  </a:cubicBezTo>
                  <a:cubicBezTo>
                    <a:pt x="168" y="211"/>
                    <a:pt x="168" y="211"/>
                    <a:pt x="168" y="211"/>
                  </a:cubicBezTo>
                  <a:cubicBezTo>
                    <a:pt x="168" y="134"/>
                    <a:pt x="200" y="59"/>
                    <a:pt x="311" y="59"/>
                  </a:cubicBezTo>
                  <a:cubicBezTo>
                    <a:pt x="362" y="59"/>
                    <a:pt x="404" y="75"/>
                    <a:pt x="434" y="95"/>
                  </a:cubicBezTo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" name="Freeform 29"/>
            <p:cNvSpPr>
              <a:spLocks/>
            </p:cNvSpPr>
            <p:nvPr userDrawn="1"/>
          </p:nvSpPr>
          <p:spPr bwMode="auto">
            <a:xfrm>
              <a:off x="8636436" y="6550546"/>
              <a:ext cx="108949" cy="91072"/>
            </a:xfrm>
            <a:custGeom>
              <a:avLst/>
              <a:gdLst>
                <a:gd name="T0" fmla="*/ 466 w 560"/>
                <a:gd name="T1" fmla="*/ 446 h 467"/>
                <a:gd name="T2" fmla="*/ 495 w 560"/>
                <a:gd name="T3" fmla="*/ 391 h 467"/>
                <a:gd name="T4" fmla="*/ 489 w 560"/>
                <a:gd name="T5" fmla="*/ 384 h 467"/>
                <a:gd name="T6" fmla="*/ 324 w 560"/>
                <a:gd name="T7" fmla="*/ 407 h 467"/>
                <a:gd name="T8" fmla="*/ 111 w 560"/>
                <a:gd name="T9" fmla="*/ 235 h 467"/>
                <a:gd name="T10" fmla="*/ 285 w 560"/>
                <a:gd name="T11" fmla="*/ 56 h 467"/>
                <a:gd name="T12" fmla="*/ 439 w 560"/>
                <a:gd name="T13" fmla="*/ 207 h 467"/>
                <a:gd name="T14" fmla="*/ 172 w 560"/>
                <a:gd name="T15" fmla="*/ 207 h 467"/>
                <a:gd name="T16" fmla="*/ 165 w 560"/>
                <a:gd name="T17" fmla="*/ 213 h 467"/>
                <a:gd name="T18" fmla="*/ 165 w 560"/>
                <a:gd name="T19" fmla="*/ 250 h 467"/>
                <a:gd name="T20" fmla="*/ 172 w 560"/>
                <a:gd name="T21" fmla="*/ 256 h 467"/>
                <a:gd name="T22" fmla="*/ 535 w 560"/>
                <a:gd name="T23" fmla="*/ 256 h 467"/>
                <a:gd name="T24" fmla="*/ 547 w 560"/>
                <a:gd name="T25" fmla="*/ 248 h 467"/>
                <a:gd name="T26" fmla="*/ 285 w 560"/>
                <a:gd name="T27" fmla="*/ 0 h 467"/>
                <a:gd name="T28" fmla="*/ 0 w 560"/>
                <a:gd name="T29" fmla="*/ 235 h 467"/>
                <a:gd name="T30" fmla="*/ 308 w 560"/>
                <a:gd name="T31" fmla="*/ 467 h 467"/>
                <a:gd name="T32" fmla="*/ 466 w 560"/>
                <a:gd name="T33" fmla="*/ 446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0" h="467">
                  <a:moveTo>
                    <a:pt x="466" y="446"/>
                  </a:moveTo>
                  <a:cubicBezTo>
                    <a:pt x="495" y="391"/>
                    <a:pt x="495" y="391"/>
                    <a:pt x="495" y="391"/>
                  </a:cubicBezTo>
                  <a:cubicBezTo>
                    <a:pt x="497" y="386"/>
                    <a:pt x="494" y="382"/>
                    <a:pt x="489" y="384"/>
                  </a:cubicBezTo>
                  <a:cubicBezTo>
                    <a:pt x="453" y="395"/>
                    <a:pt x="401" y="407"/>
                    <a:pt x="324" y="407"/>
                  </a:cubicBezTo>
                  <a:cubicBezTo>
                    <a:pt x="183" y="407"/>
                    <a:pt x="111" y="345"/>
                    <a:pt x="111" y="235"/>
                  </a:cubicBezTo>
                  <a:cubicBezTo>
                    <a:pt x="111" y="119"/>
                    <a:pt x="172" y="56"/>
                    <a:pt x="285" y="56"/>
                  </a:cubicBezTo>
                  <a:cubicBezTo>
                    <a:pt x="395" y="56"/>
                    <a:pt x="445" y="133"/>
                    <a:pt x="439" y="207"/>
                  </a:cubicBezTo>
                  <a:cubicBezTo>
                    <a:pt x="172" y="207"/>
                    <a:pt x="172" y="207"/>
                    <a:pt x="172" y="207"/>
                  </a:cubicBezTo>
                  <a:cubicBezTo>
                    <a:pt x="168" y="207"/>
                    <a:pt x="165" y="210"/>
                    <a:pt x="165" y="213"/>
                  </a:cubicBezTo>
                  <a:cubicBezTo>
                    <a:pt x="165" y="250"/>
                    <a:pt x="165" y="250"/>
                    <a:pt x="165" y="250"/>
                  </a:cubicBezTo>
                  <a:cubicBezTo>
                    <a:pt x="165" y="254"/>
                    <a:pt x="166" y="256"/>
                    <a:pt x="172" y="256"/>
                  </a:cubicBezTo>
                  <a:cubicBezTo>
                    <a:pt x="535" y="256"/>
                    <a:pt x="535" y="256"/>
                    <a:pt x="535" y="256"/>
                  </a:cubicBezTo>
                  <a:cubicBezTo>
                    <a:pt x="542" y="256"/>
                    <a:pt x="546" y="255"/>
                    <a:pt x="547" y="248"/>
                  </a:cubicBezTo>
                  <a:cubicBezTo>
                    <a:pt x="560" y="120"/>
                    <a:pt x="479" y="0"/>
                    <a:pt x="285" y="0"/>
                  </a:cubicBezTo>
                  <a:cubicBezTo>
                    <a:pt x="110" y="0"/>
                    <a:pt x="0" y="100"/>
                    <a:pt x="0" y="235"/>
                  </a:cubicBezTo>
                  <a:cubicBezTo>
                    <a:pt x="0" y="390"/>
                    <a:pt x="110" y="467"/>
                    <a:pt x="308" y="467"/>
                  </a:cubicBezTo>
                  <a:cubicBezTo>
                    <a:pt x="373" y="467"/>
                    <a:pt x="428" y="459"/>
                    <a:pt x="466" y="446"/>
                  </a:cubicBezTo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" name="Freeform 30"/>
            <p:cNvSpPr>
              <a:spLocks/>
            </p:cNvSpPr>
            <p:nvPr userDrawn="1"/>
          </p:nvSpPr>
          <p:spPr bwMode="auto">
            <a:xfrm>
              <a:off x="8142287" y="6550546"/>
              <a:ext cx="103102" cy="90659"/>
            </a:xfrm>
            <a:custGeom>
              <a:avLst/>
              <a:gdLst>
                <a:gd name="T0" fmla="*/ 289 w 530"/>
                <a:gd name="T1" fmla="*/ 0 h 465"/>
                <a:gd name="T2" fmla="*/ 0 w 530"/>
                <a:gd name="T3" fmla="*/ 232 h 465"/>
                <a:gd name="T4" fmla="*/ 278 w 530"/>
                <a:gd name="T5" fmla="*/ 465 h 465"/>
                <a:gd name="T6" fmla="*/ 355 w 530"/>
                <a:gd name="T7" fmla="*/ 458 h 465"/>
                <a:gd name="T8" fmla="*/ 383 w 530"/>
                <a:gd name="T9" fmla="*/ 402 h 465"/>
                <a:gd name="T10" fmla="*/ 376 w 530"/>
                <a:gd name="T11" fmla="*/ 391 h 465"/>
                <a:gd name="T12" fmla="*/ 276 w 530"/>
                <a:gd name="T13" fmla="*/ 406 h 465"/>
                <a:gd name="T14" fmla="*/ 110 w 530"/>
                <a:gd name="T15" fmla="*/ 232 h 465"/>
                <a:gd name="T16" fmla="*/ 288 w 530"/>
                <a:gd name="T17" fmla="*/ 58 h 465"/>
                <a:gd name="T18" fmla="*/ 466 w 530"/>
                <a:gd name="T19" fmla="*/ 174 h 465"/>
                <a:gd name="T20" fmla="*/ 479 w 530"/>
                <a:gd name="T21" fmla="*/ 174 h 465"/>
                <a:gd name="T22" fmla="*/ 530 w 530"/>
                <a:gd name="T23" fmla="*/ 75 h 465"/>
                <a:gd name="T24" fmla="*/ 289 w 530"/>
                <a:gd name="T25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0" h="465">
                  <a:moveTo>
                    <a:pt x="289" y="0"/>
                  </a:moveTo>
                  <a:cubicBezTo>
                    <a:pt x="96" y="0"/>
                    <a:pt x="0" y="99"/>
                    <a:pt x="0" y="232"/>
                  </a:cubicBezTo>
                  <a:cubicBezTo>
                    <a:pt x="0" y="358"/>
                    <a:pt x="86" y="465"/>
                    <a:pt x="278" y="465"/>
                  </a:cubicBezTo>
                  <a:cubicBezTo>
                    <a:pt x="306" y="465"/>
                    <a:pt x="332" y="462"/>
                    <a:pt x="355" y="458"/>
                  </a:cubicBezTo>
                  <a:cubicBezTo>
                    <a:pt x="383" y="402"/>
                    <a:pt x="383" y="402"/>
                    <a:pt x="383" y="402"/>
                  </a:cubicBezTo>
                  <a:cubicBezTo>
                    <a:pt x="387" y="393"/>
                    <a:pt x="380" y="391"/>
                    <a:pt x="376" y="391"/>
                  </a:cubicBezTo>
                  <a:cubicBezTo>
                    <a:pt x="348" y="399"/>
                    <a:pt x="323" y="406"/>
                    <a:pt x="276" y="406"/>
                  </a:cubicBezTo>
                  <a:cubicBezTo>
                    <a:pt x="182" y="406"/>
                    <a:pt x="110" y="349"/>
                    <a:pt x="110" y="232"/>
                  </a:cubicBezTo>
                  <a:cubicBezTo>
                    <a:pt x="110" y="123"/>
                    <a:pt x="179" y="58"/>
                    <a:pt x="288" y="58"/>
                  </a:cubicBezTo>
                  <a:cubicBezTo>
                    <a:pt x="385" y="58"/>
                    <a:pt x="443" y="109"/>
                    <a:pt x="466" y="174"/>
                  </a:cubicBezTo>
                  <a:cubicBezTo>
                    <a:pt x="467" y="180"/>
                    <a:pt x="476" y="179"/>
                    <a:pt x="479" y="174"/>
                  </a:cubicBezTo>
                  <a:cubicBezTo>
                    <a:pt x="530" y="75"/>
                    <a:pt x="530" y="75"/>
                    <a:pt x="530" y="75"/>
                  </a:cubicBezTo>
                  <a:cubicBezTo>
                    <a:pt x="480" y="36"/>
                    <a:pt x="397" y="0"/>
                    <a:pt x="289" y="0"/>
                  </a:cubicBezTo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" name="Freeform 31"/>
            <p:cNvSpPr>
              <a:spLocks/>
            </p:cNvSpPr>
            <p:nvPr userDrawn="1"/>
          </p:nvSpPr>
          <p:spPr bwMode="auto">
            <a:xfrm>
              <a:off x="8537606" y="6550734"/>
              <a:ext cx="91034" cy="90659"/>
            </a:xfrm>
            <a:custGeom>
              <a:avLst/>
              <a:gdLst>
                <a:gd name="T0" fmla="*/ 109 w 468"/>
                <a:gd name="T1" fmla="*/ 232 h 465"/>
                <a:gd name="T2" fmla="*/ 287 w 468"/>
                <a:gd name="T3" fmla="*/ 405 h 465"/>
                <a:gd name="T4" fmla="*/ 406 w 468"/>
                <a:gd name="T5" fmla="*/ 386 h 465"/>
                <a:gd name="T6" fmla="*/ 413 w 468"/>
                <a:gd name="T7" fmla="*/ 392 h 465"/>
                <a:gd name="T8" fmla="*/ 382 w 468"/>
                <a:gd name="T9" fmla="*/ 450 h 465"/>
                <a:gd name="T10" fmla="*/ 278 w 468"/>
                <a:gd name="T11" fmla="*/ 465 h 465"/>
                <a:gd name="T12" fmla="*/ 0 w 468"/>
                <a:gd name="T13" fmla="*/ 232 h 465"/>
                <a:gd name="T14" fmla="*/ 278 w 468"/>
                <a:gd name="T15" fmla="*/ 0 h 465"/>
                <a:gd name="T16" fmla="*/ 468 w 468"/>
                <a:gd name="T17" fmla="*/ 45 h 465"/>
                <a:gd name="T18" fmla="*/ 435 w 468"/>
                <a:gd name="T19" fmla="*/ 107 h 465"/>
                <a:gd name="T20" fmla="*/ 425 w 468"/>
                <a:gd name="T21" fmla="*/ 107 h 465"/>
                <a:gd name="T22" fmla="*/ 287 w 468"/>
                <a:gd name="T23" fmla="*/ 60 h 465"/>
                <a:gd name="T24" fmla="*/ 109 w 468"/>
                <a:gd name="T25" fmla="*/ 232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8" h="465">
                  <a:moveTo>
                    <a:pt x="109" y="232"/>
                  </a:moveTo>
                  <a:cubicBezTo>
                    <a:pt x="109" y="343"/>
                    <a:pt x="186" y="405"/>
                    <a:pt x="287" y="405"/>
                  </a:cubicBezTo>
                  <a:cubicBezTo>
                    <a:pt x="330" y="405"/>
                    <a:pt x="363" y="402"/>
                    <a:pt x="406" y="386"/>
                  </a:cubicBezTo>
                  <a:cubicBezTo>
                    <a:pt x="411" y="384"/>
                    <a:pt x="416" y="386"/>
                    <a:pt x="413" y="392"/>
                  </a:cubicBezTo>
                  <a:cubicBezTo>
                    <a:pt x="382" y="450"/>
                    <a:pt x="382" y="450"/>
                    <a:pt x="382" y="450"/>
                  </a:cubicBezTo>
                  <a:cubicBezTo>
                    <a:pt x="346" y="462"/>
                    <a:pt x="319" y="465"/>
                    <a:pt x="278" y="465"/>
                  </a:cubicBezTo>
                  <a:cubicBezTo>
                    <a:pt x="101" y="465"/>
                    <a:pt x="0" y="365"/>
                    <a:pt x="0" y="232"/>
                  </a:cubicBezTo>
                  <a:cubicBezTo>
                    <a:pt x="0" y="100"/>
                    <a:pt x="101" y="0"/>
                    <a:pt x="278" y="0"/>
                  </a:cubicBezTo>
                  <a:cubicBezTo>
                    <a:pt x="364" y="0"/>
                    <a:pt x="433" y="23"/>
                    <a:pt x="468" y="45"/>
                  </a:cubicBezTo>
                  <a:cubicBezTo>
                    <a:pt x="435" y="107"/>
                    <a:pt x="435" y="107"/>
                    <a:pt x="435" y="107"/>
                  </a:cubicBezTo>
                  <a:cubicBezTo>
                    <a:pt x="433" y="111"/>
                    <a:pt x="429" y="111"/>
                    <a:pt x="425" y="107"/>
                  </a:cubicBezTo>
                  <a:cubicBezTo>
                    <a:pt x="396" y="78"/>
                    <a:pt x="344" y="60"/>
                    <a:pt x="287" y="60"/>
                  </a:cubicBezTo>
                  <a:cubicBezTo>
                    <a:pt x="186" y="60"/>
                    <a:pt x="109" y="122"/>
                    <a:pt x="109" y="232"/>
                  </a:cubicBezTo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" name="Freeform 32"/>
            <p:cNvSpPr>
              <a:spLocks/>
            </p:cNvSpPr>
            <p:nvPr userDrawn="1"/>
          </p:nvSpPr>
          <p:spPr bwMode="auto">
            <a:xfrm>
              <a:off x="8230810" y="6550546"/>
              <a:ext cx="102915" cy="90659"/>
            </a:xfrm>
            <a:custGeom>
              <a:avLst/>
              <a:gdLst>
                <a:gd name="T0" fmla="*/ 242 w 529"/>
                <a:gd name="T1" fmla="*/ 407 h 465"/>
                <a:gd name="T2" fmla="*/ 64 w 529"/>
                <a:gd name="T3" fmla="*/ 291 h 465"/>
                <a:gd name="T4" fmla="*/ 51 w 529"/>
                <a:gd name="T5" fmla="*/ 291 h 465"/>
                <a:gd name="T6" fmla="*/ 0 w 529"/>
                <a:gd name="T7" fmla="*/ 390 h 465"/>
                <a:gd name="T8" fmla="*/ 240 w 529"/>
                <a:gd name="T9" fmla="*/ 465 h 465"/>
                <a:gd name="T10" fmla="*/ 529 w 529"/>
                <a:gd name="T11" fmla="*/ 233 h 465"/>
                <a:gd name="T12" fmla="*/ 252 w 529"/>
                <a:gd name="T13" fmla="*/ 0 h 465"/>
                <a:gd name="T14" fmla="*/ 174 w 529"/>
                <a:gd name="T15" fmla="*/ 7 h 465"/>
                <a:gd name="T16" fmla="*/ 146 w 529"/>
                <a:gd name="T17" fmla="*/ 63 h 465"/>
                <a:gd name="T18" fmla="*/ 154 w 529"/>
                <a:gd name="T19" fmla="*/ 74 h 465"/>
                <a:gd name="T20" fmla="*/ 254 w 529"/>
                <a:gd name="T21" fmla="*/ 59 h 465"/>
                <a:gd name="T22" fmla="*/ 419 w 529"/>
                <a:gd name="T23" fmla="*/ 233 h 465"/>
                <a:gd name="T24" fmla="*/ 242 w 529"/>
                <a:gd name="T25" fmla="*/ 40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9" h="465">
                  <a:moveTo>
                    <a:pt x="242" y="407"/>
                  </a:moveTo>
                  <a:cubicBezTo>
                    <a:pt x="144" y="407"/>
                    <a:pt x="87" y="356"/>
                    <a:pt x="64" y="291"/>
                  </a:cubicBezTo>
                  <a:cubicBezTo>
                    <a:pt x="62" y="285"/>
                    <a:pt x="54" y="286"/>
                    <a:pt x="51" y="291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50" y="429"/>
                    <a:pt x="133" y="465"/>
                    <a:pt x="240" y="465"/>
                  </a:cubicBezTo>
                  <a:cubicBezTo>
                    <a:pt x="434" y="465"/>
                    <a:pt x="529" y="366"/>
                    <a:pt x="529" y="233"/>
                  </a:cubicBezTo>
                  <a:cubicBezTo>
                    <a:pt x="529" y="107"/>
                    <a:pt x="443" y="0"/>
                    <a:pt x="252" y="0"/>
                  </a:cubicBezTo>
                  <a:cubicBezTo>
                    <a:pt x="224" y="0"/>
                    <a:pt x="198" y="3"/>
                    <a:pt x="174" y="7"/>
                  </a:cubicBezTo>
                  <a:cubicBezTo>
                    <a:pt x="146" y="63"/>
                    <a:pt x="146" y="63"/>
                    <a:pt x="146" y="63"/>
                  </a:cubicBezTo>
                  <a:cubicBezTo>
                    <a:pt x="143" y="72"/>
                    <a:pt x="149" y="74"/>
                    <a:pt x="154" y="74"/>
                  </a:cubicBezTo>
                  <a:cubicBezTo>
                    <a:pt x="182" y="66"/>
                    <a:pt x="207" y="59"/>
                    <a:pt x="254" y="59"/>
                  </a:cubicBezTo>
                  <a:cubicBezTo>
                    <a:pt x="347" y="59"/>
                    <a:pt x="419" y="116"/>
                    <a:pt x="419" y="233"/>
                  </a:cubicBezTo>
                  <a:cubicBezTo>
                    <a:pt x="419" y="342"/>
                    <a:pt x="350" y="407"/>
                    <a:pt x="242" y="407"/>
                  </a:cubicBezTo>
                </a:path>
              </a:pathLst>
            </a:custGeom>
            <a:solidFill>
              <a:srgbClr val="5CB78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="" xmlns:p14="http://schemas.microsoft.com/office/powerpoint/2010/main" val="42037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50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bg2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bg2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bg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2880" userDrawn="1">
          <p15:clr>
            <a:srgbClr val="F26B43"/>
          </p15:clr>
        </p15:guide>
        <p15:guide id="2" userDrawn="1">
          <p15:clr>
            <a:srgbClr val="F26B43"/>
          </p15:clr>
        </p15:guide>
        <p15:guide id="3" pos="576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  <p15:guide id="5" orient="horz" userDrawn="1">
          <p15:clr>
            <a:srgbClr val="F26B43"/>
          </p15:clr>
        </p15:guide>
        <p15:guide id="6" orient="horz" pos="4320" userDrawn="1">
          <p15:clr>
            <a:srgbClr val="F26B43"/>
          </p15:clr>
        </p15:guide>
        <p15:guide id="7" pos="249" userDrawn="1">
          <p15:clr>
            <a:srgbClr val="F26B43"/>
          </p15:clr>
        </p15:guide>
        <p15:guide id="8" pos="5511" userDrawn="1">
          <p15:clr>
            <a:srgbClr val="F26B43"/>
          </p15:clr>
        </p15:guide>
        <p15:guide id="9" pos="509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54818" y="786947"/>
            <a:ext cx="8989182" cy="57872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dirty="0" smtClean="0"/>
              <a:t>9:00  Arrivée et installation des participants et </a:t>
            </a:r>
            <a:r>
              <a:rPr lang="fr-FR" dirty="0" smtClean="0"/>
              <a:t>intervenants</a:t>
            </a:r>
          </a:p>
          <a:p>
            <a:pPr marL="0" indent="0">
              <a:buNone/>
            </a:pPr>
            <a:endParaRPr lang="fr-FR" sz="1050" dirty="0" smtClean="0"/>
          </a:p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dirty="0"/>
              <a:t>9</a:t>
            </a:r>
            <a:r>
              <a:rPr lang="fr-FR" dirty="0" smtClean="0"/>
              <a:t>:30  Mot de bienvenue – OLIVIER BAGNEKI – Directeur Général Coface Afrique Centrale et de </a:t>
            </a:r>
            <a:r>
              <a:rPr lang="fr-FR" dirty="0" smtClean="0"/>
              <a:t>l’Ouest</a:t>
            </a:r>
          </a:p>
          <a:p>
            <a:pPr marL="0" indent="0">
              <a:buNone/>
            </a:pPr>
            <a:endParaRPr lang="fr-FR" sz="1050" dirty="0" smtClean="0"/>
          </a:p>
          <a:p>
            <a:pPr marL="0" indent="0">
              <a:buNone/>
            </a:pPr>
            <a:r>
              <a:rPr lang="fr-FR" dirty="0" smtClean="0"/>
              <a:t> 9:45  </a:t>
            </a:r>
            <a:r>
              <a:rPr lang="fr-FR" b="1" i="1" dirty="0" smtClean="0"/>
              <a:t>Panorama Risques Pays et sectoriels – </a:t>
            </a:r>
            <a:r>
              <a:rPr lang="fr-FR" dirty="0" smtClean="0"/>
              <a:t>JULIEN </a:t>
            </a:r>
            <a:r>
              <a:rPr lang="fr-FR" dirty="0" smtClean="0"/>
              <a:t>MARCILLY, </a:t>
            </a:r>
            <a:r>
              <a:rPr lang="fr-FR" sz="1400" dirty="0" smtClean="0"/>
              <a:t>Economiste en Chef  de </a:t>
            </a:r>
            <a:r>
              <a:rPr lang="fr-FR" sz="1400" dirty="0" smtClean="0"/>
              <a:t>Coface</a:t>
            </a:r>
          </a:p>
          <a:p>
            <a:pPr marL="0" indent="0">
              <a:buNone/>
            </a:pPr>
            <a:endParaRPr lang="fr-FR" sz="1400" dirty="0" smtClean="0"/>
          </a:p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dirty="0" smtClean="0"/>
              <a:t>10:20  </a:t>
            </a:r>
            <a:r>
              <a:rPr lang="fr-FR" b="1" i="1" dirty="0" smtClean="0"/>
              <a:t>Environnement économique en Afrique Centrale – </a:t>
            </a:r>
            <a:r>
              <a:rPr lang="fr-FR" dirty="0" smtClean="0"/>
              <a:t>FABIEN </a:t>
            </a:r>
            <a:r>
              <a:rPr lang="fr-FR" dirty="0" smtClean="0"/>
              <a:t>NSENGIYUMVA, </a:t>
            </a:r>
            <a:r>
              <a:rPr lang="fr-FR" sz="1400" dirty="0" smtClean="0"/>
              <a:t>Représentant Résident    du FMI au Cameroun</a:t>
            </a:r>
          </a:p>
          <a:p>
            <a:pPr marL="0" indent="0">
              <a:buNone/>
            </a:pPr>
            <a:endParaRPr lang="fr-FR" sz="1400" dirty="0" smtClean="0"/>
          </a:p>
          <a:p>
            <a:pPr marL="0" indent="0">
              <a:buNone/>
            </a:pPr>
            <a:r>
              <a:rPr lang="fr-FR" dirty="0" smtClean="0"/>
              <a:t>10:55  </a:t>
            </a:r>
            <a:r>
              <a:rPr lang="fr-FR" b="1" i="1" dirty="0" smtClean="0"/>
              <a:t>Table ronde: Enjeux et défis de l’industrialisation en Afrique</a:t>
            </a:r>
          </a:p>
          <a:p>
            <a:pPr marL="342900" lvl="1" indent="0"/>
            <a:r>
              <a:rPr lang="fr-FR" sz="1800" dirty="0" smtClean="0"/>
              <a:t>M. </a:t>
            </a:r>
            <a:r>
              <a:rPr lang="fr-FR" sz="1800" dirty="0" smtClean="0"/>
              <a:t>CHRISTIAN PENDA EKOKA</a:t>
            </a:r>
            <a:r>
              <a:rPr lang="fr-FR" sz="2400" dirty="0" smtClean="0"/>
              <a:t>,</a:t>
            </a:r>
            <a:r>
              <a:rPr lang="fr-FR" sz="1800" dirty="0" smtClean="0"/>
              <a:t> </a:t>
            </a:r>
            <a:r>
              <a:rPr lang="fr-FR" sz="1400" dirty="0" smtClean="0"/>
              <a:t>Consultant international en économie industrielle, (Conseiller </a:t>
            </a:r>
            <a:r>
              <a:rPr lang="fr-FR" sz="1400" dirty="0" smtClean="0"/>
              <a:t>Technique à la Présidence de la République du </a:t>
            </a:r>
            <a:r>
              <a:rPr lang="fr-FR" sz="1400" dirty="0" smtClean="0"/>
              <a:t>Cameroun)</a:t>
            </a:r>
            <a:endParaRPr lang="fr-FR" sz="1400" dirty="0" smtClean="0"/>
          </a:p>
          <a:p>
            <a:pPr marL="342900" lvl="1" indent="0"/>
            <a:r>
              <a:rPr lang="fr-FR" sz="1800" dirty="0" smtClean="0"/>
              <a:t>Mme  MAMA KEITA </a:t>
            </a:r>
            <a:r>
              <a:rPr lang="en-US" sz="1400" dirty="0" smtClean="0"/>
              <a:t>Central Africa Chief </a:t>
            </a:r>
            <a:r>
              <a:rPr lang="en-US" sz="1400" dirty="0" smtClean="0"/>
              <a:t>of the Data Centre </a:t>
            </a:r>
            <a:r>
              <a:rPr lang="en-US" sz="1400" dirty="0" smtClean="0"/>
              <a:t>for United Nations Economic Commission for Africa (UNECA) </a:t>
            </a:r>
            <a:endParaRPr lang="fr-FR" dirty="0" smtClean="0"/>
          </a:p>
          <a:p>
            <a:pPr marL="342900" lvl="1" indent="0"/>
            <a:r>
              <a:rPr lang="fr-FR" sz="1800" dirty="0" smtClean="0"/>
              <a:t>M. CELESTIN K. TAWAMBA, </a:t>
            </a:r>
            <a:r>
              <a:rPr lang="fr-FR" sz="1400" dirty="0" smtClean="0"/>
              <a:t>Président du Groupement Inter Patronal du Cameroun</a:t>
            </a:r>
          </a:p>
          <a:p>
            <a:pPr marL="342900" lvl="1" indent="0"/>
            <a:r>
              <a:rPr lang="fr-FR" sz="1800" dirty="0" smtClean="0"/>
              <a:t>Mrs</a:t>
            </a:r>
            <a:r>
              <a:rPr lang="fr-FR" sz="1800" dirty="0" smtClean="0"/>
              <a:t>. GAIMIN NONYANE </a:t>
            </a:r>
            <a:r>
              <a:rPr lang="fr-FR" sz="1400" dirty="0" smtClean="0"/>
              <a:t>Head of </a:t>
            </a:r>
            <a:r>
              <a:rPr lang="fr-FR" sz="1400" dirty="0" err="1" smtClean="0"/>
              <a:t>Economic</a:t>
            </a:r>
            <a:r>
              <a:rPr lang="fr-FR" sz="1400" dirty="0" smtClean="0"/>
              <a:t> </a:t>
            </a:r>
            <a:r>
              <a:rPr lang="fr-FR" sz="1400" dirty="0" err="1" smtClean="0"/>
              <a:t>Research</a:t>
            </a:r>
            <a:r>
              <a:rPr lang="fr-FR" sz="1400" dirty="0" smtClean="0"/>
              <a:t> </a:t>
            </a:r>
            <a:r>
              <a:rPr lang="fr-FR" sz="1400" dirty="0" err="1" smtClean="0"/>
              <a:t>Ecobank</a:t>
            </a:r>
            <a:r>
              <a:rPr lang="fr-FR" sz="1400" dirty="0" smtClean="0"/>
              <a:t> </a:t>
            </a:r>
            <a:r>
              <a:rPr lang="fr-FR" sz="1400" dirty="0" smtClean="0"/>
              <a:t>Group</a:t>
            </a:r>
          </a:p>
          <a:p>
            <a:pPr marL="342900" lvl="1" indent="0"/>
            <a:endParaRPr lang="fr-FR" sz="1400" dirty="0" smtClean="0"/>
          </a:p>
          <a:p>
            <a:pPr marL="0" indent="0">
              <a:buNone/>
            </a:pPr>
            <a:r>
              <a:rPr lang="fr-FR" dirty="0" smtClean="0"/>
              <a:t>12</a:t>
            </a:r>
            <a:r>
              <a:rPr lang="fr-FR" dirty="0" smtClean="0"/>
              <a:t>: </a:t>
            </a:r>
            <a:r>
              <a:rPr lang="fr-FR" dirty="0" smtClean="0"/>
              <a:t>30 </a:t>
            </a:r>
            <a:r>
              <a:rPr lang="fr-FR" dirty="0" smtClean="0"/>
              <a:t>Questions / </a:t>
            </a:r>
            <a:r>
              <a:rPr lang="fr-FR" dirty="0" smtClean="0"/>
              <a:t>Réponses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13:00  </a:t>
            </a:r>
            <a:r>
              <a:rPr lang="fr-FR" dirty="0" smtClean="0"/>
              <a:t>Pause – </a:t>
            </a:r>
            <a:r>
              <a:rPr lang="fr-FR" dirty="0" smtClean="0"/>
              <a:t>café</a:t>
            </a:r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A3F48B-818E-4440-B2BA-2245DD42389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395287" y="304606"/>
            <a:ext cx="8353426" cy="378565"/>
          </a:xfrm>
        </p:spPr>
        <p:txBody>
          <a:bodyPr/>
          <a:lstStyle/>
          <a:p>
            <a:r>
              <a:rPr lang="en-US" dirty="0" smtClean="0"/>
              <a:t>PROGRAMME DE LA </a:t>
            </a:r>
            <a:r>
              <a:rPr lang="en-US" dirty="0" err="1" smtClean="0"/>
              <a:t>CONFéRENCE</a:t>
            </a:r>
            <a:endParaRPr lang="en-US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71453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75988" y="1307209"/>
            <a:ext cx="8989182" cy="30125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dirty="0" smtClean="0"/>
              <a:t>12:45   </a:t>
            </a:r>
            <a:r>
              <a:rPr lang="fr-FR" b="1" i="1" dirty="0" err="1" smtClean="0"/>
              <a:t>Webinaire</a:t>
            </a:r>
            <a:r>
              <a:rPr lang="fr-FR" b="1" i="1" dirty="0" smtClean="0"/>
              <a:t>: Financement de l’industrialisation en </a:t>
            </a:r>
            <a:r>
              <a:rPr lang="fr-FR" b="1" i="1" dirty="0" smtClean="0"/>
              <a:t>Afrique</a:t>
            </a:r>
            <a:endParaRPr lang="fr-FR" b="1" i="1" dirty="0" smtClean="0"/>
          </a:p>
          <a:p>
            <a:pPr marL="342900" lvl="1" indent="0"/>
            <a:r>
              <a:rPr lang="fr-FR" sz="1800" dirty="0" smtClean="0"/>
              <a:t>M. ABBAS TOLI  MAHAMAT, </a:t>
            </a:r>
            <a:r>
              <a:rPr lang="fr-FR" sz="1400" dirty="0" smtClean="0"/>
              <a:t>Gouverneur de la BEAC</a:t>
            </a:r>
          </a:p>
          <a:p>
            <a:pPr marL="342900" lvl="1" indent="0"/>
            <a:r>
              <a:rPr lang="fr-FR" sz="1800" dirty="0" smtClean="0"/>
              <a:t>M. CESAR HINESTROSA GOMEZ , </a:t>
            </a:r>
            <a:r>
              <a:rPr lang="fr-FR" sz="1400" dirty="0" smtClean="0"/>
              <a:t>Secrétaire d’État au Ministère de l’industrie et à l’Energie de la Guinée Equatoriale</a:t>
            </a:r>
          </a:p>
          <a:p>
            <a:pPr marL="342900" lvl="1" indent="0"/>
            <a:r>
              <a:rPr lang="fr-FR" sz="1800" dirty="0" smtClean="0"/>
              <a:t>M. FRANKLIN NGONI INJIE, </a:t>
            </a:r>
            <a:r>
              <a:rPr lang="fr-FR" sz="1400" dirty="0" smtClean="0"/>
              <a:t>Directeur Général CDC </a:t>
            </a:r>
          </a:p>
          <a:p>
            <a:pPr marL="342900" lvl="1" indent="0"/>
            <a:r>
              <a:rPr lang="fr-FR" sz="1800" dirty="0" smtClean="0"/>
              <a:t>Mme GWENDOLINE ABUNAW, </a:t>
            </a:r>
            <a:r>
              <a:rPr lang="fr-FR" sz="1400" i="1" dirty="0" smtClean="0"/>
              <a:t>Directrice Générale d’</a:t>
            </a:r>
            <a:r>
              <a:rPr lang="fr-FR" sz="1400" i="1" dirty="0" err="1" smtClean="0"/>
              <a:t>Ecobank</a:t>
            </a:r>
            <a:r>
              <a:rPr lang="fr-FR" sz="1400" i="1" dirty="0" smtClean="0"/>
              <a:t> </a:t>
            </a:r>
            <a:r>
              <a:rPr lang="fr-FR" sz="1400" i="1" dirty="0" err="1" smtClean="0"/>
              <a:t>Cameroon</a:t>
            </a:r>
            <a:endParaRPr lang="fr-FR" sz="1400" i="1" dirty="0" smtClean="0"/>
          </a:p>
          <a:p>
            <a:pPr marL="342900" lvl="1" indent="0"/>
            <a:r>
              <a:rPr lang="fr-FR" sz="1800" dirty="0" smtClean="0"/>
              <a:t>M. OLIVIER BAGNEKI, </a:t>
            </a:r>
            <a:r>
              <a:rPr lang="fr-FR" sz="1400" i="1" dirty="0" smtClean="0"/>
              <a:t>Directeur Général Coface West and Central </a:t>
            </a:r>
            <a:r>
              <a:rPr lang="fr-FR" sz="1400" i="1" dirty="0" err="1" smtClean="0"/>
              <a:t>Africa</a:t>
            </a:r>
            <a:endParaRPr lang="fr-FR" sz="1400" i="1" dirty="0" smtClean="0"/>
          </a:p>
          <a:p>
            <a:pPr marL="342900" lvl="1" indent="0"/>
            <a:endParaRPr lang="fr-FR" sz="1400" i="1" dirty="0" smtClean="0"/>
          </a:p>
          <a:p>
            <a:pPr marL="0" indent="0">
              <a:buNone/>
            </a:pPr>
            <a:r>
              <a:rPr lang="fr-FR" dirty="0" smtClean="0"/>
              <a:t>13:50  Mot de fin – GINO CONTE – CEO Afrique Subsaharienne Coface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A3F48B-818E-4440-B2BA-2245DD42389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395287" y="304606"/>
            <a:ext cx="8353426" cy="378565"/>
          </a:xfrm>
        </p:spPr>
        <p:txBody>
          <a:bodyPr/>
          <a:lstStyle/>
          <a:p>
            <a:r>
              <a:rPr lang="en-US" dirty="0" smtClean="0"/>
              <a:t>PROGRAMME DE LA </a:t>
            </a:r>
            <a:r>
              <a:rPr lang="en-US" dirty="0" err="1" smtClean="0"/>
              <a:t>CONFéRENCE</a:t>
            </a:r>
            <a:r>
              <a:rPr lang="en-US" dirty="0" smtClean="0"/>
              <a:t> (suite et fin)</a:t>
            </a:r>
            <a:endParaRPr lang="en-US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71453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face">
  <a:themeElements>
    <a:clrScheme name="Coface">
      <a:dk1>
        <a:sysClr val="windowText" lastClr="000000"/>
      </a:dk1>
      <a:lt1>
        <a:sysClr val="window" lastClr="FFFFFF"/>
      </a:lt1>
      <a:dk2>
        <a:srgbClr val="03365F"/>
      </a:dk2>
      <a:lt2>
        <a:srgbClr val="6A7292"/>
      </a:lt2>
      <a:accent1>
        <a:srgbClr val="61B57C"/>
      </a:accent1>
      <a:accent2>
        <a:srgbClr val="E06E2B"/>
      </a:accent2>
      <a:accent3>
        <a:srgbClr val="C1A52A"/>
      </a:accent3>
      <a:accent4>
        <a:srgbClr val="18B3B9"/>
      </a:accent4>
      <a:accent5>
        <a:srgbClr val="C40070"/>
      </a:accent5>
      <a:accent6>
        <a:srgbClr val="ED4447"/>
      </a:accent6>
      <a:hlink>
        <a:srgbClr val="1D3661"/>
      </a:hlink>
      <a:folHlink>
        <a:srgbClr val="1D3661"/>
      </a:folHlink>
    </a:clrScheme>
    <a:fontScheme name="Cofac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12700" cap="rnd">
          <a:solidFill>
            <a:schemeClr val="accent4"/>
          </a:solidFill>
          <a:prstDash val="sysDot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9525" cap="rnd">
          <a:solidFill>
            <a:schemeClr val="tx2"/>
          </a:solidFill>
          <a:prstDash val="soli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13085</TotalTime>
  <Words>240</Words>
  <Application>Microsoft Office PowerPoint</Application>
  <PresentationFormat>Affichage à l'écran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Coface</vt:lpstr>
      <vt:lpstr>Diapositive 1</vt:lpstr>
      <vt:lpstr>Diapositive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Dossier CRC Intervenants 2</dc:title>
  <dc:creator>corine.fopa@coface.com</dc:creator>
  <dc:description/>
  <cp:lastModifiedBy>michelgwem</cp:lastModifiedBy>
  <cp:revision>799</cp:revision>
  <cp:lastPrinted>2018-07-16T14:09:32Z</cp:lastPrinted>
  <dcterms:created xsi:type="dcterms:W3CDTF">2017-03-13T11:37:27Z</dcterms:created>
  <dcterms:modified xsi:type="dcterms:W3CDTF">2018-08-14T17:09:42Z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Dossier CRC Intervenants 2</vt:lpwstr>
  </property>
  <property fmtid="{D5CDD505-2E9C-101B-9397-08002B2CF9AE}" pid="3" name="SlideDescription">
    <vt:lpwstr/>
  </property>
</Properties>
</file>