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4" r:id="rId5"/>
    <p:sldId id="266" r:id="rId6"/>
    <p:sldId id="259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70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69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992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278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413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513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411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522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157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283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291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95649-8203-4A5C-BCFC-24A0E96B3B49}" type="datetimeFigureOut">
              <a:rPr lang="sl-SI" smtClean="0"/>
              <a:t>22.1.2016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BF4C-F68E-4AB7-8099-0D821D576B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248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.si/StatWeb/en/mainnavigation/about-us/system-of-national-statistics/statistical-advisory-committee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.si/StatWeb/en/mainnavigation/about-us/legislation-and-documents/pomembni-dokument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si/StatWeb/en/mainnavigation/about-us/legislation-and-documents/pomembni-dokumenti" TargetMode="External"/><Relationship Id="rId2" Type="http://schemas.openxmlformats.org/officeDocument/2006/relationships/hyperlink" Target="http://www.stat.si/StatWeb/en/mainnavigation/about-us/system-of-national-statistics/statistical-counci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.si/StatWeb/en/mainnavigation/about-us/system-of-national-statis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Slovene National statistical system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Irena Krizman</a:t>
            </a:r>
          </a:p>
          <a:p>
            <a:r>
              <a:rPr lang="en-GB" dirty="0" smtClean="0"/>
              <a:t>Former Director-General Statistics Slovenia</a:t>
            </a:r>
          </a:p>
          <a:p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630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of national statistics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National </a:t>
            </a:r>
            <a:r>
              <a:rPr lang="en-GB" dirty="0"/>
              <a:t>statistics is a professionally independent activity of implementing </a:t>
            </a:r>
            <a:r>
              <a:rPr lang="en-GB" dirty="0" smtClean="0"/>
              <a:t>statistical programmes. </a:t>
            </a:r>
            <a:r>
              <a:rPr lang="en-GB" dirty="0"/>
              <a:t>Institutions in the system of national statistics are:</a:t>
            </a:r>
          </a:p>
          <a:p>
            <a:r>
              <a:rPr lang="en-GB" dirty="0" smtClean="0"/>
              <a:t>Statistical </a:t>
            </a:r>
            <a:r>
              <a:rPr lang="en-GB" dirty="0"/>
              <a:t>Office of the Republic of Slovenia and authorised producers of national statistics</a:t>
            </a:r>
          </a:p>
          <a:p>
            <a:r>
              <a:rPr lang="en-GB" dirty="0"/>
              <a:t>Statistical Council of the Republic of Slovenia</a:t>
            </a:r>
          </a:p>
          <a:p>
            <a:r>
              <a:rPr lang="en-GB" dirty="0"/>
              <a:t>Statistical </a:t>
            </a:r>
            <a:r>
              <a:rPr lang="en-GB" dirty="0" smtClean="0"/>
              <a:t>Advisory Committees (23 with more that 500 members)</a:t>
            </a:r>
            <a:endParaRPr lang="en-GB" dirty="0"/>
          </a:p>
          <a:p>
            <a:r>
              <a:rPr lang="en-GB" dirty="0"/>
              <a:t>Other professional and methodological advisory </a:t>
            </a:r>
            <a:r>
              <a:rPr lang="en-GB" dirty="0" smtClean="0"/>
              <a:t>bodies e.g. methodological council</a:t>
            </a:r>
            <a:endParaRPr lang="en-GB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950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of National statistics (cont.)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Institutions in </a:t>
            </a:r>
            <a:r>
              <a:rPr lang="en-GB" dirty="0"/>
              <a:t>the system of national statistics are responsible for producing official statistical data planned in the </a:t>
            </a:r>
            <a:r>
              <a:rPr lang="en-GB" dirty="0" smtClean="0"/>
              <a:t>statistical programmes (Mid-term and Annual Programme)</a:t>
            </a:r>
          </a:p>
          <a:p>
            <a:r>
              <a:rPr lang="en-GB" dirty="0" smtClean="0"/>
              <a:t>In </a:t>
            </a:r>
            <a:r>
              <a:rPr lang="en-GB" dirty="0"/>
              <a:t>their work these institutions follow the principles of the European Statistics Code of Practice and the Fundamental Principles of Official Statistics of the United Nations Economic Commission for Europe.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most important of those principles are: neutrality, objectivity, professional independence, protection of statistical confidentiality and transparency</a:t>
            </a:r>
            <a:r>
              <a:rPr lang="en-GB" dirty="0" smtClean="0"/>
              <a:t>.</a:t>
            </a:r>
            <a:br>
              <a:rPr lang="en-GB" dirty="0" smtClean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042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Advisory Committees </a:t>
            </a:r>
            <a:r>
              <a:rPr lang="en-GB" smtClean="0"/>
              <a:t>(cont.)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Administrative Data Sources Advisory Committee,</a:t>
            </a:r>
          </a:p>
          <a:p>
            <a:r>
              <a:rPr lang="en-GB" dirty="0" smtClean="0"/>
              <a:t>National Accounts and Financial and Monetary Statistics Advisory Committee,</a:t>
            </a:r>
          </a:p>
          <a:p>
            <a:r>
              <a:rPr lang="en-GB" dirty="0" smtClean="0"/>
              <a:t>Regional Statistics Advisory Committee,</a:t>
            </a:r>
          </a:p>
          <a:p>
            <a:r>
              <a:rPr lang="en-GB" dirty="0" smtClean="0"/>
              <a:t>Price Statistics Advisory Committee,</a:t>
            </a:r>
          </a:p>
          <a:p>
            <a:r>
              <a:rPr lang="en-GB" dirty="0" smtClean="0"/>
              <a:t>Labour Statistics Advisory Committee,</a:t>
            </a:r>
          </a:p>
          <a:p>
            <a:r>
              <a:rPr lang="en-GB" dirty="0" smtClean="0"/>
              <a:t>Energy Statistics Advisory Committee,</a:t>
            </a:r>
          </a:p>
          <a:p>
            <a:r>
              <a:rPr lang="en-GB" dirty="0" smtClean="0"/>
              <a:t>Construction Statistics Advisory Committee,</a:t>
            </a:r>
          </a:p>
          <a:p>
            <a:r>
              <a:rPr lang="en-GB" dirty="0" smtClean="0"/>
              <a:t>Industry and Mining Statistics Advisory Committee,</a:t>
            </a:r>
          </a:p>
          <a:p>
            <a:r>
              <a:rPr lang="en-GB" dirty="0" smtClean="0"/>
              <a:t>Information Society Statistics Advisory Committee,</a:t>
            </a:r>
          </a:p>
          <a:p>
            <a:r>
              <a:rPr lang="en-GB" dirty="0" smtClean="0"/>
              <a:t>Education and Training Statistics Advisory Committee,</a:t>
            </a:r>
          </a:p>
          <a:p>
            <a:r>
              <a:rPr lang="en-GB" dirty="0" smtClean="0"/>
              <a:t>Agriculture, Forestry and Fisheries Statistics Advisory Committee,</a:t>
            </a:r>
          </a:p>
          <a:p>
            <a:r>
              <a:rPr lang="en-GB" dirty="0" smtClean="0"/>
              <a:t>Crime Statistics Advisory Committee,</a:t>
            </a:r>
          </a:p>
          <a:p>
            <a:r>
              <a:rPr lang="en-GB" dirty="0" smtClean="0"/>
              <a:t>At </a:t>
            </a:r>
            <a:r>
              <a:rPr lang="en-GB" dirty="0" smtClean="0">
                <a:hlinkClick r:id="rId2"/>
              </a:rPr>
              <a:t>http://www.stat.si/StatWeb/en/mainnavigation/about-us/system-of-national-statistics/statistical-advisory-committees</a:t>
            </a:r>
            <a:endParaRPr lang="en-GB" dirty="0" smtClean="0"/>
          </a:p>
          <a:p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Culture Statistics Advisory Committee,</a:t>
            </a:r>
          </a:p>
          <a:p>
            <a:r>
              <a:rPr lang="en-GB" dirty="0" smtClean="0"/>
              <a:t>Natural Resources and Environment Statistics Advisory Committee,</a:t>
            </a:r>
          </a:p>
          <a:p>
            <a:r>
              <a:rPr lang="en-GB" dirty="0" smtClean="0"/>
              <a:t>Real Estate Statistics Advisory Committee,</a:t>
            </a:r>
          </a:p>
          <a:p>
            <a:r>
              <a:rPr lang="en-GB" dirty="0" smtClean="0"/>
              <a:t>Domestic Trade and Services Statistics Advisory Committee,</a:t>
            </a:r>
          </a:p>
          <a:p>
            <a:r>
              <a:rPr lang="en-GB" dirty="0" smtClean="0"/>
              <a:t>Population Statistics Advisory Committee,</a:t>
            </a:r>
          </a:p>
          <a:p>
            <a:r>
              <a:rPr lang="en-GB" dirty="0" smtClean="0"/>
              <a:t>Research and Development, and Technology Statistics Advisory Committee,</a:t>
            </a:r>
          </a:p>
          <a:p>
            <a:r>
              <a:rPr lang="en-GB" dirty="0" smtClean="0"/>
              <a:t>Transport Statistics Advisory Committee,</a:t>
            </a:r>
          </a:p>
          <a:p>
            <a:r>
              <a:rPr lang="en-GB" dirty="0" smtClean="0"/>
              <a:t>Tourism Statistics Advisory Committee,</a:t>
            </a:r>
          </a:p>
          <a:p>
            <a:r>
              <a:rPr lang="en-GB" dirty="0" smtClean="0"/>
              <a:t>External Trade Statistics Advisory Committee,</a:t>
            </a:r>
          </a:p>
          <a:p>
            <a:r>
              <a:rPr lang="en-GB" dirty="0" smtClean="0"/>
              <a:t>Health Advisory Committee,</a:t>
            </a:r>
          </a:p>
          <a:p>
            <a:r>
              <a:rPr lang="en-GB" dirty="0" smtClean="0"/>
              <a:t>Standard of Living and Social Protection Statistics Advisory Committee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3468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Advisory Committees (Rules of procedure)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Advisory committees shall be </a:t>
            </a:r>
            <a:r>
              <a:rPr lang="en-GB" dirty="0" smtClean="0"/>
              <a:t>established for different fields of statistics or crosscutting issues., The institutions </a:t>
            </a:r>
            <a:r>
              <a:rPr lang="en-GB" dirty="0"/>
              <a:t>appointing their members on </a:t>
            </a:r>
            <a:r>
              <a:rPr lang="en-GB" dirty="0" smtClean="0"/>
              <a:t>NSO’s request.</a:t>
            </a:r>
          </a:p>
          <a:p>
            <a:r>
              <a:rPr lang="en-GB" dirty="0" smtClean="0"/>
              <a:t>Tasks: </a:t>
            </a:r>
          </a:p>
          <a:p>
            <a:r>
              <a:rPr lang="en-GB" dirty="0" smtClean="0"/>
              <a:t>to </a:t>
            </a:r>
            <a:r>
              <a:rPr lang="en-GB" dirty="0"/>
              <a:t>exchange knowledge about sources and methodological solutions in implementing </a:t>
            </a:r>
            <a:r>
              <a:rPr lang="en-GB" dirty="0" smtClean="0"/>
              <a:t>statistical tasks</a:t>
            </a:r>
          </a:p>
          <a:p>
            <a:r>
              <a:rPr lang="en-GB" dirty="0" smtClean="0"/>
              <a:t>to </a:t>
            </a:r>
            <a:r>
              <a:rPr lang="en-GB" dirty="0"/>
              <a:t>discuss </a:t>
            </a:r>
            <a:r>
              <a:rPr lang="en-GB" dirty="0" smtClean="0"/>
              <a:t> and initiate the </a:t>
            </a:r>
            <a:r>
              <a:rPr lang="en-GB" dirty="0"/>
              <a:t>content of the current medium-term and annual </a:t>
            </a:r>
            <a:r>
              <a:rPr lang="en-GB" dirty="0" smtClean="0"/>
              <a:t>programmes</a:t>
            </a:r>
          </a:p>
          <a:p>
            <a:r>
              <a:rPr lang="en-GB" dirty="0" smtClean="0"/>
              <a:t>to </a:t>
            </a:r>
            <a:r>
              <a:rPr lang="en-GB" dirty="0"/>
              <a:t>propose rationalisation and modernisation of national statistics in the field of work covered by the advisory </a:t>
            </a:r>
            <a:r>
              <a:rPr lang="en-GB" dirty="0" smtClean="0"/>
              <a:t>committee</a:t>
            </a:r>
          </a:p>
          <a:p>
            <a:r>
              <a:rPr lang="en-GB" dirty="0" smtClean="0"/>
              <a:t>to </a:t>
            </a:r>
            <a:r>
              <a:rPr lang="en-GB" dirty="0"/>
              <a:t>discuss classifications from the field of work covered by the advisory </a:t>
            </a:r>
            <a:r>
              <a:rPr lang="en-GB" dirty="0" smtClean="0"/>
              <a:t>committee</a:t>
            </a:r>
          </a:p>
          <a:p>
            <a:r>
              <a:rPr lang="en-GB" dirty="0" smtClean="0"/>
              <a:t>to report to Statistical Council</a:t>
            </a:r>
          </a:p>
          <a:p>
            <a:r>
              <a:rPr lang="en-GB" dirty="0" smtClean="0"/>
              <a:t>to </a:t>
            </a:r>
            <a:r>
              <a:rPr lang="en-GB" dirty="0"/>
              <a:t>discuss questions and initiatives of data providers and data </a:t>
            </a:r>
            <a:r>
              <a:rPr lang="en-GB" dirty="0" smtClean="0"/>
              <a:t>users</a:t>
            </a:r>
          </a:p>
          <a:p>
            <a:r>
              <a:rPr lang="en-GB" dirty="0" smtClean="0"/>
              <a:t>to </a:t>
            </a:r>
            <a:r>
              <a:rPr lang="en-GB" dirty="0"/>
              <a:t>inform the public about the work of the advisory committee, documents, opinions and proposals, especially on </a:t>
            </a:r>
            <a:r>
              <a:rPr lang="en-GB" dirty="0" smtClean="0"/>
              <a:t>NSO’s </a:t>
            </a:r>
            <a:r>
              <a:rPr lang="en-GB" dirty="0"/>
              <a:t>website.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405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Mid-Term Statistical Programme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 MTP are adopted for the period of five years</a:t>
            </a:r>
          </a:p>
          <a:p>
            <a:r>
              <a:rPr lang="en-GB" dirty="0" smtClean="0"/>
              <a:t> They determine the main goals, the key areas of development and the priorities of national statistics in Slovenia </a:t>
            </a:r>
          </a:p>
          <a:p>
            <a:r>
              <a:rPr lang="en-GB" dirty="0"/>
              <a:t>T</a:t>
            </a:r>
            <a:r>
              <a:rPr lang="en-GB" dirty="0" smtClean="0"/>
              <a:t>he proposal of each mid-term programme is prepared by NSO in cooperation with other authorised producers of national statistics. </a:t>
            </a:r>
          </a:p>
          <a:p>
            <a:r>
              <a:rPr lang="en-GB" dirty="0" smtClean="0"/>
              <a:t>It is first discussed by the Statistical Council and then adopted by the Government of the Republic of Slovenia.</a:t>
            </a:r>
          </a:p>
          <a:p>
            <a:r>
              <a:rPr lang="en-GB" dirty="0" smtClean="0"/>
              <a:t>In the end it is published in the Official Journal of the Republic of Slovenia.</a:t>
            </a:r>
          </a:p>
          <a:p>
            <a:r>
              <a:rPr lang="en-GB" dirty="0" smtClean="0"/>
              <a:t>NSO in cooperation with authorised partners prepares the </a:t>
            </a:r>
            <a:r>
              <a:rPr lang="en-GB" b="1" u="sng" dirty="0" smtClean="0">
                <a:hlinkClick r:id="rId2"/>
              </a:rPr>
              <a:t>interim and final reports</a:t>
            </a:r>
            <a:r>
              <a:rPr lang="en-GB" u="sng" dirty="0" smtClean="0">
                <a:hlinkClick r:id="rId2"/>
              </a:rPr>
              <a:t> </a:t>
            </a:r>
            <a:r>
              <a:rPr lang="en-GB" dirty="0" smtClean="0"/>
              <a:t>on the implementation of goals set out in the programme.</a:t>
            </a:r>
          </a:p>
          <a:p>
            <a:r>
              <a:rPr lang="en-GB" dirty="0" smtClean="0"/>
              <a:t>Producers, content, data sources, publication are defined in Yearly Statistical programme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480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/>
              </a:rPr>
              <a:t>Annual Statistical Programmes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ASPs are the legal basis for statistical activities (</a:t>
            </a:r>
            <a:r>
              <a:rPr lang="en-GB" dirty="0" err="1" smtClean="0"/>
              <a:t>e.g</a:t>
            </a:r>
            <a:r>
              <a:rPr lang="en-GB" dirty="0" smtClean="0"/>
              <a:t> Labour force Survey) in the current year. </a:t>
            </a:r>
          </a:p>
          <a:p>
            <a:r>
              <a:rPr lang="en-GB" dirty="0" smtClean="0"/>
              <a:t>Each annual programme contains a detailed overview of regular and development tasks to be implemented by all authorised producers of national statistics. </a:t>
            </a:r>
          </a:p>
          <a:p>
            <a:r>
              <a:rPr lang="en-GB" dirty="0" smtClean="0"/>
              <a:t>They are divided into chapters, areas and modules. </a:t>
            </a:r>
          </a:p>
          <a:p>
            <a:r>
              <a:rPr lang="en-GB" dirty="0" smtClean="0"/>
              <a:t>The proposal of the annual programme is prepared by NSO’s Director-General in cooperation with authorised producers of national statistics. </a:t>
            </a:r>
          </a:p>
          <a:p>
            <a:r>
              <a:rPr lang="en-GB" dirty="0" smtClean="0"/>
              <a:t>The content is discussed by the </a:t>
            </a:r>
            <a:r>
              <a:rPr lang="en-GB" u="sng" dirty="0">
                <a:hlinkClick r:id="rId2"/>
              </a:rPr>
              <a:t>Statistical Council</a:t>
            </a:r>
            <a:r>
              <a:rPr lang="en-GB" dirty="0" smtClean="0"/>
              <a:t> and statistical advisory committees as representatives of statistical data users.</a:t>
            </a:r>
          </a:p>
          <a:p>
            <a:r>
              <a:rPr lang="en-GB" dirty="0" smtClean="0"/>
              <a:t> When the year for which the annual programme was applicable is over, NSO and authorised producers prepare a </a:t>
            </a:r>
            <a:r>
              <a:rPr lang="en-GB" b="1" u="sng" dirty="0">
                <a:hlinkClick r:id="rId3"/>
              </a:rPr>
              <a:t>Report on the Implementation of the Annual Programme of Statistical Surveys</a:t>
            </a:r>
            <a:r>
              <a:rPr lang="en-GB" u="sng" dirty="0">
                <a:hlinkClick r:id="rId3"/>
              </a:rPr>
              <a:t> for the previous year</a:t>
            </a:r>
            <a:r>
              <a:rPr lang="en-GB" dirty="0" smtClean="0"/>
              <a:t>. The report is submitted to the Statistical Council by 30 April next year.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8953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600" dirty="0" smtClean="0">
                <a:latin typeface="+mn-lt"/>
                <a:ea typeface="+mn-ea"/>
                <a:cs typeface="+mn-cs"/>
              </a:rPr>
              <a:t>National statistical programme – structure</a:t>
            </a:r>
            <a:br>
              <a:rPr lang="en-GB" sz="2600" dirty="0" smtClean="0">
                <a:latin typeface="+mn-lt"/>
                <a:ea typeface="+mn-ea"/>
                <a:cs typeface="+mn-cs"/>
              </a:rPr>
            </a:br>
            <a:endParaRPr lang="sl-SI" sz="2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Meta data for each activity:</a:t>
            </a:r>
          </a:p>
          <a:p>
            <a:r>
              <a:rPr lang="en-GB" dirty="0" smtClean="0"/>
              <a:t>Authorised producer, name of activity, content, purpose,  work in the current year, who is data provider and when the data should be given, obligatory/non obligatory reporting, observation period, periodicity of publication, the date of fist realise, legal or other bases</a:t>
            </a:r>
          </a:p>
          <a:p>
            <a:endParaRPr lang="en-GB" dirty="0"/>
          </a:p>
          <a:p>
            <a:r>
              <a:rPr lang="en-GB" dirty="0" smtClean="0"/>
              <a:t>Regular activities</a:t>
            </a:r>
          </a:p>
          <a:p>
            <a:r>
              <a:rPr lang="en-GB" dirty="0" smtClean="0"/>
              <a:t>R&amp;D work</a:t>
            </a:r>
          </a:p>
          <a:p>
            <a:endParaRPr lang="en-GB" dirty="0"/>
          </a:p>
          <a:p>
            <a:r>
              <a:rPr lang="en-GB" dirty="0" smtClean="0"/>
              <a:t>Indicators</a:t>
            </a:r>
          </a:p>
          <a:p>
            <a:r>
              <a:rPr lang="en-GB" dirty="0" smtClean="0"/>
              <a:t>Systems of accounts</a:t>
            </a:r>
          </a:p>
          <a:p>
            <a:r>
              <a:rPr lang="en-GB" dirty="0" smtClean="0"/>
              <a:t>Basic statistics</a:t>
            </a:r>
          </a:p>
          <a:p>
            <a:endParaRPr lang="en-GB" dirty="0"/>
          </a:p>
          <a:p>
            <a:r>
              <a:rPr lang="en-GB" dirty="0" smtClean="0"/>
              <a:t>At http://www.uradni-list.si/files/RS_-2014-083-03438-OB~P001-0000.PDF#!/pdf</a:t>
            </a:r>
          </a:p>
        </p:txBody>
      </p:sp>
    </p:spTree>
    <p:extLst>
      <p:ext uri="{BB962C8B-B14F-4D97-AF65-F5344CB8AC3E}">
        <p14:creationId xmlns:p14="http://schemas.microsoft.com/office/powerpoint/2010/main" val="214358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 for your attention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information </a:t>
            </a:r>
            <a:r>
              <a:rPr lang="en-GB" dirty="0" smtClean="0"/>
              <a:t>at: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www.stat.si/StatWeb/en/mainnavigation/about-us/system-of-national-statistics</a:t>
            </a:r>
            <a:endParaRPr lang="en-GB" dirty="0" smtClean="0"/>
          </a:p>
          <a:p>
            <a:r>
              <a:rPr lang="en-GB" dirty="0" smtClean="0"/>
              <a:t>Iren.Krizman@gmail.com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2385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716</Words>
  <Application>Microsoft Office PowerPoint</Application>
  <PresentationFormat>Širokozaslonsko</PresentationFormat>
  <Paragraphs>79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Slovene National statistical system</vt:lpstr>
      <vt:lpstr>System of national statistics</vt:lpstr>
      <vt:lpstr>System of National statistics (cont.)</vt:lpstr>
      <vt:lpstr>Statistical Advisory Committees (cont.)</vt:lpstr>
      <vt:lpstr>Statistical Advisory Committees (Rules of procedure)</vt:lpstr>
      <vt:lpstr>Mid-Term Statistical Programme</vt:lpstr>
      <vt:lpstr>Annual Statistical Programmes</vt:lpstr>
      <vt:lpstr>National statistical programme – structure 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Irena Krizman</dc:creator>
  <cp:lastModifiedBy>Irena Krizman</cp:lastModifiedBy>
  <cp:revision>15</cp:revision>
  <dcterms:created xsi:type="dcterms:W3CDTF">2016-01-21T15:55:13Z</dcterms:created>
  <dcterms:modified xsi:type="dcterms:W3CDTF">2016-01-22T06:21:23Z</dcterms:modified>
</cp:coreProperties>
</file>