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80" r:id="rId2"/>
  </p:sldMasterIdLst>
  <p:notesMasterIdLst>
    <p:notesMasterId r:id="rId23"/>
  </p:notesMasterIdLst>
  <p:handoutMasterIdLst>
    <p:handoutMasterId r:id="rId24"/>
  </p:handoutMasterIdLst>
  <p:sldIdLst>
    <p:sldId id="256" r:id="rId3"/>
    <p:sldId id="385" r:id="rId4"/>
    <p:sldId id="386" r:id="rId5"/>
    <p:sldId id="387" r:id="rId6"/>
    <p:sldId id="388" r:id="rId7"/>
    <p:sldId id="389" r:id="rId8"/>
    <p:sldId id="392" r:id="rId9"/>
    <p:sldId id="363" r:id="rId10"/>
    <p:sldId id="391" r:id="rId11"/>
    <p:sldId id="272" r:id="rId12"/>
    <p:sldId id="370" r:id="rId13"/>
    <p:sldId id="371" r:id="rId14"/>
    <p:sldId id="372" r:id="rId15"/>
    <p:sldId id="373" r:id="rId16"/>
    <p:sldId id="374" r:id="rId17"/>
    <p:sldId id="379" r:id="rId18"/>
    <p:sldId id="393" r:id="rId19"/>
    <p:sldId id="383" r:id="rId20"/>
    <p:sldId id="394" r:id="rId21"/>
    <p:sldId id="360" r:id="rId2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649" cy="46212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134" y="0"/>
            <a:ext cx="3038648" cy="462120"/>
          </a:xfrm>
          <a:prstGeom prst="rect">
            <a:avLst/>
          </a:prstGeom>
        </p:spPr>
        <p:txBody>
          <a:bodyPr vert="horz" lIns="91440" tIns="45720" rIns="91440" bIns="45720" rtlCol="0"/>
          <a:lstStyle>
            <a:lvl1pPr algn="r">
              <a:defRPr sz="1200"/>
            </a:lvl1pPr>
          </a:lstStyle>
          <a:p>
            <a:fld id="{E4E253BC-6296-49D8-ADF9-74DA25AA3AE6}" type="datetimeFigureOut">
              <a:rPr lang="fr-FR" smtClean="0"/>
              <a:pPr/>
              <a:t>21/01/2016</a:t>
            </a:fld>
            <a:endParaRPr lang="fr-FR"/>
          </a:p>
        </p:txBody>
      </p:sp>
      <p:sp>
        <p:nvSpPr>
          <p:cNvPr id="4" name="Espace réservé du pied de page 3"/>
          <p:cNvSpPr>
            <a:spLocks noGrp="1"/>
          </p:cNvSpPr>
          <p:nvPr>
            <p:ph type="ftr" sz="quarter" idx="2"/>
          </p:nvPr>
        </p:nvSpPr>
        <p:spPr>
          <a:xfrm>
            <a:off x="1" y="8772379"/>
            <a:ext cx="3038649" cy="46212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134" y="8772379"/>
            <a:ext cx="3038648" cy="462120"/>
          </a:xfrm>
          <a:prstGeom prst="rect">
            <a:avLst/>
          </a:prstGeom>
        </p:spPr>
        <p:txBody>
          <a:bodyPr vert="horz" lIns="91440" tIns="45720" rIns="91440" bIns="45720" rtlCol="0" anchor="b"/>
          <a:lstStyle>
            <a:lvl1pPr algn="r">
              <a:defRPr sz="1200"/>
            </a:lvl1pPr>
          </a:lstStyle>
          <a:p>
            <a:fld id="{7C14C088-34AE-4A3F-9A72-944A45676017}" type="slidenum">
              <a:rPr lang="fr-FR" smtClean="0"/>
              <a:pPr/>
              <a:t>‹#›</a:t>
            </a:fld>
            <a:endParaRPr lang="fr-FR"/>
          </a:p>
        </p:txBody>
      </p:sp>
    </p:spTree>
    <p:extLst>
      <p:ext uri="{BB962C8B-B14F-4D97-AF65-F5344CB8AC3E}">
        <p14:creationId xmlns:p14="http://schemas.microsoft.com/office/powerpoint/2010/main" val="3041264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A8BCF7DB-00F5-482F-9387-ABBB26EE2F7B}" type="datetimeFigureOut">
              <a:rPr lang="en-US" smtClean="0"/>
              <a:pPr/>
              <a:t>1/21/2016</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B1CCB544-0250-4FF8-9526-E1919D84A6C8}" type="slidenum">
              <a:rPr lang="en-US" smtClean="0"/>
              <a:pPr/>
              <a:t>‹#›</a:t>
            </a:fld>
            <a:endParaRPr lang="en-US"/>
          </a:p>
        </p:txBody>
      </p:sp>
    </p:spTree>
    <p:extLst>
      <p:ext uri="{BB962C8B-B14F-4D97-AF65-F5344CB8AC3E}">
        <p14:creationId xmlns:p14="http://schemas.microsoft.com/office/powerpoint/2010/main" val="266577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53983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05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52403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87469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EA6B7-3E3C-469C-9FB8-1319B110793C}" type="datetime1">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359AF5-F53E-43C6-BCB6-0E87B4A7F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9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13235DD1-C10F-449F-91EA-80CC043BB26E}" type="datetimeFigureOut">
              <a:rPr lang="da-DK"/>
              <a:pPr>
                <a:defRPr/>
              </a:pPr>
              <a:t>21-01-2016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0FA7029-A965-4F4F-8D2D-989C9001FF0C}" type="slidenum">
              <a:rPr lang="da-DK"/>
              <a:pPr>
                <a:defRPr/>
              </a:pPr>
              <a:t>‹#›</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4CCE1BFA-3F93-4059-89B3-C7CB79D33530}" type="datetimeFigureOut">
              <a:rPr lang="da-DK"/>
              <a:pPr>
                <a:defRPr/>
              </a:pPr>
              <a:t>21-01-2016</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9DBE1C6-C5E2-4CB0-9CED-3485E6E32E7B}" type="slidenum">
              <a:rPr lang="da-DK"/>
              <a:pPr>
                <a:defRPr/>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82605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21781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480801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129788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C699B-CDE9-4B13-9137-A807782474C6}"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204761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C699B-CDE9-4B13-9137-A807782474C6}"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53531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C699B-CDE9-4B13-9137-A807782474C6}"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2301741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34399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67099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52403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874697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EA6B7-3E3C-469C-9FB8-1319B110793C}" type="datetime1">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359AF5-F53E-43C6-BCB6-0E87B4A7F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9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C699B-CDE9-4B13-9137-A807782474C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48080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129788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C699B-CDE9-4B13-9137-A807782474C6}"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204761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C699B-CDE9-4B13-9137-A807782474C6}"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53531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C699B-CDE9-4B13-9137-A807782474C6}"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230174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334399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C699B-CDE9-4B13-9137-A807782474C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1E05E-CC46-43D1-8CFD-C94162771649}" type="slidenum">
              <a:rPr lang="fr-FR" smtClean="0"/>
              <a:pPr/>
              <a:t>‹#›</a:t>
            </a:fld>
            <a:endParaRPr lang="fr-FR"/>
          </a:p>
        </p:txBody>
      </p:sp>
    </p:spTree>
    <p:extLst>
      <p:ext uri="{BB962C8B-B14F-4D97-AF65-F5344CB8AC3E}">
        <p14:creationId xmlns:p14="http://schemas.microsoft.com/office/powerpoint/2010/main" val="6709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6" cstate="print">
            <a:alphaModFix amt="70000"/>
            <a:duotone>
              <a:schemeClr val="accent3">
                <a:shade val="45000"/>
                <a:satMod val="135000"/>
              </a:schemeClr>
              <a:prstClr val="white"/>
            </a:duotone>
            <a:lum bright="-25000" contrast="56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C699B-CDE9-4B13-9137-A807782474C6}" type="datetimeFigureOut">
              <a:rPr lang="en-US" smtClean="0"/>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1E05E-CC46-43D1-8CFD-C94162771649}" type="slidenum">
              <a:rPr lang="fr-FR" smtClean="0"/>
              <a:pPr/>
              <a:t>‹#›</a:t>
            </a:fld>
            <a:endParaRPr lang="fr-FR"/>
          </a:p>
        </p:txBody>
      </p:sp>
    </p:spTree>
    <p:extLst>
      <p:ext uri="{BB962C8B-B14F-4D97-AF65-F5344CB8AC3E}">
        <p14:creationId xmlns:p14="http://schemas.microsoft.com/office/powerpoint/2010/main" val="18379374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93" r:id="rId13"/>
    <p:sldLayoutId id="214748379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blipFill dpi="0" rotWithShape="1">
          <a:blip r:embed="rId14" cstate="print">
            <a:alphaModFix amt="70000"/>
            <a:duotone>
              <a:schemeClr val="accent3">
                <a:shade val="45000"/>
                <a:satMod val="135000"/>
              </a:schemeClr>
              <a:prstClr val="white"/>
            </a:duotone>
            <a:lum bright="-25000" contrast="56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C699B-CDE9-4B13-9137-A807782474C6}" type="datetimeFigureOut">
              <a:rPr lang="en-US" smtClean="0"/>
              <a:pPr/>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1E05E-CC46-43D1-8CFD-C94162771649}" type="slidenum">
              <a:rPr lang="fr-FR" smtClean="0"/>
              <a:pPr/>
              <a:t>‹#›</a:t>
            </a:fld>
            <a:endParaRPr lang="fr-FR"/>
          </a:p>
        </p:txBody>
      </p:sp>
    </p:spTree>
    <p:extLst>
      <p:ext uri="{BB962C8B-B14F-4D97-AF65-F5344CB8AC3E}">
        <p14:creationId xmlns:p14="http://schemas.microsoft.com/office/powerpoint/2010/main" val="1837937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cstate="print">
            <a:alphaModFix amt="51000"/>
            <a:duotone>
              <a:schemeClr val="accent3">
                <a:shade val="45000"/>
                <a:satMod val="135000"/>
              </a:schemeClr>
              <a:prstClr val="white"/>
            </a:duotone>
            <a:lum bright="-25000" contrast="56000"/>
          </a:blip>
          <a:srcRect/>
          <a:tile tx="0" ty="0" sx="100000" sy="100000" flip="none" algn="tl"/>
        </a:blip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251520" y="2131696"/>
            <a:ext cx="86764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altLang="ja-JP" sz="2800" b="1" dirty="0" smtClean="0">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Perception de la Commission de l’Union africaine sur la Révolution des données</a:t>
            </a:r>
          </a:p>
        </p:txBody>
      </p:sp>
      <p:sp>
        <p:nvSpPr>
          <p:cNvPr id="8" name="Rectangle 4"/>
          <p:cNvSpPr>
            <a:spLocks noChangeArrowheads="1"/>
          </p:cNvSpPr>
          <p:nvPr/>
        </p:nvSpPr>
        <p:spPr bwMode="auto">
          <a:xfrm>
            <a:off x="0" y="5650613"/>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44000" marR="0" lvl="0"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 </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Imani</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Younoussa</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Head of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Statistics</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Division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540000" marR="0" lvl="0"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tx1"/>
                </a:solidFill>
                <a:effectLst>
                  <a:outerShdw blurRad="38100" dist="38100" dir="2700000" algn="tl">
                    <a:srgbClr val="000000">
                      <a:alpha val="43137"/>
                    </a:srgbClr>
                  </a:outerShdw>
                </a:effectLst>
                <a:latin typeface="Gill Sans MT" pitchFamily="34" charset="0"/>
                <a:ea typeface="Times New Roman" pitchFamily="18" charset="0"/>
                <a:cs typeface="Arial" pitchFamily="34" charset="0"/>
              </a:rPr>
              <a:t>   Commission de l’Union africaine</a:t>
            </a:r>
            <a:endParaRPr kumimoji="0" lang="fr-FR" sz="2000" i="0" u="none" strike="noStrike" cap="none" normalizeH="0" baseline="0" dirty="0" smtClean="0">
              <a:ln>
                <a:noFill/>
              </a:ln>
              <a:solidFill>
                <a:schemeClr val="tx1"/>
              </a:solidFill>
              <a:effectLst>
                <a:outerShdw blurRad="38100" dist="38100" dir="2700000" algn="tl">
                  <a:srgbClr val="000000">
                    <a:alpha val="43137"/>
                  </a:srgbClr>
                </a:outerShdw>
              </a:effectLst>
              <a:latin typeface="Gill Sans MT" pitchFamily="34" charset="0"/>
              <a:cs typeface="Arial" pitchFamily="34" charset="0"/>
            </a:endParaRPr>
          </a:p>
          <a:p>
            <a:pPr marL="540000" marR="0" lvl="0"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Email: </a:t>
            </a:r>
            <a:r>
              <a:rPr lang="fr-FR" sz="2000" b="1" dirty="0" smtClean="0">
                <a:solidFill>
                  <a:srgbClr val="0000FF"/>
                </a:solidFill>
                <a:latin typeface="Calibri" pitchFamily="34" charset="0"/>
                <a:ea typeface="Times New Roman" pitchFamily="18" charset="0"/>
                <a:cs typeface="Arial" pitchFamily="34" charset="0"/>
              </a:rPr>
              <a:t>@africa-union.org</a:t>
            </a:r>
            <a:endParaRPr kumimoji="0" lang="fr-CA" sz="2000" b="0" i="0" u="none" strike="noStrike" cap="none" normalizeH="0" baseline="0" dirty="0" smtClean="0">
              <a:ln>
                <a:noFill/>
              </a:ln>
              <a:solidFill>
                <a:srgbClr val="0000FF"/>
              </a:solidFill>
              <a:effectLst/>
              <a:latin typeface="Arial" pitchFamily="34" charset="0"/>
              <a:cs typeface="Arial" pitchFamily="34" charset="0"/>
            </a:endParaRPr>
          </a:p>
        </p:txBody>
      </p:sp>
      <p:sp>
        <p:nvSpPr>
          <p:cNvPr id="10" name="ZoneTexte 9"/>
          <p:cNvSpPr txBox="1"/>
          <p:nvPr/>
        </p:nvSpPr>
        <p:spPr>
          <a:xfrm>
            <a:off x="827584" y="4293096"/>
            <a:ext cx="7786742" cy="954107"/>
          </a:xfrm>
          <a:prstGeom prst="rect">
            <a:avLst/>
          </a:prstGeom>
          <a:noFill/>
        </p:spPr>
        <p:txBody>
          <a:bodyPr wrap="square" rtlCol="0">
            <a:spAutoFit/>
          </a:bodyPr>
          <a:lstStyle/>
          <a:p>
            <a:pPr algn="ctr" fontAlgn="base">
              <a:spcBef>
                <a:spcPct val="0"/>
              </a:spcBef>
              <a:spcAft>
                <a:spcPct val="0"/>
              </a:spcAft>
            </a:pPr>
            <a:r>
              <a:rPr lang="fr-FR" altLang="ja-JP" sz="28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21 et 22 janvier 2016</a:t>
            </a:r>
          </a:p>
          <a:p>
            <a:pPr algn="ctr" fontAlgn="base">
              <a:spcBef>
                <a:spcPct val="0"/>
              </a:spcBef>
              <a:spcAft>
                <a:spcPct val="0"/>
              </a:spcAft>
            </a:pPr>
            <a:r>
              <a:rPr lang="fr-FR" altLang="ja-JP" sz="2800" b="1" dirty="0" err="1"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Addis</a:t>
            </a:r>
            <a:r>
              <a:rPr lang="fr-FR" altLang="ja-JP" sz="28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t>
            </a:r>
            <a:r>
              <a:rPr lang="fr-FR" altLang="ja-JP" sz="2800" b="1" dirty="0" err="1"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Abeba</a:t>
            </a:r>
            <a:r>
              <a:rPr lang="fr-FR" altLang="ja-JP" sz="28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Ethiopie</a:t>
            </a:r>
            <a:endParaRPr lang="fr-FR" sz="2800" dirty="0">
              <a:solidFill>
                <a:srgbClr val="FF0000"/>
              </a:solidFill>
            </a:endParaRPr>
          </a:p>
        </p:txBody>
      </p:sp>
      <p:sp>
        <p:nvSpPr>
          <p:cNvPr id="11" name="Rectangle 10"/>
          <p:cNvSpPr/>
          <p:nvPr/>
        </p:nvSpPr>
        <p:spPr>
          <a:xfrm>
            <a:off x="0" y="0"/>
            <a:ext cx="9144000" cy="1214422"/>
          </a:xfrm>
          <a:prstGeom prst="rect">
            <a:avLst/>
          </a:prstGeom>
          <a:solidFill>
            <a:schemeClr val="bg1"/>
          </a:solidFill>
          <a:ln>
            <a:solidFill>
              <a:srgbClr val="92D05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Picture 4"/>
          <p:cNvPicPr>
            <a:picLocks noChangeAspect="1" noChangeArrowheads="1"/>
          </p:cNvPicPr>
          <p:nvPr/>
        </p:nvPicPr>
        <p:blipFill>
          <a:blip r:embed="rId4" cstate="print"/>
          <a:srcRect/>
          <a:stretch>
            <a:fillRect/>
          </a:stretch>
        </p:blipFill>
        <p:spPr bwMode="auto">
          <a:xfrm>
            <a:off x="1357290" y="114082"/>
            <a:ext cx="7178675" cy="1258887"/>
          </a:xfrm>
          <a:prstGeom prst="rect">
            <a:avLst/>
          </a:prstGeom>
          <a:noFill/>
          <a:ln w="9525">
            <a:noFill/>
            <a:miter lim="800000"/>
            <a:headEnd/>
            <a:tailEnd/>
          </a:ln>
          <a:effectLst/>
        </p:spPr>
      </p:pic>
    </p:spTree>
    <p:extLst>
      <p:ext uri="{BB962C8B-B14F-4D97-AF65-F5344CB8AC3E}">
        <p14:creationId xmlns:p14="http://schemas.microsoft.com/office/powerpoint/2010/main" val="7556897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6019800"/>
            <a:ext cx="1828800" cy="369332"/>
          </a:xfrm>
          <a:prstGeom prst="rect">
            <a:avLst/>
          </a:prstGeom>
          <a:noFill/>
        </p:spPr>
        <p:txBody>
          <a:bodyPr wrap="square" rtlCol="0">
            <a:spAutoFit/>
          </a:bodyPr>
          <a:lstStyle/>
          <a:p>
            <a:r>
              <a:rPr lang="fr-FR" b="1" dirty="0" smtClean="0"/>
              <a:t>Source</a:t>
            </a:r>
            <a:r>
              <a:rPr lang="fr-FR" dirty="0" smtClean="0"/>
              <a:t>:  CUA</a:t>
            </a:r>
            <a:endParaRPr lang="fr-FR" dirty="0"/>
          </a:p>
        </p:txBody>
      </p:sp>
      <p:sp>
        <p:nvSpPr>
          <p:cNvPr id="10"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p:cNvSpPr txBox="1"/>
          <p:nvPr/>
        </p:nvSpPr>
        <p:spPr>
          <a:xfrm>
            <a:off x="0" y="-31865"/>
            <a:ext cx="9144000" cy="461665"/>
          </a:xfrm>
          <a:prstGeom prst="rect">
            <a:avLst/>
          </a:prstGeom>
          <a:noFill/>
        </p:spPr>
        <p:txBody>
          <a:bodyPr wrap="square" rtlCol="0">
            <a:spAutoFit/>
          </a:bodyPr>
          <a:lstStyle/>
          <a:p>
            <a:r>
              <a:rPr lang="fr-CA" sz="2400" b="1" dirty="0" smtClean="0">
                <a:solidFill>
                  <a:schemeClr val="bg1"/>
                </a:solidFill>
              </a:rPr>
              <a:t>IV</a:t>
            </a:r>
            <a:r>
              <a:rPr lang="fr-CA" sz="2400" b="1" dirty="0">
                <a:solidFill>
                  <a:schemeClr val="bg1"/>
                </a:solidFill>
              </a:rPr>
              <a:t>. Instrument N˚1 : Charte </a:t>
            </a:r>
            <a:r>
              <a:rPr lang="fr-CA" sz="2400" b="1" dirty="0" smtClean="0">
                <a:solidFill>
                  <a:schemeClr val="bg1"/>
                </a:solidFill>
              </a:rPr>
              <a:t>Africaine (état de la signature)</a:t>
            </a:r>
            <a:endParaRPr lang="fr-CA" sz="24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17984" y="980728"/>
            <a:ext cx="3909518" cy="568863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55976" y="1844824"/>
            <a:ext cx="4488514" cy="3200573"/>
          </a:xfrm>
          <a:prstGeom prst="rect">
            <a:avLst/>
          </a:prstGeom>
          <a:noFill/>
          <a:ln w="9525">
            <a:noFill/>
            <a:miter lim="800000"/>
            <a:headEnd/>
            <a:tailEnd/>
          </a:ln>
        </p:spPr>
      </p:pic>
    </p:spTree>
    <p:extLst>
      <p:ext uri="{BB962C8B-B14F-4D97-AF65-F5344CB8AC3E}">
        <p14:creationId xmlns:p14="http://schemas.microsoft.com/office/powerpoint/2010/main" val="2982147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61"/>
          <p:cNvGrpSpPr>
            <a:grpSpLocks/>
          </p:cNvGrpSpPr>
          <p:nvPr/>
        </p:nvGrpSpPr>
        <p:grpSpPr bwMode="auto">
          <a:xfrm flipH="1">
            <a:off x="3829309" y="2263391"/>
            <a:ext cx="1550207" cy="1545957"/>
            <a:chOff x="1760019" y="3875595"/>
            <a:chExt cx="1018741" cy="1016530"/>
          </a:xfrm>
        </p:grpSpPr>
        <p:sp>
          <p:nvSpPr>
            <p:cNvPr id="25" name="Ellipse 41"/>
            <p:cNvSpPr/>
            <p:nvPr/>
          </p:nvSpPr>
          <p:spPr bwMode="auto">
            <a:xfrm rot="17065673">
              <a:off x="1762267" y="3875632"/>
              <a:ext cx="1016530" cy="1016456"/>
            </a:xfrm>
            <a:prstGeom prst="ellipse">
              <a:avLst/>
            </a:prstGeom>
            <a:solidFill>
              <a:srgbClr val="00B050"/>
            </a:soli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ndParaRPr>
            </a:p>
          </p:txBody>
        </p:sp>
        <p:sp>
          <p:nvSpPr>
            <p:cNvPr id="24"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54" name="Freeform 68"/>
          <p:cNvSpPr>
            <a:spLocks/>
          </p:cNvSpPr>
          <p:nvPr/>
        </p:nvSpPr>
        <p:spPr bwMode="auto">
          <a:xfrm>
            <a:off x="1588"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0">
                <a:srgbClr val="FFD17D"/>
              </a:gs>
              <a:gs pos="64999">
                <a:srgbClr val="F0EBD5"/>
              </a:gs>
              <a:gs pos="100000">
                <a:srgbClr val="D1C39F"/>
              </a:gs>
            </a:gsLst>
            <a:lin ang="16200000" scaled="0"/>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7250" y="3025775"/>
            <a:ext cx="4473575" cy="224948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solidFill>
            <a:schemeClr val="accent3">
              <a:lumMod val="40000"/>
              <a:lumOff val="60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bg1">
              <a:lumMod val="95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solidFill>
            <a:schemeClr val="accent4">
              <a:lumMod val="40000"/>
              <a:lumOff val="60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1588" y="3025775"/>
            <a:ext cx="4576762" cy="2282825"/>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67" name="Tekstboks 366"/>
          <p:cNvSpPr txBox="1"/>
          <p:nvPr/>
        </p:nvSpPr>
        <p:spPr>
          <a:xfrm rot="2667548">
            <a:off x="5214221" y="4885304"/>
            <a:ext cx="3693812" cy="923330"/>
          </a:xfrm>
          <a:prstGeom prst="rect">
            <a:avLst/>
          </a:prstGeom>
          <a:noFill/>
        </p:spPr>
        <p:txBody>
          <a:bodyPr wrap="square">
            <a:spAutoFit/>
          </a:bodyPr>
          <a:lstStyle/>
          <a:p>
            <a:pPr fontAlgn="auto">
              <a:spcBef>
                <a:spcPts val="0"/>
              </a:spcBef>
              <a:spcAft>
                <a:spcPts val="0"/>
              </a:spcAft>
              <a:defRPr/>
            </a:pPr>
            <a:r>
              <a:rPr lang="fr-FR" i="1" dirty="0" smtClean="0"/>
              <a:t>Renforcer durablement les capacités </a:t>
            </a:r>
          </a:p>
          <a:p>
            <a:pPr fontAlgn="auto">
              <a:spcBef>
                <a:spcPts val="0"/>
              </a:spcBef>
              <a:spcAft>
                <a:spcPts val="0"/>
              </a:spcAft>
              <a:defRPr/>
            </a:pPr>
            <a:r>
              <a:rPr lang="fr-FR" i="1" dirty="0" smtClean="0"/>
              <a:t>institutionnelles du système </a:t>
            </a:r>
          </a:p>
          <a:p>
            <a:pPr fontAlgn="auto">
              <a:spcBef>
                <a:spcPts val="0"/>
              </a:spcBef>
              <a:spcAft>
                <a:spcPts val="0"/>
              </a:spcAft>
              <a:defRPr/>
            </a:pPr>
            <a:r>
              <a:rPr lang="fr-FR" i="1" dirty="0" smtClean="0"/>
              <a:t>statistique africain</a:t>
            </a:r>
            <a:endParaRPr lang="da-DK" dirty="0">
              <a:latin typeface="+mn-lt"/>
            </a:endParaRPr>
          </a:p>
        </p:txBody>
      </p:sp>
      <p:sp>
        <p:nvSpPr>
          <p:cNvPr id="368" name="Tekstboks 367"/>
          <p:cNvSpPr txBox="1"/>
          <p:nvPr/>
        </p:nvSpPr>
        <p:spPr>
          <a:xfrm rot="1241099">
            <a:off x="6330381" y="3617534"/>
            <a:ext cx="2713179" cy="646331"/>
          </a:xfrm>
          <a:prstGeom prst="rect">
            <a:avLst/>
          </a:prstGeom>
          <a:noFill/>
        </p:spPr>
        <p:txBody>
          <a:bodyPr wrap="none">
            <a:spAutoFit/>
          </a:bodyPr>
          <a:lstStyle/>
          <a:p>
            <a:pPr fontAlgn="auto">
              <a:spcBef>
                <a:spcPts val="0"/>
              </a:spcBef>
              <a:spcAft>
                <a:spcPts val="0"/>
              </a:spcAft>
              <a:defRPr/>
            </a:pPr>
            <a:r>
              <a:rPr lang="fr-FR" i="1" dirty="0" smtClean="0"/>
              <a:t>Promouvoir une culture de </a:t>
            </a:r>
          </a:p>
          <a:p>
            <a:pPr fontAlgn="auto">
              <a:spcBef>
                <a:spcPts val="0"/>
              </a:spcBef>
              <a:spcAft>
                <a:spcPts val="0"/>
              </a:spcAft>
              <a:defRPr/>
            </a:pPr>
            <a:r>
              <a:rPr lang="fr-FR" i="1" dirty="0" smtClean="0"/>
              <a:t>prise de décision de qualité</a:t>
            </a:r>
            <a:endParaRPr lang="da-DK" dirty="0">
              <a:latin typeface="+mn-lt"/>
            </a:endParaRPr>
          </a:p>
        </p:txBody>
      </p:sp>
      <p:sp>
        <p:nvSpPr>
          <p:cNvPr id="369" name="Tekstboks 368"/>
          <p:cNvSpPr txBox="1"/>
          <p:nvPr/>
        </p:nvSpPr>
        <p:spPr>
          <a:xfrm rot="9247592" flipV="1">
            <a:off x="110797" y="3653456"/>
            <a:ext cx="2737052" cy="646331"/>
          </a:xfrm>
          <a:prstGeom prst="rect">
            <a:avLst/>
          </a:prstGeom>
          <a:noFill/>
        </p:spPr>
        <p:txBody>
          <a:bodyPr wrap="square">
            <a:spAutoFit/>
          </a:bodyPr>
          <a:lstStyle/>
          <a:p>
            <a:r>
              <a:rPr lang="fr-FR" i="1" dirty="0" smtClean="0"/>
              <a:t>Produire des statistiques de qualité pour l’Afrique</a:t>
            </a:r>
            <a:endParaRPr lang="da-DK" dirty="0">
              <a:latin typeface="+mn-lt"/>
            </a:endParaRPr>
          </a:p>
        </p:txBody>
      </p:sp>
      <p:sp>
        <p:nvSpPr>
          <p:cNvPr id="382" name="Tekstboks 381"/>
          <p:cNvSpPr txBox="1"/>
          <p:nvPr/>
        </p:nvSpPr>
        <p:spPr>
          <a:xfrm rot="8343771" flipV="1">
            <a:off x="450334" y="4956153"/>
            <a:ext cx="3515289" cy="646331"/>
          </a:xfrm>
          <a:prstGeom prst="rect">
            <a:avLst/>
          </a:prstGeom>
          <a:noFill/>
        </p:spPr>
        <p:txBody>
          <a:bodyPr wrap="square">
            <a:spAutoFit/>
          </a:bodyPr>
          <a:lstStyle/>
          <a:p>
            <a:pPr algn="r" fontAlgn="auto">
              <a:spcBef>
                <a:spcPts val="0"/>
              </a:spcBef>
              <a:spcAft>
                <a:spcPts val="0"/>
              </a:spcAft>
              <a:defRPr/>
            </a:pPr>
            <a:r>
              <a:rPr lang="fr-FR" i="1" dirty="0" smtClean="0"/>
              <a:t>Coordonner la production de statistiques de qualité pour l’Afrique</a:t>
            </a:r>
            <a:endParaRPr lang="da-DK" dirty="0">
              <a:latin typeface="+mn-lt"/>
            </a:endParaRPr>
          </a:p>
        </p:txBody>
      </p:sp>
      <p:grpSp>
        <p:nvGrpSpPr>
          <p:cNvPr id="3" name="Gruppe 71"/>
          <p:cNvGrpSpPr>
            <a:grpSpLocks/>
          </p:cNvGrpSpPr>
          <p:nvPr/>
        </p:nvGrpSpPr>
        <p:grpSpPr bwMode="auto">
          <a:xfrm>
            <a:off x="3521076" y="3924363"/>
            <a:ext cx="2101850" cy="2786062"/>
            <a:chOff x="3341919" y="4110663"/>
            <a:chExt cx="2100940" cy="2311908"/>
          </a:xfrm>
          <a:solidFill>
            <a:schemeClr val="bg1">
              <a:lumMod val="65000"/>
            </a:schemeClr>
          </a:solidFill>
          <a:scene3d>
            <a:camera prst="orthographicFront">
              <a:rot lat="0" lon="0" rev="0"/>
            </a:camera>
            <a:lightRig rig="balanced" dir="t">
              <a:rot lat="0" lon="0" rev="8700000"/>
            </a:lightRig>
          </a:scene3d>
        </p:grpSpPr>
        <p:sp>
          <p:nvSpPr>
            <p:cNvPr id="386" name="Rektangel 385"/>
            <p:cNvSpPr/>
            <p:nvPr/>
          </p:nvSpPr>
          <p:spPr>
            <a:xfrm>
              <a:off x="3586434" y="4463661"/>
              <a:ext cx="1620000"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390" name="Rektangel 389"/>
            <p:cNvSpPr/>
            <p:nvPr/>
          </p:nvSpPr>
          <p:spPr>
            <a:xfrm>
              <a:off x="3368720" y="6281577"/>
              <a:ext cx="2030594"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4" name="Gruppe 40"/>
            <p:cNvGrpSpPr>
              <a:grpSpLocks/>
            </p:cNvGrpSpPr>
            <p:nvPr/>
          </p:nvGrpSpPr>
          <p:grpSpPr bwMode="auto">
            <a:xfrm>
              <a:off x="3341920" y="4110663"/>
              <a:ext cx="2100941" cy="2159580"/>
              <a:chOff x="2029411" y="4134853"/>
              <a:chExt cx="1588083" cy="2159580"/>
            </a:xfrm>
            <a:grpFill/>
          </p:grpSpPr>
          <p:sp>
            <p:nvSpPr>
              <p:cNvPr id="393" name="Rektangel 392"/>
              <p:cNvSpPr/>
              <p:nvPr/>
            </p:nvSpPr>
            <p:spPr>
              <a:xfrm>
                <a:off x="2214127" y="4400953"/>
                <a:ext cx="1224647" cy="108021"/>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07" name="Ligebenet trapez 406"/>
              <p:cNvSpPr/>
              <p:nvPr/>
            </p:nvSpPr>
            <p:spPr>
              <a:xfrm flipV="1">
                <a:off x="2029410" y="6185930"/>
                <a:ext cx="1576088" cy="108021"/>
              </a:xfrm>
              <a:prstGeom prst="trapezoid">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10" name="Kombinationstegning 409"/>
              <p:cNvSpPr/>
              <p:nvPr/>
            </p:nvSpPr>
            <p:spPr>
              <a:xfrm>
                <a:off x="2033009" y="4134853"/>
                <a:ext cx="1584483" cy="2060299"/>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pFill/>
              <a:ln w="9525" cap="flat" cmpd="sng" algn="ctr">
                <a:noFill/>
                <a:prstDash val="solid"/>
              </a:ln>
              <a:effectLst>
                <a:outerShdw blurRad="44450" dist="27940" dir="5400000" algn="ctr">
                  <a:srgbClr val="000000">
                    <a:alpha val="32000"/>
                  </a:srgbClr>
                </a:outerShdw>
              </a:effectLst>
              <a:sp3d>
                <a:bevelT w="190500" h="38100"/>
              </a:sp3d>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sp>
        <p:nvSpPr>
          <p:cNvPr id="9228" name="Tekstboks 31"/>
          <p:cNvSpPr txBox="1">
            <a:spLocks noChangeArrowheads="1"/>
          </p:cNvSpPr>
          <p:nvPr/>
        </p:nvSpPr>
        <p:spPr bwMode="auto">
          <a:xfrm>
            <a:off x="3995936" y="620688"/>
            <a:ext cx="1386918" cy="584775"/>
          </a:xfrm>
          <a:prstGeom prst="rect">
            <a:avLst/>
          </a:prstGeom>
          <a:noFill/>
          <a:ln w="9525">
            <a:noFill/>
            <a:miter lim="800000"/>
            <a:headEnd/>
            <a:tailEnd/>
          </a:ln>
        </p:spPr>
        <p:txBody>
          <a:bodyPr wrap="none">
            <a:spAutoFit/>
          </a:bodyPr>
          <a:lstStyle/>
          <a:p>
            <a:pPr algn="ctr"/>
            <a:r>
              <a:rPr lang="da-DK" sz="3200" b="1" dirty="0">
                <a:solidFill>
                  <a:srgbClr val="002060"/>
                </a:solidFill>
                <a:latin typeface="Calibri" pitchFamily="34" charset="0"/>
              </a:rPr>
              <a:t>VISION</a:t>
            </a:r>
          </a:p>
        </p:txBody>
      </p:sp>
      <p:sp>
        <p:nvSpPr>
          <p:cNvPr id="27" name="Tekstboks 31"/>
          <p:cNvSpPr txBox="1"/>
          <p:nvPr/>
        </p:nvSpPr>
        <p:spPr>
          <a:xfrm>
            <a:off x="4097687" y="2299400"/>
            <a:ext cx="1018228" cy="584775"/>
          </a:xfrm>
          <a:prstGeom prst="rect">
            <a:avLst/>
          </a:prstGeom>
          <a:noFill/>
        </p:spPr>
        <p:txBody>
          <a:bodyPr wrap="none">
            <a:spAutoFit/>
          </a:bodyPr>
          <a:lstStyle/>
          <a:p>
            <a:pPr algn="ctr" fontAlgn="auto">
              <a:spcBef>
                <a:spcPts val="0"/>
              </a:spcBef>
              <a:spcAft>
                <a:spcPts val="0"/>
              </a:spcAft>
              <a:defRPr/>
            </a:pPr>
            <a:r>
              <a:rPr lang="da-DK" sz="3200" b="1" dirty="0" smtClean="0">
                <a:solidFill>
                  <a:schemeClr val="tx1">
                    <a:lumMod val="95000"/>
                    <a:lumOff val="5000"/>
                  </a:schemeClr>
                </a:solidFill>
                <a:latin typeface="+mn-lt"/>
              </a:rPr>
              <a:t>2030</a:t>
            </a:r>
            <a:endParaRPr lang="da-DK" sz="3200" b="1" dirty="0">
              <a:solidFill>
                <a:schemeClr val="tx1">
                  <a:lumMod val="95000"/>
                  <a:lumOff val="5000"/>
                </a:schemeClr>
              </a:solidFill>
              <a:latin typeface="+mn-lt"/>
            </a:endParaRPr>
          </a:p>
        </p:txBody>
      </p:sp>
      <p:sp>
        <p:nvSpPr>
          <p:cNvPr id="28" name="Tekstboks 381"/>
          <p:cNvSpPr txBox="1"/>
          <p:nvPr/>
        </p:nvSpPr>
        <p:spPr>
          <a:xfrm rot="5400000" flipV="1">
            <a:off x="3178063" y="4554570"/>
            <a:ext cx="2684580" cy="1200329"/>
          </a:xfrm>
          <a:prstGeom prst="rect">
            <a:avLst/>
          </a:prstGeom>
          <a:noFill/>
        </p:spPr>
        <p:txBody>
          <a:bodyPr wrap="square">
            <a:spAutoFit/>
          </a:bodyPr>
          <a:lstStyle/>
          <a:p>
            <a:pPr algn="ctr" fontAlgn="auto">
              <a:spcBef>
                <a:spcPts val="0"/>
              </a:spcBef>
              <a:spcAft>
                <a:spcPts val="0"/>
              </a:spcAft>
              <a:defRPr/>
            </a:pPr>
            <a:r>
              <a:rPr lang="da-DK" sz="3600" dirty="0" smtClean="0">
                <a:effectLst>
                  <a:outerShdw blurRad="38100" dist="38100" dir="2700000" algn="tl">
                    <a:srgbClr val="000000">
                      <a:alpha val="43137"/>
                    </a:srgbClr>
                  </a:outerShdw>
                </a:effectLst>
                <a:latin typeface="+mn-lt"/>
              </a:rPr>
              <a:t>Feuille de route </a:t>
            </a:r>
            <a:endParaRPr lang="da-DK" sz="3600" dirty="0">
              <a:effectLst>
                <a:outerShdw blurRad="38100" dist="38100" dir="2700000" algn="tl">
                  <a:srgbClr val="000000">
                    <a:alpha val="43137"/>
                  </a:srgbClr>
                </a:outerShdw>
              </a:effectLst>
              <a:latin typeface="+mn-lt"/>
            </a:endParaRPr>
          </a:p>
        </p:txBody>
      </p:sp>
      <p:sp>
        <p:nvSpPr>
          <p:cNvPr id="26" name="Rectangle 25"/>
          <p:cNvSpPr>
            <a:spLocks noChangeArrowheads="1"/>
          </p:cNvSpPr>
          <p:nvPr/>
        </p:nvSpPr>
        <p:spPr bwMode="gray">
          <a:xfrm>
            <a:off x="-1" y="1196752"/>
            <a:ext cx="9144001" cy="1008112"/>
          </a:xfrm>
          <a:prstGeom prst="rect">
            <a:avLst/>
          </a:prstGeom>
          <a:noFill/>
          <a:ln w="9525">
            <a:noFill/>
            <a:miter lim="800000"/>
            <a:headEnd/>
            <a:tailEnd/>
          </a:ln>
        </p:spPr>
        <p:txBody>
          <a:bodyPr lIns="0" rIns="0" anchor="ctr"/>
          <a:lstStyle/>
          <a:p>
            <a:pPr algn="ctr">
              <a:defRPr/>
            </a:pPr>
            <a:r>
              <a:rPr lang="en-US" sz="4000" b="1" kern="0" dirty="0" smtClean="0">
                <a:solidFill>
                  <a:schemeClr val="accent1">
                    <a:lumMod val="50000"/>
                  </a:schemeClr>
                </a:solidFill>
              </a:rPr>
              <a:t>La Revolution des </a:t>
            </a:r>
            <a:r>
              <a:rPr lang="en-US" sz="4000" b="1" kern="0" dirty="0" err="1" smtClean="0">
                <a:solidFill>
                  <a:schemeClr val="accent1">
                    <a:lumMod val="50000"/>
                  </a:schemeClr>
                </a:solidFill>
              </a:rPr>
              <a:t>données</a:t>
            </a:r>
            <a:r>
              <a:rPr lang="en-US" sz="4000" b="1" kern="0" dirty="0" smtClean="0">
                <a:solidFill>
                  <a:schemeClr val="accent1">
                    <a:lumMod val="50000"/>
                  </a:schemeClr>
                </a:solidFill>
              </a:rPr>
              <a:t>: </a:t>
            </a:r>
            <a:r>
              <a:rPr lang="en-US" sz="4000" b="1" kern="0" dirty="0" err="1" smtClean="0">
                <a:solidFill>
                  <a:schemeClr val="accent1">
                    <a:lumMod val="50000"/>
                  </a:schemeClr>
                </a:solidFill>
              </a:rPr>
              <a:t>c’est</a:t>
            </a:r>
            <a:r>
              <a:rPr lang="en-US" sz="4000" b="1" kern="0" dirty="0" smtClean="0">
                <a:solidFill>
                  <a:schemeClr val="accent1">
                    <a:lumMod val="50000"/>
                  </a:schemeClr>
                </a:solidFill>
              </a:rPr>
              <a:t> </a:t>
            </a:r>
            <a:r>
              <a:rPr lang="en-US" sz="4000" b="1" kern="0" dirty="0" err="1" smtClean="0">
                <a:solidFill>
                  <a:schemeClr val="accent1">
                    <a:lumMod val="50000"/>
                  </a:schemeClr>
                </a:solidFill>
              </a:rPr>
              <a:t>SHaSA</a:t>
            </a:r>
            <a:r>
              <a:rPr lang="fr-FR" sz="4000" b="1" kern="0" dirty="0" smtClean="0">
                <a:solidFill>
                  <a:schemeClr val="accent1">
                    <a:lumMod val="50000"/>
                  </a:schemeClr>
                </a:solidFill>
              </a:rPr>
              <a:t>.</a:t>
            </a:r>
          </a:p>
        </p:txBody>
      </p:sp>
      <p:sp>
        <p:nvSpPr>
          <p:cNvPr id="31" name="Rectangle 3"/>
          <p:cNvSpPr>
            <a:spLocks noChangeArrowheads="1"/>
          </p:cNvSpPr>
          <p:nvPr/>
        </p:nvSpPr>
        <p:spPr bwMode="auto">
          <a:xfrm>
            <a:off x="0" y="0"/>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2" name="Rectangle 31"/>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8"/>
          <p:cNvSpPr>
            <a:spLocks noChangeArrowheads="1"/>
          </p:cNvSpPr>
          <p:nvPr/>
        </p:nvSpPr>
        <p:spPr bwMode="gray">
          <a:xfrm>
            <a:off x="0" y="0"/>
            <a:ext cx="8520113" cy="600075"/>
          </a:xfrm>
          <a:prstGeom prst="rect">
            <a:avLst/>
          </a:prstGeom>
          <a:noFill/>
          <a:ln w="9525">
            <a:noFill/>
            <a:miter lim="800000"/>
            <a:headEnd/>
            <a:tailEnd/>
          </a:ln>
        </p:spPr>
        <p:txBody>
          <a:bodyPr lIns="0" rIns="0" anchor="ctr"/>
          <a:lstStyle/>
          <a:p>
            <a:r>
              <a:rPr lang="de-DE" sz="2600" b="1" kern="0" dirty="0" smtClean="0">
                <a:solidFill>
                  <a:schemeClr val="bg1"/>
                </a:solidFill>
                <a:latin typeface="+mn-lt"/>
              </a:rPr>
              <a:t>	</a:t>
            </a:r>
            <a:r>
              <a:rPr lang="fr-CA" sz="3600" b="1" dirty="0">
                <a:solidFill>
                  <a:schemeClr val="bg1"/>
                </a:solidFill>
              </a:rPr>
              <a:t>IV. Instrument N˚2 : </a:t>
            </a:r>
            <a:r>
              <a:rPr lang="fr-CA" sz="3600" b="1" dirty="0" err="1">
                <a:solidFill>
                  <a:schemeClr val="bg1"/>
                </a:solidFill>
              </a:rPr>
              <a:t>SHaSA</a:t>
            </a:r>
            <a:endParaRPr lang="fr-CA" sz="3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bg1">
              <a:lumMod val="95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71"/>
          <p:cNvGrpSpPr>
            <a:grpSpLocks/>
          </p:cNvGrpSpPr>
          <p:nvPr/>
        </p:nvGrpSpPr>
        <p:grpSpPr bwMode="auto">
          <a:xfrm>
            <a:off x="3521076" y="3924363"/>
            <a:ext cx="2101850" cy="2786062"/>
            <a:chOff x="3341919" y="4110663"/>
            <a:chExt cx="2100940" cy="2311908"/>
          </a:xfrm>
          <a:solidFill>
            <a:schemeClr val="bg1">
              <a:lumMod val="65000"/>
            </a:schemeClr>
          </a:solidFill>
          <a:scene3d>
            <a:camera prst="orthographicFront">
              <a:rot lat="0" lon="0" rev="0"/>
            </a:camera>
            <a:lightRig rig="balanced" dir="t">
              <a:rot lat="0" lon="0" rev="8700000"/>
            </a:lightRig>
          </a:scene3d>
        </p:grpSpPr>
        <p:sp>
          <p:nvSpPr>
            <p:cNvPr id="40" name="Rektangel 385"/>
            <p:cNvSpPr/>
            <p:nvPr/>
          </p:nvSpPr>
          <p:spPr>
            <a:xfrm>
              <a:off x="3586434" y="4463661"/>
              <a:ext cx="1620000"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1" name="Rektangel 389"/>
            <p:cNvSpPr/>
            <p:nvPr/>
          </p:nvSpPr>
          <p:spPr>
            <a:xfrm>
              <a:off x="3368720" y="6281577"/>
              <a:ext cx="2030594"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3" name="Gruppe 40"/>
            <p:cNvGrpSpPr>
              <a:grpSpLocks/>
            </p:cNvGrpSpPr>
            <p:nvPr/>
          </p:nvGrpSpPr>
          <p:grpSpPr bwMode="auto">
            <a:xfrm>
              <a:off x="3341920" y="4110663"/>
              <a:ext cx="2100939" cy="2159098"/>
              <a:chOff x="2029410" y="4134853"/>
              <a:chExt cx="1588082" cy="2159098"/>
            </a:xfrm>
            <a:grpFill/>
          </p:grpSpPr>
          <p:sp>
            <p:nvSpPr>
              <p:cNvPr id="43" name="Rektangel 392"/>
              <p:cNvSpPr/>
              <p:nvPr/>
            </p:nvSpPr>
            <p:spPr>
              <a:xfrm>
                <a:off x="2214127" y="4400953"/>
                <a:ext cx="1224647" cy="108021"/>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4" name="Ligebenet trapez 406"/>
              <p:cNvSpPr/>
              <p:nvPr/>
            </p:nvSpPr>
            <p:spPr>
              <a:xfrm flipV="1">
                <a:off x="2029410" y="6185930"/>
                <a:ext cx="1576088" cy="108021"/>
              </a:xfrm>
              <a:prstGeom prst="trapezoid">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5" name="Kombinationstegning 409"/>
              <p:cNvSpPr/>
              <p:nvPr/>
            </p:nvSpPr>
            <p:spPr>
              <a:xfrm>
                <a:off x="2033009" y="4134853"/>
                <a:ext cx="1584483" cy="2060299"/>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pFill/>
              <a:ln w="9525" cap="flat" cmpd="sng" algn="ctr">
                <a:noFill/>
                <a:prstDash val="solid"/>
              </a:ln>
              <a:effectLst>
                <a:outerShdw blurRad="44450" dist="27940" dir="5400000" algn="ctr">
                  <a:srgbClr val="000000">
                    <a:alpha val="32000"/>
                  </a:srgbClr>
                </a:outerShdw>
              </a:effectLst>
              <a:sp3d>
                <a:bevelT w="190500" h="38100"/>
              </a:sp3d>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4" name="Gruppe 61"/>
          <p:cNvGrpSpPr>
            <a:grpSpLocks/>
          </p:cNvGrpSpPr>
          <p:nvPr/>
        </p:nvGrpSpPr>
        <p:grpSpPr bwMode="auto">
          <a:xfrm flipH="1">
            <a:off x="3829309" y="1983179"/>
            <a:ext cx="1550207" cy="1545957"/>
            <a:chOff x="1760019" y="3875595"/>
            <a:chExt cx="1018741" cy="1016530"/>
          </a:xfrm>
        </p:grpSpPr>
        <p:sp>
          <p:nvSpPr>
            <p:cNvPr id="25" name="Ellipse 41"/>
            <p:cNvSpPr/>
            <p:nvPr/>
          </p:nvSpPr>
          <p:spPr bwMode="auto">
            <a:xfrm rot="17065673">
              <a:off x="1762267" y="3875632"/>
              <a:ext cx="1016530" cy="1016456"/>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ndParaRPr>
            </a:p>
          </p:txBody>
        </p:sp>
        <p:sp>
          <p:nvSpPr>
            <p:cNvPr id="24"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54" name="Freeform 68"/>
          <p:cNvSpPr>
            <a:spLocks/>
          </p:cNvSpPr>
          <p:nvPr/>
        </p:nvSpPr>
        <p:spPr bwMode="auto">
          <a:xfrm>
            <a:off x="1588"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7250" y="3025775"/>
            <a:ext cx="4473575" cy="224948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1588" y="3025775"/>
            <a:ext cx="4576762" cy="2282825"/>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9228" name="Tekstboks 31"/>
          <p:cNvSpPr txBox="1">
            <a:spLocks noChangeArrowheads="1"/>
          </p:cNvSpPr>
          <p:nvPr/>
        </p:nvSpPr>
        <p:spPr bwMode="auto">
          <a:xfrm>
            <a:off x="3301558" y="904339"/>
            <a:ext cx="2414444" cy="769441"/>
          </a:xfrm>
          <a:prstGeom prst="rect">
            <a:avLst/>
          </a:prstGeom>
          <a:noFill/>
          <a:ln w="9525">
            <a:noFill/>
            <a:miter lim="800000"/>
            <a:headEnd/>
            <a:tailEnd/>
          </a:ln>
        </p:spPr>
        <p:txBody>
          <a:bodyPr wrap="none">
            <a:spAutoFit/>
          </a:bodyPr>
          <a:lstStyle/>
          <a:p>
            <a:pPr algn="ctr"/>
            <a:r>
              <a:rPr lang="da-DK" sz="4400" b="1" dirty="0" smtClean="0">
                <a:solidFill>
                  <a:srgbClr val="002060"/>
                </a:solidFill>
                <a:latin typeface="Calibri" pitchFamily="34" charset="0"/>
              </a:rPr>
              <a:t>Pillier </a:t>
            </a:r>
            <a:r>
              <a:rPr lang="da-DK" sz="4000" b="1" dirty="0" smtClean="0">
                <a:solidFill>
                  <a:srgbClr val="002060"/>
                </a:solidFill>
                <a:latin typeface="Calibri" pitchFamily="34" charset="0"/>
              </a:rPr>
              <a:t>N</a:t>
            </a:r>
            <a:r>
              <a:rPr lang="fr-CA" sz="4000" b="1" dirty="0" smtClean="0"/>
              <a:t>˚</a:t>
            </a:r>
            <a:r>
              <a:rPr lang="da-DK" sz="4000" b="1" dirty="0" smtClean="0">
                <a:solidFill>
                  <a:srgbClr val="002060"/>
                </a:solidFill>
                <a:latin typeface="Calibri" pitchFamily="34" charset="0"/>
              </a:rPr>
              <a:t>1</a:t>
            </a:r>
            <a:endParaRPr lang="da-DK" sz="4000" b="1" dirty="0">
              <a:solidFill>
                <a:srgbClr val="002060"/>
              </a:solidFill>
              <a:latin typeface="Calibri" pitchFamily="34" charset="0"/>
            </a:endParaRPr>
          </a:p>
        </p:txBody>
      </p:sp>
      <p:sp>
        <p:nvSpPr>
          <p:cNvPr id="27" name="Tekstboks 31"/>
          <p:cNvSpPr txBox="1"/>
          <p:nvPr/>
        </p:nvSpPr>
        <p:spPr>
          <a:xfrm>
            <a:off x="4097687" y="2299400"/>
            <a:ext cx="1018228" cy="584775"/>
          </a:xfrm>
          <a:prstGeom prst="rect">
            <a:avLst/>
          </a:prstGeom>
          <a:noFill/>
        </p:spPr>
        <p:txBody>
          <a:bodyPr wrap="none">
            <a:spAutoFit/>
          </a:bodyPr>
          <a:lstStyle/>
          <a:p>
            <a:pPr algn="ctr" fontAlgn="auto">
              <a:spcBef>
                <a:spcPts val="0"/>
              </a:spcBef>
              <a:spcAft>
                <a:spcPts val="0"/>
              </a:spcAft>
              <a:defRPr/>
            </a:pPr>
            <a:r>
              <a:rPr lang="da-DK" sz="3200" b="1" dirty="0" smtClean="0">
                <a:solidFill>
                  <a:schemeClr val="tx1">
                    <a:lumMod val="95000"/>
                    <a:lumOff val="5000"/>
                  </a:schemeClr>
                </a:solidFill>
                <a:latin typeface="+mn-lt"/>
              </a:rPr>
              <a:t>2030</a:t>
            </a:r>
            <a:endParaRPr lang="da-DK" sz="3200" b="1" dirty="0">
              <a:solidFill>
                <a:schemeClr val="tx1">
                  <a:lumMod val="95000"/>
                  <a:lumOff val="5000"/>
                </a:schemeClr>
              </a:solidFill>
              <a:latin typeface="+mn-lt"/>
            </a:endParaRPr>
          </a:p>
        </p:txBody>
      </p:sp>
      <p:sp>
        <p:nvSpPr>
          <p:cNvPr id="26" name="Rektangel med afrundet, diagonalt hjørne 349"/>
          <p:cNvSpPr/>
          <p:nvPr/>
        </p:nvSpPr>
        <p:spPr>
          <a:xfrm>
            <a:off x="267431" y="689048"/>
            <a:ext cx="2864409" cy="2379912"/>
          </a:xfrm>
          <a:prstGeom prst="round2DiagRect">
            <a:avLst>
              <a:gd name="adj1" fmla="val 20046"/>
              <a:gd name="adj2" fmla="val 0"/>
            </a:avLst>
          </a:prstGeom>
          <a:solidFill>
            <a:schemeClr val="bg1"/>
          </a:soli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9" name="Rektangel 350"/>
          <p:cNvSpPr/>
          <p:nvPr/>
        </p:nvSpPr>
        <p:spPr bwMode="auto">
          <a:xfrm>
            <a:off x="447798" y="781529"/>
            <a:ext cx="2612034" cy="2400657"/>
          </a:xfrm>
          <a:prstGeom prst="rect">
            <a:avLst/>
          </a:prstGeom>
        </p:spPr>
        <p:txBody>
          <a:bodyPr wrap="square">
            <a:spAutoFit/>
          </a:bodyPr>
          <a:lstStyle/>
          <a:p>
            <a:pPr fontAlgn="auto">
              <a:spcBef>
                <a:spcPts val="0"/>
              </a:spcBef>
              <a:spcAft>
                <a:spcPts val="0"/>
              </a:spcAft>
              <a:defRPr/>
            </a:pPr>
            <a:r>
              <a:rPr lang="da-DK" sz="1600" b="1" kern="0" noProof="1" smtClean="0">
                <a:solidFill>
                  <a:schemeClr val="bg2">
                    <a:lumMod val="10000"/>
                  </a:schemeClr>
                </a:solidFill>
                <a:latin typeface="Calibri" pitchFamily="34" charset="0"/>
                <a:cs typeface="Arial" charset="0"/>
              </a:rPr>
              <a:t>Objectives Strategiques</a:t>
            </a:r>
          </a:p>
          <a:p>
            <a:pPr fontAlgn="auto">
              <a:spcBef>
                <a:spcPts val="0"/>
              </a:spcBef>
              <a:spcAft>
                <a:spcPts val="0"/>
              </a:spcAft>
              <a:defRPr/>
            </a:pPr>
            <a:endParaRPr lang="da-DK" sz="400" b="1" kern="0" noProof="1">
              <a:solidFill>
                <a:schemeClr val="bg2">
                  <a:lumMod val="10000"/>
                </a:schemeClr>
              </a:solidFill>
              <a:latin typeface="Calibri" pitchFamily="34" charset="0"/>
              <a:cs typeface="Arial" charset="0"/>
            </a:endParaRPr>
          </a:p>
          <a:p>
            <a:pPr marL="342900" indent="-342900" fontAlgn="auto">
              <a:spcBef>
                <a:spcPts val="0"/>
              </a:spcBef>
              <a:spcAft>
                <a:spcPts val="0"/>
              </a:spcAft>
              <a:buAutoNum type="arabicPeriod"/>
              <a:defRPr/>
            </a:pPr>
            <a:r>
              <a:rPr lang="fr-FR" sz="1400" i="1" dirty="0" smtClean="0"/>
              <a:t>Élargir la base de l’information</a:t>
            </a:r>
            <a:endParaRPr lang="da-DK" sz="1400" kern="0" noProof="1" smtClean="0">
              <a:latin typeface="Calibri" pitchFamily="34" charset="0"/>
              <a:cs typeface="Arial" charset="0"/>
            </a:endParaRPr>
          </a:p>
          <a:p>
            <a:pPr marL="342900" indent="-342900">
              <a:buAutoNum type="arabicPeriod"/>
              <a:defRPr/>
            </a:pPr>
            <a:r>
              <a:rPr lang="fr-FR" sz="1400" i="1" dirty="0" smtClean="0"/>
              <a:t>Transformer les statistiques existantes pour en assurer la comparabilité</a:t>
            </a:r>
            <a:endParaRPr lang="da-DK" sz="1400" i="1" noProof="1" smtClean="0"/>
          </a:p>
          <a:p>
            <a:pPr marL="342900" indent="-342900">
              <a:buAutoNum type="arabicPeriod"/>
              <a:defRPr/>
            </a:pPr>
            <a:r>
              <a:rPr lang="fr-FR" sz="1400" i="1" dirty="0" smtClean="0"/>
              <a:t>Harmoniser les normes et méthodes de production des statistiques</a:t>
            </a:r>
            <a:endParaRPr lang="da-DK" sz="1400" i="1" dirty="0"/>
          </a:p>
          <a:p>
            <a:pPr fontAlgn="auto">
              <a:spcBef>
                <a:spcPts val="0"/>
              </a:spcBef>
              <a:spcAft>
                <a:spcPts val="0"/>
              </a:spcAft>
              <a:defRPr/>
            </a:pPr>
            <a:endParaRPr lang="da-DK" kern="0" dirty="0">
              <a:solidFill>
                <a:schemeClr val="bg2">
                  <a:lumMod val="10000"/>
                </a:schemeClr>
              </a:solidFill>
              <a:latin typeface="Arial" pitchFamily="34" charset="0"/>
            </a:endParaRPr>
          </a:p>
        </p:txBody>
      </p:sp>
      <p:sp>
        <p:nvSpPr>
          <p:cNvPr id="30"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1" name="Rectangle 3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8"/>
          <p:cNvSpPr>
            <a:spLocks noChangeArrowheads="1"/>
          </p:cNvSpPr>
          <p:nvPr/>
        </p:nvSpPr>
        <p:spPr bwMode="gray">
          <a:xfrm>
            <a:off x="0" y="0"/>
            <a:ext cx="8520113" cy="600075"/>
          </a:xfrm>
          <a:prstGeom prst="rect">
            <a:avLst/>
          </a:prstGeom>
          <a:noFill/>
          <a:ln w="9525">
            <a:noFill/>
            <a:miter lim="800000"/>
            <a:headEnd/>
            <a:tailEnd/>
          </a:ln>
        </p:spPr>
        <p:txBody>
          <a:bodyPr lIns="0" rIns="0" anchor="ctr"/>
          <a:lstStyle/>
          <a:p>
            <a:r>
              <a:rPr lang="de-DE" sz="2600" b="1" kern="0" dirty="0" smtClean="0">
                <a:solidFill>
                  <a:schemeClr val="bg1"/>
                </a:solidFill>
                <a:latin typeface="+mn-lt"/>
              </a:rPr>
              <a:t>	</a:t>
            </a:r>
            <a:r>
              <a:rPr lang="fr-CA" sz="2800" b="1" dirty="0">
                <a:solidFill>
                  <a:schemeClr val="bg1"/>
                </a:solidFill>
              </a:rPr>
              <a:t>IV. Instrument N˚2 : </a:t>
            </a:r>
            <a:r>
              <a:rPr lang="fr-CA" sz="2800" b="1" dirty="0" err="1">
                <a:solidFill>
                  <a:schemeClr val="bg1"/>
                </a:solidFill>
              </a:rPr>
              <a:t>SHaSA</a:t>
            </a:r>
            <a:endParaRPr lang="fr-CA" sz="2800" b="1" dirty="0">
              <a:solidFill>
                <a:schemeClr val="bg1"/>
              </a:solidFill>
            </a:endParaRPr>
          </a:p>
        </p:txBody>
      </p:sp>
      <p:sp>
        <p:nvSpPr>
          <p:cNvPr id="37" name="Tekstboks 381"/>
          <p:cNvSpPr txBox="1"/>
          <p:nvPr/>
        </p:nvSpPr>
        <p:spPr>
          <a:xfrm rot="5400000" flipV="1">
            <a:off x="3178063" y="4554570"/>
            <a:ext cx="2684580" cy="1200329"/>
          </a:xfrm>
          <a:prstGeom prst="rect">
            <a:avLst/>
          </a:prstGeom>
          <a:noFill/>
        </p:spPr>
        <p:txBody>
          <a:bodyPr wrap="square">
            <a:spAutoFit/>
          </a:bodyPr>
          <a:lstStyle/>
          <a:p>
            <a:pPr algn="ctr" fontAlgn="auto">
              <a:spcBef>
                <a:spcPts val="0"/>
              </a:spcBef>
              <a:spcAft>
                <a:spcPts val="0"/>
              </a:spcAft>
              <a:defRPr/>
            </a:pPr>
            <a:r>
              <a:rPr lang="da-DK" sz="3600" dirty="0" smtClean="0">
                <a:effectLst>
                  <a:outerShdw blurRad="38100" dist="38100" dir="2700000" algn="tl">
                    <a:srgbClr val="000000">
                      <a:alpha val="43137"/>
                    </a:srgbClr>
                  </a:outerShdw>
                </a:effectLst>
                <a:latin typeface="+mn-lt"/>
              </a:rPr>
              <a:t>Feuille de route </a:t>
            </a:r>
            <a:endParaRPr lang="da-DK" sz="3600" dirty="0">
              <a:effectLst>
                <a:outerShdw blurRad="38100" dist="38100" dir="2700000" algn="tl">
                  <a:srgbClr val="000000">
                    <a:alpha val="43137"/>
                  </a:srgbClr>
                </a:outerShdw>
              </a:effectLst>
              <a:latin typeface="+mn-lt"/>
            </a:endParaRPr>
          </a:p>
        </p:txBody>
      </p:sp>
      <p:sp>
        <p:nvSpPr>
          <p:cNvPr id="39" name="Tekstboks 368"/>
          <p:cNvSpPr txBox="1"/>
          <p:nvPr/>
        </p:nvSpPr>
        <p:spPr>
          <a:xfrm rot="9247592" flipV="1">
            <a:off x="102371" y="3616779"/>
            <a:ext cx="2905150" cy="646331"/>
          </a:xfrm>
          <a:prstGeom prst="rect">
            <a:avLst/>
          </a:prstGeom>
          <a:noFill/>
        </p:spPr>
        <p:txBody>
          <a:bodyPr wrap="square">
            <a:spAutoFit/>
          </a:bodyPr>
          <a:lstStyle/>
          <a:p>
            <a:r>
              <a:rPr lang="fr-FR" b="1" i="1" dirty="0" smtClean="0"/>
              <a:t>Produire des statistiques de qualité pour l’Afrique</a:t>
            </a:r>
            <a:endParaRPr lang="da-DK"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61"/>
          <p:cNvGrpSpPr>
            <a:grpSpLocks/>
          </p:cNvGrpSpPr>
          <p:nvPr/>
        </p:nvGrpSpPr>
        <p:grpSpPr bwMode="auto">
          <a:xfrm flipH="1">
            <a:off x="3829309" y="1983179"/>
            <a:ext cx="1550207" cy="1545957"/>
            <a:chOff x="1760019" y="3875595"/>
            <a:chExt cx="1018741" cy="1016530"/>
          </a:xfrm>
        </p:grpSpPr>
        <p:sp>
          <p:nvSpPr>
            <p:cNvPr id="25" name="Ellipse 41"/>
            <p:cNvSpPr/>
            <p:nvPr/>
          </p:nvSpPr>
          <p:spPr bwMode="auto">
            <a:xfrm rot="17065673">
              <a:off x="1762267" y="3875632"/>
              <a:ext cx="1016530" cy="1016456"/>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ndParaRPr>
            </a:p>
          </p:txBody>
        </p:sp>
        <p:sp>
          <p:nvSpPr>
            <p:cNvPr id="24"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54" name="Freeform 68"/>
          <p:cNvSpPr>
            <a:spLocks/>
          </p:cNvSpPr>
          <p:nvPr/>
        </p:nvSpPr>
        <p:spPr bwMode="auto">
          <a:xfrm>
            <a:off x="1588"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0">
                <a:srgbClr val="FFD17D"/>
              </a:gs>
              <a:gs pos="64999">
                <a:srgbClr val="F0EBD5"/>
              </a:gs>
              <a:gs pos="100000">
                <a:srgbClr val="D1C39F"/>
              </a:gs>
            </a:gsLst>
            <a:lin ang="16200000" scaled="0"/>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7250" y="3025775"/>
            <a:ext cx="4473575" cy="224948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bg1">
              <a:lumMod val="95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1588" y="3025775"/>
            <a:ext cx="4576762" cy="2282825"/>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3" name="Gruppe 71"/>
          <p:cNvGrpSpPr>
            <a:grpSpLocks/>
          </p:cNvGrpSpPr>
          <p:nvPr/>
        </p:nvGrpSpPr>
        <p:grpSpPr bwMode="auto">
          <a:xfrm>
            <a:off x="3521076" y="3924363"/>
            <a:ext cx="2101850" cy="2786062"/>
            <a:chOff x="3341919" y="4110663"/>
            <a:chExt cx="2100940" cy="2311908"/>
          </a:xfrm>
          <a:solidFill>
            <a:schemeClr val="bg1">
              <a:lumMod val="65000"/>
            </a:schemeClr>
          </a:solidFill>
          <a:scene3d>
            <a:camera prst="orthographicFront">
              <a:rot lat="0" lon="0" rev="0"/>
            </a:camera>
            <a:lightRig rig="soft" dir="t">
              <a:rot lat="0" lon="0" rev="0"/>
            </a:lightRig>
          </a:scene3d>
        </p:grpSpPr>
        <p:sp>
          <p:nvSpPr>
            <p:cNvPr id="386" name="Rektangel 385"/>
            <p:cNvSpPr/>
            <p:nvPr/>
          </p:nvSpPr>
          <p:spPr>
            <a:xfrm>
              <a:off x="3586434" y="4463661"/>
              <a:ext cx="1620000" cy="140994"/>
            </a:xfrm>
            <a:prstGeom prst="rect">
              <a:avLst/>
            </a:prstGeom>
            <a:grpFill/>
            <a:ln w="3175" cap="flat" cmpd="sng">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390" name="Rektangel 389"/>
            <p:cNvSpPr/>
            <p:nvPr/>
          </p:nvSpPr>
          <p:spPr>
            <a:xfrm>
              <a:off x="3368720" y="6281577"/>
              <a:ext cx="2030594" cy="140994"/>
            </a:xfrm>
            <a:prstGeom prst="rect">
              <a:avLst/>
            </a:prstGeom>
            <a:grpFill/>
            <a:ln w="3175" cap="flat" cmpd="sng">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4" name="Gruppe 40"/>
            <p:cNvGrpSpPr>
              <a:grpSpLocks/>
            </p:cNvGrpSpPr>
            <p:nvPr/>
          </p:nvGrpSpPr>
          <p:grpSpPr bwMode="auto">
            <a:xfrm>
              <a:off x="3341920" y="4110663"/>
              <a:ext cx="2100941" cy="2159580"/>
              <a:chOff x="2029411" y="4134853"/>
              <a:chExt cx="1588083" cy="2159580"/>
            </a:xfrm>
            <a:grpFill/>
          </p:grpSpPr>
          <p:sp>
            <p:nvSpPr>
              <p:cNvPr id="393" name="Rektangel 392"/>
              <p:cNvSpPr/>
              <p:nvPr/>
            </p:nvSpPr>
            <p:spPr>
              <a:xfrm>
                <a:off x="2214127" y="4400953"/>
                <a:ext cx="1224647" cy="108021"/>
              </a:xfrm>
              <a:prstGeom prst="rect">
                <a:avLst/>
              </a:prstGeom>
              <a:grpFill/>
              <a:ln w="3175" cap="flat" cmpd="sng">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07" name="Ligebenet trapez 406"/>
              <p:cNvSpPr/>
              <p:nvPr/>
            </p:nvSpPr>
            <p:spPr>
              <a:xfrm flipV="1">
                <a:off x="2029410" y="6185930"/>
                <a:ext cx="1576088" cy="108021"/>
              </a:xfrm>
              <a:prstGeom prst="trapezoid">
                <a:avLst/>
              </a:prstGeom>
              <a:grpFill/>
              <a:ln w="3175" cap="flat" cmpd="sng">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10" name="Kombinationstegning 409"/>
              <p:cNvSpPr/>
              <p:nvPr/>
            </p:nvSpPr>
            <p:spPr>
              <a:xfrm>
                <a:off x="2033009" y="4134853"/>
                <a:ext cx="1584483" cy="2060299"/>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p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sp>
        <p:nvSpPr>
          <p:cNvPr id="9228" name="Tekstboks 31"/>
          <p:cNvSpPr txBox="1">
            <a:spLocks noChangeArrowheads="1"/>
          </p:cNvSpPr>
          <p:nvPr/>
        </p:nvSpPr>
        <p:spPr bwMode="auto">
          <a:xfrm>
            <a:off x="3680577" y="918276"/>
            <a:ext cx="2489784" cy="769441"/>
          </a:xfrm>
          <a:prstGeom prst="rect">
            <a:avLst/>
          </a:prstGeom>
          <a:noFill/>
          <a:ln w="9525">
            <a:noFill/>
            <a:miter lim="800000"/>
            <a:headEnd/>
            <a:tailEnd/>
          </a:ln>
        </p:spPr>
        <p:txBody>
          <a:bodyPr wrap="none">
            <a:spAutoFit/>
          </a:bodyPr>
          <a:lstStyle/>
          <a:p>
            <a:pPr algn="ctr"/>
            <a:r>
              <a:rPr lang="da-DK" sz="4400" b="1" dirty="0" smtClean="0">
                <a:solidFill>
                  <a:srgbClr val="002060"/>
                </a:solidFill>
                <a:latin typeface="Calibri" pitchFamily="34" charset="0"/>
              </a:rPr>
              <a:t>Pillier </a:t>
            </a:r>
            <a:r>
              <a:rPr lang="da-DK" sz="4400" b="1" dirty="0">
                <a:solidFill>
                  <a:srgbClr val="002060"/>
                </a:solidFill>
                <a:latin typeface="Calibri" pitchFamily="34" charset="0"/>
              </a:rPr>
              <a:t>N</a:t>
            </a:r>
            <a:r>
              <a:rPr lang="fr-CA" sz="4400" b="1" dirty="0" smtClean="0"/>
              <a:t>˚</a:t>
            </a:r>
            <a:r>
              <a:rPr lang="da-DK" sz="4400" b="1" dirty="0" smtClean="0">
                <a:solidFill>
                  <a:srgbClr val="002060"/>
                </a:solidFill>
                <a:latin typeface="Calibri" pitchFamily="34" charset="0"/>
              </a:rPr>
              <a:t>2</a:t>
            </a:r>
            <a:endParaRPr lang="da-DK" sz="4400" b="1" dirty="0">
              <a:solidFill>
                <a:srgbClr val="002060"/>
              </a:solidFill>
              <a:latin typeface="Calibri" pitchFamily="34" charset="0"/>
            </a:endParaRPr>
          </a:p>
        </p:txBody>
      </p:sp>
      <p:sp>
        <p:nvSpPr>
          <p:cNvPr id="27" name="Tekstboks 31"/>
          <p:cNvSpPr txBox="1"/>
          <p:nvPr/>
        </p:nvSpPr>
        <p:spPr>
          <a:xfrm>
            <a:off x="4097687" y="2299400"/>
            <a:ext cx="1018228" cy="584775"/>
          </a:xfrm>
          <a:prstGeom prst="rect">
            <a:avLst/>
          </a:prstGeom>
          <a:noFill/>
        </p:spPr>
        <p:txBody>
          <a:bodyPr wrap="none">
            <a:spAutoFit/>
          </a:bodyPr>
          <a:lstStyle/>
          <a:p>
            <a:pPr algn="ctr" fontAlgn="auto">
              <a:spcBef>
                <a:spcPts val="0"/>
              </a:spcBef>
              <a:spcAft>
                <a:spcPts val="0"/>
              </a:spcAft>
              <a:defRPr/>
            </a:pPr>
            <a:r>
              <a:rPr lang="da-DK" sz="3200" b="1" dirty="0" smtClean="0">
                <a:solidFill>
                  <a:schemeClr val="tx1">
                    <a:lumMod val="95000"/>
                    <a:lumOff val="5000"/>
                  </a:schemeClr>
                </a:solidFill>
                <a:latin typeface="+mn-lt"/>
              </a:rPr>
              <a:t>2030</a:t>
            </a:r>
            <a:endParaRPr lang="da-DK" sz="3200" b="1" dirty="0">
              <a:solidFill>
                <a:schemeClr val="tx1">
                  <a:lumMod val="95000"/>
                  <a:lumOff val="5000"/>
                </a:schemeClr>
              </a:solidFill>
              <a:latin typeface="+mn-lt"/>
            </a:endParaRPr>
          </a:p>
        </p:txBody>
      </p:sp>
      <p:sp>
        <p:nvSpPr>
          <p:cNvPr id="28" name="Tekstboks 381"/>
          <p:cNvSpPr txBox="1"/>
          <p:nvPr/>
        </p:nvSpPr>
        <p:spPr>
          <a:xfrm rot="5400000" flipV="1">
            <a:off x="3178063" y="4831569"/>
            <a:ext cx="2684580" cy="646331"/>
          </a:xfrm>
          <a:prstGeom prst="rect">
            <a:avLst/>
          </a:prstGeom>
          <a:noFill/>
        </p:spPr>
        <p:txBody>
          <a:bodyPr wrap="square">
            <a:spAutoFit/>
          </a:bodyPr>
          <a:lstStyle/>
          <a:p>
            <a:pPr algn="ctr" fontAlgn="auto">
              <a:spcBef>
                <a:spcPts val="0"/>
              </a:spcBef>
              <a:spcAft>
                <a:spcPts val="0"/>
              </a:spcAft>
              <a:defRPr/>
            </a:pPr>
            <a:r>
              <a:rPr lang="da-DK" sz="3600" dirty="0" smtClean="0">
                <a:effectLst>
                  <a:outerShdw blurRad="38100" dist="38100" dir="2700000" algn="tl">
                    <a:srgbClr val="000000">
                      <a:alpha val="43137"/>
                    </a:srgbClr>
                  </a:outerShdw>
                </a:effectLst>
                <a:latin typeface="+mn-lt"/>
              </a:rPr>
              <a:t>Roadmap</a:t>
            </a:r>
            <a:endParaRPr lang="da-DK" sz="3600" dirty="0">
              <a:effectLst>
                <a:outerShdw blurRad="38100" dist="38100" dir="2700000" algn="tl">
                  <a:srgbClr val="000000">
                    <a:alpha val="43137"/>
                  </a:srgbClr>
                </a:outerShdw>
              </a:effectLst>
              <a:latin typeface="+mn-lt"/>
            </a:endParaRPr>
          </a:p>
        </p:txBody>
      </p:sp>
      <p:sp>
        <p:nvSpPr>
          <p:cNvPr id="26" name="Rektangel med afrundet, diagonalt hjørne 349"/>
          <p:cNvSpPr/>
          <p:nvPr/>
        </p:nvSpPr>
        <p:spPr>
          <a:xfrm>
            <a:off x="267431" y="757423"/>
            <a:ext cx="3080433" cy="2923928"/>
          </a:xfrm>
          <a:prstGeom prst="round2DiagRect">
            <a:avLst>
              <a:gd name="adj1" fmla="val 20046"/>
              <a:gd name="adj2" fmla="val 0"/>
            </a:avLst>
          </a:prstGeom>
          <a:solidFill>
            <a:schemeClr val="bg1"/>
          </a:solidFill>
          <a:ln w="57150" cap="flat" cmpd="sng" algn="ctr">
            <a:solidFill>
              <a:schemeClr val="accent6">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9" name="Rektangel 350"/>
          <p:cNvSpPr/>
          <p:nvPr/>
        </p:nvSpPr>
        <p:spPr bwMode="auto">
          <a:xfrm>
            <a:off x="344382" y="912153"/>
            <a:ext cx="3003481" cy="2308324"/>
          </a:xfrm>
          <a:prstGeom prst="rect">
            <a:avLst/>
          </a:prstGeom>
        </p:spPr>
        <p:txBody>
          <a:bodyPr wrap="square">
            <a:spAutoFit/>
          </a:bodyPr>
          <a:lstStyle/>
          <a:p>
            <a:pPr fontAlgn="auto">
              <a:spcBef>
                <a:spcPts val="0"/>
              </a:spcBef>
              <a:spcAft>
                <a:spcPts val="0"/>
              </a:spcAft>
              <a:defRPr/>
            </a:pPr>
            <a:r>
              <a:rPr lang="da-DK" sz="1600" b="1" kern="0" noProof="1" smtClean="0">
                <a:solidFill>
                  <a:schemeClr val="bg2">
                    <a:lumMod val="10000"/>
                  </a:schemeClr>
                </a:solidFill>
                <a:latin typeface="Calibri" pitchFamily="34" charset="0"/>
                <a:cs typeface="Arial" charset="0"/>
              </a:rPr>
              <a:t>Objectives strategiques</a:t>
            </a:r>
          </a:p>
          <a:p>
            <a:pPr fontAlgn="auto">
              <a:spcBef>
                <a:spcPts val="0"/>
              </a:spcBef>
              <a:spcAft>
                <a:spcPts val="0"/>
              </a:spcAft>
              <a:defRPr/>
            </a:pPr>
            <a:endParaRPr lang="da-DK" sz="800" b="1" kern="0" noProof="1">
              <a:solidFill>
                <a:schemeClr val="bg2">
                  <a:lumMod val="10000"/>
                </a:schemeClr>
              </a:solidFill>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Renforcer la coopération entre les différentes institutions du SSA</a:t>
            </a:r>
          </a:p>
          <a:p>
            <a:pPr marL="342900" indent="-342900" fontAlgn="auto">
              <a:spcBef>
                <a:spcPts val="0"/>
              </a:spcBef>
              <a:spcAft>
                <a:spcPts val="0"/>
              </a:spcAft>
              <a:buAutoNum type="arabicPeriod"/>
              <a:defRPr/>
            </a:pPr>
            <a:r>
              <a:rPr lang="fr-FR" sz="1400" kern="0" noProof="1" smtClean="0">
                <a:latin typeface="Calibri" pitchFamily="34" charset="0"/>
                <a:cs typeface="Arial" charset="0"/>
              </a:rPr>
              <a:t>Établir un mécanisme de coordination efficace</a:t>
            </a:r>
            <a:endParaRPr lang="da-DK" sz="1400" kern="0" noProof="1" smtClean="0">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Définir les priorités statistiques pour la mise en œuvre  du processus d’intégration</a:t>
            </a:r>
            <a:endParaRPr lang="da-DK" sz="1400" kern="0" noProof="1" smtClean="0">
              <a:latin typeface="Calibri" pitchFamily="34" charset="0"/>
              <a:cs typeface="Arial" charset="0"/>
            </a:endParaRPr>
          </a:p>
          <a:p>
            <a:pPr fontAlgn="auto">
              <a:spcBef>
                <a:spcPts val="0"/>
              </a:spcBef>
              <a:spcAft>
                <a:spcPts val="0"/>
              </a:spcAft>
              <a:defRPr/>
            </a:pPr>
            <a:endParaRPr lang="da-DK" kern="0" dirty="0">
              <a:solidFill>
                <a:schemeClr val="bg2">
                  <a:lumMod val="10000"/>
                </a:schemeClr>
              </a:solidFill>
              <a:latin typeface="Arial" pitchFamily="34" charset="0"/>
            </a:endParaRPr>
          </a:p>
        </p:txBody>
      </p:sp>
      <p:sp>
        <p:nvSpPr>
          <p:cNvPr id="31"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2" name="Rectangle 31"/>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8"/>
          <p:cNvSpPr>
            <a:spLocks noChangeArrowheads="1"/>
          </p:cNvSpPr>
          <p:nvPr/>
        </p:nvSpPr>
        <p:spPr bwMode="gray">
          <a:xfrm>
            <a:off x="0" y="0"/>
            <a:ext cx="8520113" cy="600075"/>
          </a:xfrm>
          <a:prstGeom prst="rect">
            <a:avLst/>
          </a:prstGeom>
          <a:noFill/>
          <a:ln w="9525">
            <a:noFill/>
            <a:miter lim="800000"/>
            <a:headEnd/>
            <a:tailEnd/>
          </a:ln>
        </p:spPr>
        <p:txBody>
          <a:bodyPr lIns="0" rIns="0" anchor="ctr"/>
          <a:lstStyle/>
          <a:p>
            <a:r>
              <a:rPr lang="de-DE" sz="2600" b="1" kern="0" dirty="0" smtClean="0">
                <a:solidFill>
                  <a:schemeClr val="bg1"/>
                </a:solidFill>
                <a:latin typeface="+mn-lt"/>
              </a:rPr>
              <a:t>	</a:t>
            </a:r>
            <a:r>
              <a:rPr lang="fr-CA" sz="2800" b="1" dirty="0">
                <a:solidFill>
                  <a:schemeClr val="bg1"/>
                </a:solidFill>
              </a:rPr>
              <a:t>IV. Instrument N˚2 : </a:t>
            </a:r>
            <a:r>
              <a:rPr lang="fr-CA" sz="2800" b="1" dirty="0" err="1">
                <a:solidFill>
                  <a:schemeClr val="bg1"/>
                </a:solidFill>
              </a:rPr>
              <a:t>SHaSA</a:t>
            </a:r>
            <a:endParaRPr lang="fr-CA" sz="2800" b="1" dirty="0">
              <a:solidFill>
                <a:schemeClr val="bg1"/>
              </a:solidFill>
            </a:endParaRPr>
          </a:p>
        </p:txBody>
      </p:sp>
      <p:sp>
        <p:nvSpPr>
          <p:cNvPr id="36" name="Tekstboks 381"/>
          <p:cNvSpPr txBox="1"/>
          <p:nvPr/>
        </p:nvSpPr>
        <p:spPr>
          <a:xfrm rot="8343771" flipV="1">
            <a:off x="285122" y="4721660"/>
            <a:ext cx="3780886" cy="646331"/>
          </a:xfrm>
          <a:prstGeom prst="rect">
            <a:avLst/>
          </a:prstGeom>
          <a:noFill/>
        </p:spPr>
        <p:txBody>
          <a:bodyPr wrap="square">
            <a:spAutoFit/>
          </a:bodyPr>
          <a:lstStyle/>
          <a:p>
            <a:pPr algn="r" fontAlgn="auto">
              <a:spcBef>
                <a:spcPts val="0"/>
              </a:spcBef>
              <a:spcAft>
                <a:spcPts val="0"/>
              </a:spcAft>
              <a:defRPr/>
            </a:pPr>
            <a:r>
              <a:rPr lang="fr-FR" b="1" i="1" dirty="0" smtClean="0"/>
              <a:t>Coordonner la production de statistiques de qualité pour l’Afrique</a:t>
            </a:r>
            <a:endParaRPr lang="da-DK"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61"/>
          <p:cNvGrpSpPr>
            <a:grpSpLocks/>
          </p:cNvGrpSpPr>
          <p:nvPr/>
        </p:nvGrpSpPr>
        <p:grpSpPr bwMode="auto">
          <a:xfrm flipH="1">
            <a:off x="3829309" y="1983179"/>
            <a:ext cx="1550207" cy="1545957"/>
            <a:chOff x="1760019" y="3875595"/>
            <a:chExt cx="1018741" cy="1016530"/>
          </a:xfrm>
        </p:grpSpPr>
        <p:sp>
          <p:nvSpPr>
            <p:cNvPr id="25" name="Ellipse 41"/>
            <p:cNvSpPr/>
            <p:nvPr/>
          </p:nvSpPr>
          <p:spPr bwMode="auto">
            <a:xfrm rot="17065673">
              <a:off x="1762267" y="3875632"/>
              <a:ext cx="1016530" cy="1016456"/>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ndParaRPr>
            </a:p>
          </p:txBody>
        </p:sp>
        <p:sp>
          <p:nvSpPr>
            <p:cNvPr id="24"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54" name="Freeform 68"/>
          <p:cNvSpPr>
            <a:spLocks/>
          </p:cNvSpPr>
          <p:nvPr/>
        </p:nvSpPr>
        <p:spPr bwMode="auto">
          <a:xfrm>
            <a:off x="0"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7250" y="3025775"/>
            <a:ext cx="4473575" cy="224948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bg1">
              <a:lumMod val="95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solidFill>
            <a:schemeClr val="accent4">
              <a:lumMod val="40000"/>
              <a:lumOff val="60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0" y="3025775"/>
            <a:ext cx="4576762" cy="2282825"/>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3" name="Gruppe 71"/>
          <p:cNvGrpSpPr>
            <a:grpSpLocks/>
          </p:cNvGrpSpPr>
          <p:nvPr/>
        </p:nvGrpSpPr>
        <p:grpSpPr bwMode="auto">
          <a:xfrm>
            <a:off x="3521076" y="3924363"/>
            <a:ext cx="2101850" cy="2786062"/>
            <a:chOff x="3341919" y="4110663"/>
            <a:chExt cx="2100940" cy="2311908"/>
          </a:xfrm>
          <a:solidFill>
            <a:schemeClr val="bg1">
              <a:lumMod val="65000"/>
            </a:schemeClr>
          </a:solidFill>
          <a:scene3d>
            <a:camera prst="orthographicFront">
              <a:rot lat="0" lon="0" rev="0"/>
            </a:camera>
            <a:lightRig rig="balanced" dir="t">
              <a:rot lat="0" lon="0" rev="8700000"/>
            </a:lightRig>
          </a:scene3d>
        </p:grpSpPr>
        <p:sp>
          <p:nvSpPr>
            <p:cNvPr id="386" name="Rektangel 385"/>
            <p:cNvSpPr/>
            <p:nvPr/>
          </p:nvSpPr>
          <p:spPr>
            <a:xfrm>
              <a:off x="3586434" y="4463661"/>
              <a:ext cx="1620000"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390" name="Rektangel 389"/>
            <p:cNvSpPr/>
            <p:nvPr/>
          </p:nvSpPr>
          <p:spPr>
            <a:xfrm>
              <a:off x="3368720" y="6281577"/>
              <a:ext cx="2030594"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4" name="Gruppe 40"/>
            <p:cNvGrpSpPr>
              <a:grpSpLocks/>
            </p:cNvGrpSpPr>
            <p:nvPr/>
          </p:nvGrpSpPr>
          <p:grpSpPr bwMode="auto">
            <a:xfrm>
              <a:off x="3341920" y="4110663"/>
              <a:ext cx="2100941" cy="2159580"/>
              <a:chOff x="2029411" y="4134853"/>
              <a:chExt cx="1588083" cy="2159580"/>
            </a:xfrm>
            <a:grpFill/>
          </p:grpSpPr>
          <p:sp>
            <p:nvSpPr>
              <p:cNvPr id="393" name="Rektangel 392"/>
              <p:cNvSpPr/>
              <p:nvPr/>
            </p:nvSpPr>
            <p:spPr>
              <a:xfrm>
                <a:off x="2214127" y="4400953"/>
                <a:ext cx="1224647" cy="108021"/>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07" name="Ligebenet trapez 406"/>
              <p:cNvSpPr/>
              <p:nvPr/>
            </p:nvSpPr>
            <p:spPr>
              <a:xfrm flipV="1">
                <a:off x="2029410" y="6185930"/>
                <a:ext cx="1576088" cy="108021"/>
              </a:xfrm>
              <a:prstGeom prst="trapezoid">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10" name="Kombinationstegning 409"/>
              <p:cNvSpPr/>
              <p:nvPr/>
            </p:nvSpPr>
            <p:spPr>
              <a:xfrm>
                <a:off x="2033009" y="4134853"/>
                <a:ext cx="1584483" cy="2060299"/>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pFill/>
              <a:ln w="9525" cap="flat" cmpd="sng" algn="ctr">
                <a:noFill/>
                <a:prstDash val="solid"/>
              </a:ln>
              <a:effectLst>
                <a:outerShdw blurRad="44450" dist="27940" dir="5400000" algn="ctr">
                  <a:srgbClr val="000000">
                    <a:alpha val="32000"/>
                  </a:srgbClr>
                </a:outerShdw>
              </a:effectLst>
              <a:sp3d>
                <a:bevelT w="190500" h="38100"/>
              </a:sp3d>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sp>
        <p:nvSpPr>
          <p:cNvPr id="9228" name="Tekstboks 31"/>
          <p:cNvSpPr txBox="1">
            <a:spLocks noChangeArrowheads="1"/>
          </p:cNvSpPr>
          <p:nvPr/>
        </p:nvSpPr>
        <p:spPr bwMode="auto">
          <a:xfrm>
            <a:off x="3263889" y="904339"/>
            <a:ext cx="2489784" cy="769441"/>
          </a:xfrm>
          <a:prstGeom prst="rect">
            <a:avLst/>
          </a:prstGeom>
          <a:noFill/>
          <a:ln w="9525">
            <a:noFill/>
            <a:miter lim="800000"/>
            <a:headEnd/>
            <a:tailEnd/>
          </a:ln>
        </p:spPr>
        <p:txBody>
          <a:bodyPr wrap="none">
            <a:spAutoFit/>
          </a:bodyPr>
          <a:lstStyle/>
          <a:p>
            <a:pPr algn="ctr"/>
            <a:r>
              <a:rPr lang="da-DK" sz="4400" b="1" dirty="0" smtClean="0">
                <a:solidFill>
                  <a:srgbClr val="002060"/>
                </a:solidFill>
                <a:latin typeface="Calibri" pitchFamily="34" charset="0"/>
              </a:rPr>
              <a:t>Pillier </a:t>
            </a:r>
            <a:r>
              <a:rPr lang="da-DK" sz="4400" b="1" dirty="0">
                <a:solidFill>
                  <a:srgbClr val="002060"/>
                </a:solidFill>
                <a:latin typeface="Calibri" pitchFamily="34" charset="0"/>
              </a:rPr>
              <a:t>N</a:t>
            </a:r>
            <a:r>
              <a:rPr lang="fr-CA" sz="4400" b="1" dirty="0" smtClean="0"/>
              <a:t>˚</a:t>
            </a:r>
            <a:r>
              <a:rPr lang="da-DK" sz="4400" b="1" dirty="0" smtClean="0">
                <a:solidFill>
                  <a:srgbClr val="002060"/>
                </a:solidFill>
                <a:latin typeface="Calibri" pitchFamily="34" charset="0"/>
              </a:rPr>
              <a:t>3</a:t>
            </a:r>
            <a:endParaRPr lang="da-DK" sz="4400" b="1" dirty="0">
              <a:solidFill>
                <a:srgbClr val="002060"/>
              </a:solidFill>
              <a:latin typeface="Calibri" pitchFamily="34" charset="0"/>
            </a:endParaRPr>
          </a:p>
        </p:txBody>
      </p:sp>
      <p:sp>
        <p:nvSpPr>
          <p:cNvPr id="27" name="Tekstboks 31"/>
          <p:cNvSpPr txBox="1"/>
          <p:nvPr/>
        </p:nvSpPr>
        <p:spPr>
          <a:xfrm>
            <a:off x="4097687" y="2299400"/>
            <a:ext cx="1018228" cy="584775"/>
          </a:xfrm>
          <a:prstGeom prst="rect">
            <a:avLst/>
          </a:prstGeom>
          <a:noFill/>
        </p:spPr>
        <p:txBody>
          <a:bodyPr wrap="none">
            <a:spAutoFit/>
          </a:bodyPr>
          <a:lstStyle/>
          <a:p>
            <a:pPr algn="ctr" fontAlgn="auto">
              <a:spcBef>
                <a:spcPts val="0"/>
              </a:spcBef>
              <a:spcAft>
                <a:spcPts val="0"/>
              </a:spcAft>
              <a:defRPr/>
            </a:pPr>
            <a:r>
              <a:rPr lang="da-DK" sz="3200" b="1" dirty="0" smtClean="0">
                <a:solidFill>
                  <a:schemeClr val="tx1">
                    <a:lumMod val="95000"/>
                    <a:lumOff val="5000"/>
                  </a:schemeClr>
                </a:solidFill>
                <a:latin typeface="+mn-lt"/>
              </a:rPr>
              <a:t>2030</a:t>
            </a:r>
            <a:endParaRPr lang="da-DK" sz="3200" b="1" dirty="0">
              <a:solidFill>
                <a:schemeClr val="tx1">
                  <a:lumMod val="95000"/>
                  <a:lumOff val="5000"/>
                </a:schemeClr>
              </a:solidFill>
              <a:latin typeface="+mn-lt"/>
            </a:endParaRPr>
          </a:p>
        </p:txBody>
      </p:sp>
      <p:sp>
        <p:nvSpPr>
          <p:cNvPr id="28" name="Tekstboks 381"/>
          <p:cNvSpPr txBox="1"/>
          <p:nvPr/>
        </p:nvSpPr>
        <p:spPr>
          <a:xfrm rot="5400000" flipV="1">
            <a:off x="3178063" y="4831569"/>
            <a:ext cx="2684580" cy="646331"/>
          </a:xfrm>
          <a:prstGeom prst="rect">
            <a:avLst/>
          </a:prstGeom>
          <a:noFill/>
        </p:spPr>
        <p:txBody>
          <a:bodyPr wrap="square">
            <a:spAutoFit/>
          </a:bodyPr>
          <a:lstStyle/>
          <a:p>
            <a:pPr algn="ctr" fontAlgn="auto">
              <a:spcBef>
                <a:spcPts val="0"/>
              </a:spcBef>
              <a:spcAft>
                <a:spcPts val="0"/>
              </a:spcAft>
              <a:defRPr/>
            </a:pPr>
            <a:r>
              <a:rPr lang="da-DK" sz="3600" dirty="0" smtClean="0">
                <a:effectLst>
                  <a:outerShdw blurRad="38100" dist="38100" dir="2700000" algn="tl">
                    <a:srgbClr val="000000">
                      <a:alpha val="43137"/>
                    </a:srgbClr>
                  </a:outerShdw>
                </a:effectLst>
                <a:latin typeface="+mn-lt"/>
              </a:rPr>
              <a:t>Roadmap</a:t>
            </a:r>
            <a:endParaRPr lang="da-DK" sz="3600" dirty="0">
              <a:effectLst>
                <a:outerShdw blurRad="38100" dist="38100" dir="2700000" algn="tl">
                  <a:srgbClr val="000000">
                    <a:alpha val="43137"/>
                  </a:srgbClr>
                </a:outerShdw>
              </a:effectLst>
              <a:latin typeface="+mn-lt"/>
            </a:endParaRPr>
          </a:p>
        </p:txBody>
      </p:sp>
      <p:sp>
        <p:nvSpPr>
          <p:cNvPr id="26" name="Rektangel med afrundet, diagonalt hjørne 349"/>
          <p:cNvSpPr/>
          <p:nvPr/>
        </p:nvSpPr>
        <p:spPr>
          <a:xfrm>
            <a:off x="267431" y="757423"/>
            <a:ext cx="2368891" cy="2733922"/>
          </a:xfrm>
          <a:prstGeom prst="round2DiagRect">
            <a:avLst>
              <a:gd name="adj1" fmla="val 20046"/>
              <a:gd name="adj2" fmla="val 0"/>
            </a:avLst>
          </a:prstGeom>
          <a:solidFill>
            <a:schemeClr val="bg1"/>
          </a:solidFill>
          <a:ln w="5715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9" name="Rektangel 350"/>
          <p:cNvSpPr/>
          <p:nvPr/>
        </p:nvSpPr>
        <p:spPr bwMode="auto">
          <a:xfrm>
            <a:off x="344383" y="912153"/>
            <a:ext cx="2339440" cy="3108543"/>
          </a:xfrm>
          <a:prstGeom prst="rect">
            <a:avLst/>
          </a:prstGeom>
        </p:spPr>
        <p:txBody>
          <a:bodyPr wrap="square">
            <a:spAutoFit/>
          </a:bodyPr>
          <a:lstStyle/>
          <a:p>
            <a:pPr fontAlgn="auto">
              <a:spcBef>
                <a:spcPts val="0"/>
              </a:spcBef>
              <a:spcAft>
                <a:spcPts val="0"/>
              </a:spcAft>
              <a:defRPr/>
            </a:pPr>
            <a:r>
              <a:rPr lang="da-DK" sz="1600" b="1" kern="0" noProof="1" smtClean="0">
                <a:solidFill>
                  <a:schemeClr val="bg2">
                    <a:lumMod val="10000"/>
                  </a:schemeClr>
                </a:solidFill>
                <a:latin typeface="Calibri" pitchFamily="34" charset="0"/>
                <a:cs typeface="Arial" charset="0"/>
              </a:rPr>
              <a:t>Strategic objectives</a:t>
            </a:r>
          </a:p>
          <a:p>
            <a:pPr fontAlgn="auto">
              <a:spcBef>
                <a:spcPts val="0"/>
              </a:spcBef>
              <a:spcAft>
                <a:spcPts val="0"/>
              </a:spcAft>
              <a:defRPr/>
            </a:pPr>
            <a:endParaRPr lang="da-DK" sz="800" b="1" kern="0" noProof="1">
              <a:solidFill>
                <a:schemeClr val="bg2">
                  <a:lumMod val="10000"/>
                </a:schemeClr>
              </a:solidFill>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Procéder à la réforme et au renforcement des systèmes statistiques nationaux</a:t>
            </a:r>
            <a:endParaRPr lang="da-DK" sz="1400" kern="0" noProof="1" smtClean="0">
              <a:latin typeface="Calibri" pitchFamily="34" charset="0"/>
              <a:cs typeface="Arial" charset="0"/>
            </a:endParaRPr>
          </a:p>
          <a:p>
            <a:pPr marL="342900" indent="-342900" fontAlgn="auto">
              <a:spcBef>
                <a:spcPts val="0"/>
              </a:spcBef>
              <a:spcAft>
                <a:spcPts val="0"/>
              </a:spcAft>
              <a:buAutoNum type="arabicPeriod"/>
              <a:defRPr/>
            </a:pPr>
            <a:r>
              <a:rPr lang="fr-FR" sz="1400" kern="0" noProof="1" smtClean="0">
                <a:latin typeface="Calibri" pitchFamily="34" charset="0"/>
                <a:cs typeface="Arial" charset="0"/>
              </a:rPr>
              <a:t>Développer des capacités statistiques durables</a:t>
            </a:r>
            <a:endParaRPr lang="da-DK" sz="1400" kern="0" noProof="1" smtClean="0">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Mettre en place un environnement technologique efficace</a:t>
            </a:r>
            <a:endParaRPr lang="da-DK" sz="1400" kern="0" noProof="1" smtClean="0">
              <a:latin typeface="Calibri" pitchFamily="34" charset="0"/>
              <a:cs typeface="Arial" charset="0"/>
            </a:endParaRPr>
          </a:p>
          <a:p>
            <a:pPr fontAlgn="auto">
              <a:spcBef>
                <a:spcPts val="0"/>
              </a:spcBef>
              <a:spcAft>
                <a:spcPts val="0"/>
              </a:spcAft>
              <a:buFont typeface="Arial" pitchFamily="34" charset="0"/>
              <a:buChar char="•"/>
              <a:defRPr/>
            </a:pPr>
            <a:endParaRPr lang="da-DK" sz="1400" kern="0" dirty="0">
              <a:latin typeface="Arial" pitchFamily="34" charset="0"/>
            </a:endParaRPr>
          </a:p>
          <a:p>
            <a:pPr fontAlgn="auto">
              <a:spcBef>
                <a:spcPts val="0"/>
              </a:spcBef>
              <a:spcAft>
                <a:spcPts val="0"/>
              </a:spcAft>
              <a:defRPr/>
            </a:pPr>
            <a:endParaRPr lang="da-DK" kern="0" dirty="0">
              <a:solidFill>
                <a:schemeClr val="bg2">
                  <a:lumMod val="10000"/>
                </a:schemeClr>
              </a:solidFill>
              <a:latin typeface="Arial" pitchFamily="34" charset="0"/>
            </a:endParaRPr>
          </a:p>
        </p:txBody>
      </p:sp>
      <p:sp>
        <p:nvSpPr>
          <p:cNvPr id="31"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2" name="Rectangle 31"/>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8"/>
          <p:cNvSpPr>
            <a:spLocks noChangeArrowheads="1"/>
          </p:cNvSpPr>
          <p:nvPr/>
        </p:nvSpPr>
        <p:spPr bwMode="gray">
          <a:xfrm>
            <a:off x="0" y="0"/>
            <a:ext cx="8520113" cy="600075"/>
          </a:xfrm>
          <a:prstGeom prst="rect">
            <a:avLst/>
          </a:prstGeom>
          <a:noFill/>
          <a:ln w="9525">
            <a:noFill/>
            <a:miter lim="800000"/>
            <a:headEnd/>
            <a:tailEnd/>
          </a:ln>
        </p:spPr>
        <p:txBody>
          <a:bodyPr lIns="0" rIns="0" anchor="ctr"/>
          <a:lstStyle/>
          <a:p>
            <a:r>
              <a:rPr lang="de-DE" sz="2600" b="1" kern="0" dirty="0" smtClean="0">
                <a:solidFill>
                  <a:schemeClr val="bg1"/>
                </a:solidFill>
                <a:latin typeface="+mn-lt"/>
              </a:rPr>
              <a:t>	</a:t>
            </a:r>
            <a:r>
              <a:rPr lang="fr-CA" sz="2800" b="1" dirty="0">
                <a:solidFill>
                  <a:schemeClr val="bg1"/>
                </a:solidFill>
              </a:rPr>
              <a:t>IV. Instrument N˚2 : </a:t>
            </a:r>
            <a:r>
              <a:rPr lang="fr-CA" sz="2800" b="1" dirty="0" err="1">
                <a:solidFill>
                  <a:schemeClr val="bg1"/>
                </a:solidFill>
              </a:rPr>
              <a:t>SHaSA</a:t>
            </a:r>
            <a:endParaRPr lang="fr-CA" sz="2800" b="1" dirty="0">
              <a:solidFill>
                <a:schemeClr val="bg1"/>
              </a:solidFill>
            </a:endParaRPr>
          </a:p>
        </p:txBody>
      </p:sp>
      <p:sp>
        <p:nvSpPr>
          <p:cNvPr id="36" name="Tekstboks 366"/>
          <p:cNvSpPr txBox="1"/>
          <p:nvPr/>
        </p:nvSpPr>
        <p:spPr>
          <a:xfrm rot="2667548">
            <a:off x="5214221" y="4885304"/>
            <a:ext cx="3693812" cy="923330"/>
          </a:xfrm>
          <a:prstGeom prst="rect">
            <a:avLst/>
          </a:prstGeom>
          <a:noFill/>
        </p:spPr>
        <p:txBody>
          <a:bodyPr wrap="square">
            <a:spAutoFit/>
          </a:bodyPr>
          <a:lstStyle/>
          <a:p>
            <a:pPr fontAlgn="auto">
              <a:spcBef>
                <a:spcPts val="0"/>
              </a:spcBef>
              <a:spcAft>
                <a:spcPts val="0"/>
              </a:spcAft>
              <a:defRPr/>
            </a:pPr>
            <a:r>
              <a:rPr lang="fr-FR" b="1" i="1" dirty="0" smtClean="0"/>
              <a:t>Renforcer durablement les capacités </a:t>
            </a:r>
          </a:p>
          <a:p>
            <a:pPr fontAlgn="auto">
              <a:spcBef>
                <a:spcPts val="0"/>
              </a:spcBef>
              <a:spcAft>
                <a:spcPts val="0"/>
              </a:spcAft>
              <a:defRPr/>
            </a:pPr>
            <a:r>
              <a:rPr lang="fr-FR" b="1" i="1" dirty="0" smtClean="0"/>
              <a:t>institutionnelles du système </a:t>
            </a:r>
          </a:p>
          <a:p>
            <a:pPr fontAlgn="auto">
              <a:spcBef>
                <a:spcPts val="0"/>
              </a:spcBef>
              <a:spcAft>
                <a:spcPts val="0"/>
              </a:spcAft>
              <a:defRPr/>
            </a:pPr>
            <a:r>
              <a:rPr lang="fr-FR" b="1" i="1" dirty="0" smtClean="0"/>
              <a:t>statistique africain</a:t>
            </a:r>
            <a:endParaRPr lang="da-DK"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61"/>
          <p:cNvGrpSpPr>
            <a:grpSpLocks/>
          </p:cNvGrpSpPr>
          <p:nvPr/>
        </p:nvGrpSpPr>
        <p:grpSpPr bwMode="auto">
          <a:xfrm flipH="1">
            <a:off x="3829309" y="1983179"/>
            <a:ext cx="1550207" cy="1545957"/>
            <a:chOff x="1760019" y="3875595"/>
            <a:chExt cx="1018741" cy="1016530"/>
          </a:xfrm>
        </p:grpSpPr>
        <p:sp>
          <p:nvSpPr>
            <p:cNvPr id="25" name="Ellipse 41"/>
            <p:cNvSpPr/>
            <p:nvPr/>
          </p:nvSpPr>
          <p:spPr bwMode="auto">
            <a:xfrm rot="17065673">
              <a:off x="1762267" y="3875632"/>
              <a:ext cx="1016530" cy="1016456"/>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ndParaRPr>
            </a:p>
          </p:txBody>
        </p:sp>
        <p:sp>
          <p:nvSpPr>
            <p:cNvPr id="24"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54" name="Freeform 68"/>
          <p:cNvSpPr>
            <a:spLocks/>
          </p:cNvSpPr>
          <p:nvPr/>
        </p:nvSpPr>
        <p:spPr bwMode="auto">
          <a:xfrm>
            <a:off x="1588"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7250" y="3025775"/>
            <a:ext cx="4473575" cy="224948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solidFill>
            <a:schemeClr val="accent3">
              <a:lumMod val="40000"/>
              <a:lumOff val="60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bg1">
              <a:lumMod val="95000"/>
            </a:schemeClr>
          </a:soli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1588" y="3025775"/>
            <a:ext cx="4576762" cy="2282825"/>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no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3" name="Gruppe 71"/>
          <p:cNvGrpSpPr>
            <a:grpSpLocks/>
          </p:cNvGrpSpPr>
          <p:nvPr/>
        </p:nvGrpSpPr>
        <p:grpSpPr bwMode="auto">
          <a:xfrm>
            <a:off x="3521076" y="3924363"/>
            <a:ext cx="2101850" cy="2786062"/>
            <a:chOff x="3341919" y="4110663"/>
            <a:chExt cx="2100940" cy="2311908"/>
          </a:xfrm>
          <a:solidFill>
            <a:schemeClr val="bg1">
              <a:lumMod val="65000"/>
            </a:schemeClr>
          </a:solidFill>
          <a:scene3d>
            <a:camera prst="orthographicFront">
              <a:rot lat="0" lon="0" rev="0"/>
            </a:camera>
            <a:lightRig rig="balanced" dir="t">
              <a:rot lat="0" lon="0" rev="8700000"/>
            </a:lightRig>
          </a:scene3d>
        </p:grpSpPr>
        <p:sp>
          <p:nvSpPr>
            <p:cNvPr id="386" name="Rektangel 385"/>
            <p:cNvSpPr/>
            <p:nvPr/>
          </p:nvSpPr>
          <p:spPr>
            <a:xfrm>
              <a:off x="3586434" y="4463661"/>
              <a:ext cx="1620000"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390" name="Rektangel 389"/>
            <p:cNvSpPr/>
            <p:nvPr/>
          </p:nvSpPr>
          <p:spPr>
            <a:xfrm>
              <a:off x="3368720" y="6281577"/>
              <a:ext cx="2030594" cy="140994"/>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4" name="Gruppe 40"/>
            <p:cNvGrpSpPr>
              <a:grpSpLocks/>
            </p:cNvGrpSpPr>
            <p:nvPr/>
          </p:nvGrpSpPr>
          <p:grpSpPr bwMode="auto">
            <a:xfrm>
              <a:off x="3341920" y="4110663"/>
              <a:ext cx="2100941" cy="2159580"/>
              <a:chOff x="2029411" y="4134853"/>
              <a:chExt cx="1588083" cy="2159580"/>
            </a:xfrm>
            <a:grpFill/>
          </p:grpSpPr>
          <p:sp>
            <p:nvSpPr>
              <p:cNvPr id="393" name="Rektangel 392"/>
              <p:cNvSpPr/>
              <p:nvPr/>
            </p:nvSpPr>
            <p:spPr>
              <a:xfrm>
                <a:off x="2214127" y="4400953"/>
                <a:ext cx="1224647" cy="108021"/>
              </a:xfrm>
              <a:prstGeom prst="rect">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07" name="Ligebenet trapez 406"/>
              <p:cNvSpPr/>
              <p:nvPr/>
            </p:nvSpPr>
            <p:spPr>
              <a:xfrm flipV="1">
                <a:off x="2029410" y="6185930"/>
                <a:ext cx="1576088" cy="108021"/>
              </a:xfrm>
              <a:prstGeom prst="trapezoid">
                <a:avLst/>
              </a:prstGeom>
              <a:grpFill/>
              <a:ln w="3175" cap="flat"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10" name="Kombinationstegning 409"/>
              <p:cNvSpPr/>
              <p:nvPr/>
            </p:nvSpPr>
            <p:spPr>
              <a:xfrm>
                <a:off x="2033009" y="4134853"/>
                <a:ext cx="1584483" cy="2060299"/>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pFill/>
              <a:ln w="9525" cap="flat" cmpd="sng" algn="ctr">
                <a:noFill/>
                <a:prstDash val="solid"/>
              </a:ln>
              <a:effectLst>
                <a:outerShdw blurRad="44450" dist="27940" dir="5400000" algn="ctr">
                  <a:srgbClr val="000000">
                    <a:alpha val="32000"/>
                  </a:srgbClr>
                </a:outerShdw>
              </a:effectLst>
              <a:sp3d>
                <a:bevelT w="190500" h="38100"/>
              </a:sp3d>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sp>
        <p:nvSpPr>
          <p:cNvPr id="9228" name="Tekstboks 31"/>
          <p:cNvSpPr txBox="1">
            <a:spLocks noChangeArrowheads="1"/>
          </p:cNvSpPr>
          <p:nvPr/>
        </p:nvSpPr>
        <p:spPr bwMode="auto">
          <a:xfrm>
            <a:off x="3263889" y="904339"/>
            <a:ext cx="2489784" cy="769441"/>
          </a:xfrm>
          <a:prstGeom prst="rect">
            <a:avLst/>
          </a:prstGeom>
          <a:noFill/>
          <a:ln w="9525">
            <a:noFill/>
            <a:miter lim="800000"/>
            <a:headEnd/>
            <a:tailEnd/>
          </a:ln>
        </p:spPr>
        <p:txBody>
          <a:bodyPr wrap="none">
            <a:spAutoFit/>
          </a:bodyPr>
          <a:lstStyle/>
          <a:p>
            <a:pPr algn="ctr"/>
            <a:r>
              <a:rPr lang="da-DK" sz="4400" b="1" dirty="0" smtClean="0">
                <a:solidFill>
                  <a:srgbClr val="002060"/>
                </a:solidFill>
                <a:latin typeface="Calibri" pitchFamily="34" charset="0"/>
              </a:rPr>
              <a:t>Pillier </a:t>
            </a:r>
            <a:r>
              <a:rPr lang="da-DK" sz="4400" b="1" dirty="0">
                <a:solidFill>
                  <a:srgbClr val="002060"/>
                </a:solidFill>
                <a:latin typeface="Calibri" pitchFamily="34" charset="0"/>
              </a:rPr>
              <a:t>N</a:t>
            </a:r>
            <a:r>
              <a:rPr lang="fr-CA" sz="4400" b="1" dirty="0" smtClean="0"/>
              <a:t>˚</a:t>
            </a:r>
            <a:r>
              <a:rPr lang="da-DK" sz="4400" b="1" dirty="0" smtClean="0">
                <a:solidFill>
                  <a:srgbClr val="002060"/>
                </a:solidFill>
                <a:latin typeface="Calibri" pitchFamily="34" charset="0"/>
              </a:rPr>
              <a:t>4</a:t>
            </a:r>
            <a:endParaRPr lang="da-DK" sz="4400" b="1" dirty="0">
              <a:solidFill>
                <a:srgbClr val="002060"/>
              </a:solidFill>
              <a:latin typeface="Calibri" pitchFamily="34" charset="0"/>
            </a:endParaRPr>
          </a:p>
        </p:txBody>
      </p:sp>
      <p:sp>
        <p:nvSpPr>
          <p:cNvPr id="27" name="Tekstboks 31"/>
          <p:cNvSpPr txBox="1"/>
          <p:nvPr/>
        </p:nvSpPr>
        <p:spPr>
          <a:xfrm>
            <a:off x="4097687" y="2299400"/>
            <a:ext cx="1018228" cy="584775"/>
          </a:xfrm>
          <a:prstGeom prst="rect">
            <a:avLst/>
          </a:prstGeom>
          <a:noFill/>
        </p:spPr>
        <p:txBody>
          <a:bodyPr wrap="none">
            <a:spAutoFit/>
          </a:bodyPr>
          <a:lstStyle/>
          <a:p>
            <a:pPr algn="ctr" fontAlgn="auto">
              <a:spcBef>
                <a:spcPts val="0"/>
              </a:spcBef>
              <a:spcAft>
                <a:spcPts val="0"/>
              </a:spcAft>
              <a:defRPr/>
            </a:pPr>
            <a:r>
              <a:rPr lang="da-DK" sz="3200" b="1" dirty="0" smtClean="0">
                <a:solidFill>
                  <a:schemeClr val="tx1">
                    <a:lumMod val="95000"/>
                    <a:lumOff val="5000"/>
                  </a:schemeClr>
                </a:solidFill>
                <a:latin typeface="+mn-lt"/>
              </a:rPr>
              <a:t>2030</a:t>
            </a:r>
            <a:endParaRPr lang="da-DK" sz="3200" b="1" dirty="0">
              <a:solidFill>
                <a:schemeClr val="tx1">
                  <a:lumMod val="95000"/>
                  <a:lumOff val="5000"/>
                </a:schemeClr>
              </a:solidFill>
              <a:latin typeface="+mn-lt"/>
            </a:endParaRPr>
          </a:p>
        </p:txBody>
      </p:sp>
      <p:sp>
        <p:nvSpPr>
          <p:cNvPr id="28" name="Tekstboks 381"/>
          <p:cNvSpPr txBox="1"/>
          <p:nvPr/>
        </p:nvSpPr>
        <p:spPr>
          <a:xfrm rot="5400000" flipV="1">
            <a:off x="3178063" y="4831569"/>
            <a:ext cx="2684580" cy="646331"/>
          </a:xfrm>
          <a:prstGeom prst="rect">
            <a:avLst/>
          </a:prstGeom>
          <a:noFill/>
        </p:spPr>
        <p:txBody>
          <a:bodyPr wrap="square">
            <a:spAutoFit/>
          </a:bodyPr>
          <a:lstStyle/>
          <a:p>
            <a:pPr algn="ctr" fontAlgn="auto">
              <a:spcBef>
                <a:spcPts val="0"/>
              </a:spcBef>
              <a:spcAft>
                <a:spcPts val="0"/>
              </a:spcAft>
              <a:defRPr/>
            </a:pPr>
            <a:r>
              <a:rPr lang="da-DK" sz="3600" dirty="0" smtClean="0">
                <a:effectLst>
                  <a:outerShdw blurRad="38100" dist="38100" dir="2700000" algn="tl">
                    <a:srgbClr val="000000">
                      <a:alpha val="43137"/>
                    </a:srgbClr>
                  </a:outerShdw>
                </a:effectLst>
                <a:latin typeface="+mn-lt"/>
              </a:rPr>
              <a:t>Roadmap</a:t>
            </a:r>
            <a:endParaRPr lang="da-DK" sz="3600" dirty="0">
              <a:effectLst>
                <a:outerShdw blurRad="38100" dist="38100" dir="2700000" algn="tl">
                  <a:srgbClr val="000000">
                    <a:alpha val="43137"/>
                  </a:srgbClr>
                </a:outerShdw>
              </a:effectLst>
              <a:latin typeface="+mn-lt"/>
            </a:endParaRPr>
          </a:p>
        </p:txBody>
      </p:sp>
      <p:sp>
        <p:nvSpPr>
          <p:cNvPr id="26" name="Rektangel med afrundet, diagonalt hjørne 349"/>
          <p:cNvSpPr/>
          <p:nvPr/>
        </p:nvSpPr>
        <p:spPr>
          <a:xfrm>
            <a:off x="267431" y="757423"/>
            <a:ext cx="2720393" cy="2311537"/>
          </a:xfrm>
          <a:prstGeom prst="round2DiagRect">
            <a:avLst>
              <a:gd name="adj1" fmla="val 20046"/>
              <a:gd name="adj2" fmla="val 0"/>
            </a:avLst>
          </a:prstGeom>
          <a:solidFill>
            <a:schemeClr val="bg1"/>
          </a:solidFill>
          <a:ln w="57150" cap="flat" cmpd="sng" algn="ctr">
            <a:solidFill>
              <a:schemeClr val="accent3">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9" name="Rektangel 350"/>
          <p:cNvSpPr/>
          <p:nvPr/>
        </p:nvSpPr>
        <p:spPr bwMode="auto">
          <a:xfrm>
            <a:off x="344383" y="912153"/>
            <a:ext cx="2571433" cy="2246769"/>
          </a:xfrm>
          <a:prstGeom prst="rect">
            <a:avLst/>
          </a:prstGeom>
        </p:spPr>
        <p:txBody>
          <a:bodyPr wrap="square">
            <a:spAutoFit/>
          </a:bodyPr>
          <a:lstStyle/>
          <a:p>
            <a:pPr fontAlgn="auto">
              <a:spcBef>
                <a:spcPts val="0"/>
              </a:spcBef>
              <a:spcAft>
                <a:spcPts val="0"/>
              </a:spcAft>
              <a:defRPr/>
            </a:pPr>
            <a:r>
              <a:rPr lang="da-DK" sz="1600" b="1" kern="0" noProof="1" smtClean="0">
                <a:solidFill>
                  <a:schemeClr val="bg2">
                    <a:lumMod val="10000"/>
                  </a:schemeClr>
                </a:solidFill>
                <a:latin typeface="Calibri" pitchFamily="34" charset="0"/>
                <a:cs typeface="Arial" charset="0"/>
              </a:rPr>
              <a:t>Strategic objectives</a:t>
            </a:r>
          </a:p>
          <a:p>
            <a:pPr fontAlgn="auto">
              <a:spcBef>
                <a:spcPts val="0"/>
              </a:spcBef>
              <a:spcAft>
                <a:spcPts val="0"/>
              </a:spcAft>
              <a:defRPr/>
            </a:pPr>
            <a:endParaRPr lang="da-DK" sz="800" b="1" kern="0" noProof="1">
              <a:solidFill>
                <a:schemeClr val="bg2">
                  <a:lumMod val="10000"/>
                </a:schemeClr>
              </a:solidFill>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Prendre des décisions fondées sur des données probantes grâce à la statistique</a:t>
            </a:r>
            <a:endParaRPr lang="da-DK" sz="1400" kern="0" noProof="1" smtClean="0">
              <a:latin typeface="Calibri" pitchFamily="34" charset="0"/>
              <a:cs typeface="Arial" charset="0"/>
            </a:endParaRPr>
          </a:p>
          <a:p>
            <a:pPr marL="342900" indent="-342900">
              <a:buAutoNum type="arabicPeriod"/>
              <a:defRPr/>
            </a:pPr>
            <a:r>
              <a:rPr lang="fr-FR" sz="1400" kern="0" noProof="1" smtClean="0">
                <a:latin typeface="Calibri" pitchFamily="34" charset="0"/>
                <a:cs typeface="Arial" charset="0"/>
              </a:rPr>
              <a:t>Améliorer la communication de l’information statistique</a:t>
            </a:r>
            <a:endParaRPr lang="da-DK" sz="1400" kern="0" noProof="1" smtClean="0">
              <a:latin typeface="Calibri" pitchFamily="34" charset="0"/>
              <a:cs typeface="Arial" charset="0"/>
            </a:endParaRPr>
          </a:p>
          <a:p>
            <a:pPr fontAlgn="auto">
              <a:spcBef>
                <a:spcPts val="0"/>
              </a:spcBef>
              <a:spcAft>
                <a:spcPts val="0"/>
              </a:spcAft>
              <a:defRPr/>
            </a:pPr>
            <a:endParaRPr lang="da-DK" kern="0" dirty="0">
              <a:solidFill>
                <a:schemeClr val="bg2">
                  <a:lumMod val="10000"/>
                </a:schemeClr>
              </a:solidFill>
              <a:latin typeface="Arial" pitchFamily="34" charset="0"/>
            </a:endParaRPr>
          </a:p>
        </p:txBody>
      </p:sp>
      <p:sp>
        <p:nvSpPr>
          <p:cNvPr id="31"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2" name="Rectangle 31"/>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8"/>
          <p:cNvSpPr>
            <a:spLocks noChangeArrowheads="1"/>
          </p:cNvSpPr>
          <p:nvPr/>
        </p:nvSpPr>
        <p:spPr bwMode="gray">
          <a:xfrm>
            <a:off x="0" y="0"/>
            <a:ext cx="8520113" cy="600075"/>
          </a:xfrm>
          <a:prstGeom prst="rect">
            <a:avLst/>
          </a:prstGeom>
          <a:noFill/>
          <a:ln w="9525">
            <a:noFill/>
            <a:miter lim="800000"/>
            <a:headEnd/>
            <a:tailEnd/>
          </a:ln>
        </p:spPr>
        <p:txBody>
          <a:bodyPr lIns="0" rIns="0" anchor="ctr"/>
          <a:lstStyle/>
          <a:p>
            <a:r>
              <a:rPr lang="de-DE" sz="2600" b="1" kern="0" dirty="0" smtClean="0">
                <a:solidFill>
                  <a:schemeClr val="bg1"/>
                </a:solidFill>
                <a:latin typeface="+mn-lt"/>
              </a:rPr>
              <a:t>	</a:t>
            </a:r>
            <a:r>
              <a:rPr lang="fr-CA" sz="2800" b="1" dirty="0">
                <a:solidFill>
                  <a:schemeClr val="bg1"/>
                </a:solidFill>
              </a:rPr>
              <a:t>IV. Instrument N˚2 : </a:t>
            </a:r>
            <a:r>
              <a:rPr lang="fr-CA" sz="2800" b="1" dirty="0" err="1">
                <a:solidFill>
                  <a:schemeClr val="bg1"/>
                </a:solidFill>
              </a:rPr>
              <a:t>SHaSA</a:t>
            </a:r>
            <a:endParaRPr lang="fr-CA" sz="2800" b="1" dirty="0">
              <a:solidFill>
                <a:schemeClr val="bg1"/>
              </a:solidFill>
            </a:endParaRPr>
          </a:p>
        </p:txBody>
      </p:sp>
      <p:sp>
        <p:nvSpPr>
          <p:cNvPr id="36" name="Tekstboks 367"/>
          <p:cNvSpPr txBox="1"/>
          <p:nvPr/>
        </p:nvSpPr>
        <p:spPr>
          <a:xfrm rot="1241099">
            <a:off x="6158058" y="3586757"/>
            <a:ext cx="3057825" cy="707886"/>
          </a:xfrm>
          <a:prstGeom prst="rect">
            <a:avLst/>
          </a:prstGeom>
          <a:noFill/>
        </p:spPr>
        <p:txBody>
          <a:bodyPr wrap="none">
            <a:spAutoFit/>
          </a:bodyPr>
          <a:lstStyle/>
          <a:p>
            <a:pPr fontAlgn="auto">
              <a:spcBef>
                <a:spcPts val="0"/>
              </a:spcBef>
              <a:spcAft>
                <a:spcPts val="0"/>
              </a:spcAft>
              <a:defRPr/>
            </a:pPr>
            <a:r>
              <a:rPr lang="fr-FR" sz="2000" b="1" i="1" dirty="0" smtClean="0"/>
              <a:t>Promouvoir une culture de </a:t>
            </a:r>
          </a:p>
          <a:p>
            <a:pPr fontAlgn="auto">
              <a:spcBef>
                <a:spcPts val="0"/>
              </a:spcBef>
              <a:spcAft>
                <a:spcPts val="0"/>
              </a:spcAft>
              <a:defRPr/>
            </a:pPr>
            <a:r>
              <a:rPr lang="fr-FR" sz="2000" b="1" i="1" dirty="0" smtClean="0"/>
              <a:t>prise de décision de qualité</a:t>
            </a:r>
            <a:endParaRPr lang="da-DK" sz="20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ChangeArrowheads="1"/>
          </p:cNvPicPr>
          <p:nvPr/>
        </p:nvPicPr>
        <p:blipFill>
          <a:blip r:embed="rId2" cstate="print">
            <a:extLst>
              <a:ext uri="{28A0092B-C50C-407E-A947-70E740481C1C}">
                <a14:useLocalDpi xmlns:a14="http://schemas.microsoft.com/office/drawing/2010/main" val="0"/>
              </a:ext>
            </a:extLst>
          </a:blip>
          <a:srcRect l="-1772" b="-162"/>
          <a:stretch>
            <a:fillRect/>
          </a:stretch>
        </p:blipFill>
        <p:spPr bwMode="auto">
          <a:xfrm>
            <a:off x="467544" y="874028"/>
            <a:ext cx="8229600" cy="5733256"/>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pic>
      <p:sp>
        <p:nvSpPr>
          <p:cNvPr id="5" name="Rectangle 3"/>
          <p:cNvSpPr>
            <a:spLocks noChangeArrowheads="1"/>
          </p:cNvSpPr>
          <p:nvPr/>
        </p:nvSpPr>
        <p:spPr bwMode="auto">
          <a:xfrm>
            <a:off x="0" y="0"/>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6" name="Rectangle 5"/>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14" name="Rectangle 2"/>
          <p:cNvSpPr>
            <a:spLocks noGrp="1" noChangeArrowheads="1"/>
          </p:cNvSpPr>
          <p:nvPr>
            <p:ph type="title" idx="4294967295"/>
          </p:nvPr>
        </p:nvSpPr>
        <p:spPr>
          <a:xfrm>
            <a:off x="0" y="0"/>
            <a:ext cx="8915400" cy="720080"/>
          </a:xfrm>
        </p:spPr>
        <p:txBody>
          <a:bodyPr anchor="ctr">
            <a:normAutofit/>
          </a:bodyPr>
          <a:lstStyle/>
          <a:p>
            <a:r>
              <a:rPr lang="fr-CA" sz="2800" b="1" dirty="0">
                <a:solidFill>
                  <a:schemeClr val="bg1"/>
                </a:solidFill>
              </a:rPr>
              <a:t>IV. Instrument N˚2 : </a:t>
            </a:r>
            <a:r>
              <a:rPr lang="fr-CA" sz="2800" b="1" dirty="0" err="1">
                <a:solidFill>
                  <a:schemeClr val="bg1"/>
                </a:solidFill>
              </a:rPr>
              <a:t>SHaSA</a:t>
            </a:r>
            <a:endParaRPr lang="fr-CA"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17</a:t>
            </a:fld>
            <a:endParaRPr lang="en-US" dirty="0">
              <a:solidFill>
                <a:prstClr val="black">
                  <a:tint val="75000"/>
                </a:prstClr>
              </a:solidFill>
            </a:endParaRPr>
          </a:p>
        </p:txBody>
      </p:sp>
      <p:sp>
        <p:nvSpPr>
          <p:cNvPr id="24" name="Rectangle 23"/>
          <p:cNvSpPr/>
          <p:nvPr/>
        </p:nvSpPr>
        <p:spPr>
          <a:xfrm>
            <a:off x="0" y="780688"/>
            <a:ext cx="9144000" cy="2800767"/>
          </a:xfrm>
          <a:prstGeom prst="rect">
            <a:avLst/>
          </a:prstGeom>
        </p:spPr>
        <p:txBody>
          <a:bodyPr wrap="square">
            <a:spAutoFit/>
          </a:bodyPr>
          <a:lstStyle/>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endParaRPr lang="fr-CA" sz="2800" b="1" dirty="0" smtClean="0">
              <a:solidFill>
                <a:srgbClr val="0000FF"/>
              </a:solidFill>
            </a:endParaRPr>
          </a:p>
          <a:p>
            <a:pPr marL="571500" indent="-571500">
              <a:buAutoNum type="romanUcPeriod"/>
            </a:pPr>
            <a:endParaRPr lang="fr-CA" sz="2800" b="1" dirty="0">
              <a:solidFill>
                <a:srgbClr val="0000FF"/>
              </a:solidFill>
            </a:endParaRPr>
          </a:p>
          <a:p>
            <a:endParaRPr lang="fr-CA" sz="2800" b="1" dirty="0" smtClean="0">
              <a:solidFill>
                <a:srgbClr val="0000FF"/>
              </a:solidFill>
            </a:endParaRP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7" y="81889"/>
            <a:ext cx="8496945" cy="707886"/>
          </a:xfrm>
          <a:prstGeom prst="rect">
            <a:avLst/>
          </a:prstGeom>
        </p:spPr>
        <p:txBody>
          <a:bodyPr wrap="square">
            <a:spAutoFit/>
          </a:bodyPr>
          <a:lstStyle/>
          <a:p>
            <a:pPr algn="ctr"/>
            <a:r>
              <a:rPr lang="fr-CA" sz="2000" b="1" dirty="0"/>
              <a:t>IV. Instrument N</a:t>
            </a:r>
            <a:r>
              <a:rPr lang="fr-CA" sz="2000" b="1" dirty="0" smtClean="0"/>
              <a:t>˚3,4 </a:t>
            </a:r>
            <a:r>
              <a:rPr lang="fr-CA" sz="2000" b="1" dirty="0"/>
              <a:t>: </a:t>
            </a:r>
            <a:r>
              <a:rPr lang="fr-CA" sz="2000" b="1" dirty="0" smtClean="0"/>
              <a:t>Relation entre Institut Africain et le Centre de Formation et Data </a:t>
            </a:r>
            <a:r>
              <a:rPr lang="fr-CA" sz="2000" b="1" dirty="0" err="1" smtClean="0"/>
              <a:t>Revolution</a:t>
            </a:r>
            <a:endParaRPr lang="fr-CA" sz="20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836713"/>
            <a:ext cx="849694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530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836712"/>
            <a:ext cx="8845996" cy="5832648"/>
          </a:xfrm>
        </p:spPr>
        <p:txBody>
          <a:bodyPr>
            <a:noAutofit/>
          </a:bodyPr>
          <a:lstStyle/>
          <a:p>
            <a:pPr marL="0" indent="0">
              <a:buNone/>
            </a:pPr>
            <a:r>
              <a:rPr lang="fr-FR" sz="2000" b="1" dirty="0" smtClean="0"/>
              <a:t>L’Institut</a:t>
            </a:r>
            <a:endParaRPr lang="fr-FR" sz="2000" dirty="0" smtClean="0"/>
          </a:p>
          <a:p>
            <a:r>
              <a:rPr lang="fr-FR" sz="2000" dirty="0" smtClean="0"/>
              <a:t>Contribution </a:t>
            </a:r>
            <a:r>
              <a:rPr lang="fr-FR" sz="2000" dirty="0" smtClean="0"/>
              <a:t>du </a:t>
            </a:r>
            <a:r>
              <a:rPr lang="fr-FR" sz="2000" b="1" dirty="0" smtClean="0"/>
              <a:t>gouvernement Tunisien </a:t>
            </a:r>
            <a:r>
              <a:rPr lang="fr-FR" sz="2000" dirty="0" smtClean="0"/>
              <a:t>à hauteur de </a:t>
            </a:r>
            <a:r>
              <a:rPr lang="fr-FR" sz="2000" b="1" dirty="0" smtClean="0"/>
              <a:t>946 000 $USD (3 ans)</a:t>
            </a:r>
          </a:p>
          <a:p>
            <a:endParaRPr lang="fr-FR" sz="2000" dirty="0" smtClean="0"/>
          </a:p>
          <a:p>
            <a:r>
              <a:rPr lang="fr-FR" sz="2000" dirty="0" smtClean="0"/>
              <a:t>Signature </a:t>
            </a:r>
            <a:r>
              <a:rPr lang="fr-FR" sz="2000" dirty="0" smtClean="0"/>
              <a:t>prochaine de </a:t>
            </a:r>
            <a:r>
              <a:rPr lang="fr-FR" sz="2000" b="1" dirty="0" smtClean="0"/>
              <a:t>l’accord de siège</a:t>
            </a:r>
            <a:r>
              <a:rPr lang="fr-FR" sz="2000" dirty="0" smtClean="0"/>
              <a:t> entre la CUA et le gouvernement Tunisien</a:t>
            </a:r>
          </a:p>
          <a:p>
            <a:endParaRPr lang="fr-FR" sz="2000" b="1" dirty="0" smtClean="0"/>
          </a:p>
          <a:p>
            <a:r>
              <a:rPr lang="fr-FR" sz="2000" b="1" dirty="0" smtClean="0"/>
              <a:t>Eurostat </a:t>
            </a:r>
            <a:r>
              <a:rPr lang="fr-FR" sz="2000" b="1" dirty="0"/>
              <a:t>(Commission de l'Union européenne</a:t>
            </a:r>
            <a:r>
              <a:rPr lang="fr-FR" sz="2000" b="1" dirty="0" smtClean="0"/>
              <a:t>) : </a:t>
            </a:r>
            <a:r>
              <a:rPr lang="fr-FR" sz="2000" dirty="0" smtClean="0"/>
              <a:t>A travers le programme </a:t>
            </a:r>
            <a:r>
              <a:rPr lang="fr-FR" sz="2000" dirty="0"/>
              <a:t>panafricain a mis à la disposition de la Commission de l'Union africaine </a:t>
            </a:r>
            <a:r>
              <a:rPr lang="fr-FR" sz="2000" b="1" dirty="0" smtClean="0"/>
              <a:t>10 </a:t>
            </a:r>
            <a:r>
              <a:rPr lang="fr-FR" sz="2000" b="1" dirty="0"/>
              <a:t>millions d'euro sur une période trois ans (2016-2018).</a:t>
            </a:r>
            <a:endParaRPr lang="en-US" sz="2000" dirty="0"/>
          </a:p>
          <a:p>
            <a:endParaRPr lang="fr-FR" sz="2000" dirty="0" smtClean="0"/>
          </a:p>
          <a:p>
            <a:r>
              <a:rPr lang="fr-FR" sz="2000" dirty="0" smtClean="0"/>
              <a:t>Arrivée </a:t>
            </a:r>
            <a:r>
              <a:rPr lang="fr-FR" sz="2000" dirty="0" smtClean="0"/>
              <a:t>prochaine </a:t>
            </a:r>
            <a:r>
              <a:rPr lang="fr-FR" sz="2000" b="1" dirty="0" smtClean="0"/>
              <a:t>d’Expertise France </a:t>
            </a:r>
            <a:r>
              <a:rPr lang="fr-FR" sz="2000" dirty="0" smtClean="0"/>
              <a:t>dans le Cadre du Programme Panafricain</a:t>
            </a:r>
          </a:p>
          <a:p>
            <a:endParaRPr lang="fr-FR" sz="2000" dirty="0" smtClean="0"/>
          </a:p>
          <a:p>
            <a:r>
              <a:rPr lang="fr-FR" sz="2000" b="1" dirty="0" smtClean="0"/>
              <a:t>La </a:t>
            </a:r>
            <a:r>
              <a:rPr lang="fr-FR" sz="2000" b="1" dirty="0"/>
              <a:t>BAD </a:t>
            </a:r>
            <a:r>
              <a:rPr lang="fr-FR" sz="2000" dirty="0"/>
              <a:t>a mis à la disposition de la Commission de l'Union africaine du matériel informatique et mobiliers pour le démarrage effectif des activités de l'institut des statistiques. </a:t>
            </a:r>
          </a:p>
          <a:p>
            <a:endParaRPr lang="fr-FR" sz="2000" dirty="0"/>
          </a:p>
          <a:p>
            <a:pPr marL="0" indent="0">
              <a:buNone/>
            </a:pPr>
            <a:endParaRPr lang="en-US" sz="2000" dirty="0" smtClean="0"/>
          </a:p>
          <a:p>
            <a:pPr marL="0" indent="0">
              <a:buNone/>
            </a:pPr>
            <a:endParaRPr lang="fr-FR" sz="2000" dirty="0" smtClean="0"/>
          </a:p>
          <a:p>
            <a:pPr marL="0" indent="0">
              <a:buNone/>
            </a:pPr>
            <a:endParaRPr lang="en-US" sz="2000" dirty="0"/>
          </a:p>
          <a:p>
            <a:pPr marL="0" indent="0">
              <a:buNone/>
            </a:pPr>
            <a:endParaRPr lang="en-US" sz="2800" dirty="0"/>
          </a:p>
          <a:p>
            <a:pPr marL="0" indent="0" algn="just">
              <a:buNone/>
            </a:pPr>
            <a:endParaRPr lang="fr-FR" sz="2800" dirty="0" smtClean="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5" name="Rectangle 4"/>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52400" y="0"/>
            <a:ext cx="8991600" cy="764704"/>
          </a:xfrm>
        </p:spPr>
        <p:txBody>
          <a:bodyPr>
            <a:normAutofit fontScale="90000"/>
          </a:bodyPr>
          <a:lstStyle/>
          <a:p>
            <a:pPr lvl="0"/>
            <a:r>
              <a:rPr lang="fr-FR" sz="2400" b="1" dirty="0" smtClean="0">
                <a:solidFill>
                  <a:schemeClr val="bg1"/>
                </a:solidFill>
              </a:rPr>
              <a:t>Informations sur Processus d’opérationnalisation de l’Institut de Tunis</a:t>
            </a:r>
            <a:endParaRPr lang="en-US" sz="2400" dirty="0">
              <a:solidFill>
                <a:schemeClr val="bg1"/>
              </a:solidFill>
            </a:endParaRPr>
          </a:p>
        </p:txBody>
      </p:sp>
    </p:spTree>
    <p:extLst>
      <p:ext uri="{BB962C8B-B14F-4D97-AF65-F5344CB8AC3E}">
        <p14:creationId xmlns:p14="http://schemas.microsoft.com/office/powerpoint/2010/main" val="42653322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836712"/>
            <a:ext cx="8763000" cy="5486400"/>
          </a:xfrm>
        </p:spPr>
        <p:txBody>
          <a:bodyPr>
            <a:noAutofit/>
          </a:bodyPr>
          <a:lstStyle/>
          <a:p>
            <a:pPr marL="0" indent="0">
              <a:buNone/>
            </a:pPr>
            <a:r>
              <a:rPr lang="fr-FR" sz="2400" b="1" dirty="0" smtClean="0"/>
              <a:t>Le Centre de Yamoussoukro</a:t>
            </a:r>
          </a:p>
          <a:p>
            <a:endParaRPr lang="fr-FR" sz="2000" dirty="0" smtClean="0"/>
          </a:p>
          <a:p>
            <a:r>
              <a:rPr lang="fr-FR" sz="2000" dirty="0" smtClean="0"/>
              <a:t>A invité la CUA à visiter le Centre (une mission prévue en Février)</a:t>
            </a:r>
          </a:p>
          <a:p>
            <a:endParaRPr lang="fr-FR" sz="2000" dirty="0" smtClean="0"/>
          </a:p>
          <a:p>
            <a:r>
              <a:rPr lang="fr-FR" sz="2000" dirty="0" smtClean="0"/>
              <a:t>Le </a:t>
            </a:r>
            <a:r>
              <a:rPr lang="fr-FR" sz="2000" dirty="0"/>
              <a:t>Gouvernement ivoirien a mis à la disposition du centre, un immeuble devant abriter les activités du centre </a:t>
            </a:r>
            <a:endParaRPr lang="fr-FR" sz="2000" dirty="0" smtClean="0"/>
          </a:p>
          <a:p>
            <a:endParaRPr lang="fr-FR" sz="2000" b="1" dirty="0" smtClean="0"/>
          </a:p>
          <a:p>
            <a:r>
              <a:rPr lang="fr-FR" sz="2000" b="1" dirty="0" smtClean="0"/>
              <a:t>30 </a:t>
            </a:r>
            <a:r>
              <a:rPr lang="fr-FR" sz="2000" b="1" dirty="0"/>
              <a:t>millions de dollars</a:t>
            </a:r>
            <a:r>
              <a:rPr lang="fr-FR" sz="2000" dirty="0"/>
              <a:t> </a:t>
            </a:r>
            <a:r>
              <a:rPr lang="fr-FR" sz="2000" dirty="0" smtClean="0"/>
              <a:t>auprès de la banque mondiale pour </a:t>
            </a:r>
            <a:r>
              <a:rPr lang="fr-FR" sz="2000" dirty="0"/>
              <a:t>le démarrage effectif des activités du centre. </a:t>
            </a:r>
            <a:endParaRPr lang="fr-FR" sz="2000" dirty="0" smtClean="0"/>
          </a:p>
          <a:p>
            <a:pPr marL="0" indent="0">
              <a:buNone/>
            </a:pPr>
            <a:endParaRPr lang="en-US" sz="2000" dirty="0" smtClean="0"/>
          </a:p>
          <a:p>
            <a:pPr marL="0" indent="0">
              <a:buNone/>
            </a:pPr>
            <a:endParaRPr lang="fr-FR" sz="2000" dirty="0" smtClean="0"/>
          </a:p>
          <a:p>
            <a:pPr marL="0" indent="0">
              <a:buNone/>
            </a:pPr>
            <a:endParaRPr lang="en-US" sz="2000" dirty="0"/>
          </a:p>
          <a:p>
            <a:pPr marL="0" indent="0">
              <a:buNone/>
            </a:pPr>
            <a:endParaRPr lang="en-US" sz="2800" dirty="0"/>
          </a:p>
          <a:p>
            <a:pPr marL="0" indent="0" algn="just">
              <a:buNone/>
            </a:pPr>
            <a:endParaRPr lang="fr-FR" sz="2800" dirty="0" smtClean="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5" name="Rectangle 4"/>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52400" y="0"/>
            <a:ext cx="8991600" cy="764704"/>
          </a:xfrm>
        </p:spPr>
        <p:txBody>
          <a:bodyPr>
            <a:normAutofit fontScale="90000"/>
          </a:bodyPr>
          <a:lstStyle/>
          <a:p>
            <a:pPr lvl="0"/>
            <a:r>
              <a:rPr lang="fr-FR" sz="2400" b="1" dirty="0" smtClean="0">
                <a:solidFill>
                  <a:schemeClr val="bg1"/>
                </a:solidFill>
              </a:rPr>
              <a:t>Informations sur Processus d’opérationnalisation du Centre de </a:t>
            </a:r>
            <a:r>
              <a:rPr lang="fr-FR" sz="2400" b="1" dirty="0" err="1" smtClean="0">
                <a:solidFill>
                  <a:schemeClr val="bg1"/>
                </a:solidFill>
              </a:rPr>
              <a:t>Yamoussokro</a:t>
            </a:r>
            <a:endParaRPr lang="en-US" sz="2400" dirty="0">
              <a:solidFill>
                <a:schemeClr val="bg1"/>
              </a:solidFill>
            </a:endParaRPr>
          </a:p>
        </p:txBody>
      </p:sp>
    </p:spTree>
    <p:extLst>
      <p:ext uri="{BB962C8B-B14F-4D97-AF65-F5344CB8AC3E}">
        <p14:creationId xmlns:p14="http://schemas.microsoft.com/office/powerpoint/2010/main" val="17088181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2</a:t>
            </a:fld>
            <a:endParaRPr lang="en-US" dirty="0">
              <a:solidFill>
                <a:prstClr val="black">
                  <a:tint val="75000"/>
                </a:prstClr>
              </a:solidFill>
            </a:endParaRPr>
          </a:p>
        </p:txBody>
      </p:sp>
      <p:sp>
        <p:nvSpPr>
          <p:cNvPr id="24" name="Rectangle 23"/>
          <p:cNvSpPr/>
          <p:nvPr/>
        </p:nvSpPr>
        <p:spPr>
          <a:xfrm>
            <a:off x="0" y="780688"/>
            <a:ext cx="9144000" cy="5693866"/>
          </a:xfrm>
          <a:prstGeom prst="rect">
            <a:avLst/>
          </a:prstGeom>
        </p:spPr>
        <p:txBody>
          <a:bodyPr wrap="square">
            <a:spAutoFit/>
          </a:bodyPr>
          <a:lstStyle/>
          <a:p>
            <a:pPr marL="571500" indent="-571500">
              <a:buAutoNum type="romanUcPeriod"/>
            </a:pPr>
            <a:endParaRPr lang="fr-CA" sz="2800" b="1" dirty="0" smtClean="0">
              <a:solidFill>
                <a:srgbClr val="0000FF"/>
              </a:solidFill>
            </a:endParaRPr>
          </a:p>
          <a:p>
            <a:pPr marL="571500" indent="-571500">
              <a:buAutoNum type="romanUcPeriod"/>
            </a:pPr>
            <a:r>
              <a:rPr lang="fr-CA" sz="2800" b="1" dirty="0" smtClean="0">
                <a:solidFill>
                  <a:srgbClr val="0000FF"/>
                </a:solidFill>
              </a:rPr>
              <a:t>C’est quoi la révolution des données ?</a:t>
            </a:r>
          </a:p>
          <a:p>
            <a:pPr marL="571500" indent="-571500">
              <a:buAutoNum type="romanUcPeriod"/>
            </a:pPr>
            <a:endParaRPr lang="fr-CA" sz="2800" b="1" dirty="0" smtClean="0">
              <a:solidFill>
                <a:srgbClr val="0000FF"/>
              </a:solidFill>
            </a:endParaRPr>
          </a:p>
          <a:p>
            <a:pPr marL="571500" indent="-571500">
              <a:buAutoNum type="romanUcPeriod"/>
            </a:pPr>
            <a:r>
              <a:rPr lang="fr-CA" sz="2800" b="1" dirty="0" smtClean="0">
                <a:solidFill>
                  <a:srgbClr val="0000FF"/>
                </a:solidFill>
              </a:rPr>
              <a:t>Contraintes </a:t>
            </a:r>
            <a:r>
              <a:rPr lang="fr-CA" sz="2800" b="1" dirty="0" smtClean="0">
                <a:solidFill>
                  <a:srgbClr val="0000FF"/>
                </a:solidFill>
              </a:rPr>
              <a:t>à la production des données en Afrique ?</a:t>
            </a:r>
          </a:p>
          <a:p>
            <a:pPr marL="571500" indent="-571500">
              <a:buAutoNum type="romanUcPeriod"/>
            </a:pPr>
            <a:endParaRPr lang="fr-CA" sz="2800" b="1" dirty="0" smtClean="0">
              <a:solidFill>
                <a:srgbClr val="0000FF"/>
              </a:solidFill>
            </a:endParaRPr>
          </a:p>
          <a:p>
            <a:pPr marL="571500" indent="-571500">
              <a:buAutoNum type="romanUcPeriod"/>
            </a:pPr>
            <a:r>
              <a:rPr lang="fr-CA" sz="2800" b="1" dirty="0" smtClean="0">
                <a:solidFill>
                  <a:srgbClr val="0000FF"/>
                </a:solidFill>
              </a:rPr>
              <a:t>Quelle réponse africaine pour une révolution des données en Afrique</a:t>
            </a:r>
          </a:p>
          <a:p>
            <a:pPr marL="571500" indent="-571500">
              <a:buAutoNum type="romanUcPeriod"/>
            </a:pPr>
            <a:endParaRPr lang="fr-CA" sz="2800" b="1" dirty="0" smtClean="0">
              <a:solidFill>
                <a:srgbClr val="0000FF"/>
              </a:solidFill>
            </a:endParaRPr>
          </a:p>
          <a:p>
            <a:pPr marL="571500" indent="-571500">
              <a:buAutoNum type="romanUcPeriod"/>
            </a:pPr>
            <a:r>
              <a:rPr lang="fr-CA" sz="2800" b="1" dirty="0">
                <a:solidFill>
                  <a:srgbClr val="0000FF"/>
                </a:solidFill>
              </a:rPr>
              <a:t>Les instruments nécessaires à une révolution des données en Afrique </a:t>
            </a:r>
            <a:r>
              <a:rPr lang="fr-CA" sz="2000" b="1" i="1" dirty="0" smtClean="0"/>
              <a:t>(Charte, </a:t>
            </a:r>
            <a:r>
              <a:rPr lang="fr-CA" sz="2000" b="1" i="1" dirty="0" err="1" smtClean="0"/>
              <a:t>SHaSA</a:t>
            </a:r>
            <a:r>
              <a:rPr lang="fr-CA" sz="2000" b="1" i="1" dirty="0" smtClean="0"/>
              <a:t>, Institut de Tunis et Centre de Yamoussoukro)</a:t>
            </a: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1520" y="81888"/>
            <a:ext cx="4319901" cy="523220"/>
          </a:xfrm>
          <a:prstGeom prst="rect">
            <a:avLst/>
          </a:prstGeom>
        </p:spPr>
        <p:txBody>
          <a:bodyPr wrap="none">
            <a:spAutoFit/>
          </a:bodyPr>
          <a:lstStyle/>
          <a:p>
            <a:r>
              <a:rPr lang="fr-CA" sz="2800" b="1" dirty="0" smtClean="0">
                <a:solidFill>
                  <a:schemeClr val="bg1"/>
                </a:solidFill>
              </a:rPr>
              <a:t>PLAN DE LA PRESENTATION </a:t>
            </a:r>
            <a:endParaRPr lang="fr-FR" sz="2800" b="1" dirty="0">
              <a:solidFill>
                <a:schemeClr val="bg1"/>
              </a:solidFill>
            </a:endParaRPr>
          </a:p>
        </p:txBody>
      </p:sp>
    </p:spTree>
    <p:extLst>
      <p:ext uri="{BB962C8B-B14F-4D97-AF65-F5344CB8AC3E}">
        <p14:creationId xmlns:p14="http://schemas.microsoft.com/office/powerpoint/2010/main" val="3170011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57224" y="642918"/>
            <a:ext cx="8047037" cy="2786082"/>
          </a:xfrm>
          <a:scene3d>
            <a:camera prst="orthographicFront"/>
            <a:lightRig rig="threePt" dir="t"/>
          </a:scene3d>
          <a:sp3d>
            <a:bevelT/>
          </a:sp3d>
        </p:spPr>
        <p:txBody>
          <a:bodyPr>
            <a:normAutofit fontScale="90000"/>
          </a:bodyPr>
          <a:lstStyle/>
          <a:p>
            <a:pPr algn="ctr"/>
            <a:r>
              <a:rPr lang="en-US" sz="4900" b="1" dirty="0" smtClean="0">
                <a:solidFill>
                  <a:srgbClr val="00B050"/>
                </a:solidFill>
                <a:latin typeface="Handwriting - Dakota"/>
                <a:cs typeface="Handwriting - Dakota"/>
              </a:rPr>
              <a:t>MERCI  POUR VOTRE ATTENTION !</a:t>
            </a:r>
            <a:br>
              <a:rPr lang="en-US" sz="4900" b="1" dirty="0" smtClean="0">
                <a:solidFill>
                  <a:srgbClr val="00B050"/>
                </a:solidFill>
                <a:latin typeface="Handwriting - Dakota"/>
                <a:cs typeface="Handwriting - Dakota"/>
              </a:rPr>
            </a:br>
            <a:r>
              <a:rPr lang="en-US" sz="4900" b="1" dirty="0" smtClean="0">
                <a:solidFill>
                  <a:srgbClr val="00B050"/>
                </a:solidFill>
                <a:latin typeface="Handwriting - Dakota"/>
                <a:cs typeface="Handwriting - Dakota"/>
              </a:rPr>
              <a:t>www.au.int</a:t>
            </a:r>
            <a:r>
              <a:rPr lang="en-US" sz="9600" b="1" dirty="0" smtClean="0">
                <a:solidFill>
                  <a:srgbClr val="00B050"/>
                </a:solidFill>
                <a:latin typeface="Handwriting - Dakota"/>
                <a:cs typeface="Handwriting - Dakota"/>
              </a:rPr>
              <a:t> </a:t>
            </a:r>
            <a:endParaRPr lang="en-US" sz="9600" b="1" dirty="0">
              <a:solidFill>
                <a:srgbClr val="00B050"/>
              </a:solidFill>
              <a:latin typeface="Handwriting - Dakota"/>
              <a:cs typeface="Handwriting - Dakota"/>
            </a:endParaRPr>
          </a:p>
        </p:txBody>
      </p:sp>
      <p:sp>
        <p:nvSpPr>
          <p:cNvPr id="2" name="Slide Number Placeholder 1"/>
          <p:cNvSpPr>
            <a:spLocks noGrp="1"/>
          </p:cNvSpPr>
          <p:nvPr>
            <p:ph type="sldNum" sz="quarter" idx="12"/>
          </p:nvPr>
        </p:nvSpPr>
        <p:spPr/>
        <p:txBody>
          <a:bodyPr/>
          <a:lstStyle/>
          <a:p>
            <a:fld id="{BF359AF5-F53E-43C6-BCB6-0E87B4A7F7B5}" type="slidenum">
              <a:rPr lang="en-US" smtClean="0">
                <a:solidFill>
                  <a:prstClr val="black">
                    <a:tint val="75000"/>
                  </a:prstClr>
                </a:solidFill>
              </a:rPr>
              <a:pPr/>
              <a:t>20</a:t>
            </a:fld>
            <a:endParaRPr lang="en-US">
              <a:solidFill>
                <a:prstClr val="black">
                  <a:tint val="75000"/>
                </a:prstClr>
              </a:solidFill>
            </a:endParaRPr>
          </a:p>
        </p:txBody>
      </p:sp>
      <p:pic>
        <p:nvPicPr>
          <p:cNvPr id="1026" name="Picture 2" descr="C:\Users\crepinn\Desktop\Director\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12976"/>
            <a:ext cx="712730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47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par>
                          <p:cTn id="14" fill="hold">
                            <p:stCondLst>
                              <p:cond delay="2000"/>
                            </p:stCondLst>
                            <p:childTnLst>
                              <p:par>
                                <p:cTn id="15" presetID="13" presetClass="path" presetSubtype="0" accel="50000" decel="50000" fill="hold" grpId="2" nodeType="afterEffect">
                                  <p:stCondLst>
                                    <p:cond delay="0"/>
                                  </p:stCondLst>
                                  <p:childTnLst>
                                    <p:animMotion origin="layout" path="M 0 0  L 0.125 0.288  L -0.125 0.288  L 0 0  Z" pathEditMode="relative" ptsTypes="">
                                      <p:cBhvr>
                                        <p:cTn id="16" dur="2000" fill="hold"/>
                                        <p:tgtEl>
                                          <p:spTgt spid="10"/>
                                        </p:tgtEl>
                                        <p:attrNameLst>
                                          <p:attrName>ppt_x</p:attrName>
                                          <p:attrName>ppt_y</p:attrName>
                                        </p:attrNameLst>
                                      </p:cBhvr>
                                    </p:animMotion>
                                  </p:childTnLst>
                                </p:cTn>
                              </p:par>
                            </p:childTnLst>
                          </p:cTn>
                        </p:par>
                        <p:par>
                          <p:cTn id="17" fill="hold">
                            <p:stCondLst>
                              <p:cond delay="4000"/>
                            </p:stCondLst>
                            <p:childTnLst>
                              <p:par>
                                <p:cTn id="18" presetID="19" presetClass="entr" presetSubtype="10" repeatCount="indefinite" fill="hold" grpId="0" nodeType="afterEffect">
                                  <p:stCondLst>
                                    <p:cond delay="0"/>
                                  </p:stCondLst>
                                  <p:endCondLst>
                                    <p:cond evt="onNext" delay="0">
                                      <p:tgtEl>
                                        <p:sldTgt/>
                                      </p:tgtEl>
                                    </p:cond>
                                  </p:endCondLst>
                                  <p:childTnLst>
                                    <p:set>
                                      <p:cBhvr>
                                        <p:cTn id="19" dur="1" fill="hold">
                                          <p:stCondLst>
                                            <p:cond delay="0"/>
                                          </p:stCondLst>
                                        </p:cTn>
                                        <p:tgtEl>
                                          <p:spTgt spid="10"/>
                                        </p:tgtEl>
                                        <p:attrNameLst>
                                          <p:attrName>style.visibility</p:attrName>
                                        </p:attrNameLst>
                                      </p:cBhvr>
                                      <p:to>
                                        <p:strVal val="visible"/>
                                      </p:to>
                                    </p:set>
                                    <p:anim calcmode="lin" valueType="num">
                                      <p:cBhvr>
                                        <p:cTn id="20" dur="5000" fill="hold"/>
                                        <p:tgtEl>
                                          <p:spTgt spid="10"/>
                                        </p:tgtEl>
                                        <p:attrNameLst>
                                          <p:attrName>ppt_w</p:attrName>
                                        </p:attrNameLst>
                                      </p:cBhvr>
                                      <p:tavLst>
                                        <p:tav tm="0" fmla="#ppt_w*sin(2.5*pi*$)">
                                          <p:val>
                                            <p:fltVal val="0"/>
                                          </p:val>
                                        </p:tav>
                                        <p:tav tm="100000">
                                          <p:val>
                                            <p:fltVal val="1"/>
                                          </p:val>
                                        </p:tav>
                                      </p:tavLst>
                                    </p:anim>
                                    <p:anim calcmode="lin" valueType="num">
                                      <p:cBhvr>
                                        <p:cTn id="21"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3</a:t>
            </a:fld>
            <a:endParaRPr lang="en-US" dirty="0">
              <a:solidFill>
                <a:prstClr val="black">
                  <a:tint val="75000"/>
                </a:prstClr>
              </a:solidFill>
            </a:endParaRPr>
          </a:p>
        </p:txBody>
      </p:sp>
      <p:sp>
        <p:nvSpPr>
          <p:cNvPr id="24" name="Rectangle 23"/>
          <p:cNvSpPr/>
          <p:nvPr/>
        </p:nvSpPr>
        <p:spPr>
          <a:xfrm>
            <a:off x="0" y="780688"/>
            <a:ext cx="9144000" cy="8402300"/>
          </a:xfrm>
          <a:prstGeom prst="rect">
            <a:avLst/>
          </a:prstGeom>
        </p:spPr>
        <p:txBody>
          <a:bodyPr wrap="square">
            <a:spAutoFit/>
          </a:bodyPr>
          <a:lstStyle/>
          <a:p>
            <a:pPr marL="457200" indent="-457200">
              <a:buFont typeface="Arial" pitchFamily="34" charset="0"/>
              <a:buChar char="•"/>
            </a:pPr>
            <a:r>
              <a:rPr lang="fr-CA" sz="2800" b="1" dirty="0" smtClean="0">
                <a:solidFill>
                  <a:srgbClr val="0000FF"/>
                </a:solidFill>
              </a:rPr>
              <a:t>Disposer des données statistiques de qualité à temps </a:t>
            </a:r>
          </a:p>
          <a:p>
            <a:pPr marL="914400" lvl="1" indent="-457200">
              <a:buFont typeface="Arial" pitchFamily="34" charset="0"/>
              <a:buChar char="•"/>
            </a:pPr>
            <a:r>
              <a:rPr lang="fr-CA" sz="2800" b="1" dirty="0" smtClean="0"/>
              <a:t>au niveau de chaque pays et</a:t>
            </a:r>
          </a:p>
          <a:p>
            <a:pPr marL="914400" lvl="1" indent="-457200">
              <a:buFont typeface="Arial" pitchFamily="34" charset="0"/>
              <a:buChar char="•"/>
            </a:pPr>
            <a:r>
              <a:rPr lang="fr-CA" sz="2800" b="1" dirty="0" smtClean="0"/>
              <a:t>à l’échelle du continent africain</a:t>
            </a:r>
          </a:p>
          <a:p>
            <a:pPr marL="457200" indent="-457200">
              <a:buFont typeface="Arial" pitchFamily="34" charset="0"/>
              <a:buChar char="•"/>
            </a:pPr>
            <a:endParaRPr lang="fr-CA" sz="2800" b="1" dirty="0">
              <a:solidFill>
                <a:srgbClr val="0000FF"/>
              </a:solidFill>
            </a:endParaRPr>
          </a:p>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r>
              <a:rPr lang="fr-CA" sz="2800" b="1" dirty="0" smtClean="0">
                <a:solidFill>
                  <a:srgbClr val="0000FF"/>
                </a:solidFill>
              </a:rPr>
              <a:t>Les données nécessaires pour le suivi </a:t>
            </a:r>
          </a:p>
          <a:p>
            <a:pPr marL="914400" lvl="1" indent="-457200">
              <a:buFont typeface="Arial" pitchFamily="34" charset="0"/>
              <a:buChar char="•"/>
            </a:pPr>
            <a:r>
              <a:rPr lang="fr-CA" sz="2800" b="1" dirty="0" smtClean="0"/>
              <a:t>des politiques nationales </a:t>
            </a:r>
          </a:p>
          <a:p>
            <a:pPr marL="914400" lvl="1" indent="-457200">
              <a:buFont typeface="Arial" pitchFamily="34" charset="0"/>
              <a:buChar char="•"/>
            </a:pPr>
            <a:r>
              <a:rPr lang="fr-CA" sz="2800" b="1" dirty="0" smtClean="0"/>
              <a:t>et de l’agenda 2063/</a:t>
            </a:r>
            <a:r>
              <a:rPr lang="fr-CA" sz="2800" b="1" dirty="0" err="1" smtClean="0"/>
              <a:t>SDGs</a:t>
            </a:r>
            <a:endParaRPr lang="fr-CA" sz="2800" b="1" dirty="0" smtClean="0"/>
          </a:p>
          <a:p>
            <a:pPr marL="457200" indent="-457200">
              <a:buFont typeface="Arial" pitchFamily="34" charset="0"/>
              <a:buChar char="•"/>
            </a:pPr>
            <a:endParaRPr lang="fr-CA" sz="2800" b="1" dirty="0">
              <a:solidFill>
                <a:srgbClr val="0000FF"/>
              </a:solidFill>
            </a:endParaRPr>
          </a:p>
          <a:p>
            <a:pPr marL="457200" indent="-457200">
              <a:buFont typeface="Arial" pitchFamily="34" charset="0"/>
              <a:buChar char="•"/>
            </a:pPr>
            <a:r>
              <a:rPr lang="fr-CA" sz="2800" b="1" dirty="0" smtClean="0">
                <a:solidFill>
                  <a:srgbClr val="0000FF"/>
                </a:solidFill>
              </a:rPr>
              <a:t>Promouvoir la culture Statistique :</a:t>
            </a:r>
          </a:p>
          <a:p>
            <a:pPr marL="914400" lvl="1" indent="-457200">
              <a:buFont typeface="Arial" pitchFamily="34" charset="0"/>
              <a:buChar char="•"/>
            </a:pPr>
            <a:r>
              <a:rPr lang="fr-CA" sz="2800" b="1" dirty="0" smtClean="0"/>
              <a:t>Faire des données statistiques une référence pour les prises de décision (Public, Privé et Société civile) </a:t>
            </a:r>
          </a:p>
          <a:p>
            <a:pPr marL="914400" lvl="1" indent="-457200">
              <a:buFont typeface="Arial" pitchFamily="34" charset="0"/>
              <a:buChar char="•"/>
            </a:pPr>
            <a:endParaRPr lang="fr-CA" sz="2800" b="1" dirty="0">
              <a:solidFill>
                <a:srgbClr val="0000FF"/>
              </a:solidFill>
            </a:endParaRPr>
          </a:p>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endParaRPr lang="fr-CA" sz="2800" b="1" dirty="0" smtClean="0">
              <a:solidFill>
                <a:srgbClr val="0000FF"/>
              </a:solidFill>
            </a:endParaRPr>
          </a:p>
          <a:p>
            <a:pPr marL="571500" indent="-571500">
              <a:buAutoNum type="romanUcPeriod"/>
            </a:pPr>
            <a:endParaRPr lang="fr-CA" sz="2800" b="1" dirty="0">
              <a:solidFill>
                <a:srgbClr val="0000FF"/>
              </a:solidFill>
            </a:endParaRPr>
          </a:p>
          <a:p>
            <a:endParaRPr lang="fr-CA" sz="2800" b="1" dirty="0" smtClean="0">
              <a:solidFill>
                <a:srgbClr val="0000FF"/>
              </a:solidFill>
            </a:endParaRP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1520" y="81888"/>
            <a:ext cx="6397457" cy="523220"/>
          </a:xfrm>
          <a:prstGeom prst="rect">
            <a:avLst/>
          </a:prstGeom>
        </p:spPr>
        <p:txBody>
          <a:bodyPr wrap="none">
            <a:spAutoFit/>
          </a:bodyPr>
          <a:lstStyle/>
          <a:p>
            <a:pPr marL="571500" indent="-571500">
              <a:buAutoNum type="romanUcPeriod"/>
            </a:pPr>
            <a:r>
              <a:rPr lang="fr-CA" sz="2800" b="1" dirty="0">
                <a:solidFill>
                  <a:srgbClr val="0000FF"/>
                </a:solidFill>
              </a:rPr>
              <a:t>C’est quoi la révolution des données ?</a:t>
            </a:r>
          </a:p>
        </p:txBody>
      </p:sp>
    </p:spTree>
    <p:extLst>
      <p:ext uri="{BB962C8B-B14F-4D97-AF65-F5344CB8AC3E}">
        <p14:creationId xmlns:p14="http://schemas.microsoft.com/office/powerpoint/2010/main" val="4186388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4</a:t>
            </a:fld>
            <a:endParaRPr lang="en-US" dirty="0">
              <a:solidFill>
                <a:prstClr val="black">
                  <a:tint val="75000"/>
                </a:prstClr>
              </a:solidFill>
            </a:endParaRPr>
          </a:p>
        </p:txBody>
      </p:sp>
      <p:sp>
        <p:nvSpPr>
          <p:cNvPr id="24" name="Rectangle 23"/>
          <p:cNvSpPr/>
          <p:nvPr/>
        </p:nvSpPr>
        <p:spPr>
          <a:xfrm>
            <a:off x="0" y="780688"/>
            <a:ext cx="9144000" cy="6678751"/>
          </a:xfrm>
          <a:prstGeom prst="rect">
            <a:avLst/>
          </a:prstGeom>
        </p:spPr>
        <p:txBody>
          <a:bodyPr wrap="square">
            <a:spAutoFit/>
          </a:bodyPr>
          <a:lstStyle/>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r>
              <a:rPr lang="fr-CA" sz="2800" b="1" dirty="0" smtClean="0">
                <a:solidFill>
                  <a:srgbClr val="0000FF"/>
                </a:solidFill>
              </a:rPr>
              <a:t>Faiblesse de capacité humaine et financière des INS</a:t>
            </a:r>
          </a:p>
          <a:p>
            <a:pPr marL="914400" lvl="1" indent="-457200">
              <a:buFont typeface="Arial" pitchFamily="34" charset="0"/>
              <a:buChar char="•"/>
            </a:pPr>
            <a:r>
              <a:rPr lang="fr-CA" sz="2800" b="1" dirty="0" smtClean="0"/>
              <a:t>Les activités prévues dans les SNDS ne sont pas toutes mise en œuvre (financement insuffisant….)</a:t>
            </a:r>
          </a:p>
          <a:p>
            <a:pPr marL="914400" lvl="1" indent="-457200">
              <a:buFont typeface="Arial" pitchFamily="34" charset="0"/>
              <a:buChar char="•"/>
            </a:pPr>
            <a:r>
              <a:rPr lang="fr-CA" sz="2800" b="1" dirty="0" smtClean="0"/>
              <a:t>Les données produites sont irrégulières et de mauvaise qualité</a:t>
            </a:r>
            <a:endParaRPr lang="fr-CA" sz="2800" b="1" dirty="0">
              <a:solidFill>
                <a:srgbClr val="0000FF"/>
              </a:solidFill>
            </a:endParaRPr>
          </a:p>
          <a:p>
            <a:pPr marL="457200" indent="-457200">
              <a:buFont typeface="Arial" pitchFamily="34" charset="0"/>
              <a:buChar char="•"/>
            </a:pPr>
            <a:r>
              <a:rPr lang="fr-CA" sz="2800" b="1" dirty="0" smtClean="0">
                <a:solidFill>
                  <a:srgbClr val="0000FF"/>
                </a:solidFill>
              </a:rPr>
              <a:t>Absence de données comparables au niveau du continent </a:t>
            </a:r>
          </a:p>
          <a:p>
            <a:pPr marL="914400" lvl="1" indent="-457200">
              <a:buFont typeface="Arial" pitchFamily="34" charset="0"/>
              <a:buChar char="•"/>
            </a:pPr>
            <a:r>
              <a:rPr lang="fr-CA" sz="2800" b="1" dirty="0" smtClean="0"/>
              <a:t>Les méthodologies ne sont pas toutes identiques</a:t>
            </a:r>
          </a:p>
          <a:p>
            <a:pPr marL="914400" lvl="1" indent="-457200">
              <a:buFont typeface="Arial" pitchFamily="34" charset="0"/>
              <a:buChar char="•"/>
            </a:pPr>
            <a:r>
              <a:rPr lang="fr-CA" sz="2800" b="1" dirty="0" smtClean="0"/>
              <a:t>La coordination statistique fait défaut au niveau du continent  </a:t>
            </a:r>
          </a:p>
          <a:p>
            <a:pPr marL="457200" indent="-457200">
              <a:buFont typeface="Arial" pitchFamily="34" charset="0"/>
              <a:buChar char="•"/>
            </a:pPr>
            <a:endParaRPr lang="fr-CA" sz="2800" b="1" dirty="0" smtClean="0">
              <a:solidFill>
                <a:srgbClr val="0000FF"/>
              </a:solidFill>
            </a:endParaRPr>
          </a:p>
          <a:p>
            <a:pPr marL="571500" indent="-571500">
              <a:buAutoNum type="romanUcPeriod"/>
            </a:pPr>
            <a:endParaRPr lang="fr-CA" sz="2800" b="1" dirty="0">
              <a:solidFill>
                <a:srgbClr val="0000FF"/>
              </a:solidFill>
            </a:endParaRPr>
          </a:p>
          <a:p>
            <a:endParaRPr lang="fr-CA" sz="2800" b="1" dirty="0" smtClean="0">
              <a:solidFill>
                <a:srgbClr val="0000FF"/>
              </a:solidFill>
            </a:endParaRP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7" y="81889"/>
            <a:ext cx="8496945" cy="523220"/>
          </a:xfrm>
          <a:prstGeom prst="rect">
            <a:avLst/>
          </a:prstGeom>
        </p:spPr>
        <p:txBody>
          <a:bodyPr wrap="square">
            <a:spAutoFit/>
          </a:bodyPr>
          <a:lstStyle/>
          <a:p>
            <a:pPr algn="ctr"/>
            <a:r>
              <a:rPr lang="fr-CA" sz="2800" b="1" dirty="0" smtClean="0">
                <a:solidFill>
                  <a:srgbClr val="0000FF"/>
                </a:solidFill>
              </a:rPr>
              <a:t>II. </a:t>
            </a:r>
            <a:r>
              <a:rPr lang="fr-CA" sz="2800" b="1" dirty="0" smtClean="0">
                <a:solidFill>
                  <a:srgbClr val="0000FF"/>
                </a:solidFill>
              </a:rPr>
              <a:t>Contraintes </a:t>
            </a:r>
            <a:r>
              <a:rPr lang="fr-CA" sz="2800" b="1" dirty="0">
                <a:solidFill>
                  <a:srgbClr val="0000FF"/>
                </a:solidFill>
              </a:rPr>
              <a:t>à la production </a:t>
            </a:r>
            <a:r>
              <a:rPr lang="fr-CA" sz="2800" b="1" dirty="0" smtClean="0">
                <a:solidFill>
                  <a:srgbClr val="0000FF"/>
                </a:solidFill>
              </a:rPr>
              <a:t>des </a:t>
            </a:r>
            <a:r>
              <a:rPr lang="fr-CA" sz="2800" b="1" dirty="0">
                <a:solidFill>
                  <a:srgbClr val="0000FF"/>
                </a:solidFill>
              </a:rPr>
              <a:t>données en Afrique </a:t>
            </a:r>
            <a:r>
              <a:rPr lang="fr-CA" sz="2800" b="1" dirty="0" smtClean="0">
                <a:solidFill>
                  <a:srgbClr val="0000FF"/>
                </a:solidFill>
              </a:rPr>
              <a:t>?</a:t>
            </a:r>
            <a:endParaRPr lang="fr-CA" sz="2800" b="1" dirty="0">
              <a:solidFill>
                <a:srgbClr val="0000FF"/>
              </a:solidFill>
            </a:endParaRPr>
          </a:p>
        </p:txBody>
      </p:sp>
    </p:spTree>
    <p:extLst>
      <p:ext uri="{BB962C8B-B14F-4D97-AF65-F5344CB8AC3E}">
        <p14:creationId xmlns:p14="http://schemas.microsoft.com/office/powerpoint/2010/main" val="3815259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5</a:t>
            </a:fld>
            <a:endParaRPr lang="en-US" dirty="0">
              <a:solidFill>
                <a:prstClr val="black">
                  <a:tint val="75000"/>
                </a:prstClr>
              </a:solidFill>
            </a:endParaRPr>
          </a:p>
        </p:txBody>
      </p:sp>
      <p:sp>
        <p:nvSpPr>
          <p:cNvPr id="24" name="Rectangle 23"/>
          <p:cNvSpPr/>
          <p:nvPr/>
        </p:nvSpPr>
        <p:spPr>
          <a:xfrm>
            <a:off x="0" y="780688"/>
            <a:ext cx="9144000" cy="8402300"/>
          </a:xfrm>
          <a:prstGeom prst="rect">
            <a:avLst/>
          </a:prstGeom>
        </p:spPr>
        <p:txBody>
          <a:bodyPr wrap="square">
            <a:spAutoFit/>
          </a:bodyPr>
          <a:lstStyle/>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r>
              <a:rPr lang="fr-CA" sz="2800" b="1" dirty="0" smtClean="0">
                <a:solidFill>
                  <a:srgbClr val="0000FF"/>
                </a:solidFill>
              </a:rPr>
              <a:t>A l’échelle des pays </a:t>
            </a:r>
          </a:p>
          <a:p>
            <a:pPr marL="914400" lvl="1" indent="-457200">
              <a:buFont typeface="Arial" pitchFamily="34" charset="0"/>
              <a:buChar char="•"/>
            </a:pPr>
            <a:r>
              <a:rPr lang="fr-CA" sz="2800" b="1" dirty="0" smtClean="0">
                <a:solidFill>
                  <a:srgbClr val="0000FF"/>
                </a:solidFill>
              </a:rPr>
              <a:t>Renforcer les capacités humaines et financières des INS</a:t>
            </a:r>
          </a:p>
          <a:p>
            <a:pPr marL="1371600" lvl="2" indent="-457200">
              <a:buFont typeface="Arial" pitchFamily="34" charset="0"/>
              <a:buChar char="•"/>
            </a:pPr>
            <a:r>
              <a:rPr lang="fr-CA" sz="2800" b="1" dirty="0" smtClean="0"/>
              <a:t>A Libreville: demander aux pays africains de consacrer au moins 0,15% du budget national aux activités statistiques</a:t>
            </a:r>
          </a:p>
          <a:p>
            <a:pPr marL="1371600" lvl="2" indent="-457200">
              <a:buFont typeface="Arial" pitchFamily="34" charset="0"/>
              <a:buChar char="•"/>
            </a:pPr>
            <a:r>
              <a:rPr lang="fr-CA" sz="2800" b="1" dirty="0" smtClean="0"/>
              <a:t>Renforcer les capacités et la motivation des statisticiens dans les INS </a:t>
            </a:r>
          </a:p>
          <a:p>
            <a:pPr marL="914400" lvl="1" indent="-457200">
              <a:buFont typeface="Arial" pitchFamily="34" charset="0"/>
              <a:buChar char="•"/>
            </a:pPr>
            <a:endParaRPr lang="fr-CA" sz="2800" b="1" dirty="0"/>
          </a:p>
          <a:p>
            <a:pPr marL="914400" lvl="1" indent="-457200">
              <a:buFont typeface="Arial" pitchFamily="34" charset="0"/>
              <a:buChar char="•"/>
            </a:pPr>
            <a:r>
              <a:rPr lang="fr-CA" sz="2800" b="1" dirty="0" smtClean="0">
                <a:solidFill>
                  <a:srgbClr val="0000FF"/>
                </a:solidFill>
              </a:rPr>
              <a:t>Renforcer les capacités des INS à mieux coordonner les activités du SSN</a:t>
            </a:r>
          </a:p>
          <a:p>
            <a:pPr marL="1371600" lvl="2" indent="-457200">
              <a:buFont typeface="Arial" pitchFamily="34" charset="0"/>
              <a:buChar char="•"/>
            </a:pPr>
            <a:r>
              <a:rPr lang="fr-CA" sz="2800" b="1" dirty="0" smtClean="0"/>
              <a:t>Assurer la qualité à travers la dissémination des méthodes harmonisées </a:t>
            </a:r>
          </a:p>
          <a:p>
            <a:pPr marL="457200" indent="-457200">
              <a:buFont typeface="Arial" pitchFamily="34" charset="0"/>
              <a:buChar char="•"/>
            </a:pPr>
            <a:endParaRPr lang="fr-CA" sz="2800" b="1" dirty="0" smtClean="0">
              <a:solidFill>
                <a:srgbClr val="0000FF"/>
              </a:solidFill>
            </a:endParaRPr>
          </a:p>
          <a:p>
            <a:pPr marL="571500" indent="-571500">
              <a:buAutoNum type="romanUcPeriod"/>
            </a:pPr>
            <a:endParaRPr lang="fr-CA" sz="2800" b="1" dirty="0">
              <a:solidFill>
                <a:srgbClr val="0000FF"/>
              </a:solidFill>
            </a:endParaRPr>
          </a:p>
          <a:p>
            <a:endParaRPr lang="fr-CA" sz="2800" b="1" dirty="0" smtClean="0">
              <a:solidFill>
                <a:srgbClr val="0000FF"/>
              </a:solidFill>
            </a:endParaRP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7" y="81889"/>
            <a:ext cx="8496945" cy="954107"/>
          </a:xfrm>
          <a:prstGeom prst="rect">
            <a:avLst/>
          </a:prstGeom>
        </p:spPr>
        <p:txBody>
          <a:bodyPr wrap="square">
            <a:spAutoFit/>
          </a:bodyPr>
          <a:lstStyle/>
          <a:p>
            <a:pPr algn="ctr"/>
            <a:r>
              <a:rPr lang="fr-CA" sz="2800" b="1" dirty="0" smtClean="0">
                <a:solidFill>
                  <a:srgbClr val="0000FF"/>
                </a:solidFill>
              </a:rPr>
              <a:t>III. Quelle </a:t>
            </a:r>
            <a:r>
              <a:rPr lang="fr-CA" sz="2800" b="1" dirty="0">
                <a:solidFill>
                  <a:srgbClr val="0000FF"/>
                </a:solidFill>
              </a:rPr>
              <a:t>réponse africaine pour une révolution des données en Afrique</a:t>
            </a:r>
          </a:p>
        </p:txBody>
      </p:sp>
    </p:spTree>
    <p:extLst>
      <p:ext uri="{BB962C8B-B14F-4D97-AF65-F5344CB8AC3E}">
        <p14:creationId xmlns:p14="http://schemas.microsoft.com/office/powerpoint/2010/main" val="3916206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07CAEA56-D321-4CBB-A796-9DC5FF5E1C82}" type="slidenum">
              <a:rPr lang="en-US" smtClean="0">
                <a:solidFill>
                  <a:prstClr val="black">
                    <a:tint val="75000"/>
                  </a:prstClr>
                </a:solidFill>
              </a:rPr>
              <a:pPr/>
              <a:t>6</a:t>
            </a:fld>
            <a:endParaRPr lang="en-US" dirty="0">
              <a:solidFill>
                <a:prstClr val="black">
                  <a:tint val="75000"/>
                </a:prstClr>
              </a:solidFill>
            </a:endParaRPr>
          </a:p>
        </p:txBody>
      </p:sp>
      <p:sp>
        <p:nvSpPr>
          <p:cNvPr id="24" name="Rectangle 23"/>
          <p:cNvSpPr/>
          <p:nvPr/>
        </p:nvSpPr>
        <p:spPr>
          <a:xfrm>
            <a:off x="0" y="780688"/>
            <a:ext cx="9144000" cy="8402300"/>
          </a:xfrm>
          <a:prstGeom prst="rect">
            <a:avLst/>
          </a:prstGeom>
        </p:spPr>
        <p:txBody>
          <a:bodyPr wrap="square">
            <a:spAutoFit/>
          </a:bodyPr>
          <a:lstStyle/>
          <a:p>
            <a:pPr marL="457200" indent="-457200">
              <a:buFont typeface="Arial" pitchFamily="34" charset="0"/>
              <a:buChar char="•"/>
            </a:pPr>
            <a:endParaRPr lang="fr-CA" sz="2800" b="1" dirty="0" smtClean="0">
              <a:solidFill>
                <a:srgbClr val="0000FF"/>
              </a:solidFill>
            </a:endParaRPr>
          </a:p>
          <a:p>
            <a:pPr marL="457200" indent="-457200">
              <a:buFont typeface="Arial" pitchFamily="34" charset="0"/>
              <a:buChar char="•"/>
            </a:pPr>
            <a:r>
              <a:rPr lang="fr-CA" sz="2800" b="1" dirty="0" smtClean="0">
                <a:solidFill>
                  <a:srgbClr val="0000FF"/>
                </a:solidFill>
              </a:rPr>
              <a:t>A l’échelle du continent</a:t>
            </a:r>
          </a:p>
          <a:p>
            <a:pPr marL="914400" lvl="1" indent="-457200">
              <a:buFont typeface="Arial" pitchFamily="34" charset="0"/>
              <a:buChar char="•"/>
            </a:pPr>
            <a:r>
              <a:rPr lang="fr-CA" sz="2800" b="1" dirty="0" smtClean="0"/>
              <a:t>La ratification de la Charte Africaine des Statistiques pour l’ensemble des pays </a:t>
            </a:r>
            <a:r>
              <a:rPr lang="fr-CA" sz="2800" b="1" dirty="0" smtClean="0"/>
              <a:t>africains </a:t>
            </a:r>
            <a:r>
              <a:rPr lang="fr-CA" sz="2800" b="1" dirty="0" smtClean="0">
                <a:solidFill>
                  <a:srgbClr val="FF0000"/>
                </a:solidFill>
              </a:rPr>
              <a:t>(Charte)</a:t>
            </a:r>
            <a:endParaRPr lang="fr-CA" sz="2800" b="1" dirty="0" smtClean="0">
              <a:solidFill>
                <a:srgbClr val="FF0000"/>
              </a:solidFill>
            </a:endParaRPr>
          </a:p>
          <a:p>
            <a:pPr marL="914400" lvl="1" indent="-457200">
              <a:buFont typeface="Arial" pitchFamily="34" charset="0"/>
              <a:buChar char="•"/>
            </a:pPr>
            <a:endParaRPr lang="fr-CA" sz="2800" b="1" dirty="0"/>
          </a:p>
          <a:p>
            <a:pPr marL="914400" lvl="1" indent="-457200">
              <a:buFont typeface="Arial" pitchFamily="34" charset="0"/>
              <a:buChar char="•"/>
            </a:pPr>
            <a:r>
              <a:rPr lang="fr-CA" sz="2800" b="1" dirty="0" smtClean="0"/>
              <a:t>Harmonisation des concepts et méthodes statistiques à l’échelle du continent </a:t>
            </a:r>
            <a:r>
              <a:rPr lang="fr-CA" sz="2800" b="1" dirty="0">
                <a:solidFill>
                  <a:srgbClr val="FF0000"/>
                </a:solidFill>
              </a:rPr>
              <a:t>(</a:t>
            </a:r>
            <a:r>
              <a:rPr lang="fr-CA" sz="2800" b="1" dirty="0" err="1">
                <a:solidFill>
                  <a:srgbClr val="FF0000"/>
                </a:solidFill>
              </a:rPr>
              <a:t>SHaSA</a:t>
            </a:r>
            <a:r>
              <a:rPr lang="fr-CA" sz="2800" b="1" dirty="0">
                <a:solidFill>
                  <a:srgbClr val="FF0000"/>
                </a:solidFill>
              </a:rPr>
              <a:t>)</a:t>
            </a:r>
          </a:p>
          <a:p>
            <a:pPr marL="1371600" lvl="2" indent="-457200">
              <a:buFont typeface="Arial" pitchFamily="34" charset="0"/>
              <a:buChar char="•"/>
            </a:pPr>
            <a:endParaRPr lang="fr-CA" sz="2800" b="1" dirty="0" smtClean="0"/>
          </a:p>
          <a:p>
            <a:pPr marL="914400" lvl="1" indent="-457200">
              <a:buFont typeface="Arial" pitchFamily="34" charset="0"/>
              <a:buChar char="•"/>
            </a:pPr>
            <a:r>
              <a:rPr lang="fr-CA" sz="2800" b="1" dirty="0" smtClean="0"/>
              <a:t>Assurer une meilleure coordination Statistique à travers l’Institut Panafricain des Statistiques </a:t>
            </a:r>
            <a:r>
              <a:rPr lang="fr-CA" sz="2800" b="1" dirty="0" smtClean="0">
                <a:solidFill>
                  <a:srgbClr val="FF0000"/>
                </a:solidFill>
              </a:rPr>
              <a:t>(Institut)</a:t>
            </a:r>
          </a:p>
          <a:p>
            <a:pPr marL="1371600" lvl="2" indent="-457200">
              <a:buFont typeface="Arial" pitchFamily="34" charset="0"/>
              <a:buChar char="•"/>
            </a:pPr>
            <a:endParaRPr lang="fr-CA" sz="2800" b="1" dirty="0" smtClean="0"/>
          </a:p>
          <a:p>
            <a:pPr marL="914400" lvl="1" indent="-457200">
              <a:buFont typeface="Arial" pitchFamily="34" charset="0"/>
              <a:buChar char="•"/>
            </a:pPr>
            <a:r>
              <a:rPr lang="fr-CA" sz="2800" b="1" dirty="0" smtClean="0"/>
              <a:t>Renforcer les capacités des statisticiens aux nouvelles méthodes harmonisées et aux nouveaux concepts tels que Agenda 2063  </a:t>
            </a:r>
            <a:r>
              <a:rPr lang="fr-CA" sz="2800" b="1" dirty="0" smtClean="0">
                <a:solidFill>
                  <a:srgbClr val="FF0000"/>
                </a:solidFill>
              </a:rPr>
              <a:t>(Centre)</a:t>
            </a:r>
          </a:p>
          <a:p>
            <a:pPr marL="457200" indent="-457200">
              <a:buFont typeface="Arial" pitchFamily="34" charset="0"/>
              <a:buChar char="•"/>
            </a:pPr>
            <a:endParaRPr lang="fr-CA" sz="2800" b="1" dirty="0" smtClean="0">
              <a:solidFill>
                <a:srgbClr val="0000FF"/>
              </a:solidFill>
            </a:endParaRPr>
          </a:p>
          <a:p>
            <a:pPr marL="571500" indent="-571500">
              <a:buAutoNum type="romanUcPeriod"/>
            </a:pPr>
            <a:endParaRPr lang="fr-CA" sz="2800" b="1" dirty="0">
              <a:solidFill>
                <a:srgbClr val="0000FF"/>
              </a:solidFill>
            </a:endParaRPr>
          </a:p>
          <a:p>
            <a:endParaRPr lang="fr-CA" sz="2800" b="1" dirty="0" smtClean="0">
              <a:solidFill>
                <a:srgbClr val="0000FF"/>
              </a:solidFill>
            </a:endParaRPr>
          </a:p>
          <a:p>
            <a:endParaRPr lang="en-GB" sz="3200" dirty="0" smtClean="0">
              <a:ea typeface="Times New Roman" pitchFamily="18" charset="0"/>
              <a:cs typeface="Arial" pitchFamily="34" charset="0"/>
            </a:endParaRPr>
          </a:p>
          <a:p>
            <a:pPr marL="931500" indent="-571500">
              <a:buAutoNum type="romanUcPeriod"/>
            </a:pPr>
            <a:endParaRPr lang="fr-FR" sz="3200" dirty="0"/>
          </a:p>
        </p:txBody>
      </p:sp>
      <p:sp>
        <p:nvSpPr>
          <p:cNvPr id="9"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1" name="Rectangle 10"/>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7" y="81889"/>
            <a:ext cx="8496945" cy="954107"/>
          </a:xfrm>
          <a:prstGeom prst="rect">
            <a:avLst/>
          </a:prstGeom>
        </p:spPr>
        <p:txBody>
          <a:bodyPr wrap="square">
            <a:spAutoFit/>
          </a:bodyPr>
          <a:lstStyle/>
          <a:p>
            <a:pPr algn="ctr"/>
            <a:r>
              <a:rPr lang="fr-CA" sz="2800" b="1" dirty="0" smtClean="0">
                <a:solidFill>
                  <a:srgbClr val="0000FF"/>
                </a:solidFill>
              </a:rPr>
              <a:t>III. Quelle </a:t>
            </a:r>
            <a:r>
              <a:rPr lang="fr-CA" sz="2800" b="1" dirty="0">
                <a:solidFill>
                  <a:srgbClr val="0000FF"/>
                </a:solidFill>
              </a:rPr>
              <a:t>réponse africaine pour une révolution des données en Afrique</a:t>
            </a:r>
          </a:p>
        </p:txBody>
      </p:sp>
    </p:spTree>
    <p:extLst>
      <p:ext uri="{BB962C8B-B14F-4D97-AF65-F5344CB8AC3E}">
        <p14:creationId xmlns:p14="http://schemas.microsoft.com/office/powerpoint/2010/main" val="1248766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A" sz="3100" b="1" dirty="0" smtClean="0">
                <a:solidFill>
                  <a:srgbClr val="0000FF"/>
                </a:solidFill>
              </a:rPr>
              <a:t/>
            </a:r>
            <a:br>
              <a:rPr lang="fr-CA" sz="3100" b="1" dirty="0" smtClean="0">
                <a:solidFill>
                  <a:srgbClr val="0000FF"/>
                </a:solidFill>
              </a:rPr>
            </a:br>
            <a:r>
              <a:rPr lang="fr-CA" sz="3100" b="1" dirty="0" smtClean="0">
                <a:solidFill>
                  <a:srgbClr val="0000FF"/>
                </a:solidFill>
              </a:rPr>
              <a:t>IV Les instruments nécessaires à une révolution des données en Afrique </a:t>
            </a:r>
            <a:br>
              <a:rPr lang="fr-CA" sz="3100" b="1" dirty="0" smtClean="0">
                <a:solidFill>
                  <a:srgbClr val="0000FF"/>
                </a:solidFill>
              </a:rPr>
            </a:br>
            <a:r>
              <a:rPr lang="fr-CA" sz="3100" b="1" dirty="0" smtClean="0">
                <a:solidFill>
                  <a:srgbClr val="0000FF"/>
                </a:solidFill>
              </a:rPr>
              <a:t/>
            </a:r>
            <a:br>
              <a:rPr lang="fr-CA" sz="3100" b="1" dirty="0" smtClean="0">
                <a:solidFill>
                  <a:srgbClr val="0000FF"/>
                </a:solidFill>
              </a:rPr>
            </a:br>
            <a:r>
              <a:rPr lang="fr-CA" sz="2000" b="1" i="1" dirty="0" smtClean="0"/>
              <a:t>(</a:t>
            </a:r>
            <a:r>
              <a:rPr lang="fr-CA" sz="2000" b="1" i="1" dirty="0"/>
              <a:t>Charte, </a:t>
            </a:r>
            <a:r>
              <a:rPr lang="fr-CA" sz="2000" b="1" i="1" dirty="0" err="1"/>
              <a:t>SHaSA</a:t>
            </a:r>
            <a:r>
              <a:rPr lang="fr-CA" sz="2000" b="1" i="1" dirty="0"/>
              <a:t>, Institut de Tunis et Centre de Yamoussoukro)</a:t>
            </a:r>
            <a:r>
              <a:rPr lang="fr-CA" sz="3600" b="1" i="1" dirty="0"/>
              <a:t/>
            </a:r>
            <a:br>
              <a:rPr lang="fr-CA" sz="3600" b="1" i="1"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917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
            <a:ext cx="9144000" cy="692696"/>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3" name="Rectangle 2"/>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51520" y="81888"/>
            <a:ext cx="5586850" cy="954107"/>
          </a:xfrm>
          <a:prstGeom prst="rect">
            <a:avLst/>
          </a:prstGeom>
        </p:spPr>
        <p:txBody>
          <a:bodyPr wrap="none">
            <a:spAutoFit/>
          </a:bodyPr>
          <a:lstStyle/>
          <a:p>
            <a:r>
              <a:rPr lang="fr-CA" sz="2800" b="1" dirty="0">
                <a:solidFill>
                  <a:schemeClr val="bg1"/>
                </a:solidFill>
              </a:rPr>
              <a:t>IV. Instrument N˚1 : Charte Africaine</a:t>
            </a:r>
          </a:p>
          <a:p>
            <a:endParaRPr lang="fr-FR" sz="2800" b="1" dirty="0">
              <a:solidFill>
                <a:schemeClr val="bg1"/>
              </a:solidFill>
            </a:endParaRPr>
          </a:p>
        </p:txBody>
      </p:sp>
      <p:pic>
        <p:nvPicPr>
          <p:cNvPr id="5" name="Picture 4" descr="E:\UA\StatisticsDivision\Charter and Peer review\Charter_printversion_2015-06-24\picture_charte\charter_overview.png"/>
          <p:cNvPicPr/>
          <p:nvPr/>
        </p:nvPicPr>
        <p:blipFill>
          <a:blip r:embed="rId2" cstate="print"/>
          <a:srcRect/>
          <a:stretch>
            <a:fillRect/>
          </a:stretch>
        </p:blipFill>
        <p:spPr bwMode="auto">
          <a:xfrm>
            <a:off x="5913120" y="990600"/>
            <a:ext cx="3124200" cy="4825095"/>
          </a:xfrm>
          <a:prstGeom prst="rect">
            <a:avLst/>
          </a:prstGeom>
          <a:noFill/>
          <a:ln w="9525">
            <a:noFill/>
            <a:miter lim="800000"/>
            <a:headEnd/>
            <a:tailEnd/>
          </a:ln>
        </p:spPr>
      </p:pic>
      <p:sp>
        <p:nvSpPr>
          <p:cNvPr id="6" name="Rectangle 5"/>
          <p:cNvSpPr/>
          <p:nvPr/>
        </p:nvSpPr>
        <p:spPr>
          <a:xfrm>
            <a:off x="0" y="908720"/>
            <a:ext cx="5652120" cy="3816429"/>
          </a:xfrm>
          <a:prstGeom prst="rect">
            <a:avLst/>
          </a:prstGeom>
        </p:spPr>
        <p:txBody>
          <a:bodyPr wrap="square">
            <a:spAutoFit/>
          </a:bodyPr>
          <a:lstStyle/>
          <a:p>
            <a:pPr algn="just"/>
            <a:r>
              <a:rPr lang="en-GB" sz="2200" dirty="0" smtClean="0">
                <a:latin typeface="Arial" pitchFamily="34" charset="0"/>
                <a:cs typeface="Arial" pitchFamily="34" charset="0"/>
              </a:rPr>
              <a:t>La </a:t>
            </a:r>
            <a:r>
              <a:rPr lang="en-GB" sz="2200" dirty="0" err="1" smtClean="0">
                <a:latin typeface="Arial" pitchFamily="34" charset="0"/>
                <a:cs typeface="Arial" pitchFamily="34" charset="0"/>
              </a:rPr>
              <a:t>Charte</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Africaine</a:t>
            </a:r>
            <a:r>
              <a:rPr lang="en-GB" sz="2200" dirty="0" smtClean="0">
                <a:latin typeface="Arial" pitchFamily="34" charset="0"/>
                <a:cs typeface="Arial" pitchFamily="34" charset="0"/>
              </a:rPr>
              <a:t> de la </a:t>
            </a:r>
            <a:r>
              <a:rPr lang="en-GB" sz="2200" dirty="0" err="1" smtClean="0">
                <a:latin typeface="Arial" pitchFamily="34" charset="0"/>
                <a:cs typeface="Arial" pitchFamily="34" charset="0"/>
              </a:rPr>
              <a:t>Statistique</a:t>
            </a:r>
            <a:r>
              <a:rPr lang="en-GB" sz="2200" dirty="0" smtClean="0">
                <a:latin typeface="Arial" pitchFamily="34" charset="0"/>
                <a:cs typeface="Arial" pitchFamily="34" charset="0"/>
              </a:rPr>
              <a:t> a </a:t>
            </a:r>
            <a:r>
              <a:rPr lang="en-GB" sz="2200" dirty="0" err="1" smtClean="0">
                <a:latin typeface="Arial" pitchFamily="34" charset="0"/>
                <a:cs typeface="Arial" pitchFamily="34" charset="0"/>
              </a:rPr>
              <a:t>été</a:t>
            </a:r>
            <a:r>
              <a:rPr lang="en-GB" sz="2200" dirty="0" smtClean="0">
                <a:latin typeface="Arial" pitchFamily="34" charset="0"/>
                <a:cs typeface="Arial" pitchFamily="34" charset="0"/>
              </a:rPr>
              <a:t> </a:t>
            </a:r>
            <a:r>
              <a:rPr lang="en-GB" sz="2200" b="1" dirty="0" err="1" smtClean="0">
                <a:solidFill>
                  <a:srgbClr val="0000FF"/>
                </a:solidFill>
                <a:latin typeface="Arial" pitchFamily="34" charset="0"/>
                <a:cs typeface="Arial" pitchFamily="34" charset="0"/>
              </a:rPr>
              <a:t>adoptée</a:t>
            </a:r>
            <a:r>
              <a:rPr lang="en-GB" sz="2200" b="1" dirty="0" smtClean="0">
                <a:solidFill>
                  <a:srgbClr val="0000FF"/>
                </a:solidFill>
                <a:latin typeface="Arial" pitchFamily="34" charset="0"/>
                <a:cs typeface="Arial" pitchFamily="34" charset="0"/>
              </a:rPr>
              <a:t> le 4 </a:t>
            </a:r>
            <a:r>
              <a:rPr lang="en-GB" sz="2200" b="1" dirty="0" err="1" smtClean="0">
                <a:solidFill>
                  <a:srgbClr val="0000FF"/>
                </a:solidFill>
                <a:latin typeface="Arial" pitchFamily="34" charset="0"/>
                <a:cs typeface="Arial" pitchFamily="34" charset="0"/>
              </a:rPr>
              <a:t>Février</a:t>
            </a:r>
            <a:r>
              <a:rPr lang="en-GB" sz="2200" b="1" dirty="0" smtClean="0">
                <a:solidFill>
                  <a:srgbClr val="0000FF"/>
                </a:solidFill>
                <a:latin typeface="Arial" pitchFamily="34" charset="0"/>
                <a:cs typeface="Arial" pitchFamily="34" charset="0"/>
              </a:rPr>
              <a:t> 2009 à Addis Ababa </a:t>
            </a:r>
            <a:r>
              <a:rPr lang="en-GB" sz="2200" dirty="0" smtClean="0">
                <a:latin typeface="Arial" pitchFamily="34" charset="0"/>
                <a:cs typeface="Arial" pitchFamily="34" charset="0"/>
              </a:rPr>
              <a:t>par les Chefs </a:t>
            </a:r>
            <a:r>
              <a:rPr lang="en-GB" sz="2200" dirty="0" err="1" smtClean="0">
                <a:latin typeface="Arial" pitchFamily="34" charset="0"/>
                <a:cs typeface="Arial" pitchFamily="34" charset="0"/>
              </a:rPr>
              <a:t>d’Etat</a:t>
            </a:r>
            <a:r>
              <a:rPr lang="en-GB" sz="2200" dirty="0" smtClean="0">
                <a:latin typeface="Arial" pitchFamily="34" charset="0"/>
                <a:cs typeface="Arial" pitchFamily="34" charset="0"/>
              </a:rPr>
              <a:t> et de </a:t>
            </a:r>
            <a:r>
              <a:rPr lang="en-GB" sz="2200" dirty="0" err="1" smtClean="0">
                <a:latin typeface="Arial" pitchFamily="34" charset="0"/>
                <a:cs typeface="Arial" pitchFamily="34" charset="0"/>
              </a:rPr>
              <a:t>Gouvernement</a:t>
            </a:r>
            <a:r>
              <a:rPr lang="en-GB" sz="2200" dirty="0" smtClean="0">
                <a:latin typeface="Arial" pitchFamily="34" charset="0"/>
                <a:cs typeface="Arial" pitchFamily="34" charset="0"/>
              </a:rPr>
              <a:t> de </a:t>
            </a:r>
            <a:r>
              <a:rPr lang="en-GB" sz="2200" dirty="0" err="1" smtClean="0">
                <a:latin typeface="Arial" pitchFamily="34" charset="0"/>
                <a:cs typeface="Arial" pitchFamily="34" charset="0"/>
              </a:rPr>
              <a:t>l’Union</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Africaine</a:t>
            </a:r>
            <a:r>
              <a:rPr lang="en-GB" sz="2200" dirty="0" smtClean="0">
                <a:latin typeface="Arial" pitchFamily="34" charset="0"/>
                <a:cs typeface="Arial" pitchFamily="34" charset="0"/>
              </a:rPr>
              <a:t>.</a:t>
            </a:r>
          </a:p>
          <a:p>
            <a:pPr algn="just"/>
            <a:endParaRPr lang="en-GB" sz="2200" dirty="0" smtClean="0">
              <a:latin typeface="Arial" pitchFamily="34" charset="0"/>
              <a:cs typeface="Arial" pitchFamily="34" charset="0"/>
            </a:endParaRPr>
          </a:p>
          <a:p>
            <a:pPr algn="just"/>
            <a:r>
              <a:rPr lang="fr-FR" sz="2200" dirty="0" smtClean="0">
                <a:latin typeface="Arial" pitchFamily="34" charset="0"/>
                <a:cs typeface="Arial" pitchFamily="34" charset="0"/>
              </a:rPr>
              <a:t>C’est un instrument juridique qui permet de réguler l’activité statistique sur le continent en définissant les principes qui doivent régir l’activité des organismes chargés de recueillir, produire, disséminer  les données statistiques.</a:t>
            </a:r>
            <a:endParaRPr lang="fr-FR" sz="22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359AF5-F53E-43C6-BCB6-0E87B4A7F7B5}" type="slidenum">
              <a:rPr lang="en-US" smtClean="0">
                <a:solidFill>
                  <a:prstClr val="black">
                    <a:tint val="75000"/>
                  </a:prstClr>
                </a:solidFill>
              </a:rPr>
              <a:pPr/>
              <a:t>9</a:t>
            </a:fld>
            <a:endParaRPr lang="en-US">
              <a:solidFill>
                <a:prstClr val="black">
                  <a:tint val="75000"/>
                </a:prstClr>
              </a:solidFill>
            </a:endParaRPr>
          </a:p>
        </p:txBody>
      </p:sp>
      <p:sp>
        <p:nvSpPr>
          <p:cNvPr id="11" name="ZoneTexte 10"/>
          <p:cNvSpPr txBox="1"/>
          <p:nvPr/>
        </p:nvSpPr>
        <p:spPr>
          <a:xfrm>
            <a:off x="357158" y="1496976"/>
            <a:ext cx="2928958" cy="369332"/>
          </a:xfrm>
          <a:prstGeom prst="rect">
            <a:avLst/>
          </a:prstGeom>
          <a:noFill/>
        </p:spPr>
        <p:txBody>
          <a:bodyPr wrap="square" rtlCol="0">
            <a:spAutoFit/>
          </a:bodyPr>
          <a:lstStyle/>
          <a:p>
            <a:r>
              <a:rPr lang="fr-FR" b="1" dirty="0" smtClean="0">
                <a:solidFill>
                  <a:srgbClr val="FF0000"/>
                </a:solidFill>
              </a:rPr>
              <a:t>Etat en Mai  2015</a:t>
            </a:r>
            <a:endParaRPr lang="fr-FR" b="1" dirty="0">
              <a:solidFill>
                <a:srgbClr val="FF0000"/>
              </a:solidFill>
            </a:endParaRPr>
          </a:p>
        </p:txBody>
      </p:sp>
      <p:sp>
        <p:nvSpPr>
          <p:cNvPr id="12" name="ZoneTexte 11"/>
          <p:cNvSpPr txBox="1"/>
          <p:nvPr/>
        </p:nvSpPr>
        <p:spPr>
          <a:xfrm>
            <a:off x="5072066" y="1500174"/>
            <a:ext cx="4071934" cy="369332"/>
          </a:xfrm>
          <a:prstGeom prst="rect">
            <a:avLst/>
          </a:prstGeom>
          <a:noFill/>
        </p:spPr>
        <p:txBody>
          <a:bodyPr wrap="square" rtlCol="0">
            <a:spAutoFit/>
          </a:bodyPr>
          <a:lstStyle/>
          <a:p>
            <a:r>
              <a:rPr lang="fr-FR" b="1" dirty="0" smtClean="0">
                <a:solidFill>
                  <a:srgbClr val="FF0000"/>
                </a:solidFill>
              </a:rPr>
              <a:t>Objectifs à atteindre en Décembre  2020</a:t>
            </a:r>
            <a:endParaRPr lang="fr-FR" b="1" dirty="0">
              <a:solidFill>
                <a:srgbClr val="FF0000"/>
              </a:solidFill>
            </a:endParaRPr>
          </a:p>
        </p:txBody>
      </p:sp>
      <p:sp>
        <p:nvSpPr>
          <p:cNvPr id="10" name="Rectangle 3"/>
          <p:cNvSpPr>
            <a:spLocks noChangeArrowheads="1"/>
          </p:cNvSpPr>
          <p:nvPr/>
        </p:nvSpPr>
        <p:spPr bwMode="auto">
          <a:xfrm>
            <a:off x="-57150" y="0"/>
            <a:ext cx="9252520" cy="764703"/>
          </a:xfrm>
          <a:prstGeom prst="rect">
            <a:avLst/>
          </a:prstGeom>
          <a:solidFill>
            <a:schemeClr val="accent3">
              <a:alpha val="75000"/>
            </a:schemeClr>
          </a:solidFill>
          <a:ln w="9525">
            <a:noFill/>
            <a:miter lim="800000"/>
            <a:headEnd/>
            <a:tailEnd/>
          </a:ln>
        </p:spPr>
        <p:txBody>
          <a:bodyPr wrap="none" anchor="ctr"/>
          <a:lstStyle/>
          <a:p>
            <a:endParaRPr lang="fr-FR"/>
          </a:p>
        </p:txBody>
      </p:sp>
      <p:sp>
        <p:nvSpPr>
          <p:cNvPr id="13" name="Rectangle 12"/>
          <p:cNvSpPr/>
          <p:nvPr/>
        </p:nvSpPr>
        <p:spPr>
          <a:xfrm>
            <a:off x="0" y="692696"/>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p:cNvSpPr txBox="1"/>
          <p:nvPr/>
        </p:nvSpPr>
        <p:spPr>
          <a:xfrm>
            <a:off x="-2890" y="2025"/>
            <a:ext cx="9144000" cy="1077218"/>
          </a:xfrm>
          <a:prstGeom prst="rect">
            <a:avLst/>
          </a:prstGeom>
          <a:noFill/>
        </p:spPr>
        <p:txBody>
          <a:bodyPr wrap="square" rtlCol="0">
            <a:spAutoFit/>
          </a:bodyPr>
          <a:lstStyle/>
          <a:p>
            <a:r>
              <a:rPr lang="fr-CA" sz="3200" b="1" dirty="0" smtClean="0">
                <a:solidFill>
                  <a:schemeClr val="bg1"/>
                </a:solidFill>
              </a:rPr>
              <a:t>IV. </a:t>
            </a:r>
            <a:r>
              <a:rPr lang="fr-CA" sz="3200" b="1" dirty="0">
                <a:solidFill>
                  <a:schemeClr val="bg1"/>
                </a:solidFill>
              </a:rPr>
              <a:t>Instrument N˚1 : Charte Africaine </a:t>
            </a:r>
            <a:r>
              <a:rPr lang="fr-CA" sz="2000" b="1" dirty="0">
                <a:solidFill>
                  <a:schemeClr val="bg1"/>
                </a:solidFill>
              </a:rPr>
              <a:t> (état de la signature)</a:t>
            </a:r>
          </a:p>
          <a:p>
            <a:endParaRPr lang="fr-CA" sz="32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179513" y="1916832"/>
            <a:ext cx="8964487" cy="4611017"/>
          </a:xfrm>
          <a:prstGeom prst="rect">
            <a:avLst/>
          </a:prstGeom>
          <a:noFill/>
          <a:ln w="9525">
            <a:noFill/>
            <a:miter lim="800000"/>
            <a:headEnd/>
            <a:tailEnd/>
          </a:ln>
        </p:spPr>
      </p:pic>
    </p:spTree>
    <p:extLst>
      <p:ext uri="{BB962C8B-B14F-4D97-AF65-F5344CB8AC3E}">
        <p14:creationId xmlns:p14="http://schemas.microsoft.com/office/powerpoint/2010/main" val="247758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ckgroun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ckgroun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background1</Template>
  <TotalTime>2990</TotalTime>
  <Words>916</Words>
  <Application>Microsoft Office PowerPoint</Application>
  <PresentationFormat>On-screen Show (4:3)</PresentationFormat>
  <Paragraphs>173</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background1</vt:lpstr>
      <vt:lpstr>1_background1</vt:lpstr>
      <vt:lpstr>PowerPoint Presentation</vt:lpstr>
      <vt:lpstr>PowerPoint Presentation</vt:lpstr>
      <vt:lpstr>PowerPoint Presentation</vt:lpstr>
      <vt:lpstr>PowerPoint Presentation</vt:lpstr>
      <vt:lpstr>PowerPoint Presentation</vt:lpstr>
      <vt:lpstr>PowerPoint Presentation</vt:lpstr>
      <vt:lpstr> IV Les instruments nécessaires à une révolution des données en Afrique   (Charte, SHaSA, Institut de Tunis et Centre de Yamoussoukro)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Instrument N˚2 : SHaSA</vt:lpstr>
      <vt:lpstr>PowerPoint Presentation</vt:lpstr>
      <vt:lpstr>Informations sur Processus d’opérationnalisation de l’Institut de Tunis</vt:lpstr>
      <vt:lpstr>Informations sur Processus d’opérationnalisation du Centre de Yamoussokro</vt:lpstr>
      <vt:lpstr>MERCI  POUR VOTRE ATTENTION ! www.au.int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Union Commission     Draft Strategic Plan 2014-2017</dc:title>
  <dc:creator>amertadmin</dc:creator>
  <cp:lastModifiedBy>sofiq</cp:lastModifiedBy>
  <cp:revision>215</cp:revision>
  <cp:lastPrinted>2013-11-20T11:18:53Z</cp:lastPrinted>
  <dcterms:created xsi:type="dcterms:W3CDTF">2013-04-02T11:43:25Z</dcterms:created>
  <dcterms:modified xsi:type="dcterms:W3CDTF">2016-01-21T07:12:16Z</dcterms:modified>
</cp:coreProperties>
</file>