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59" r:id="rId4"/>
    <p:sldId id="258" r:id="rId5"/>
    <p:sldId id="261" r:id="rId6"/>
    <p:sldId id="274" r:id="rId7"/>
    <p:sldId id="275" r:id="rId8"/>
    <p:sldId id="263" r:id="rId9"/>
    <p:sldId id="276" r:id="rId10"/>
    <p:sldId id="265" r:id="rId11"/>
    <p:sldId id="266" r:id="rId12"/>
    <p:sldId id="298" r:id="rId13"/>
    <p:sldId id="278" r:id="rId14"/>
    <p:sldId id="292" r:id="rId15"/>
    <p:sldId id="294" r:id="rId16"/>
    <p:sldId id="295" r:id="rId17"/>
    <p:sldId id="286" r:id="rId18"/>
    <p:sldId id="287" r:id="rId19"/>
    <p:sldId id="288" r:id="rId20"/>
    <p:sldId id="289" r:id="rId21"/>
    <p:sldId id="290" r:id="rId22"/>
    <p:sldId id="281" r:id="rId23"/>
    <p:sldId id="297" r:id="rId24"/>
    <p:sldId id="282" r:id="rId25"/>
    <p:sldId id="283" r:id="rId26"/>
    <p:sldId id="296" r:id="rId27"/>
    <p:sldId id="285" r:id="rId28"/>
    <p:sldId id="27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olina Mzyk" initials="K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371" autoAdjust="0"/>
  </p:normalViewPr>
  <p:slideViewPr>
    <p:cSldViewPr>
      <p:cViewPr varScale="1">
        <p:scale>
          <a:sx n="43" d="100"/>
          <a:sy n="43" d="100"/>
        </p:scale>
        <p:origin x="216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BB07B2-3725-423E-993E-85E399CF0A53}" type="datetimeFigureOut">
              <a:rPr lang="en-US" smtClean="0"/>
              <a:t>1/20/2016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79439A-9F30-48A8-B5B2-9CF5B35C0045}" type="slidenum">
              <a:rPr lang="en-US" smtClean="0"/>
              <a:t>‹#›</a:t>
            </a:fld>
            <a:endParaRPr lang="en-US"/>
          </a:p>
        </p:txBody>
      </p:sp>
    </p:spTree>
    <p:extLst>
      <p:ext uri="{BB962C8B-B14F-4D97-AF65-F5344CB8AC3E}">
        <p14:creationId xmlns:p14="http://schemas.microsoft.com/office/powerpoint/2010/main" val="19852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nsdgcampaign.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org/ga/search/view_doc.asp?symbol=A/70/L.1&amp;Lan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sz="4000" dirty="0"/>
          </a:p>
        </p:txBody>
      </p:sp>
      <p:sp>
        <p:nvSpPr>
          <p:cNvPr id="4" name="Slide Number Placeholder 3"/>
          <p:cNvSpPr>
            <a:spLocks noGrp="1"/>
          </p:cNvSpPr>
          <p:nvPr>
            <p:ph type="sldNum" sz="quarter" idx="10"/>
          </p:nvPr>
        </p:nvSpPr>
        <p:spPr/>
        <p:txBody>
          <a:bodyPr/>
          <a:lstStyle/>
          <a:p>
            <a:fld id="{7818F146-8427-48A7-9F4F-D4BDA63E40B9}" type="slidenum">
              <a:rPr lang="en-US" smtClean="0"/>
              <a:t>1</a:t>
            </a:fld>
            <a:endParaRPr lang="en-US" dirty="0"/>
          </a:p>
        </p:txBody>
      </p:sp>
    </p:spTree>
    <p:extLst>
      <p:ext uri="{BB962C8B-B14F-4D97-AF65-F5344CB8AC3E}">
        <p14:creationId xmlns:p14="http://schemas.microsoft.com/office/powerpoint/2010/main" val="29128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UNDG Reference Guide describes eight areas for mainstreaming the 2030 Agenda and adapting the SDGs to national contexts:</a:t>
            </a:r>
          </a:p>
          <a:p>
            <a:endParaRPr lang="en-US" dirty="0"/>
          </a:p>
          <a:p>
            <a:pPr marL="285734" indent="-285734">
              <a:buFont typeface="Arial" panose="020B0604020202020204" pitchFamily="34" charset="0"/>
              <a:buChar char="•"/>
            </a:pPr>
            <a:r>
              <a:rPr lang="en-US" dirty="0"/>
              <a:t>Raising public awareness </a:t>
            </a:r>
          </a:p>
          <a:p>
            <a:pPr marL="285734" indent="-285734">
              <a:buFont typeface="Arial" panose="020B0604020202020204" pitchFamily="34" charset="0"/>
              <a:buChar char="•"/>
            </a:pPr>
            <a:r>
              <a:rPr lang="en-US" dirty="0"/>
              <a:t>Applying multi-stakeholder approaches</a:t>
            </a:r>
          </a:p>
          <a:p>
            <a:pPr marL="285734" indent="-285734">
              <a:buFont typeface="Arial" panose="020B0604020202020204" pitchFamily="34" charset="0"/>
              <a:buChar char="•"/>
            </a:pPr>
            <a:r>
              <a:rPr lang="en-US" dirty="0" smtClean="0"/>
              <a:t>Adapting SDGs </a:t>
            </a:r>
            <a:r>
              <a:rPr lang="en-US" dirty="0"/>
              <a:t>to national, sub-national, and local contexts</a:t>
            </a:r>
          </a:p>
          <a:p>
            <a:pPr marL="285734" indent="-285734">
              <a:buFont typeface="Arial" panose="020B0604020202020204" pitchFamily="34" charset="0"/>
              <a:buChar char="•"/>
            </a:pPr>
            <a:r>
              <a:rPr lang="en-US" dirty="0"/>
              <a:t>Creating horizontal policy coherence (breaking the silos)</a:t>
            </a:r>
          </a:p>
          <a:p>
            <a:pPr marL="285734" indent="-285734">
              <a:buFont typeface="Arial" panose="020B0604020202020204" pitchFamily="34" charset="0"/>
              <a:buChar char="•"/>
            </a:pPr>
            <a:r>
              <a:rPr lang="en-US" dirty="0"/>
              <a:t>Creating vertical policy coherence (“</a:t>
            </a:r>
            <a:r>
              <a:rPr lang="en-US" dirty="0" err="1"/>
              <a:t>glocalizing</a:t>
            </a:r>
            <a:r>
              <a:rPr lang="en-US" dirty="0"/>
              <a:t>” the agenda—reflecting both local &amp; global considerations)</a:t>
            </a:r>
          </a:p>
          <a:p>
            <a:pPr marL="285734" indent="-285734">
              <a:buFont typeface="Arial" panose="020B0604020202020204" pitchFamily="34" charset="0"/>
              <a:buChar char="•"/>
            </a:pPr>
            <a:r>
              <a:rPr lang="en-US" dirty="0"/>
              <a:t>Budgeting for the future</a:t>
            </a:r>
          </a:p>
          <a:p>
            <a:pPr marL="285734" indent="-285734">
              <a:buFont typeface="Arial" panose="020B0604020202020204" pitchFamily="34" charset="0"/>
              <a:buChar char="•"/>
            </a:pPr>
            <a:r>
              <a:rPr lang="en-US" dirty="0"/>
              <a:t>Monitoring, reporting and accountability</a:t>
            </a:r>
          </a:p>
          <a:p>
            <a:pPr marL="285734" indent="-285734">
              <a:buFont typeface="Arial" panose="020B0604020202020204" pitchFamily="34" charset="0"/>
              <a:buChar char="•"/>
            </a:pPr>
            <a:r>
              <a:rPr lang="en-US" dirty="0"/>
              <a:t>Assessing risks and fostering </a:t>
            </a:r>
            <a:r>
              <a:rPr lang="en-US" dirty="0" smtClean="0"/>
              <a:t>adaptability</a:t>
            </a:r>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Initial Roll-out of Mainstreaming Activities in 21 Countries: </a:t>
            </a:r>
            <a:endParaRPr lang="en-US" dirty="0"/>
          </a:p>
          <a:p>
            <a:pPr marL="285734" indent="-285734">
              <a:buFont typeface="Arial" panose="020B0604020202020204" pitchFamily="34" charset="0"/>
              <a:buChar char="•"/>
            </a:pPr>
            <a:endParaRPr lang="en-US" dirty="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21 UNCTs are piloting the use of this reference guide with policy and programmatic support by UNDP, as well as some seed funding. This group of 21 UNCTs covers all developing country typologies.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UNDP convened on 24-25 November 2015 in New York UNRCs and their government counterparts from pilot countries to draw initial lessons and identify additional needs for support. Representation was at the ministerial level in some cases and counterparts mainly came from Ministries of Finance and Planning. The meeting reinforced the usefulness of the reference guide and confirmed the appreciation for timely support and expectations for continued support over the next years.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2218C2F7-7485-4FF7-B190-56E8388971A9}" type="slidenum">
              <a:rPr lang="fr-FR" smtClean="0"/>
              <a:t>10</a:t>
            </a:fld>
            <a:endParaRPr lang="fr-FR"/>
          </a:p>
        </p:txBody>
      </p:sp>
    </p:spTree>
    <p:extLst>
      <p:ext uri="{BB962C8B-B14F-4D97-AF65-F5344CB8AC3E}">
        <p14:creationId xmlns:p14="http://schemas.microsoft.com/office/powerpoint/2010/main" val="8050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kern="1200" dirty="0">
                <a:solidFill>
                  <a:schemeClr val="tx1"/>
                </a:solidFill>
                <a:effectLst/>
                <a:latin typeface="+mn-lt"/>
                <a:ea typeface="+mn-ea"/>
                <a:cs typeface="+mn-cs"/>
              </a:rPr>
              <a:t>Algeria</a:t>
            </a:r>
            <a:r>
              <a:rPr lang="en-US" sz="1200" b="0" i="0" u="none" kern="1200" dirty="0">
                <a:solidFill>
                  <a:schemeClr val="tx1"/>
                </a:solidFill>
                <a:effectLst/>
                <a:latin typeface="+mn-lt"/>
                <a:ea typeface="+mn-ea"/>
                <a:cs typeface="+mn-cs"/>
              </a:rPr>
              <a:t> is a study on the current capacities of the national statistics systems and their readiness to contribute to the Sustainable Development Goals indicators. Algeria is elaborating a detailed work plan for each of the 8 guidance areas of the MAPS Reference Guide.</a:t>
            </a:r>
          </a:p>
          <a:p>
            <a:r>
              <a:rPr lang="en-US" sz="1200" b="0" i="0" u="none" kern="1200" dirty="0">
                <a:solidFill>
                  <a:schemeClr val="tx1"/>
                </a:solidFill>
                <a:effectLst/>
                <a:latin typeface="Calibri"/>
                <a:ea typeface="+mn-ea"/>
                <a:cs typeface="+mn-cs"/>
              </a:rPr>
              <a:t/>
            </a:r>
            <a:br>
              <a:rPr lang="en-US" sz="1200" b="0" i="0" u="none" kern="1200" dirty="0">
                <a:solidFill>
                  <a:schemeClr val="tx1"/>
                </a:solidFill>
                <a:effectLst/>
                <a:latin typeface="Calibri"/>
                <a:ea typeface="+mn-ea"/>
                <a:cs typeface="+mn-cs"/>
              </a:rPr>
            </a:br>
            <a:endParaRPr lang="en-US" sz="1200" b="0" i="0" u="none" kern="1200" dirty="0">
              <a:solidFill>
                <a:schemeClr val="tx1"/>
              </a:solidFill>
              <a:effectLst/>
              <a:latin typeface="Calibri"/>
              <a:ea typeface="+mn-ea"/>
              <a:cs typeface="+mn-cs"/>
            </a:endParaRPr>
          </a:p>
          <a:p>
            <a:r>
              <a:rPr lang="en-US" sz="1200" i="0" u="none" kern="1200" dirty="0">
                <a:solidFill>
                  <a:schemeClr val="tx1"/>
                </a:solidFill>
                <a:effectLst/>
                <a:latin typeface="+mn-lt"/>
              </a:rPr>
              <a:t>Building resilience against economic, natural and other risks: </a:t>
            </a:r>
            <a:r>
              <a:rPr lang="en-US" sz="1200" b="1" i="0" u="none" kern="1200" dirty="0">
                <a:solidFill>
                  <a:schemeClr val="tx1"/>
                </a:solidFill>
                <a:effectLst/>
                <a:latin typeface="+mn-lt"/>
              </a:rPr>
              <a:t>Botswana</a:t>
            </a:r>
            <a:r>
              <a:rPr lang="en-US" sz="1200" b="0" i="0" u="none" kern="1200" dirty="0">
                <a:solidFill>
                  <a:schemeClr val="tx1"/>
                </a:solidFill>
                <a:effectLst/>
                <a:latin typeface="+mn-lt"/>
              </a:rPr>
              <a:t> is undertaking national dialogues and training workshops in all rural districts and urban centres to map potential shocks that might impact the achievement of the SDGs. These range from climate change impacts to global economic trends, including prices of diamonds, Botswana’s economic mainstay. The findings are to inform the formulation of its long term Vision (Vision 2036) and medium term National Development Plan (NDP11</a:t>
            </a:r>
            <a:r>
              <a:rPr lang="en-US" sz="1200" b="0" i="0" u="none" kern="1200" dirty="0">
                <a:solidFill>
                  <a:schemeClr val="tx1"/>
                </a:solidFill>
                <a:effectLst/>
              </a:rPr>
              <a:t>).</a:t>
            </a:r>
            <a:endParaRPr lang="en-US" sz="1200" b="0" i="0" u="none" kern="1200" dirty="0">
              <a:solidFill>
                <a:schemeClr val="tx1"/>
              </a:solidFill>
              <a:effectLst/>
              <a:latin typeface="Calibri"/>
            </a:endParaRPr>
          </a:p>
          <a:p>
            <a:r>
              <a:rPr lang="en-US" sz="1200" b="0" i="0" u="none" kern="1200" dirty="0">
                <a:solidFill>
                  <a:schemeClr val="tx1"/>
                </a:solidFill>
                <a:effectLst/>
                <a:latin typeface="+mn-lt"/>
                <a:ea typeface="+mn-ea"/>
                <a:cs typeface="+mn-cs"/>
              </a:rPr>
              <a:t/>
            </a:r>
            <a:br>
              <a:rPr lang="en-US" sz="1200" b="0" i="0" u="none" kern="1200" dirty="0">
                <a:solidFill>
                  <a:schemeClr val="tx1"/>
                </a:solidFill>
                <a:effectLst/>
                <a:latin typeface="+mn-lt"/>
                <a:ea typeface="+mn-ea"/>
                <a:cs typeface="+mn-cs"/>
              </a:rPr>
            </a:br>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To help transpose the 2030 Agenda into national plans, UNDP has developed the “Rapid Integrated Assessment Tool ”. </a:t>
            </a:r>
            <a:r>
              <a:rPr lang="en-US" sz="1200" b="1" i="0" u="none" kern="1200" dirty="0">
                <a:solidFill>
                  <a:schemeClr val="tx1"/>
                </a:solidFill>
                <a:effectLst/>
                <a:latin typeface="+mn-lt"/>
                <a:ea typeface="+mn-ea"/>
                <a:cs typeface="+mn-cs"/>
              </a:rPr>
              <a:t>Cabo Verde </a:t>
            </a:r>
            <a:r>
              <a:rPr lang="en-US" sz="1200" i="0" u="none" kern="1200" dirty="0">
                <a:solidFill>
                  <a:schemeClr val="tx1"/>
                </a:solidFill>
                <a:effectLst/>
                <a:latin typeface="+mn-lt"/>
                <a:ea typeface="+mn-ea"/>
                <a:cs typeface="+mn-cs"/>
              </a:rPr>
              <a:t>has </a:t>
            </a:r>
            <a:r>
              <a:rPr lang="en-US" sz="1200" b="0" i="0" u="none" kern="1200" dirty="0">
                <a:solidFill>
                  <a:schemeClr val="tx1"/>
                </a:solidFill>
                <a:effectLst/>
                <a:latin typeface="+mn-lt"/>
                <a:ea typeface="+mn-ea"/>
                <a:cs typeface="+mn-cs"/>
              </a:rPr>
              <a:t>already used this gap analysis tool to inform national discussions on SDGs prioritization and mainstreaming into its next Growth and Poverty Reduction Strategy, which will be developed in 2016. </a:t>
            </a:r>
            <a:r>
              <a:rPr lang="en-US" sz="1200" b="1" i="0" u="none" kern="1200" dirty="0">
                <a:solidFill>
                  <a:schemeClr val="tx1"/>
                </a:solidFill>
                <a:effectLst/>
                <a:latin typeface="+mn-lt"/>
                <a:ea typeface="+mn-ea"/>
                <a:cs typeface="+mn-cs"/>
              </a:rPr>
              <a:t>Namibia</a:t>
            </a:r>
            <a:r>
              <a:rPr lang="en-US" sz="1200" b="0" i="0" u="none" kern="1200" dirty="0">
                <a:solidFill>
                  <a:schemeClr val="tx1"/>
                </a:solidFill>
                <a:effectLst/>
                <a:latin typeface="+mn-lt"/>
                <a:ea typeface="+mn-ea"/>
                <a:cs typeface="+mn-cs"/>
              </a:rPr>
              <a:t> is undertaking a similar exercice using the Rapid Integrated Assessment tool.</a:t>
            </a:r>
            <a:endParaRPr lang="en-US" sz="1000" b="0" i="0" u="none" kern="1200" dirty="0">
              <a:solidFill>
                <a:schemeClr val="tx1"/>
              </a:solidFill>
              <a:effectLst/>
              <a:latin typeface="+mn-lt"/>
              <a:ea typeface="+mn-ea"/>
              <a:cs typeface="+mn-cs"/>
            </a:endParaRPr>
          </a:p>
          <a:p>
            <a:r>
              <a:rPr lang="en-US" sz="1000" b="0" i="0" u="none" kern="1200" dirty="0">
                <a:solidFill>
                  <a:schemeClr val="tx1"/>
                </a:solidFill>
                <a:effectLst/>
                <a:latin typeface="Calibri"/>
              </a:rPr>
              <a:t/>
            </a:r>
            <a:br>
              <a:rPr lang="en-US" sz="1000" b="0" i="0" u="none" kern="1200" dirty="0">
                <a:solidFill>
                  <a:schemeClr val="tx1"/>
                </a:solidFill>
                <a:effectLst/>
                <a:latin typeface="Calibri"/>
              </a:rPr>
            </a:br>
            <a:endParaRPr lang="en-US" sz="1000" b="0" i="0" u="none" kern="1200" dirty="0">
              <a:solidFill>
                <a:schemeClr val="tx1"/>
              </a:solidFill>
              <a:effectLst/>
              <a:latin typeface="Calibri"/>
            </a:endParaRPr>
          </a:p>
          <a:p>
            <a:r>
              <a:rPr lang="en-US" sz="1000" b="1" i="0" u="none" kern="1200" dirty="0">
                <a:solidFill>
                  <a:schemeClr val="tx1"/>
                </a:solidFill>
                <a:effectLst/>
                <a:latin typeface="Calibri"/>
              </a:rPr>
              <a:t>Rwanda</a:t>
            </a:r>
            <a:r>
              <a:rPr lang="en-US" sz="1000" b="0" i="0" u="none" kern="1200" dirty="0">
                <a:solidFill>
                  <a:schemeClr val="tx1"/>
                </a:solidFill>
                <a:effectLst/>
                <a:latin typeface="Calibri"/>
              </a:rPr>
              <a:t> is also a gap assessment through a review of national development plans. The UN Country Team has established an interagency Task Team on SDG domestication, which has supported the Government in piloting SDG 16 institutional Development and monitoring. Outputs include citizen report card, the CSOs barometer and the justice sector gender audit.</a:t>
            </a:r>
          </a:p>
          <a:p>
            <a:r>
              <a:rPr lang="en-US" sz="1000" b="0" i="0" u="none" kern="1200" dirty="0">
                <a:solidFill>
                  <a:schemeClr val="tx1"/>
                </a:solidFill>
                <a:effectLst/>
                <a:latin typeface="Calibri"/>
              </a:rPr>
              <a:t/>
            </a:r>
            <a:br>
              <a:rPr lang="en-US" sz="1000" b="0" i="0" u="none" kern="1200" dirty="0">
                <a:solidFill>
                  <a:schemeClr val="tx1"/>
                </a:solidFill>
                <a:effectLst/>
                <a:latin typeface="Calibri"/>
              </a:rPr>
            </a:br>
            <a:endParaRPr lang="en-US" sz="1000" b="0" i="0" u="none" kern="1200" dirty="0">
              <a:solidFill>
                <a:schemeClr val="tx1"/>
              </a:solidFill>
              <a:effectLst/>
              <a:latin typeface="Calibri"/>
            </a:endParaRPr>
          </a:p>
          <a:p>
            <a:r>
              <a:rPr lang="en-US" b="1" i="0" u="none" dirty="0">
                <a:effectLst/>
                <a:latin typeface="Calibri"/>
              </a:rPr>
              <a:t>DRC</a:t>
            </a:r>
            <a:r>
              <a:rPr lang="en-US" b="0" i="0" u="none" dirty="0">
                <a:effectLst/>
                <a:latin typeface="Calibri"/>
              </a:rPr>
              <a:t> convened initial workshops in December 2015, led by the Ministry of Planning and Revolution of the Modernity, to discuss the country prioritization of SDGs in view to their integration in the next 2017-2021 national strategic development plan, the elaboration of which is in progress. The Government plans to establish a national SDG working group and develop a roadmap to support implementation of the SDGs.</a:t>
            </a:r>
          </a:p>
          <a:p>
            <a:r>
              <a:rPr lang="en-US" b="0" i="0" u="none" dirty="0">
                <a:effectLst/>
                <a:latin typeface="Calibri"/>
                <a:cs typeface="Arial"/>
              </a:rPr>
              <a:t/>
            </a:r>
            <a:br>
              <a:rPr lang="en-US" b="0" i="0" u="none" dirty="0">
                <a:effectLst/>
                <a:latin typeface="Calibri"/>
                <a:cs typeface="Arial"/>
              </a:rPr>
            </a:br>
            <a:endParaRPr lang="en-US" b="0" i="0" u="none" dirty="0">
              <a:effectLst/>
              <a:latin typeface="Calibri"/>
              <a:cs typeface="Arial"/>
            </a:endParaRPr>
          </a:p>
          <a:p>
            <a:r>
              <a:rPr lang="en-US" b="1" i="0" u="none" dirty="0">
                <a:effectLst/>
                <a:latin typeface="Calibri"/>
                <a:cs typeface="Arial"/>
              </a:rPr>
              <a:t>Morocco</a:t>
            </a:r>
            <a:r>
              <a:rPr lang="en-US" i="0" u="none" dirty="0">
                <a:effectLst/>
                <a:latin typeface="Calibri"/>
                <a:cs typeface="Arial"/>
              </a:rPr>
              <a:t> is using the ongoing United Nations Development Assistance Framework process as an opportunity to raise awareness about the SDGs, through various events such as a Youth Caravan on MDGs and a radio communication campaign based on Project Everyone.</a:t>
            </a:r>
          </a:p>
          <a:p>
            <a:r>
              <a:rPr lang="en-US" b="0" i="0" u="none" dirty="0">
                <a:effectLst/>
                <a:latin typeface="Calibri"/>
                <a:cs typeface="Arial"/>
              </a:rPr>
              <a:t/>
            </a:r>
            <a:br>
              <a:rPr lang="en-US" b="0" i="0" u="none" dirty="0">
                <a:effectLst/>
                <a:latin typeface="Calibri"/>
                <a:cs typeface="Arial"/>
              </a:rPr>
            </a:br>
            <a:endParaRPr lang="en-US" b="0" i="0" u="none" dirty="0">
              <a:effectLst/>
              <a:latin typeface="Calibri"/>
              <a:cs typeface="Arial"/>
            </a:endParaRPr>
          </a:p>
          <a:p>
            <a:r>
              <a:rPr lang="en-US" sz="1200" i="0" u="none" kern="1200" dirty="0">
                <a:solidFill>
                  <a:schemeClr val="tx1"/>
                </a:solidFill>
                <a:effectLst/>
                <a:latin typeface="+mn-lt"/>
              </a:rPr>
              <a:t>In </a:t>
            </a:r>
            <a:r>
              <a:rPr lang="en-US" sz="1200" b="0" i="0" u="none" kern="1200" dirty="0">
                <a:solidFill>
                  <a:schemeClr val="tx1"/>
                </a:solidFill>
                <a:effectLst/>
                <a:latin typeface="+mn-lt"/>
                <a:ea typeface="+mn-ea"/>
                <a:cs typeface="+mn-cs"/>
              </a:rPr>
              <a:t>addition to a SDG launch conference with federal government, state governments, civil society and academia, </a:t>
            </a:r>
            <a:r>
              <a:rPr lang="en-US" sz="1200" b="1" i="0" u="none" kern="1200" dirty="0">
                <a:solidFill>
                  <a:schemeClr val="tx1"/>
                </a:solidFill>
                <a:effectLst/>
                <a:latin typeface="+mn-lt"/>
                <a:ea typeface="+mn-ea"/>
                <a:cs typeface="+mn-cs"/>
              </a:rPr>
              <a:t>Somalia</a:t>
            </a:r>
            <a:r>
              <a:rPr lang="en-US" sz="1200" b="0" i="0" u="none" kern="1200" dirty="0">
                <a:solidFill>
                  <a:schemeClr val="tx1"/>
                </a:solidFill>
                <a:effectLst/>
                <a:latin typeface="+mn-lt"/>
                <a:ea typeface="+mn-ea"/>
                <a:cs typeface="+mn-cs"/>
              </a:rPr>
              <a:t> has started the process of localizing and prioritizing SDGs in the Somali context, aiming to collate all relevant policies related to the SDGs, to identify a first set-up of indicators in line with the National Development Plan and to establish an initial statistics database for the key indicators</a:t>
            </a:r>
            <a:r>
              <a:rPr lang="en-US" sz="1200" b="0" i="0" u="none" kern="1200" dirty="0">
                <a:solidFill>
                  <a:schemeClr val="tx1"/>
                </a:solidFill>
                <a:effectLst/>
              </a:rPr>
              <a:t>.</a:t>
            </a:r>
          </a:p>
          <a:p>
            <a:r>
              <a:rPr lang="en-US" sz="1200" b="0" i="0" u="none" kern="1200" dirty="0">
                <a:solidFill>
                  <a:schemeClr val="tx1"/>
                </a:solidFill>
                <a:effectLst/>
                <a:latin typeface="Calibri"/>
              </a:rPr>
              <a:t/>
            </a:r>
            <a:br>
              <a:rPr lang="en-US" sz="1200" b="0" i="0" u="none" kern="1200" dirty="0">
                <a:solidFill>
                  <a:schemeClr val="tx1"/>
                </a:solidFill>
                <a:effectLst/>
                <a:latin typeface="Calibri"/>
              </a:rPr>
            </a:br>
            <a:endParaRPr lang="en-US" sz="1200" b="0" i="0" u="none" kern="1200" dirty="0">
              <a:solidFill>
                <a:schemeClr val="tx1"/>
              </a:solidFill>
              <a:effectLst/>
              <a:latin typeface="Calibri"/>
            </a:endParaRPr>
          </a:p>
          <a:p>
            <a:r>
              <a:rPr lang="en-US" i="0" u="none" dirty="0">
                <a:latin typeface="Calibri"/>
              </a:rPr>
              <a:t>To popularize the goals, </a:t>
            </a:r>
            <a:r>
              <a:rPr lang="en-US" b="1" i="0" u="none" dirty="0">
                <a:latin typeface="Calibri"/>
              </a:rPr>
              <a:t>Uganda</a:t>
            </a:r>
            <a:r>
              <a:rPr lang="en-US" b="0" i="0" u="none" dirty="0">
                <a:latin typeface="Calibri"/>
              </a:rPr>
              <a:t> has appointed SDG Ambassadors. The President of Uganda is the  Ambassador on Goal 16. It is also using its national anthem to popularize the SDGs – by having mapped the issues contained in them onto its text.</a:t>
            </a:r>
          </a:p>
        </p:txBody>
      </p:sp>
      <p:sp>
        <p:nvSpPr>
          <p:cNvPr id="4" name="Slide Number Placeholder 3"/>
          <p:cNvSpPr>
            <a:spLocks noGrp="1"/>
          </p:cNvSpPr>
          <p:nvPr>
            <p:ph type="sldNum" sz="quarter" idx="10"/>
          </p:nvPr>
        </p:nvSpPr>
        <p:spPr/>
        <p:txBody>
          <a:bodyPr/>
          <a:lstStyle/>
          <a:p>
            <a:fld id="{7D79439A-9F30-48A8-B5B2-9CF5B35C0045}" type="slidenum">
              <a:rPr lang="en-US" smtClean="0"/>
              <a:t>12</a:t>
            </a:fld>
            <a:endParaRPr lang="en-US"/>
          </a:p>
        </p:txBody>
      </p:sp>
    </p:spTree>
    <p:extLst>
      <p:ext uri="{BB962C8B-B14F-4D97-AF65-F5344CB8AC3E}">
        <p14:creationId xmlns:p14="http://schemas.microsoft.com/office/powerpoint/2010/main" val="162862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a:xfrm>
            <a:off x="701041" y="4415790"/>
            <a:ext cx="5608320" cy="4552890"/>
          </a:xfrm>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UNDP will also play a strong role on </a:t>
            </a:r>
            <a:r>
              <a:rPr lang="en-US" sz="1200" b="1" kern="1200" dirty="0" smtClean="0">
                <a:solidFill>
                  <a:schemeClr val="tx1"/>
                </a:solidFill>
                <a:effectLst/>
                <a:latin typeface="+mn-lt"/>
                <a:ea typeface="+mn-ea"/>
                <a:cs typeface="+mn-cs"/>
              </a:rPr>
              <a:t>national SDG advocacy and campaigning</a:t>
            </a:r>
            <a:r>
              <a:rPr lang="en-US" sz="1200" kern="1200" dirty="0" smtClean="0">
                <a:solidFill>
                  <a:schemeClr val="tx1"/>
                </a:solidFill>
                <a:effectLst/>
                <a:latin typeface="+mn-lt"/>
                <a:ea typeface="+mn-ea"/>
                <a:cs typeface="+mn-cs"/>
              </a:rPr>
              <a:t>, continuing to administer the successor of the UN Millennium Campaign, an inter-agency initiative of the Secretary-General.</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October 2015, the UN Secretary-General requested that the UN Millennium Campaign mandate be extended to support the new Agenda, and that it coordinate closely with DPI.</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successor of the UNMC, "The SDG Action Campaign”, is to ensure that action-oriented mobilization - the core identity of the legacy campaign, and of the Post2015 global conversation process - is carried into the SDG implementation and monitoring processes.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SDG Action Campaign</a:t>
            </a:r>
            <a:r>
              <a:rPr lang="en-US" sz="1200" kern="1200" dirty="0" smtClean="0">
                <a:solidFill>
                  <a:schemeClr val="tx1"/>
                </a:solidFill>
                <a:effectLst/>
                <a:latin typeface="+mn-lt"/>
                <a:ea typeface="+mn-ea"/>
                <a:cs typeface="+mn-cs"/>
              </a:rPr>
              <a:t> will concentrate its efforts at the country level, working over the long-term and in a sustained way to:</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Popularize the goals in every country through action-oriented engagement activities and training for key groups such as Parliamentarians, municipal leaders, and civil society.</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Bringing stakeholders together to support implementation efforts led by governments, particularly from civil society.</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Sponsoring citizen-driven processes to track progress on the agenda through crowdsourcing and grass-roots mobilization, including through an evolution of the MY World platform.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18F146-8427-48A7-9F4F-D4BDA63E40B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98476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1" dirty="0">
                <a:solidFill>
                  <a:srgbClr val="003399"/>
                </a:solidFill>
                <a:latin typeface="Myriad Pro"/>
              </a:rPr>
              <a:t>SDG Action Campaign for the Sustainable Development Goals</a:t>
            </a:r>
            <a:r>
              <a:rPr lang="es-ES" dirty="0">
                <a:solidFill>
                  <a:srgbClr val="003399"/>
                </a:solidFill>
                <a:latin typeface="Myriad Pro"/>
              </a:rPr>
              <a:t>​</a:t>
            </a:r>
            <a:endParaRPr lang="en-US" dirty="0">
              <a:solidFill>
                <a:srgbClr val="003399"/>
              </a:solidFill>
              <a:latin typeface="Myriad Pro"/>
            </a:endParaRPr>
          </a:p>
          <a:p>
            <a:pPr marL="171450" indent="-171450">
              <a:buFont typeface="Arial" panose="020B0604020202020204" pitchFamily="34" charset="0"/>
              <a:buChar char="•"/>
            </a:pPr>
            <a:r>
              <a:rPr lang="en-US" dirty="0">
                <a:solidFill>
                  <a:srgbClr val="003399"/>
                </a:solidFill>
                <a:latin typeface="Myriad Pro"/>
              </a:rPr>
              <a:t>Continue the work of the UN Millennium Campaign​</a:t>
            </a:r>
            <a:endParaRPr lang="es-ES" dirty="0">
              <a:solidFill>
                <a:srgbClr val="003399"/>
              </a:solidFill>
              <a:latin typeface="Myriad Pro"/>
            </a:endParaRPr>
          </a:p>
          <a:p>
            <a:pPr marL="171450" indent="-171450">
              <a:buFont typeface="Arial" panose="020B0604020202020204" pitchFamily="34" charset="0"/>
              <a:buChar char="•"/>
            </a:pPr>
            <a:r>
              <a:rPr lang="es-ES" dirty="0">
                <a:solidFill>
                  <a:srgbClr val="003399"/>
                </a:solidFill>
                <a:latin typeface="Myriad Pro"/>
              </a:rPr>
              <a:t>Popularize the SDGs​</a:t>
            </a:r>
          </a:p>
          <a:p>
            <a:pPr marL="171450" indent="-171450">
              <a:buFont typeface="Arial" panose="020B0604020202020204" pitchFamily="34" charset="0"/>
              <a:buChar char="•"/>
            </a:pPr>
            <a:r>
              <a:rPr lang="es-ES" dirty="0">
                <a:solidFill>
                  <a:srgbClr val="003399"/>
                </a:solidFill>
                <a:latin typeface="Myriad Pro"/>
              </a:rPr>
              <a:t>Localize the SDGs​</a:t>
            </a:r>
          </a:p>
          <a:p>
            <a:pPr marL="171450" indent="-171450">
              <a:buFont typeface="Arial" panose="020B0604020202020204" pitchFamily="34" charset="0"/>
              <a:buChar char="•"/>
            </a:pPr>
            <a:r>
              <a:rPr lang="es-ES" dirty="0">
                <a:solidFill>
                  <a:srgbClr val="003399"/>
                </a:solidFill>
                <a:latin typeface="Myriad Pro"/>
              </a:rPr>
              <a:t>Get feedback from citizens​</a:t>
            </a:r>
          </a:p>
          <a:p>
            <a:pPr marL="171450" indent="-171450">
              <a:buFont typeface="Arial" panose="020B0604020202020204" pitchFamily="34" charset="0"/>
              <a:buChar char="•"/>
            </a:pPr>
            <a:r>
              <a:rPr lang="es-ES" dirty="0">
                <a:solidFill>
                  <a:srgbClr val="003399"/>
                </a:solidFill>
                <a:latin typeface="Myriad Pro"/>
              </a:rPr>
              <a:t>Partner and innovate</a:t>
            </a:r>
          </a:p>
        </p:txBody>
      </p:sp>
      <p:sp>
        <p:nvSpPr>
          <p:cNvPr id="4" name="Slide Number Placeholder 3"/>
          <p:cNvSpPr>
            <a:spLocks noGrp="1"/>
          </p:cNvSpPr>
          <p:nvPr>
            <p:ph type="sldNum" sz="quarter" idx="10"/>
          </p:nvPr>
        </p:nvSpPr>
        <p:spPr/>
        <p:txBody>
          <a:bodyPr/>
          <a:lstStyle/>
          <a:p>
            <a:fld id="{2C166308-6598-4804-875E-0BCD1A65096F}" type="slidenum">
              <a:rPr lang="es-ES" smtClean="0"/>
              <a:pPr/>
              <a:t>17</a:t>
            </a:fld>
            <a:endParaRPr lang="es-ES"/>
          </a:p>
        </p:txBody>
      </p:sp>
    </p:spTree>
    <p:extLst>
      <p:ext uri="{BB962C8B-B14F-4D97-AF65-F5344CB8AC3E}">
        <p14:creationId xmlns:p14="http://schemas.microsoft.com/office/powerpoint/2010/main" val="240496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solidFill>
                  <a:srgbClr val="003399"/>
                </a:solidFill>
                <a:latin typeface="Myriad Pro"/>
              </a:rPr>
              <a:t>MY World 2030:​</a:t>
            </a:r>
          </a:p>
          <a:p>
            <a:pPr marL="171450" indent="-171450">
              <a:buFont typeface="Arial" panose="020B0604020202020204" pitchFamily="34" charset="0"/>
              <a:buChar char="•"/>
            </a:pPr>
            <a:r>
              <a:rPr lang="en-US">
                <a:solidFill>
                  <a:srgbClr val="003399"/>
                </a:solidFill>
                <a:latin typeface="Myriad Pro"/>
              </a:rPr>
              <a:t>Build on MY World 2015 - </a:t>
            </a:r>
            <a:r>
              <a:rPr lang="en-US" b="1">
                <a:solidFill>
                  <a:srgbClr val="003399"/>
                </a:solidFill>
                <a:latin typeface="Myriad Pro"/>
              </a:rPr>
              <a:t>http://data.myworld2015.org/</a:t>
            </a:r>
            <a:r>
              <a:rPr lang="en-US">
                <a:solidFill>
                  <a:srgbClr val="003399"/>
                </a:solidFill>
                <a:latin typeface="Myriad Pro"/>
              </a:rPr>
              <a:t>​</a:t>
            </a:r>
          </a:p>
          <a:p>
            <a:pPr marL="171450" indent="-171450">
              <a:buFont typeface="Arial" panose="020B0604020202020204" pitchFamily="34" charset="0"/>
              <a:buChar char="•"/>
            </a:pPr>
            <a:r>
              <a:rPr lang="en-US">
                <a:solidFill>
                  <a:srgbClr val="003399"/>
                </a:solidFill>
                <a:latin typeface="Myriad Pro"/>
              </a:rPr>
              <a:t>People's perception of progress on SDGs implementation - </a:t>
            </a:r>
            <a:r>
              <a:rPr lang="en-US" b="1">
                <a:solidFill>
                  <a:srgbClr val="003399"/>
                </a:solidFill>
                <a:latin typeface="Myriad Pro"/>
              </a:rPr>
              <a:t>How are their lives changing?</a:t>
            </a:r>
            <a:r>
              <a:rPr lang="en-US">
                <a:solidFill>
                  <a:srgbClr val="003399"/>
                </a:solidFill>
                <a:latin typeface="Myriad Pro"/>
              </a:rPr>
              <a:t>​</a:t>
            </a:r>
          </a:p>
          <a:p>
            <a:pPr marL="171450" indent="-171450">
              <a:buFont typeface="Arial" panose="020B0604020202020204" pitchFamily="34" charset="0"/>
              <a:buChar char="•"/>
            </a:pPr>
            <a:r>
              <a:rPr lang="en-US">
                <a:solidFill>
                  <a:srgbClr val="003399"/>
                </a:solidFill>
                <a:latin typeface="Myriad Pro"/>
              </a:rPr>
              <a:t>Globally comparable data - scaled up, nationally representative​</a:t>
            </a:r>
          </a:p>
          <a:p>
            <a:pPr marL="171450" indent="-171450">
              <a:buFont typeface="Arial" panose="020B0604020202020204" pitchFamily="34" charset="0"/>
              <a:buChar char="•"/>
            </a:pPr>
            <a:r>
              <a:rPr lang="en-US">
                <a:solidFill>
                  <a:srgbClr val="003399"/>
                </a:solidFill>
                <a:latin typeface="Myriad Pro"/>
              </a:rPr>
              <a:t>Feed into official monitoring efforts at national and global levels​</a:t>
            </a:r>
          </a:p>
          <a:p>
            <a:pPr marL="171450" indent="-171450">
              <a:buFont typeface="Arial" panose="020B0604020202020204" pitchFamily="34" charset="0"/>
              <a:buChar char="•"/>
            </a:pPr>
            <a:r>
              <a:rPr lang="en-US" b="1">
                <a:solidFill>
                  <a:srgbClr val="003399"/>
                </a:solidFill>
                <a:latin typeface="Myriad Pro"/>
              </a:rPr>
              <a:t>Build dialogue</a:t>
            </a:r>
            <a:r>
              <a:rPr lang="en-US">
                <a:solidFill>
                  <a:srgbClr val="003399"/>
                </a:solidFill>
                <a:latin typeface="Myriad Pro"/>
              </a:rPr>
              <a:t> between decision-makers and citizens, to contribute a "people's perspective" on how to implement the SDGs.​</a:t>
            </a:r>
          </a:p>
        </p:txBody>
      </p:sp>
      <p:sp>
        <p:nvSpPr>
          <p:cNvPr id="4" name="Slide Number Placeholder 3"/>
          <p:cNvSpPr>
            <a:spLocks noGrp="1"/>
          </p:cNvSpPr>
          <p:nvPr>
            <p:ph type="sldNum" sz="quarter" idx="10"/>
          </p:nvPr>
        </p:nvSpPr>
        <p:spPr/>
        <p:txBody>
          <a:bodyPr/>
          <a:lstStyle/>
          <a:p>
            <a:fld id="{7D79439A-9F30-48A8-B5B2-9CF5B35C0045}" type="slidenum">
              <a:rPr lang="en-US" smtClean="0"/>
              <a:t>19</a:t>
            </a:fld>
            <a:endParaRPr lang="en-US"/>
          </a:p>
        </p:txBody>
      </p:sp>
    </p:spTree>
    <p:extLst>
      <p:ext uri="{BB962C8B-B14F-4D97-AF65-F5344CB8AC3E}">
        <p14:creationId xmlns:p14="http://schemas.microsoft.com/office/powerpoint/2010/main" val="359543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79439A-9F30-48A8-B5B2-9CF5B35C0045}" type="slidenum">
              <a:rPr lang="en-US" smtClean="0"/>
              <a:t>20</a:t>
            </a:fld>
            <a:endParaRPr lang="en-US"/>
          </a:p>
        </p:txBody>
      </p:sp>
    </p:spTree>
    <p:extLst>
      <p:ext uri="{BB962C8B-B14F-4D97-AF65-F5344CB8AC3E}">
        <p14:creationId xmlns:p14="http://schemas.microsoft.com/office/powerpoint/2010/main" val="1221085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9439A-9F30-48A8-B5B2-9CF5B35C0045}" type="slidenum">
              <a:rPr lang="en-US" smtClean="0"/>
              <a:t>21</a:t>
            </a:fld>
            <a:endParaRPr lang="en-US"/>
          </a:p>
        </p:txBody>
      </p:sp>
    </p:spTree>
    <p:extLst>
      <p:ext uri="{BB962C8B-B14F-4D97-AF65-F5344CB8AC3E}">
        <p14:creationId xmlns:p14="http://schemas.microsoft.com/office/powerpoint/2010/main" val="357885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9439A-9F30-48A8-B5B2-9CF5B35C0045}" type="slidenum">
              <a:rPr lang="en-US" smtClean="0"/>
              <a:t>21</a:t>
            </a:fld>
            <a:endParaRPr lang="en-US"/>
          </a:p>
        </p:txBody>
      </p:sp>
    </p:spTree>
    <p:extLst>
      <p:ext uri="{BB962C8B-B14F-4D97-AF65-F5344CB8AC3E}">
        <p14:creationId xmlns:p14="http://schemas.microsoft.com/office/powerpoint/2010/main" val="417252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Syria, refugee influx Lebanon got worse with regards to development indicators</a:t>
            </a:r>
            <a:endParaRPr lang="en-US" dirty="0"/>
          </a:p>
        </p:txBody>
      </p:sp>
      <p:sp>
        <p:nvSpPr>
          <p:cNvPr id="4" name="Slide Number Placeholder 3"/>
          <p:cNvSpPr>
            <a:spLocks noGrp="1"/>
          </p:cNvSpPr>
          <p:nvPr>
            <p:ph type="sldNum" sz="quarter" idx="10"/>
          </p:nvPr>
        </p:nvSpPr>
        <p:spPr/>
        <p:txBody>
          <a:bodyPr/>
          <a:lstStyle/>
          <a:p>
            <a:fld id="{7D79439A-9F30-48A8-B5B2-9CF5B35C0045}" type="slidenum">
              <a:rPr lang="en-US" smtClean="0"/>
              <a:t>23</a:t>
            </a:fld>
            <a:endParaRPr lang="en-US"/>
          </a:p>
        </p:txBody>
      </p:sp>
    </p:spTree>
    <p:extLst>
      <p:ext uri="{BB962C8B-B14F-4D97-AF65-F5344CB8AC3E}">
        <p14:creationId xmlns:p14="http://schemas.microsoft.com/office/powerpoint/2010/main" val="2829667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79439A-9F30-48A8-B5B2-9CF5B35C0045}" type="slidenum">
              <a:rPr lang="en-US" smtClean="0"/>
              <a:t>24</a:t>
            </a:fld>
            <a:endParaRPr lang="en-US"/>
          </a:p>
        </p:txBody>
      </p:sp>
    </p:spTree>
    <p:extLst>
      <p:ext uri="{BB962C8B-B14F-4D97-AF65-F5344CB8AC3E}">
        <p14:creationId xmlns:p14="http://schemas.microsoft.com/office/powerpoint/2010/main" val="389597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At a UN Summit (25-27 September 2015), 193 Member States of the United Nations adopted the new sustainable development agenda entitled “</a:t>
            </a:r>
            <a:r>
              <a:rPr lang="en-US" sz="1400" u="sng" dirty="0" smtClean="0">
                <a:hlinkClick r:id="rId3"/>
              </a:rPr>
              <a:t>Transforming Our World: 2030 Agenda for Sustainable Development</a:t>
            </a:r>
            <a:r>
              <a:rPr lang="en-US" sz="1400" dirty="0" smtClean="0"/>
              <a:t>.” It officially comes into effect upon expiry of the Millennium Development Goals on 1 January 2016, and will run through 2030. </a:t>
            </a:r>
          </a:p>
          <a:p>
            <a:pPr marL="291179" indent="-291179">
              <a:buFont typeface="Arial" panose="020B0604020202020204" pitchFamily="34" charset="0"/>
              <a:buChar char="•"/>
            </a:pPr>
            <a:endParaRPr lang="en-US" sz="1400" dirty="0" smtClean="0"/>
          </a:p>
          <a:p>
            <a:pPr marL="291179" indent="-291179">
              <a:buFont typeface="Arial" panose="020B0604020202020204" pitchFamily="34" charset="0"/>
              <a:buChar char="•"/>
              <a:defRPr/>
            </a:pPr>
            <a:r>
              <a:rPr lang="en-US" sz="1400" dirty="0" smtClean="0"/>
              <a:t>The 2030 Agenda sets forth “a plan of action for people, planet and prosperity”</a:t>
            </a:r>
            <a:r>
              <a:rPr lang="en-US" sz="1400" i="0" dirty="0" smtClean="0"/>
              <a:t>.</a:t>
            </a:r>
            <a:r>
              <a:rPr lang="en-US" sz="1400" i="0" baseline="0" dirty="0" smtClean="0"/>
              <a:t> It </a:t>
            </a:r>
            <a:r>
              <a:rPr lang="en-US" sz="1400" dirty="0" smtClean="0"/>
              <a:t>seeks to strengthen universal peace in larger freedom. And it herald’s a universal pledge that no one will be left behind.</a:t>
            </a:r>
            <a:r>
              <a:rPr lang="en-US" sz="1400" u="none" dirty="0" smtClean="0"/>
              <a:t> </a:t>
            </a:r>
            <a:r>
              <a:rPr lang="en-US" sz="1400" u="none" strike="noStrike" dirty="0" smtClean="0"/>
              <a:t>It </a:t>
            </a:r>
            <a:r>
              <a:rPr lang="en-US" sz="1400" dirty="0" smtClean="0"/>
              <a:t>envisages a world of universal respect for human rights, equality and nondiscrimination.</a:t>
            </a:r>
            <a:r>
              <a:rPr lang="en-US" sz="1400" baseline="0" dirty="0" smtClean="0"/>
              <a:t> And,</a:t>
            </a:r>
            <a:r>
              <a:rPr lang="en-US" sz="1400" dirty="0" smtClean="0"/>
              <a:t> commits stakeholders to work together to eradicate poverty in all its forms, promote sustained and inclusive economic growth, social development and environmental protection</a:t>
            </a:r>
            <a:r>
              <a:rPr lang="en-US" sz="1400" i="1" u="sng" dirty="0" smtClean="0"/>
              <a:t>.</a:t>
            </a:r>
          </a:p>
          <a:p>
            <a:pPr marL="291179" marR="0" indent="-291179"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i="1" u="sng" dirty="0" smtClean="0">
              <a:solidFill>
                <a:srgbClr val="FF0000"/>
              </a:solidFill>
            </a:endParaRPr>
          </a:p>
          <a:p>
            <a:pPr marL="291179" indent="-291179">
              <a:buFont typeface="Arial" panose="020B0604020202020204" pitchFamily="34" charset="0"/>
              <a:buChar char="•"/>
            </a:pPr>
            <a:r>
              <a:rPr lang="en-US" sz="1400" dirty="0" smtClean="0"/>
              <a:t>The</a:t>
            </a:r>
            <a:r>
              <a:rPr lang="en-US" sz="1400" baseline="0" dirty="0" smtClean="0"/>
              <a:t> 2030 Agenda</a:t>
            </a:r>
            <a:r>
              <a:rPr lang="en-US" sz="1400" dirty="0" smtClean="0"/>
              <a:t> consists of a Declaration, 17 Sustainable Development Goals (SDGs) and 169 targets, a section on means of implementation and renewed global partnership, and a framework for review and follow-up.  </a:t>
            </a:r>
            <a:endParaRPr lang="en-US" sz="1600" dirty="0" smtClean="0"/>
          </a:p>
          <a:p>
            <a:endParaRPr lang="en-US" sz="1400" dirty="0" smtClean="0"/>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2218C2F7-7485-4FF7-B190-56E8388971A9}" type="slidenum">
              <a:rPr lang="fr-FR" smtClean="0"/>
              <a:t>2</a:t>
            </a:fld>
            <a:endParaRPr lang="fr-FR"/>
          </a:p>
        </p:txBody>
      </p:sp>
    </p:spTree>
    <p:extLst>
      <p:ext uri="{BB962C8B-B14F-4D97-AF65-F5344CB8AC3E}">
        <p14:creationId xmlns:p14="http://schemas.microsoft.com/office/powerpoint/2010/main" val="215397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Bottlenecks fall in the area of capacity</a:t>
            </a:r>
            <a:r>
              <a:rPr lang="en-US" baseline="0" dirty="0" smtClean="0"/>
              <a:t> (e.g. availability and ability to collect national statistics), peace and inclusivity (addressing conflict legacy, social cohesion, political settlements), risk and resilience (risk management, preparedness and prevention)</a:t>
            </a:r>
            <a:endParaRPr lang="en-US" dirty="0"/>
          </a:p>
        </p:txBody>
      </p:sp>
      <p:sp>
        <p:nvSpPr>
          <p:cNvPr id="4" name="Slide Number Placeholder 3"/>
          <p:cNvSpPr>
            <a:spLocks noGrp="1"/>
          </p:cNvSpPr>
          <p:nvPr>
            <p:ph type="sldNum" sz="quarter" idx="10"/>
          </p:nvPr>
        </p:nvSpPr>
        <p:spPr/>
        <p:txBody>
          <a:bodyPr/>
          <a:lstStyle/>
          <a:p>
            <a:fld id="{7D79439A-9F30-48A8-B5B2-9CF5B35C0045}" type="slidenum">
              <a:rPr lang="en-US" smtClean="0"/>
              <a:t>25</a:t>
            </a:fld>
            <a:endParaRPr lang="en-US"/>
          </a:p>
        </p:txBody>
      </p:sp>
    </p:spTree>
    <p:extLst>
      <p:ext uri="{BB962C8B-B14F-4D97-AF65-F5344CB8AC3E}">
        <p14:creationId xmlns:p14="http://schemas.microsoft.com/office/powerpoint/2010/main" val="243918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80"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774B82DF-059A-44FB-905A-35DE2BC4F89D}" type="slidenum">
              <a:rPr lang="en-US" sz="1200">
                <a:solidFill>
                  <a:srgbClr val="000000"/>
                </a:solidFill>
                <a:latin typeface="Times New Roman"/>
              </a:rPr>
              <a:pPr algn="r"/>
              <a:t>26</a:t>
            </a:fld>
            <a:endParaRPr>
              <a:solidFill>
                <a:prstClr val="black"/>
              </a:solidFill>
              <a:latin typeface="Arial"/>
            </a:endParaRPr>
          </a:p>
        </p:txBody>
      </p:sp>
    </p:spTree>
    <p:extLst>
      <p:ext uri="{BB962C8B-B14F-4D97-AF65-F5344CB8AC3E}">
        <p14:creationId xmlns:p14="http://schemas.microsoft.com/office/powerpoint/2010/main" val="2255173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3F87CE-7476-400A-9DB6-6D7EAB00C44D}" type="slidenum">
              <a:rPr lang="en-US" altLang="en-US" sz="1200"/>
              <a:pPr/>
              <a:t>27</a:t>
            </a:fld>
            <a:endParaRPr lang="en-US" altLang="en-US" sz="1200"/>
          </a:p>
        </p:txBody>
      </p:sp>
    </p:spTree>
    <p:extLst>
      <p:ext uri="{BB962C8B-B14F-4D97-AF65-F5344CB8AC3E}">
        <p14:creationId xmlns:p14="http://schemas.microsoft.com/office/powerpoint/2010/main" val="362663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82"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AA06EA89-C918-4F32-9939-B2BFCEB2E1C7}" type="slidenum">
              <a:rPr lang="en-US" sz="1200">
                <a:solidFill>
                  <a:srgbClr val="000000"/>
                </a:solidFill>
                <a:latin typeface="Times New Roman"/>
              </a:rPr>
              <a:pPr algn="r"/>
              <a:t>28</a:t>
            </a:fld>
            <a:endParaRPr>
              <a:solidFill>
                <a:prstClr val="black"/>
              </a:solidFill>
              <a:latin typeface="Arial"/>
            </a:endParaRPr>
          </a:p>
        </p:txBody>
      </p:sp>
    </p:spTree>
    <p:extLst>
      <p:ext uri="{BB962C8B-B14F-4D97-AF65-F5344CB8AC3E}">
        <p14:creationId xmlns:p14="http://schemas.microsoft.com/office/powerpoint/2010/main" val="3457253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body"/>
          </p:nvPr>
        </p:nvSpPr>
        <p:spPr>
          <a:xfrm>
            <a:off x="685800" y="4343400"/>
            <a:ext cx="5485680" cy="4114080"/>
          </a:xfrm>
          <a:prstGeom prst="rect">
            <a:avLst/>
          </a:prstGeom>
        </p:spPr>
        <p:txBody>
          <a:bodyPr lIns="0" tIns="0" rIns="0" bIns="0"/>
          <a:lstStyle/>
          <a:p>
            <a:endParaRPr/>
          </a:p>
        </p:txBody>
      </p:sp>
      <p:sp>
        <p:nvSpPr>
          <p:cNvPr id="84"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fld id="{ED53CDDB-BAB3-4F85-99A0-DF844241F9E1}" type="slidenum">
              <a:rPr lang="en-US" sz="1200">
                <a:solidFill>
                  <a:srgbClr val="000000"/>
                </a:solidFill>
                <a:latin typeface="Times New Roman"/>
              </a:rPr>
              <a:pPr algn="r"/>
              <a:t>29</a:t>
            </a:fld>
            <a:endParaRPr>
              <a:solidFill>
                <a:prstClr val="black"/>
              </a:solidFill>
              <a:latin typeface="Arial"/>
            </a:endParaRPr>
          </a:p>
        </p:txBody>
      </p:sp>
    </p:spTree>
    <p:extLst>
      <p:ext uri="{BB962C8B-B14F-4D97-AF65-F5344CB8AC3E}">
        <p14:creationId xmlns:p14="http://schemas.microsoft.com/office/powerpoint/2010/main" val="338220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3F87CE-7476-400A-9DB6-6D7EAB00C44D}" type="slidenum">
              <a:rPr lang="en-US" altLang="en-US" sz="1200"/>
              <a:pPr/>
              <a:t>30</a:t>
            </a:fld>
            <a:endParaRPr lang="en-US" altLang="en-US" sz="1200"/>
          </a:p>
        </p:txBody>
      </p:sp>
    </p:spTree>
    <p:extLst>
      <p:ext uri="{BB962C8B-B14F-4D97-AF65-F5344CB8AC3E}">
        <p14:creationId xmlns:p14="http://schemas.microsoft.com/office/powerpoint/2010/main" val="1224440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9439A-9F30-48A8-B5B2-9CF5B35C0045}" type="slidenum">
              <a:rPr lang="en-US" smtClean="0"/>
              <a:t>31</a:t>
            </a:fld>
            <a:endParaRPr lang="en-US"/>
          </a:p>
        </p:txBody>
      </p:sp>
    </p:spTree>
    <p:extLst>
      <p:ext uri="{BB962C8B-B14F-4D97-AF65-F5344CB8AC3E}">
        <p14:creationId xmlns:p14="http://schemas.microsoft.com/office/powerpoint/2010/main" val="3667528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8F146-8427-48A7-9F4F-D4BDA63E40B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3218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lvl="0" indent="-171450" defTabSz="1072806">
              <a:buFont typeface="Arial" panose="020B0604020202020204" pitchFamily="34" charset="0"/>
              <a:buChar char="•"/>
              <a:defRPr/>
            </a:pPr>
            <a:r>
              <a:rPr lang="en-US" sz="1200" dirty="0" smtClean="0"/>
              <a:t>One of the potential lasting legacies of the SDGs is the inclusive nature of the process, people’s engagement</a:t>
            </a:r>
            <a:r>
              <a:rPr lang="en-US" sz="1200" baseline="0" dirty="0" smtClean="0"/>
              <a:t> </a:t>
            </a:r>
            <a:r>
              <a:rPr lang="en-US" sz="1200" dirty="0" smtClean="0"/>
              <a:t>and how this is the beginning of a fundamental shift in the way “we do business” in development. The process to design the 2030 Agenda for Sustainable Development was informed by a </a:t>
            </a:r>
            <a:r>
              <a:rPr lang="en-US" sz="1200" b="1" dirty="0" smtClean="0"/>
              <a:t>public consultation at a scope unprecedented in UN history. </a:t>
            </a:r>
            <a:r>
              <a:rPr lang="en-US" sz="1200" dirty="0" smtClean="0"/>
              <a:t>It is the result of a three–year–long transparent, participatory process inclusive of all stakeholders and people’s voices.</a:t>
            </a:r>
          </a:p>
          <a:p>
            <a:pPr marL="171450" lvl="0" indent="-171450" defTabSz="1072806">
              <a:buFont typeface="Arial" panose="020B0604020202020204" pitchFamily="34" charset="0"/>
              <a:buChar char="•"/>
              <a:defRPr/>
            </a:pPr>
            <a:endParaRPr lang="en-US" sz="1200" dirty="0" smtClean="0"/>
          </a:p>
          <a:p>
            <a:pPr marL="171450" lvl="0" indent="-171450" defTabSz="1072806">
              <a:buFont typeface="Arial" panose="020B0604020202020204" pitchFamily="34" charset="0"/>
              <a:buChar char="•"/>
              <a:defRPr/>
            </a:pPr>
            <a:r>
              <a:rPr lang="en-US" sz="1200" dirty="0" smtClean="0"/>
              <a:t>The UN system facilitated 88 national consultations starting in 2012 on the future that people want; 11 thematic consultations on a wide range of issues related to sustainable development; 6 dialogues on implementation; the worldwewant2015 platform; and the MY World survey</a:t>
            </a:r>
            <a:r>
              <a:rPr lang="en-US" sz="1200" b="1" i="0" u="none" baseline="0" dirty="0" smtClean="0">
                <a:solidFill>
                  <a:srgbClr val="FF0000"/>
                </a:solidFill>
              </a:rPr>
              <a:t>.</a:t>
            </a:r>
          </a:p>
          <a:p>
            <a:pPr marL="171450" lvl="0" indent="-171450" defTabSz="1072806">
              <a:buFont typeface="Arial" panose="020B0604020202020204" pitchFamily="34" charset="0"/>
              <a:buChar char="•"/>
              <a:defRPr/>
            </a:pPr>
            <a:endParaRPr lang="en-US" sz="1200" b="1" i="0" u="none" baseline="0" dirty="0" smtClean="0">
              <a:solidFill>
                <a:srgbClr val="FF0000"/>
              </a:solidFill>
            </a:endParaRPr>
          </a:p>
          <a:p>
            <a:pPr marL="171450" lvl="0" indent="-171450" defTabSz="1072806">
              <a:buFont typeface="Arial" panose="020B0604020202020204" pitchFamily="34" charset="0"/>
              <a:buChar char="•"/>
              <a:defRPr/>
            </a:pPr>
            <a:r>
              <a:rPr lang="en-US" sz="1200" dirty="0" smtClean="0"/>
              <a:t>The</a:t>
            </a:r>
            <a:r>
              <a:rPr lang="en-US" sz="1200" baseline="0" dirty="0" smtClean="0"/>
              <a:t> consultation process </a:t>
            </a:r>
            <a:r>
              <a:rPr lang="en-US" sz="1200" dirty="0" smtClean="0"/>
              <a:t>shaped deliberations of the High-Level Panel of Eminent Persons, the Member States Open Working Group charged with proposing a set of Sustainable Development Goals, contributed to the regular reports from the Secretary General, and ultimately informed the official</a:t>
            </a:r>
            <a:r>
              <a:rPr lang="en-US" sz="1200" baseline="0" dirty="0" smtClean="0"/>
              <a:t> negotiations that culminated in the adoption of the 2030 Agenda</a:t>
            </a:r>
            <a:r>
              <a:rPr lang="en-US" sz="1200" dirty="0" smtClean="0"/>
              <a:t>.</a:t>
            </a:r>
          </a:p>
          <a:p>
            <a:endParaRPr lang="en-US" dirty="0" smtClean="0"/>
          </a:p>
          <a:p>
            <a:pPr marL="291179" indent="-291179">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218C2F7-7485-4FF7-B190-56E8388971A9}" type="slidenum">
              <a:rPr lang="fr-FR" smtClean="0"/>
              <a:t>3</a:t>
            </a:fld>
            <a:endParaRPr lang="fr-FR"/>
          </a:p>
        </p:txBody>
      </p:sp>
    </p:spTree>
    <p:extLst>
      <p:ext uri="{BB962C8B-B14F-4D97-AF65-F5344CB8AC3E}">
        <p14:creationId xmlns:p14="http://schemas.microsoft.com/office/powerpoint/2010/main" val="337613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SDGs are integrated and indivisible and balance the three dimensions of sustainable development: the economic, social and environmental. </a:t>
            </a:r>
          </a:p>
          <a:p>
            <a:endParaRPr lang="en-US" dirty="0"/>
          </a:p>
        </p:txBody>
      </p:sp>
      <p:sp>
        <p:nvSpPr>
          <p:cNvPr id="4" name="Slide Number Placeholder 3"/>
          <p:cNvSpPr>
            <a:spLocks noGrp="1"/>
          </p:cNvSpPr>
          <p:nvPr>
            <p:ph type="sldNum" sz="quarter" idx="10"/>
          </p:nvPr>
        </p:nvSpPr>
        <p:spPr/>
        <p:txBody>
          <a:bodyPr/>
          <a:lstStyle/>
          <a:p>
            <a:fld id="{7D79439A-9F30-48A8-B5B2-9CF5B35C0045}" type="slidenum">
              <a:rPr lang="en-US" smtClean="0"/>
              <a:t>4</a:t>
            </a:fld>
            <a:endParaRPr lang="en-US"/>
          </a:p>
        </p:txBody>
      </p:sp>
    </p:spTree>
    <p:extLst>
      <p:ext uri="{BB962C8B-B14F-4D97-AF65-F5344CB8AC3E}">
        <p14:creationId xmlns:p14="http://schemas.microsoft.com/office/powerpoint/2010/main" val="98257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200" dirty="0" smtClean="0"/>
              <a:t>The SDGs have built on the lessons learned from the MDGs and seek to complete the unfinished business. They are, however, more ambitious and broader in scope than the MDGs. </a:t>
            </a:r>
          </a:p>
          <a:p>
            <a:pPr marL="0" indent="0">
              <a:buFont typeface="Arial" panose="020B0604020202020204" pitchFamily="34" charset="0"/>
              <a:buNone/>
            </a:pPr>
            <a:endParaRPr lang="en-US" sz="1200" dirty="0" smtClean="0"/>
          </a:p>
          <a:p>
            <a:pPr marL="291179" marR="0" indent="-291179"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Agenda calls for </a:t>
            </a:r>
            <a:r>
              <a:rPr lang="en-US" sz="1200" b="1" dirty="0" smtClean="0"/>
              <a:t>integration</a:t>
            </a:r>
            <a:r>
              <a:rPr lang="en-US" sz="1200" dirty="0" smtClean="0"/>
              <a:t> beyond silos </a:t>
            </a:r>
            <a:r>
              <a:rPr lang="en-US" sz="1200" i="0" dirty="0" smtClean="0"/>
              <a:t>and</a:t>
            </a:r>
            <a:r>
              <a:rPr lang="en-US" sz="1200" i="0" baseline="0" dirty="0" smtClean="0"/>
              <a:t> sectors</a:t>
            </a:r>
            <a:r>
              <a:rPr lang="en-US" sz="1200" i="0" dirty="0" smtClean="0"/>
              <a:t> </a:t>
            </a:r>
            <a:r>
              <a:rPr lang="en-US" sz="1200" dirty="0" smtClean="0"/>
              <a:t>and prioritizing actions that move us forward more quickly across a broad range of inter-linked goals</a:t>
            </a:r>
          </a:p>
          <a:p>
            <a:pPr marL="291179" marR="0" indent="-291179"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291179" marR="0" indent="-291179"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smtClean="0"/>
              <a:t>It</a:t>
            </a:r>
            <a:r>
              <a:rPr lang="en-US" sz="1200" i="0" dirty="0" smtClean="0"/>
              <a:t> r</a:t>
            </a:r>
            <a:r>
              <a:rPr lang="en-US" sz="1200" i="0" baseline="0" dirty="0" smtClean="0"/>
              <a:t>equires us to support countries to “go the last mile” to reach the unreached, addressing the economic, social, and political factors underpinning exclusion.</a:t>
            </a:r>
          </a:p>
          <a:p>
            <a:pPr marL="291179" marR="0" indent="-291179"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baseline="0" dirty="0" smtClean="0"/>
          </a:p>
          <a:p>
            <a:pPr marL="291179" marR="0" indent="-291179"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smtClean="0"/>
              <a:t>It will be essential to manage</a:t>
            </a:r>
            <a:r>
              <a:rPr lang="en-US" sz="1200" i="0" baseline="0" dirty="0" smtClean="0"/>
              <a:t> risk, </a:t>
            </a:r>
            <a:r>
              <a:rPr lang="en-US" sz="1200" i="0" dirty="0" smtClean="0"/>
              <a:t>strengthen risk informed programming and resilience across all areas of the agenda</a:t>
            </a:r>
          </a:p>
          <a:p>
            <a:pPr lvl="1" algn="just">
              <a:buFont typeface="Wingdings" panose="05000000000000000000" pitchFamily="2" charset="2"/>
              <a:buNone/>
            </a:pPr>
            <a:endParaRPr lang="en-US" sz="1200" dirty="0" smtClean="0"/>
          </a:p>
          <a:p>
            <a:pPr marL="291179" indent="-291179">
              <a:buFont typeface="Arial" panose="020B0604020202020204" pitchFamily="34" charset="0"/>
              <a:buChar char="•"/>
            </a:pPr>
            <a:r>
              <a:rPr lang="en-US" sz="1200" dirty="0" smtClean="0"/>
              <a:t>The SDGs are </a:t>
            </a:r>
            <a:r>
              <a:rPr lang="en-US" sz="1200" b="1" dirty="0" smtClean="0"/>
              <a:t>universally</a:t>
            </a:r>
            <a:r>
              <a:rPr lang="en-US" sz="1200" dirty="0" smtClean="0"/>
              <a:t> applicable, </a:t>
            </a:r>
            <a:r>
              <a:rPr lang="en-US" sz="1200" i="0" dirty="0" smtClean="0"/>
              <a:t>everywhere, both North and South, </a:t>
            </a:r>
            <a:r>
              <a:rPr lang="en-US" sz="1200" dirty="0" smtClean="0"/>
              <a:t>taking into account different national realities, capacities and levels of development and respecting national policies and priorities. Embracing </a:t>
            </a:r>
            <a:r>
              <a:rPr lang="en-US" sz="1200" b="0" dirty="0" smtClean="0"/>
              <a:t>universality</a:t>
            </a:r>
            <a:r>
              <a:rPr lang="en-US" sz="1200" dirty="0" smtClean="0"/>
              <a:t> means that national choices need to be informed by the policies and actions of others, with a much stronger understanding of policy coherence and the role of global public goods.</a:t>
            </a:r>
          </a:p>
          <a:p>
            <a:pPr marL="291179" indent="-291179">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C7F575C-E3DD-5046-90CC-C8AC5390F655}" type="slidenum">
              <a:rPr lang="en-US" smtClean="0"/>
              <a:t>5</a:t>
            </a:fld>
            <a:endParaRPr lang="en-US"/>
          </a:p>
        </p:txBody>
      </p:sp>
    </p:spTree>
    <p:extLst>
      <p:ext uri="{BB962C8B-B14F-4D97-AF65-F5344CB8AC3E}">
        <p14:creationId xmlns:p14="http://schemas.microsoft.com/office/powerpoint/2010/main" val="14865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the</a:t>
            </a:r>
            <a:r>
              <a:rPr lang="en-US" sz="1200" baseline="0" dirty="0" smtClean="0"/>
              <a:t> </a:t>
            </a:r>
            <a:r>
              <a:rPr lang="en-US" sz="1200" dirty="0" smtClean="0"/>
              <a:t>UN</a:t>
            </a:r>
            <a:r>
              <a:rPr lang="en-US" sz="1200" baseline="0" dirty="0" smtClean="0"/>
              <a:t>, the r</a:t>
            </a:r>
            <a:r>
              <a:rPr lang="en-US" sz="1200" dirty="0" smtClean="0"/>
              <a:t>esponse</a:t>
            </a:r>
            <a:r>
              <a:rPr lang="en-US" sz="1200" baseline="0" dirty="0" smtClean="0"/>
              <a:t> needs </a:t>
            </a:r>
            <a:r>
              <a:rPr lang="en-US" sz="1200" u="none" strike="noStrike" baseline="0" dirty="0" smtClean="0"/>
              <a:t>to be</a:t>
            </a:r>
            <a:r>
              <a:rPr lang="en-US" sz="1200" strike="noStrike" baseline="0" dirty="0" smtClean="0"/>
              <a:t> at </a:t>
            </a:r>
            <a:r>
              <a:rPr lang="en-US" sz="1200" baseline="0" dirty="0" smtClean="0"/>
              <a:t>two levels:</a:t>
            </a:r>
          </a:p>
          <a:p>
            <a:pPr marL="285750" indent="-285750">
              <a:buFont typeface="Arial" panose="020B0604020202020204" pitchFamily="34" charset="0"/>
              <a:buChar char="•"/>
            </a:pPr>
            <a:r>
              <a:rPr lang="en-US" sz="1200" baseline="0" dirty="0" smtClean="0"/>
              <a:t>As a </a:t>
            </a:r>
            <a:r>
              <a:rPr lang="en-US" sz="1200" b="1" u="sng" baseline="0" dirty="0" smtClean="0"/>
              <a:t>system</a:t>
            </a:r>
            <a:r>
              <a:rPr lang="en-US" sz="1200" baseline="0" dirty="0" smtClean="0"/>
              <a:t> - the UN needs to step up efforts for coordinated and coherent support to Member States (-&gt; e.g. see MAPS)</a:t>
            </a:r>
          </a:p>
          <a:p>
            <a:pPr marL="285750" indent="-285750">
              <a:buFont typeface="Arial" panose="020B0604020202020204" pitchFamily="34" charset="0"/>
              <a:buChar char="•"/>
            </a:pPr>
            <a:r>
              <a:rPr lang="en-US" sz="1200" baseline="0" dirty="0" smtClean="0"/>
              <a:t>Within </a:t>
            </a:r>
            <a:r>
              <a:rPr lang="en-US" sz="1200" b="1" u="sng" baseline="0" dirty="0" smtClean="0"/>
              <a:t>individual entities </a:t>
            </a:r>
            <a:r>
              <a:rPr lang="en-US" sz="1200" baseline="0" dirty="0" smtClean="0"/>
              <a:t>- strategies, programmes and operating procedures have to be adapted to the new era of development planning and assistance</a:t>
            </a:r>
            <a:endParaRPr lang="en-US" sz="1200" dirty="0"/>
          </a:p>
        </p:txBody>
      </p:sp>
      <p:sp>
        <p:nvSpPr>
          <p:cNvPr id="4" name="Slide Number Placeholder 3"/>
          <p:cNvSpPr>
            <a:spLocks noGrp="1"/>
          </p:cNvSpPr>
          <p:nvPr>
            <p:ph type="sldNum" sz="quarter" idx="10"/>
          </p:nvPr>
        </p:nvSpPr>
        <p:spPr/>
        <p:txBody>
          <a:bodyPr/>
          <a:lstStyle/>
          <a:p>
            <a:fld id="{7D79439A-9F30-48A8-B5B2-9CF5B35C0045}" type="slidenum">
              <a:rPr lang="en-US" smtClean="0"/>
              <a:t>6</a:t>
            </a:fld>
            <a:endParaRPr lang="en-US"/>
          </a:p>
        </p:txBody>
      </p:sp>
    </p:spTree>
    <p:extLst>
      <p:ext uri="{BB962C8B-B14F-4D97-AF65-F5344CB8AC3E}">
        <p14:creationId xmlns:p14="http://schemas.microsoft.com/office/powerpoint/2010/main" val="260486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1100" y="698500"/>
            <a:ext cx="4648200" cy="3486150"/>
          </a:xfrm>
        </p:spPr>
      </p:sp>
      <p:sp>
        <p:nvSpPr>
          <p:cNvPr id="3" name="Espace réservé des commentaires 2"/>
          <p:cNvSpPr>
            <a:spLocks noGrp="1"/>
          </p:cNvSpPr>
          <p:nvPr>
            <p:ph type="body" idx="1"/>
          </p:nvPr>
        </p:nvSpPr>
        <p:spPr/>
        <p:txBody>
          <a:bodyPr/>
          <a:lstStyle/>
          <a:p>
            <a:pPr marL="291179" indent="-291179">
              <a:buFont typeface="Arial" panose="020B0604020202020204" pitchFamily="34" charset="0"/>
              <a:buChar char="•"/>
            </a:pPr>
            <a:r>
              <a:rPr lang="en-US" dirty="0"/>
              <a:t>Responding to requests from Member States for coordinated support from the UN development system in implementing the 2030 Agenda, the United Nations Development Group (UNDG), under its Sustainable Development Working Group, is </a:t>
            </a:r>
            <a:r>
              <a:rPr lang="en-US" dirty="0" smtClean="0"/>
              <a:t>elaborating a </a:t>
            </a:r>
            <a:r>
              <a:rPr lang="en-US" dirty="0"/>
              <a:t>common approach for effective and coherent implementation support, under the acronym ‘MAPS”. </a:t>
            </a:r>
          </a:p>
          <a:p>
            <a:pPr marL="291179" indent="-291179">
              <a:buFont typeface="Arial" panose="020B0604020202020204" pitchFamily="34" charset="0"/>
              <a:buChar char="•"/>
            </a:pPr>
            <a:endParaRPr lang="en-US" dirty="0" smtClean="0"/>
          </a:p>
          <a:p>
            <a:pPr marL="291179" indent="-291179">
              <a:buFont typeface="Arial" panose="020B0604020202020204" pitchFamily="34" charset="0"/>
              <a:buChar char="•"/>
            </a:pPr>
            <a:r>
              <a:rPr lang="en-US" dirty="0" smtClean="0"/>
              <a:t>MAPS </a:t>
            </a:r>
            <a:r>
              <a:rPr lang="en-US" dirty="0"/>
              <a:t>stands for </a:t>
            </a:r>
            <a:r>
              <a:rPr lang="en-US" b="1" dirty="0"/>
              <a:t>M</a:t>
            </a:r>
            <a:r>
              <a:rPr lang="en-US" dirty="0"/>
              <a:t>ainstreaming, </a:t>
            </a:r>
            <a:r>
              <a:rPr lang="en-US" b="1" dirty="0"/>
              <a:t>A</a:t>
            </a:r>
            <a:r>
              <a:rPr lang="en-US" dirty="0"/>
              <a:t>cceleration, and </a:t>
            </a:r>
            <a:r>
              <a:rPr lang="en-US" b="1" dirty="0"/>
              <a:t>P</a:t>
            </a:r>
            <a:r>
              <a:rPr lang="en-US" dirty="0"/>
              <a:t>olicy </a:t>
            </a:r>
            <a:r>
              <a:rPr lang="en-US" b="1" dirty="0"/>
              <a:t>S</a:t>
            </a:r>
            <a:r>
              <a:rPr lang="en-US" dirty="0"/>
              <a:t>upport. </a:t>
            </a:r>
            <a:endParaRPr lang="en-US" dirty="0" smtClean="0"/>
          </a:p>
          <a:p>
            <a:pPr marL="291179" indent="-291179">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291179" indent="-291179">
              <a:buFont typeface="Arial" panose="020B0604020202020204" pitchFamily="34" charset="0"/>
              <a:buChar char="•"/>
            </a:pPr>
            <a:r>
              <a:rPr lang="en-US" sz="1200" b="1" kern="1200" dirty="0" smtClean="0">
                <a:solidFill>
                  <a:schemeClr val="tx1"/>
                </a:solidFill>
                <a:effectLst/>
                <a:latin typeface="+mn-lt"/>
                <a:ea typeface="+mn-ea"/>
                <a:cs typeface="+mn-cs"/>
              </a:rPr>
              <a:t>Mainstreaming</a:t>
            </a:r>
            <a:r>
              <a:rPr lang="en-US" sz="1200" kern="1200" dirty="0" smtClean="0">
                <a:solidFill>
                  <a:schemeClr val="tx1"/>
                </a:solidFill>
                <a:effectLst/>
                <a:latin typeface="+mn-lt"/>
                <a:ea typeface="+mn-ea"/>
                <a:cs typeface="+mn-cs"/>
              </a:rPr>
              <a:t>:  Helping governments to land and contextualize the agenda at national and local levels; ultimately reflecting the agenda in national plans, strategies and budgets. This means mapping what a country is already doing, and where it may need to change direction. It is also about continuing to sensitize national stakeholders about the new agenda.</a:t>
            </a:r>
          </a:p>
          <a:p>
            <a:pPr marL="291179" indent="-291179">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291179" indent="-291179">
              <a:buFont typeface="Arial" panose="020B0604020202020204" pitchFamily="34" charset="0"/>
              <a:buChar char="•"/>
            </a:pPr>
            <a:r>
              <a:rPr lang="en-US" sz="1200" b="1" kern="1200" dirty="0" smtClean="0">
                <a:solidFill>
                  <a:schemeClr val="tx1"/>
                </a:solidFill>
                <a:effectLst/>
                <a:latin typeface="+mn-lt"/>
                <a:ea typeface="+mn-ea"/>
                <a:cs typeface="+mn-cs"/>
              </a:rPr>
              <a:t>Acceleration</a:t>
            </a:r>
            <a:r>
              <a:rPr lang="en-US" sz="1200" kern="1200" dirty="0" smtClean="0">
                <a:solidFill>
                  <a:schemeClr val="tx1"/>
                </a:solidFill>
                <a:effectLst/>
                <a:latin typeface="+mn-lt"/>
                <a:ea typeface="+mn-ea"/>
                <a:cs typeface="+mn-cs"/>
              </a:rPr>
              <a:t>:  Supporting governments and national stakeholders to target resources at root bottlenecks to sustainable development, paying special attention to synergies and trade-offs across sectors.</a:t>
            </a:r>
          </a:p>
          <a:p>
            <a:pPr marL="291179" indent="-291179">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291179" indent="-291179">
              <a:buFont typeface="Arial" panose="020B0604020202020204" pitchFamily="34" charset="0"/>
              <a:buChar char="•"/>
            </a:pPr>
            <a:r>
              <a:rPr lang="en-US" sz="1200" b="1" kern="1200" dirty="0" smtClean="0">
                <a:solidFill>
                  <a:schemeClr val="tx1"/>
                </a:solidFill>
                <a:effectLst/>
                <a:latin typeface="+mn-lt"/>
                <a:ea typeface="+mn-ea"/>
                <a:cs typeface="+mn-cs"/>
              </a:rPr>
              <a:t>Policy Support</a:t>
            </a:r>
            <a:r>
              <a:rPr lang="en-US" sz="1200" kern="1200" dirty="0" smtClean="0">
                <a:solidFill>
                  <a:schemeClr val="tx1"/>
                </a:solidFill>
                <a:effectLst/>
                <a:latin typeface="+mn-lt"/>
                <a:ea typeface="+mn-ea"/>
                <a:cs typeface="+mn-cs"/>
              </a:rPr>
              <a:t>:  Providing coordinated and pooled policy support to countries that demand it, drawing on the expertise and programmatic experience of each part of the UN.</a:t>
            </a:r>
          </a:p>
          <a:p>
            <a:pPr marL="291179" indent="-291179">
              <a:buFont typeface="Arial" panose="020B0604020202020204" pitchFamily="34" charset="0"/>
              <a:buChar char="•"/>
            </a:pPr>
            <a:endParaRPr lang="en-US" dirty="0"/>
          </a:p>
        </p:txBody>
      </p:sp>
      <p:sp>
        <p:nvSpPr>
          <p:cNvPr id="4" name="Espace réservé du numéro de diapositive 3"/>
          <p:cNvSpPr>
            <a:spLocks noGrp="1"/>
          </p:cNvSpPr>
          <p:nvPr>
            <p:ph type="sldNum" sz="quarter" idx="10"/>
          </p:nvPr>
        </p:nvSpPr>
        <p:spPr/>
        <p:txBody>
          <a:bodyPr/>
          <a:lstStyle/>
          <a:p>
            <a:fld id="{645ABAA6-5C02-464D-9651-7B28753BBC04}" type="slidenum">
              <a:rPr lang="fr-FR" smtClean="0"/>
              <a:pPr/>
              <a:t>7</a:t>
            </a:fld>
            <a:endParaRPr lang="fr-FR"/>
          </a:p>
        </p:txBody>
      </p:sp>
    </p:spTree>
    <p:extLst>
      <p:ext uri="{BB962C8B-B14F-4D97-AF65-F5344CB8AC3E}">
        <p14:creationId xmlns:p14="http://schemas.microsoft.com/office/powerpoint/2010/main" val="137624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200" dirty="0" smtClean="0"/>
              <a:t>MAPS can </a:t>
            </a:r>
            <a:r>
              <a:rPr lang="en-US" sz="1200" strike="noStrike" baseline="0" dirty="0" smtClean="0"/>
              <a:t>be tailored to </a:t>
            </a:r>
            <a:r>
              <a:rPr lang="en-US" sz="1200" dirty="0" smtClean="0"/>
              <a:t>development context and challenges faced, including in countries in transition or recovering from crises. Supporting partnerships, the availability of quality disaggregated</a:t>
            </a:r>
            <a:r>
              <a:rPr lang="en-US" sz="1200" dirty="0"/>
              <a:t> </a:t>
            </a:r>
            <a:r>
              <a:rPr lang="en-US" sz="1200" dirty="0" smtClean="0"/>
              <a:t>data and analysis, and accountability are themes which cut across all three components of our approach to implementation.</a:t>
            </a:r>
          </a:p>
          <a:p>
            <a:pPr marL="174708" indent="-174708">
              <a:buFont typeface="Arial" panose="020B0604020202020204" pitchFamily="34" charset="0"/>
              <a:buChar char="•"/>
            </a:pPr>
            <a:endParaRPr lang="en-US" sz="1200" b="1" i="0" u="sng" dirty="0" smtClean="0"/>
          </a:p>
          <a:p>
            <a:pPr marL="174708" indent="-174708">
              <a:buFont typeface="Arial" panose="020B0604020202020204" pitchFamily="34" charset="0"/>
              <a:buChar char="•"/>
            </a:pPr>
            <a:r>
              <a:rPr lang="en-US" sz="1200" i="0" dirty="0" smtClean="0"/>
              <a:t>MAPS components will not follow a sequential order, but can frame a coherent approach to policy guidance by</a:t>
            </a:r>
            <a:r>
              <a:rPr lang="en-US" sz="1200" i="0" baseline="0" dirty="0" smtClean="0"/>
              <a:t> </a:t>
            </a:r>
            <a:r>
              <a:rPr lang="en-US" sz="1200" i="0" dirty="0" smtClean="0"/>
              <a:t>the UN development system</a:t>
            </a:r>
            <a:r>
              <a:rPr lang="en-US" sz="1200" i="0" baseline="0" dirty="0" smtClean="0"/>
              <a:t>. </a:t>
            </a:r>
            <a:r>
              <a:rPr lang="en-US" sz="1200" dirty="0"/>
              <a:t>It </a:t>
            </a:r>
            <a:r>
              <a:rPr lang="en-US" sz="1200" dirty="0" smtClean="0"/>
              <a:t>is applied through a </a:t>
            </a:r>
            <a:r>
              <a:rPr lang="en-US" sz="1200" dirty="0"/>
              <a:t>set of tools, guidance and expertise for the UN Country Team’s substantive engagement with governments and partners on the SDGs. </a:t>
            </a:r>
            <a:r>
              <a:rPr lang="en-US" sz="1200" dirty="0" smtClean="0"/>
              <a:t>This informs the</a:t>
            </a:r>
            <a:r>
              <a:rPr lang="en-US" sz="1200" i="0" dirty="0" smtClean="0"/>
              <a:t> UN Development Assistance Framework or UNDAF, </a:t>
            </a:r>
            <a:r>
              <a:rPr lang="en-US" sz="1200" dirty="0" smtClean="0"/>
              <a:t>which remains the strategic framework </a:t>
            </a:r>
            <a:r>
              <a:rPr lang="en-US" sz="1200" dirty="0"/>
              <a:t>that describes the collective </a:t>
            </a:r>
            <a:r>
              <a:rPr lang="en-US" sz="1200" dirty="0" smtClean="0"/>
              <a:t>response of </a:t>
            </a:r>
            <a:r>
              <a:rPr lang="en-US" sz="1200" dirty="0"/>
              <a:t>the </a:t>
            </a:r>
            <a:r>
              <a:rPr lang="en-US" sz="1200" dirty="0" smtClean="0"/>
              <a:t>UN system to national development priorities.</a:t>
            </a:r>
            <a:endParaRPr lang="en-US" sz="1200" dirty="0"/>
          </a:p>
          <a:p>
            <a:pPr marL="0" indent="0">
              <a:buFont typeface="Arial" panose="020B0604020202020204" pitchFamily="34" charset="0"/>
              <a:buNone/>
            </a:pPr>
            <a:endParaRPr lang="en-US" sz="1200" dirty="0" smtClean="0"/>
          </a:p>
          <a:p>
            <a:r>
              <a:rPr lang="en-US" sz="1200" b="1" dirty="0" smtClean="0"/>
              <a:t>MAPS Deliverables 2015/2016:</a:t>
            </a:r>
            <a:endParaRPr lang="en-US" sz="1200" dirty="0" smtClean="0"/>
          </a:p>
          <a:p>
            <a:pPr marL="174708" indent="-174708">
              <a:buFont typeface="Arial" panose="020B0604020202020204" pitchFamily="34" charset="0"/>
              <a:buChar char="•"/>
            </a:pPr>
            <a:r>
              <a:rPr lang="en-US" sz="1200" dirty="0" smtClean="0"/>
              <a:t>Mapping of agency/joint policy support tools (first iteration available on UNDG website)</a:t>
            </a:r>
          </a:p>
          <a:p>
            <a:pPr marL="174708" indent="-174708">
              <a:buFont typeface="Arial" panose="020B0604020202020204" pitchFamily="34" charset="0"/>
              <a:buChar char="•"/>
            </a:pPr>
            <a:r>
              <a:rPr lang="en-US" sz="1200" dirty="0" smtClean="0"/>
              <a:t>Guidance for support to mainstreaming SDGs (co-led by UNDP; first iteration released 9 October 2015, see next slides)</a:t>
            </a:r>
          </a:p>
          <a:p>
            <a:pPr marL="174708" indent="-174708">
              <a:buFont typeface="Arial" panose="020B0604020202020204" pitchFamily="34" charset="0"/>
              <a:buChar char="•"/>
            </a:pPr>
            <a:r>
              <a:rPr lang="en-US" sz="1200" dirty="0" smtClean="0"/>
              <a:t>Guidance for national reporting on SDGs (co-led by UNDP; expected end Q1 2016)</a:t>
            </a:r>
          </a:p>
          <a:p>
            <a:pPr marL="174708" indent="-174708">
              <a:buFont typeface="Arial" panose="020B0604020202020204" pitchFamily="34" charset="0"/>
              <a:buChar char="•"/>
            </a:pPr>
            <a:r>
              <a:rPr lang="en-US" sz="1200" dirty="0" smtClean="0"/>
              <a:t>Toolkit for SDG-based acceleration framework (co-led by UNDP; expected by Q2 2016)</a:t>
            </a:r>
          </a:p>
        </p:txBody>
      </p:sp>
      <p:sp>
        <p:nvSpPr>
          <p:cNvPr id="4" name="Slide Number Placeholder 3"/>
          <p:cNvSpPr>
            <a:spLocks noGrp="1"/>
          </p:cNvSpPr>
          <p:nvPr>
            <p:ph type="sldNum" sz="quarter" idx="10"/>
          </p:nvPr>
        </p:nvSpPr>
        <p:spPr/>
        <p:txBody>
          <a:bodyPr/>
          <a:lstStyle/>
          <a:p>
            <a:fld id="{7818F146-8427-48A7-9F4F-D4BDA63E40B9}" type="slidenum">
              <a:rPr lang="en-US" smtClean="0"/>
              <a:t>8</a:t>
            </a:fld>
            <a:endParaRPr lang="en-US" dirty="0"/>
          </a:p>
        </p:txBody>
      </p:sp>
    </p:spTree>
    <p:extLst>
      <p:ext uri="{BB962C8B-B14F-4D97-AF65-F5344CB8AC3E}">
        <p14:creationId xmlns:p14="http://schemas.microsoft.com/office/powerpoint/2010/main" val="81960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smtClean="0"/>
              <a:t>In October 2015, the UNDG endorsed the first deliverables of MAPS: the “Reference Guide to UN Country Teams on Mainstreaming the 2030 Agenda for Sustainable Development”. It is designed in support of initiative to adapt The 2030 Agenda for Sustainable Development to national contexts while protecting its integrity. As such, the guide does not seek to be either prescriptive or exclusive, but rather to spark on how to proceed.</a:t>
            </a:r>
          </a:p>
          <a:p>
            <a:pPr marL="291179" indent="-291179">
              <a:buFont typeface="Arial" panose="020B0604020202020204" pitchFamily="34" charset="0"/>
              <a:buChar char="•"/>
            </a:pPr>
            <a:endParaRPr lang="en-US" dirty="0" smtClean="0"/>
          </a:p>
          <a:p>
            <a:pPr marL="291179" indent="-291179">
              <a:buFont typeface="Arial" panose="020B0604020202020204" pitchFamily="34" charset="0"/>
              <a:buChar char="•"/>
            </a:pPr>
            <a:r>
              <a:rPr lang="en-US" dirty="0" smtClean="0"/>
              <a:t>It features a menu of approaches and tools to adapt the 2030 Agenda to national, sub-national and local conditions and realities, incorporating regional perspectives where appropriate. These approaches and tools should be treated by UNCTs as a menu of options, with the case studies providing examples of how some countries have begun to develop and use relevant tools. </a:t>
            </a:r>
          </a:p>
          <a:p>
            <a:pPr marL="291179" indent="-291179">
              <a:buFont typeface="Arial" panose="020B0604020202020204" pitchFamily="34" charset="0"/>
              <a:buChar char="•"/>
            </a:pPr>
            <a:endParaRPr lang="en-US" dirty="0" smtClean="0"/>
          </a:p>
          <a:p>
            <a:pPr marL="291179" indent="-291179">
              <a:buFont typeface="Arial" panose="020B0604020202020204" pitchFamily="34" charset="0"/>
              <a:buChar char="•"/>
            </a:pPr>
            <a:r>
              <a:rPr lang="en-US" dirty="0" smtClean="0"/>
              <a:t>While this reference guide was primarily prepared for UNCTs, the steps it describes, the case studies it highlights, and the publicly available tools that it refers to, might also be of direct use to a broader audience of government officials and development practitioners.</a:t>
            </a:r>
          </a:p>
          <a:p>
            <a:pPr marL="291179" indent="-291179">
              <a:buFont typeface="Arial" panose="020B0604020202020204" pitchFamily="34" charset="0"/>
              <a:buChar char="•"/>
            </a:pPr>
            <a:endParaRPr lang="en-US" dirty="0" smtClean="0"/>
          </a:p>
          <a:p>
            <a:pPr marL="291179" indent="-291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218C2F7-7485-4FF7-B190-56E8388971A9}" type="slidenum">
              <a:rPr lang="fr-FR" smtClean="0"/>
              <a:t>9</a:t>
            </a:fld>
            <a:endParaRPr lang="fr-FR"/>
          </a:p>
        </p:txBody>
      </p:sp>
    </p:spTree>
    <p:extLst>
      <p:ext uri="{BB962C8B-B14F-4D97-AF65-F5344CB8AC3E}">
        <p14:creationId xmlns:p14="http://schemas.microsoft.com/office/powerpoint/2010/main" val="196792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43035" y="238548"/>
            <a:ext cx="8657327"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243034" y="854994"/>
            <a:ext cx="8657327" cy="336244"/>
          </a:xfrm>
        </p:spPr>
        <p:txBody>
          <a:bodyPr lIns="0" tIns="0" rIns="0" bIns="0" anchor="t" anchorCtr="0">
            <a:noAutofit/>
          </a:bodyPr>
          <a:lstStyle>
            <a:lvl1pPr marL="0" indent="0">
              <a:buNone/>
              <a:defRPr sz="1846"/>
            </a:lvl1pPr>
          </a:lstStyle>
          <a:p>
            <a:pPr lvl="0"/>
            <a:r>
              <a:rPr lang="en-US" dirty="0" smtClean="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20.01.2016</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65969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9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24184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14769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1164995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776954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3458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375829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12797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243665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662468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559722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3"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4"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5" name="Picture 34"/>
          <p:cNvPicPr/>
          <p:nvPr/>
        </p:nvPicPr>
        <p:blipFill>
          <a:blip r:embed="rId2"/>
          <a:stretch/>
        </p:blipFill>
        <p:spPr>
          <a:xfrm>
            <a:off x="2079000" y="1604520"/>
            <a:ext cx="4984920" cy="3977280"/>
          </a:xfrm>
          <a:prstGeom prst="rect">
            <a:avLst/>
          </a:prstGeom>
          <a:ln>
            <a:noFill/>
          </a:ln>
        </p:spPr>
      </p:pic>
      <p:pic>
        <p:nvPicPr>
          <p:cNvPr id="36" name="Picture 35"/>
          <p:cNvPicPr/>
          <p:nvPr/>
        </p:nvPicPr>
        <p:blipFill>
          <a:blip r:embed="rId2"/>
          <a:stretch/>
        </p:blipFill>
        <p:spPr>
          <a:xfrm>
            <a:off x="2079000" y="1604520"/>
            <a:ext cx="4984920" cy="3977280"/>
          </a:xfrm>
          <a:prstGeom prst="rect">
            <a:avLst/>
          </a:prstGeom>
          <a:ln>
            <a:noFill/>
          </a:ln>
        </p:spPr>
      </p:pic>
    </p:spTree>
    <p:extLst>
      <p:ext uri="{BB962C8B-B14F-4D97-AF65-F5344CB8AC3E}">
        <p14:creationId xmlns:p14="http://schemas.microsoft.com/office/powerpoint/2010/main" val="30538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7"/>
          <p:cNvPicPr/>
          <p:nvPr/>
        </p:nvPicPr>
        <p:blipFill>
          <a:blip r:embed="rId14"/>
          <a:stretch/>
        </p:blipFill>
        <p:spPr>
          <a:xfrm>
            <a:off x="8077320" y="291960"/>
            <a:ext cx="640800" cy="1262880"/>
          </a:xfrm>
          <a:prstGeom prst="rect">
            <a:avLst/>
          </a:prstGeom>
          <a:ln>
            <a:noFill/>
          </a:ln>
        </p:spPr>
      </p:pic>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2"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extLst>
      <p:ext uri="{BB962C8B-B14F-4D97-AF65-F5344CB8AC3E}">
        <p14:creationId xmlns:p14="http://schemas.microsoft.com/office/powerpoint/2010/main" val="22023418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1"/>
          <p:cNvSpPr>
            <a:spLocks noGrp="1"/>
          </p:cNvSpPr>
          <p:nvPr>
            <p:ph type="ctrTitle"/>
          </p:nvPr>
        </p:nvSpPr>
        <p:spPr>
          <a:xfrm>
            <a:off x="-5022" y="2060848"/>
            <a:ext cx="9149022" cy="3730352"/>
          </a:xfrm>
          <a:solidFill>
            <a:schemeClr val="bg1"/>
          </a:solidFill>
        </p:spPr>
        <p:txBody>
          <a:bodyPr>
            <a:normAutofit fontScale="90000"/>
          </a:bodyPr>
          <a:lstStyle/>
          <a:p>
            <a:r>
              <a:rPr lang="en-US" sz="3200" b="1" dirty="0" smtClean="0">
                <a:solidFill>
                  <a:srgbClr val="0B68BD"/>
                </a:solidFill>
                <a:latin typeface="+mn-lt"/>
              </a:rPr>
              <a:t/>
            </a:r>
            <a:br>
              <a:rPr lang="en-US" sz="3200" b="1" dirty="0" smtClean="0">
                <a:solidFill>
                  <a:srgbClr val="0B68BD"/>
                </a:solidFill>
                <a:latin typeface="+mn-lt"/>
              </a:rPr>
            </a:br>
            <a:r>
              <a:rPr lang="en-US" sz="3200" b="1" dirty="0" smtClean="0">
                <a:solidFill>
                  <a:srgbClr val="0B68BD"/>
                </a:solidFill>
                <a:latin typeface="+mn-lt"/>
              </a:rPr>
              <a:t/>
            </a:r>
            <a:br>
              <a:rPr lang="en-US" sz="3200" b="1" dirty="0" smtClean="0">
                <a:solidFill>
                  <a:srgbClr val="0B68BD"/>
                </a:solidFill>
                <a:latin typeface="+mn-lt"/>
              </a:rPr>
            </a:br>
            <a:r>
              <a:rPr lang="en-US" sz="3200" b="1" dirty="0">
                <a:solidFill>
                  <a:srgbClr val="0B68BD"/>
                </a:solidFill>
                <a:latin typeface="+mn-lt"/>
              </a:rPr>
              <a:t/>
            </a:r>
            <a:br>
              <a:rPr lang="en-US" sz="3200" b="1" dirty="0">
                <a:solidFill>
                  <a:srgbClr val="0B68BD"/>
                </a:solidFill>
                <a:latin typeface="+mn-lt"/>
              </a:rPr>
            </a:br>
            <a:r>
              <a:rPr lang="en-US" sz="3200" b="1" dirty="0" smtClean="0">
                <a:solidFill>
                  <a:srgbClr val="0B68BD"/>
                </a:solidFill>
                <a:latin typeface="+mn-lt"/>
              </a:rPr>
              <a:t>Implementing the </a:t>
            </a:r>
            <a:r>
              <a:rPr lang="en-US" sz="3200" b="1" dirty="0">
                <a:solidFill>
                  <a:srgbClr val="0B68BD"/>
                </a:solidFill>
                <a:latin typeface="+mn-lt"/>
              </a:rPr>
              <a:t>2030 Agenda for Sustainable </a:t>
            </a:r>
            <a:r>
              <a:rPr lang="en-US" sz="3200" b="1" dirty="0" smtClean="0">
                <a:solidFill>
                  <a:srgbClr val="0B68BD"/>
                </a:solidFill>
                <a:latin typeface="+mn-lt"/>
              </a:rPr>
              <a:t>Development</a:t>
            </a:r>
            <a:br>
              <a:rPr lang="en-US" sz="3200" b="1" dirty="0" smtClean="0">
                <a:solidFill>
                  <a:srgbClr val="0B68BD"/>
                </a:solidFill>
                <a:latin typeface="+mn-lt"/>
              </a:rPr>
            </a:br>
            <a:r>
              <a:rPr lang="en-US" sz="3200" b="1" dirty="0">
                <a:solidFill>
                  <a:srgbClr val="0B68BD"/>
                </a:solidFill>
                <a:latin typeface="+mn-lt"/>
              </a:rPr>
              <a:t/>
            </a:r>
            <a:br>
              <a:rPr lang="en-US" sz="3200" b="1" dirty="0">
                <a:solidFill>
                  <a:srgbClr val="0B68BD"/>
                </a:solidFill>
                <a:latin typeface="+mn-lt"/>
              </a:rPr>
            </a:br>
            <a:r>
              <a:rPr lang="en-US" sz="3200" b="1" dirty="0" smtClean="0">
                <a:solidFill>
                  <a:srgbClr val="0B68BD"/>
                </a:solidFill>
                <a:latin typeface="+mn-lt"/>
              </a:rPr>
              <a:t/>
            </a:r>
            <a:br>
              <a:rPr lang="en-US" sz="3200" b="1" dirty="0" smtClean="0">
                <a:solidFill>
                  <a:srgbClr val="0B68BD"/>
                </a:solidFill>
                <a:latin typeface="+mn-lt"/>
              </a:rPr>
            </a:br>
            <a:r>
              <a:rPr lang="en-US" sz="3200" b="1" dirty="0">
                <a:solidFill>
                  <a:srgbClr val="0B68BD"/>
                </a:solidFill>
                <a:latin typeface="+mn-lt"/>
              </a:rPr>
              <a:t/>
            </a:r>
            <a:br>
              <a:rPr lang="en-US" sz="3200" b="1" dirty="0">
                <a:solidFill>
                  <a:srgbClr val="0B68BD"/>
                </a:solidFill>
                <a:latin typeface="+mn-lt"/>
              </a:rPr>
            </a:br>
            <a:r>
              <a:rPr lang="en-US" sz="2000" b="1" dirty="0" smtClean="0">
                <a:solidFill>
                  <a:srgbClr val="0B68BD"/>
                </a:solidFill>
                <a:latin typeface="+mn-lt"/>
              </a:rPr>
              <a:t>NSOs Meeting on the Data Revolution in Africa</a:t>
            </a:r>
            <a:br>
              <a:rPr lang="en-US" sz="2000" b="1" dirty="0" smtClean="0">
                <a:solidFill>
                  <a:srgbClr val="0B68BD"/>
                </a:solidFill>
                <a:latin typeface="+mn-lt"/>
              </a:rPr>
            </a:br>
            <a:r>
              <a:rPr lang="en-US" sz="2000" b="1" dirty="0" smtClean="0">
                <a:solidFill>
                  <a:srgbClr val="0B68BD"/>
                </a:solidFill>
                <a:latin typeface="+mn-lt"/>
              </a:rPr>
              <a:t>Addis Ababa</a:t>
            </a:r>
            <a:br>
              <a:rPr lang="en-US" sz="2000" b="1" dirty="0" smtClean="0">
                <a:solidFill>
                  <a:srgbClr val="0B68BD"/>
                </a:solidFill>
                <a:latin typeface="+mn-lt"/>
              </a:rPr>
            </a:br>
            <a:r>
              <a:rPr lang="en-US" sz="2000" b="1" dirty="0" smtClean="0">
                <a:solidFill>
                  <a:srgbClr val="0B68BD"/>
                </a:solidFill>
                <a:latin typeface="+mn-lt"/>
              </a:rPr>
              <a:t>20-22 January 2016</a:t>
            </a:r>
            <a:r>
              <a:rPr lang="en-US" sz="2800" b="1" dirty="0" smtClean="0">
                <a:solidFill>
                  <a:srgbClr val="0B68BD"/>
                </a:solidFill>
                <a:latin typeface="+mn-lt"/>
              </a:rPr>
              <a:t/>
            </a:r>
            <a:br>
              <a:rPr lang="en-US" sz="2800" b="1" dirty="0" smtClean="0">
                <a:solidFill>
                  <a:srgbClr val="0B68BD"/>
                </a:solidFill>
                <a:latin typeface="+mn-lt"/>
              </a:rPr>
            </a:br>
            <a:r>
              <a:rPr lang="en-US" sz="2400" b="1" dirty="0" smtClean="0">
                <a:solidFill>
                  <a:srgbClr val="0B68BD"/>
                </a:solidFill>
                <a:latin typeface="+mn-lt"/>
              </a:rPr>
              <a:t/>
            </a:r>
            <a:br>
              <a:rPr lang="en-US" sz="2400" b="1" dirty="0" smtClean="0">
                <a:solidFill>
                  <a:srgbClr val="0B68BD"/>
                </a:solidFill>
                <a:latin typeface="+mn-lt"/>
              </a:rPr>
            </a:br>
            <a:r>
              <a:rPr lang="en-US" sz="2400" b="1" dirty="0" smtClean="0">
                <a:solidFill>
                  <a:srgbClr val="0B68BD"/>
                </a:solidFill>
                <a:latin typeface="+mn-lt"/>
              </a:rPr>
              <a:t/>
            </a:r>
            <a:br>
              <a:rPr lang="en-US" sz="2400" b="1" dirty="0" smtClean="0">
                <a:solidFill>
                  <a:srgbClr val="0B68BD"/>
                </a:solidFill>
                <a:latin typeface="+mn-lt"/>
              </a:rPr>
            </a:br>
            <a:endParaRPr lang="en-US" sz="1800" b="1" i="1" dirty="0">
              <a:solidFill>
                <a:srgbClr val="0B68BD"/>
              </a:solidFill>
              <a:latin typeface="+mn-lt"/>
            </a:endParaRPr>
          </a:p>
        </p:txBody>
      </p:sp>
      <p:sp>
        <p:nvSpPr>
          <p:cNvPr id="11" name="Sous-titre 2"/>
          <p:cNvSpPr>
            <a:spLocks noGrp="1"/>
          </p:cNvSpPr>
          <p:nvPr>
            <p:ph type="subTitle" idx="1"/>
          </p:nvPr>
        </p:nvSpPr>
        <p:spPr>
          <a:xfrm>
            <a:off x="1115616" y="5517232"/>
            <a:ext cx="7178644" cy="921568"/>
          </a:xfrm>
        </p:spPr>
        <p:txBody>
          <a:bodyPr>
            <a:noAutofit/>
          </a:bodyPr>
          <a:lstStyle/>
          <a:p>
            <a:pPr algn="r" eaLnBrk="1" hangingPunct="1">
              <a:lnSpc>
                <a:spcPct val="80000"/>
              </a:lnSpc>
            </a:pPr>
            <a:endParaRPr lang="en-GB" sz="2300" b="1" dirty="0" smtClean="0">
              <a:solidFill>
                <a:schemeClr val="accent1">
                  <a:lumMod val="75000"/>
                </a:schemeClr>
              </a:solidFill>
            </a:endParaRPr>
          </a:p>
          <a:p>
            <a:pPr algn="r" eaLnBrk="1" hangingPunct="1">
              <a:lnSpc>
                <a:spcPct val="80000"/>
              </a:lnSpc>
            </a:pPr>
            <a:endParaRPr lang="en-GB" sz="2300" b="1" dirty="0">
              <a:solidFill>
                <a:schemeClr val="accent1">
                  <a:lumMod val="75000"/>
                </a:schemeClr>
              </a:solidFill>
            </a:endParaRPr>
          </a:p>
          <a:p>
            <a:pPr eaLnBrk="1" hangingPunct="1">
              <a:lnSpc>
                <a:spcPct val="80000"/>
              </a:lnSpc>
            </a:pPr>
            <a:endParaRPr lang="fr-FR" sz="2300" dirty="0">
              <a:solidFill>
                <a:srgbClr val="898989"/>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1000"/>
            <a:ext cx="1592517" cy="1343586"/>
          </a:xfrm>
          <a:prstGeom prst="rect">
            <a:avLst/>
          </a:prstGeom>
        </p:spPr>
      </p:pic>
      <p:pic>
        <p:nvPicPr>
          <p:cNvPr id="5"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28442"/>
            <a:ext cx="64807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2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5043"/>
            <a:ext cx="5162550" cy="67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26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457200" y="1604520"/>
            <a:ext cx="8229240" cy="5024880"/>
          </a:xfrm>
        </p:spPr>
        <p:txBody>
          <a:bodyPr/>
          <a:lstStyle/>
          <a:p>
            <a:pPr marL="342900" indent="-342900">
              <a:spcAft>
                <a:spcPts val="1000"/>
              </a:spcAft>
              <a:buFont typeface="Arial" panose="020B0604020202020204" pitchFamily="34" charset="0"/>
              <a:buChar char="•"/>
            </a:pPr>
            <a:r>
              <a:rPr lang="en-US" sz="2000" b="1" dirty="0">
                <a:latin typeface="Calibri" panose="020F0502020204030204" pitchFamily="34" charset="0"/>
              </a:rPr>
              <a:t>Algeria</a:t>
            </a:r>
            <a:r>
              <a:rPr lang="en-US" sz="2000" dirty="0">
                <a:latin typeface="Calibri" panose="020F0502020204030204" pitchFamily="34" charset="0"/>
              </a:rPr>
              <a:t> is undertaking a study on </a:t>
            </a:r>
            <a:r>
              <a:rPr lang="en-US" sz="2000" dirty="0">
                <a:latin typeface="Calibri" charset="0"/>
              </a:rPr>
              <a:t>the current capacities of the national statistics systems and their readiness to contribute to the SDGs.</a:t>
            </a:r>
          </a:p>
          <a:p>
            <a:pPr marL="342900" indent="-342900">
              <a:spcAft>
                <a:spcPts val="1000"/>
              </a:spcAft>
              <a:buFont typeface="Arial" panose="020B0604020202020204" pitchFamily="34" charset="0"/>
              <a:buChar char="•"/>
            </a:pPr>
            <a:r>
              <a:rPr lang="en-US" sz="2000" b="1" dirty="0">
                <a:latin typeface="Calibri" panose="020F0502020204030204" pitchFamily="34" charset="0"/>
              </a:rPr>
              <a:t>Cabo Verde and Rwanda </a:t>
            </a:r>
            <a:r>
              <a:rPr lang="en-US" sz="2000" dirty="0">
                <a:latin typeface="Calibri" panose="020F0502020204030204" pitchFamily="34" charset="0"/>
              </a:rPr>
              <a:t>undertook a gap analysis to ascertain alignment of national development targets with SDGs.</a:t>
            </a:r>
          </a:p>
          <a:p>
            <a:pPr marL="342900" indent="-342900">
              <a:spcAft>
                <a:spcPts val="1000"/>
              </a:spcAft>
              <a:buFont typeface="Arial" panose="020B0604020202020204" pitchFamily="34" charset="0"/>
              <a:buChar char="•"/>
            </a:pPr>
            <a:r>
              <a:rPr lang="en-US" sz="2000" b="1" dirty="0">
                <a:latin typeface="Calibri" panose="020F0502020204030204" pitchFamily="34" charset="0"/>
              </a:rPr>
              <a:t>Botswana</a:t>
            </a:r>
            <a:r>
              <a:rPr lang="en-US" sz="2000" dirty="0">
                <a:latin typeface="Calibri" panose="020F0502020204030204" pitchFamily="34" charset="0"/>
              </a:rPr>
              <a:t> is conducting dialogues to map potential shocks that might impact SDG achievement, to inform long-term vision &amp; medium-term plan.</a:t>
            </a:r>
          </a:p>
          <a:p>
            <a:pPr marL="342900" indent="-342900">
              <a:spcAft>
                <a:spcPts val="1000"/>
              </a:spcAft>
              <a:buFont typeface="Arial" panose="020B0604020202020204" pitchFamily="34" charset="0"/>
              <a:buChar char="•"/>
            </a:pPr>
            <a:r>
              <a:rPr lang="en-US" sz="2000" b="1" dirty="0">
                <a:latin typeface="Calibri" panose="020F0502020204030204" pitchFamily="34" charset="0"/>
              </a:rPr>
              <a:t>DRC</a:t>
            </a:r>
            <a:r>
              <a:rPr lang="en-US" sz="2000" dirty="0">
                <a:latin typeface="Calibri" panose="020F0502020204030204" pitchFamily="34" charset="0"/>
              </a:rPr>
              <a:t> is convening a multi-stakeholders discussions on the prioritization and integration of the SDGs in the upcoming national development plan.</a:t>
            </a:r>
          </a:p>
          <a:p>
            <a:pPr marL="342900" indent="-342900">
              <a:spcAft>
                <a:spcPts val="1000"/>
              </a:spcAft>
              <a:buFont typeface="Arial" panose="020B0604020202020204" pitchFamily="34" charset="0"/>
              <a:buChar char="•"/>
            </a:pPr>
            <a:r>
              <a:rPr lang="en-US" sz="2000" b="1" dirty="0">
                <a:latin typeface="Calibri" panose="020F0502020204030204" pitchFamily="34" charset="0"/>
              </a:rPr>
              <a:t>Morocco</a:t>
            </a:r>
            <a:r>
              <a:rPr lang="en-US" sz="2000" dirty="0">
                <a:latin typeface="Calibri" panose="020F0502020204030204" pitchFamily="34" charset="0"/>
              </a:rPr>
              <a:t> is using the ongoing United Nations Development Assistance Framework process as an opportunity to raise awareness about the SDGs.</a:t>
            </a:r>
          </a:p>
          <a:p>
            <a:pPr marL="342900" indent="-342900">
              <a:spcAft>
                <a:spcPts val="1000"/>
              </a:spcAft>
              <a:buFont typeface="Arial" panose="020B0604020202020204" pitchFamily="34" charset="0"/>
              <a:buChar char="•"/>
            </a:pPr>
            <a:r>
              <a:rPr lang="en-US" sz="2000" b="1" dirty="0">
                <a:latin typeface="Calibri" panose="020F0502020204030204" pitchFamily="34" charset="0"/>
              </a:rPr>
              <a:t>Somalia</a:t>
            </a:r>
            <a:r>
              <a:rPr lang="en-US" sz="2000" dirty="0">
                <a:latin typeface="Calibri" panose="020F0502020204030204" pitchFamily="34" charset="0"/>
              </a:rPr>
              <a:t> is localizing and prioritizing the SDGs in the special context of fragility, and is establishing a statistics database for key indicators.</a:t>
            </a:r>
          </a:p>
          <a:p>
            <a:pPr marL="342900" indent="-342900">
              <a:spcAft>
                <a:spcPts val="1000"/>
              </a:spcAft>
              <a:buFont typeface="Arial" panose="020B0604020202020204" pitchFamily="34" charset="0"/>
              <a:buChar char="•"/>
            </a:pPr>
            <a:r>
              <a:rPr lang="en-US" sz="2000" dirty="0">
                <a:latin typeface="Calibri" charset="0"/>
              </a:rPr>
              <a:t>To popularise the goals, </a:t>
            </a:r>
            <a:r>
              <a:rPr lang="en-US" sz="2000" b="1" dirty="0">
                <a:latin typeface="Calibri" charset="0"/>
              </a:rPr>
              <a:t>Uganda</a:t>
            </a:r>
            <a:r>
              <a:rPr lang="en-US" sz="2000" dirty="0">
                <a:latin typeface="Calibri" charset="0"/>
              </a:rPr>
              <a:t> has appointed SDG Ambassadors (President on Goal 16) and mapped SDGs onto text of national anthem.</a:t>
            </a:r>
          </a:p>
        </p:txBody>
      </p:sp>
      <p:sp>
        <p:nvSpPr>
          <p:cNvPr id="4" name="CustomShape 2"/>
          <p:cNvSpPr/>
          <p:nvPr/>
        </p:nvSpPr>
        <p:spPr>
          <a:xfrm>
            <a:off x="590400" y="457200"/>
            <a:ext cx="71510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ctr"/>
            <a:r>
              <a:rPr lang="en-US" sz="3800" b="1" dirty="0">
                <a:solidFill>
                  <a:srgbClr val="0070C0"/>
                </a:solidFill>
                <a:latin typeface="Calibri" panose="020F0502020204030204" pitchFamily="34" charset="0"/>
              </a:rPr>
              <a:t>Early Implementation Efforts</a:t>
            </a:r>
            <a:endParaRPr sz="3800" dirty="0">
              <a:solidFill>
                <a:srgbClr val="0070C0"/>
              </a:solidFill>
              <a:latin typeface="Calibri" panose="020F0502020204030204" pitchFamily="34" charset="0"/>
            </a:endParaRPr>
          </a:p>
        </p:txBody>
      </p:sp>
      <p:sp>
        <p:nvSpPr>
          <p:cNvPr id="5" name="Line 4"/>
          <p:cNvSpPr/>
          <p:nvPr/>
        </p:nvSpPr>
        <p:spPr>
          <a:xfrm flipH="1">
            <a:off x="628560" y="1083114"/>
            <a:ext cx="7112880" cy="2075"/>
          </a:xfrm>
          <a:prstGeom prst="line">
            <a:avLst/>
          </a:prstGeom>
          <a:ln w="25560">
            <a:solidFill>
              <a:srgbClr val="0070C0"/>
            </a:solidFill>
            <a:round/>
          </a:ln>
        </p:spPr>
      </p:sp>
    </p:spTree>
    <p:extLst>
      <p:ext uri="{BB962C8B-B14F-4D97-AF65-F5344CB8AC3E}">
        <p14:creationId xmlns:p14="http://schemas.microsoft.com/office/powerpoint/2010/main" val="55596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50334" y="620688"/>
            <a:ext cx="807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877806" y="-27384"/>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endParaRPr lang="en-US" sz="3800" b="1" dirty="0">
              <a:solidFill>
                <a:srgbClr val="0070C0"/>
              </a:solidFill>
            </a:endParaRPr>
          </a:p>
          <a:p>
            <a:r>
              <a:rPr lang="en-US" sz="3800" b="1" dirty="0">
                <a:solidFill>
                  <a:srgbClr val="0070C0"/>
                </a:solidFill>
              </a:rPr>
              <a:t>SDG Action Campaign</a:t>
            </a:r>
          </a:p>
          <a:p>
            <a:endParaRPr lang="en-US" sz="3800" b="1" dirty="0">
              <a:solidFill>
                <a:srgbClr val="0070C0"/>
              </a:solidFill>
            </a:endParaRPr>
          </a:p>
        </p:txBody>
      </p:sp>
      <p:sp>
        <p:nvSpPr>
          <p:cNvPr id="6" name="Rectangle 5"/>
          <p:cNvSpPr/>
          <p:nvPr/>
        </p:nvSpPr>
        <p:spPr>
          <a:xfrm>
            <a:off x="1629053" y="908720"/>
            <a:ext cx="7329896" cy="1656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r>
              <a:rPr lang="en-US" sz="2000" b="1" dirty="0">
                <a:solidFill>
                  <a:prstClr val="black"/>
                </a:solidFill>
              </a:rPr>
              <a:t>UN Millennium Campaign:</a:t>
            </a:r>
          </a:p>
          <a:p>
            <a:pPr marL="879333" lvl="1" indent="-342900">
              <a:buFont typeface="Wingdings" panose="05000000000000000000" pitchFamily="2" charset="2"/>
              <a:buChar char="ü"/>
            </a:pPr>
            <a:r>
              <a:rPr lang="en-US" sz="2000" dirty="0">
                <a:solidFill>
                  <a:prstClr val="black"/>
                </a:solidFill>
              </a:rPr>
              <a:t>Build and maintain political will for achieving the </a:t>
            </a:r>
            <a:r>
              <a:rPr lang="en-US" sz="2000" dirty="0" smtClean="0">
                <a:solidFill>
                  <a:prstClr val="black"/>
                </a:solidFill>
              </a:rPr>
              <a:t>MDGs </a:t>
            </a:r>
          </a:p>
          <a:p>
            <a:pPr marL="879333" lvl="1" indent="-342900">
              <a:buFont typeface="Wingdings" panose="05000000000000000000" pitchFamily="2" charset="2"/>
              <a:buChar char="ü"/>
            </a:pPr>
            <a:r>
              <a:rPr lang="en-US" sz="2000" dirty="0" smtClean="0">
                <a:solidFill>
                  <a:prstClr val="black"/>
                </a:solidFill>
              </a:rPr>
              <a:t>Build multi-stakeholder partnerships</a:t>
            </a:r>
          </a:p>
          <a:p>
            <a:pPr marL="879333" lvl="1" indent="-342900">
              <a:buFont typeface="Wingdings" panose="05000000000000000000" pitchFamily="2" charset="2"/>
              <a:buChar char="ü"/>
            </a:pPr>
            <a:r>
              <a:rPr lang="en-US" sz="2000" dirty="0" smtClean="0">
                <a:solidFill>
                  <a:prstClr val="black"/>
                </a:solidFill>
              </a:rPr>
              <a:t>Citizen &amp; stakeholder outreach for post-2015 Global Conversation</a:t>
            </a:r>
            <a:endParaRPr lang="en-US" sz="2000" dirty="0">
              <a:solidFill>
                <a:prstClr val="black"/>
              </a:solidFill>
            </a:endParaRPr>
          </a:p>
        </p:txBody>
      </p:sp>
      <p:sp>
        <p:nvSpPr>
          <p:cNvPr id="7" name="Rectangle 6"/>
          <p:cNvSpPr/>
          <p:nvPr/>
        </p:nvSpPr>
        <p:spPr>
          <a:xfrm>
            <a:off x="1629053" y="2780931"/>
            <a:ext cx="7329896" cy="1656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r>
              <a:rPr lang="en-US" sz="2000" b="1" dirty="0" smtClean="0">
                <a:solidFill>
                  <a:prstClr val="black"/>
                </a:solidFill>
              </a:rPr>
              <a:t>New UN </a:t>
            </a:r>
            <a:r>
              <a:rPr lang="en-US" sz="2000" b="1" smtClean="0">
                <a:solidFill>
                  <a:prstClr val="black"/>
                </a:solidFill>
              </a:rPr>
              <a:t>SDG Action Campaign</a:t>
            </a:r>
            <a:r>
              <a:rPr lang="en-US" sz="2000" b="1" dirty="0">
                <a:solidFill>
                  <a:prstClr val="black"/>
                </a:solidFill>
              </a:rPr>
              <a:t>:</a:t>
            </a:r>
          </a:p>
          <a:p>
            <a:pPr marL="879333" lvl="1" indent="-342900">
              <a:buFont typeface="Wingdings" panose="05000000000000000000" pitchFamily="2" charset="2"/>
              <a:buChar char="ü"/>
            </a:pPr>
            <a:r>
              <a:rPr lang="en-US" sz="2000" dirty="0" smtClean="0">
                <a:solidFill>
                  <a:prstClr val="black"/>
                </a:solidFill>
              </a:rPr>
              <a:t>Popularize </a:t>
            </a:r>
            <a:r>
              <a:rPr lang="en-US" sz="2000" dirty="0">
                <a:solidFill>
                  <a:prstClr val="black"/>
                </a:solidFill>
              </a:rPr>
              <a:t>SDGs in every country</a:t>
            </a:r>
          </a:p>
          <a:p>
            <a:pPr marL="879333" lvl="1" indent="-342900">
              <a:buFont typeface="Wingdings" panose="05000000000000000000" pitchFamily="2" charset="2"/>
              <a:buChar char="ü"/>
            </a:pPr>
            <a:r>
              <a:rPr lang="en-US" sz="2000" dirty="0" smtClean="0">
                <a:solidFill>
                  <a:prstClr val="black"/>
                </a:solidFill>
              </a:rPr>
              <a:t>Engage stakeholders in implementation</a:t>
            </a:r>
            <a:endParaRPr lang="en-US" sz="2000" dirty="0">
              <a:solidFill>
                <a:prstClr val="black"/>
              </a:solidFill>
            </a:endParaRPr>
          </a:p>
          <a:p>
            <a:pPr marL="879333" lvl="1" indent="-342900">
              <a:buFont typeface="Wingdings" panose="05000000000000000000" pitchFamily="2" charset="2"/>
              <a:buChar char="ü"/>
            </a:pPr>
            <a:r>
              <a:rPr lang="en-US" sz="2000" dirty="0">
                <a:solidFill>
                  <a:prstClr val="black"/>
                </a:solidFill>
              </a:rPr>
              <a:t>Sponsor citizen-driven processes to </a:t>
            </a:r>
            <a:r>
              <a:rPr lang="en-US" sz="2000" dirty="0" smtClean="0">
                <a:solidFill>
                  <a:prstClr val="black"/>
                </a:solidFill>
              </a:rPr>
              <a:t>monitor progress</a:t>
            </a:r>
            <a:endParaRPr lang="en-US" sz="2000" dirty="0">
              <a:solidFill>
                <a:prstClr val="black"/>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27" y="1275410"/>
            <a:ext cx="1222085" cy="81054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7" y="2937226"/>
            <a:ext cx="1592517" cy="134358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458" y="4691814"/>
            <a:ext cx="2757023" cy="19911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908" y="4691811"/>
            <a:ext cx="3247668" cy="199118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24" y="4691811"/>
            <a:ext cx="2757024" cy="1991184"/>
          </a:xfrm>
          <a:prstGeom prst="rect">
            <a:avLst/>
          </a:prstGeom>
        </p:spPr>
      </p:pic>
      <p:sp>
        <p:nvSpPr>
          <p:cNvPr id="11" name="Rectangle 10"/>
          <p:cNvSpPr/>
          <p:nvPr/>
        </p:nvSpPr>
        <p:spPr>
          <a:xfrm>
            <a:off x="1629053" y="914400"/>
            <a:ext cx="7329896" cy="1656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r>
              <a:rPr lang="en-US" sz="2000" b="1" dirty="0">
                <a:solidFill>
                  <a:prstClr val="black"/>
                </a:solidFill>
              </a:rPr>
              <a:t>UN Millennium Campaign:</a:t>
            </a:r>
          </a:p>
          <a:p>
            <a:pPr marL="879333" lvl="1" indent="-342900">
              <a:buFont typeface="Wingdings" panose="05000000000000000000" pitchFamily="2" charset="2"/>
              <a:buChar char="ü"/>
            </a:pPr>
            <a:r>
              <a:rPr lang="en-US" sz="2000" dirty="0">
                <a:solidFill>
                  <a:prstClr val="black"/>
                </a:solidFill>
              </a:rPr>
              <a:t>Build and maintain political will for achieving the </a:t>
            </a:r>
            <a:r>
              <a:rPr lang="en-US" sz="2000" dirty="0" smtClean="0">
                <a:solidFill>
                  <a:prstClr val="black"/>
                </a:solidFill>
              </a:rPr>
              <a:t>MDGs </a:t>
            </a:r>
          </a:p>
          <a:p>
            <a:pPr marL="879333" lvl="1" indent="-342900">
              <a:buFont typeface="Wingdings" panose="05000000000000000000" pitchFamily="2" charset="2"/>
              <a:buChar char="ü"/>
            </a:pPr>
            <a:r>
              <a:rPr lang="en-US" sz="2000" dirty="0" smtClean="0">
                <a:solidFill>
                  <a:prstClr val="black"/>
                </a:solidFill>
              </a:rPr>
              <a:t>Build multi-stakeholder partnerships</a:t>
            </a:r>
          </a:p>
          <a:p>
            <a:pPr marL="879333" lvl="1" indent="-342900">
              <a:buFont typeface="Wingdings" panose="05000000000000000000" pitchFamily="2" charset="2"/>
              <a:buChar char="ü"/>
            </a:pPr>
            <a:r>
              <a:rPr lang="en-US" sz="2000" dirty="0" smtClean="0">
                <a:solidFill>
                  <a:prstClr val="black"/>
                </a:solidFill>
              </a:rPr>
              <a:t>Citizen &amp; stakeholder outreach for post-2015 Global Conversation</a:t>
            </a:r>
            <a:endParaRPr lang="en-US" sz="2000" dirty="0">
              <a:solidFill>
                <a:prstClr val="black"/>
              </a:solidFill>
            </a:endParaRPr>
          </a:p>
        </p:txBody>
      </p:sp>
    </p:spTree>
    <p:extLst>
      <p:ext uri="{BB962C8B-B14F-4D97-AF65-F5344CB8AC3E}">
        <p14:creationId xmlns:p14="http://schemas.microsoft.com/office/powerpoint/2010/main" val="4026013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857250"/>
            <a:ext cx="4067944" cy="5143500"/>
          </a:xfrm>
          <a:prstGeom prst="rect">
            <a:avLst/>
          </a:prstGeom>
          <a:gradFill flip="none" rotWithShape="1">
            <a:gsLst>
              <a:gs pos="0">
                <a:schemeClr val="accent5">
                  <a:lumMod val="40000"/>
                  <a:lumOff val="60000"/>
                </a:schemeClr>
              </a:gs>
              <a:gs pos="100000">
                <a:srgbClr val="FFFFFF"/>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9" name="Rectangle 28"/>
          <p:cNvSpPr/>
          <p:nvPr/>
        </p:nvSpPr>
        <p:spPr>
          <a:xfrm>
            <a:off x="4067944" y="857250"/>
            <a:ext cx="5076056" cy="51435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sz="800" dirty="0"/>
          </a:p>
        </p:txBody>
      </p:sp>
      <p:graphicFrame>
        <p:nvGraphicFramePr>
          <p:cNvPr id="23" name="Table 22"/>
          <p:cNvGraphicFramePr>
            <a:graphicFrameLocks noGrp="1"/>
          </p:cNvGraphicFramePr>
          <p:nvPr/>
        </p:nvGraphicFramePr>
        <p:xfrm>
          <a:off x="4499993" y="4183153"/>
          <a:ext cx="2088233" cy="1698905"/>
        </p:xfrm>
        <a:graphic>
          <a:graphicData uri="http://schemas.openxmlformats.org/drawingml/2006/table">
            <a:tbl>
              <a:tblPr bandRow="1">
                <a:tableStyleId>{5C22544A-7EE6-4342-B048-85BDC9FD1C3A}</a:tableStyleId>
              </a:tblPr>
              <a:tblGrid>
                <a:gridCol w="193702">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1869131">
                  <a:extLst>
                    <a:ext uri="{9D8B030D-6E8A-4147-A177-3AD203B41FA5}">
                      <a16:colId xmlns:a16="http://schemas.microsoft.com/office/drawing/2014/main" val="20002"/>
                    </a:ext>
                  </a:extLst>
                </a:gridCol>
              </a:tblGrid>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C0BE"/>
                    </a:solidFill>
                  </a:tcPr>
                </a:tc>
                <a:tc>
                  <a:txBody>
                    <a:bodyPr/>
                    <a:lstStyle/>
                    <a:p>
                      <a:endParaRPr lang="es-ES" sz="200" dirty="0">
                        <a:latin typeface="Apex New Medium" pitchFamily="50" charset="0"/>
                        <a:ea typeface="Apex New Medium" pitchFamily="50"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smtClean="0">
                          <a:latin typeface="Apex New Medium" pitchFamily="50" charset="0"/>
                          <a:ea typeface="Apex New Medium" pitchFamily="50" charset="0"/>
                        </a:rPr>
                        <a:t>A </a:t>
                      </a:r>
                      <a:r>
                        <a:rPr lang="es-ES" sz="700" dirty="0" err="1" smtClean="0">
                          <a:latin typeface="Apex New Medium" pitchFamily="50" charset="0"/>
                          <a:ea typeface="Apex New Medium" pitchFamily="50" charset="0"/>
                        </a:rPr>
                        <a:t>good</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education</a:t>
                      </a:r>
                      <a:endParaRPr lang="es-ES" sz="700" dirty="0">
                        <a:latin typeface="Apex New Medium" pitchFamily="50" charset="0"/>
                        <a:ea typeface="Apex New Medium" pitchFamily="50" charset="0"/>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3A28"/>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Better</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healthcare</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168B"/>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Better</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job</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opportunities</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A9E1"/>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An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honest</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responsive</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government</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D256"/>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Affordable</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nutritious</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food</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7195"/>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Protection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against</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crime</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violence</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7D3D2"/>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smtClean="0">
                          <a:latin typeface="Apex New Medium" pitchFamily="50" charset="0"/>
                          <a:ea typeface="Apex New Medium" pitchFamily="50" charset="0"/>
                        </a:rPr>
                        <a:t>Access </a:t>
                      </a:r>
                      <a:r>
                        <a:rPr lang="es-ES" sz="700" dirty="0" err="1" smtClean="0">
                          <a:latin typeface="Apex New Medium" pitchFamily="50" charset="0"/>
                          <a:ea typeface="Apex New Medium" pitchFamily="50" charset="0"/>
                        </a:rPr>
                        <a:t>to</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clean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water</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sanitation</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3884"/>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smtClean="0">
                          <a:latin typeface="Apex New Medium" pitchFamily="50" charset="0"/>
                          <a:ea typeface="Apex New Medium" pitchFamily="50" charset="0"/>
                        </a:rPr>
                        <a:t>Support </a:t>
                      </a:r>
                      <a:r>
                        <a:rPr lang="es-ES" sz="700" dirty="0" err="1" smtClean="0">
                          <a:latin typeface="Apex New Medium" pitchFamily="50" charset="0"/>
                          <a:ea typeface="Apex New Medium" pitchFamily="50" charset="0"/>
                        </a:rPr>
                        <a:t>for</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people</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who</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can’t</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work</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5" name="TextBox 24"/>
          <p:cNvSpPr txBox="1"/>
          <p:nvPr/>
        </p:nvSpPr>
        <p:spPr>
          <a:xfrm>
            <a:off x="611560" y="5477162"/>
            <a:ext cx="2736304" cy="707886"/>
          </a:xfrm>
          <a:prstGeom prst="rect">
            <a:avLst/>
          </a:prstGeom>
          <a:noFill/>
        </p:spPr>
        <p:txBody>
          <a:bodyPr wrap="square" rtlCol="0">
            <a:spAutoFit/>
          </a:bodyPr>
          <a:lstStyle/>
          <a:p>
            <a:pPr algn="ctr"/>
            <a:r>
              <a:rPr lang="es-ES" sz="2000" dirty="0">
                <a:solidFill>
                  <a:schemeClr val="tx2">
                    <a:lumMod val="75000"/>
                  </a:schemeClr>
                </a:solidFill>
                <a:latin typeface="Apex New Medium" pitchFamily="50" charset="0"/>
                <a:ea typeface="Apex New Medium" pitchFamily="50" charset="0"/>
              </a:rPr>
              <a:t>data.myworld2050.org</a:t>
            </a:r>
          </a:p>
        </p:txBody>
      </p:sp>
      <p:sp>
        <p:nvSpPr>
          <p:cNvPr id="26" name="TextBox 25"/>
          <p:cNvSpPr txBox="1"/>
          <p:nvPr/>
        </p:nvSpPr>
        <p:spPr>
          <a:xfrm>
            <a:off x="124332" y="1844826"/>
            <a:ext cx="3943612" cy="3610219"/>
          </a:xfrm>
          <a:prstGeom prst="rect">
            <a:avLst/>
          </a:prstGeom>
          <a:noFill/>
        </p:spPr>
        <p:txBody>
          <a:bodyPr wrap="square" rtlCol="0">
            <a:spAutoFit/>
          </a:bodyPr>
          <a:lstStyle/>
          <a:p>
            <a:pPr>
              <a:lnSpc>
                <a:spcPct val="120000"/>
              </a:lnSpc>
            </a:pPr>
            <a:r>
              <a:rPr lang="en-US" sz="2000" b="1" u="sng" dirty="0">
                <a:solidFill>
                  <a:srgbClr val="65A8FF"/>
                </a:solidFill>
                <a:latin typeface="Oswald Regular" pitchFamily="2" charset="0"/>
                <a:ea typeface="Apex New Book" pitchFamily="50" charset="0"/>
              </a:rPr>
              <a:t>MY WORLD RESULTS</a:t>
            </a:r>
            <a:r>
              <a:rPr lang="en-US" sz="3000" b="1" dirty="0">
                <a:solidFill>
                  <a:srgbClr val="2338A2"/>
                </a:solidFill>
                <a:latin typeface="Oswald Regular" pitchFamily="2" charset="0"/>
                <a:ea typeface="Apex New Book" pitchFamily="50" charset="0"/>
              </a:rPr>
              <a:t/>
            </a:r>
            <a:br>
              <a:rPr lang="en-US" sz="3000" b="1" dirty="0">
                <a:solidFill>
                  <a:srgbClr val="2338A2"/>
                </a:solidFill>
                <a:latin typeface="Oswald Regular" pitchFamily="2" charset="0"/>
                <a:ea typeface="Apex New Book" pitchFamily="50" charset="0"/>
              </a:rPr>
            </a:br>
            <a:r>
              <a:rPr lang="en-US" sz="3000" b="1" dirty="0">
                <a:solidFill>
                  <a:srgbClr val="2338A2"/>
                </a:solidFill>
                <a:latin typeface="Oswald Regular" pitchFamily="2" charset="0"/>
                <a:ea typeface="Apex New Book" pitchFamily="50" charset="0"/>
              </a:rPr>
              <a:t>OVER 9.7 MILLION VOTES</a:t>
            </a:r>
          </a:p>
          <a:p>
            <a:pPr>
              <a:lnSpc>
                <a:spcPct val="120000"/>
              </a:lnSpc>
            </a:pPr>
            <a:r>
              <a:rPr lang="en-US" sz="2400" dirty="0">
                <a:solidFill>
                  <a:srgbClr val="723390"/>
                </a:solidFill>
                <a:latin typeface="Oswald Regular" pitchFamily="2" charset="0"/>
                <a:ea typeface="Apex New Book" pitchFamily="50" charset="0"/>
              </a:rPr>
              <a:t>194 COUNTRIES</a:t>
            </a:r>
          </a:p>
          <a:p>
            <a:pPr>
              <a:lnSpc>
                <a:spcPct val="120000"/>
              </a:lnSpc>
            </a:pPr>
            <a:r>
              <a:rPr lang="en-US" sz="2400" dirty="0">
                <a:solidFill>
                  <a:srgbClr val="CA3A28"/>
                </a:solidFill>
                <a:latin typeface="Oswald Regular" pitchFamily="2" charset="0"/>
                <a:ea typeface="Apex New Book" pitchFamily="50" charset="0"/>
              </a:rPr>
              <a:t>1000+ PARTNERS</a:t>
            </a:r>
          </a:p>
          <a:p>
            <a:pPr>
              <a:lnSpc>
                <a:spcPct val="120000"/>
              </a:lnSpc>
            </a:pPr>
            <a:r>
              <a:rPr lang="en-US" sz="2400" dirty="0">
                <a:solidFill>
                  <a:srgbClr val="4081D0"/>
                </a:solidFill>
                <a:latin typeface="Oswald Regular" pitchFamily="2" charset="0"/>
                <a:ea typeface="Apex New Book" pitchFamily="50" charset="0"/>
              </a:rPr>
              <a:t>82% OFFLINE VOTES</a:t>
            </a:r>
          </a:p>
          <a:p>
            <a:pPr>
              <a:lnSpc>
                <a:spcPct val="120000"/>
              </a:lnSpc>
            </a:pPr>
            <a:r>
              <a:rPr lang="en-US" sz="1900" dirty="0">
                <a:solidFill>
                  <a:srgbClr val="E8169F"/>
                </a:solidFill>
                <a:latin typeface="Oswald Regular" pitchFamily="2" charset="0"/>
                <a:ea typeface="Apex New Book" pitchFamily="50" charset="0"/>
              </a:rPr>
              <a:t>77% VOTERS 30 YEARS OLD &amp; YOUNGER</a:t>
            </a:r>
          </a:p>
          <a:p>
            <a:pPr>
              <a:lnSpc>
                <a:spcPct val="120000"/>
              </a:lnSpc>
            </a:pPr>
            <a:r>
              <a:rPr lang="en-US" sz="1650" dirty="0">
                <a:solidFill>
                  <a:srgbClr val="4F8830"/>
                </a:solidFill>
                <a:latin typeface="Oswald Regular" pitchFamily="2" charset="0"/>
                <a:ea typeface="Apex New Book" pitchFamily="50" charset="0"/>
              </a:rPr>
              <a:t>OPEN SOURCE PLATFORM</a:t>
            </a:r>
          </a:p>
          <a:p>
            <a:pPr>
              <a:lnSpc>
                <a:spcPct val="120000"/>
              </a:lnSpc>
            </a:pPr>
            <a:r>
              <a:rPr lang="en-US" sz="1650" dirty="0">
                <a:solidFill>
                  <a:srgbClr val="308C8A"/>
                </a:solidFill>
                <a:latin typeface="Oswald Regular" pitchFamily="2" charset="0"/>
                <a:ea typeface="Apex New Book" pitchFamily="50" charset="0"/>
              </a:rPr>
              <a:t>LIVE DATA VISUALIZATIONS</a:t>
            </a:r>
          </a:p>
          <a:p>
            <a:pPr>
              <a:lnSpc>
                <a:spcPct val="120000"/>
              </a:lnSpc>
            </a:pPr>
            <a:r>
              <a:rPr lang="en-US" sz="1650" dirty="0">
                <a:solidFill>
                  <a:srgbClr val="EA9204"/>
                </a:solidFill>
                <a:latin typeface="Oswald Regular" pitchFamily="2" charset="0"/>
                <a:ea typeface="Apex New Book" pitchFamily="50" charset="0"/>
              </a:rPr>
              <a:t>COUNTRY LEVEL MULTI-STAKEHOLDER GROUPS</a:t>
            </a:r>
            <a:endParaRPr lang="es-ES" sz="1650" dirty="0">
              <a:solidFill>
                <a:srgbClr val="EA9204"/>
              </a:solidFill>
              <a:latin typeface="Oswald Regular" pitchFamily="2" charset="0"/>
              <a:ea typeface="Apex New Book" pitchFamily="50" charset="0"/>
            </a:endParaRPr>
          </a:p>
        </p:txBody>
      </p:sp>
      <p:pic>
        <p:nvPicPr>
          <p:cNvPr id="30" name="Picture 2" descr="E:\UNMC\myw2030 presentations\MYWORLD+TAGLINE.e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052736"/>
            <a:ext cx="3456384" cy="748958"/>
          </a:xfrm>
          <a:prstGeom prst="rect">
            <a:avLst/>
          </a:prstGeom>
          <a:noFill/>
        </p:spPr>
      </p:pic>
      <p:graphicFrame>
        <p:nvGraphicFramePr>
          <p:cNvPr id="37" name="Table 36"/>
          <p:cNvGraphicFramePr>
            <a:graphicFrameLocks noGrp="1"/>
          </p:cNvGraphicFramePr>
          <p:nvPr/>
        </p:nvGraphicFramePr>
        <p:xfrm>
          <a:off x="6804248" y="4183152"/>
          <a:ext cx="2088233" cy="1697310"/>
        </p:xfrm>
        <a:graphic>
          <a:graphicData uri="http://schemas.openxmlformats.org/drawingml/2006/table">
            <a:tbl>
              <a:tblPr bandRow="1">
                <a:tableStyleId>{5C22544A-7EE6-4342-B048-85BDC9FD1C3A}</a:tableStyleId>
              </a:tblPr>
              <a:tblGrid>
                <a:gridCol w="193702">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1869131">
                  <a:extLst>
                    <a:ext uri="{9D8B030D-6E8A-4147-A177-3AD203B41FA5}">
                      <a16:colId xmlns:a16="http://schemas.microsoft.com/office/drawing/2014/main" val="20002"/>
                    </a:ext>
                  </a:extLst>
                </a:gridCol>
              </a:tblGrid>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4699"/>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Equality</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between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men</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women</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792"/>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Better</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transport</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roads</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01C40"/>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Reliable</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energy</a:t>
                      </a:r>
                      <a:r>
                        <a:rPr lang="es-ES" sz="700" dirty="0" smtClean="0">
                          <a:latin typeface="Apex New Medium" pitchFamily="50" charset="0"/>
                          <a:ea typeface="Apex New Medium" pitchFamily="50" charset="0"/>
                        </a:rPr>
                        <a:t> at home</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C0CA"/>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Freedom</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from</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discrimination</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persecution</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23390"/>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Political</a:t>
                      </a:r>
                      <a:r>
                        <a:rPr lang="es-ES" sz="700" baseline="0" dirty="0" smtClean="0">
                          <a:latin typeface="Apex New Medium" pitchFamily="50" charset="0"/>
                          <a:ea typeface="Apex New Medium" pitchFamily="50" charset="0"/>
                        </a:rPr>
                        <a:t> </a:t>
                      </a:r>
                      <a:r>
                        <a:rPr lang="es-ES" sz="700" baseline="0" dirty="0" err="1" smtClean="0">
                          <a:latin typeface="Apex New Medium" pitchFamily="50" charset="0"/>
                          <a:ea typeface="Apex New Medium" pitchFamily="50" charset="0"/>
                        </a:rPr>
                        <a:t>freedoms</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1BE45"/>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Protecting</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forests</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rivers</a:t>
                      </a:r>
                      <a:r>
                        <a:rPr lang="es-ES" sz="700" dirty="0" smtClean="0">
                          <a:latin typeface="Apex New Medium" pitchFamily="50" charset="0"/>
                          <a:ea typeface="Apex New Medium" pitchFamily="50" charset="0"/>
                        </a:rPr>
                        <a:t> and </a:t>
                      </a:r>
                      <a:r>
                        <a:rPr lang="es-ES" sz="700" dirty="0" err="1" smtClean="0">
                          <a:latin typeface="Apex New Medium" pitchFamily="50" charset="0"/>
                          <a:ea typeface="Apex New Medium" pitchFamily="50" charset="0"/>
                        </a:rPr>
                        <a:t>oceans</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5D6"/>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Phone</a:t>
                      </a:r>
                      <a:r>
                        <a:rPr lang="es-ES" sz="700" dirty="0" smtClean="0">
                          <a:latin typeface="Apex New Medium" pitchFamily="50" charset="0"/>
                          <a:ea typeface="Apex New Medium" pitchFamily="50" charset="0"/>
                        </a:rPr>
                        <a:t> and internet </a:t>
                      </a:r>
                      <a:r>
                        <a:rPr lang="es-ES" sz="700" dirty="0" err="1" smtClean="0">
                          <a:latin typeface="Apex New Medium" pitchFamily="50" charset="0"/>
                          <a:ea typeface="Apex New Medium" pitchFamily="50" charset="0"/>
                        </a:rPr>
                        <a:t>access</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1765">
                <a:tc>
                  <a:txBody>
                    <a:bodyPr/>
                    <a:lstStyle/>
                    <a:p>
                      <a:endParaRPr lang="es-ES" sz="200" dirty="0"/>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B749"/>
                    </a:solidFill>
                  </a:tcPr>
                </a:tc>
                <a:tc>
                  <a:txBody>
                    <a:bodyPr/>
                    <a:lstStyle/>
                    <a:p>
                      <a:endParaRPr lang="es-ES" sz="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700" dirty="0" err="1" smtClean="0">
                          <a:latin typeface="Apex New Medium" pitchFamily="50" charset="0"/>
                          <a:ea typeface="Apex New Medium" pitchFamily="50" charset="0"/>
                        </a:rPr>
                        <a:t>Action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taken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on</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climate</a:t>
                      </a:r>
                      <a:r>
                        <a:rPr lang="es-ES" sz="700" dirty="0" smtClean="0">
                          <a:latin typeface="Apex New Medium" pitchFamily="50" charset="0"/>
                          <a:ea typeface="Apex New Medium" pitchFamily="50" charset="0"/>
                        </a:rPr>
                        <a:t> </a:t>
                      </a:r>
                      <a:r>
                        <a:rPr lang="es-ES" sz="700" dirty="0" err="1" smtClean="0">
                          <a:latin typeface="Apex New Medium" pitchFamily="50" charset="0"/>
                          <a:ea typeface="Apex New Medium" pitchFamily="50" charset="0"/>
                        </a:rPr>
                        <a:t>change</a:t>
                      </a:r>
                      <a:endParaRPr lang="es-ES" sz="700" dirty="0"/>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5488" y="2156500"/>
            <a:ext cx="4212976" cy="1776556"/>
          </a:xfrm>
          <a:prstGeom prst="rect">
            <a:avLst/>
          </a:prstGeom>
          <a:noFill/>
          <a:ln w="9525">
            <a:noFill/>
            <a:miter lim="800000"/>
            <a:headEnd/>
            <a:tailEnd/>
          </a:ln>
        </p:spPr>
      </p:pic>
      <p:pic>
        <p:nvPicPr>
          <p:cNvPr id="2057" name="Picture 9" descr="C:\Users\user\Downloads\presentation photos\INJUVE (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8000" y="857250"/>
            <a:ext cx="5076000" cy="1152128"/>
          </a:xfrm>
          <a:prstGeom prst="rect">
            <a:avLst/>
          </a:prstGeom>
          <a:noFill/>
        </p:spPr>
      </p:pic>
      <p:graphicFrame>
        <p:nvGraphicFramePr>
          <p:cNvPr id="15" name="Table 14"/>
          <p:cNvGraphicFramePr>
            <a:graphicFrameLocks noGrp="1"/>
          </p:cNvGraphicFramePr>
          <p:nvPr>
            <p:extLst/>
          </p:nvPr>
        </p:nvGraphicFramePr>
        <p:xfrm>
          <a:off x="4067944" y="857250"/>
          <a:ext cx="25400" cy="5144404"/>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20000"/>
                    </a:ext>
                  </a:extLst>
                </a:gridCol>
              </a:tblGrid>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233D"/>
                    </a:solidFill>
                  </a:tcPr>
                </a:tc>
                <a:extLst>
                  <a:ext uri="{0D108BD9-81ED-4DB2-BD59-A6C34878D82A}">
                    <a16:rowId xmlns:a16="http://schemas.microsoft.com/office/drawing/2014/main" val="10000"/>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DA73A"/>
                    </a:solidFill>
                  </a:tcPr>
                </a:tc>
                <a:extLst>
                  <a:ext uri="{0D108BD9-81ED-4DB2-BD59-A6C34878D82A}">
                    <a16:rowId xmlns:a16="http://schemas.microsoft.com/office/drawing/2014/main" val="10001"/>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CA146"/>
                    </a:solidFill>
                  </a:tcPr>
                </a:tc>
                <a:extLst>
                  <a:ext uri="{0D108BD9-81ED-4DB2-BD59-A6C34878D82A}">
                    <a16:rowId xmlns:a16="http://schemas.microsoft.com/office/drawing/2014/main" val="10002"/>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212F"/>
                    </a:solidFill>
                  </a:tcPr>
                </a:tc>
                <a:extLst>
                  <a:ext uri="{0D108BD9-81ED-4DB2-BD59-A6C34878D82A}">
                    <a16:rowId xmlns:a16="http://schemas.microsoft.com/office/drawing/2014/main" val="10003"/>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F402D"/>
                    </a:solidFill>
                  </a:tcPr>
                </a:tc>
                <a:extLst>
                  <a:ext uri="{0D108BD9-81ED-4DB2-BD59-A6C34878D82A}">
                    <a16:rowId xmlns:a16="http://schemas.microsoft.com/office/drawing/2014/main" val="10004"/>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7BFE6"/>
                    </a:solidFill>
                  </a:tcPr>
                </a:tc>
                <a:extLst>
                  <a:ext uri="{0D108BD9-81ED-4DB2-BD59-A6C34878D82A}">
                    <a16:rowId xmlns:a16="http://schemas.microsoft.com/office/drawing/2014/main" val="10005"/>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C412"/>
                    </a:solidFill>
                  </a:tcPr>
                </a:tc>
                <a:extLst>
                  <a:ext uri="{0D108BD9-81ED-4DB2-BD59-A6C34878D82A}">
                    <a16:rowId xmlns:a16="http://schemas.microsoft.com/office/drawing/2014/main" val="10006"/>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1C44"/>
                    </a:solidFill>
                  </a:tcPr>
                </a:tc>
                <a:extLst>
                  <a:ext uri="{0D108BD9-81ED-4DB2-BD59-A6C34878D82A}">
                    <a16:rowId xmlns:a16="http://schemas.microsoft.com/office/drawing/2014/main" val="10007"/>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6A2E"/>
                    </a:solidFill>
                  </a:tcPr>
                </a:tc>
                <a:extLst>
                  <a:ext uri="{0D108BD9-81ED-4DB2-BD59-A6C34878D82A}">
                    <a16:rowId xmlns:a16="http://schemas.microsoft.com/office/drawing/2014/main" val="10008"/>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1768"/>
                    </a:solidFill>
                  </a:tcPr>
                </a:tc>
                <a:extLst>
                  <a:ext uri="{0D108BD9-81ED-4DB2-BD59-A6C34878D82A}">
                    <a16:rowId xmlns:a16="http://schemas.microsoft.com/office/drawing/2014/main" val="10009"/>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9D2A"/>
                    </a:solidFill>
                  </a:tcPr>
                </a:tc>
                <a:extLst>
                  <a:ext uri="{0D108BD9-81ED-4DB2-BD59-A6C34878D82A}">
                    <a16:rowId xmlns:a16="http://schemas.microsoft.com/office/drawing/2014/main" val="10010"/>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8D2C"/>
                    </a:solidFill>
                  </a:tcPr>
                </a:tc>
                <a:extLst>
                  <a:ext uri="{0D108BD9-81ED-4DB2-BD59-A6C34878D82A}">
                    <a16:rowId xmlns:a16="http://schemas.microsoft.com/office/drawing/2014/main" val="10011"/>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7F46"/>
                    </a:solidFill>
                  </a:tcPr>
                </a:tc>
                <a:extLst>
                  <a:ext uri="{0D108BD9-81ED-4DB2-BD59-A6C34878D82A}">
                    <a16:rowId xmlns:a16="http://schemas.microsoft.com/office/drawing/2014/main" val="10012"/>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97D4"/>
                    </a:solidFill>
                  </a:tcPr>
                </a:tc>
                <a:extLst>
                  <a:ext uri="{0D108BD9-81ED-4DB2-BD59-A6C34878D82A}">
                    <a16:rowId xmlns:a16="http://schemas.microsoft.com/office/drawing/2014/main" val="10013"/>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9BA47"/>
                    </a:solidFill>
                  </a:tcPr>
                </a:tc>
                <a:extLst>
                  <a:ext uri="{0D108BD9-81ED-4DB2-BD59-A6C34878D82A}">
                    <a16:rowId xmlns:a16="http://schemas.microsoft.com/office/drawing/2014/main" val="10014"/>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36A9F"/>
                    </a:solidFill>
                  </a:tcPr>
                </a:tc>
                <a:extLst>
                  <a:ext uri="{0D108BD9-81ED-4DB2-BD59-A6C34878D82A}">
                    <a16:rowId xmlns:a16="http://schemas.microsoft.com/office/drawing/2014/main" val="10015"/>
                  </a:ext>
                </a:extLst>
              </a:tr>
              <a:tr h="302612">
                <a:tc>
                  <a:txBody>
                    <a:bodyPr/>
                    <a:lstStyle/>
                    <a:p>
                      <a:endParaRPr lang="es-ES" sz="2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496B"/>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6545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491880" y="3789041"/>
            <a:ext cx="5400600" cy="492443"/>
          </a:xfrm>
          <a:prstGeom prst="rect">
            <a:avLst/>
          </a:prstGeom>
          <a:noFill/>
        </p:spPr>
        <p:txBody>
          <a:bodyPr wrap="square" rtlCol="0">
            <a:spAutoFit/>
          </a:bodyPr>
          <a:lstStyle/>
          <a:p>
            <a:pPr marL="0" lvl="1"/>
            <a:endParaRPr lang="en-US" sz="1300" dirty="0">
              <a:solidFill>
                <a:schemeClr val="tx2">
                  <a:lumMod val="75000"/>
                </a:schemeClr>
              </a:solidFill>
              <a:latin typeface="Apex New Medium" pitchFamily="50" charset="0"/>
              <a:ea typeface="Apex New Medium" pitchFamily="50" charset="0"/>
            </a:endParaRPr>
          </a:p>
          <a:p>
            <a:pPr marL="0" lvl="1" algn="ctr"/>
            <a:r>
              <a:rPr lang="en-US" sz="1300" dirty="0">
                <a:solidFill>
                  <a:schemeClr val="tx2">
                    <a:lumMod val="75000"/>
                  </a:schemeClr>
                </a:solidFill>
                <a:latin typeface="Apex New Medium" pitchFamily="50" charset="0"/>
                <a:ea typeface="Apex New Medium" pitchFamily="50" charset="0"/>
              </a:rPr>
              <a:t> </a:t>
            </a:r>
          </a:p>
        </p:txBody>
      </p:sp>
      <p:sp>
        <p:nvSpPr>
          <p:cNvPr id="48" name="Rectangle 47"/>
          <p:cNvSpPr/>
          <p:nvPr/>
        </p:nvSpPr>
        <p:spPr>
          <a:xfrm>
            <a:off x="0" y="3573016"/>
            <a:ext cx="914400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p:nvSpPr>
        <p:spPr>
          <a:xfrm>
            <a:off x="0" y="857250"/>
            <a:ext cx="9144000" cy="2715766"/>
          </a:xfrm>
          <a:prstGeom prst="rect">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solidFill>
                <a:schemeClr val="tx2">
                  <a:lumMod val="60000"/>
                  <a:lumOff val="40000"/>
                </a:schemeClr>
              </a:solidFill>
            </a:endParaRPr>
          </a:p>
        </p:txBody>
      </p:sp>
      <p:sp>
        <p:nvSpPr>
          <p:cNvPr id="4" name="TextBox 3"/>
          <p:cNvSpPr txBox="1"/>
          <p:nvPr/>
        </p:nvSpPr>
        <p:spPr>
          <a:xfrm>
            <a:off x="179512" y="1700809"/>
            <a:ext cx="5904656" cy="1905137"/>
          </a:xfrm>
          <a:prstGeom prst="rect">
            <a:avLst/>
          </a:prstGeom>
          <a:noFill/>
        </p:spPr>
        <p:txBody>
          <a:bodyPr wrap="square" rtlCol="0">
            <a:spAutoFit/>
          </a:bodyPr>
          <a:lstStyle/>
          <a:p>
            <a:pPr marL="285750" indent="-285750">
              <a:lnSpc>
                <a:spcPct val="130000"/>
              </a:lnSpc>
              <a:buFont typeface="Arial"/>
              <a:buChar char="•"/>
            </a:pPr>
            <a:r>
              <a:rPr lang="en-US" sz="1350" dirty="0">
                <a:solidFill>
                  <a:schemeClr val="bg1"/>
                </a:solidFill>
                <a:latin typeface="Apex new book"/>
                <a:cs typeface="Apex new book"/>
              </a:rPr>
              <a:t>Beta version available now at </a:t>
            </a:r>
            <a:r>
              <a:rPr lang="en-US" sz="1350" dirty="0">
                <a:solidFill>
                  <a:schemeClr val="bg1"/>
                </a:solidFill>
                <a:latin typeface="Apex new medium"/>
                <a:cs typeface="Apex new medium"/>
              </a:rPr>
              <a:t>myworld2030.org</a:t>
            </a:r>
          </a:p>
          <a:p>
            <a:pPr marL="285750" indent="-285750">
              <a:lnSpc>
                <a:spcPct val="130000"/>
              </a:lnSpc>
              <a:buFont typeface="Arial"/>
              <a:buChar char="•"/>
            </a:pPr>
            <a:r>
              <a:rPr lang="en-US" sz="1350" dirty="0">
                <a:solidFill>
                  <a:schemeClr val="bg1"/>
                </a:solidFill>
                <a:latin typeface="Apex new book"/>
                <a:cs typeface="Apex new book"/>
              </a:rPr>
              <a:t>Respondents asked </a:t>
            </a:r>
            <a:r>
              <a:rPr lang="en-US" sz="1350" dirty="0" err="1">
                <a:solidFill>
                  <a:schemeClr val="bg1"/>
                </a:solidFill>
                <a:latin typeface="Apex new book"/>
                <a:cs typeface="Apex new book"/>
              </a:rPr>
              <a:t>asked</a:t>
            </a:r>
            <a:r>
              <a:rPr lang="en-US" sz="1350" dirty="0">
                <a:solidFill>
                  <a:schemeClr val="bg1"/>
                </a:solidFill>
                <a:latin typeface="Apex new book"/>
                <a:cs typeface="Apex new book"/>
              </a:rPr>
              <a:t> to select the SDGs they are most passionate about and rate progress</a:t>
            </a:r>
          </a:p>
          <a:p>
            <a:pPr marL="285750" indent="-285750">
              <a:lnSpc>
                <a:spcPct val="130000"/>
              </a:lnSpc>
              <a:buFont typeface="Arial"/>
              <a:buChar char="•"/>
            </a:pPr>
            <a:r>
              <a:rPr lang="en-US" sz="1350" dirty="0">
                <a:solidFill>
                  <a:schemeClr val="bg1"/>
                </a:solidFill>
                <a:latin typeface="Apex new book"/>
                <a:cs typeface="Apex new book"/>
              </a:rPr>
              <a:t>Customized survey development options</a:t>
            </a:r>
          </a:p>
          <a:p>
            <a:pPr marL="285750" indent="-285750">
              <a:lnSpc>
                <a:spcPct val="130000"/>
              </a:lnSpc>
              <a:buFont typeface="Arial"/>
              <a:buChar char="•"/>
            </a:pPr>
            <a:r>
              <a:rPr lang="en-US" sz="1350" dirty="0">
                <a:solidFill>
                  <a:schemeClr val="bg1"/>
                </a:solidFill>
                <a:latin typeface="Apex new book"/>
                <a:cs typeface="Apex new book"/>
              </a:rPr>
              <a:t>Tool for localization, monitoring and accountability</a:t>
            </a:r>
          </a:p>
          <a:p>
            <a:pPr marL="285750" indent="-285750" fontAlgn="t">
              <a:lnSpc>
                <a:spcPct val="130000"/>
              </a:lnSpc>
              <a:buFont typeface="Arial"/>
              <a:buChar char="•"/>
            </a:pPr>
            <a:r>
              <a:rPr lang="en-US" sz="1350" dirty="0">
                <a:solidFill>
                  <a:schemeClr val="bg1"/>
                </a:solidFill>
                <a:latin typeface="Apex new book"/>
                <a:cs typeface="Apex new book"/>
              </a:rPr>
              <a:t>Participating in data revolution</a:t>
            </a:r>
          </a:p>
          <a:p>
            <a:endParaRPr lang="en-US" sz="1250" dirty="0"/>
          </a:p>
        </p:txBody>
      </p:sp>
      <p:sp>
        <p:nvSpPr>
          <p:cNvPr id="26" name="TextBox 25"/>
          <p:cNvSpPr txBox="1"/>
          <p:nvPr/>
        </p:nvSpPr>
        <p:spPr>
          <a:xfrm>
            <a:off x="323528" y="1124745"/>
            <a:ext cx="2880320" cy="584775"/>
          </a:xfrm>
          <a:prstGeom prst="rect">
            <a:avLst/>
          </a:prstGeom>
          <a:noFill/>
        </p:spPr>
        <p:txBody>
          <a:bodyPr wrap="square" rtlCol="0">
            <a:spAutoFit/>
          </a:bodyPr>
          <a:lstStyle/>
          <a:p>
            <a:r>
              <a:rPr lang="es-ES" sz="3200" b="1" dirty="0">
                <a:solidFill>
                  <a:schemeClr val="bg1"/>
                </a:solidFill>
                <a:latin typeface="Oswald Regular" pitchFamily="2" charset="0"/>
              </a:rPr>
              <a:t>MY WORLD 2030</a:t>
            </a:r>
          </a:p>
        </p:txBody>
      </p:sp>
      <p:pic>
        <p:nvPicPr>
          <p:cNvPr id="7" name="Picture 6" descr="20150928_184436.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4169" y="851531"/>
            <a:ext cx="3059832" cy="2754459"/>
          </a:xfrm>
          <a:prstGeom prst="rect">
            <a:avLst/>
          </a:prstGeom>
        </p:spPr>
      </p:pic>
      <p:sp>
        <p:nvSpPr>
          <p:cNvPr id="8" name="TextBox 7"/>
          <p:cNvSpPr txBox="1"/>
          <p:nvPr/>
        </p:nvSpPr>
        <p:spPr>
          <a:xfrm>
            <a:off x="251520" y="5388606"/>
            <a:ext cx="2376264" cy="323165"/>
          </a:xfrm>
          <a:prstGeom prst="rect">
            <a:avLst/>
          </a:prstGeom>
          <a:noFill/>
        </p:spPr>
        <p:txBody>
          <a:bodyPr wrap="square" rtlCol="0">
            <a:spAutoFit/>
          </a:bodyPr>
          <a:lstStyle/>
          <a:p>
            <a:pPr algn="ctr"/>
            <a:r>
              <a:rPr lang="en-US" sz="1500" dirty="0">
                <a:latin typeface="Oswald Regular"/>
                <a:cs typeface="Oswald Regular"/>
              </a:rPr>
              <a:t>BUILD CUSTOM SURVEYS</a:t>
            </a:r>
          </a:p>
        </p:txBody>
      </p:sp>
      <p:sp>
        <p:nvSpPr>
          <p:cNvPr id="39" name="TextBox 38"/>
          <p:cNvSpPr txBox="1"/>
          <p:nvPr/>
        </p:nvSpPr>
        <p:spPr>
          <a:xfrm>
            <a:off x="3347864" y="5388606"/>
            <a:ext cx="2520280" cy="323165"/>
          </a:xfrm>
          <a:prstGeom prst="rect">
            <a:avLst/>
          </a:prstGeom>
          <a:noFill/>
        </p:spPr>
        <p:txBody>
          <a:bodyPr wrap="square" rtlCol="0">
            <a:spAutoFit/>
          </a:bodyPr>
          <a:lstStyle/>
          <a:p>
            <a:pPr algn="ctr"/>
            <a:r>
              <a:rPr lang="en-US" sz="1500" dirty="0">
                <a:latin typeface="Oswald Regular"/>
                <a:cs typeface="Oswald Regular"/>
              </a:rPr>
              <a:t>COLLECT DATA</a:t>
            </a:r>
          </a:p>
        </p:txBody>
      </p:sp>
      <p:sp>
        <p:nvSpPr>
          <p:cNvPr id="40" name="TextBox 39"/>
          <p:cNvSpPr txBox="1"/>
          <p:nvPr/>
        </p:nvSpPr>
        <p:spPr>
          <a:xfrm>
            <a:off x="6372200" y="5373216"/>
            <a:ext cx="2520280" cy="338554"/>
          </a:xfrm>
          <a:prstGeom prst="rect">
            <a:avLst/>
          </a:prstGeom>
          <a:noFill/>
        </p:spPr>
        <p:txBody>
          <a:bodyPr wrap="square" rtlCol="0">
            <a:spAutoFit/>
          </a:bodyPr>
          <a:lstStyle/>
          <a:p>
            <a:pPr algn="ctr"/>
            <a:r>
              <a:rPr lang="en-US" sz="1600" dirty="0">
                <a:latin typeface="Oswald Regular"/>
                <a:cs typeface="Oswald Regular"/>
              </a:rPr>
              <a:t>ANALYZE AND MANAGE DATA</a:t>
            </a:r>
          </a:p>
        </p:txBody>
      </p:sp>
      <p:graphicFrame>
        <p:nvGraphicFramePr>
          <p:cNvPr id="44" name="Table 43"/>
          <p:cNvGraphicFramePr>
            <a:graphicFrameLocks noGrp="1"/>
          </p:cNvGraphicFramePr>
          <p:nvPr>
            <p:extLst/>
          </p:nvPr>
        </p:nvGraphicFramePr>
        <p:xfrm>
          <a:off x="0" y="3573016"/>
          <a:ext cx="9143994" cy="30480"/>
        </p:xfrm>
        <a:graphic>
          <a:graphicData uri="http://schemas.openxmlformats.org/drawingml/2006/table">
            <a:tbl>
              <a:tblPr firstRow="1" bandRow="1">
                <a:tableStyleId>{5C22544A-7EE6-4342-B048-85BDC9FD1C3A}</a:tableStyleId>
              </a:tblPr>
              <a:tblGrid>
                <a:gridCol w="537882">
                  <a:extLst>
                    <a:ext uri="{9D8B030D-6E8A-4147-A177-3AD203B41FA5}">
                      <a16:colId xmlns:a16="http://schemas.microsoft.com/office/drawing/2014/main" val="20000"/>
                    </a:ext>
                  </a:extLst>
                </a:gridCol>
                <a:gridCol w="537882">
                  <a:extLst>
                    <a:ext uri="{9D8B030D-6E8A-4147-A177-3AD203B41FA5}">
                      <a16:colId xmlns:a16="http://schemas.microsoft.com/office/drawing/2014/main" val="20001"/>
                    </a:ext>
                  </a:extLst>
                </a:gridCol>
                <a:gridCol w="537882">
                  <a:extLst>
                    <a:ext uri="{9D8B030D-6E8A-4147-A177-3AD203B41FA5}">
                      <a16:colId xmlns:a16="http://schemas.microsoft.com/office/drawing/2014/main" val="20002"/>
                    </a:ext>
                  </a:extLst>
                </a:gridCol>
                <a:gridCol w="537882">
                  <a:extLst>
                    <a:ext uri="{9D8B030D-6E8A-4147-A177-3AD203B41FA5}">
                      <a16:colId xmlns:a16="http://schemas.microsoft.com/office/drawing/2014/main" val="20003"/>
                    </a:ext>
                  </a:extLst>
                </a:gridCol>
                <a:gridCol w="537882">
                  <a:extLst>
                    <a:ext uri="{9D8B030D-6E8A-4147-A177-3AD203B41FA5}">
                      <a16:colId xmlns:a16="http://schemas.microsoft.com/office/drawing/2014/main" val="20004"/>
                    </a:ext>
                  </a:extLst>
                </a:gridCol>
                <a:gridCol w="537882">
                  <a:extLst>
                    <a:ext uri="{9D8B030D-6E8A-4147-A177-3AD203B41FA5}">
                      <a16:colId xmlns:a16="http://schemas.microsoft.com/office/drawing/2014/main" val="20005"/>
                    </a:ext>
                  </a:extLst>
                </a:gridCol>
                <a:gridCol w="537882">
                  <a:extLst>
                    <a:ext uri="{9D8B030D-6E8A-4147-A177-3AD203B41FA5}">
                      <a16:colId xmlns:a16="http://schemas.microsoft.com/office/drawing/2014/main" val="20006"/>
                    </a:ext>
                  </a:extLst>
                </a:gridCol>
                <a:gridCol w="537882">
                  <a:extLst>
                    <a:ext uri="{9D8B030D-6E8A-4147-A177-3AD203B41FA5}">
                      <a16:colId xmlns:a16="http://schemas.microsoft.com/office/drawing/2014/main" val="20007"/>
                    </a:ext>
                  </a:extLst>
                </a:gridCol>
                <a:gridCol w="537882">
                  <a:extLst>
                    <a:ext uri="{9D8B030D-6E8A-4147-A177-3AD203B41FA5}">
                      <a16:colId xmlns:a16="http://schemas.microsoft.com/office/drawing/2014/main" val="20008"/>
                    </a:ext>
                  </a:extLst>
                </a:gridCol>
                <a:gridCol w="537882">
                  <a:extLst>
                    <a:ext uri="{9D8B030D-6E8A-4147-A177-3AD203B41FA5}">
                      <a16:colId xmlns:a16="http://schemas.microsoft.com/office/drawing/2014/main" val="20009"/>
                    </a:ext>
                  </a:extLst>
                </a:gridCol>
                <a:gridCol w="537882">
                  <a:extLst>
                    <a:ext uri="{9D8B030D-6E8A-4147-A177-3AD203B41FA5}">
                      <a16:colId xmlns:a16="http://schemas.microsoft.com/office/drawing/2014/main" val="20010"/>
                    </a:ext>
                  </a:extLst>
                </a:gridCol>
                <a:gridCol w="537882">
                  <a:extLst>
                    <a:ext uri="{9D8B030D-6E8A-4147-A177-3AD203B41FA5}">
                      <a16:colId xmlns:a16="http://schemas.microsoft.com/office/drawing/2014/main" val="20011"/>
                    </a:ext>
                  </a:extLst>
                </a:gridCol>
                <a:gridCol w="537882">
                  <a:extLst>
                    <a:ext uri="{9D8B030D-6E8A-4147-A177-3AD203B41FA5}">
                      <a16:colId xmlns:a16="http://schemas.microsoft.com/office/drawing/2014/main" val="20012"/>
                    </a:ext>
                  </a:extLst>
                </a:gridCol>
                <a:gridCol w="537882">
                  <a:extLst>
                    <a:ext uri="{9D8B030D-6E8A-4147-A177-3AD203B41FA5}">
                      <a16:colId xmlns:a16="http://schemas.microsoft.com/office/drawing/2014/main" val="20013"/>
                    </a:ext>
                  </a:extLst>
                </a:gridCol>
                <a:gridCol w="537882">
                  <a:extLst>
                    <a:ext uri="{9D8B030D-6E8A-4147-A177-3AD203B41FA5}">
                      <a16:colId xmlns:a16="http://schemas.microsoft.com/office/drawing/2014/main" val="20014"/>
                    </a:ext>
                  </a:extLst>
                </a:gridCol>
                <a:gridCol w="537882">
                  <a:extLst>
                    <a:ext uri="{9D8B030D-6E8A-4147-A177-3AD203B41FA5}">
                      <a16:colId xmlns:a16="http://schemas.microsoft.com/office/drawing/2014/main" val="20015"/>
                    </a:ext>
                  </a:extLst>
                </a:gridCol>
                <a:gridCol w="537882">
                  <a:extLst>
                    <a:ext uri="{9D8B030D-6E8A-4147-A177-3AD203B41FA5}">
                      <a16:colId xmlns:a16="http://schemas.microsoft.com/office/drawing/2014/main" val="20016"/>
                    </a:ext>
                  </a:extLst>
                </a:gridCol>
              </a:tblGrid>
              <a:tr h="0">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5233D"/>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A73A"/>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CA14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7212F"/>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02D"/>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BFE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C412"/>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31C44"/>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A2E"/>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E1768"/>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89D2A"/>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8D2C"/>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7F4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97D4"/>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9BA47"/>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36A9F"/>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4496B"/>
                    </a:solidFill>
                  </a:tcPr>
                </a:tc>
                <a:extLst>
                  <a:ext uri="{0D108BD9-81ED-4DB2-BD59-A6C34878D82A}">
                    <a16:rowId xmlns:a16="http://schemas.microsoft.com/office/drawing/2014/main" val="10000"/>
                  </a:ext>
                </a:extLst>
              </a:tr>
            </a:tbl>
          </a:graphicData>
        </a:graphic>
      </p:graphicFrame>
      <p:grpSp>
        <p:nvGrpSpPr>
          <p:cNvPr id="17" name="Group 16"/>
          <p:cNvGrpSpPr/>
          <p:nvPr/>
        </p:nvGrpSpPr>
        <p:grpSpPr>
          <a:xfrm>
            <a:off x="516782" y="3975632"/>
            <a:ext cx="8110436" cy="1253569"/>
            <a:chOff x="516782" y="3118381"/>
            <a:chExt cx="8110436" cy="1253569"/>
          </a:xfrm>
        </p:grpSpPr>
        <p:pic>
          <p:nvPicPr>
            <p:cNvPr id="43" name="Picture 42" descr="Screen Shot 2015-11-24 at 11.56.14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782" y="3118381"/>
              <a:ext cx="8110436" cy="1253569"/>
            </a:xfrm>
            <a:prstGeom prst="rect">
              <a:avLst/>
            </a:prstGeom>
          </p:spPr>
        </p:pic>
        <p:sp>
          <p:nvSpPr>
            <p:cNvPr id="15" name="Rectangle 14"/>
            <p:cNvSpPr/>
            <p:nvPr/>
          </p:nvSpPr>
          <p:spPr>
            <a:xfrm>
              <a:off x="3838643" y="3639128"/>
              <a:ext cx="576064"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descr="E:\UNMC\myw2030 presentations\MYWORLD+TAGLINE.e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1920" y="3651869"/>
              <a:ext cx="504056" cy="109223"/>
            </a:xfrm>
            <a:prstGeom prst="rect">
              <a:avLst/>
            </a:prstGeom>
            <a:noFill/>
          </p:spPr>
        </p:pic>
      </p:grpSp>
    </p:spTree>
    <p:extLst>
      <p:ext uri="{BB962C8B-B14F-4D97-AF65-F5344CB8AC3E}">
        <p14:creationId xmlns:p14="http://schemas.microsoft.com/office/powerpoint/2010/main" val="169935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_Assets-2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4535" y="1508244"/>
            <a:ext cx="5179591" cy="3372563"/>
          </a:xfrm>
          <a:prstGeom prst="rect">
            <a:avLst/>
          </a:prstGeom>
        </p:spPr>
      </p:pic>
      <p:sp>
        <p:nvSpPr>
          <p:cNvPr id="5" name="TextBox 4"/>
          <p:cNvSpPr txBox="1"/>
          <p:nvPr/>
        </p:nvSpPr>
        <p:spPr>
          <a:xfrm>
            <a:off x="477001" y="3121231"/>
            <a:ext cx="1380053" cy="307777"/>
          </a:xfrm>
          <a:prstGeom prst="rect">
            <a:avLst/>
          </a:prstGeom>
          <a:noFill/>
        </p:spPr>
        <p:txBody>
          <a:bodyPr wrap="square" rtlCol="0">
            <a:spAutoFit/>
          </a:bodyPr>
          <a:lstStyle/>
          <a:p>
            <a:pPr algn="r"/>
            <a:r>
              <a:rPr lang="en-US" sz="1400" dirty="0">
                <a:solidFill>
                  <a:srgbClr val="4288C7"/>
                </a:solidFill>
                <a:latin typeface="Oswald Regular"/>
                <a:cs typeface="Oswald Regular"/>
              </a:rPr>
              <a:t>MY WORLD 2015</a:t>
            </a:r>
          </a:p>
        </p:txBody>
      </p:sp>
      <p:sp>
        <p:nvSpPr>
          <p:cNvPr id="6" name="TextBox 5"/>
          <p:cNvSpPr txBox="1"/>
          <p:nvPr/>
        </p:nvSpPr>
        <p:spPr>
          <a:xfrm>
            <a:off x="1989168" y="2492897"/>
            <a:ext cx="1440160" cy="492443"/>
          </a:xfrm>
          <a:prstGeom prst="rect">
            <a:avLst/>
          </a:prstGeom>
          <a:noFill/>
        </p:spPr>
        <p:txBody>
          <a:bodyPr wrap="square" rtlCol="0">
            <a:spAutoFit/>
          </a:bodyPr>
          <a:lstStyle/>
          <a:p>
            <a:pPr algn="r"/>
            <a:r>
              <a:rPr lang="en-US" sz="1300" dirty="0">
                <a:solidFill>
                  <a:srgbClr val="4288C7"/>
                </a:solidFill>
                <a:latin typeface="Oswald Regular"/>
                <a:cs typeface="Oswald Regular"/>
              </a:rPr>
              <a:t>PRIORITIZATION VEHICLE FOR SDGS</a:t>
            </a:r>
          </a:p>
        </p:txBody>
      </p:sp>
      <p:sp>
        <p:nvSpPr>
          <p:cNvPr id="7" name="TextBox 6"/>
          <p:cNvSpPr txBox="1"/>
          <p:nvPr/>
        </p:nvSpPr>
        <p:spPr>
          <a:xfrm>
            <a:off x="2349208" y="1916832"/>
            <a:ext cx="1589100" cy="523220"/>
          </a:xfrm>
          <a:prstGeom prst="rect">
            <a:avLst/>
          </a:prstGeom>
          <a:noFill/>
        </p:spPr>
        <p:txBody>
          <a:bodyPr wrap="square" rtlCol="0">
            <a:spAutoFit/>
          </a:bodyPr>
          <a:lstStyle/>
          <a:p>
            <a:pPr algn="r"/>
            <a:r>
              <a:rPr lang="en-US" sz="1400" dirty="0">
                <a:solidFill>
                  <a:srgbClr val="4288C7"/>
                </a:solidFill>
                <a:latin typeface="Oswald Regular"/>
                <a:cs typeface="Oswald Regular"/>
              </a:rPr>
              <a:t>MASS CITIZEN ENGAGEMENT</a:t>
            </a:r>
          </a:p>
        </p:txBody>
      </p:sp>
      <p:sp>
        <p:nvSpPr>
          <p:cNvPr id="8" name="TextBox 7"/>
          <p:cNvSpPr txBox="1"/>
          <p:nvPr/>
        </p:nvSpPr>
        <p:spPr>
          <a:xfrm>
            <a:off x="2853265" y="1196752"/>
            <a:ext cx="1831411" cy="523220"/>
          </a:xfrm>
          <a:prstGeom prst="rect">
            <a:avLst/>
          </a:prstGeom>
          <a:noFill/>
        </p:spPr>
        <p:txBody>
          <a:bodyPr wrap="square" rtlCol="0">
            <a:spAutoFit/>
          </a:bodyPr>
          <a:lstStyle/>
          <a:p>
            <a:pPr algn="r"/>
            <a:r>
              <a:rPr lang="en-US" sz="1400" dirty="0">
                <a:solidFill>
                  <a:srgbClr val="4288C7"/>
                </a:solidFill>
                <a:latin typeface="Oswald Regular"/>
                <a:cs typeface="Oswald Regular"/>
              </a:rPr>
              <a:t>1000+ PARTNER ECOSYSTEM</a:t>
            </a:r>
          </a:p>
        </p:txBody>
      </p:sp>
      <p:sp>
        <p:nvSpPr>
          <p:cNvPr id="9" name="TextBox 8"/>
          <p:cNvSpPr txBox="1"/>
          <p:nvPr/>
        </p:nvSpPr>
        <p:spPr>
          <a:xfrm>
            <a:off x="4716016" y="1196753"/>
            <a:ext cx="1278800" cy="307777"/>
          </a:xfrm>
          <a:prstGeom prst="rect">
            <a:avLst/>
          </a:prstGeom>
          <a:noFill/>
        </p:spPr>
        <p:txBody>
          <a:bodyPr wrap="square" rtlCol="0">
            <a:spAutoFit/>
          </a:bodyPr>
          <a:lstStyle/>
          <a:p>
            <a:pPr algn="ctr"/>
            <a:r>
              <a:rPr lang="en-US" sz="1400" dirty="0">
                <a:solidFill>
                  <a:srgbClr val="4288C7"/>
                </a:solidFill>
                <a:latin typeface="Oswald Regular"/>
                <a:cs typeface="Oswald Regular"/>
              </a:rPr>
              <a:t>TODAY</a:t>
            </a:r>
          </a:p>
        </p:txBody>
      </p:sp>
      <p:sp>
        <p:nvSpPr>
          <p:cNvPr id="10" name="TextBox 9"/>
          <p:cNvSpPr txBox="1"/>
          <p:nvPr/>
        </p:nvSpPr>
        <p:spPr>
          <a:xfrm>
            <a:off x="6453665" y="1340768"/>
            <a:ext cx="2193643" cy="738664"/>
          </a:xfrm>
          <a:prstGeom prst="rect">
            <a:avLst/>
          </a:prstGeom>
          <a:noFill/>
        </p:spPr>
        <p:txBody>
          <a:bodyPr wrap="square" rtlCol="0">
            <a:spAutoFit/>
          </a:bodyPr>
          <a:lstStyle/>
          <a:p>
            <a:r>
              <a:rPr lang="en-US" sz="1400" dirty="0">
                <a:solidFill>
                  <a:srgbClr val="DF0077"/>
                </a:solidFill>
                <a:latin typeface="Oswald Regular"/>
                <a:cs typeface="Oswald Regular"/>
              </a:rPr>
              <a:t>LOCALIZATION, IMPLEMENTATION AND ACCOUNTABILITY</a:t>
            </a:r>
          </a:p>
        </p:txBody>
      </p:sp>
      <p:sp>
        <p:nvSpPr>
          <p:cNvPr id="11" name="TextBox 10"/>
          <p:cNvSpPr txBox="1"/>
          <p:nvPr/>
        </p:nvSpPr>
        <p:spPr>
          <a:xfrm>
            <a:off x="7038434" y="2974277"/>
            <a:ext cx="1791495" cy="523220"/>
          </a:xfrm>
          <a:prstGeom prst="rect">
            <a:avLst/>
          </a:prstGeom>
          <a:noFill/>
        </p:spPr>
        <p:txBody>
          <a:bodyPr wrap="square" rtlCol="0">
            <a:spAutoFit/>
          </a:bodyPr>
          <a:lstStyle/>
          <a:p>
            <a:r>
              <a:rPr lang="en-US" sz="1400" dirty="0">
                <a:solidFill>
                  <a:srgbClr val="DF0077"/>
                </a:solidFill>
                <a:latin typeface="Oswald Regular"/>
                <a:cs typeface="Oswald Regular"/>
              </a:rPr>
              <a:t>SCALE AND REPRESENTATIVENESS</a:t>
            </a:r>
          </a:p>
        </p:txBody>
      </p:sp>
      <p:sp>
        <p:nvSpPr>
          <p:cNvPr id="12" name="TextBox 11"/>
          <p:cNvSpPr txBox="1"/>
          <p:nvPr/>
        </p:nvSpPr>
        <p:spPr>
          <a:xfrm>
            <a:off x="4279617" y="4869160"/>
            <a:ext cx="2193643" cy="738664"/>
          </a:xfrm>
          <a:prstGeom prst="rect">
            <a:avLst/>
          </a:prstGeom>
          <a:noFill/>
        </p:spPr>
        <p:txBody>
          <a:bodyPr wrap="square" rtlCol="0">
            <a:spAutoFit/>
          </a:bodyPr>
          <a:lstStyle/>
          <a:p>
            <a:pPr algn="ctr"/>
            <a:r>
              <a:rPr lang="en-US" sz="1400" dirty="0">
                <a:solidFill>
                  <a:srgbClr val="DF0077"/>
                </a:solidFill>
                <a:latin typeface="Oswald Regular"/>
                <a:cs typeface="Oswald Regular"/>
              </a:rPr>
              <a:t>NATIONAL STAKEHOLDER GROUPS FOR DESIGN AND ADVOCACY</a:t>
            </a:r>
          </a:p>
        </p:txBody>
      </p:sp>
      <p:sp>
        <p:nvSpPr>
          <p:cNvPr id="13" name="TextBox 12"/>
          <p:cNvSpPr txBox="1"/>
          <p:nvPr/>
        </p:nvSpPr>
        <p:spPr>
          <a:xfrm>
            <a:off x="621016" y="4221088"/>
            <a:ext cx="3456384" cy="523220"/>
          </a:xfrm>
          <a:prstGeom prst="rect">
            <a:avLst/>
          </a:prstGeom>
          <a:noFill/>
        </p:spPr>
        <p:txBody>
          <a:bodyPr wrap="square" rtlCol="0">
            <a:spAutoFit/>
          </a:bodyPr>
          <a:lstStyle/>
          <a:p>
            <a:pPr algn="r"/>
            <a:r>
              <a:rPr lang="en-US" sz="1400" dirty="0">
                <a:solidFill>
                  <a:srgbClr val="DF0077"/>
                </a:solidFill>
                <a:latin typeface="Oswald Regular"/>
                <a:cs typeface="Oswald Regular"/>
              </a:rPr>
              <a:t>EMBEDDED INTO POLITICAL PROCESS</a:t>
            </a:r>
          </a:p>
          <a:p>
            <a:pPr algn="r"/>
            <a:r>
              <a:rPr lang="en-US" sz="1400" dirty="0">
                <a:solidFill>
                  <a:srgbClr val="DF0077"/>
                </a:solidFill>
                <a:latin typeface="Oswald Regular"/>
                <a:cs typeface="Oswald Regular"/>
              </a:rPr>
              <a:t> </a:t>
            </a:r>
            <a:r>
              <a:rPr lang="en-US" sz="1200" dirty="0">
                <a:solidFill>
                  <a:srgbClr val="DF0077"/>
                </a:solidFill>
                <a:latin typeface="Oswald Regular"/>
                <a:cs typeface="Oswald Regular"/>
              </a:rPr>
              <a:t>GLOBAL , REGIONAL, NATIONAL, SUB-NATIONAL</a:t>
            </a:r>
          </a:p>
        </p:txBody>
      </p:sp>
      <p:sp>
        <p:nvSpPr>
          <p:cNvPr id="14" name="TextBox 13"/>
          <p:cNvSpPr txBox="1"/>
          <p:nvPr/>
        </p:nvSpPr>
        <p:spPr>
          <a:xfrm>
            <a:off x="4716016" y="3786549"/>
            <a:ext cx="1278800" cy="646331"/>
          </a:xfrm>
          <a:prstGeom prst="rect">
            <a:avLst/>
          </a:prstGeom>
          <a:noFill/>
        </p:spPr>
        <p:txBody>
          <a:bodyPr wrap="square" rtlCol="0">
            <a:spAutoFit/>
          </a:bodyPr>
          <a:lstStyle/>
          <a:p>
            <a:pPr algn="ctr"/>
            <a:r>
              <a:rPr lang="en-US" dirty="0">
                <a:solidFill>
                  <a:srgbClr val="4288C7"/>
                </a:solidFill>
                <a:latin typeface="Oswald Regular"/>
                <a:cs typeface="Oswald Regular"/>
              </a:rPr>
              <a:t>MY WORLD</a:t>
            </a:r>
          </a:p>
          <a:p>
            <a:pPr algn="ctr"/>
            <a:r>
              <a:rPr lang="en-US" dirty="0">
                <a:solidFill>
                  <a:srgbClr val="4288C7"/>
                </a:solidFill>
                <a:latin typeface="Oswald Regular"/>
                <a:cs typeface="Oswald Regular"/>
              </a:rPr>
              <a:t>2030</a:t>
            </a:r>
          </a:p>
        </p:txBody>
      </p:sp>
      <p:graphicFrame>
        <p:nvGraphicFramePr>
          <p:cNvPr id="17" name="Table 16"/>
          <p:cNvGraphicFramePr>
            <a:graphicFrameLocks noGrp="1"/>
          </p:cNvGraphicFramePr>
          <p:nvPr>
            <p:extLst/>
          </p:nvPr>
        </p:nvGraphicFramePr>
        <p:xfrm>
          <a:off x="0" y="5931288"/>
          <a:ext cx="9143994" cy="90000"/>
        </p:xfrm>
        <a:graphic>
          <a:graphicData uri="http://schemas.openxmlformats.org/drawingml/2006/table">
            <a:tbl>
              <a:tblPr firstRow="1" bandRow="1">
                <a:tableStyleId>{5C22544A-7EE6-4342-B048-85BDC9FD1C3A}</a:tableStyleId>
              </a:tblPr>
              <a:tblGrid>
                <a:gridCol w="537882">
                  <a:extLst>
                    <a:ext uri="{9D8B030D-6E8A-4147-A177-3AD203B41FA5}">
                      <a16:colId xmlns:a16="http://schemas.microsoft.com/office/drawing/2014/main" val="20000"/>
                    </a:ext>
                  </a:extLst>
                </a:gridCol>
                <a:gridCol w="537882">
                  <a:extLst>
                    <a:ext uri="{9D8B030D-6E8A-4147-A177-3AD203B41FA5}">
                      <a16:colId xmlns:a16="http://schemas.microsoft.com/office/drawing/2014/main" val="20001"/>
                    </a:ext>
                  </a:extLst>
                </a:gridCol>
                <a:gridCol w="537882">
                  <a:extLst>
                    <a:ext uri="{9D8B030D-6E8A-4147-A177-3AD203B41FA5}">
                      <a16:colId xmlns:a16="http://schemas.microsoft.com/office/drawing/2014/main" val="20002"/>
                    </a:ext>
                  </a:extLst>
                </a:gridCol>
                <a:gridCol w="537882">
                  <a:extLst>
                    <a:ext uri="{9D8B030D-6E8A-4147-A177-3AD203B41FA5}">
                      <a16:colId xmlns:a16="http://schemas.microsoft.com/office/drawing/2014/main" val="20003"/>
                    </a:ext>
                  </a:extLst>
                </a:gridCol>
                <a:gridCol w="537882">
                  <a:extLst>
                    <a:ext uri="{9D8B030D-6E8A-4147-A177-3AD203B41FA5}">
                      <a16:colId xmlns:a16="http://schemas.microsoft.com/office/drawing/2014/main" val="20004"/>
                    </a:ext>
                  </a:extLst>
                </a:gridCol>
                <a:gridCol w="537882">
                  <a:extLst>
                    <a:ext uri="{9D8B030D-6E8A-4147-A177-3AD203B41FA5}">
                      <a16:colId xmlns:a16="http://schemas.microsoft.com/office/drawing/2014/main" val="20005"/>
                    </a:ext>
                  </a:extLst>
                </a:gridCol>
                <a:gridCol w="537882">
                  <a:extLst>
                    <a:ext uri="{9D8B030D-6E8A-4147-A177-3AD203B41FA5}">
                      <a16:colId xmlns:a16="http://schemas.microsoft.com/office/drawing/2014/main" val="20006"/>
                    </a:ext>
                  </a:extLst>
                </a:gridCol>
                <a:gridCol w="537882">
                  <a:extLst>
                    <a:ext uri="{9D8B030D-6E8A-4147-A177-3AD203B41FA5}">
                      <a16:colId xmlns:a16="http://schemas.microsoft.com/office/drawing/2014/main" val="20007"/>
                    </a:ext>
                  </a:extLst>
                </a:gridCol>
                <a:gridCol w="537882">
                  <a:extLst>
                    <a:ext uri="{9D8B030D-6E8A-4147-A177-3AD203B41FA5}">
                      <a16:colId xmlns:a16="http://schemas.microsoft.com/office/drawing/2014/main" val="20008"/>
                    </a:ext>
                  </a:extLst>
                </a:gridCol>
                <a:gridCol w="537882">
                  <a:extLst>
                    <a:ext uri="{9D8B030D-6E8A-4147-A177-3AD203B41FA5}">
                      <a16:colId xmlns:a16="http://schemas.microsoft.com/office/drawing/2014/main" val="20009"/>
                    </a:ext>
                  </a:extLst>
                </a:gridCol>
                <a:gridCol w="537882">
                  <a:extLst>
                    <a:ext uri="{9D8B030D-6E8A-4147-A177-3AD203B41FA5}">
                      <a16:colId xmlns:a16="http://schemas.microsoft.com/office/drawing/2014/main" val="20010"/>
                    </a:ext>
                  </a:extLst>
                </a:gridCol>
                <a:gridCol w="537882">
                  <a:extLst>
                    <a:ext uri="{9D8B030D-6E8A-4147-A177-3AD203B41FA5}">
                      <a16:colId xmlns:a16="http://schemas.microsoft.com/office/drawing/2014/main" val="20011"/>
                    </a:ext>
                  </a:extLst>
                </a:gridCol>
                <a:gridCol w="537882">
                  <a:extLst>
                    <a:ext uri="{9D8B030D-6E8A-4147-A177-3AD203B41FA5}">
                      <a16:colId xmlns:a16="http://schemas.microsoft.com/office/drawing/2014/main" val="20012"/>
                    </a:ext>
                  </a:extLst>
                </a:gridCol>
                <a:gridCol w="537882">
                  <a:extLst>
                    <a:ext uri="{9D8B030D-6E8A-4147-A177-3AD203B41FA5}">
                      <a16:colId xmlns:a16="http://schemas.microsoft.com/office/drawing/2014/main" val="20013"/>
                    </a:ext>
                  </a:extLst>
                </a:gridCol>
                <a:gridCol w="537882">
                  <a:extLst>
                    <a:ext uri="{9D8B030D-6E8A-4147-A177-3AD203B41FA5}">
                      <a16:colId xmlns:a16="http://schemas.microsoft.com/office/drawing/2014/main" val="20014"/>
                    </a:ext>
                  </a:extLst>
                </a:gridCol>
                <a:gridCol w="537882">
                  <a:extLst>
                    <a:ext uri="{9D8B030D-6E8A-4147-A177-3AD203B41FA5}">
                      <a16:colId xmlns:a16="http://schemas.microsoft.com/office/drawing/2014/main" val="20015"/>
                    </a:ext>
                  </a:extLst>
                </a:gridCol>
                <a:gridCol w="537882">
                  <a:extLst>
                    <a:ext uri="{9D8B030D-6E8A-4147-A177-3AD203B41FA5}">
                      <a16:colId xmlns:a16="http://schemas.microsoft.com/office/drawing/2014/main" val="20016"/>
                    </a:ext>
                  </a:extLst>
                </a:gridCol>
              </a:tblGrid>
              <a:tr h="90000">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5233D"/>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A73A"/>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CA14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7212F"/>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02D"/>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BFE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C412"/>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31C44"/>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A2E"/>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E1768"/>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89D2A"/>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8D2C"/>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7F4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97D4"/>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9BA47"/>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36A9F"/>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4496B"/>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nvPr>
        </p:nvGraphicFramePr>
        <p:xfrm>
          <a:off x="0" y="857250"/>
          <a:ext cx="9143994" cy="90000"/>
        </p:xfrm>
        <a:graphic>
          <a:graphicData uri="http://schemas.openxmlformats.org/drawingml/2006/table">
            <a:tbl>
              <a:tblPr firstRow="1" bandRow="1">
                <a:tableStyleId>{5C22544A-7EE6-4342-B048-85BDC9FD1C3A}</a:tableStyleId>
              </a:tblPr>
              <a:tblGrid>
                <a:gridCol w="537882">
                  <a:extLst>
                    <a:ext uri="{9D8B030D-6E8A-4147-A177-3AD203B41FA5}">
                      <a16:colId xmlns:a16="http://schemas.microsoft.com/office/drawing/2014/main" val="20000"/>
                    </a:ext>
                  </a:extLst>
                </a:gridCol>
                <a:gridCol w="537882">
                  <a:extLst>
                    <a:ext uri="{9D8B030D-6E8A-4147-A177-3AD203B41FA5}">
                      <a16:colId xmlns:a16="http://schemas.microsoft.com/office/drawing/2014/main" val="20001"/>
                    </a:ext>
                  </a:extLst>
                </a:gridCol>
                <a:gridCol w="537882">
                  <a:extLst>
                    <a:ext uri="{9D8B030D-6E8A-4147-A177-3AD203B41FA5}">
                      <a16:colId xmlns:a16="http://schemas.microsoft.com/office/drawing/2014/main" val="20002"/>
                    </a:ext>
                  </a:extLst>
                </a:gridCol>
                <a:gridCol w="537882">
                  <a:extLst>
                    <a:ext uri="{9D8B030D-6E8A-4147-A177-3AD203B41FA5}">
                      <a16:colId xmlns:a16="http://schemas.microsoft.com/office/drawing/2014/main" val="20003"/>
                    </a:ext>
                  </a:extLst>
                </a:gridCol>
                <a:gridCol w="537882">
                  <a:extLst>
                    <a:ext uri="{9D8B030D-6E8A-4147-A177-3AD203B41FA5}">
                      <a16:colId xmlns:a16="http://schemas.microsoft.com/office/drawing/2014/main" val="20004"/>
                    </a:ext>
                  </a:extLst>
                </a:gridCol>
                <a:gridCol w="537882">
                  <a:extLst>
                    <a:ext uri="{9D8B030D-6E8A-4147-A177-3AD203B41FA5}">
                      <a16:colId xmlns:a16="http://schemas.microsoft.com/office/drawing/2014/main" val="20005"/>
                    </a:ext>
                  </a:extLst>
                </a:gridCol>
                <a:gridCol w="537882">
                  <a:extLst>
                    <a:ext uri="{9D8B030D-6E8A-4147-A177-3AD203B41FA5}">
                      <a16:colId xmlns:a16="http://schemas.microsoft.com/office/drawing/2014/main" val="20006"/>
                    </a:ext>
                  </a:extLst>
                </a:gridCol>
                <a:gridCol w="537882">
                  <a:extLst>
                    <a:ext uri="{9D8B030D-6E8A-4147-A177-3AD203B41FA5}">
                      <a16:colId xmlns:a16="http://schemas.microsoft.com/office/drawing/2014/main" val="20007"/>
                    </a:ext>
                  </a:extLst>
                </a:gridCol>
                <a:gridCol w="537882">
                  <a:extLst>
                    <a:ext uri="{9D8B030D-6E8A-4147-A177-3AD203B41FA5}">
                      <a16:colId xmlns:a16="http://schemas.microsoft.com/office/drawing/2014/main" val="20008"/>
                    </a:ext>
                  </a:extLst>
                </a:gridCol>
                <a:gridCol w="537882">
                  <a:extLst>
                    <a:ext uri="{9D8B030D-6E8A-4147-A177-3AD203B41FA5}">
                      <a16:colId xmlns:a16="http://schemas.microsoft.com/office/drawing/2014/main" val="20009"/>
                    </a:ext>
                  </a:extLst>
                </a:gridCol>
                <a:gridCol w="537882">
                  <a:extLst>
                    <a:ext uri="{9D8B030D-6E8A-4147-A177-3AD203B41FA5}">
                      <a16:colId xmlns:a16="http://schemas.microsoft.com/office/drawing/2014/main" val="20010"/>
                    </a:ext>
                  </a:extLst>
                </a:gridCol>
                <a:gridCol w="537882">
                  <a:extLst>
                    <a:ext uri="{9D8B030D-6E8A-4147-A177-3AD203B41FA5}">
                      <a16:colId xmlns:a16="http://schemas.microsoft.com/office/drawing/2014/main" val="20011"/>
                    </a:ext>
                  </a:extLst>
                </a:gridCol>
                <a:gridCol w="537882">
                  <a:extLst>
                    <a:ext uri="{9D8B030D-6E8A-4147-A177-3AD203B41FA5}">
                      <a16:colId xmlns:a16="http://schemas.microsoft.com/office/drawing/2014/main" val="20012"/>
                    </a:ext>
                  </a:extLst>
                </a:gridCol>
                <a:gridCol w="537882">
                  <a:extLst>
                    <a:ext uri="{9D8B030D-6E8A-4147-A177-3AD203B41FA5}">
                      <a16:colId xmlns:a16="http://schemas.microsoft.com/office/drawing/2014/main" val="20013"/>
                    </a:ext>
                  </a:extLst>
                </a:gridCol>
                <a:gridCol w="537882">
                  <a:extLst>
                    <a:ext uri="{9D8B030D-6E8A-4147-A177-3AD203B41FA5}">
                      <a16:colId xmlns:a16="http://schemas.microsoft.com/office/drawing/2014/main" val="20014"/>
                    </a:ext>
                  </a:extLst>
                </a:gridCol>
                <a:gridCol w="537882">
                  <a:extLst>
                    <a:ext uri="{9D8B030D-6E8A-4147-A177-3AD203B41FA5}">
                      <a16:colId xmlns:a16="http://schemas.microsoft.com/office/drawing/2014/main" val="20015"/>
                    </a:ext>
                  </a:extLst>
                </a:gridCol>
                <a:gridCol w="537882">
                  <a:extLst>
                    <a:ext uri="{9D8B030D-6E8A-4147-A177-3AD203B41FA5}">
                      <a16:colId xmlns:a16="http://schemas.microsoft.com/office/drawing/2014/main" val="20016"/>
                    </a:ext>
                  </a:extLst>
                </a:gridCol>
              </a:tblGrid>
              <a:tr h="90000">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5233D"/>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A73A"/>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CA14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7212F"/>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02D"/>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BFE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C412"/>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31C44"/>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A2E"/>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E1768"/>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89D2A"/>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8D2C"/>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07F46"/>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F97D4"/>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9BA47"/>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36A9F"/>
                    </a:solidFill>
                  </a:tcPr>
                </a:tc>
                <a:tc>
                  <a:txBody>
                    <a:bodyPr/>
                    <a:lstStyle/>
                    <a:p>
                      <a:endParaRPr lang="es-ES" sz="2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4496B"/>
                    </a:solidFill>
                  </a:tcPr>
                </a:tc>
                <a:extLst>
                  <a:ext uri="{0D108BD9-81ED-4DB2-BD59-A6C34878D82A}">
                    <a16:rowId xmlns:a16="http://schemas.microsoft.com/office/drawing/2014/main" val="10000"/>
                  </a:ext>
                </a:extLst>
              </a:tr>
            </a:tbl>
          </a:graphicData>
        </a:graphic>
      </p:graphicFrame>
      <p:pic>
        <p:nvPicPr>
          <p:cNvPr id="21" name="Picture 20" descr="UNLOGOBLUE.em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5301208"/>
            <a:ext cx="539552" cy="458970"/>
          </a:xfrm>
          <a:prstGeom prst="rect">
            <a:avLst/>
          </a:prstGeom>
        </p:spPr>
      </p:pic>
    </p:spTree>
    <p:extLst>
      <p:ext uri="{BB962C8B-B14F-4D97-AF65-F5344CB8AC3E}">
        <p14:creationId xmlns:p14="http://schemas.microsoft.com/office/powerpoint/2010/main" val="108695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1042508" y="3505200"/>
            <a:ext cx="7415691" cy="2139875"/>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b="1" dirty="0" smtClean="0">
                <a:solidFill>
                  <a:srgbClr val="0B68BD"/>
                </a:solidFill>
              </a:rPr>
              <a:t>SDG Implementation </a:t>
            </a:r>
            <a:r>
              <a:rPr lang="en-US" sz="4800" b="1" dirty="0">
                <a:solidFill>
                  <a:srgbClr val="0B68BD"/>
                </a:solidFill>
              </a:rPr>
              <a:t>in Fragile </a:t>
            </a:r>
            <a:br>
              <a:rPr lang="en-US" sz="4800" b="1" dirty="0">
                <a:solidFill>
                  <a:srgbClr val="0B68BD"/>
                </a:solidFill>
              </a:rPr>
            </a:br>
            <a:r>
              <a:rPr lang="en-US" sz="4800" b="1" dirty="0">
                <a:solidFill>
                  <a:srgbClr val="0B68BD"/>
                </a:solidFill>
              </a:rPr>
              <a:t>and Conflict-Affected States</a:t>
            </a:r>
            <a:endParaRPr lang="en-US" sz="4800" dirty="0">
              <a:solidFill>
                <a:srgbClr val="0B68BD"/>
              </a:solidFill>
            </a:endParaRPr>
          </a:p>
        </p:txBody>
      </p:sp>
      <p:cxnSp>
        <p:nvCxnSpPr>
          <p:cNvPr id="10" name="Straight Connector 9"/>
          <p:cNvCxnSpPr/>
          <p:nvPr/>
        </p:nvCxnSpPr>
        <p:spPr>
          <a:xfrm>
            <a:off x="1042508" y="1088756"/>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877806" y="468068"/>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rPr>
              <a:t>Implementing the SDGs</a:t>
            </a:r>
            <a:endParaRPr lang="en-US" sz="3800" b="1" dirty="0">
              <a:solidFill>
                <a:srgbClr val="0B68BD"/>
              </a:solidFill>
            </a:endParaRPr>
          </a:p>
        </p:txBody>
      </p:sp>
      <p:pic>
        <p:nvPicPr>
          <p:cNvPr id="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506" y="428442"/>
            <a:ext cx="64807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167" t="7777" r="7500"/>
          <a:stretch/>
        </p:blipFill>
        <p:spPr>
          <a:xfrm>
            <a:off x="3222525" y="1227784"/>
            <a:ext cx="3005824" cy="2353616"/>
          </a:xfrm>
          <a:prstGeom prst="rect">
            <a:avLst/>
          </a:prstGeom>
          <a:effectLst>
            <a:softEdge rad="63500"/>
          </a:effectLst>
        </p:spPr>
      </p:pic>
    </p:spTree>
    <p:extLst>
      <p:ext uri="{BB962C8B-B14F-4D97-AF65-F5344CB8AC3E}">
        <p14:creationId xmlns:p14="http://schemas.microsoft.com/office/powerpoint/2010/main" val="33175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B68BD"/>
                </a:solidFill>
              </a:rPr>
              <a:t>Conflict-affected </a:t>
            </a:r>
            <a:r>
              <a:rPr lang="en-US" sz="3200" b="1" dirty="0">
                <a:solidFill>
                  <a:srgbClr val="0B68BD"/>
                </a:solidFill>
              </a:rPr>
              <a:t>countries were famously </a:t>
            </a:r>
            <a:r>
              <a:rPr lang="en-US" sz="3200" b="1" dirty="0" smtClean="0">
                <a:solidFill>
                  <a:srgbClr val="0B68BD"/>
                </a:solidFill>
              </a:rPr>
              <a:t/>
            </a:r>
            <a:br>
              <a:rPr lang="en-US" sz="3200" b="1" dirty="0" smtClean="0">
                <a:solidFill>
                  <a:srgbClr val="0B68BD"/>
                </a:solidFill>
              </a:rPr>
            </a:br>
            <a:r>
              <a:rPr lang="en-US" sz="3200" b="1" dirty="0" smtClean="0">
                <a:solidFill>
                  <a:srgbClr val="0B68BD"/>
                </a:solidFill>
              </a:rPr>
              <a:t>‘</a:t>
            </a:r>
            <a:r>
              <a:rPr lang="en-US" sz="3200" b="1" dirty="0">
                <a:solidFill>
                  <a:srgbClr val="0B68BD"/>
                </a:solidFill>
              </a:rPr>
              <a:t>left behind’ by the </a:t>
            </a:r>
            <a:r>
              <a:rPr lang="en-US" sz="3200" b="1" dirty="0" smtClean="0">
                <a:solidFill>
                  <a:srgbClr val="0B68BD"/>
                </a:solidFill>
              </a:rPr>
              <a:t>MDGs</a:t>
            </a:r>
            <a:endParaRPr lang="en-US" sz="3200" b="1" dirty="0">
              <a:solidFill>
                <a:srgbClr val="0B68BD"/>
              </a:solidFill>
            </a:endParaRPr>
          </a:p>
        </p:txBody>
      </p:sp>
      <p:sp>
        <p:nvSpPr>
          <p:cNvPr id="3" name="Content Placeholder 2"/>
          <p:cNvSpPr>
            <a:spLocks noGrp="1"/>
          </p:cNvSpPr>
          <p:nvPr>
            <p:ph idx="1"/>
          </p:nvPr>
        </p:nvSpPr>
        <p:spPr/>
        <p:txBody>
          <a:bodyPr>
            <a:normAutofit/>
          </a:bodyPr>
          <a:lstStyle/>
          <a:p>
            <a:r>
              <a:rPr lang="en-US" sz="2400" dirty="0" smtClean="0"/>
              <a:t>Fragile and conflict-affected states have been among the lowest performing countries with regards to the MDGs</a:t>
            </a:r>
          </a:p>
          <a:p>
            <a:endParaRPr lang="en-US" dirty="0" smtClean="0"/>
          </a:p>
        </p:txBody>
      </p:sp>
      <p:cxnSp>
        <p:nvCxnSpPr>
          <p:cNvPr id="4" name="Straight Connector 3"/>
          <p:cNvCxnSpPr/>
          <p:nvPr/>
        </p:nvCxnSpPr>
        <p:spPr>
          <a:xfrm>
            <a:off x="914400" y="1441682"/>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656" y="167459"/>
            <a:ext cx="64807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srcRect/>
          <a:stretch>
            <a:fillRect/>
          </a:stretch>
        </p:blipFill>
        <p:spPr bwMode="auto">
          <a:xfrm>
            <a:off x="575556" y="2667000"/>
            <a:ext cx="7992887" cy="2655560"/>
          </a:xfrm>
          <a:prstGeom prst="rect">
            <a:avLst/>
          </a:prstGeom>
          <a:noFill/>
          <a:ln w="9525">
            <a:noFill/>
            <a:miter lim="800000"/>
            <a:headEnd/>
            <a:tailEnd/>
          </a:ln>
        </p:spPr>
      </p:pic>
    </p:spTree>
    <p:extLst>
      <p:ext uri="{BB962C8B-B14F-4D97-AF65-F5344CB8AC3E}">
        <p14:creationId xmlns:p14="http://schemas.microsoft.com/office/powerpoint/2010/main" val="372545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B68BD"/>
                </a:solidFill>
              </a:rPr>
              <a:t>Conflict destroying </a:t>
            </a:r>
            <a:br>
              <a:rPr lang="en-US" b="1" dirty="0" smtClean="0">
                <a:solidFill>
                  <a:srgbClr val="0B68BD"/>
                </a:solidFill>
              </a:rPr>
            </a:br>
            <a:r>
              <a:rPr lang="en-US" b="1" dirty="0" smtClean="0">
                <a:solidFill>
                  <a:srgbClr val="0B68BD"/>
                </a:solidFill>
              </a:rPr>
              <a:t>development gains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p:txBody>
      </p:sp>
      <p:cxnSp>
        <p:nvCxnSpPr>
          <p:cNvPr id="4" name="Straight Connector 3"/>
          <p:cNvCxnSpPr/>
          <p:nvPr/>
        </p:nvCxnSpPr>
        <p:spPr>
          <a:xfrm>
            <a:off x="914400" y="1441682"/>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656" y="167459"/>
            <a:ext cx="64807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srcRect/>
          <a:stretch>
            <a:fillRect/>
          </a:stretch>
        </p:blipFill>
        <p:spPr bwMode="auto">
          <a:xfrm>
            <a:off x="1389745" y="2782243"/>
            <a:ext cx="6364510" cy="3544244"/>
          </a:xfrm>
          <a:prstGeom prst="rect">
            <a:avLst/>
          </a:prstGeom>
          <a:noFill/>
          <a:ln w="9525">
            <a:noFill/>
            <a:miter lim="800000"/>
            <a:headEnd/>
            <a:tailEnd/>
          </a:ln>
        </p:spPr>
      </p:pic>
      <p:sp>
        <p:nvSpPr>
          <p:cNvPr id="10" name="Rectangle 9"/>
          <p:cNvSpPr/>
          <p:nvPr/>
        </p:nvSpPr>
        <p:spPr>
          <a:xfrm>
            <a:off x="1600200" y="1935588"/>
            <a:ext cx="5181600" cy="830997"/>
          </a:xfrm>
          <a:prstGeom prst="rect">
            <a:avLst/>
          </a:prstGeom>
        </p:spPr>
        <p:txBody>
          <a:bodyPr wrap="square">
            <a:spAutoFit/>
          </a:bodyPr>
          <a:lstStyle/>
          <a:p>
            <a:pPr marL="342900" indent="-342900">
              <a:spcBef>
                <a:spcPct val="20000"/>
              </a:spcBef>
              <a:buFont typeface="Arial" pitchFamily="34" charset="0"/>
              <a:buChar char="•"/>
            </a:pPr>
            <a:r>
              <a:rPr lang="en-US" sz="2400" dirty="0"/>
              <a:t>Conflict</a:t>
            </a:r>
            <a:r>
              <a:rPr lang="en-US" dirty="0"/>
              <a:t> </a:t>
            </a:r>
            <a:r>
              <a:rPr lang="en-US" sz="2400" dirty="0"/>
              <a:t>and disaster often destroys hard gained development gains</a:t>
            </a:r>
          </a:p>
        </p:txBody>
      </p:sp>
      <p:pic>
        <p:nvPicPr>
          <p:cNvPr id="6" name="Picture 5"/>
          <p:cNvPicPr>
            <a:picLocks noChangeAspect="1"/>
          </p:cNvPicPr>
          <p:nvPr/>
        </p:nvPicPr>
        <p:blipFill rotWithShape="1">
          <a:blip r:embed="rId5"/>
          <a:srcRect l="7500" t="11793" r="26250" b="15479"/>
          <a:stretch/>
        </p:blipFill>
        <p:spPr>
          <a:xfrm>
            <a:off x="261272" y="105553"/>
            <a:ext cx="1981200" cy="1383102"/>
          </a:xfrm>
          <a:prstGeom prst="rect">
            <a:avLst/>
          </a:prstGeom>
          <a:effectLst>
            <a:softEdge rad="127000"/>
          </a:effectLst>
        </p:spPr>
      </p:pic>
    </p:spTree>
    <p:extLst>
      <p:ext uri="{BB962C8B-B14F-4D97-AF65-F5344CB8AC3E}">
        <p14:creationId xmlns:p14="http://schemas.microsoft.com/office/powerpoint/2010/main" val="241480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B68BD"/>
                </a:solidFill>
              </a:rPr>
              <a:t>Special approach needed</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solidFill>
                  <a:srgbClr val="0B68BD"/>
                </a:solidFill>
              </a:rPr>
              <a:t>“Leave no one behind”</a:t>
            </a:r>
            <a:endParaRPr lang="en-US" dirty="0" smtClean="0"/>
          </a:p>
          <a:p>
            <a:r>
              <a:rPr lang="en-US" dirty="0" smtClean="0"/>
              <a:t>There was </a:t>
            </a:r>
            <a:r>
              <a:rPr lang="en-US" dirty="0"/>
              <a:t>c</a:t>
            </a:r>
            <a:r>
              <a:rPr lang="en-US" dirty="0" smtClean="0"/>
              <a:t>riticism that their special circumstances were not taken enough into consideration in the MDG process</a:t>
            </a:r>
          </a:p>
          <a:p>
            <a:r>
              <a:rPr lang="en-US" dirty="0"/>
              <a:t>For the SDGs, fragile and conflict-affected countries need targeted support to address </a:t>
            </a:r>
            <a:r>
              <a:rPr lang="en-US" dirty="0" smtClean="0"/>
              <a:t>bottlenecks</a:t>
            </a:r>
            <a:endParaRPr lang="en-US" dirty="0"/>
          </a:p>
        </p:txBody>
      </p:sp>
      <p:cxnSp>
        <p:nvCxnSpPr>
          <p:cNvPr id="4" name="Straight Connector 3"/>
          <p:cNvCxnSpPr/>
          <p:nvPr/>
        </p:nvCxnSpPr>
        <p:spPr>
          <a:xfrm>
            <a:off x="914400" y="1441682"/>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656" y="167459"/>
            <a:ext cx="64807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239788" y="4876800"/>
            <a:ext cx="2476500" cy="1619250"/>
          </a:xfrm>
          <a:prstGeom prst="rect">
            <a:avLst/>
          </a:prstGeom>
          <a:effectLst>
            <a:softEdge rad="63500"/>
          </a:effectLst>
        </p:spPr>
      </p:pic>
    </p:spTree>
    <p:extLst>
      <p:ext uri="{BB962C8B-B14F-4D97-AF65-F5344CB8AC3E}">
        <p14:creationId xmlns:p14="http://schemas.microsoft.com/office/powerpoint/2010/main" val="272985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3992"/>
            <a:ext cx="8229600" cy="5167336"/>
          </a:xfrm>
        </p:spPr>
        <p:txBody>
          <a:bodyPr vert="horz" lIns="91440" tIns="45720" rIns="91440" bIns="45720" rtlCol="0" anchor="t">
            <a:normAutofit/>
          </a:bodyPr>
          <a:lstStyle/>
          <a:p>
            <a:r>
              <a:rPr lang="en-US" sz="2400" dirty="0"/>
              <a:t>Adopted 25 September 2015; January 2016 – December 2030 </a:t>
            </a:r>
          </a:p>
          <a:p>
            <a:pPr marL="0" indent="0">
              <a:buNone/>
            </a:pPr>
            <a:endParaRPr lang="en-US" sz="2400" dirty="0"/>
          </a:p>
          <a:p>
            <a:r>
              <a:rPr lang="en-US" sz="2400" dirty="0"/>
              <a:t>“a plan of action for people, planet and prosperity”, “leave no one behind”</a:t>
            </a:r>
          </a:p>
          <a:p>
            <a:pPr marL="0" indent="0">
              <a:buNone/>
            </a:pPr>
            <a:endParaRPr lang="en-US" sz="2400" dirty="0"/>
          </a:p>
          <a:p>
            <a:r>
              <a:rPr lang="en-US" sz="2400" dirty="0"/>
              <a:t>Consists of</a:t>
            </a:r>
          </a:p>
          <a:p>
            <a:pPr lvl="1"/>
            <a:r>
              <a:rPr lang="en-US" sz="2400" dirty="0"/>
              <a:t>Declaration</a:t>
            </a:r>
          </a:p>
          <a:p>
            <a:pPr lvl="1"/>
            <a:r>
              <a:rPr lang="en-US" sz="2400" dirty="0"/>
              <a:t>17 Sustainable Development Goals (SDGs), 169 targets</a:t>
            </a:r>
          </a:p>
          <a:p>
            <a:pPr lvl="1"/>
            <a:r>
              <a:rPr lang="en-US" sz="2400" dirty="0"/>
              <a:t>means of implementation and renewed global partnership</a:t>
            </a:r>
          </a:p>
          <a:p>
            <a:pPr lvl="1"/>
            <a:r>
              <a:rPr lang="en-US" sz="2400" dirty="0"/>
              <a:t>framework for review and follow-up (possibly 229 indicators)</a:t>
            </a:r>
          </a:p>
        </p:txBody>
      </p:sp>
      <p:cxnSp>
        <p:nvCxnSpPr>
          <p:cNvPr id="5" name="Straight Connector 4"/>
          <p:cNvCxnSpPr/>
          <p:nvPr/>
        </p:nvCxnSpPr>
        <p:spPr>
          <a:xfrm>
            <a:off x="1042508" y="593304"/>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77806" y="-27384"/>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rPr>
              <a:t>The New 2030 Agenda</a:t>
            </a:r>
            <a:endParaRPr lang="en-US" sz="3800" b="1" dirty="0">
              <a:solidFill>
                <a:srgbClr val="0B68BD"/>
              </a:solidFill>
            </a:endParaRPr>
          </a:p>
        </p:txBody>
      </p:sp>
    </p:spTree>
    <p:extLst>
      <p:ext uri="{BB962C8B-B14F-4D97-AF65-F5344CB8AC3E}">
        <p14:creationId xmlns:p14="http://schemas.microsoft.com/office/powerpoint/2010/main" val="3785938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SDG </a:t>
            </a:r>
            <a:r>
              <a:rPr lang="en-US" b="1" dirty="0">
                <a:solidFill>
                  <a:srgbClr val="0070C0"/>
                </a:solidFill>
              </a:rPr>
              <a:t>Readiness in Fragile States </a:t>
            </a:r>
            <a:r>
              <a:rPr lang="en-US" b="1" dirty="0" smtClean="0">
                <a:solidFill>
                  <a:srgbClr val="0070C0"/>
                </a:solidFill>
              </a:rPr>
              <a:t/>
            </a:r>
            <a:br>
              <a:rPr lang="en-US" b="1" dirty="0" smtClean="0">
                <a:solidFill>
                  <a:srgbClr val="0070C0"/>
                </a:solidFill>
              </a:rPr>
            </a:br>
            <a:r>
              <a:rPr lang="en-US" b="1" dirty="0" smtClean="0">
                <a:solidFill>
                  <a:srgbClr val="0070C0"/>
                </a:solidFill>
              </a:rPr>
              <a:t>Study</a:t>
            </a:r>
            <a:endParaRPr lang="en-US" dirty="0"/>
          </a:p>
        </p:txBody>
      </p:sp>
      <p:sp>
        <p:nvSpPr>
          <p:cNvPr id="3" name="Content Placeholder 2"/>
          <p:cNvSpPr>
            <a:spLocks noGrp="1"/>
          </p:cNvSpPr>
          <p:nvPr>
            <p:ph idx="1"/>
          </p:nvPr>
        </p:nvSpPr>
        <p:spPr>
          <a:xfrm>
            <a:off x="457200" y="1600200"/>
            <a:ext cx="6096000" cy="4694129"/>
          </a:xfrm>
        </p:spPr>
        <p:txBody>
          <a:bodyPr>
            <a:normAutofit fontScale="85000" lnSpcReduction="20000"/>
          </a:bodyPr>
          <a:lstStyle/>
          <a:p>
            <a:endParaRPr lang="en-US" dirty="0" smtClean="0"/>
          </a:p>
          <a:p>
            <a:r>
              <a:rPr lang="en-US" dirty="0" smtClean="0"/>
              <a:t>UNDP Strategic Policy Unit is planning a research study to </a:t>
            </a:r>
            <a:r>
              <a:rPr lang="en-GB" dirty="0"/>
              <a:t>support the r</a:t>
            </a:r>
            <a:r>
              <a:rPr lang="en-GB" dirty="0" smtClean="0"/>
              <a:t>eadiness </a:t>
            </a:r>
            <a:r>
              <a:rPr lang="en-GB" dirty="0"/>
              <a:t>of s</a:t>
            </a:r>
            <a:r>
              <a:rPr lang="en-GB" dirty="0" smtClean="0"/>
              <a:t>tates </a:t>
            </a:r>
            <a:r>
              <a:rPr lang="en-GB" dirty="0"/>
              <a:t>affected by </a:t>
            </a:r>
            <a:r>
              <a:rPr lang="en-GB" dirty="0" smtClean="0"/>
              <a:t>conflict </a:t>
            </a:r>
            <a:r>
              <a:rPr lang="en-GB" dirty="0"/>
              <a:t>and </a:t>
            </a:r>
            <a:r>
              <a:rPr lang="en-GB" dirty="0" smtClean="0"/>
              <a:t>fragility </a:t>
            </a:r>
            <a:r>
              <a:rPr lang="en-GB" dirty="0"/>
              <a:t>to implement the 2030 Agenda, in short </a:t>
            </a:r>
            <a:r>
              <a:rPr lang="en-US" b="1" dirty="0">
                <a:solidFill>
                  <a:srgbClr val="0070C0"/>
                </a:solidFill>
              </a:rPr>
              <a:t>“The SDG Readiness in Fragile States Study” </a:t>
            </a:r>
            <a:endParaRPr lang="en-US" b="1" dirty="0" smtClean="0">
              <a:solidFill>
                <a:srgbClr val="0070C0"/>
              </a:solidFill>
            </a:endParaRPr>
          </a:p>
          <a:p>
            <a:pPr marL="0" indent="0">
              <a:buNone/>
            </a:pPr>
            <a:endParaRPr lang="en-US" b="1" dirty="0" smtClean="0">
              <a:solidFill>
                <a:srgbClr val="0070C0"/>
              </a:solidFill>
            </a:endParaRPr>
          </a:p>
          <a:p>
            <a:r>
              <a:rPr lang="en-US" dirty="0" smtClean="0"/>
              <a:t>The study will draw on a range of countries as case studies and publish recommendations for SDG implementation in fragile and conflict-affected states</a:t>
            </a:r>
            <a:endParaRPr lang="en-US" b="1" dirty="0">
              <a:solidFill>
                <a:srgbClr val="0070C0"/>
              </a:solidFill>
            </a:endParaRPr>
          </a:p>
        </p:txBody>
      </p:sp>
      <p:cxnSp>
        <p:nvCxnSpPr>
          <p:cNvPr id="4" name="Straight Connector 3"/>
          <p:cNvCxnSpPr/>
          <p:nvPr/>
        </p:nvCxnSpPr>
        <p:spPr>
          <a:xfrm>
            <a:off x="914400" y="1441682"/>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656" y="167459"/>
            <a:ext cx="64807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781800" y="1782871"/>
            <a:ext cx="2274544" cy="4511458"/>
          </a:xfrm>
          <a:prstGeom prst="rect">
            <a:avLst/>
          </a:prstGeom>
        </p:spPr>
      </p:pic>
    </p:spTree>
    <p:extLst>
      <p:ext uri="{BB962C8B-B14F-4D97-AF65-F5344CB8AC3E}">
        <p14:creationId xmlns:p14="http://schemas.microsoft.com/office/powerpoint/2010/main" val="258430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ine 1"/>
          <p:cNvSpPr/>
          <p:nvPr/>
        </p:nvSpPr>
        <p:spPr>
          <a:xfrm>
            <a:off x="304560" y="1523880"/>
            <a:ext cx="7162920" cy="0"/>
          </a:xfrm>
          <a:prstGeom prst="line">
            <a:avLst/>
          </a:prstGeom>
          <a:ln w="12600">
            <a:solidFill>
              <a:schemeClr val="bg1"/>
            </a:solidFill>
            <a:round/>
          </a:ln>
        </p:spPr>
      </p:sp>
      <p:sp>
        <p:nvSpPr>
          <p:cNvPr id="43" name="CustomShape 2"/>
          <p:cNvSpPr/>
          <p:nvPr/>
        </p:nvSpPr>
        <p:spPr>
          <a:xfrm>
            <a:off x="590400" y="457200"/>
            <a:ext cx="71510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800" b="1" dirty="0">
                <a:solidFill>
                  <a:srgbClr val="0070C0"/>
                </a:solidFill>
                <a:latin typeface="Calibri" panose="020F0502020204030204" pitchFamily="34" charset="0"/>
              </a:rPr>
              <a:t>SDG Indicators</a:t>
            </a:r>
            <a:endParaRPr sz="3800" dirty="0">
              <a:solidFill>
                <a:srgbClr val="0070C0"/>
              </a:solidFill>
              <a:latin typeface="Calibri" panose="020F0502020204030204" pitchFamily="34" charset="0"/>
            </a:endParaRPr>
          </a:p>
        </p:txBody>
      </p:sp>
      <p:sp>
        <p:nvSpPr>
          <p:cNvPr id="44" name="CustomShape 3"/>
          <p:cNvSpPr/>
          <p:nvPr/>
        </p:nvSpPr>
        <p:spPr>
          <a:xfrm>
            <a:off x="577800" y="1835280"/>
            <a:ext cx="8228880" cy="448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buFont typeface="Arial" panose="020B0604020202020204" pitchFamily="34" charset="0"/>
              <a:buChar char="•"/>
            </a:pPr>
            <a:r>
              <a:rPr lang="en-US" sz="2400" dirty="0">
                <a:latin typeface="Calibri" panose="020F0502020204030204" pitchFamily="34" charset="0"/>
              </a:rPr>
              <a:t>UN Statistical Commission Roadmap</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Inter-Agency and Experts Group on SDG Indicators established by UN Statistical Commission in March 2015</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Two work streams: indicator framework, interlinkages across goals and targets</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Process is highly political and contentious​. Strong oversight, or political guidance by member states.</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SDG Indicators Framework to be presented at 47</a:t>
            </a:r>
            <a:r>
              <a:rPr lang="en-US" baseline="101000" dirty="0">
                <a:latin typeface="Calibri" panose="020F0502020204030204" pitchFamily="34" charset="0"/>
              </a:rPr>
              <a:t>th</a:t>
            </a:r>
            <a:r>
              <a:rPr lang="en-US" dirty="0">
                <a:latin typeface="Calibri" panose="020F0502020204030204" pitchFamily="34" charset="0"/>
              </a:rPr>
              <a:t> Session of UN Statistical Commission expected in March 2016: 149 agreed indicators, 80 for further discussions</a:t>
            </a:r>
            <a:endParaRPr dirty="0">
              <a:latin typeface="Calibri" panose="020F0502020204030204" pitchFamily="34" charset="0"/>
            </a:endParaRPr>
          </a:p>
          <a:p>
            <a:endParaRPr dirty="0">
              <a:latin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rPr>
              <a:t>Mandate/Criteria</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Limited number of indicators, but no target left behind</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Data disaggregation by age, gender and other criteria to address vulnerability and exclusion</a:t>
            </a:r>
            <a:endParaRPr dirty="0">
              <a:latin typeface="Calibri" panose="020F0502020204030204" pitchFamily="34" charset="0"/>
            </a:endParaRPr>
          </a:p>
          <a:p>
            <a:pPr marL="742950" lvl="1" indent="-285750">
              <a:buFont typeface="Wingdings" panose="05000000000000000000" pitchFamily="2" charset="2"/>
              <a:buChar char=""/>
            </a:pPr>
            <a:r>
              <a:rPr lang="en-US" dirty="0">
                <a:latin typeface="Calibri" panose="020F0502020204030204" pitchFamily="34" charset="0"/>
              </a:rPr>
              <a:t>Respect national policy space: each country can decide own indicators</a:t>
            </a:r>
            <a:endParaRPr dirty="0">
              <a:latin typeface="Calibri" panose="020F0502020204030204" pitchFamily="34" charset="0"/>
            </a:endParaRPr>
          </a:p>
          <a:p>
            <a:endParaRPr dirty="0"/>
          </a:p>
          <a:p>
            <a:endParaRPr dirty="0">
              <a:solidFill>
                <a:prstClr val="black"/>
              </a:solidFill>
            </a:endParaRPr>
          </a:p>
          <a:p>
            <a:endParaRPr dirty="0">
              <a:solidFill>
                <a:prstClr val="black"/>
              </a:solidFill>
            </a:endParaRPr>
          </a:p>
        </p:txBody>
      </p:sp>
      <p:sp>
        <p:nvSpPr>
          <p:cNvPr id="45" name="Line 4"/>
          <p:cNvSpPr/>
          <p:nvPr/>
        </p:nvSpPr>
        <p:spPr>
          <a:xfrm flipH="1" flipV="1">
            <a:off x="590400" y="1042642"/>
            <a:ext cx="7151040" cy="24157"/>
          </a:xfrm>
          <a:prstGeom prst="line">
            <a:avLst/>
          </a:prstGeom>
          <a:ln w="25560">
            <a:solidFill>
              <a:srgbClr val="0070C0"/>
            </a:solidFill>
            <a:round/>
          </a:ln>
        </p:spPr>
      </p:sp>
    </p:spTree>
    <p:extLst>
      <p:ext uri="{BB962C8B-B14F-4D97-AF65-F5344CB8AC3E}">
        <p14:creationId xmlns:p14="http://schemas.microsoft.com/office/powerpoint/2010/main" val="30272442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304800" y="1524000"/>
            <a:ext cx="716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076" name="Text Box 4"/>
          <p:cNvSpPr txBox="1">
            <a:spLocks noChangeArrowheads="1"/>
          </p:cNvSpPr>
          <p:nvPr/>
        </p:nvSpPr>
        <p:spPr bwMode="auto">
          <a:xfrm>
            <a:off x="577850" y="1835150"/>
            <a:ext cx="8229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buFont typeface="Wingdings" panose="05000000000000000000" pitchFamily="2" charset="2"/>
              <a:buChar char="v"/>
              <a:defRPr/>
            </a:pPr>
            <a:r>
              <a:rPr lang="en-US" altLang="en-US" sz="1800" b="1" dirty="0">
                <a:solidFill>
                  <a:srgbClr val="003399"/>
                </a:solidFill>
                <a:latin typeface="Myriad Pro" pitchFamily="34" charset="0"/>
              </a:rPr>
              <a:t>Scorekeeper of the MDGs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500+ national MDG reports in 140+ countries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Promotion of MDGs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Assessment of progress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Contribute to national debate on development</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Highlight challenges and insufficiently monitored issues</a:t>
            </a:r>
          </a:p>
          <a:p>
            <a:pPr marL="1085850" lvl="1" indent="-342900">
              <a:buFont typeface="Wingdings" panose="05000000000000000000" pitchFamily="2" charset="2"/>
              <a:buChar char="Ø"/>
              <a:defRPr/>
            </a:pPr>
            <a:endParaRPr lang="en-US" altLang="en-US" sz="1800" dirty="0">
              <a:solidFill>
                <a:srgbClr val="003399"/>
              </a:solidFill>
              <a:latin typeface="Myriad Pro" pitchFamily="34" charset="0"/>
            </a:endParaRPr>
          </a:p>
          <a:p>
            <a:pPr marL="285750" indent="-285750">
              <a:buFont typeface="Arial" panose="020B0604020202020204" pitchFamily="34" charset="0"/>
              <a:buChar char="•"/>
              <a:defRPr/>
            </a:pPr>
            <a:r>
              <a:rPr lang="en-US" altLang="en-US" sz="1800" b="1" dirty="0">
                <a:solidFill>
                  <a:srgbClr val="003399"/>
                </a:solidFill>
                <a:latin typeface="Myriad Pro" pitchFamily="34" charset="0"/>
              </a:rPr>
              <a:t>Country Report Guidelines in 2001, 2003, 2009, 2013</a:t>
            </a:r>
          </a:p>
          <a:p>
            <a:pPr>
              <a:defRPr/>
            </a:pPr>
            <a:r>
              <a:rPr lang="en-US" altLang="en-US" sz="1800" b="1" dirty="0">
                <a:solidFill>
                  <a:srgbClr val="003399"/>
                </a:solidFill>
                <a:latin typeface="Myriad Pro" pitchFamily="34" charset="0"/>
              </a:rPr>
              <a:t> </a:t>
            </a:r>
          </a:p>
          <a:p>
            <a:pPr marL="342900" indent="-342900">
              <a:buFont typeface="Wingdings" panose="05000000000000000000" pitchFamily="2" charset="2"/>
              <a:buChar char="v"/>
              <a:defRPr/>
            </a:pPr>
            <a:r>
              <a:rPr lang="en-US" altLang="en-US" sz="1800" b="1" dirty="0">
                <a:solidFill>
                  <a:srgbClr val="003399"/>
                </a:solidFill>
                <a:latin typeface="Myriad Pro" pitchFamily="34" charset="0"/>
              </a:rPr>
              <a:t>Support statistical capacity for measuring development progress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Data collection and analysis to produce MDG reports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Fill data gaps</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Improvement in data quality</a:t>
            </a:r>
          </a:p>
          <a:p>
            <a:pPr marL="1085850" lvl="1" indent="-342900">
              <a:buFont typeface="Wingdings" panose="05000000000000000000" pitchFamily="2" charset="2"/>
              <a:buChar char="Ø"/>
              <a:defRPr/>
            </a:pPr>
            <a:r>
              <a:rPr lang="en-US" altLang="en-US" sz="1800" dirty="0">
                <a:solidFill>
                  <a:srgbClr val="003399"/>
                </a:solidFill>
                <a:latin typeface="Myriad Pro" pitchFamily="34" charset="0"/>
              </a:rPr>
              <a:t>Help create data-friendly environment</a:t>
            </a:r>
          </a:p>
          <a:p>
            <a:pPr marL="342900" indent="-342900">
              <a:buFont typeface="Wingdings" panose="05000000000000000000" pitchFamily="2" charset="2"/>
              <a:buChar char="v"/>
              <a:defRPr/>
            </a:pPr>
            <a:endParaRPr lang="en-US" altLang="en-US" sz="1800" dirty="0">
              <a:solidFill>
                <a:srgbClr val="003399"/>
              </a:solidFill>
              <a:latin typeface="Myriad Pro" pitchFamily="34" charset="0"/>
            </a:endParaRPr>
          </a:p>
        </p:txBody>
      </p:sp>
      <p:sp>
        <p:nvSpPr>
          <p:cNvPr id="6" name="CustomShape 2"/>
          <p:cNvSpPr/>
          <p:nvPr/>
        </p:nvSpPr>
        <p:spPr>
          <a:xfrm>
            <a:off x="590400" y="457200"/>
            <a:ext cx="71510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800" b="1" dirty="0" smtClean="0">
                <a:solidFill>
                  <a:srgbClr val="0070C0"/>
                </a:solidFill>
                <a:latin typeface="Calibri" panose="020F0502020204030204" pitchFamily="34" charset="0"/>
              </a:rPr>
              <a:t>How did we support MDG Monitoring?</a:t>
            </a:r>
            <a:endParaRPr sz="3800" dirty="0">
              <a:solidFill>
                <a:srgbClr val="0070C0"/>
              </a:solidFill>
              <a:latin typeface="Calibri" panose="020F0502020204030204" pitchFamily="34" charset="0"/>
            </a:endParaRPr>
          </a:p>
        </p:txBody>
      </p:sp>
      <p:sp>
        <p:nvSpPr>
          <p:cNvPr id="7" name="Line 4"/>
          <p:cNvSpPr/>
          <p:nvPr/>
        </p:nvSpPr>
        <p:spPr>
          <a:xfrm flipH="1">
            <a:off x="590400" y="1676400"/>
            <a:ext cx="7151040" cy="0"/>
          </a:xfrm>
          <a:prstGeom prst="line">
            <a:avLst/>
          </a:prstGeom>
          <a:ln w="25560">
            <a:solidFill>
              <a:srgbClr val="0070C0"/>
            </a:solidFill>
            <a:round/>
          </a:ln>
        </p:spPr>
      </p:sp>
    </p:spTree>
    <p:extLst>
      <p:ext uri="{BB962C8B-B14F-4D97-AF65-F5344CB8AC3E}">
        <p14:creationId xmlns:p14="http://schemas.microsoft.com/office/powerpoint/2010/main" val="187766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ine 1"/>
          <p:cNvSpPr/>
          <p:nvPr/>
        </p:nvSpPr>
        <p:spPr>
          <a:xfrm>
            <a:off x="304560" y="1523880"/>
            <a:ext cx="7162920" cy="0"/>
          </a:xfrm>
          <a:prstGeom prst="line">
            <a:avLst/>
          </a:prstGeom>
          <a:ln w="12600">
            <a:solidFill>
              <a:schemeClr val="bg1"/>
            </a:solidFill>
            <a:round/>
          </a:ln>
        </p:spPr>
      </p:sp>
      <p:sp>
        <p:nvSpPr>
          <p:cNvPr id="47" name="CustomShape 2"/>
          <p:cNvSpPr/>
          <p:nvPr/>
        </p:nvSpPr>
        <p:spPr>
          <a:xfrm>
            <a:off x="590400" y="457200"/>
            <a:ext cx="71510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800" b="1" dirty="0">
                <a:solidFill>
                  <a:srgbClr val="0070C0"/>
                </a:solidFill>
                <a:latin typeface="Calibri" panose="020F0502020204030204" pitchFamily="34" charset="0"/>
              </a:rPr>
              <a:t>National SDG Reports</a:t>
            </a:r>
            <a:endParaRPr sz="3800" dirty="0">
              <a:solidFill>
                <a:srgbClr val="0070C0"/>
              </a:solidFill>
              <a:latin typeface="Calibri" panose="020F0502020204030204" pitchFamily="34" charset="0"/>
            </a:endParaRPr>
          </a:p>
        </p:txBody>
      </p:sp>
      <p:sp>
        <p:nvSpPr>
          <p:cNvPr id="48" name="CustomShape 3"/>
          <p:cNvSpPr/>
          <p:nvPr/>
        </p:nvSpPr>
        <p:spPr>
          <a:xfrm>
            <a:off x="577800" y="1835280"/>
            <a:ext cx="8228880" cy="448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buFont typeface="Arial" panose="020B0604020202020204" pitchFamily="34" charset="0"/>
              <a:buChar char="•"/>
            </a:pPr>
            <a:r>
              <a:rPr lang="en-US" sz="2400" dirty="0">
                <a:latin typeface="Calibri" panose="020F0502020204030204" pitchFamily="34" charset="0"/>
              </a:rPr>
              <a:t>United Nations Development Group - Sustainable Development Working Group</a:t>
            </a:r>
            <a:endParaRPr dirty="0">
              <a:latin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rPr>
              <a:t>Inter-agency task team on Data and National SDG Reports</a:t>
            </a:r>
            <a:endParaRPr dirty="0">
              <a:latin typeface="Calibri" panose="020F0502020204030204" pitchFamily="34" charset="0"/>
            </a:endParaRPr>
          </a:p>
          <a:p>
            <a:endParaRPr dirty="0">
              <a:latin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rPr>
              <a:t>Objectives:</a:t>
            </a:r>
            <a:endParaRPr dirty="0">
              <a:latin typeface="Calibri" panose="020F0502020204030204" pitchFamily="34" charset="0"/>
            </a:endParaRPr>
          </a:p>
          <a:p>
            <a:pPr marL="800100" lvl="1" indent="-342900">
              <a:buFont typeface="Wingdings" panose="05000000000000000000" pitchFamily="2" charset="2"/>
              <a:buChar char=""/>
            </a:pPr>
            <a:r>
              <a:rPr lang="en-US" sz="2400" dirty="0">
                <a:latin typeface="Calibri" panose="020F0502020204030204" pitchFamily="34" charset="0"/>
              </a:rPr>
              <a:t>Strengthen data systems, capacities, methodologies and mechanisms to track progress</a:t>
            </a:r>
            <a:endParaRPr dirty="0">
              <a:latin typeface="Calibri" panose="020F0502020204030204" pitchFamily="34" charset="0"/>
            </a:endParaRPr>
          </a:p>
          <a:p>
            <a:pPr marL="800100" lvl="1" indent="-342900">
              <a:buFont typeface="Wingdings" panose="05000000000000000000" pitchFamily="2" charset="2"/>
              <a:buChar char=""/>
            </a:pPr>
            <a:r>
              <a:rPr lang="en-US" sz="2400" dirty="0">
                <a:latin typeface="Calibri" panose="020F0502020204030204" pitchFamily="34" charset="0"/>
              </a:rPr>
              <a:t>Effective and efficient monitoring and reporting through coordination, facilitation, knowledge sharing</a:t>
            </a:r>
            <a:endParaRPr dirty="0">
              <a:latin typeface="Calibri" panose="020F0502020204030204" pitchFamily="34" charset="0"/>
            </a:endParaRPr>
          </a:p>
          <a:p>
            <a:pPr marL="800100" lvl="1" indent="-342900">
              <a:buFont typeface="Wingdings" panose="05000000000000000000" pitchFamily="2" charset="2"/>
              <a:buChar char=""/>
            </a:pPr>
            <a:r>
              <a:rPr lang="en-US" sz="2400" dirty="0">
                <a:latin typeface="Calibri" panose="020F0502020204030204" pitchFamily="34" charset="0"/>
              </a:rPr>
              <a:t>Guidance for producing national SDG reports</a:t>
            </a:r>
            <a:endParaRPr dirty="0">
              <a:latin typeface="Calibri" panose="020F0502020204030204" pitchFamily="34" charset="0"/>
            </a:endParaRPr>
          </a:p>
          <a:p>
            <a:pPr marL="800100" lvl="1" indent="-342900">
              <a:buFont typeface="Wingdings" panose="05000000000000000000" pitchFamily="2" charset="2"/>
              <a:buChar char=""/>
            </a:pPr>
            <a:r>
              <a:rPr lang="en-US" sz="2400" dirty="0">
                <a:latin typeface="Calibri" panose="020F0502020204030204" pitchFamily="34" charset="0"/>
              </a:rPr>
              <a:t>Pooled expertise from UN System to support for 144 low and middle income countries</a:t>
            </a:r>
            <a:endParaRPr dirty="0">
              <a:latin typeface="Calibri" panose="020F0502020204030204" pitchFamily="34" charset="0"/>
            </a:endParaRPr>
          </a:p>
          <a:p>
            <a:endParaRPr dirty="0">
              <a:solidFill>
                <a:srgbClr val="0070C0"/>
              </a:solidFill>
            </a:endParaRPr>
          </a:p>
        </p:txBody>
      </p:sp>
      <p:sp>
        <p:nvSpPr>
          <p:cNvPr id="49" name="Line 4"/>
          <p:cNvSpPr/>
          <p:nvPr/>
        </p:nvSpPr>
        <p:spPr>
          <a:xfrm flipH="1">
            <a:off x="590400" y="1066800"/>
            <a:ext cx="7151040" cy="0"/>
          </a:xfrm>
          <a:prstGeom prst="line">
            <a:avLst/>
          </a:prstGeom>
          <a:ln w="25560">
            <a:solidFill>
              <a:srgbClr val="0070C0"/>
            </a:solidFill>
            <a:round/>
          </a:ln>
        </p:spPr>
      </p:sp>
    </p:spTree>
    <p:extLst>
      <p:ext uri="{BB962C8B-B14F-4D97-AF65-F5344CB8AC3E}">
        <p14:creationId xmlns:p14="http://schemas.microsoft.com/office/powerpoint/2010/main" val="19820513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e 1"/>
          <p:cNvSpPr/>
          <p:nvPr/>
        </p:nvSpPr>
        <p:spPr>
          <a:xfrm>
            <a:off x="304560" y="1523880"/>
            <a:ext cx="7162920" cy="0"/>
          </a:xfrm>
          <a:prstGeom prst="line">
            <a:avLst/>
          </a:prstGeom>
          <a:ln w="12600">
            <a:solidFill>
              <a:schemeClr val="bg1"/>
            </a:solidFill>
            <a:round/>
          </a:ln>
        </p:spPr>
      </p:sp>
      <p:sp>
        <p:nvSpPr>
          <p:cNvPr id="51" name="CustomShape 2"/>
          <p:cNvSpPr/>
          <p:nvPr/>
        </p:nvSpPr>
        <p:spPr>
          <a:xfrm>
            <a:off x="590400" y="457200"/>
            <a:ext cx="71510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800" b="1" dirty="0">
                <a:solidFill>
                  <a:srgbClr val="0070C0"/>
                </a:solidFill>
                <a:latin typeface="Calibri" panose="020F0502020204030204" pitchFamily="34" charset="0"/>
              </a:rPr>
              <a:t>Data Ecosystem Mapping</a:t>
            </a:r>
            <a:endParaRPr sz="3800" dirty="0">
              <a:solidFill>
                <a:srgbClr val="0070C0"/>
              </a:solidFill>
              <a:latin typeface="Calibri" panose="020F0502020204030204" pitchFamily="34" charset="0"/>
            </a:endParaRPr>
          </a:p>
        </p:txBody>
      </p:sp>
      <p:sp>
        <p:nvSpPr>
          <p:cNvPr id="52" name="CustomShape 3"/>
          <p:cNvSpPr/>
          <p:nvPr/>
        </p:nvSpPr>
        <p:spPr>
          <a:xfrm>
            <a:off x="601438" y="1189801"/>
            <a:ext cx="7323362" cy="93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buFont typeface="Arial" panose="020B0604020202020204" pitchFamily="34" charset="0"/>
              <a:buChar char="•"/>
            </a:pPr>
            <a:r>
              <a:rPr lang="en-US" dirty="0">
                <a:latin typeface="Calibri" panose="020F0502020204030204" pitchFamily="34" charset="0"/>
              </a:rPr>
              <a:t>Opportunities and constraints for stakeholders engagement in data revolution for sustainable development</a:t>
            </a:r>
            <a:endParaRPr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7 countries: Bangladesh, Colombia, Moldova, Mongolia, Senegal, Swaziland, Trinidad and Tobago</a:t>
            </a:r>
            <a:endParaRPr dirty="0">
              <a:latin typeface="Calibri" panose="020F0502020204030204" pitchFamily="34" charset="0"/>
            </a:endParaRPr>
          </a:p>
        </p:txBody>
      </p:sp>
      <p:sp>
        <p:nvSpPr>
          <p:cNvPr id="53" name="Line 4"/>
          <p:cNvSpPr/>
          <p:nvPr/>
        </p:nvSpPr>
        <p:spPr>
          <a:xfrm flipH="1">
            <a:off x="628560" y="1083114"/>
            <a:ext cx="7112880" cy="2075"/>
          </a:xfrm>
          <a:prstGeom prst="line">
            <a:avLst/>
          </a:prstGeom>
          <a:ln w="25560">
            <a:solidFill>
              <a:srgbClr val="0070C0"/>
            </a:solidFill>
            <a:round/>
          </a:ln>
        </p:spPr>
      </p:sp>
      <p:grpSp>
        <p:nvGrpSpPr>
          <p:cNvPr id="2" name="Group 1"/>
          <p:cNvGrpSpPr/>
          <p:nvPr/>
        </p:nvGrpSpPr>
        <p:grpSpPr>
          <a:xfrm>
            <a:off x="914400" y="2459880"/>
            <a:ext cx="7106400" cy="4114080"/>
            <a:chOff x="1051920" y="2727720"/>
            <a:chExt cx="7106400" cy="4114080"/>
          </a:xfrm>
        </p:grpSpPr>
        <p:sp>
          <p:nvSpPr>
            <p:cNvPr id="54" name="CustomShape 5"/>
            <p:cNvSpPr/>
            <p:nvPr/>
          </p:nvSpPr>
          <p:spPr>
            <a:xfrm>
              <a:off x="1051920" y="2727720"/>
              <a:ext cx="1849320" cy="739440"/>
            </a:xfrm>
            <a:prstGeom prst="chevron">
              <a:avLst>
                <a:gd name="adj" fmla="val 21600"/>
              </a:avLst>
            </a:prstGeom>
            <a:solidFill>
              <a:schemeClr val="accent2">
                <a:alpha val="9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8280" rIns="0" bIns="8280" anchor="ctr"/>
            <a:lstStyle/>
            <a:p>
              <a:pPr algn="ctr">
                <a:lnSpc>
                  <a:spcPct val="90000"/>
                </a:lnSpc>
              </a:pPr>
              <a:r>
                <a:rPr lang="en-US" sz="1300" b="1">
                  <a:solidFill>
                    <a:srgbClr val="FFFFFF"/>
                  </a:solidFill>
                  <a:latin typeface="Myriad Pro"/>
                </a:rPr>
                <a:t>Stakeholders</a:t>
              </a:r>
              <a:endParaRPr>
                <a:solidFill>
                  <a:prstClr val="black"/>
                </a:solidFill>
              </a:endParaRPr>
            </a:p>
          </p:txBody>
        </p:sp>
        <p:sp>
          <p:nvSpPr>
            <p:cNvPr id="55" name="CustomShape 6"/>
            <p:cNvSpPr/>
            <p:nvPr/>
          </p:nvSpPr>
          <p:spPr>
            <a:xfrm>
              <a:off x="2661480" y="27907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Data producers</a:t>
              </a:r>
              <a:endParaRPr>
                <a:solidFill>
                  <a:prstClr val="black"/>
                </a:solidFill>
              </a:endParaRPr>
            </a:p>
          </p:txBody>
        </p:sp>
        <p:sp>
          <p:nvSpPr>
            <p:cNvPr id="56" name="CustomShape 7"/>
            <p:cNvSpPr/>
            <p:nvPr/>
          </p:nvSpPr>
          <p:spPr>
            <a:xfrm>
              <a:off x="3981960" y="27907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dirty="0">
                  <a:solidFill>
                    <a:srgbClr val="000000"/>
                  </a:solidFill>
                  <a:latin typeface="Myriad Pro"/>
                </a:rPr>
                <a:t>Data users</a:t>
              </a:r>
              <a:endParaRPr dirty="0">
                <a:solidFill>
                  <a:prstClr val="black"/>
                </a:solidFill>
              </a:endParaRPr>
            </a:p>
          </p:txBody>
        </p:sp>
        <p:sp>
          <p:nvSpPr>
            <p:cNvPr id="57" name="CustomShape 8"/>
            <p:cNvSpPr/>
            <p:nvPr/>
          </p:nvSpPr>
          <p:spPr>
            <a:xfrm>
              <a:off x="5302800" y="27907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Data funders</a:t>
              </a:r>
              <a:endParaRPr>
                <a:solidFill>
                  <a:prstClr val="black"/>
                </a:solidFill>
              </a:endParaRPr>
            </a:p>
          </p:txBody>
        </p:sp>
        <p:sp>
          <p:nvSpPr>
            <p:cNvPr id="58" name="CustomShape 9"/>
            <p:cNvSpPr/>
            <p:nvPr/>
          </p:nvSpPr>
          <p:spPr>
            <a:xfrm>
              <a:off x="6623280" y="27907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Infomediaries</a:t>
              </a:r>
              <a:endParaRPr>
                <a:solidFill>
                  <a:prstClr val="black"/>
                </a:solidFill>
              </a:endParaRPr>
            </a:p>
          </p:txBody>
        </p:sp>
        <p:sp>
          <p:nvSpPr>
            <p:cNvPr id="59" name="CustomShape 10"/>
            <p:cNvSpPr/>
            <p:nvPr/>
          </p:nvSpPr>
          <p:spPr>
            <a:xfrm>
              <a:off x="1051920" y="3571560"/>
              <a:ext cx="1849320" cy="739440"/>
            </a:xfrm>
            <a:prstGeom prst="chevron">
              <a:avLst>
                <a:gd name="adj" fmla="val 21600"/>
              </a:avLst>
            </a:prstGeom>
            <a:solidFill>
              <a:schemeClr val="accent2">
                <a:alpha val="90000"/>
                <a:hueOff val="0"/>
                <a:satOff val="0"/>
                <a:lumOff val="0"/>
                <a:alphaOff val="-1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8280" rIns="0" bIns="8280" anchor="ctr"/>
            <a:lstStyle/>
            <a:p>
              <a:pPr algn="ctr">
                <a:lnSpc>
                  <a:spcPct val="90000"/>
                </a:lnSpc>
              </a:pPr>
              <a:r>
                <a:rPr lang="en-US" sz="1300" b="1">
                  <a:solidFill>
                    <a:srgbClr val="FFFFFF"/>
                  </a:solidFill>
                  <a:latin typeface="Myriad Pro"/>
                </a:rPr>
                <a:t>Capacities</a:t>
              </a:r>
              <a:endParaRPr>
                <a:solidFill>
                  <a:prstClr val="black"/>
                </a:solidFill>
              </a:endParaRPr>
            </a:p>
          </p:txBody>
        </p:sp>
        <p:sp>
          <p:nvSpPr>
            <p:cNvPr id="60" name="CustomShape 11"/>
            <p:cNvSpPr/>
            <p:nvPr/>
          </p:nvSpPr>
          <p:spPr>
            <a:xfrm>
              <a:off x="2661480" y="363420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Statistical capacity</a:t>
              </a:r>
              <a:endParaRPr>
                <a:solidFill>
                  <a:prstClr val="black"/>
                </a:solidFill>
              </a:endParaRPr>
            </a:p>
          </p:txBody>
        </p:sp>
        <p:sp>
          <p:nvSpPr>
            <p:cNvPr id="61" name="CustomShape 12"/>
            <p:cNvSpPr/>
            <p:nvPr/>
          </p:nvSpPr>
          <p:spPr>
            <a:xfrm>
              <a:off x="3981960" y="363420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Analytical capacity</a:t>
              </a:r>
              <a:endParaRPr>
                <a:solidFill>
                  <a:prstClr val="black"/>
                </a:solidFill>
              </a:endParaRPr>
            </a:p>
          </p:txBody>
        </p:sp>
        <p:sp>
          <p:nvSpPr>
            <p:cNvPr id="62" name="CustomShape 13"/>
            <p:cNvSpPr/>
            <p:nvPr/>
          </p:nvSpPr>
          <p:spPr>
            <a:xfrm>
              <a:off x="5302800" y="363420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Data literacy</a:t>
              </a:r>
              <a:endParaRPr>
                <a:solidFill>
                  <a:prstClr val="black"/>
                </a:solidFill>
              </a:endParaRPr>
            </a:p>
          </p:txBody>
        </p:sp>
        <p:sp>
          <p:nvSpPr>
            <p:cNvPr id="63" name="CustomShape 14"/>
            <p:cNvSpPr/>
            <p:nvPr/>
          </p:nvSpPr>
          <p:spPr>
            <a:xfrm>
              <a:off x="6623280" y="363420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Leadership</a:t>
              </a:r>
              <a:endParaRPr>
                <a:solidFill>
                  <a:prstClr val="black"/>
                </a:solidFill>
              </a:endParaRPr>
            </a:p>
          </p:txBody>
        </p:sp>
        <p:sp>
          <p:nvSpPr>
            <p:cNvPr id="64" name="CustomShape 15"/>
            <p:cNvSpPr/>
            <p:nvPr/>
          </p:nvSpPr>
          <p:spPr>
            <a:xfrm>
              <a:off x="1051920" y="4415040"/>
              <a:ext cx="1849320" cy="739440"/>
            </a:xfrm>
            <a:prstGeom prst="chevron">
              <a:avLst>
                <a:gd name="adj" fmla="val 21600"/>
              </a:avLst>
            </a:prstGeom>
            <a:solidFill>
              <a:schemeClr val="accent2">
                <a:alpha val="90000"/>
                <a:hueOff val="0"/>
                <a:satOff val="0"/>
                <a:lumOff val="0"/>
                <a:alphaOff val="-2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8280" rIns="0" bIns="8280" anchor="ctr"/>
            <a:lstStyle/>
            <a:p>
              <a:pPr algn="ctr">
                <a:lnSpc>
                  <a:spcPct val="90000"/>
                </a:lnSpc>
              </a:pPr>
              <a:r>
                <a:rPr lang="en-US" sz="1300" b="1">
                  <a:solidFill>
                    <a:srgbClr val="FFFFFF"/>
                  </a:solidFill>
                  <a:latin typeface="Myriad Pro"/>
                </a:rPr>
                <a:t>Processes</a:t>
              </a:r>
              <a:endParaRPr>
                <a:solidFill>
                  <a:prstClr val="black"/>
                </a:solidFill>
              </a:endParaRPr>
            </a:p>
          </p:txBody>
        </p:sp>
        <p:sp>
          <p:nvSpPr>
            <p:cNvPr id="65" name="CustomShape 16"/>
            <p:cNvSpPr/>
            <p:nvPr/>
          </p:nvSpPr>
          <p:spPr>
            <a:xfrm>
              <a:off x="2661480" y="447804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Monitoring, Accountability, Transparency</a:t>
              </a:r>
              <a:endParaRPr>
                <a:solidFill>
                  <a:prstClr val="black"/>
                </a:solidFill>
              </a:endParaRPr>
            </a:p>
          </p:txBody>
        </p:sp>
        <p:sp>
          <p:nvSpPr>
            <p:cNvPr id="66" name="CustomShape 17"/>
            <p:cNvSpPr/>
            <p:nvPr/>
          </p:nvSpPr>
          <p:spPr>
            <a:xfrm>
              <a:off x="3981960" y="447804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Development planning</a:t>
              </a:r>
              <a:endParaRPr>
                <a:solidFill>
                  <a:prstClr val="black"/>
                </a:solidFill>
              </a:endParaRPr>
            </a:p>
          </p:txBody>
        </p:sp>
        <p:sp>
          <p:nvSpPr>
            <p:cNvPr id="67" name="CustomShape 18"/>
            <p:cNvSpPr/>
            <p:nvPr/>
          </p:nvSpPr>
          <p:spPr>
            <a:xfrm>
              <a:off x="5302800" y="447804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Policy-making</a:t>
              </a:r>
              <a:endParaRPr>
                <a:solidFill>
                  <a:prstClr val="black"/>
                </a:solidFill>
              </a:endParaRPr>
            </a:p>
          </p:txBody>
        </p:sp>
        <p:sp>
          <p:nvSpPr>
            <p:cNvPr id="68" name="CustomShape 19"/>
            <p:cNvSpPr/>
            <p:nvPr/>
          </p:nvSpPr>
          <p:spPr>
            <a:xfrm>
              <a:off x="6623280" y="447804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Knowledge sharing</a:t>
              </a:r>
              <a:endParaRPr>
                <a:solidFill>
                  <a:prstClr val="black"/>
                </a:solidFill>
              </a:endParaRPr>
            </a:p>
          </p:txBody>
        </p:sp>
        <p:sp>
          <p:nvSpPr>
            <p:cNvPr id="69" name="CustomShape 20"/>
            <p:cNvSpPr/>
            <p:nvPr/>
          </p:nvSpPr>
          <p:spPr>
            <a:xfrm>
              <a:off x="1051920" y="5258880"/>
              <a:ext cx="1849320" cy="739440"/>
            </a:xfrm>
            <a:prstGeom prst="chevron">
              <a:avLst>
                <a:gd name="adj" fmla="val 21600"/>
              </a:avLst>
            </a:prstGeom>
            <a:solidFill>
              <a:schemeClr val="accent2">
                <a:alpha val="90000"/>
                <a:hueOff val="0"/>
                <a:satOff val="0"/>
                <a:lumOff val="0"/>
                <a:alphaOff val="-3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8280" rIns="0" bIns="8280" anchor="ctr"/>
            <a:lstStyle/>
            <a:p>
              <a:pPr algn="ctr">
                <a:lnSpc>
                  <a:spcPct val="90000"/>
                </a:lnSpc>
              </a:pPr>
              <a:r>
                <a:rPr lang="en-US" sz="1300" b="1">
                  <a:solidFill>
                    <a:srgbClr val="FFFFFF"/>
                  </a:solidFill>
                  <a:latin typeface="Myriad Pro"/>
                </a:rPr>
                <a:t>Policies</a:t>
              </a:r>
              <a:endParaRPr>
                <a:solidFill>
                  <a:prstClr val="black"/>
                </a:solidFill>
              </a:endParaRPr>
            </a:p>
          </p:txBody>
        </p:sp>
        <p:sp>
          <p:nvSpPr>
            <p:cNvPr id="70" name="CustomShape 21"/>
            <p:cNvSpPr/>
            <p:nvPr/>
          </p:nvSpPr>
          <p:spPr>
            <a:xfrm>
              <a:off x="2661480" y="53215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Laws: FoI, A2I, Privacy, Security</a:t>
              </a:r>
              <a:endParaRPr>
                <a:solidFill>
                  <a:prstClr val="black"/>
                </a:solidFill>
              </a:endParaRPr>
            </a:p>
          </p:txBody>
        </p:sp>
        <p:sp>
          <p:nvSpPr>
            <p:cNvPr id="71" name="CustomShape 22"/>
            <p:cNvSpPr/>
            <p:nvPr/>
          </p:nvSpPr>
          <p:spPr>
            <a:xfrm>
              <a:off x="3981960" y="53215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Enabling regulations</a:t>
              </a:r>
              <a:endParaRPr>
                <a:solidFill>
                  <a:prstClr val="black"/>
                </a:solidFill>
              </a:endParaRPr>
            </a:p>
          </p:txBody>
        </p:sp>
        <p:sp>
          <p:nvSpPr>
            <p:cNvPr id="72" name="CustomShape 23"/>
            <p:cNvSpPr/>
            <p:nvPr/>
          </p:nvSpPr>
          <p:spPr>
            <a:xfrm>
              <a:off x="5302800" y="53215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E-commerce, Copyrights</a:t>
              </a:r>
              <a:endParaRPr>
                <a:solidFill>
                  <a:prstClr val="black"/>
                </a:solidFill>
              </a:endParaRPr>
            </a:p>
          </p:txBody>
        </p:sp>
        <p:sp>
          <p:nvSpPr>
            <p:cNvPr id="73" name="CustomShape 24"/>
            <p:cNvSpPr/>
            <p:nvPr/>
          </p:nvSpPr>
          <p:spPr>
            <a:xfrm>
              <a:off x="6623280" y="532152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International obligations</a:t>
              </a:r>
              <a:endParaRPr>
                <a:solidFill>
                  <a:prstClr val="black"/>
                </a:solidFill>
              </a:endParaRPr>
            </a:p>
          </p:txBody>
        </p:sp>
        <p:sp>
          <p:nvSpPr>
            <p:cNvPr id="74" name="CustomShape 25"/>
            <p:cNvSpPr/>
            <p:nvPr/>
          </p:nvSpPr>
          <p:spPr>
            <a:xfrm>
              <a:off x="1051920" y="6102360"/>
              <a:ext cx="1849320" cy="739440"/>
            </a:xfrm>
            <a:prstGeom prst="chevron">
              <a:avLst>
                <a:gd name="adj" fmla="val 21600"/>
              </a:avLst>
            </a:prstGeom>
            <a:solidFill>
              <a:schemeClr val="accent2">
                <a:alpha val="90000"/>
                <a:hueOff val="0"/>
                <a:satOff val="0"/>
                <a:lumOff val="0"/>
                <a:alphaOff val="-4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16560" tIns="8280" rIns="0" bIns="8280" anchor="ctr"/>
            <a:lstStyle/>
            <a:p>
              <a:pPr algn="ctr">
                <a:lnSpc>
                  <a:spcPct val="90000"/>
                </a:lnSpc>
              </a:pPr>
              <a:r>
                <a:rPr lang="en-US" sz="1300" b="1">
                  <a:solidFill>
                    <a:srgbClr val="FFFFFF"/>
                  </a:solidFill>
                  <a:latin typeface="Myriad Pro"/>
                </a:rPr>
                <a:t>Infrastructure</a:t>
              </a:r>
              <a:endParaRPr>
                <a:solidFill>
                  <a:prstClr val="black"/>
                </a:solidFill>
              </a:endParaRPr>
            </a:p>
          </p:txBody>
        </p:sp>
        <p:sp>
          <p:nvSpPr>
            <p:cNvPr id="75" name="CustomShape 26"/>
            <p:cNvSpPr/>
            <p:nvPr/>
          </p:nvSpPr>
          <p:spPr>
            <a:xfrm>
              <a:off x="2661480" y="616536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Telecoms, Data centers</a:t>
              </a:r>
              <a:endParaRPr>
                <a:solidFill>
                  <a:prstClr val="black"/>
                </a:solidFill>
              </a:endParaRPr>
            </a:p>
          </p:txBody>
        </p:sp>
        <p:sp>
          <p:nvSpPr>
            <p:cNvPr id="76" name="CustomShape 27"/>
            <p:cNvSpPr/>
            <p:nvPr/>
          </p:nvSpPr>
          <p:spPr>
            <a:xfrm>
              <a:off x="3981960" y="616536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Data analytics, visualization</a:t>
              </a:r>
              <a:endParaRPr>
                <a:solidFill>
                  <a:prstClr val="black"/>
                </a:solidFill>
              </a:endParaRPr>
            </a:p>
          </p:txBody>
        </p:sp>
        <p:sp>
          <p:nvSpPr>
            <p:cNvPr id="77" name="CustomShape 28"/>
            <p:cNvSpPr/>
            <p:nvPr/>
          </p:nvSpPr>
          <p:spPr>
            <a:xfrm>
              <a:off x="5302800" y="616536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Data standards</a:t>
              </a:r>
              <a:endParaRPr>
                <a:solidFill>
                  <a:prstClr val="black"/>
                </a:solidFill>
              </a:endParaRPr>
            </a:p>
          </p:txBody>
        </p:sp>
        <p:sp>
          <p:nvSpPr>
            <p:cNvPr id="78" name="CustomShape 29"/>
            <p:cNvSpPr/>
            <p:nvPr/>
          </p:nvSpPr>
          <p:spPr>
            <a:xfrm>
              <a:off x="6623280" y="6165360"/>
              <a:ext cx="1535040" cy="613440"/>
            </a:xfrm>
            <a:prstGeom prst="chevron">
              <a:avLst>
                <a:gd name="adj" fmla="val 21600"/>
              </a:avLst>
            </a:prstGeom>
            <a:solidFill>
              <a:schemeClr val="accent2">
                <a:alpha val="90000"/>
                <a:tint val="40000"/>
                <a:hueOff val="0"/>
                <a:satOff val="0"/>
                <a:lumOff val="0"/>
                <a:alphaOff val="0"/>
              </a:schemeClr>
            </a:solidFill>
            <a:ln>
              <a:solidFill>
                <a:schemeClr val="accent2">
                  <a:alpha val="90000"/>
                  <a:tint val="40000"/>
                  <a:hueOff val="0"/>
                  <a:satOff val="0"/>
                  <a:lumOff val="0"/>
                  <a:alphaOff val="0"/>
                </a:schemeClr>
              </a:solidFill>
              <a:round/>
            </a:ln>
          </p:spPr>
          <p:style>
            <a:lnRef idx="2">
              <a:scrgbClr r="0" g="0" b="0"/>
            </a:lnRef>
            <a:fillRef idx="0">
              <a:scrgbClr r="0" g="0" b="0"/>
            </a:fillRef>
            <a:effectRef idx="0">
              <a:scrgbClr r="0" g="0" b="0"/>
            </a:effectRef>
            <a:fontRef idx="minor"/>
          </p:style>
          <p:txBody>
            <a:bodyPr lIns="14040" tIns="6840" rIns="0" bIns="6840" anchor="ctr"/>
            <a:lstStyle/>
            <a:p>
              <a:pPr algn="ctr">
                <a:lnSpc>
                  <a:spcPct val="90000"/>
                </a:lnSpc>
              </a:pPr>
              <a:r>
                <a:rPr lang="en-US" sz="1100">
                  <a:solidFill>
                    <a:srgbClr val="000000"/>
                  </a:solidFill>
                  <a:latin typeface="Myriad Pro"/>
                </a:rPr>
                <a:t>Inter-operability</a:t>
              </a:r>
              <a:endParaRPr>
                <a:solidFill>
                  <a:prstClr val="black"/>
                </a:solidFill>
              </a:endParaRPr>
            </a:p>
          </p:txBody>
        </p:sp>
      </p:grpSp>
    </p:spTree>
    <p:extLst>
      <p:ext uri="{BB962C8B-B14F-4D97-AF65-F5344CB8AC3E}">
        <p14:creationId xmlns:p14="http://schemas.microsoft.com/office/powerpoint/2010/main" val="142746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304800" y="1524000"/>
            <a:ext cx="716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 name="Rectangle 2"/>
          <p:cNvSpPr/>
          <p:nvPr/>
        </p:nvSpPr>
        <p:spPr>
          <a:xfrm>
            <a:off x="577850" y="1835150"/>
            <a:ext cx="8229600" cy="4432300"/>
          </a:xfrm>
          <a:prstGeom prst="rect">
            <a:avLst/>
          </a:prstGeom>
        </p:spPr>
        <p:txBody>
          <a:bodyPr>
            <a:normAutofit fontScale="92500" lnSpcReduction="20000"/>
          </a:bodyPr>
          <a:lstStyle/>
          <a:p>
            <a:pPr marL="342900" lvl="0" indent="-342900" rtl="0">
              <a:buFont typeface="Wingdings" panose="05000000000000000000" pitchFamily="2" charset="2"/>
              <a:buChar char="v"/>
            </a:pPr>
            <a:r>
              <a:rPr lang="en-US" dirty="0" smtClean="0">
                <a:solidFill>
                  <a:srgbClr val="003399"/>
                </a:solidFill>
                <a:latin typeface="Myriad Pro"/>
              </a:rPr>
              <a:t>Inform policies</a:t>
            </a:r>
            <a:endParaRPr lang="en-US" dirty="0">
              <a:solidFill>
                <a:srgbClr val="003399"/>
              </a:solidFill>
              <a:latin typeface="Myriad Pro"/>
            </a:endParaRPr>
          </a:p>
          <a:p>
            <a:pPr marL="800100" lvl="1" indent="-342900" rtl="0">
              <a:buFont typeface="Wingdings" panose="05000000000000000000" pitchFamily="2" charset="2"/>
              <a:buChar char="Ø"/>
            </a:pPr>
            <a:r>
              <a:rPr lang="en-US" dirty="0" smtClean="0">
                <a:solidFill>
                  <a:srgbClr val="003399"/>
                </a:solidFill>
                <a:latin typeface="Myriad Pro"/>
              </a:rPr>
              <a:t>AAAA: High-quality data is essential for </a:t>
            </a:r>
            <a:r>
              <a:rPr lang="en-US" b="1" dirty="0" smtClean="0">
                <a:solidFill>
                  <a:srgbClr val="003399"/>
                </a:solidFill>
                <a:latin typeface="Myriad Pro"/>
              </a:rPr>
              <a:t>smart and transparent decision-making</a:t>
            </a:r>
            <a:r>
              <a:rPr lang="en-US" dirty="0" smtClean="0">
                <a:solidFill>
                  <a:srgbClr val="003399"/>
                </a:solidFill>
                <a:latin typeface="Myriad Pro"/>
              </a:rPr>
              <a:t>, can improve policymaking at all levels</a:t>
            </a:r>
            <a:endParaRPr lang="en-US" dirty="0">
              <a:solidFill>
                <a:srgbClr val="003399"/>
              </a:solidFill>
              <a:latin typeface="Myriad Pro"/>
            </a:endParaRPr>
          </a:p>
          <a:p>
            <a:pPr marL="800100" lvl="1" indent="-342900" rtl="0">
              <a:buFont typeface="Wingdings" panose="05000000000000000000" pitchFamily="2" charset="2"/>
              <a:buChar char="Ø"/>
            </a:pPr>
            <a:r>
              <a:rPr lang="en-US" dirty="0" smtClean="0">
                <a:solidFill>
                  <a:srgbClr val="003399"/>
                </a:solidFill>
                <a:latin typeface="Myriad Pro"/>
              </a:rPr>
              <a:t>The </a:t>
            </a:r>
            <a:r>
              <a:rPr lang="en-US" b="1" dirty="0" smtClean="0">
                <a:solidFill>
                  <a:srgbClr val="003399"/>
                </a:solidFill>
                <a:latin typeface="Myriad Pro"/>
              </a:rPr>
              <a:t>complexity and inter-connectedness of the SDGs</a:t>
            </a:r>
            <a:r>
              <a:rPr lang="en-US" dirty="0" smtClean="0">
                <a:solidFill>
                  <a:srgbClr val="003399"/>
                </a:solidFill>
                <a:latin typeface="Myriad Pro"/>
              </a:rPr>
              <a:t> will require significant research and analysis to ensure the </a:t>
            </a:r>
            <a:r>
              <a:rPr lang="en-US" b="1" dirty="0" smtClean="0">
                <a:solidFill>
                  <a:srgbClr val="003399"/>
                </a:solidFill>
                <a:latin typeface="Myriad Pro"/>
              </a:rPr>
              <a:t>coherence</a:t>
            </a:r>
            <a:r>
              <a:rPr lang="en-US" dirty="0" smtClean="0">
                <a:solidFill>
                  <a:srgbClr val="003399"/>
                </a:solidFill>
                <a:latin typeface="Myriad Pro"/>
              </a:rPr>
              <a:t> of implementation efforts and </a:t>
            </a:r>
            <a:r>
              <a:rPr lang="en-US" b="1" dirty="0" smtClean="0">
                <a:solidFill>
                  <a:srgbClr val="003399"/>
                </a:solidFill>
                <a:latin typeface="Myriad Pro"/>
              </a:rPr>
              <a:t>manage trade-offs</a:t>
            </a:r>
            <a:r>
              <a:rPr lang="en-US" dirty="0" smtClean="0">
                <a:solidFill>
                  <a:srgbClr val="003399"/>
                </a:solidFill>
                <a:latin typeface="Myriad Pro"/>
              </a:rPr>
              <a:t>.</a:t>
            </a:r>
            <a:endParaRPr lang="en-US" dirty="0">
              <a:solidFill>
                <a:srgbClr val="003399"/>
              </a:solidFill>
              <a:latin typeface="Myriad Pro"/>
            </a:endParaRPr>
          </a:p>
          <a:p>
            <a:pPr marL="342900" lvl="0" indent="-342900" rtl="0">
              <a:buFont typeface="Wingdings" panose="05000000000000000000" pitchFamily="2" charset="2"/>
              <a:buChar char="v"/>
            </a:pPr>
            <a:r>
              <a:rPr lang="en-US" dirty="0" smtClean="0">
                <a:solidFill>
                  <a:srgbClr val="003399"/>
                </a:solidFill>
                <a:latin typeface="Myriad Pro"/>
              </a:rPr>
              <a:t>Monitor progress</a:t>
            </a:r>
            <a:endParaRPr lang="en-US" dirty="0">
              <a:solidFill>
                <a:srgbClr val="003399"/>
              </a:solidFill>
              <a:latin typeface="Myriad Pro"/>
            </a:endParaRPr>
          </a:p>
          <a:p>
            <a:pPr marL="800100" lvl="1" indent="-342900" rtl="0">
              <a:buFont typeface="Wingdings" panose="05000000000000000000" pitchFamily="2" charset="2"/>
              <a:buChar char="Ø"/>
            </a:pPr>
            <a:r>
              <a:rPr lang="en-US" dirty="0" smtClean="0">
                <a:solidFill>
                  <a:srgbClr val="003399"/>
                </a:solidFill>
                <a:latin typeface="Myriad Pro"/>
              </a:rPr>
              <a:t>With 169 targets, and potentially as many indicators, measuring the SDGs will require significant improvements in </a:t>
            </a:r>
            <a:r>
              <a:rPr lang="en-US" b="1" dirty="0" smtClean="0">
                <a:solidFill>
                  <a:srgbClr val="003399"/>
                </a:solidFill>
                <a:latin typeface="Myriad Pro"/>
              </a:rPr>
              <a:t>quality, reliability, availability and timeliness</a:t>
            </a:r>
            <a:r>
              <a:rPr lang="en-US" dirty="0" smtClean="0">
                <a:solidFill>
                  <a:srgbClr val="003399"/>
                </a:solidFill>
                <a:latin typeface="Myriad Pro"/>
              </a:rPr>
              <a:t> of development data</a:t>
            </a:r>
            <a:endParaRPr lang="en-US" dirty="0">
              <a:solidFill>
                <a:srgbClr val="003399"/>
              </a:solidFill>
              <a:latin typeface="Myriad Pro"/>
            </a:endParaRPr>
          </a:p>
          <a:p>
            <a:pPr marL="800100" lvl="1" indent="-342900" rtl="0">
              <a:buFont typeface="Wingdings" panose="05000000000000000000" pitchFamily="2" charset="2"/>
              <a:buChar char="Ø"/>
            </a:pPr>
            <a:r>
              <a:rPr lang="en-US" dirty="0" smtClean="0">
                <a:solidFill>
                  <a:srgbClr val="003399"/>
                </a:solidFill>
                <a:latin typeface="Myriad Pro"/>
              </a:rPr>
              <a:t>Data from non-official, third-party sources can </a:t>
            </a:r>
            <a:r>
              <a:rPr lang="en-US" b="1" dirty="0" smtClean="0">
                <a:solidFill>
                  <a:srgbClr val="003399"/>
                </a:solidFill>
                <a:latin typeface="Myriad Pro"/>
              </a:rPr>
              <a:t>complement official statistics</a:t>
            </a:r>
            <a:r>
              <a:rPr lang="en-US" dirty="0" smtClean="0">
                <a:solidFill>
                  <a:srgbClr val="003399"/>
                </a:solidFill>
                <a:latin typeface="Myriad Pro"/>
              </a:rPr>
              <a:t> where gaps exist</a:t>
            </a:r>
            <a:endParaRPr lang="en-US" dirty="0">
              <a:solidFill>
                <a:srgbClr val="003399"/>
              </a:solidFill>
              <a:latin typeface="Myriad Pro"/>
            </a:endParaRPr>
          </a:p>
          <a:p>
            <a:pPr marL="342900" lvl="0" indent="-342900" rtl="0">
              <a:buFont typeface="Wingdings" panose="05000000000000000000" pitchFamily="2" charset="2"/>
              <a:buChar char="v"/>
            </a:pPr>
            <a:r>
              <a:rPr lang="en-US" dirty="0" smtClean="0">
                <a:solidFill>
                  <a:srgbClr val="003399"/>
                </a:solidFill>
                <a:latin typeface="Myriad Pro"/>
              </a:rPr>
              <a:t>Leave no one behind</a:t>
            </a:r>
            <a:endParaRPr lang="en-US" dirty="0">
              <a:solidFill>
                <a:srgbClr val="003399"/>
              </a:solidFill>
              <a:latin typeface="Myriad Pro"/>
            </a:endParaRPr>
          </a:p>
          <a:p>
            <a:pPr marL="800100" lvl="1" indent="-342900" rtl="0">
              <a:buFont typeface="Wingdings" panose="05000000000000000000" pitchFamily="2" charset="2"/>
              <a:buChar char="Ø"/>
            </a:pPr>
            <a:r>
              <a:rPr lang="en-US" dirty="0" smtClean="0">
                <a:solidFill>
                  <a:srgbClr val="003399"/>
                </a:solidFill>
                <a:latin typeface="Myriad Pro"/>
              </a:rPr>
              <a:t>Data can help achieve the transformative impact of the SDGs, by providing information on who benefits or not from the SDGs, through </a:t>
            </a:r>
            <a:r>
              <a:rPr lang="en-US" b="1" dirty="0" smtClean="0">
                <a:solidFill>
                  <a:srgbClr val="003399"/>
                </a:solidFill>
                <a:latin typeface="Myriad Pro"/>
              </a:rPr>
              <a:t>data disaggregation</a:t>
            </a:r>
            <a:r>
              <a:rPr lang="en-US" dirty="0" smtClean="0">
                <a:solidFill>
                  <a:srgbClr val="003399"/>
                </a:solidFill>
                <a:latin typeface="Myriad Pro"/>
              </a:rPr>
              <a:t> according to international human rights framework</a:t>
            </a:r>
            <a:endParaRPr lang="en-US" dirty="0">
              <a:solidFill>
                <a:srgbClr val="003399"/>
              </a:solidFill>
              <a:latin typeface="Myriad Pro"/>
            </a:endParaRPr>
          </a:p>
          <a:p>
            <a:pPr marL="342900" lvl="0" indent="-342900" rtl="0">
              <a:buFont typeface="Wingdings" panose="05000000000000000000" pitchFamily="2" charset="2"/>
              <a:buChar char="v"/>
            </a:pPr>
            <a:r>
              <a:rPr lang="en-US" dirty="0" smtClean="0">
                <a:solidFill>
                  <a:srgbClr val="003399"/>
                </a:solidFill>
                <a:latin typeface="Myriad Pro"/>
              </a:rPr>
              <a:t>Accountability, participation and empowerment</a:t>
            </a:r>
            <a:endParaRPr lang="en-US" dirty="0">
              <a:solidFill>
                <a:srgbClr val="003399"/>
              </a:solidFill>
              <a:latin typeface="Myriad Pro"/>
            </a:endParaRPr>
          </a:p>
          <a:p>
            <a:pPr marL="800100" lvl="1" indent="-342900" rtl="0">
              <a:buFont typeface="Wingdings" panose="05000000000000000000" pitchFamily="2" charset="2"/>
              <a:buChar char="Ø"/>
            </a:pPr>
            <a:r>
              <a:rPr lang="en-US" dirty="0" smtClean="0">
                <a:solidFill>
                  <a:srgbClr val="003399"/>
                </a:solidFill>
                <a:latin typeface="Myriad Pro"/>
              </a:rPr>
              <a:t>Data is necessary but not sufficient for accountability. People must have a say on which data about them is used and how. They must have </a:t>
            </a:r>
            <a:r>
              <a:rPr lang="en-US" b="1" dirty="0" smtClean="0">
                <a:solidFill>
                  <a:srgbClr val="003399"/>
                </a:solidFill>
                <a:latin typeface="Myriad Pro"/>
              </a:rPr>
              <a:t>access to data</a:t>
            </a:r>
            <a:r>
              <a:rPr lang="en-US" dirty="0" smtClean="0">
                <a:solidFill>
                  <a:srgbClr val="003399"/>
                </a:solidFill>
                <a:latin typeface="Myriad Pro"/>
              </a:rPr>
              <a:t> and be </a:t>
            </a:r>
            <a:r>
              <a:rPr lang="en-US" b="1" dirty="0" smtClean="0">
                <a:solidFill>
                  <a:srgbClr val="003399"/>
                </a:solidFill>
                <a:latin typeface="Myriad Pro"/>
              </a:rPr>
              <a:t>empowered to take action</a:t>
            </a:r>
            <a:r>
              <a:rPr lang="en-US" dirty="0" smtClean="0">
                <a:solidFill>
                  <a:srgbClr val="003399"/>
                </a:solidFill>
                <a:latin typeface="Myriad Pro"/>
              </a:rPr>
              <a:t> within their communities.</a:t>
            </a:r>
            <a:endParaRPr lang="en-US" dirty="0">
              <a:solidFill>
                <a:srgbClr val="003399"/>
              </a:solidFill>
              <a:latin typeface="Myriad Pro"/>
            </a:endParaRPr>
          </a:p>
        </p:txBody>
      </p:sp>
      <p:sp>
        <p:nvSpPr>
          <p:cNvPr id="6" name="CustomShape 2"/>
          <p:cNvSpPr/>
          <p:nvPr/>
        </p:nvSpPr>
        <p:spPr>
          <a:xfrm>
            <a:off x="590400" y="457200"/>
            <a:ext cx="71510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800" b="1" dirty="0" smtClean="0">
                <a:solidFill>
                  <a:srgbClr val="0070C0"/>
                </a:solidFill>
                <a:latin typeface="Calibri" panose="020F0502020204030204" pitchFamily="34" charset="0"/>
              </a:rPr>
              <a:t>Why Data Matters for the SDGs?</a:t>
            </a:r>
            <a:endParaRPr sz="3800" dirty="0">
              <a:solidFill>
                <a:srgbClr val="0070C0"/>
              </a:solidFill>
              <a:latin typeface="Calibri" panose="020F0502020204030204" pitchFamily="34" charset="0"/>
            </a:endParaRPr>
          </a:p>
        </p:txBody>
      </p:sp>
      <p:sp>
        <p:nvSpPr>
          <p:cNvPr id="7" name="Line 4"/>
          <p:cNvSpPr/>
          <p:nvPr/>
        </p:nvSpPr>
        <p:spPr>
          <a:xfrm flipH="1">
            <a:off x="590400" y="1066800"/>
            <a:ext cx="7151040" cy="0"/>
          </a:xfrm>
          <a:prstGeom prst="line">
            <a:avLst/>
          </a:prstGeom>
          <a:ln w="25560">
            <a:solidFill>
              <a:srgbClr val="0070C0"/>
            </a:solidFill>
            <a:round/>
          </a:ln>
        </p:spPr>
      </p:sp>
    </p:spTree>
    <p:extLst>
      <p:ext uri="{BB962C8B-B14F-4D97-AF65-F5344CB8AC3E}">
        <p14:creationId xmlns:p14="http://schemas.microsoft.com/office/powerpoint/2010/main" val="3004432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1447961" y="1844825"/>
            <a:ext cx="6348000" cy="369818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4800" dirty="0">
              <a:solidFill>
                <a:srgbClr val="0B68BD"/>
              </a:solidFill>
            </a:endParaRPr>
          </a:p>
        </p:txBody>
      </p:sp>
      <p:cxnSp>
        <p:nvCxnSpPr>
          <p:cNvPr id="10" name="Straight Connector 9"/>
          <p:cNvCxnSpPr/>
          <p:nvPr/>
        </p:nvCxnSpPr>
        <p:spPr>
          <a:xfrm>
            <a:off x="1042508" y="1088756"/>
            <a:ext cx="76442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877806" y="468068"/>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rPr>
              <a:t>Key Dates 2016 </a:t>
            </a:r>
            <a:endParaRPr lang="en-US" sz="3800" b="1" dirty="0">
              <a:solidFill>
                <a:srgbClr val="0B68BD"/>
              </a:solidFill>
            </a:endParaRPr>
          </a:p>
        </p:txBody>
      </p:sp>
      <p:pic>
        <p:nvPicPr>
          <p:cNvPr id="5"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506" y="428442"/>
            <a:ext cx="648072" cy="1296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6858" y="1844824"/>
            <a:ext cx="8316719" cy="4708981"/>
          </a:xfrm>
          <a:prstGeom prst="rect">
            <a:avLst/>
          </a:prstGeom>
          <a:noFill/>
        </p:spPr>
        <p:txBody>
          <a:bodyPr wrap="square" rtlCol="0" anchor="t">
            <a:spAutoFit/>
          </a:bodyPr>
          <a:lstStyle/>
          <a:p>
            <a:pPr marL="285750" indent="-285750">
              <a:buFont typeface="Arial" panose="020B0604020202020204" pitchFamily="34" charset="0"/>
              <a:buChar char="•"/>
            </a:pPr>
            <a:r>
              <a:rPr lang="en-US" sz="2000" dirty="0"/>
              <a:t>8-11 Mar: 47th Session of the Statistical Commission to agree on SDG indicators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30 Mar-1 Apr: 3rd Meeting of the Inter-Agency and Experts Group on SDG Indicators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11-12 Apr: UNGA High-Level Thematic Debate: Implementing Commitments on Sustainable Development, Climate Change and Financing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22 Apr: Signing of Paris Climate Agreement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11-20 Jul: High Level Political Forum on Sustainable Development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18-22 Jul: ECOSOC High-level segment: The Theme “Implementing the post-2015 development agenda: moving from commitments to results”</a:t>
            </a:r>
          </a:p>
        </p:txBody>
      </p:sp>
    </p:spTree>
    <p:extLst>
      <p:ext uri="{BB962C8B-B14F-4D97-AF65-F5344CB8AC3E}">
        <p14:creationId xmlns:p14="http://schemas.microsoft.com/office/powerpoint/2010/main" val="3643508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832794" y="4005064"/>
            <a:ext cx="807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832794" y="3008209"/>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070C0"/>
                </a:solidFill>
              </a:rPr>
              <a:t>Thank You!</a:t>
            </a:r>
            <a:endParaRPr lang="en-US" sz="3800"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07131"/>
            <a:ext cx="2661594" cy="2245552"/>
          </a:xfrm>
          <a:prstGeom prst="rect">
            <a:avLst/>
          </a:prstGeom>
        </p:spPr>
      </p:pic>
      <p:pic>
        <p:nvPicPr>
          <p:cNvPr id="5"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367" y="492383"/>
            <a:ext cx="983226" cy="196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51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3992"/>
            <a:ext cx="8229600" cy="4912178"/>
          </a:xfrm>
        </p:spPr>
        <p:txBody>
          <a:bodyPr/>
          <a:lstStyle/>
          <a:p>
            <a:endParaRPr lang="en-US" dirty="0"/>
          </a:p>
        </p:txBody>
      </p:sp>
      <p:cxnSp>
        <p:nvCxnSpPr>
          <p:cNvPr id="5" name="Straight Connector 4"/>
          <p:cNvCxnSpPr/>
          <p:nvPr/>
        </p:nvCxnSpPr>
        <p:spPr>
          <a:xfrm>
            <a:off x="1042508" y="593304"/>
            <a:ext cx="79242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77806" y="-27384"/>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rPr>
              <a:t>Result of a Participatory Process</a:t>
            </a:r>
            <a:endParaRPr lang="en-US" sz="3800" b="1" dirty="0">
              <a:solidFill>
                <a:srgbClr val="0B68BD"/>
              </a:solidFill>
            </a:endParaRPr>
          </a:p>
        </p:txBody>
      </p:sp>
      <p:pic>
        <p:nvPicPr>
          <p:cNvPr id="9" name="Picture 8"/>
          <p:cNvPicPr>
            <a:picLocks noChangeAspect="1"/>
          </p:cNvPicPr>
          <p:nvPr/>
        </p:nvPicPr>
        <p:blipFill>
          <a:blip r:embed="rId3"/>
          <a:stretch>
            <a:fillRect/>
          </a:stretch>
        </p:blipFill>
        <p:spPr>
          <a:xfrm>
            <a:off x="118583" y="877923"/>
            <a:ext cx="8801100" cy="5953125"/>
          </a:xfrm>
          <a:prstGeom prst="rect">
            <a:avLst/>
          </a:prstGeom>
        </p:spPr>
      </p:pic>
    </p:spTree>
    <p:extLst>
      <p:ext uri="{BB962C8B-B14F-4D97-AF65-F5344CB8AC3E}">
        <p14:creationId xmlns:p14="http://schemas.microsoft.com/office/powerpoint/2010/main" val="53098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creen Shot 2015-10-22 at 11.02.50 AM.png"/>
          <p:cNvPicPr>
            <a:picLocks noGrp="1" noChangeAspect="1"/>
          </p:cNvPicPr>
          <p:nvPr>
            <p:ph sz="quarter" idx="1"/>
          </p:nvPr>
        </p:nvPicPr>
        <p:blipFill>
          <a:blip r:embed="rId3">
            <a:extLst>
              <a:ext uri="{28A0092B-C50C-407E-A947-70E740481C1C}">
                <a14:useLocalDpi xmlns:a14="http://schemas.microsoft.com/office/drawing/2010/main" val="0"/>
              </a:ext>
            </a:extLst>
          </a:blip>
          <a:srcRect t="-4475" b="-4475"/>
          <a:stretch>
            <a:fillRect/>
          </a:stretch>
        </p:blipFill>
        <p:spPr>
          <a:xfrm>
            <a:off x="457200" y="1417639"/>
            <a:ext cx="8229600" cy="4525963"/>
          </a:xfrm>
        </p:spPr>
      </p:pic>
      <p:cxnSp>
        <p:nvCxnSpPr>
          <p:cNvPr id="5" name="Straight Connector 4"/>
          <p:cNvCxnSpPr/>
          <p:nvPr/>
        </p:nvCxnSpPr>
        <p:spPr>
          <a:xfrm>
            <a:off x="685800" y="914400"/>
            <a:ext cx="807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77806" y="-27384"/>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endParaRPr lang="en-US" sz="3800" b="1" dirty="0" smtClean="0">
              <a:solidFill>
                <a:srgbClr val="0B68BD"/>
              </a:solidFill>
            </a:endParaRPr>
          </a:p>
          <a:p>
            <a:r>
              <a:rPr lang="en-US" sz="3800" b="1" dirty="0" smtClean="0">
                <a:solidFill>
                  <a:srgbClr val="0B68BD"/>
                </a:solidFill>
              </a:rPr>
              <a:t>Sustainable Development Goals</a:t>
            </a:r>
            <a:endParaRPr lang="en-US" sz="3800" b="1" dirty="0">
              <a:solidFill>
                <a:srgbClr val="0B68BD"/>
              </a:solidFill>
            </a:endParaRPr>
          </a:p>
        </p:txBody>
      </p:sp>
    </p:spTree>
    <p:extLst>
      <p:ext uri="{BB962C8B-B14F-4D97-AF65-F5344CB8AC3E}">
        <p14:creationId xmlns:p14="http://schemas.microsoft.com/office/powerpoint/2010/main" val="1459094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9" y="13841"/>
            <a:ext cx="9129521" cy="6830319"/>
          </a:xfrm>
          <a:prstGeom prst="rect">
            <a:avLst/>
          </a:prstGeom>
        </p:spPr>
      </p:pic>
      <p:sp>
        <p:nvSpPr>
          <p:cNvPr id="3" name="Title 2"/>
          <p:cNvSpPr>
            <a:spLocks noGrp="1"/>
          </p:cNvSpPr>
          <p:nvPr>
            <p:ph type="title"/>
          </p:nvPr>
        </p:nvSpPr>
        <p:spPr>
          <a:xfrm>
            <a:off x="0" y="274639"/>
            <a:ext cx="9025418" cy="1282153"/>
          </a:xfrm>
          <a:solidFill>
            <a:schemeClr val="bg1"/>
          </a:solidFill>
        </p:spPr>
        <p:txBody>
          <a:bodyPr>
            <a:noAutofit/>
          </a:bodyPr>
          <a:lstStyle/>
          <a:p>
            <a:r>
              <a:rPr lang="en-US" sz="5400" b="1" dirty="0" smtClean="0">
                <a:solidFill>
                  <a:srgbClr val="0B68BD"/>
                </a:solidFill>
              </a:rPr>
              <a:t/>
            </a:r>
            <a:br>
              <a:rPr lang="en-US" sz="5400" b="1" dirty="0" smtClean="0">
                <a:solidFill>
                  <a:srgbClr val="0B68BD"/>
                </a:solidFill>
              </a:rPr>
            </a:br>
            <a:r>
              <a:rPr lang="en-US" sz="5400" b="1" dirty="0" smtClean="0">
                <a:solidFill>
                  <a:srgbClr val="0B68BD"/>
                </a:solidFill>
              </a:rPr>
              <a:t>From MDGs to SDGs</a:t>
            </a:r>
            <a:br>
              <a:rPr lang="en-US" sz="5400" b="1" dirty="0" smtClean="0">
                <a:solidFill>
                  <a:srgbClr val="0B68BD"/>
                </a:solidFill>
              </a:rPr>
            </a:br>
            <a:endParaRPr lang="en-US" sz="5400" dirty="0"/>
          </a:p>
        </p:txBody>
      </p:sp>
      <p:sp>
        <p:nvSpPr>
          <p:cNvPr id="4" name="Rectangle 3"/>
          <p:cNvSpPr/>
          <p:nvPr/>
        </p:nvSpPr>
        <p:spPr>
          <a:xfrm>
            <a:off x="1056387" y="2564904"/>
            <a:ext cx="7045706" cy="3816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ct val="20000"/>
              </a:spcBef>
              <a:buFont typeface="Arial" panose="020B0604020202020204" pitchFamily="34" charset="0"/>
              <a:buChar char="•"/>
            </a:pPr>
            <a:endParaRPr lang="en-US" sz="2000" b="1" dirty="0" smtClean="0">
              <a:solidFill>
                <a:srgbClr val="FF0000"/>
              </a:solidFill>
            </a:endParaRPr>
          </a:p>
          <a:p>
            <a:pPr marL="342900" lvl="0" indent="-342900" algn="just">
              <a:spcBef>
                <a:spcPct val="20000"/>
              </a:spcBef>
              <a:buFont typeface="Arial" panose="020B0604020202020204" pitchFamily="34" charset="0"/>
              <a:buChar char="•"/>
            </a:pPr>
            <a:r>
              <a:rPr lang="en-US" sz="2000" b="1" dirty="0" smtClean="0">
                <a:solidFill>
                  <a:srgbClr val="FF0000"/>
                </a:solidFill>
              </a:rPr>
              <a:t>A </a:t>
            </a:r>
            <a:r>
              <a:rPr lang="en-US" sz="2000" b="1" dirty="0">
                <a:solidFill>
                  <a:srgbClr val="FF0000"/>
                </a:solidFill>
              </a:rPr>
              <a:t>much wider scope</a:t>
            </a:r>
            <a:r>
              <a:rPr lang="en-US" sz="2000" dirty="0">
                <a:solidFill>
                  <a:srgbClr val="0B68BD"/>
                </a:solidFill>
              </a:rPr>
              <a:t>, </a:t>
            </a:r>
            <a:r>
              <a:rPr lang="en-US" sz="2000" dirty="0" smtClean="0">
                <a:solidFill>
                  <a:srgbClr val="0B68BD"/>
                </a:solidFill>
              </a:rPr>
              <a:t>beyond </a:t>
            </a:r>
            <a:r>
              <a:rPr lang="en-US" sz="2000" dirty="0">
                <a:solidFill>
                  <a:srgbClr val="0B68BD"/>
                </a:solidFill>
              </a:rPr>
              <a:t>predominantly ‘social’ goals of MDGs, incorporating more fully aspects of economic and environmental sustainability, aspiration for peaceful and inclusive societies.</a:t>
            </a:r>
          </a:p>
          <a:p>
            <a:pPr marL="342900" lvl="0" indent="-342900" algn="just">
              <a:spcBef>
                <a:spcPct val="20000"/>
              </a:spcBef>
              <a:buFont typeface="Arial" panose="020B0604020202020204" pitchFamily="34" charset="0"/>
              <a:buChar char="•"/>
            </a:pPr>
            <a:endParaRPr lang="en-US" sz="2000" dirty="0">
              <a:solidFill>
                <a:srgbClr val="0B68BD"/>
              </a:solidFill>
            </a:endParaRPr>
          </a:p>
          <a:p>
            <a:pPr marL="342900" lvl="0" indent="-342900" algn="just">
              <a:spcBef>
                <a:spcPct val="20000"/>
              </a:spcBef>
              <a:buFont typeface="Arial" panose="020B0604020202020204" pitchFamily="34" charset="0"/>
              <a:buChar char="•"/>
            </a:pPr>
            <a:r>
              <a:rPr lang="en-US" sz="2000" b="1" dirty="0" smtClean="0">
                <a:solidFill>
                  <a:srgbClr val="FF0000"/>
                </a:solidFill>
              </a:rPr>
              <a:t>A </a:t>
            </a:r>
            <a:r>
              <a:rPr lang="en-US" sz="2000" b="1" dirty="0">
                <a:solidFill>
                  <a:srgbClr val="FF0000"/>
                </a:solidFill>
              </a:rPr>
              <a:t>more ambitious agenda</a:t>
            </a:r>
            <a:r>
              <a:rPr lang="en-US" sz="2000" dirty="0">
                <a:solidFill>
                  <a:srgbClr val="0B68BD"/>
                </a:solidFill>
              </a:rPr>
              <a:t>, </a:t>
            </a:r>
            <a:r>
              <a:rPr lang="en-US" sz="2000" dirty="0" smtClean="0">
                <a:solidFill>
                  <a:srgbClr val="0B68BD"/>
                </a:solidFill>
              </a:rPr>
              <a:t>to </a:t>
            </a:r>
            <a:r>
              <a:rPr lang="en-US" sz="2000" dirty="0">
                <a:solidFill>
                  <a:srgbClr val="0B68BD"/>
                </a:solidFill>
              </a:rPr>
              <a:t>eliminate rather than reduce poverty, with more demanding targets on health, education, gender equality</a:t>
            </a:r>
            <a:endParaRPr lang="en-US" sz="2000" dirty="0" smtClean="0">
              <a:solidFill>
                <a:srgbClr val="0B68BD"/>
              </a:solidFill>
            </a:endParaRPr>
          </a:p>
          <a:p>
            <a:pPr marL="342900" lvl="0" indent="-342900" algn="just">
              <a:spcBef>
                <a:spcPct val="20000"/>
              </a:spcBef>
              <a:buFont typeface="Arial" panose="020B0604020202020204" pitchFamily="34" charset="0"/>
              <a:buChar char="•"/>
            </a:pPr>
            <a:endParaRPr lang="en-US" sz="2000" dirty="0">
              <a:solidFill>
                <a:srgbClr val="0B68BD"/>
              </a:solidFill>
            </a:endParaRPr>
          </a:p>
          <a:p>
            <a:pPr marL="342900" lvl="0" indent="-342900" algn="just">
              <a:spcBef>
                <a:spcPct val="20000"/>
              </a:spcBef>
              <a:buFont typeface="Arial" panose="020B0604020202020204" pitchFamily="34" charset="0"/>
              <a:buChar char="•"/>
            </a:pPr>
            <a:r>
              <a:rPr lang="en-US" sz="2000" b="1" dirty="0" smtClean="0">
                <a:solidFill>
                  <a:srgbClr val="FF0000"/>
                </a:solidFill>
              </a:rPr>
              <a:t>A </a:t>
            </a:r>
            <a:r>
              <a:rPr lang="en-US" sz="2000" b="1" dirty="0">
                <a:solidFill>
                  <a:srgbClr val="FF0000"/>
                </a:solidFill>
              </a:rPr>
              <a:t>universal </a:t>
            </a:r>
            <a:r>
              <a:rPr lang="en-US" sz="2000" b="1" dirty="0" smtClean="0">
                <a:solidFill>
                  <a:srgbClr val="FF0000"/>
                </a:solidFill>
              </a:rPr>
              <a:t>agenda</a:t>
            </a:r>
            <a:r>
              <a:rPr lang="en-US" sz="2000" dirty="0" smtClean="0">
                <a:solidFill>
                  <a:srgbClr val="0B68BD"/>
                </a:solidFill>
              </a:rPr>
              <a:t>, applying </a:t>
            </a:r>
            <a:r>
              <a:rPr lang="en-US" sz="2000" dirty="0">
                <a:solidFill>
                  <a:srgbClr val="0B68BD"/>
                </a:solidFill>
              </a:rPr>
              <a:t>to all countries and all people, with explicit recognition that international collective action is required</a:t>
            </a:r>
          </a:p>
          <a:p>
            <a:pPr marL="402325" lvl="0" indent="-402325">
              <a:spcBef>
                <a:spcPct val="20000"/>
              </a:spcBef>
              <a:buFont typeface="Arial" pitchFamily="34" charset="0"/>
              <a:buChar char="•"/>
            </a:pPr>
            <a:endParaRPr lang="en-US" sz="2000" dirty="0">
              <a:solidFill>
                <a:prstClr val="black"/>
              </a:solidFill>
            </a:endParaRPr>
          </a:p>
        </p:txBody>
      </p:sp>
    </p:spTree>
    <p:extLst>
      <p:ext uri="{BB962C8B-B14F-4D97-AF65-F5344CB8AC3E}">
        <p14:creationId xmlns:p14="http://schemas.microsoft.com/office/powerpoint/2010/main" val="169995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849740" y="1844826"/>
            <a:ext cx="7368504" cy="369818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i="1" dirty="0">
                <a:solidFill>
                  <a:srgbClr val="0B68BD"/>
                </a:solidFill>
              </a:rPr>
              <a:t>Now that this historic agenda has been </a:t>
            </a:r>
            <a:r>
              <a:rPr lang="en-US" sz="3600" i="1" dirty="0" smtClean="0">
                <a:solidFill>
                  <a:srgbClr val="0B68BD"/>
                </a:solidFill>
              </a:rPr>
              <a:t>adopted, </a:t>
            </a:r>
            <a:r>
              <a:rPr lang="en-US" sz="3600" i="1" dirty="0">
                <a:solidFill>
                  <a:srgbClr val="0B68BD"/>
                </a:solidFill>
              </a:rPr>
              <a:t>how do we </a:t>
            </a:r>
            <a:r>
              <a:rPr lang="en-US" sz="3600" i="1" dirty="0" smtClean="0">
                <a:solidFill>
                  <a:srgbClr val="0B68BD"/>
                </a:solidFill>
              </a:rPr>
              <a:t>translate these goals into practical action? </a:t>
            </a:r>
            <a:endParaRPr lang="en-US" sz="3600" i="1" dirty="0">
              <a:solidFill>
                <a:srgbClr val="0B68BD"/>
              </a:solidFill>
            </a:endParaRPr>
          </a:p>
        </p:txBody>
      </p:sp>
      <p:cxnSp>
        <p:nvCxnSpPr>
          <p:cNvPr id="10" name="Straight Connector 9"/>
          <p:cNvCxnSpPr/>
          <p:nvPr/>
        </p:nvCxnSpPr>
        <p:spPr>
          <a:xfrm>
            <a:off x="1161975" y="1088756"/>
            <a:ext cx="705627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161975" y="468068"/>
            <a:ext cx="6893169"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a:solidFill>
                  <a:srgbClr val="0B68BD"/>
                </a:solidFill>
              </a:rPr>
              <a:t>Implementing the SDGs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7" y="72274"/>
            <a:ext cx="923925" cy="81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349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gray">
          <a:xfrm>
            <a:off x="140488" y="3097780"/>
            <a:ext cx="2798109" cy="3643591"/>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marL="342900" lvl="0" indent="-342900">
              <a:buFont typeface="Wingdings" panose="05000000000000000000" pitchFamily="2" charset="2"/>
              <a:buChar char="§"/>
            </a:pPr>
            <a:endParaRPr lang="en-US" sz="1400" b="1" dirty="0" smtClean="0"/>
          </a:p>
          <a:p>
            <a:pPr marL="342900" lvl="0" indent="-342900">
              <a:buFont typeface="Wingdings" panose="05000000000000000000" pitchFamily="2" charset="2"/>
              <a:buChar char="§"/>
            </a:pPr>
            <a:r>
              <a:rPr lang="en-US" sz="1900" b="1" dirty="0" smtClean="0"/>
              <a:t>Land </a:t>
            </a:r>
            <a:r>
              <a:rPr lang="en-US" sz="1900" b="1" dirty="0"/>
              <a:t>the SDG agenda at </a:t>
            </a:r>
            <a:r>
              <a:rPr lang="en-US" sz="1900" b="1" dirty="0" smtClean="0"/>
              <a:t>national </a:t>
            </a:r>
            <a:r>
              <a:rPr lang="en-US" sz="1900" b="1" dirty="0"/>
              <a:t>and local levels: </a:t>
            </a:r>
            <a:r>
              <a:rPr lang="en-US" sz="1900" dirty="0"/>
              <a:t>integration into national and sub-national plans for development; and into budget </a:t>
            </a:r>
            <a:r>
              <a:rPr lang="en-US" sz="1900" dirty="0" smtClean="0"/>
              <a:t>allocations</a:t>
            </a:r>
            <a:endParaRPr lang="en-US" sz="1900" dirty="0"/>
          </a:p>
        </p:txBody>
      </p:sp>
      <p:cxnSp>
        <p:nvCxnSpPr>
          <p:cNvPr id="42" name="Straight Connector 41"/>
          <p:cNvCxnSpPr/>
          <p:nvPr/>
        </p:nvCxnSpPr>
        <p:spPr>
          <a:xfrm>
            <a:off x="685800" y="593304"/>
            <a:ext cx="8280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Rectangle 17" descr="© INSCALE GmbH, 26.05.2010&#10;http://www.presentationload.com/"/>
          <p:cNvSpPr>
            <a:spLocks noChangeArrowheads="1"/>
          </p:cNvSpPr>
          <p:nvPr/>
        </p:nvSpPr>
        <p:spPr bwMode="gray">
          <a:xfrm>
            <a:off x="139102" y="2420888"/>
            <a:ext cx="2832946" cy="780556"/>
          </a:xfrm>
          <a:prstGeom prst="roundRect">
            <a:avLst>
              <a:gd name="adj" fmla="val 6490"/>
            </a:avLst>
          </a:prstGeom>
          <a:solidFill>
            <a:schemeClr val="accent3">
              <a:lumMod val="50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smtClean="0">
                <a:solidFill>
                  <a:srgbClr val="FFFFFF"/>
                </a:solidFill>
                <a:effectLst>
                  <a:outerShdw blurRad="190500" algn="tl" rotWithShape="0">
                    <a:prstClr val="black">
                      <a:alpha val="50000"/>
                    </a:prstClr>
                  </a:outerShdw>
                </a:effectLst>
                <a:cs typeface="Arial" charset="0"/>
              </a:rPr>
              <a:t>MAINSTREAMING</a:t>
            </a:r>
            <a:endParaRPr lang="en-US" sz="2600" b="1" dirty="0">
              <a:solidFill>
                <a:srgbClr val="FFFFFF"/>
              </a:solidFill>
              <a:effectLst>
                <a:outerShdw blurRad="190500" algn="tl" rotWithShape="0">
                  <a:prstClr val="black">
                    <a:alpha val="50000"/>
                  </a:prstClr>
                </a:outerShdw>
              </a:effectLst>
              <a:cs typeface="Arial" charset="0"/>
            </a:endParaRPr>
          </a:p>
        </p:txBody>
      </p:sp>
      <p:sp>
        <p:nvSpPr>
          <p:cNvPr id="20" name="Rectangle 5"/>
          <p:cNvSpPr>
            <a:spLocks noChangeArrowheads="1"/>
          </p:cNvSpPr>
          <p:nvPr/>
        </p:nvSpPr>
        <p:spPr bwMode="gray">
          <a:xfrm>
            <a:off x="3177541" y="3097780"/>
            <a:ext cx="2798109" cy="3643591"/>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endParaRPr lang="en-US" sz="1400" b="1" dirty="0" smtClean="0"/>
          </a:p>
          <a:p>
            <a:pPr marL="342900" indent="-342900">
              <a:buFont typeface="Wingdings" panose="05000000000000000000" pitchFamily="2" charset="2"/>
              <a:buChar char="§"/>
            </a:pPr>
            <a:r>
              <a:rPr lang="en-US" sz="1900" b="1" dirty="0" smtClean="0"/>
              <a:t>Focus </a:t>
            </a:r>
            <a:r>
              <a:rPr lang="en-US" sz="1900" b="1" dirty="0"/>
              <a:t>on priority areas </a:t>
            </a:r>
            <a:r>
              <a:rPr lang="en-US" sz="1900" dirty="0"/>
              <a:t>defined by </a:t>
            </a:r>
            <a:r>
              <a:rPr lang="en-US" sz="1900" dirty="0" smtClean="0"/>
              <a:t>countries </a:t>
            </a:r>
            <a:endParaRPr lang="en-US" sz="1900" dirty="0"/>
          </a:p>
          <a:p>
            <a:pPr marL="342900" indent="-342900">
              <a:buFont typeface="Wingdings" panose="05000000000000000000" pitchFamily="2" charset="2"/>
              <a:buChar char="§"/>
            </a:pPr>
            <a:r>
              <a:rPr lang="en-US" sz="1900" dirty="0" smtClean="0"/>
              <a:t>Support </a:t>
            </a:r>
            <a:r>
              <a:rPr lang="en-US" sz="1900" b="1" dirty="0" smtClean="0"/>
              <a:t>integrated approach</a:t>
            </a:r>
            <a:r>
              <a:rPr lang="en-US" sz="1900" dirty="0" smtClean="0"/>
              <a:t>, considering synergies &amp; trade-offs</a:t>
            </a:r>
            <a:endParaRPr lang="en-US" sz="1900" dirty="0"/>
          </a:p>
          <a:p>
            <a:pPr marL="342900" indent="-342900">
              <a:buFont typeface="Wingdings" panose="05000000000000000000" pitchFamily="2" charset="2"/>
              <a:buChar char="§"/>
            </a:pPr>
            <a:r>
              <a:rPr lang="en-US" sz="1900" b="1" dirty="0" smtClean="0"/>
              <a:t>Target resources at bottlenecks and gaps</a:t>
            </a:r>
            <a:r>
              <a:rPr lang="en-US" sz="1900" dirty="0"/>
              <a:t> </a:t>
            </a:r>
            <a:r>
              <a:rPr lang="en-US" sz="1900" dirty="0" smtClean="0"/>
              <a:t>- financing, partnerships</a:t>
            </a:r>
            <a:r>
              <a:rPr lang="en-US" sz="1900" dirty="0"/>
              <a:t>, </a:t>
            </a:r>
            <a:r>
              <a:rPr lang="en-US" sz="1900" dirty="0" smtClean="0"/>
              <a:t>measurement</a:t>
            </a:r>
            <a:endParaRPr lang="en-US" sz="1900" dirty="0"/>
          </a:p>
        </p:txBody>
      </p:sp>
      <p:sp>
        <p:nvSpPr>
          <p:cNvPr id="22" name="Rectangle 5"/>
          <p:cNvSpPr>
            <a:spLocks noChangeArrowheads="1"/>
          </p:cNvSpPr>
          <p:nvPr/>
        </p:nvSpPr>
        <p:spPr bwMode="gray">
          <a:xfrm>
            <a:off x="6168642" y="3097780"/>
            <a:ext cx="2798109" cy="3643591"/>
          </a:xfrm>
          <a:prstGeom prst="rect">
            <a:avLst/>
          </a:prstGeom>
          <a:solidFill>
            <a:srgbClr val="FFFFFF"/>
          </a:solidFill>
          <a:ln w="6350">
            <a:solidFill>
              <a:schemeClr val="bg1">
                <a:lumMod val="65000"/>
              </a:schemeClr>
            </a:solidFill>
            <a:miter lim="800000"/>
            <a:headEnd/>
            <a:tailEnd/>
          </a:ln>
          <a:effectLst/>
        </p:spPr>
        <p:txBody>
          <a:bodyPr lIns="99692" tIns="199385" rIns="132923" bIns="66462" anchor="t"/>
          <a:lstStyle/>
          <a:p>
            <a:pPr lvl="0"/>
            <a:endParaRPr lang="en-GB" sz="1400" b="1" dirty="0" smtClean="0"/>
          </a:p>
          <a:p>
            <a:pPr marL="342900" lvl="0" indent="-342900">
              <a:buFont typeface="Wingdings" panose="05000000000000000000" pitchFamily="2" charset="2"/>
              <a:buChar char="§"/>
            </a:pPr>
            <a:r>
              <a:rPr lang="en-GB" sz="1900" b="1" dirty="0" smtClean="0"/>
              <a:t>Support </a:t>
            </a:r>
            <a:r>
              <a:rPr lang="en-GB" sz="1900" b="1" dirty="0"/>
              <a:t>– skills and experience - from </a:t>
            </a:r>
            <a:r>
              <a:rPr lang="en-GB" sz="1900" b="1" dirty="0" smtClean="0"/>
              <a:t>UN </a:t>
            </a:r>
            <a:r>
              <a:rPr lang="en-GB" sz="1900" b="1" dirty="0"/>
              <a:t>agencies to countries</a:t>
            </a:r>
            <a:r>
              <a:rPr lang="en-GB" sz="1900" dirty="0"/>
              <a:t>, </a:t>
            </a:r>
            <a:r>
              <a:rPr lang="en-GB" sz="1900" dirty="0" smtClean="0"/>
              <a:t>which </a:t>
            </a:r>
            <a:r>
              <a:rPr lang="en-GB" sz="1900" dirty="0"/>
              <a:t>should </a:t>
            </a:r>
            <a:r>
              <a:rPr lang="en-GB" sz="1900" dirty="0" smtClean="0"/>
              <a:t>be made </a:t>
            </a:r>
            <a:r>
              <a:rPr lang="en-GB" sz="1900" dirty="0"/>
              <a:t>available </a:t>
            </a:r>
            <a:r>
              <a:rPr lang="en-GB" sz="1900" dirty="0" smtClean="0"/>
              <a:t>at a low cost in </a:t>
            </a:r>
            <a:r>
              <a:rPr lang="en-GB" sz="1900" dirty="0"/>
              <a:t>a timely </a:t>
            </a:r>
            <a:r>
              <a:rPr lang="en-GB" sz="1900" dirty="0" smtClean="0"/>
              <a:t>manner</a:t>
            </a:r>
          </a:p>
        </p:txBody>
      </p:sp>
      <p:sp>
        <p:nvSpPr>
          <p:cNvPr id="23" name="Rectangle 17" descr="© INSCALE GmbH, 26.05.2010&#10;http://www.presentationload.com/"/>
          <p:cNvSpPr>
            <a:spLocks noChangeArrowheads="1"/>
          </p:cNvSpPr>
          <p:nvPr/>
        </p:nvSpPr>
        <p:spPr bwMode="gray">
          <a:xfrm>
            <a:off x="6167256" y="2420888"/>
            <a:ext cx="2832946" cy="780556"/>
          </a:xfrm>
          <a:prstGeom prst="roundRect">
            <a:avLst>
              <a:gd name="adj" fmla="val 6490"/>
            </a:avLst>
          </a:prstGeom>
          <a:solidFill>
            <a:srgbClr val="BA0000"/>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smtClean="0">
                <a:solidFill>
                  <a:srgbClr val="FFFFFF"/>
                </a:solidFill>
                <a:effectLst>
                  <a:outerShdw blurRad="190500" algn="tl" rotWithShape="0">
                    <a:prstClr val="black">
                      <a:alpha val="50000"/>
                    </a:prstClr>
                  </a:outerShdw>
                </a:effectLst>
                <a:cs typeface="Arial" charset="0"/>
              </a:rPr>
              <a:t>POLICY SUPPORT</a:t>
            </a:r>
            <a:endParaRPr lang="en-US" sz="2600" b="1" dirty="0">
              <a:solidFill>
                <a:srgbClr val="FFFFFF"/>
              </a:solidFill>
              <a:effectLst>
                <a:outerShdw blurRad="190500" algn="tl" rotWithShape="0">
                  <a:prstClr val="black">
                    <a:alpha val="50000"/>
                  </a:prstClr>
                </a:outerShdw>
              </a:effectLst>
              <a:cs typeface="Arial" charset="0"/>
            </a:endParaRPr>
          </a:p>
        </p:txBody>
      </p:sp>
      <p:sp>
        <p:nvSpPr>
          <p:cNvPr id="24" name="Title 1"/>
          <p:cNvSpPr txBox="1">
            <a:spLocks/>
          </p:cNvSpPr>
          <p:nvPr/>
        </p:nvSpPr>
        <p:spPr>
          <a:xfrm>
            <a:off x="877806" y="-27384"/>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rPr>
              <a:t>What is MAPS?</a:t>
            </a:r>
            <a:endParaRPr lang="en-US" sz="3800" b="1" dirty="0">
              <a:solidFill>
                <a:srgbClr val="0B68BD"/>
              </a:solidFill>
            </a:endParaRPr>
          </a:p>
        </p:txBody>
      </p:sp>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254" y="728755"/>
            <a:ext cx="2799496" cy="166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153" y="722390"/>
            <a:ext cx="2832946" cy="1914525"/>
          </a:xfrm>
          <a:prstGeom prst="rect">
            <a:avLst/>
          </a:prstGeom>
        </p:spPr>
      </p:pic>
      <p:sp>
        <p:nvSpPr>
          <p:cNvPr id="29" name="Rectangle 17" descr="© INSCALE GmbH, 26.05.2010&#10;http://www.presentationload.com/"/>
          <p:cNvSpPr>
            <a:spLocks noChangeArrowheads="1"/>
          </p:cNvSpPr>
          <p:nvPr/>
        </p:nvSpPr>
        <p:spPr bwMode="gray">
          <a:xfrm>
            <a:off x="3176153" y="2420888"/>
            <a:ext cx="2832946" cy="780556"/>
          </a:xfrm>
          <a:prstGeom prst="roundRect">
            <a:avLst>
              <a:gd name="adj" fmla="val 6490"/>
            </a:avLst>
          </a:prstGeom>
          <a:solidFill>
            <a:schemeClr val="accent1">
              <a:lumMod val="75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740038" eaLnBrk="0" hangingPunct="0"/>
            <a:r>
              <a:rPr lang="en-US" sz="2600" b="1" dirty="0" smtClean="0">
                <a:solidFill>
                  <a:srgbClr val="FFFFFF"/>
                </a:solidFill>
                <a:effectLst>
                  <a:outerShdw blurRad="190500" algn="tl" rotWithShape="0">
                    <a:prstClr val="black">
                      <a:alpha val="50000"/>
                    </a:prstClr>
                  </a:outerShdw>
                </a:effectLst>
                <a:cs typeface="Arial" charset="0"/>
              </a:rPr>
              <a:t>ACCELERATION</a:t>
            </a:r>
            <a:endParaRPr lang="en-US" sz="2600" b="1" dirty="0">
              <a:solidFill>
                <a:srgbClr val="FFFFFF"/>
              </a:solidFill>
              <a:effectLst>
                <a:outerShdw blurRad="190500" algn="tl" rotWithShape="0">
                  <a:prstClr val="black">
                    <a:alpha val="50000"/>
                  </a:prstClr>
                </a:outerShdw>
              </a:effectLst>
              <a:cs typeface="Arial"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102" y="717094"/>
            <a:ext cx="2832946" cy="170379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102" y="749164"/>
            <a:ext cx="2832946" cy="1671724"/>
          </a:xfrm>
          <a:prstGeom prst="rect">
            <a:avLst/>
          </a:prstGeom>
        </p:spPr>
      </p:pic>
    </p:spTree>
    <p:extLst>
      <p:ext uri="{BB962C8B-B14F-4D97-AF65-F5344CB8AC3E}">
        <p14:creationId xmlns:p14="http://schemas.microsoft.com/office/powerpoint/2010/main" val="42665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09600" y="593304"/>
            <a:ext cx="82119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28589" y="2708920"/>
            <a:ext cx="6292986" cy="1578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marL="342900" lvl="0" indent="-342900">
              <a:buFont typeface="Wingdings" panose="05000000000000000000" pitchFamily="2" charset="2"/>
              <a:buChar char="§"/>
            </a:pPr>
            <a:r>
              <a:rPr lang="en-GB" sz="2000" dirty="0" smtClean="0">
                <a:solidFill>
                  <a:schemeClr val="tx1"/>
                </a:solidFill>
              </a:rPr>
              <a:t>MAPS</a:t>
            </a:r>
            <a:r>
              <a:rPr lang="en-GB" sz="2000" dirty="0" smtClean="0">
                <a:solidFill>
                  <a:srgbClr val="FF0000"/>
                </a:solidFill>
              </a:rPr>
              <a:t> </a:t>
            </a:r>
            <a:r>
              <a:rPr lang="en-GB" sz="2000" dirty="0" smtClean="0">
                <a:solidFill>
                  <a:schemeClr val="tx1"/>
                </a:solidFill>
              </a:rPr>
              <a:t>components </a:t>
            </a:r>
            <a:r>
              <a:rPr lang="en-GB" sz="2000" b="1" dirty="0" smtClean="0">
                <a:solidFill>
                  <a:schemeClr val="tx1"/>
                </a:solidFill>
              </a:rPr>
              <a:t>will not follow a sequential order</a:t>
            </a:r>
            <a:r>
              <a:rPr lang="en-GB" sz="2000" dirty="0">
                <a:solidFill>
                  <a:schemeClr val="tx1"/>
                </a:solidFill>
              </a:rPr>
              <a:t>,</a:t>
            </a:r>
            <a:r>
              <a:rPr lang="en-GB" sz="2000" dirty="0" smtClean="0">
                <a:solidFill>
                  <a:schemeClr val="tx1"/>
                </a:solidFill>
              </a:rPr>
              <a:t> </a:t>
            </a:r>
            <a:r>
              <a:rPr lang="en-US" sz="2000" dirty="0" smtClean="0">
                <a:solidFill>
                  <a:schemeClr val="tx1"/>
                </a:solidFill>
              </a:rPr>
              <a:t>but can frame a coherent approach to policy guidance by the UN development system. The UNDAF remains the strategic framework for the UNCT. </a:t>
            </a:r>
            <a:endParaRPr lang="en-US" sz="2000" dirty="0">
              <a:solidFill>
                <a:schemeClr val="tx1"/>
              </a:solidFill>
            </a:endParaRPr>
          </a:p>
        </p:txBody>
      </p:sp>
      <p:sp>
        <p:nvSpPr>
          <p:cNvPr id="24" name="Rectangle 23"/>
          <p:cNvSpPr/>
          <p:nvPr/>
        </p:nvSpPr>
        <p:spPr>
          <a:xfrm>
            <a:off x="2533026" y="4437112"/>
            <a:ext cx="6292986"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marL="342900" indent="-342900">
              <a:buFont typeface="Wingdings" panose="05000000000000000000" pitchFamily="2" charset="2"/>
              <a:buChar char="§"/>
            </a:pPr>
            <a:endParaRPr lang="en-US" sz="2000" b="1" dirty="0" smtClean="0">
              <a:solidFill>
                <a:schemeClr val="tx1"/>
              </a:solidFill>
            </a:endParaRPr>
          </a:p>
          <a:p>
            <a:pPr marL="342900" indent="-342900">
              <a:buFont typeface="Wingdings" panose="05000000000000000000" pitchFamily="2" charset="2"/>
              <a:buChar char="§"/>
            </a:pPr>
            <a:r>
              <a:rPr lang="en-US" sz="2000" b="1" dirty="0" smtClean="0">
                <a:solidFill>
                  <a:schemeClr val="tx1"/>
                </a:solidFill>
              </a:rPr>
              <a:t>Deliverables 2015/2016:</a:t>
            </a:r>
          </a:p>
          <a:p>
            <a:pPr marL="879333" lvl="1" indent="-342900">
              <a:buFont typeface="Wingdings" panose="05000000000000000000" pitchFamily="2" charset="2"/>
              <a:buChar char="ü"/>
            </a:pPr>
            <a:r>
              <a:rPr lang="en-US" sz="2000" dirty="0">
                <a:solidFill>
                  <a:schemeClr val="tx1"/>
                </a:solidFill>
              </a:rPr>
              <a:t>Mapping of agency / joint policy support </a:t>
            </a:r>
            <a:r>
              <a:rPr lang="en-US" sz="2000" dirty="0" smtClean="0">
                <a:solidFill>
                  <a:schemeClr val="tx1"/>
                </a:solidFill>
              </a:rPr>
              <a:t>tools</a:t>
            </a:r>
          </a:p>
          <a:p>
            <a:pPr marL="879333" lvl="1" indent="-342900">
              <a:buFont typeface="Wingdings" panose="05000000000000000000" pitchFamily="2" charset="2"/>
              <a:buChar char="ü"/>
            </a:pPr>
            <a:r>
              <a:rPr lang="en-US" sz="2000" dirty="0">
                <a:solidFill>
                  <a:schemeClr val="tx1"/>
                </a:solidFill>
              </a:rPr>
              <a:t>Guidance for </a:t>
            </a:r>
            <a:r>
              <a:rPr lang="en-US" sz="2000" dirty="0" smtClean="0">
                <a:solidFill>
                  <a:schemeClr val="tx1"/>
                </a:solidFill>
              </a:rPr>
              <a:t>support to mainstreaming SDGs</a:t>
            </a:r>
            <a:endParaRPr lang="en-US" sz="2000" dirty="0">
              <a:solidFill>
                <a:schemeClr val="tx1"/>
              </a:solidFill>
            </a:endParaRPr>
          </a:p>
          <a:p>
            <a:pPr marL="879333" lvl="1" indent="-342900">
              <a:buFont typeface="Wingdings" panose="05000000000000000000" pitchFamily="2" charset="2"/>
              <a:buChar char="ü"/>
            </a:pPr>
            <a:r>
              <a:rPr lang="en-US" sz="2000" dirty="0" smtClean="0">
                <a:solidFill>
                  <a:schemeClr val="tx1"/>
                </a:solidFill>
              </a:rPr>
              <a:t>Guidance for national reporting on SDGs</a:t>
            </a:r>
          </a:p>
          <a:p>
            <a:pPr marL="879333" lvl="1" indent="-342900">
              <a:buFont typeface="Wingdings" panose="05000000000000000000" pitchFamily="2" charset="2"/>
              <a:buChar char="ü"/>
            </a:pPr>
            <a:r>
              <a:rPr lang="en-US" sz="2000" dirty="0" smtClean="0">
                <a:solidFill>
                  <a:schemeClr val="tx1"/>
                </a:solidFill>
              </a:rPr>
              <a:t>Toolkit </a:t>
            </a:r>
            <a:r>
              <a:rPr lang="en-US" sz="2000" dirty="0">
                <a:solidFill>
                  <a:schemeClr val="tx1"/>
                </a:solidFill>
              </a:rPr>
              <a:t>for </a:t>
            </a:r>
            <a:r>
              <a:rPr lang="en-US" sz="2000" dirty="0" smtClean="0">
                <a:solidFill>
                  <a:schemeClr val="tx1"/>
                </a:solidFill>
              </a:rPr>
              <a:t>SDG-based acceleration </a:t>
            </a:r>
            <a:r>
              <a:rPr lang="en-US" sz="2000" dirty="0">
                <a:solidFill>
                  <a:schemeClr val="tx1"/>
                </a:solidFill>
              </a:rPr>
              <a:t>framework</a:t>
            </a:r>
            <a:endParaRPr lang="en-US" sz="2000" dirty="0" smtClean="0">
              <a:solidFill>
                <a:schemeClr val="tx1"/>
              </a:solidFill>
            </a:endParaRPr>
          </a:p>
          <a:p>
            <a:pPr marL="342900" indent="-342900">
              <a:buFont typeface="Wingdings" panose="05000000000000000000" pitchFamily="2" charset="2"/>
              <a:buChar char="§"/>
            </a:pPr>
            <a:endParaRPr lang="en-US" sz="2000" dirty="0" smtClean="0">
              <a:solidFill>
                <a:schemeClr val="tx1"/>
              </a:solidFill>
            </a:endParaRPr>
          </a:p>
        </p:txBody>
      </p:sp>
      <p:sp>
        <p:nvSpPr>
          <p:cNvPr id="26" name="Rectangle 25"/>
          <p:cNvSpPr/>
          <p:nvPr/>
        </p:nvSpPr>
        <p:spPr>
          <a:xfrm>
            <a:off x="2524153" y="864097"/>
            <a:ext cx="6301859" cy="1700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marL="335270" indent="-335270">
              <a:buFont typeface="Arial" panose="020B0604020202020204" pitchFamily="34" charset="0"/>
              <a:buChar char="•"/>
            </a:pPr>
            <a:endParaRPr lang="en-US" sz="2300" b="1" dirty="0" smtClean="0">
              <a:solidFill>
                <a:schemeClr val="tx1"/>
              </a:solidFill>
            </a:endParaRPr>
          </a:p>
          <a:p>
            <a:pPr marL="342900" lvl="0" indent="-342900">
              <a:buFont typeface="Wingdings" panose="05000000000000000000" pitchFamily="2" charset="2"/>
              <a:buChar char="§"/>
            </a:pPr>
            <a:r>
              <a:rPr lang="en-GB" sz="2000" b="1" dirty="0">
                <a:solidFill>
                  <a:schemeClr val="tx1"/>
                </a:solidFill>
              </a:rPr>
              <a:t>Pay attention to cross-cutting issues: </a:t>
            </a:r>
            <a:endParaRPr lang="en-GB" sz="2000" b="1" dirty="0" smtClean="0">
              <a:solidFill>
                <a:schemeClr val="tx1"/>
              </a:solidFill>
            </a:endParaRPr>
          </a:p>
          <a:p>
            <a:pPr marL="879333" lvl="1" indent="-342900">
              <a:buFont typeface="Wingdings" panose="05000000000000000000" pitchFamily="2" charset="2"/>
              <a:buChar char="ü"/>
            </a:pPr>
            <a:r>
              <a:rPr lang="en-GB" sz="2000" dirty="0" smtClean="0">
                <a:solidFill>
                  <a:schemeClr val="tx1"/>
                </a:solidFill>
              </a:rPr>
              <a:t>Partnerships</a:t>
            </a:r>
          </a:p>
          <a:p>
            <a:pPr marL="879333" lvl="1" indent="-342900">
              <a:buFont typeface="Wingdings" panose="05000000000000000000" pitchFamily="2" charset="2"/>
              <a:buChar char="ü"/>
            </a:pPr>
            <a:r>
              <a:rPr lang="en-GB" sz="2000" dirty="0" smtClean="0">
                <a:solidFill>
                  <a:schemeClr val="tx1"/>
                </a:solidFill>
              </a:rPr>
              <a:t>Accountability</a:t>
            </a:r>
          </a:p>
          <a:p>
            <a:pPr marL="879333" lvl="1" indent="-342900">
              <a:buFont typeface="Wingdings" panose="05000000000000000000" pitchFamily="2" charset="2"/>
              <a:buChar char="ü"/>
            </a:pPr>
            <a:r>
              <a:rPr lang="en-GB" sz="2000" dirty="0" smtClean="0">
                <a:solidFill>
                  <a:schemeClr val="tx1"/>
                </a:solidFill>
              </a:rPr>
              <a:t>Data</a:t>
            </a:r>
          </a:p>
          <a:p>
            <a:endParaRPr lang="en-GB" sz="2300" b="1" dirty="0">
              <a:solidFill>
                <a:srgbClr val="000000"/>
              </a:solidFill>
            </a:endParaRPr>
          </a:p>
        </p:txBody>
      </p:sp>
      <p:sp>
        <p:nvSpPr>
          <p:cNvPr id="14" name="Title 1"/>
          <p:cNvSpPr txBox="1">
            <a:spLocks/>
          </p:cNvSpPr>
          <p:nvPr/>
        </p:nvSpPr>
        <p:spPr>
          <a:xfrm>
            <a:off x="877806" y="-27384"/>
            <a:ext cx="7467600" cy="620688"/>
          </a:xfrm>
          <a:prstGeom prst="rect">
            <a:avLst/>
          </a:prstGeom>
        </p:spPr>
        <p:txBody>
          <a:bodyPr vert="horz" lIns="107287" tIns="53643" rIns="107287" bIns="53643"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800" b="1" dirty="0" smtClean="0">
                <a:solidFill>
                  <a:srgbClr val="0B68BD"/>
                </a:solidFill>
              </a:rPr>
              <a:t>MAPS</a:t>
            </a:r>
            <a:endParaRPr lang="en-US" sz="3800" b="1" dirty="0">
              <a:solidFill>
                <a:srgbClr val="0B68BD"/>
              </a:solidFill>
            </a:endParaRPr>
          </a:p>
        </p:txBody>
      </p:sp>
      <p:pic>
        <p:nvPicPr>
          <p:cNvPr id="6" name="Picture 5"/>
          <p:cNvPicPr>
            <a:picLocks noChangeAspect="1"/>
          </p:cNvPicPr>
          <p:nvPr/>
        </p:nvPicPr>
        <p:blipFill>
          <a:blip r:embed="rId3"/>
          <a:stretch>
            <a:fillRect/>
          </a:stretch>
        </p:blipFill>
        <p:spPr>
          <a:xfrm>
            <a:off x="165106" y="2708920"/>
            <a:ext cx="2119888" cy="1578174"/>
          </a:xfrm>
          <a:prstGeom prst="rect">
            <a:avLst/>
          </a:prstGeom>
        </p:spPr>
      </p:pic>
      <p:pic>
        <p:nvPicPr>
          <p:cNvPr id="21" name="Picture 20"/>
          <p:cNvPicPr>
            <a:picLocks noChangeAspect="1"/>
          </p:cNvPicPr>
          <p:nvPr/>
        </p:nvPicPr>
        <p:blipFill>
          <a:blip r:embed="rId4"/>
          <a:stretch>
            <a:fillRect/>
          </a:stretch>
        </p:blipFill>
        <p:spPr>
          <a:xfrm>
            <a:off x="165107" y="4509123"/>
            <a:ext cx="2132237" cy="1863897"/>
          </a:xfrm>
          <a:prstGeom prst="rect">
            <a:avLst/>
          </a:prstGeom>
        </p:spPr>
      </p:pic>
      <p:pic>
        <p:nvPicPr>
          <p:cNvPr id="28" name="Picture 27"/>
          <p:cNvPicPr>
            <a:picLocks noChangeAspect="1"/>
          </p:cNvPicPr>
          <p:nvPr/>
        </p:nvPicPr>
        <p:blipFill>
          <a:blip r:embed="rId5"/>
          <a:stretch>
            <a:fillRect/>
          </a:stretch>
        </p:blipFill>
        <p:spPr>
          <a:xfrm>
            <a:off x="145485" y="891423"/>
            <a:ext cx="2132237" cy="1673481"/>
          </a:xfrm>
          <a:prstGeom prst="rect">
            <a:avLst/>
          </a:prstGeom>
        </p:spPr>
      </p:pic>
    </p:spTree>
    <p:extLst>
      <p:ext uri="{BB962C8B-B14F-4D97-AF65-F5344CB8AC3E}">
        <p14:creationId xmlns:p14="http://schemas.microsoft.com/office/powerpoint/2010/main" val="395115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etworking jairoagu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77"/>
            <a:ext cx="9224825" cy="6914877"/>
          </a:xfrm>
          <a:prstGeom prst="rect">
            <a:avLst/>
          </a:prstGeom>
        </p:spPr>
      </p:pic>
      <p:sp>
        <p:nvSpPr>
          <p:cNvPr id="6" name="Rectangle 5"/>
          <p:cNvSpPr/>
          <p:nvPr/>
        </p:nvSpPr>
        <p:spPr>
          <a:xfrm>
            <a:off x="1315023" y="2132856"/>
            <a:ext cx="6979237" cy="3816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ct val="20000"/>
              </a:spcBef>
              <a:buFont typeface="Wingdings" panose="05000000000000000000" pitchFamily="2" charset="2"/>
              <a:buChar char="ü"/>
            </a:pPr>
            <a:r>
              <a:rPr lang="en-CA" sz="2000" b="1" dirty="0" smtClean="0">
                <a:solidFill>
                  <a:schemeClr val="tx1"/>
                </a:solidFill>
              </a:rPr>
              <a:t>Array </a:t>
            </a:r>
            <a:r>
              <a:rPr lang="en-CA" sz="2000" b="1" dirty="0">
                <a:solidFill>
                  <a:schemeClr val="tx1"/>
                </a:solidFill>
              </a:rPr>
              <a:t>of approaches and tools </a:t>
            </a:r>
            <a:r>
              <a:rPr lang="en-CA" sz="2000" dirty="0">
                <a:solidFill>
                  <a:schemeClr val="tx1"/>
                </a:solidFill>
              </a:rPr>
              <a:t>that UNCTs can discuss with Member States to </a:t>
            </a:r>
            <a:r>
              <a:rPr lang="en-CA" sz="2000" b="1" dirty="0">
                <a:solidFill>
                  <a:schemeClr val="tx1"/>
                </a:solidFill>
              </a:rPr>
              <a:t>adapt the Agenda </a:t>
            </a:r>
            <a:r>
              <a:rPr lang="en-CA" sz="2000" dirty="0">
                <a:solidFill>
                  <a:schemeClr val="tx1"/>
                </a:solidFill>
              </a:rPr>
              <a:t>to national, sub-national and local conditions and realities. </a:t>
            </a:r>
          </a:p>
          <a:p>
            <a:pPr lvl="0" algn="just">
              <a:spcBef>
                <a:spcPct val="20000"/>
              </a:spcBef>
            </a:pPr>
            <a:endParaRPr lang="en-CA" sz="2000" dirty="0">
              <a:solidFill>
                <a:schemeClr val="tx1"/>
              </a:solidFill>
            </a:endParaRPr>
          </a:p>
          <a:p>
            <a:pPr marL="342900" lvl="0" indent="-342900" algn="just">
              <a:spcBef>
                <a:spcPct val="20000"/>
              </a:spcBef>
              <a:buFont typeface="Wingdings" panose="05000000000000000000" pitchFamily="2" charset="2"/>
              <a:buChar char="ü"/>
            </a:pPr>
            <a:r>
              <a:rPr lang="en-CA" sz="2000" b="1" dirty="0">
                <a:solidFill>
                  <a:schemeClr val="tx1"/>
                </a:solidFill>
              </a:rPr>
              <a:t>A menu of options</a:t>
            </a:r>
            <a:r>
              <a:rPr lang="en-CA" sz="2000" dirty="0">
                <a:solidFill>
                  <a:schemeClr val="tx1"/>
                </a:solidFill>
              </a:rPr>
              <a:t>, with case studies providing examples of how some countries have begun to develop and use relevant tools.</a:t>
            </a:r>
          </a:p>
          <a:p>
            <a:pPr marL="342900" lvl="0" indent="-342900" algn="just">
              <a:spcBef>
                <a:spcPct val="20000"/>
              </a:spcBef>
              <a:buFont typeface="Wingdings" panose="05000000000000000000" pitchFamily="2" charset="2"/>
              <a:buChar char="ü"/>
            </a:pPr>
            <a:endParaRPr lang="en-CA" sz="2000" dirty="0">
              <a:solidFill>
                <a:schemeClr val="tx1"/>
              </a:solidFill>
            </a:endParaRPr>
          </a:p>
          <a:p>
            <a:pPr marL="342900" lvl="0" indent="-342900" algn="just">
              <a:spcBef>
                <a:spcPct val="20000"/>
              </a:spcBef>
              <a:buFont typeface="Wingdings" panose="05000000000000000000" pitchFamily="2" charset="2"/>
              <a:buChar char="ü"/>
            </a:pPr>
            <a:r>
              <a:rPr lang="en-CA" sz="2000" dirty="0">
                <a:solidFill>
                  <a:schemeClr val="tx1"/>
                </a:solidFill>
              </a:rPr>
              <a:t>It might also be of direct use to </a:t>
            </a:r>
            <a:r>
              <a:rPr lang="en-CA" sz="2000" b="1" dirty="0">
                <a:solidFill>
                  <a:schemeClr val="tx1"/>
                </a:solidFill>
              </a:rPr>
              <a:t>a broader audience of government officials and development practitioners</a:t>
            </a:r>
            <a:r>
              <a:rPr lang="en-CA" sz="2000" dirty="0">
                <a:solidFill>
                  <a:schemeClr val="tx1"/>
                </a:solidFill>
              </a:rPr>
              <a:t>.</a:t>
            </a:r>
            <a:endParaRPr lang="en-US" sz="2000" dirty="0">
              <a:solidFill>
                <a:schemeClr val="tx1"/>
              </a:solidFill>
            </a:endParaRPr>
          </a:p>
          <a:p>
            <a:pPr marL="342900" lvl="0" indent="-342900" algn="just" defTabSz="914400">
              <a:spcBef>
                <a:spcPct val="20000"/>
              </a:spcBef>
              <a:buFont typeface="Wingdings" panose="05000000000000000000" pitchFamily="2" charset="2"/>
              <a:buChar char="ü"/>
            </a:pPr>
            <a:endParaRPr lang="en-CA" sz="2000" dirty="0" smtClean="0">
              <a:solidFill>
                <a:schemeClr val="tx1"/>
              </a:solidFill>
            </a:endParaRPr>
          </a:p>
        </p:txBody>
      </p:sp>
      <p:sp>
        <p:nvSpPr>
          <p:cNvPr id="7" name="Rectangle 6"/>
          <p:cNvSpPr/>
          <p:nvPr/>
        </p:nvSpPr>
        <p:spPr>
          <a:xfrm>
            <a:off x="1315023" y="260648"/>
            <a:ext cx="6979237"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rgbClr val="0070C0"/>
                </a:solidFill>
                <a:ea typeface="+mj-ea"/>
                <a:cs typeface="+mj-cs"/>
              </a:rPr>
              <a:t>Mainstreaming Reference Guide</a:t>
            </a:r>
            <a:endParaRPr lang="en-US" dirty="0"/>
          </a:p>
        </p:txBody>
      </p:sp>
    </p:spTree>
    <p:extLst>
      <p:ext uri="{BB962C8B-B14F-4D97-AF65-F5344CB8AC3E}">
        <p14:creationId xmlns:p14="http://schemas.microsoft.com/office/powerpoint/2010/main" val="3976844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4287</Words>
  <Application>Microsoft Office PowerPoint</Application>
  <PresentationFormat>On-screen Show (4:3)</PresentationFormat>
  <Paragraphs>430</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   Implementing the 2030 Agenda for Sustainable Development    NSOs Meeting on the Data Revolution in Africa Addis Ababa 20-22 January 2016   </vt:lpstr>
      <vt:lpstr>PowerPoint Presentation</vt:lpstr>
      <vt:lpstr>PowerPoint Presentation</vt:lpstr>
      <vt:lpstr> </vt:lpstr>
      <vt:lpstr> From MDGs to SDGs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Conflict-affected countries were famously  ‘left behind’ by the MDGs</vt:lpstr>
      <vt:lpstr>Conflict destroying  development gains </vt:lpstr>
      <vt:lpstr>Special approach needed</vt:lpstr>
      <vt:lpstr>SDG Readiness in Fragile States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2030 Agenda for Sustainable Development</dc:title>
  <dc:creator>Nergis Gulasan</dc:creator>
  <cp:lastModifiedBy>Serge Kapto</cp:lastModifiedBy>
  <cp:revision>81</cp:revision>
  <cp:lastPrinted>2016-01-11T18:26:00Z</cp:lastPrinted>
  <dcterms:created xsi:type="dcterms:W3CDTF">2006-08-16T00:00:00Z</dcterms:created>
  <dcterms:modified xsi:type="dcterms:W3CDTF">2016-01-20T06:35:49Z</dcterms:modified>
</cp:coreProperties>
</file>