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1" r:id="rId2"/>
    <p:sldId id="270" r:id="rId3"/>
    <p:sldId id="278" r:id="rId4"/>
    <p:sldId id="279" r:id="rId5"/>
    <p:sldId id="271" r:id="rId6"/>
    <p:sldId id="262" r:id="rId7"/>
    <p:sldId id="264" r:id="rId8"/>
    <p:sldId id="268" r:id="rId9"/>
    <p:sldId id="266" r:id="rId10"/>
    <p:sldId id="273" r:id="rId11"/>
    <p:sldId id="274" r:id="rId12"/>
    <p:sldId id="265" r:id="rId13"/>
    <p:sldId id="275" r:id="rId14"/>
    <p:sldId id="269"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833"/>
    <a:srgbClr val="005800"/>
    <a:srgbClr val="008000"/>
    <a:srgbClr val="FAA52F"/>
    <a:srgbClr val="FAC800"/>
    <a:srgbClr val="00C800"/>
    <a:srgbClr val="55CB2B"/>
    <a:srgbClr val="009600"/>
    <a:srgbClr val="00A800"/>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811" autoAdjust="0"/>
  </p:normalViewPr>
  <p:slideViewPr>
    <p:cSldViewPr>
      <p:cViewPr>
        <p:scale>
          <a:sx n="80" d="100"/>
          <a:sy n="80" d="100"/>
        </p:scale>
        <p:origin x="-145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800"/>
        </a:solidFill>
        <a:effectLst/>
      </p:bgPr>
    </p:bg>
    <p:spTree>
      <p:nvGrpSpPr>
        <p:cNvPr id="1" name=""/>
        <p:cNvGrpSpPr/>
        <p:nvPr/>
      </p:nvGrpSpPr>
      <p:grpSpPr>
        <a:xfrm>
          <a:off x="0" y="0"/>
          <a:ext cx="0" cy="0"/>
          <a:chOff x="0" y="0"/>
          <a:chExt cx="0" cy="0"/>
        </a:xfrm>
      </p:grpSpPr>
      <p:sp>
        <p:nvSpPr>
          <p:cNvPr id="2" name="TextBox 1"/>
          <p:cNvSpPr txBox="1"/>
          <p:nvPr/>
        </p:nvSpPr>
        <p:spPr>
          <a:xfrm>
            <a:off x="533400" y="564952"/>
            <a:ext cx="8534400" cy="4616648"/>
          </a:xfrm>
          <a:prstGeom prst="rect">
            <a:avLst/>
          </a:prstGeom>
          <a:noFill/>
        </p:spPr>
        <p:txBody>
          <a:bodyPr wrap="square" rtlCol="0">
            <a:spAutoFit/>
            <a:scene3d>
              <a:camera prst="orthographicFront"/>
              <a:lightRig rig="threePt" dir="t"/>
            </a:scene3d>
            <a:sp3d extrusionH="57150">
              <a:bevelT w="38100" h="38100"/>
            </a:sp3d>
          </a:bodyPr>
          <a:lstStyle/>
          <a:p>
            <a:r>
              <a:rPr lang="en-GB" sz="2800" b="1" dirty="0" smtClean="0">
                <a:solidFill>
                  <a:schemeClr val="bg1">
                    <a:lumMod val="75000"/>
                  </a:schemeClr>
                </a:solidFill>
                <a:effectLst/>
              </a:rPr>
              <a:t>Mapping the </a:t>
            </a:r>
          </a:p>
          <a:p>
            <a:r>
              <a:rPr lang="en-GB" sz="4800" b="1" dirty="0" smtClean="0">
                <a:solidFill>
                  <a:srgbClr val="FFC000"/>
                </a:solidFill>
                <a:effectLst>
                  <a:glow rad="63500">
                    <a:schemeClr val="accent3">
                      <a:satMod val="175000"/>
                      <a:alpha val="40000"/>
                    </a:schemeClr>
                  </a:glow>
                </a:effectLst>
              </a:rPr>
              <a:t>African Charter on Statistics</a:t>
            </a:r>
            <a:endParaRPr lang="en-GB" sz="2800" b="1" dirty="0" smtClean="0">
              <a:effectLst/>
            </a:endParaRPr>
          </a:p>
          <a:p>
            <a:r>
              <a:rPr lang="en-GB" sz="2800" b="1" dirty="0" smtClean="0">
                <a:solidFill>
                  <a:schemeClr val="bg1">
                    <a:lumMod val="75000"/>
                  </a:schemeClr>
                </a:solidFill>
                <a:effectLst/>
              </a:rPr>
              <a:t>the </a:t>
            </a:r>
          </a:p>
          <a:p>
            <a:r>
              <a:rPr lang="en-GB" sz="4800" b="1" dirty="0" smtClean="0">
                <a:solidFill>
                  <a:srgbClr val="FFC000"/>
                </a:solidFill>
                <a:effectLst>
                  <a:glow rad="63500">
                    <a:schemeClr val="accent3">
                      <a:satMod val="175000"/>
                      <a:alpha val="40000"/>
                    </a:schemeClr>
                  </a:glow>
                </a:effectLst>
              </a:rPr>
              <a:t>Strategy for the Harmonisation of Statistics in Africa</a:t>
            </a:r>
            <a:r>
              <a:rPr lang="en-GB" sz="2800" b="1" dirty="0" smtClean="0">
                <a:solidFill>
                  <a:srgbClr val="FFC000"/>
                </a:solidFill>
                <a:effectLst>
                  <a:glow rad="63500">
                    <a:schemeClr val="accent3">
                      <a:satMod val="175000"/>
                      <a:alpha val="40000"/>
                    </a:schemeClr>
                  </a:glow>
                </a:effectLst>
              </a:rPr>
              <a:t> </a:t>
            </a:r>
          </a:p>
          <a:p>
            <a:r>
              <a:rPr lang="en-GB" sz="2800" b="1" dirty="0" smtClean="0">
                <a:solidFill>
                  <a:schemeClr val="bg1">
                    <a:lumMod val="75000"/>
                  </a:schemeClr>
                </a:solidFill>
                <a:effectLst/>
              </a:rPr>
              <a:t>and the </a:t>
            </a:r>
          </a:p>
          <a:p>
            <a:r>
              <a:rPr lang="en-GB" sz="4800" b="1" dirty="0" smtClean="0">
                <a:solidFill>
                  <a:srgbClr val="FFC000"/>
                </a:solidFill>
                <a:effectLst>
                  <a:glow rad="63500">
                    <a:schemeClr val="accent3">
                      <a:satMod val="175000"/>
                      <a:alpha val="40000"/>
                    </a:schemeClr>
                  </a:glow>
                </a:effectLst>
              </a:rPr>
              <a:t>Africa Data Consensus</a:t>
            </a:r>
          </a:p>
          <a:p>
            <a:endParaRPr lang="en-GB" dirty="0">
              <a:effectLst>
                <a:glow rad="63500">
                  <a:schemeClr val="accent3">
                    <a:satMod val="175000"/>
                    <a:alpha val="40000"/>
                  </a:schemeClr>
                </a:glow>
              </a:effectLst>
            </a:endParaRPr>
          </a:p>
        </p:txBody>
      </p:sp>
      <p:sp>
        <p:nvSpPr>
          <p:cNvPr id="3" name="TextBox 2"/>
          <p:cNvSpPr txBox="1"/>
          <p:nvPr/>
        </p:nvSpPr>
        <p:spPr>
          <a:xfrm>
            <a:off x="990600" y="6019800"/>
            <a:ext cx="7772400" cy="338554"/>
          </a:xfrm>
          <a:prstGeom prst="rect">
            <a:avLst/>
          </a:prstGeom>
          <a:noFill/>
        </p:spPr>
        <p:txBody>
          <a:bodyPr wrap="square" rtlCol="0">
            <a:spAutoFit/>
          </a:bodyPr>
          <a:lstStyle/>
          <a:p>
            <a:pPr algn="r"/>
            <a:r>
              <a:rPr lang="en-GB" sz="1600" dirty="0" smtClean="0">
                <a:solidFill>
                  <a:schemeClr val="bg1">
                    <a:lumMod val="75000"/>
                  </a:schemeClr>
                </a:solidFill>
              </a:rPr>
              <a:t>Bill Anderson, Development  Initiatives. Addis Ababa, January 2016</a:t>
            </a:r>
            <a:endParaRPr lang="en-GB" sz="16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13716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Open Data</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4572000" y="4419600"/>
            <a:ext cx="4191000" cy="16002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Official data belong to the people and should be open to all. They should be open by default.</a:t>
            </a:r>
          </a:p>
          <a:p>
            <a:endParaRPr lang="en-GB" sz="1600" b="1" i="1" dirty="0" smtClean="0">
              <a:latin typeface="Garamond" pitchFamily="18" charset="0"/>
            </a:endParaRPr>
          </a:p>
          <a:p>
            <a:pPr algn="r"/>
            <a:r>
              <a:rPr lang="en-GB" sz="1600" b="1" dirty="0" smtClean="0"/>
              <a:t>Africa Data Consensus</a:t>
            </a:r>
            <a:endParaRPr lang="en-GB" sz="1600" b="1" dirty="0"/>
          </a:p>
        </p:txBody>
      </p:sp>
      <p:sp>
        <p:nvSpPr>
          <p:cNvPr id="4" name="Rounded Rectangle 3"/>
          <p:cNvSpPr/>
          <p:nvPr/>
        </p:nvSpPr>
        <p:spPr>
          <a:xfrm>
            <a:off x="4724400" y="228600"/>
            <a:ext cx="4114800" cy="2743200"/>
          </a:xfrm>
          <a:prstGeom prst="roundRect">
            <a:avLst/>
          </a:prstGeo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rtlCol="0" anchor="ctr"/>
          <a:lstStyle/>
          <a:p>
            <a:r>
              <a:rPr lang="en-GB" dirty="0" smtClean="0"/>
              <a:t> </a:t>
            </a:r>
            <a:r>
              <a:rPr lang="en-GB" sz="1600" b="1" i="1" dirty="0" smtClean="0">
                <a:latin typeface="Garamond" pitchFamily="18" charset="0"/>
              </a:rPr>
              <a:t>African statistics shall not be made inaccessible in any way whatsoever. This concomitant right of access for all users without restriction shall be guaranteed by domestic law. </a:t>
            </a:r>
          </a:p>
          <a:p>
            <a:endParaRPr lang="en-GB" sz="1600" b="1" i="1" dirty="0" smtClean="0">
              <a:latin typeface="Garamond" pitchFamily="18" charset="0"/>
            </a:endParaRPr>
          </a:p>
          <a:p>
            <a:pPr algn="r"/>
            <a:r>
              <a:rPr lang="en-GB" sz="1600" b="1" dirty="0" smtClean="0"/>
              <a:t>African Charter on Statistics</a:t>
            </a:r>
            <a:endParaRPr lang="en-GB" sz="1600" b="1" dirty="0"/>
          </a:p>
        </p:txBody>
      </p:sp>
      <p:sp>
        <p:nvSpPr>
          <p:cNvPr id="5" name="Rounded Rectangle 4"/>
          <p:cNvSpPr/>
          <p:nvPr/>
        </p:nvSpPr>
        <p:spPr>
          <a:xfrm>
            <a:off x="228600" y="1676400"/>
            <a:ext cx="3962400" cy="30480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t> </a:t>
            </a:r>
            <a:r>
              <a:rPr lang="en-GB" sz="1600" b="1" i="1" dirty="0" smtClean="0">
                <a:latin typeface="Garamond" pitchFamily="18" charset="0"/>
              </a:rPr>
              <a:t>Good data should also be readily accessible to a broad range of public and private users, and have a breadth and depth of coverage to meet the needs of policy-makers in addition to informing the public</a:t>
            </a:r>
          </a:p>
          <a:p>
            <a:endParaRPr lang="en-GB" sz="1600" b="1" i="1" dirty="0" smtClean="0">
              <a:latin typeface="Garamond" pitchFamily="18" charset="0"/>
            </a:endParaRPr>
          </a:p>
          <a:p>
            <a:pPr algn="r"/>
            <a:r>
              <a:rPr lang="en-GB" sz="1600" b="1" dirty="0" smtClean="0"/>
              <a:t>Strategy for the Harmonisation of Statistics in Africa</a:t>
            </a:r>
            <a:endParaRPr lang="en-GB"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bg/>
                                          </p:spTgt>
                                        </p:tgtEl>
                                        <p:attrNameLst>
                                          <p:attrName>style.visibility</p:attrName>
                                        </p:attrNameLst>
                                      </p:cBhvr>
                                      <p:to>
                                        <p:strVal val="visible"/>
                                      </p:to>
                                    </p:set>
                                    <p:anim calcmode="lin" valueType="num">
                                      <p:cBhvr additive="base">
                                        <p:cTn id="21"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3">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30480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The leadership role </a:t>
            </a:r>
            <a:r>
              <a:rPr lang="en-GB" b="1" dirty="0" smtClean="0">
                <a:solidFill>
                  <a:schemeClr val="accent1">
                    <a:lumMod val="50000"/>
                  </a:schemeClr>
                </a:solidFill>
                <a:effectLst>
                  <a:glow rad="63500">
                    <a:schemeClr val="accent1">
                      <a:satMod val="175000"/>
                      <a:alpha val="40000"/>
                    </a:schemeClr>
                  </a:glow>
                </a:effectLst>
              </a:rPr>
              <a:t>of </a:t>
            </a:r>
            <a:r>
              <a:rPr lang="en-GB" b="1" dirty="0" smtClean="0">
                <a:solidFill>
                  <a:schemeClr val="accent1">
                    <a:lumMod val="50000"/>
                  </a:schemeClr>
                </a:solidFill>
                <a:effectLst>
                  <a:glow rad="63500">
                    <a:schemeClr val="accent1">
                      <a:satMod val="175000"/>
                      <a:alpha val="40000"/>
                    </a:schemeClr>
                  </a:glow>
                </a:effectLst>
              </a:rPr>
              <a:t>NSOs</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4648200" y="2133600"/>
            <a:ext cx="4191000" cy="44958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The building blocks for an African data revolution are already in place</a:t>
            </a:r>
            <a:r>
              <a:rPr lang="en-GB" sz="1600" b="1" i="1" dirty="0" smtClean="0">
                <a:latin typeface="Garamond" pitchFamily="18" charset="0"/>
              </a:rPr>
              <a:t>. National </a:t>
            </a:r>
            <a:r>
              <a:rPr lang="en-GB" sz="1600" b="1" i="1" dirty="0" smtClean="0">
                <a:latin typeface="Garamond" pitchFamily="18" charset="0"/>
              </a:rPr>
              <a:t>Statistical Offices have long been the backbone of data production and management, producing official statistics and supporting data activities to create accurate and timely data for </a:t>
            </a:r>
            <a:r>
              <a:rPr lang="en-GB" sz="1600" b="1" i="1" dirty="0" smtClean="0">
                <a:latin typeface="Garamond" pitchFamily="18" charset="0"/>
              </a:rPr>
              <a:t>decision-making.</a:t>
            </a:r>
          </a:p>
          <a:p>
            <a:endParaRPr lang="en-GB" sz="1600" b="1" i="1" dirty="0" smtClean="0">
              <a:latin typeface="Garamond" pitchFamily="18" charset="0"/>
            </a:endParaRPr>
          </a:p>
          <a:p>
            <a:r>
              <a:rPr lang="en-GB" sz="1600" b="1" i="1" dirty="0" smtClean="0">
                <a:latin typeface="Garamond" pitchFamily="18" charset="0"/>
              </a:rPr>
              <a:t>Today’s development challenges and prospects call for a broad data ecosystem that spans the entire value chain driven by national priorities and underpinned by the Fundamental Principles of Official Statistics.</a:t>
            </a:r>
            <a:endParaRPr lang="en-GB" sz="1600" b="1" i="1" dirty="0" smtClean="0">
              <a:latin typeface="Garamond" pitchFamily="18" charset="0"/>
            </a:endParaRPr>
          </a:p>
          <a:p>
            <a:pPr algn="r"/>
            <a:r>
              <a:rPr lang="en-GB" sz="1600" b="1" dirty="0" smtClean="0"/>
              <a:t>Africa Data Consensus</a:t>
            </a:r>
            <a:endParaRPr lang="en-GB" sz="1600" b="1" dirty="0"/>
          </a:p>
        </p:txBody>
      </p:sp>
      <p:sp>
        <p:nvSpPr>
          <p:cNvPr id="5" name="Rounded Rectangle 4"/>
          <p:cNvSpPr/>
          <p:nvPr/>
        </p:nvSpPr>
        <p:spPr>
          <a:xfrm>
            <a:off x="228600" y="1676400"/>
            <a:ext cx="3962400" cy="34290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t> </a:t>
            </a:r>
            <a:r>
              <a:rPr lang="en-GB" sz="1600" b="1" i="1" dirty="0" smtClean="0">
                <a:latin typeface="Garamond" pitchFamily="18" charset="0"/>
              </a:rPr>
              <a:t>At a national level, NSOs are the main players within NSSs and the ASS. They are the nodal government agencies entrusted with the development and management of official statistics.</a:t>
            </a:r>
            <a:endParaRPr lang="en-GB" sz="1600" b="1" i="1" dirty="0" smtClean="0">
              <a:latin typeface="Garamond" pitchFamily="18" charset="0"/>
            </a:endParaRPr>
          </a:p>
          <a:p>
            <a:endParaRPr lang="en-GB" sz="1600" b="1" i="1" dirty="0" smtClean="0">
              <a:latin typeface="Garamond" pitchFamily="18" charset="0"/>
            </a:endParaRPr>
          </a:p>
          <a:p>
            <a:pPr algn="r"/>
            <a:r>
              <a:rPr lang="en-GB" sz="1600" b="1" dirty="0" smtClean="0"/>
              <a:t>Strategy for the Harmonisation of Statistics in Africa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e 10"/>
          <p:cNvSpPr/>
          <p:nvPr/>
        </p:nvSpPr>
        <p:spPr>
          <a:xfrm>
            <a:off x="1219200" y="228600"/>
            <a:ext cx="6705600" cy="6629400"/>
          </a:xfrm>
          <a:prstGeom prst="pie">
            <a:avLst>
              <a:gd name="adj1" fmla="val 10800000"/>
              <a:gd name="adj2" fmla="val 10800000"/>
            </a:avLst>
          </a:prstGeom>
          <a:solidFill>
            <a:srgbClr val="FFD833"/>
          </a:solidFill>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solidFill>
                <a:schemeClr val="tx1"/>
              </a:solidFill>
            </a:endParaRPr>
          </a:p>
        </p:txBody>
      </p:sp>
      <p:sp>
        <p:nvSpPr>
          <p:cNvPr id="4" name="Title 3"/>
          <p:cNvSpPr>
            <a:spLocks noGrp="1"/>
          </p:cNvSpPr>
          <p:nvPr>
            <p:ph type="title"/>
          </p:nvPr>
        </p:nvSpPr>
        <p:spPr>
          <a:xfrm>
            <a:off x="457200" y="685800"/>
            <a:ext cx="8229600" cy="5867400"/>
          </a:xfrm>
        </p:spPr>
        <p:txBody>
          <a:bodyPr>
            <a:normAutofit/>
            <a:scene3d>
              <a:camera prst="orthographicFront"/>
              <a:lightRig rig="threePt" dir="t"/>
            </a:scene3d>
            <a:sp3d extrusionH="57150">
              <a:bevelT w="38100" h="38100"/>
            </a:sp3d>
          </a:bodyPr>
          <a:lstStyle/>
          <a:p>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ACS</a:t>
            </a:r>
            <a:b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br>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         SHaSA </a:t>
            </a:r>
            <a:b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br>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        ADC</a:t>
            </a:r>
            <a:r>
              <a:rPr lang="en-GB" b="1" dirty="0" smtClean="0">
                <a:solidFill>
                  <a:srgbClr val="FFC000"/>
                </a:solidFill>
              </a:rPr>
              <a:t/>
            </a:r>
            <a:br>
              <a:rPr lang="en-GB" b="1" dirty="0" smtClean="0">
                <a:solidFill>
                  <a:srgbClr val="FFC000"/>
                </a:solidFill>
              </a:rPr>
            </a:br>
            <a:endParaRPr lang="en-GB" b="1" dirty="0">
              <a:solidFill>
                <a:srgbClr val="FFC000"/>
              </a:solidFill>
            </a:endParaRPr>
          </a:p>
        </p:txBody>
      </p:sp>
      <p:sp>
        <p:nvSpPr>
          <p:cNvPr id="7" name="Rounded Rectangle 6"/>
          <p:cNvSpPr/>
          <p:nvPr/>
        </p:nvSpPr>
        <p:spPr>
          <a:xfrm>
            <a:off x="2590800" y="1371600"/>
            <a:ext cx="4114800" cy="4191000"/>
          </a:xfrm>
          <a:prstGeom prst="roundRect">
            <a:avLst>
              <a:gd name="adj" fmla="val 21810"/>
            </a:avLst>
          </a:prstGeom>
          <a:solidFill>
            <a:srgbClr val="008000"/>
          </a:solidFill>
        </p:spPr>
        <p:style>
          <a:lnRef idx="0">
            <a:schemeClr val="accent3"/>
          </a:lnRef>
          <a:fillRef idx="3">
            <a:schemeClr val="accent3"/>
          </a:fillRef>
          <a:effectRef idx="3">
            <a:schemeClr val="accent3"/>
          </a:effectRef>
          <a:fontRef idx="minor">
            <a:schemeClr val="lt1"/>
          </a:fontRef>
        </p:style>
        <p:txBody>
          <a:bodyPr rtlCol="0" anchor="ctr">
            <a:sp3d extrusionH="57150">
              <a:bevelT w="38100" h="38100" prst="angle"/>
            </a:sp3d>
          </a:bodyPr>
          <a:lstStyle/>
          <a:p>
            <a:pPr algn="ctr"/>
            <a:endParaRPr lang="en-GB" sz="800" dirty="0" smtClean="0"/>
          </a:p>
          <a:p>
            <a:pPr algn="ctr"/>
            <a:r>
              <a:rPr lang="en-GB" sz="2400" b="1" dirty="0" smtClean="0"/>
              <a:t>National </a:t>
            </a:r>
            <a:r>
              <a:rPr lang="en-GB" sz="2400" b="1" dirty="0" smtClean="0"/>
              <a:t>Statistics Office</a:t>
            </a:r>
            <a:endParaRPr lang="en-GB" sz="2400" b="1" dirty="0" smtClean="0"/>
          </a:p>
          <a:p>
            <a:pPr algn="ctr"/>
            <a:endParaRPr lang="en-GB" sz="2400" b="1" dirty="0" smtClean="0"/>
          </a:p>
          <a:p>
            <a:pPr algn="ctr"/>
            <a:endParaRPr lang="en-GB" b="1" dirty="0" smtClean="0"/>
          </a:p>
          <a:p>
            <a:pPr algn="ctr"/>
            <a:endParaRPr lang="en-GB" b="1"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sz="800" dirty="0" smtClean="0"/>
          </a:p>
          <a:p>
            <a:pPr algn="ctr"/>
            <a:r>
              <a:rPr lang="en-GB" sz="2400" b="1" dirty="0" smtClean="0"/>
              <a:t>NSDS</a:t>
            </a:r>
            <a:endParaRPr lang="en-GB" sz="2400" b="1" dirty="0"/>
          </a:p>
        </p:txBody>
      </p:sp>
      <p:sp>
        <p:nvSpPr>
          <p:cNvPr id="8" name="Rectangle 7"/>
          <p:cNvSpPr/>
          <p:nvPr/>
        </p:nvSpPr>
        <p:spPr>
          <a:xfrm>
            <a:off x="3429000" y="2209800"/>
            <a:ext cx="2438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GB" b="1" dirty="0" smtClean="0">
                <a:solidFill>
                  <a:schemeClr val="accent1">
                    <a:lumMod val="50000"/>
                  </a:schemeClr>
                </a:solidFill>
                <a:effectLst>
                  <a:glow rad="63500">
                    <a:schemeClr val="accent1">
                      <a:satMod val="175000"/>
                      <a:alpha val="40000"/>
                    </a:schemeClr>
                  </a:glow>
                </a:effectLst>
              </a:rPr>
              <a:t>Collection of Data</a:t>
            </a:r>
            <a:endParaRPr lang="en-GB" b="1" dirty="0">
              <a:solidFill>
                <a:schemeClr val="accent1">
                  <a:lumMod val="50000"/>
                </a:schemeClr>
              </a:solidFill>
              <a:effectLst>
                <a:glow rad="63500">
                  <a:schemeClr val="accent1">
                    <a:satMod val="175000"/>
                    <a:alpha val="40000"/>
                  </a:schemeClr>
                </a:glow>
              </a:effectLst>
            </a:endParaRPr>
          </a:p>
        </p:txBody>
      </p:sp>
      <p:sp>
        <p:nvSpPr>
          <p:cNvPr id="9" name="Rectangle 8"/>
          <p:cNvSpPr/>
          <p:nvPr/>
        </p:nvSpPr>
        <p:spPr>
          <a:xfrm>
            <a:off x="3429000" y="3048000"/>
            <a:ext cx="2438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GB" b="1" dirty="0" smtClean="0">
                <a:solidFill>
                  <a:schemeClr val="accent1">
                    <a:lumMod val="50000"/>
                  </a:schemeClr>
                </a:solidFill>
                <a:effectLst>
                  <a:glow rad="63500">
                    <a:schemeClr val="accent1">
                      <a:satMod val="175000"/>
                      <a:alpha val="40000"/>
                    </a:schemeClr>
                  </a:glow>
                </a:effectLst>
              </a:rPr>
              <a:t>Production of Statistics</a:t>
            </a:r>
            <a:endParaRPr lang="en-GB" b="1" dirty="0">
              <a:solidFill>
                <a:schemeClr val="accent1">
                  <a:lumMod val="50000"/>
                </a:schemeClr>
              </a:solidFill>
              <a:effectLst>
                <a:glow rad="63500">
                  <a:schemeClr val="accent1">
                    <a:satMod val="175000"/>
                    <a:alpha val="40000"/>
                  </a:schemeClr>
                </a:glow>
              </a:effectLst>
            </a:endParaRPr>
          </a:p>
        </p:txBody>
      </p:sp>
      <p:sp>
        <p:nvSpPr>
          <p:cNvPr id="10" name="Rectangle 9"/>
          <p:cNvSpPr/>
          <p:nvPr/>
        </p:nvSpPr>
        <p:spPr>
          <a:xfrm>
            <a:off x="3429000" y="3886200"/>
            <a:ext cx="2438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GB" b="1" dirty="0" smtClean="0">
                <a:solidFill>
                  <a:schemeClr val="accent1">
                    <a:lumMod val="50000"/>
                  </a:schemeClr>
                </a:solidFill>
                <a:effectLst>
                  <a:glow rad="63500">
                    <a:schemeClr val="accent1">
                      <a:satMod val="175000"/>
                      <a:alpha val="40000"/>
                    </a:schemeClr>
                  </a:glow>
                </a:effectLst>
              </a:rPr>
              <a:t>Use of Information</a:t>
            </a:r>
            <a:endParaRPr lang="en-GB" b="1" dirty="0">
              <a:solidFill>
                <a:schemeClr val="accent1">
                  <a:lumMod val="50000"/>
                </a:schemeClr>
              </a:solidFill>
              <a:effectLst>
                <a:glow rad="63500">
                  <a:schemeClr val="accent1">
                    <a:satMod val="175000"/>
                    <a:alpha val="40000"/>
                  </a:schemeClr>
                </a:glow>
              </a:effectLst>
            </a:endParaRPr>
          </a:p>
        </p:txBody>
      </p:sp>
      <p:sp>
        <p:nvSpPr>
          <p:cNvPr id="16" name="TextBox 15"/>
          <p:cNvSpPr txBox="1"/>
          <p:nvPr/>
        </p:nvSpPr>
        <p:spPr>
          <a:xfrm>
            <a:off x="2743200" y="533400"/>
            <a:ext cx="3657600" cy="707886"/>
          </a:xfrm>
          <a:prstGeom prst="rect">
            <a:avLst/>
          </a:prstGeom>
          <a:noFill/>
        </p:spPr>
        <p:txBody>
          <a:bodyPr wrap="square" rtlCol="0">
            <a:spAutoFit/>
            <a:scene3d>
              <a:camera prst="orthographicFront"/>
              <a:lightRig rig="threePt" dir="t"/>
            </a:scene3d>
            <a:sp3d extrusionH="57150">
              <a:bevelT w="38100" h="38100"/>
            </a:sp3d>
          </a:bodyPr>
          <a:lstStyle/>
          <a:p>
            <a:pPr algn="ctr"/>
            <a:r>
              <a:rPr lang="en-GB" sz="2000" b="1" dirty="0" smtClean="0">
                <a:solidFill>
                  <a:schemeClr val="accent3">
                    <a:lumMod val="50000"/>
                  </a:schemeClr>
                </a:solidFill>
                <a:effectLst>
                  <a:glow rad="63500">
                    <a:schemeClr val="accent3">
                      <a:satMod val="175000"/>
                      <a:alpha val="40000"/>
                    </a:schemeClr>
                  </a:glow>
                </a:effectLst>
              </a:rPr>
              <a:t>A Partnership of Data Communities</a:t>
            </a:r>
            <a:endParaRPr lang="en-GB" sz="2000" b="1" dirty="0">
              <a:solidFill>
                <a:schemeClr val="accent3">
                  <a:lumMod val="50000"/>
                </a:schemeClr>
              </a:solidFill>
              <a:effectLst>
                <a:glow rad="63500">
                  <a:schemeClr val="accent3">
                    <a:satMod val="175000"/>
                    <a:alpha val="40000"/>
                  </a:schemeClr>
                </a:glow>
              </a:effectLst>
            </a:endParaRPr>
          </a:p>
        </p:txBody>
      </p:sp>
      <p:sp>
        <p:nvSpPr>
          <p:cNvPr id="20" name="TextBox 19"/>
          <p:cNvSpPr txBox="1"/>
          <p:nvPr/>
        </p:nvSpPr>
        <p:spPr>
          <a:xfrm>
            <a:off x="2895600" y="5772090"/>
            <a:ext cx="3657600" cy="400110"/>
          </a:xfrm>
          <a:prstGeom prst="rect">
            <a:avLst/>
          </a:prstGeom>
          <a:noFill/>
        </p:spPr>
        <p:txBody>
          <a:bodyPr wrap="square" rtlCol="0">
            <a:spAutoFit/>
            <a:scene3d>
              <a:camera prst="orthographicFront"/>
              <a:lightRig rig="threePt" dir="t"/>
            </a:scene3d>
            <a:sp3d extrusionH="57150">
              <a:bevelT w="38100" h="38100"/>
            </a:sp3d>
          </a:bodyPr>
          <a:lstStyle/>
          <a:p>
            <a:pPr algn="ctr"/>
            <a:r>
              <a:rPr lang="en-GB" sz="2000" b="1" dirty="0" smtClean="0">
                <a:solidFill>
                  <a:schemeClr val="accent3">
                    <a:lumMod val="50000"/>
                  </a:schemeClr>
                </a:solidFill>
                <a:effectLst>
                  <a:glow rad="63500">
                    <a:schemeClr val="accent3">
                      <a:satMod val="175000"/>
                      <a:alpha val="40000"/>
                    </a:schemeClr>
                  </a:glow>
                </a:effectLst>
              </a:rPr>
              <a:t>A Broad Data Ecosystem</a:t>
            </a:r>
            <a:endParaRPr lang="en-GB" sz="2000" b="1" dirty="0">
              <a:solidFill>
                <a:schemeClr val="accent3">
                  <a:lumMod val="50000"/>
                </a:schemeClr>
              </a:solidFill>
              <a:effectLst>
                <a:glow rad="63500">
                  <a:schemeClr val="accent3">
                    <a:satMod val="175000"/>
                    <a:alpha val="40000"/>
                  </a:schemeClr>
                </a:glow>
              </a:effectLst>
            </a:endParaRPr>
          </a:p>
        </p:txBody>
      </p:sp>
      <p:sp>
        <p:nvSpPr>
          <p:cNvPr id="21" name="TextBox 20"/>
          <p:cNvSpPr txBox="1"/>
          <p:nvPr/>
        </p:nvSpPr>
        <p:spPr>
          <a:xfrm>
            <a:off x="152400" y="228600"/>
            <a:ext cx="1600200" cy="442674"/>
          </a:xfrm>
          <a:prstGeom prst="roundRect">
            <a:avLst/>
          </a:prstGeom>
          <a:noFill/>
          <a:ln>
            <a:noFill/>
          </a:ln>
          <a:effectLst>
            <a:outerShdw blurRad="40000" dist="20000" dir="5400000" rotWithShape="0">
              <a:srgbClr val="000000">
                <a:alpha val="38000"/>
              </a:srgbClr>
            </a:outerShdw>
          </a:effectLst>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sz="2000" b="1" dirty="0" smtClean="0">
                <a:solidFill>
                  <a:srgbClr val="FFD833"/>
                </a:solidFill>
              </a:rPr>
              <a:t>Government</a:t>
            </a:r>
            <a:endParaRPr lang="en-GB" sz="2000" b="1" dirty="0">
              <a:solidFill>
                <a:srgbClr val="FFD833"/>
              </a:solidFill>
            </a:endParaRPr>
          </a:p>
        </p:txBody>
      </p:sp>
      <p:sp>
        <p:nvSpPr>
          <p:cNvPr id="22" name="TextBox 21"/>
          <p:cNvSpPr txBox="1"/>
          <p:nvPr/>
        </p:nvSpPr>
        <p:spPr>
          <a:xfrm>
            <a:off x="7696200" y="228600"/>
            <a:ext cx="1347537" cy="442674"/>
          </a:xfrm>
          <a:prstGeom prst="roundRect">
            <a:avLst/>
          </a:prstGeom>
          <a:noFill/>
          <a:ln>
            <a:noFill/>
          </a:ln>
          <a:effectLst>
            <a:outerShdw blurRad="40000" dist="20000" dir="5400000" rotWithShape="0">
              <a:srgbClr val="000000">
                <a:alpha val="38000"/>
              </a:srgbClr>
            </a:outerShdw>
          </a:effectLst>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sz="2000" b="1" dirty="0" smtClean="0">
                <a:solidFill>
                  <a:srgbClr val="FFD833"/>
                </a:solidFill>
              </a:rPr>
              <a:t>Academia</a:t>
            </a:r>
            <a:endParaRPr lang="en-GB" sz="2000" b="1" dirty="0">
              <a:solidFill>
                <a:srgbClr val="FFD833"/>
              </a:solidFill>
            </a:endParaRPr>
          </a:p>
        </p:txBody>
      </p:sp>
      <p:sp>
        <p:nvSpPr>
          <p:cNvPr id="23" name="TextBox 22"/>
          <p:cNvSpPr txBox="1"/>
          <p:nvPr/>
        </p:nvSpPr>
        <p:spPr>
          <a:xfrm>
            <a:off x="152400" y="5617607"/>
            <a:ext cx="1937084" cy="783193"/>
          </a:xfrm>
          <a:prstGeom prst="roundRect">
            <a:avLst/>
          </a:prstGeom>
          <a:noFill/>
          <a:ln>
            <a:noFill/>
          </a:ln>
          <a:effectLst>
            <a:outerShdw blurRad="40000" dist="20000" dir="5400000" rotWithShape="0">
              <a:srgbClr val="000000">
                <a:alpha val="38000"/>
              </a:srgbClr>
            </a:outerShdw>
          </a:effectLst>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sz="2000" b="1" dirty="0" smtClean="0">
                <a:solidFill>
                  <a:srgbClr val="FFD833"/>
                </a:solidFill>
              </a:rPr>
              <a:t>Local Communities</a:t>
            </a:r>
            <a:endParaRPr lang="en-GB" sz="2000" b="1" dirty="0">
              <a:solidFill>
                <a:srgbClr val="FFD833"/>
              </a:solidFill>
            </a:endParaRPr>
          </a:p>
        </p:txBody>
      </p:sp>
      <p:sp>
        <p:nvSpPr>
          <p:cNvPr id="24" name="TextBox 23"/>
          <p:cNvSpPr txBox="1"/>
          <p:nvPr/>
        </p:nvSpPr>
        <p:spPr>
          <a:xfrm>
            <a:off x="124326" y="3048000"/>
            <a:ext cx="1094874" cy="783193"/>
          </a:xfrm>
          <a:prstGeom prst="roundRect">
            <a:avLst/>
          </a:prstGeom>
          <a:noFill/>
          <a:ln>
            <a:noFill/>
          </a:ln>
          <a:effectLst>
            <a:outerShdw blurRad="40000" dist="20000" dir="5400000" rotWithShape="0">
              <a:srgbClr val="000000">
                <a:alpha val="38000"/>
              </a:srgbClr>
            </a:outerShdw>
          </a:effectLst>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sz="2000" b="1" dirty="0" smtClean="0">
                <a:solidFill>
                  <a:srgbClr val="FFD833"/>
                </a:solidFill>
              </a:rPr>
              <a:t>Private</a:t>
            </a:r>
          </a:p>
          <a:p>
            <a:r>
              <a:rPr lang="en-GB" sz="2000" b="1" dirty="0" smtClean="0">
                <a:solidFill>
                  <a:srgbClr val="FFD833"/>
                </a:solidFill>
              </a:rPr>
              <a:t>Sector</a:t>
            </a:r>
            <a:endParaRPr lang="en-GB" sz="2000" b="1" dirty="0">
              <a:solidFill>
                <a:srgbClr val="FFD833"/>
              </a:solidFill>
            </a:endParaRPr>
          </a:p>
        </p:txBody>
      </p:sp>
      <p:sp>
        <p:nvSpPr>
          <p:cNvPr id="25" name="TextBox 24"/>
          <p:cNvSpPr txBox="1"/>
          <p:nvPr/>
        </p:nvSpPr>
        <p:spPr>
          <a:xfrm>
            <a:off x="7896726" y="3048000"/>
            <a:ext cx="1094874" cy="783193"/>
          </a:xfrm>
          <a:prstGeom prst="roundRect">
            <a:avLst/>
          </a:prstGeom>
          <a:noFill/>
          <a:ln>
            <a:noFill/>
          </a:ln>
          <a:effectLst>
            <a:outerShdw blurRad="40000" dist="20000" dir="5400000" rotWithShape="0">
              <a:srgbClr val="000000">
                <a:alpha val="38000"/>
              </a:srgbClr>
            </a:outerShdw>
          </a:effectLst>
        </p:spPr>
        <p:style>
          <a:lnRef idx="3">
            <a:schemeClr val="lt1"/>
          </a:lnRef>
          <a:fillRef idx="1">
            <a:schemeClr val="accent6"/>
          </a:fillRef>
          <a:effectRef idx="1">
            <a:schemeClr val="accent6"/>
          </a:effectRef>
          <a:fontRef idx="minor">
            <a:schemeClr val="lt1"/>
          </a:fontRef>
        </p:style>
        <p:txBody>
          <a:bodyPr wrap="square" rtlCol="0">
            <a:spAutoFit/>
          </a:bodyPr>
          <a:lstStyle/>
          <a:p>
            <a:pPr algn="r"/>
            <a:r>
              <a:rPr lang="en-GB" sz="2000" b="1" dirty="0" smtClean="0">
                <a:solidFill>
                  <a:srgbClr val="FFD833"/>
                </a:solidFill>
              </a:rPr>
              <a:t>Civil</a:t>
            </a:r>
          </a:p>
          <a:p>
            <a:pPr algn="r"/>
            <a:r>
              <a:rPr lang="en-GB" sz="2000" b="1" dirty="0" smtClean="0">
                <a:solidFill>
                  <a:srgbClr val="FFD833"/>
                </a:solidFill>
              </a:rPr>
              <a:t>Society</a:t>
            </a:r>
            <a:endParaRPr lang="en-GB" sz="2000" b="1" dirty="0">
              <a:solidFill>
                <a:srgbClr val="FFD833"/>
              </a:solidFill>
            </a:endParaRPr>
          </a:p>
        </p:txBody>
      </p:sp>
      <p:sp>
        <p:nvSpPr>
          <p:cNvPr id="26" name="TextBox 25"/>
          <p:cNvSpPr txBox="1"/>
          <p:nvPr/>
        </p:nvSpPr>
        <p:spPr>
          <a:xfrm>
            <a:off x="7054516" y="5617607"/>
            <a:ext cx="1937084" cy="783193"/>
          </a:xfrm>
          <a:prstGeom prst="roundRect">
            <a:avLst/>
          </a:prstGeom>
          <a:noFill/>
          <a:ln>
            <a:noFill/>
          </a:ln>
          <a:effectLst>
            <a:outerShdw blurRad="40000" dist="20000" dir="5400000" rotWithShape="0">
              <a:srgbClr val="000000">
                <a:alpha val="38000"/>
              </a:srgbClr>
            </a:outerShdw>
          </a:effectLst>
        </p:spPr>
        <p:style>
          <a:lnRef idx="3">
            <a:schemeClr val="lt1"/>
          </a:lnRef>
          <a:fillRef idx="1">
            <a:schemeClr val="accent6"/>
          </a:fillRef>
          <a:effectRef idx="1">
            <a:schemeClr val="accent6"/>
          </a:effectRef>
          <a:fontRef idx="minor">
            <a:schemeClr val="lt1"/>
          </a:fontRef>
        </p:style>
        <p:txBody>
          <a:bodyPr wrap="square" rtlCol="0">
            <a:spAutoFit/>
          </a:bodyPr>
          <a:lstStyle/>
          <a:p>
            <a:pPr algn="r"/>
            <a:r>
              <a:rPr lang="en-GB" sz="2000" b="1" dirty="0" smtClean="0">
                <a:solidFill>
                  <a:srgbClr val="FFD833"/>
                </a:solidFill>
              </a:rPr>
              <a:t>Development Partners</a:t>
            </a:r>
            <a:endParaRPr lang="en-GB" sz="2000" b="1" dirty="0">
              <a:solidFill>
                <a:srgbClr val="FFD83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
                                            <p:txEl>
                                              <p:pRg st="0" end="0"/>
                                            </p:txEl>
                                          </p:spTgt>
                                        </p:tgtEl>
                                        <p:attrNameLst>
                                          <p:attrName>style.visibility</p:attrName>
                                        </p:attrNameLst>
                                      </p:cBhvr>
                                      <p:to>
                                        <p:strVal val="visible"/>
                                      </p:to>
                                    </p:set>
                                    <p:anim calcmode="lin" valueType="num">
                                      <p:cBhvr additive="base">
                                        <p:cTn id="1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anim calcmode="lin" valueType="num">
                                      <p:cBhvr additive="base">
                                        <p:cTn id="23"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2">
                                            <p:txEl>
                                              <p:pRg st="0" end="0"/>
                                            </p:txEl>
                                          </p:spTgt>
                                        </p:tgtEl>
                                        <p:attrNameLst>
                                          <p:attrName>style.visibility</p:attrName>
                                        </p:attrNameLst>
                                      </p:cBhvr>
                                      <p:to>
                                        <p:strVal val="visible"/>
                                      </p:to>
                                    </p:set>
                                    <p:anim calcmode="lin" valueType="num">
                                      <p:cBhvr additive="base">
                                        <p:cTn id="29"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4">
                                            <p:txEl>
                                              <p:pRg st="0" end="0"/>
                                            </p:txEl>
                                          </p:spTgt>
                                        </p:tgtEl>
                                        <p:attrNameLst>
                                          <p:attrName>style.visibility</p:attrName>
                                        </p:attrNameLst>
                                      </p:cBhvr>
                                      <p:to>
                                        <p:strVal val="visible"/>
                                      </p:to>
                                    </p:set>
                                    <p:anim calcmode="lin" valueType="num">
                                      <p:cBhvr additive="base">
                                        <p:cTn id="35"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4">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4">
                                            <p:txEl>
                                              <p:pRg st="1" end="1"/>
                                            </p:txEl>
                                          </p:spTgt>
                                        </p:tgtEl>
                                        <p:attrNameLst>
                                          <p:attrName>style.visibility</p:attrName>
                                        </p:attrNameLst>
                                      </p:cBhvr>
                                      <p:to>
                                        <p:strVal val="visible"/>
                                      </p:to>
                                    </p:set>
                                    <p:anim calcmode="lin" valueType="num">
                                      <p:cBhvr additive="base">
                                        <p:cTn id="39" dur="500" fill="hold"/>
                                        <p:tgtEl>
                                          <p:spTgt spid="24">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5">
                                            <p:txEl>
                                              <p:pRg st="0" end="0"/>
                                            </p:txEl>
                                          </p:spTgt>
                                        </p:tgtEl>
                                        <p:attrNameLst>
                                          <p:attrName>style.visibility</p:attrName>
                                        </p:attrNameLst>
                                      </p:cBhvr>
                                      <p:to>
                                        <p:strVal val="visible"/>
                                      </p:to>
                                    </p:set>
                                    <p:anim calcmode="lin" valueType="num">
                                      <p:cBhvr additive="base">
                                        <p:cTn id="45"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5">
                                            <p:txEl>
                                              <p:pRg st="0" end="0"/>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5">
                                            <p:txEl>
                                              <p:pRg st="1" end="1"/>
                                            </p:txEl>
                                          </p:spTgt>
                                        </p:tgtEl>
                                        <p:attrNameLst>
                                          <p:attrName>style.visibility</p:attrName>
                                        </p:attrNameLst>
                                      </p:cBhvr>
                                      <p:to>
                                        <p:strVal val="visible"/>
                                      </p:to>
                                    </p:set>
                                    <p:anim calcmode="lin" valueType="num">
                                      <p:cBhvr additive="base">
                                        <p:cTn id="49" dur="500" fill="hold"/>
                                        <p:tgtEl>
                                          <p:spTgt spid="25">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3">
                                            <p:txEl>
                                              <p:pRg st="0" end="0"/>
                                            </p:txEl>
                                          </p:spTgt>
                                        </p:tgtEl>
                                        <p:attrNameLst>
                                          <p:attrName>style.visibility</p:attrName>
                                        </p:attrNameLst>
                                      </p:cBhvr>
                                      <p:to>
                                        <p:strVal val="visible"/>
                                      </p:to>
                                    </p:set>
                                    <p:anim calcmode="lin" valueType="num">
                                      <p:cBhvr additive="base">
                                        <p:cTn id="55"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6">
                                            <p:txEl>
                                              <p:pRg st="0" end="0"/>
                                            </p:txEl>
                                          </p:spTgt>
                                        </p:tgtEl>
                                        <p:attrNameLst>
                                          <p:attrName>style.visibility</p:attrName>
                                        </p:attrNameLst>
                                      </p:cBhvr>
                                      <p:to>
                                        <p:strVal val="visible"/>
                                      </p:to>
                                    </p:set>
                                    <p:anim calcmode="lin" valueType="num">
                                      <p:cBhvr additive="base">
                                        <p:cTn id="61"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p:bldP spid="20" grpId="0" build="allAtOnce"/>
      <p:bldP spid="21" grpId="0" build="allAtOnce"/>
      <p:bldP spid="22" grpId="0" build="allAtOnce"/>
      <p:bldP spid="23" grpId="0" build="allAtOnce"/>
      <p:bldP spid="24" grpId="0" build="allAtOnce"/>
      <p:bldP spid="25" grpId="0" build="allAtOnce"/>
      <p:bldP spid="26"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1676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Communities</a:t>
            </a:r>
            <a:endParaRPr lang="en-GB" b="1" dirty="0">
              <a:solidFill>
                <a:schemeClr val="accent1">
                  <a:lumMod val="50000"/>
                </a:schemeClr>
              </a:solidFill>
              <a:effectLst>
                <a:glow rad="63500">
                  <a:schemeClr val="accent1">
                    <a:satMod val="175000"/>
                    <a:alpha val="40000"/>
                  </a:schemeClr>
                </a:glow>
              </a:effectLst>
            </a:endParaRPr>
          </a:p>
        </p:txBody>
      </p:sp>
      <p:sp>
        <p:nvSpPr>
          <p:cNvPr id="5" name="Rounded Rectangle 4"/>
          <p:cNvSpPr/>
          <p:nvPr/>
        </p:nvSpPr>
        <p:spPr>
          <a:xfrm>
            <a:off x="228600" y="1219200"/>
            <a:ext cx="8458200" cy="4724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t> </a:t>
            </a:r>
            <a:endParaRPr lang="en-GB" sz="1600" b="1" i="1" dirty="0" smtClean="0">
              <a:latin typeface="Garamond" pitchFamily="18" charset="0"/>
            </a:endParaRPr>
          </a:p>
          <a:p>
            <a:r>
              <a:rPr lang="en-GB" b="1" i="1" dirty="0" smtClean="0">
                <a:latin typeface="Garamond" pitchFamily="18" charset="0"/>
              </a:rPr>
              <a:t>Create an inclusive data ecosystem involving government, private sector, academia, civil society, local communities and development partners that tackles the informational aspects of development decision-making in a coordinated way. </a:t>
            </a:r>
          </a:p>
          <a:p>
            <a:pPr>
              <a:buFont typeface="Arial" pitchFamily="34" charset="0"/>
              <a:buChar char="•"/>
            </a:pPr>
            <a:endParaRPr lang="en-GB" b="1" i="1" dirty="0" smtClean="0">
              <a:latin typeface="Garamond" pitchFamily="18" charset="0"/>
            </a:endParaRPr>
          </a:p>
          <a:p>
            <a:r>
              <a:rPr lang="en-GB" b="1" i="1" dirty="0" smtClean="0">
                <a:latin typeface="Garamond" pitchFamily="18" charset="0"/>
              </a:rPr>
              <a:t>Governments must play a pro-active role in engaging this community and other stakeholders should prioritise partnership with government</a:t>
            </a:r>
            <a:r>
              <a:rPr lang="en-GB" b="1" i="1" dirty="0" smtClean="0">
                <a:latin typeface="Garamond" pitchFamily="18" charset="0"/>
              </a:rPr>
              <a:t>.</a:t>
            </a:r>
          </a:p>
          <a:p>
            <a:endParaRPr lang="en-GB" b="1" i="1" dirty="0" smtClean="0">
              <a:latin typeface="Garamond" pitchFamily="18" charset="0"/>
            </a:endParaRPr>
          </a:p>
          <a:p>
            <a:r>
              <a:rPr lang="en-GB" b="1" i="1" dirty="0" smtClean="0">
                <a:latin typeface="Garamond" pitchFamily="18" charset="0"/>
              </a:rPr>
              <a:t>Existing National Strategies for the Development of Statistics should be revised to become more inclusive of all data communities.</a:t>
            </a:r>
          </a:p>
          <a:p>
            <a:pPr>
              <a:buFont typeface="Arial" pitchFamily="34" charset="0"/>
              <a:buChar char="•"/>
            </a:pPr>
            <a:endParaRPr lang="en-GB" b="1" i="1" dirty="0" smtClean="0">
              <a:latin typeface="Garamond" pitchFamily="18" charset="0"/>
            </a:endParaRPr>
          </a:p>
          <a:p>
            <a:r>
              <a:rPr lang="en-GB" b="1" i="1" dirty="0" smtClean="0">
                <a:latin typeface="Garamond" pitchFamily="18" charset="0"/>
              </a:rPr>
              <a:t>African governments should acknowledge open data provided by credentialed data communities as acceptable sources of country statistical information.</a:t>
            </a:r>
          </a:p>
          <a:p>
            <a:endParaRPr lang="en-GB" sz="1600" b="1" i="1" dirty="0" smtClean="0">
              <a:latin typeface="Garamond" pitchFamily="18" charset="0"/>
            </a:endParaRPr>
          </a:p>
          <a:p>
            <a:pPr algn="r"/>
            <a:r>
              <a:rPr lang="en-GB" sz="1600" b="1" dirty="0" smtClean="0"/>
              <a:t>Africa Data Consensus</a:t>
            </a:r>
            <a:endParaRPr lang="en-GB" sz="1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1295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Vision</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4648200" y="1905000"/>
            <a:ext cx="4191000" cy="26670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A partnership of all data communities that upholds the principles of official statistics as well as openness across the data value chain, which creates a vibrant data ecosystem providing timely, user-driven and disaggregated data for public good and inclusive development</a:t>
            </a:r>
          </a:p>
          <a:p>
            <a:endParaRPr lang="en-GB" sz="1600" b="1" i="1" dirty="0" smtClean="0">
              <a:latin typeface="Garamond" pitchFamily="18" charset="0"/>
            </a:endParaRPr>
          </a:p>
          <a:p>
            <a:pPr algn="r"/>
            <a:r>
              <a:rPr lang="en-GB" sz="1600" b="1" dirty="0" smtClean="0"/>
              <a:t>Africa Data Consensus</a:t>
            </a:r>
            <a:endParaRPr lang="en-GB" sz="1600" b="1" dirty="0"/>
          </a:p>
        </p:txBody>
      </p:sp>
      <p:sp>
        <p:nvSpPr>
          <p:cNvPr id="5" name="Rounded Rectangle 4"/>
          <p:cNvSpPr/>
          <p:nvPr/>
        </p:nvSpPr>
        <p:spPr>
          <a:xfrm>
            <a:off x="228600" y="1295400"/>
            <a:ext cx="3962400" cy="41910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t> </a:t>
            </a:r>
            <a:r>
              <a:rPr lang="en-GB" sz="1600" b="1" i="1" dirty="0" smtClean="0">
                <a:latin typeface="Garamond" pitchFamily="18" charset="0"/>
              </a:rPr>
              <a:t>To shed light on the path to an integrated, prosperous and peaceful Africa led by its citizens and that constitutes a dynamic force on the world stage by making comparable, reliable and updated statistical information available regularly and in a timely manner in support of policy and decision-making, covering political, economic, social and cultural aspects of development and integration.</a:t>
            </a:r>
          </a:p>
          <a:p>
            <a:endParaRPr lang="en-GB" sz="1600" b="1" i="1" dirty="0" smtClean="0">
              <a:latin typeface="Garamond" pitchFamily="18" charset="0"/>
            </a:endParaRPr>
          </a:p>
          <a:p>
            <a:pPr algn="r"/>
            <a:r>
              <a:rPr lang="en-GB" sz="1600" b="1" dirty="0" smtClean="0"/>
              <a:t>Strategy for the Harmonisation of Statistics in Africa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5867400"/>
          </a:xfrm>
        </p:spPr>
        <p:txBody>
          <a:bodyPr>
            <a:normAutofit/>
            <a:scene3d>
              <a:camera prst="orthographicFront"/>
              <a:lightRig rig="threePt" dir="t"/>
            </a:scene3d>
            <a:sp3d extrusionH="57150">
              <a:bevelT w="38100" h="38100"/>
            </a:sp3d>
          </a:bodyPr>
          <a:lstStyle/>
          <a:p>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ACS</a:t>
            </a:r>
            <a:b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br>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         SHaSA </a:t>
            </a:r>
            <a:b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br>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        ADC</a:t>
            </a:r>
            <a:r>
              <a:rPr lang="en-GB" b="1" dirty="0" smtClean="0">
                <a:solidFill>
                  <a:srgbClr val="FFC000"/>
                </a:solidFill>
              </a:rPr>
              <a:t/>
            </a:r>
            <a:br>
              <a:rPr lang="en-GB" b="1" dirty="0" smtClean="0">
                <a:solidFill>
                  <a:srgbClr val="FFC000"/>
                </a:solidFill>
              </a:rPr>
            </a:br>
            <a:endParaRPr lang="en-GB" b="1" dirty="0">
              <a:solidFill>
                <a:srgbClr val="FFC000"/>
              </a:solidFill>
            </a:endParaRPr>
          </a:p>
        </p:txBody>
      </p:sp>
      <p:sp>
        <p:nvSpPr>
          <p:cNvPr id="5" name="TextBox 4"/>
          <p:cNvSpPr txBox="1"/>
          <p:nvPr/>
        </p:nvSpPr>
        <p:spPr>
          <a:xfrm>
            <a:off x="228600" y="5562600"/>
            <a:ext cx="1981200" cy="1077218"/>
          </a:xfrm>
          <a:prstGeom prst="rect">
            <a:avLst/>
          </a:prstGeom>
          <a:noFill/>
        </p:spPr>
        <p:txBody>
          <a:bodyPr wrap="square" rtlCol="0">
            <a:spAutoFit/>
            <a:scene3d>
              <a:camera prst="orthographicFront"/>
              <a:lightRig rig="threePt" dir="t"/>
            </a:scene3d>
            <a:sp3d extrusionH="57150">
              <a:bevelT w="38100" h="38100"/>
            </a:sp3d>
          </a:bodyPr>
          <a:lstStyle/>
          <a:p>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One</a:t>
            </a:r>
          </a:p>
          <a:p>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Vision</a:t>
            </a:r>
            <a:endParaRPr lang="en-GB" sz="3200" b="1" dirty="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endParaRPr>
          </a:p>
        </p:txBody>
      </p:sp>
      <p:sp>
        <p:nvSpPr>
          <p:cNvPr id="6" name="TextBox 5"/>
          <p:cNvSpPr txBox="1"/>
          <p:nvPr/>
        </p:nvSpPr>
        <p:spPr>
          <a:xfrm>
            <a:off x="7162800" y="5562600"/>
            <a:ext cx="1828800" cy="1077218"/>
          </a:xfrm>
          <a:prstGeom prst="rect">
            <a:avLst/>
          </a:prstGeom>
          <a:noFill/>
        </p:spPr>
        <p:txBody>
          <a:bodyPr wrap="square" rtlCol="0">
            <a:spAutoFit/>
            <a:scene3d>
              <a:camera prst="orthographicFront"/>
              <a:lightRig rig="threePt" dir="t"/>
            </a:scene3d>
            <a:sp3d extrusionH="57150">
              <a:bevelT w="38100" h="38100"/>
            </a:sp3d>
          </a:bodyPr>
          <a:lstStyle/>
          <a:p>
            <a:pPr algn="r"/>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One</a:t>
            </a:r>
          </a:p>
          <a:p>
            <a:pPr algn="r"/>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Roadmap</a:t>
            </a:r>
            <a:endParaRPr lang="en-GB" sz="3200" b="1" dirty="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Chart_of_UN_Sustainable_Development_Goals.png"/>
          <p:cNvPicPr>
            <a:picLocks noChangeAspect="1"/>
          </p:cNvPicPr>
          <p:nvPr/>
        </p:nvPicPr>
        <p:blipFill>
          <a:blip r:embed="rId2" cstate="print"/>
          <a:stretch>
            <a:fillRect/>
          </a:stretch>
        </p:blipFill>
        <p:spPr>
          <a:xfrm>
            <a:off x="0" y="0"/>
            <a:ext cx="9144000" cy="4654840"/>
          </a:xfrm>
          <a:prstGeom prst="rect">
            <a:avLst/>
          </a:prstGeom>
        </p:spPr>
      </p:pic>
      <p:sp>
        <p:nvSpPr>
          <p:cNvPr id="4" name="TextBox 3"/>
          <p:cNvSpPr txBox="1"/>
          <p:nvPr/>
        </p:nvSpPr>
        <p:spPr>
          <a:xfrm>
            <a:off x="76200" y="4507230"/>
            <a:ext cx="8915400" cy="1969770"/>
          </a:xfrm>
          <a:prstGeom prst="rect">
            <a:avLst/>
          </a:prstGeom>
          <a:noFill/>
        </p:spPr>
        <p:txBody>
          <a:bodyPr wrap="square" rtlCol="0">
            <a:spAutoFit/>
          </a:bodyPr>
          <a:lstStyle/>
          <a:p>
            <a:pPr algn="just"/>
            <a:r>
              <a:rPr lang="en-GB" sz="6600" b="1" i="1" dirty="0" smtClean="0">
                <a:ln>
                  <a:solidFill>
                    <a:srgbClr val="FAA52F"/>
                  </a:solidFill>
                </a:ln>
                <a:solidFill>
                  <a:schemeClr val="accent3">
                    <a:lumMod val="50000"/>
                  </a:schemeClr>
                </a:solidFill>
                <a:effectLst>
                  <a:outerShdw blurRad="50800" dist="38100" dir="18900000" algn="bl" rotWithShape="0">
                    <a:prstClr val="black">
                      <a:alpha val="40000"/>
                    </a:prstClr>
                  </a:outerShdw>
                </a:effectLst>
              </a:rPr>
              <a:t>Monitoring the SDGs</a:t>
            </a:r>
            <a:r>
              <a:rPr lang="en-GB" sz="4000" b="1" i="1" dirty="0" smtClean="0">
                <a:ln>
                  <a:solidFill>
                    <a:srgbClr val="FAA52F"/>
                  </a:solidFill>
                </a:ln>
                <a:solidFill>
                  <a:schemeClr val="accent3">
                    <a:lumMod val="50000"/>
                  </a:schemeClr>
                </a:solidFill>
                <a:effectLst>
                  <a:outerShdw blurRad="50800" dist="38100" dir="18900000" algn="bl" rotWithShape="0">
                    <a:prstClr val="black">
                      <a:alpha val="40000"/>
                    </a:prstClr>
                  </a:outerShdw>
                </a:effectLst>
              </a:rPr>
              <a:t> </a:t>
            </a:r>
            <a:endParaRPr lang="en-GB" sz="4000" b="1" i="1" dirty="0" smtClean="0">
              <a:ln>
                <a:solidFill>
                  <a:srgbClr val="FAA52F"/>
                </a:solidFill>
              </a:ln>
              <a:solidFill>
                <a:schemeClr val="accent3">
                  <a:lumMod val="50000"/>
                </a:schemeClr>
              </a:solidFill>
              <a:effectLst>
                <a:outerShdw blurRad="50800" dist="38100" dir="18900000" algn="bl" rotWithShape="0">
                  <a:prstClr val="black">
                    <a:alpha val="40000"/>
                  </a:prstClr>
                </a:outerShdw>
              </a:effectLst>
            </a:endParaRPr>
          </a:p>
          <a:p>
            <a:pPr algn="just"/>
            <a:r>
              <a:rPr lang="en-GB" sz="2800" b="1" i="1" dirty="0" smtClean="0">
                <a:ln>
                  <a:solidFill>
                    <a:srgbClr val="FAA52F"/>
                  </a:solidFill>
                </a:ln>
                <a:solidFill>
                  <a:schemeClr val="accent3">
                    <a:lumMod val="50000"/>
                  </a:schemeClr>
                </a:solidFill>
                <a:effectLst>
                  <a:outerShdw blurRad="50800" dist="38100" dir="18900000" algn="bl" rotWithShape="0">
                    <a:prstClr val="black">
                      <a:alpha val="40000"/>
                    </a:prstClr>
                  </a:outerShdw>
                </a:effectLst>
              </a:rPr>
              <a:t>requires </a:t>
            </a:r>
            <a:r>
              <a:rPr lang="en-GB" sz="2800" b="1" i="1" dirty="0" smtClean="0">
                <a:ln>
                  <a:solidFill>
                    <a:srgbClr val="FAA52F"/>
                  </a:solidFill>
                </a:ln>
                <a:solidFill>
                  <a:schemeClr val="accent3">
                    <a:lumMod val="50000"/>
                  </a:schemeClr>
                </a:solidFill>
                <a:effectLst>
                  <a:outerShdw blurRad="50800" dist="38100" dir="18900000" algn="bl" rotWithShape="0">
                    <a:prstClr val="black">
                      <a:alpha val="40000"/>
                    </a:prstClr>
                  </a:outerShdw>
                </a:effectLst>
              </a:rPr>
              <a:t>the compilation of globally compatible datasets of national aggregates or estimates</a:t>
            </a:r>
            <a:endParaRPr lang="en-GB" sz="2800" b="1" i="1" dirty="0">
              <a:ln>
                <a:solidFill>
                  <a:srgbClr val="FAA52F"/>
                </a:solidFill>
              </a:ln>
              <a:solidFill>
                <a:schemeClr val="accent3">
                  <a:lumMod val="50000"/>
                </a:schemeClr>
              </a:solidFill>
              <a:effectLst>
                <a:outerShdw blurRad="50800" dist="38100" dir="18900000" algn="b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3581400" cy="6858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Respecting</a:t>
            </a:r>
            <a:r>
              <a:rPr lang="en-GB" b="1" dirty="0" smtClean="0">
                <a:solidFill>
                  <a:schemeClr val="accent1">
                    <a:lumMod val="50000"/>
                  </a:schemeClr>
                </a:solidFill>
                <a:effectLst>
                  <a:glow rad="63500">
                    <a:schemeClr val="accent1">
                      <a:satMod val="175000"/>
                      <a:alpha val="40000"/>
                    </a:schemeClr>
                  </a:glow>
                </a:effectLst>
              </a:rPr>
              <a:t> International Standards </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4724400" y="3657600"/>
            <a:ext cx="4191000" cy="29718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The data community should embrace the Fundamental Principles of Official Statistics as a starting point.</a:t>
            </a:r>
          </a:p>
          <a:p>
            <a:endParaRPr lang="en-GB" sz="1600" b="1" i="1" dirty="0" smtClean="0">
              <a:latin typeface="Garamond" pitchFamily="18" charset="0"/>
            </a:endParaRPr>
          </a:p>
          <a:p>
            <a:r>
              <a:rPr lang="en-GB" sz="1600" b="1" i="1" dirty="0" smtClean="0">
                <a:latin typeface="Garamond" pitchFamily="18" charset="0"/>
              </a:rPr>
              <a:t>All international norms and standards relating to official statistics should, where applicable, be extended to all data so as to improve their validity and credibility.</a:t>
            </a:r>
          </a:p>
          <a:p>
            <a:endParaRPr lang="en-GB" sz="1600" b="1" i="1" dirty="0" smtClean="0">
              <a:latin typeface="Garamond" pitchFamily="18" charset="0"/>
            </a:endParaRPr>
          </a:p>
          <a:p>
            <a:pPr algn="r"/>
            <a:r>
              <a:rPr lang="en-GB" sz="1600" b="1" dirty="0" smtClean="0"/>
              <a:t>Africa Data Consensus</a:t>
            </a:r>
            <a:endParaRPr lang="en-GB" sz="1600" b="1" dirty="0"/>
          </a:p>
        </p:txBody>
      </p:sp>
      <p:sp>
        <p:nvSpPr>
          <p:cNvPr id="4" name="Rounded Rectangle 3"/>
          <p:cNvSpPr/>
          <p:nvPr/>
        </p:nvSpPr>
        <p:spPr>
          <a:xfrm>
            <a:off x="4724400" y="228600"/>
            <a:ext cx="4114800" cy="3048000"/>
          </a:xfrm>
          <a:prstGeom prst="roundRect">
            <a:avLst/>
          </a:prstGeo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rtlCol="0" anchor="ctr"/>
          <a:lstStyle/>
          <a:p>
            <a:r>
              <a:rPr lang="en-GB" b="1" i="1" dirty="0" smtClean="0">
                <a:latin typeface="Garamond" pitchFamily="18" charset="0"/>
              </a:rPr>
              <a:t> </a:t>
            </a:r>
            <a:r>
              <a:rPr lang="en-GB" sz="1600" b="1" i="1" dirty="0" smtClean="0">
                <a:latin typeface="Garamond" pitchFamily="18" charset="0"/>
              </a:rPr>
              <a:t>African statisticians and all those operating in the field of statistics at the national, regional and continental levels shall respect the principles enshrined in the Resolution on the </a:t>
            </a:r>
            <a:r>
              <a:rPr lang="en-GB" sz="1600" b="1" i="1" dirty="0" smtClean="0">
                <a:latin typeface="Garamond" pitchFamily="18" charset="0"/>
              </a:rPr>
              <a:t>Fundamental </a:t>
            </a:r>
            <a:r>
              <a:rPr lang="en-GB" sz="1600" b="1" i="1" dirty="0" smtClean="0">
                <a:latin typeface="Garamond" pitchFamily="18" charset="0"/>
              </a:rPr>
              <a:t>P</a:t>
            </a:r>
            <a:r>
              <a:rPr lang="en-GB" sz="1600" b="1" i="1" dirty="0" smtClean="0">
                <a:latin typeface="Garamond" pitchFamily="18" charset="0"/>
              </a:rPr>
              <a:t>rinciples </a:t>
            </a:r>
            <a:r>
              <a:rPr lang="en-GB" sz="1600" b="1" i="1" dirty="0" smtClean="0">
                <a:latin typeface="Garamond" pitchFamily="18" charset="0"/>
              </a:rPr>
              <a:t>of </a:t>
            </a:r>
            <a:r>
              <a:rPr lang="en-GB" sz="1600" b="1" i="1" dirty="0" smtClean="0">
                <a:latin typeface="Garamond" pitchFamily="18" charset="0"/>
              </a:rPr>
              <a:t>Official </a:t>
            </a:r>
            <a:r>
              <a:rPr lang="en-GB" sz="1600" b="1" i="1" dirty="0" smtClean="0">
                <a:latin typeface="Garamond" pitchFamily="18" charset="0"/>
              </a:rPr>
              <a:t>S</a:t>
            </a:r>
            <a:r>
              <a:rPr lang="en-GB" sz="1600" b="1" i="1" dirty="0" smtClean="0">
                <a:latin typeface="Garamond" pitchFamily="18" charset="0"/>
              </a:rPr>
              <a:t>tatistics.</a:t>
            </a:r>
            <a:endParaRPr lang="en-GB" sz="1600" b="1" i="1" dirty="0" smtClean="0">
              <a:latin typeface="Garamond" pitchFamily="18" charset="0"/>
            </a:endParaRPr>
          </a:p>
          <a:p>
            <a:endParaRPr lang="en-GB" sz="1600" b="1" i="1" dirty="0" smtClean="0">
              <a:latin typeface="Garamond" pitchFamily="18" charset="0"/>
            </a:endParaRPr>
          </a:p>
          <a:p>
            <a:pPr algn="r"/>
            <a:r>
              <a:rPr lang="en-GB" sz="1600" b="1" dirty="0" smtClean="0"/>
              <a:t>African Charter on Statistics</a:t>
            </a:r>
            <a:endParaRPr lang="en-GB" sz="1600" b="1" dirty="0"/>
          </a:p>
        </p:txBody>
      </p:sp>
      <p:sp>
        <p:nvSpPr>
          <p:cNvPr id="5" name="Rounded Rectangle 4"/>
          <p:cNvSpPr/>
          <p:nvPr/>
        </p:nvSpPr>
        <p:spPr>
          <a:xfrm>
            <a:off x="228600" y="1371600"/>
            <a:ext cx="3962400" cy="34290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latin typeface="Garamond" pitchFamily="18" charset="0"/>
              </a:rPr>
              <a:t> Adapting international standards and methods to African realities and aligning them will ensure the availability of harmonized statistical </a:t>
            </a:r>
            <a:r>
              <a:rPr lang="en-GB" sz="1600" b="1" i="1" dirty="0" smtClean="0">
                <a:latin typeface="Garamond" pitchFamily="18" charset="0"/>
              </a:rPr>
              <a:t>data...</a:t>
            </a:r>
            <a:endParaRPr lang="en-GB" sz="1600" b="1" i="1" dirty="0" smtClean="0">
              <a:latin typeface="Garamond" pitchFamily="18" charset="0"/>
            </a:endParaRPr>
          </a:p>
          <a:p>
            <a:endParaRPr lang="en-GB" sz="1600" b="1" i="1" dirty="0" smtClean="0">
              <a:latin typeface="Garamond" pitchFamily="18" charset="0"/>
            </a:endParaRPr>
          </a:p>
          <a:p>
            <a:pPr algn="r"/>
            <a:r>
              <a:rPr lang="en-GB" sz="1600" b="1" dirty="0" smtClean="0"/>
              <a:t>Strategy for the Harmonisation of Statistics in Africa</a:t>
            </a:r>
            <a:endParaRPr lang="en-GB"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bg/>
                                          </p:spTgt>
                                        </p:tgtEl>
                                        <p:attrNameLst>
                                          <p:attrName>style.visibility</p:attrName>
                                        </p:attrNameLst>
                                      </p:cBhvr>
                                      <p:to>
                                        <p:strVal val="visible"/>
                                      </p:to>
                                    </p:set>
                                    <p:anim calcmode="lin" valueType="num">
                                      <p:cBhvr additive="base">
                                        <p:cTn id="2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5">
                                            <p:bg/>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 calcmode="lin" valueType="num">
                                      <p:cBhvr additive="base">
                                        <p:cTn id="3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3276600" cy="6858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H</a:t>
            </a:r>
            <a:r>
              <a:rPr lang="en-GB" b="1" dirty="0" smtClean="0">
                <a:solidFill>
                  <a:schemeClr val="accent1">
                    <a:lumMod val="50000"/>
                  </a:schemeClr>
                </a:solidFill>
                <a:effectLst>
                  <a:glow rad="63500">
                    <a:schemeClr val="accent1">
                      <a:satMod val="175000"/>
                      <a:alpha val="40000"/>
                    </a:schemeClr>
                  </a:glow>
                </a:effectLst>
              </a:rPr>
              <a:t>armonising African Statistics </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4724400" y="4038600"/>
            <a:ext cx="4191000" cy="25908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The Pan </a:t>
            </a:r>
            <a:r>
              <a:rPr lang="en-GB" sz="1600" b="1" i="1" dirty="0" err="1" smtClean="0">
                <a:latin typeface="Garamond" pitchFamily="18" charset="0"/>
              </a:rPr>
              <a:t>Africanist</a:t>
            </a:r>
            <a:r>
              <a:rPr lang="en-GB" sz="1600" b="1" i="1" dirty="0" smtClean="0">
                <a:latin typeface="Garamond" pitchFamily="18" charset="0"/>
              </a:rPr>
              <a:t> Institutions (</a:t>
            </a:r>
            <a:r>
              <a:rPr lang="en-GB" sz="1600" b="1" i="1" dirty="0" err="1" smtClean="0">
                <a:latin typeface="Garamond" pitchFamily="18" charset="0"/>
              </a:rPr>
              <a:t>AfDB</a:t>
            </a:r>
            <a:r>
              <a:rPr lang="en-GB" sz="1600" b="1" i="1" dirty="0" smtClean="0">
                <a:latin typeface="Garamond" pitchFamily="18" charset="0"/>
              </a:rPr>
              <a:t>, AUC and ECA) should take the lead in the realisation of the Data </a:t>
            </a:r>
            <a:r>
              <a:rPr lang="en-GB" sz="1600" b="1" i="1" dirty="0" smtClean="0">
                <a:latin typeface="Garamond" pitchFamily="18" charset="0"/>
              </a:rPr>
              <a:t>Consensus</a:t>
            </a:r>
            <a:endParaRPr lang="en-GB" sz="1600" b="1" i="1" dirty="0" smtClean="0">
              <a:latin typeface="Garamond" pitchFamily="18" charset="0"/>
            </a:endParaRPr>
          </a:p>
          <a:p>
            <a:endParaRPr lang="en-GB" sz="1600" b="1" i="1" dirty="0" smtClean="0">
              <a:latin typeface="Garamond" pitchFamily="18" charset="0"/>
            </a:endParaRPr>
          </a:p>
          <a:p>
            <a:pPr algn="r"/>
            <a:r>
              <a:rPr lang="en-GB" sz="1600" b="1" dirty="0" smtClean="0"/>
              <a:t>Africa Data Consensus</a:t>
            </a:r>
            <a:endParaRPr lang="en-GB" sz="1600" b="1" dirty="0"/>
          </a:p>
        </p:txBody>
      </p:sp>
      <p:sp>
        <p:nvSpPr>
          <p:cNvPr id="4" name="Rounded Rectangle 3"/>
          <p:cNvSpPr/>
          <p:nvPr/>
        </p:nvSpPr>
        <p:spPr>
          <a:xfrm>
            <a:off x="4724400" y="228600"/>
            <a:ext cx="4114800" cy="3048000"/>
          </a:xfrm>
          <a:prstGeom prst="roundRect">
            <a:avLst/>
          </a:prstGeo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rtlCol="0" anchor="ctr"/>
          <a:lstStyle/>
          <a:p>
            <a:r>
              <a:rPr lang="en-GB" b="1" i="1" dirty="0" smtClean="0">
                <a:latin typeface="Garamond" pitchFamily="18" charset="0"/>
              </a:rPr>
              <a:t> </a:t>
            </a:r>
            <a:r>
              <a:rPr lang="en-GB" sz="1600" b="1" i="1" dirty="0" smtClean="0">
                <a:latin typeface="Garamond" pitchFamily="18" charset="0"/>
              </a:rPr>
              <a:t>... coordination and dialogue amongst all Members of the African Statistical System are vital for harmonization, production and use of African statistics. </a:t>
            </a:r>
          </a:p>
          <a:p>
            <a:endParaRPr lang="en-GB" sz="1600" b="1" i="1" dirty="0" smtClean="0">
              <a:latin typeface="Garamond" pitchFamily="18" charset="0"/>
            </a:endParaRPr>
          </a:p>
          <a:p>
            <a:pPr algn="r"/>
            <a:r>
              <a:rPr lang="en-GB" sz="1600" b="1" dirty="0" smtClean="0"/>
              <a:t>African Charter on Statistics</a:t>
            </a:r>
            <a:endParaRPr lang="en-GB" sz="1600" b="1" dirty="0"/>
          </a:p>
        </p:txBody>
      </p:sp>
      <p:sp>
        <p:nvSpPr>
          <p:cNvPr id="5" name="Rounded Rectangle 4"/>
          <p:cNvSpPr/>
          <p:nvPr/>
        </p:nvSpPr>
        <p:spPr>
          <a:xfrm>
            <a:off x="228600" y="1371600"/>
            <a:ext cx="3962400" cy="34290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latin typeface="Garamond" pitchFamily="18" charset="0"/>
              </a:rPr>
              <a:t> The availability of harmonized quality African statistics, produced regularly and on time, will lead to the emergence of African reference statistics and herald the dawn of a distinct African statistical identity at the international level.</a:t>
            </a:r>
          </a:p>
          <a:p>
            <a:endParaRPr lang="en-GB" sz="1600" b="1" i="1" dirty="0" smtClean="0">
              <a:latin typeface="Garamond" pitchFamily="18" charset="0"/>
            </a:endParaRPr>
          </a:p>
          <a:p>
            <a:pPr algn="r"/>
            <a:r>
              <a:rPr lang="en-GB" sz="1600" b="1" dirty="0" smtClean="0"/>
              <a:t>Strategy for the Harmonisation of Statistics in Africa</a:t>
            </a:r>
            <a:endParaRPr lang="en-GB"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bg/>
                                          </p:spTgt>
                                        </p:tgtEl>
                                        <p:attrNameLst>
                                          <p:attrName>style.visibility</p:attrName>
                                        </p:attrNameLst>
                                      </p:cBhvr>
                                      <p:to>
                                        <p:strVal val="visible"/>
                                      </p:to>
                                    </p:set>
                                    <p:anim calcmode="lin" valueType="num">
                                      <p:cBhvr additive="base">
                                        <p:cTn id="21"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3">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71800" y="1600200"/>
            <a:ext cx="2969403" cy="4031873"/>
          </a:xfrm>
          <a:prstGeom prst="rect">
            <a:avLst/>
          </a:prstGeom>
          <a:noFill/>
        </p:spPr>
        <p:txBody>
          <a:bodyPr wrap="none" rtlCol="0">
            <a:spAutoFit/>
            <a:scene3d>
              <a:camera prst="orthographicFront"/>
              <a:lightRig rig="threePt" dir="t"/>
            </a:scene3d>
            <a:sp3d extrusionH="57150">
              <a:bevelT w="38100" h="38100"/>
            </a:sp3d>
          </a:bodyPr>
          <a:lstStyle/>
          <a:p>
            <a:r>
              <a:rPr lang="en-GB" sz="5400" b="1" i="1" dirty="0" smtClean="0">
                <a:solidFill>
                  <a:srgbClr val="FAA52F"/>
                </a:solidFill>
                <a:effectLst>
                  <a:glow rad="63500">
                    <a:schemeClr val="accent6">
                      <a:satMod val="175000"/>
                      <a:alpha val="40000"/>
                    </a:schemeClr>
                  </a:glow>
                  <a:outerShdw blurRad="50800" dist="38100" dir="2700000" algn="tl" rotWithShape="0">
                    <a:prstClr val="black">
                      <a:alpha val="40000"/>
                    </a:prstClr>
                  </a:outerShdw>
                </a:effectLst>
              </a:rPr>
              <a:t>Meeting</a:t>
            </a:r>
          </a:p>
          <a:p>
            <a:r>
              <a:rPr lang="en-GB" sz="5400" b="1" i="1" dirty="0" smtClean="0">
                <a:solidFill>
                  <a:srgbClr val="FAA52F"/>
                </a:solidFill>
                <a:effectLst>
                  <a:glow rad="63500">
                    <a:schemeClr val="accent6">
                      <a:satMod val="175000"/>
                      <a:alpha val="40000"/>
                    </a:schemeClr>
                  </a:glow>
                  <a:outerShdw blurRad="50800" dist="38100" dir="2700000" algn="tl" rotWithShape="0">
                    <a:prstClr val="black">
                      <a:alpha val="40000"/>
                    </a:prstClr>
                  </a:outerShdw>
                </a:effectLst>
              </a:rPr>
              <a:t>t</a:t>
            </a:r>
            <a:r>
              <a:rPr lang="en-GB" sz="5400" b="1" i="1" dirty="0" smtClean="0">
                <a:solidFill>
                  <a:srgbClr val="FAA52F"/>
                </a:solidFill>
                <a:effectLst>
                  <a:glow rad="63500">
                    <a:schemeClr val="accent6">
                      <a:satMod val="175000"/>
                      <a:alpha val="40000"/>
                    </a:schemeClr>
                  </a:glow>
                  <a:outerShdw blurRad="50800" dist="38100" dir="2700000" algn="tl" rotWithShape="0">
                    <a:prstClr val="black">
                      <a:alpha val="40000"/>
                    </a:prstClr>
                  </a:outerShdw>
                </a:effectLst>
              </a:rPr>
              <a:t>he SDGs</a:t>
            </a:r>
            <a:r>
              <a:rPr lang="en-GB" b="1" i="1" dirty="0" smtClean="0">
                <a:solidFill>
                  <a:srgbClr val="FAA52F"/>
                </a:solidFill>
                <a:effectLst>
                  <a:outerShdw blurRad="50800" dist="38100" dir="2700000" algn="tl" rotWithShape="0">
                    <a:prstClr val="black">
                      <a:alpha val="40000"/>
                    </a:prstClr>
                  </a:outerShdw>
                </a:effectLst>
              </a:rPr>
              <a:t> </a:t>
            </a:r>
            <a:endParaRPr lang="en-GB" b="1" i="1" dirty="0" smtClean="0">
              <a:solidFill>
                <a:srgbClr val="FAA52F"/>
              </a:solidFill>
              <a:effectLst>
                <a:outerShdw blurRad="50800" dist="38100" dir="2700000" algn="tl" rotWithShape="0">
                  <a:prstClr val="black">
                    <a:alpha val="40000"/>
                  </a:prstClr>
                </a:outerShdw>
              </a:effectLst>
            </a:endParaRPr>
          </a:p>
          <a:p>
            <a:pPr algn="r"/>
            <a:r>
              <a:rPr lang="en-GB" sz="2800" b="1" i="1" dirty="0" smtClean="0">
                <a:solidFill>
                  <a:srgbClr val="FAA52F"/>
                </a:solidFill>
                <a:effectLst>
                  <a:outerShdw blurRad="50800" dist="38100" dir="2700000" algn="tl" rotWithShape="0">
                    <a:prstClr val="black">
                      <a:alpha val="40000"/>
                    </a:prstClr>
                  </a:outerShdw>
                </a:effectLst>
              </a:rPr>
              <a:t>(</a:t>
            </a:r>
            <a:r>
              <a:rPr lang="en-GB" sz="2800" b="1" i="1" dirty="0" smtClean="0">
                <a:solidFill>
                  <a:srgbClr val="FAA52F"/>
                </a:solidFill>
                <a:effectLst>
                  <a:outerShdw blurRad="50800" dist="38100" dir="2700000" algn="tl" rotWithShape="0">
                    <a:prstClr val="black">
                      <a:alpha val="40000"/>
                    </a:prstClr>
                  </a:outerShdw>
                </a:effectLst>
              </a:rPr>
              <a:t>and </a:t>
            </a:r>
            <a:r>
              <a:rPr lang="en-GB" sz="2800" b="1" i="1" dirty="0" smtClean="0">
                <a:solidFill>
                  <a:srgbClr val="FAA52F"/>
                </a:solidFill>
                <a:effectLst>
                  <a:outerShdw blurRad="50800" dist="38100" dir="2700000" algn="tl" rotWithShape="0">
                    <a:prstClr val="black">
                      <a:alpha val="40000"/>
                    </a:prstClr>
                  </a:outerShdw>
                </a:effectLst>
              </a:rPr>
              <a:t>NDPs)</a:t>
            </a:r>
            <a:endParaRPr lang="en-GB" sz="2800" b="1" i="1" dirty="0" smtClean="0">
              <a:solidFill>
                <a:srgbClr val="FAA52F"/>
              </a:solidFill>
              <a:effectLst>
                <a:outerShdw blurRad="50800" dist="38100" dir="2700000" algn="tl" rotWithShape="0">
                  <a:prstClr val="black">
                    <a:alpha val="40000"/>
                  </a:prstClr>
                </a:outerShdw>
              </a:effectLst>
            </a:endParaRPr>
          </a:p>
          <a:p>
            <a:pPr algn="r"/>
            <a:r>
              <a:rPr lang="en-GB" sz="2400" b="1" i="1" dirty="0" smtClean="0">
                <a:solidFill>
                  <a:srgbClr val="FAA52F"/>
                </a:solidFill>
                <a:effectLst>
                  <a:outerShdw blurRad="50800" dist="38100" dir="2700000" algn="tl" rotWithShape="0">
                    <a:prstClr val="black">
                      <a:alpha val="40000"/>
                    </a:prstClr>
                  </a:outerShdw>
                </a:effectLst>
              </a:rPr>
              <a:t>Requires  </a:t>
            </a:r>
            <a:endParaRPr lang="en-GB" sz="2400" b="1" i="1" dirty="0" smtClean="0">
              <a:solidFill>
                <a:srgbClr val="FAA52F"/>
              </a:solidFill>
              <a:effectLst>
                <a:outerShdw blurRad="50800" dist="38100" dir="2700000" algn="tl" rotWithShape="0">
                  <a:prstClr val="black">
                    <a:alpha val="40000"/>
                  </a:prstClr>
                </a:outerShdw>
              </a:effectLst>
            </a:endParaRPr>
          </a:p>
          <a:p>
            <a:pPr algn="r"/>
            <a:r>
              <a:rPr lang="en-GB" sz="2400" b="1" i="1" dirty="0" smtClean="0">
                <a:solidFill>
                  <a:srgbClr val="FAA52F"/>
                </a:solidFill>
                <a:effectLst>
                  <a:outerShdw blurRad="50800" dist="38100" dir="2700000" algn="tl" rotWithShape="0">
                    <a:prstClr val="black">
                      <a:alpha val="40000"/>
                    </a:prstClr>
                  </a:outerShdw>
                </a:effectLst>
              </a:rPr>
              <a:t>Much        </a:t>
            </a:r>
            <a:endParaRPr lang="en-GB" sz="2400" b="1" i="1" dirty="0" smtClean="0">
              <a:solidFill>
                <a:srgbClr val="FAA52F"/>
              </a:solidFill>
              <a:effectLst>
                <a:outerShdw blurRad="50800" dist="38100" dir="2700000" algn="tl" rotWithShape="0">
                  <a:prstClr val="black">
                    <a:alpha val="40000"/>
                  </a:prstClr>
                </a:outerShdw>
              </a:effectLst>
            </a:endParaRPr>
          </a:p>
          <a:p>
            <a:pPr algn="r"/>
            <a:r>
              <a:rPr lang="en-GB" sz="2400" b="1" i="1" dirty="0" smtClean="0">
                <a:solidFill>
                  <a:srgbClr val="FAA52F"/>
                </a:solidFill>
                <a:effectLst>
                  <a:outerShdw blurRad="50800" dist="38100" dir="2700000" algn="tl" rotWithShape="0">
                    <a:prstClr val="black">
                      <a:alpha val="40000"/>
                    </a:prstClr>
                  </a:outerShdw>
                </a:effectLst>
              </a:rPr>
              <a:t>Much        </a:t>
            </a:r>
            <a:endParaRPr lang="en-GB" sz="2400" b="1" i="1" dirty="0" smtClean="0">
              <a:solidFill>
                <a:srgbClr val="FAA52F"/>
              </a:solidFill>
              <a:effectLst>
                <a:outerShdw blurRad="50800" dist="38100" dir="2700000" algn="tl" rotWithShape="0">
                  <a:prstClr val="black">
                    <a:alpha val="40000"/>
                  </a:prstClr>
                </a:outerShdw>
              </a:effectLst>
            </a:endParaRPr>
          </a:p>
          <a:p>
            <a:pPr algn="r"/>
            <a:r>
              <a:rPr lang="en-GB" sz="2400" b="1" i="1" dirty="0" smtClean="0">
                <a:solidFill>
                  <a:srgbClr val="FAA52F"/>
                </a:solidFill>
                <a:effectLst>
                  <a:outerShdw blurRad="50800" dist="38100" dir="2700000" algn="tl" rotWithShape="0">
                    <a:prstClr val="black">
                      <a:alpha val="40000"/>
                    </a:prstClr>
                  </a:outerShdw>
                </a:effectLst>
              </a:rPr>
              <a:t>More        </a:t>
            </a:r>
            <a:endParaRPr lang="en-GB" sz="2400" b="1" i="1" dirty="0" smtClean="0">
              <a:solidFill>
                <a:srgbClr val="FAA52F"/>
              </a:solidFill>
              <a:effectLst>
                <a:outerShdw blurRad="50800" dist="38100" dir="2700000" algn="tl" rotWithShape="0">
                  <a:prstClr val="black">
                    <a:alpha val="40000"/>
                  </a:prstClr>
                </a:outerShdw>
              </a:effectLst>
            </a:endParaRPr>
          </a:p>
          <a:p>
            <a:pPr algn="r"/>
            <a:r>
              <a:rPr lang="en-GB" sz="2400" b="1" i="1" dirty="0" smtClean="0">
                <a:solidFill>
                  <a:srgbClr val="FAA52F"/>
                </a:solidFill>
                <a:effectLst>
                  <a:outerShdw blurRad="50800" dist="38100" dir="2700000" algn="tl" rotWithShape="0">
                    <a:prstClr val="black">
                      <a:alpha val="40000"/>
                    </a:prstClr>
                  </a:outerShdw>
                </a:effectLst>
              </a:rPr>
              <a:t>...              </a:t>
            </a:r>
            <a:endParaRPr lang="en-GB" sz="2400" b="1" i="1" dirty="0">
              <a:solidFill>
                <a:srgbClr val="FAA52F"/>
              </a:solidFill>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3276600" cy="5334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Recognising National</a:t>
            </a:r>
            <a:r>
              <a:rPr lang="en-GB" b="1" dirty="0" smtClean="0">
                <a:solidFill>
                  <a:schemeClr val="accent1">
                    <a:lumMod val="50000"/>
                  </a:schemeClr>
                </a:solidFill>
                <a:effectLst>
                  <a:glow rad="63500">
                    <a:schemeClr val="accent1">
                      <a:satMod val="175000"/>
                      <a:alpha val="40000"/>
                    </a:schemeClr>
                  </a:glow>
                </a:effectLst>
              </a:rPr>
              <a:t> </a:t>
            </a:r>
            <a:r>
              <a:rPr lang="en-GB" b="1" dirty="0" smtClean="0">
                <a:solidFill>
                  <a:schemeClr val="accent1">
                    <a:lumMod val="50000"/>
                  </a:schemeClr>
                </a:solidFill>
                <a:effectLst>
                  <a:glow rad="63500">
                    <a:schemeClr val="accent1">
                      <a:satMod val="175000"/>
                      <a:alpha val="40000"/>
                    </a:schemeClr>
                  </a:glow>
                </a:effectLst>
              </a:rPr>
              <a:t>Challenges</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228600" y="685800"/>
            <a:ext cx="4267200" cy="60198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endParaRPr lang="en-GB" sz="1600" b="1" dirty="0"/>
          </a:p>
        </p:txBody>
      </p:sp>
      <p:sp>
        <p:nvSpPr>
          <p:cNvPr id="5" name="Rounded Rectangle 4"/>
          <p:cNvSpPr/>
          <p:nvPr/>
        </p:nvSpPr>
        <p:spPr>
          <a:xfrm>
            <a:off x="4648200" y="609600"/>
            <a:ext cx="4267200" cy="60960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t> </a:t>
            </a:r>
            <a:endParaRPr lang="en-GB" sz="1600" b="1" dirty="0"/>
          </a:p>
        </p:txBody>
      </p:sp>
      <p:sp>
        <p:nvSpPr>
          <p:cNvPr id="6" name="TextBox 5"/>
          <p:cNvSpPr txBox="1"/>
          <p:nvPr/>
        </p:nvSpPr>
        <p:spPr>
          <a:xfrm>
            <a:off x="457200" y="762000"/>
            <a:ext cx="3657600" cy="461665"/>
          </a:xfrm>
          <a:prstGeom prst="rect">
            <a:avLst/>
          </a:prstGeom>
          <a:noFill/>
        </p:spPr>
        <p:txBody>
          <a:bodyPr wrap="square" rtlCol="0">
            <a:spAutoFit/>
            <a:scene3d>
              <a:camera prst="orthographicFront"/>
              <a:lightRig rig="threePt" dir="t"/>
            </a:scene3d>
            <a:sp3d extrusionH="57150">
              <a:bevelT w="38100" h="38100"/>
            </a:sp3d>
          </a:bodyPr>
          <a:lstStyle/>
          <a:p>
            <a:r>
              <a:rPr lang="en-GB" sz="2400" b="1" dirty="0" smtClean="0">
                <a:solidFill>
                  <a:schemeClr val="accent3">
                    <a:lumMod val="50000"/>
                  </a:schemeClr>
                </a:solidFill>
                <a:effectLst>
                  <a:glow rad="63500">
                    <a:schemeClr val="accent6">
                      <a:satMod val="175000"/>
                      <a:alpha val="40000"/>
                    </a:schemeClr>
                  </a:glow>
                </a:effectLst>
              </a:rPr>
              <a:t>Africa Data Consensus</a:t>
            </a:r>
            <a:endParaRPr lang="en-GB" sz="2400" b="1" dirty="0">
              <a:solidFill>
                <a:schemeClr val="accent3">
                  <a:lumMod val="50000"/>
                </a:schemeClr>
              </a:solidFill>
              <a:effectLst>
                <a:glow rad="63500">
                  <a:schemeClr val="accent6">
                    <a:satMod val="175000"/>
                    <a:alpha val="40000"/>
                  </a:schemeClr>
                </a:glow>
              </a:effectLst>
            </a:endParaRPr>
          </a:p>
        </p:txBody>
      </p:sp>
      <p:sp>
        <p:nvSpPr>
          <p:cNvPr id="8" name="TextBox 7"/>
          <p:cNvSpPr txBox="1"/>
          <p:nvPr/>
        </p:nvSpPr>
        <p:spPr>
          <a:xfrm>
            <a:off x="4724400" y="762000"/>
            <a:ext cx="3886200" cy="707886"/>
          </a:xfrm>
          <a:prstGeom prst="rect">
            <a:avLst/>
          </a:prstGeom>
          <a:noFill/>
        </p:spPr>
        <p:txBody>
          <a:bodyPr wrap="square" rtlCol="0">
            <a:spAutoFit/>
          </a:bodyPr>
          <a:lstStyle/>
          <a:p>
            <a:pPr algn="r"/>
            <a:r>
              <a:rPr lang="en-GB" sz="2000" b="1" dirty="0" smtClean="0">
                <a:solidFill>
                  <a:schemeClr val="accent3">
                    <a:lumMod val="75000"/>
                  </a:schemeClr>
                </a:solidFill>
                <a:effectLst>
                  <a:glow rad="63500">
                    <a:schemeClr val="accent6">
                      <a:satMod val="175000"/>
                      <a:alpha val="40000"/>
                    </a:schemeClr>
                  </a:glow>
                </a:effectLst>
              </a:rPr>
              <a:t>Strategy for the Harmonisation of Statistics in Africa</a:t>
            </a:r>
            <a:endParaRPr lang="en-GB" sz="2000" b="1" dirty="0">
              <a:solidFill>
                <a:schemeClr val="accent3">
                  <a:lumMod val="75000"/>
                </a:schemeClr>
              </a:solidFill>
              <a:effectLst>
                <a:glow rad="63500">
                  <a:schemeClr val="accent6">
                    <a:satMod val="175000"/>
                    <a:alpha val="40000"/>
                  </a:schemeClr>
                </a:glow>
              </a:effectLst>
            </a:endParaRPr>
          </a:p>
        </p:txBody>
      </p:sp>
      <p:sp>
        <p:nvSpPr>
          <p:cNvPr id="9" name="TextBox 8"/>
          <p:cNvSpPr txBox="1"/>
          <p:nvPr/>
        </p:nvSpPr>
        <p:spPr>
          <a:xfrm>
            <a:off x="228600" y="1524000"/>
            <a:ext cx="4191000" cy="584775"/>
          </a:xfrm>
          <a:prstGeom prst="rect">
            <a:avLst/>
          </a:prstGeom>
          <a:noFill/>
        </p:spPr>
        <p:txBody>
          <a:bodyPr wrap="square" rtlCol="0">
            <a:spAutoFit/>
          </a:bodyPr>
          <a:lstStyle/>
          <a:p>
            <a:r>
              <a:rPr lang="en-GB" sz="1600" b="1" dirty="0" smtClean="0"/>
              <a:t>● Lack of accessible usable information that is open to all communities</a:t>
            </a:r>
            <a:endParaRPr lang="en-GB" sz="1600" b="1" dirty="0"/>
          </a:p>
        </p:txBody>
      </p:sp>
      <p:sp>
        <p:nvSpPr>
          <p:cNvPr id="10" name="TextBox 9"/>
          <p:cNvSpPr txBox="1"/>
          <p:nvPr/>
        </p:nvSpPr>
        <p:spPr>
          <a:xfrm>
            <a:off x="4648200" y="1524000"/>
            <a:ext cx="4038600" cy="338554"/>
          </a:xfrm>
          <a:prstGeom prst="rect">
            <a:avLst/>
          </a:prstGeom>
          <a:noFill/>
        </p:spPr>
        <p:txBody>
          <a:bodyPr wrap="square" rtlCol="0">
            <a:spAutoFit/>
          </a:bodyPr>
          <a:lstStyle/>
          <a:p>
            <a:r>
              <a:rPr lang="en-GB" sz="1600" b="1" dirty="0" smtClean="0"/>
              <a:t>● Poor information dissemination and access</a:t>
            </a:r>
            <a:endParaRPr lang="en-GB" sz="1600" b="1" dirty="0"/>
          </a:p>
        </p:txBody>
      </p:sp>
      <p:sp>
        <p:nvSpPr>
          <p:cNvPr id="11" name="TextBox 10"/>
          <p:cNvSpPr txBox="1"/>
          <p:nvPr/>
        </p:nvSpPr>
        <p:spPr>
          <a:xfrm>
            <a:off x="228600" y="2082225"/>
            <a:ext cx="4191000" cy="584775"/>
          </a:xfrm>
          <a:prstGeom prst="rect">
            <a:avLst/>
          </a:prstGeom>
          <a:noFill/>
        </p:spPr>
        <p:txBody>
          <a:bodyPr wrap="square" rtlCol="0">
            <a:spAutoFit/>
          </a:bodyPr>
          <a:lstStyle/>
          <a:p>
            <a:r>
              <a:rPr lang="en-GB" sz="1600" b="1" dirty="0" smtClean="0"/>
              <a:t>● A mismatch between available data and actual problems</a:t>
            </a:r>
            <a:endParaRPr lang="en-GB" sz="1600" b="1" dirty="0"/>
          </a:p>
        </p:txBody>
      </p:sp>
      <p:sp>
        <p:nvSpPr>
          <p:cNvPr id="12" name="TextBox 11"/>
          <p:cNvSpPr txBox="1"/>
          <p:nvPr/>
        </p:nvSpPr>
        <p:spPr>
          <a:xfrm>
            <a:off x="4648200" y="2057400"/>
            <a:ext cx="4114800" cy="584775"/>
          </a:xfrm>
          <a:prstGeom prst="rect">
            <a:avLst/>
          </a:prstGeom>
          <a:noFill/>
        </p:spPr>
        <p:txBody>
          <a:bodyPr wrap="square" rtlCol="0">
            <a:spAutoFit/>
          </a:bodyPr>
          <a:lstStyle/>
          <a:p>
            <a:r>
              <a:rPr lang="en-GB" sz="1600" b="1" dirty="0" smtClean="0"/>
              <a:t>● Inability to adequately assess and meet data user needs</a:t>
            </a:r>
            <a:endParaRPr lang="en-GB" sz="1600" b="1" dirty="0"/>
          </a:p>
        </p:txBody>
      </p:sp>
      <p:sp>
        <p:nvSpPr>
          <p:cNvPr id="13" name="TextBox 12"/>
          <p:cNvSpPr txBox="1"/>
          <p:nvPr/>
        </p:nvSpPr>
        <p:spPr>
          <a:xfrm>
            <a:off x="228600" y="2691825"/>
            <a:ext cx="4191000" cy="584775"/>
          </a:xfrm>
          <a:prstGeom prst="rect">
            <a:avLst/>
          </a:prstGeom>
          <a:noFill/>
        </p:spPr>
        <p:txBody>
          <a:bodyPr wrap="square" rtlCol="0">
            <a:spAutoFit/>
          </a:bodyPr>
          <a:lstStyle/>
          <a:p>
            <a:r>
              <a:rPr lang="en-GB" sz="1600" b="1" dirty="0" smtClean="0"/>
              <a:t>● A lack of harmonisation of data collected by different sources in different formats</a:t>
            </a:r>
            <a:endParaRPr lang="en-GB" sz="1600" b="1" dirty="0"/>
          </a:p>
        </p:txBody>
      </p:sp>
      <p:sp>
        <p:nvSpPr>
          <p:cNvPr id="14" name="TextBox 13"/>
          <p:cNvSpPr txBox="1"/>
          <p:nvPr/>
        </p:nvSpPr>
        <p:spPr>
          <a:xfrm>
            <a:off x="4648200" y="2667000"/>
            <a:ext cx="4267200" cy="830997"/>
          </a:xfrm>
          <a:prstGeom prst="rect">
            <a:avLst/>
          </a:prstGeom>
          <a:noFill/>
        </p:spPr>
        <p:txBody>
          <a:bodyPr wrap="square" rtlCol="0">
            <a:spAutoFit/>
          </a:bodyPr>
          <a:lstStyle/>
          <a:p>
            <a:r>
              <a:rPr lang="en-GB" sz="1600" b="1" dirty="0" smtClean="0"/>
              <a:t>● Inadequate coordination, collaboration, networking and information sharing. Unsatisfactory data management.</a:t>
            </a:r>
            <a:endParaRPr lang="en-GB" sz="1600" b="1" dirty="0"/>
          </a:p>
        </p:txBody>
      </p:sp>
      <p:sp>
        <p:nvSpPr>
          <p:cNvPr id="15" name="TextBox 14"/>
          <p:cNvSpPr txBox="1"/>
          <p:nvPr/>
        </p:nvSpPr>
        <p:spPr>
          <a:xfrm>
            <a:off x="228600" y="3505200"/>
            <a:ext cx="4191000" cy="584775"/>
          </a:xfrm>
          <a:prstGeom prst="rect">
            <a:avLst/>
          </a:prstGeom>
          <a:noFill/>
        </p:spPr>
        <p:txBody>
          <a:bodyPr wrap="square" rtlCol="0">
            <a:spAutoFit/>
          </a:bodyPr>
          <a:lstStyle/>
          <a:p>
            <a:r>
              <a:rPr lang="en-GB" sz="1600" b="1" dirty="0" smtClean="0"/>
              <a:t>● Weak demand and capacity in the use of data at both national and local level</a:t>
            </a:r>
            <a:endParaRPr lang="en-GB" sz="1600" b="1" dirty="0"/>
          </a:p>
        </p:txBody>
      </p:sp>
      <p:sp>
        <p:nvSpPr>
          <p:cNvPr id="16" name="TextBox 15"/>
          <p:cNvSpPr txBox="1"/>
          <p:nvPr/>
        </p:nvSpPr>
        <p:spPr>
          <a:xfrm>
            <a:off x="4648200" y="3505200"/>
            <a:ext cx="4267200" cy="830997"/>
          </a:xfrm>
          <a:prstGeom prst="rect">
            <a:avLst/>
          </a:prstGeom>
          <a:noFill/>
        </p:spPr>
        <p:txBody>
          <a:bodyPr wrap="square" rtlCol="0">
            <a:spAutoFit/>
          </a:bodyPr>
          <a:lstStyle/>
          <a:p>
            <a:r>
              <a:rPr lang="en-GB" sz="1600" b="1" dirty="0" smtClean="0"/>
              <a:t>● Low appreciation of value and importance of statistics across society. Insufficient use of data for policy and decision-making.</a:t>
            </a:r>
            <a:endParaRPr lang="en-GB" sz="1600" b="1" dirty="0"/>
          </a:p>
        </p:txBody>
      </p:sp>
      <p:sp>
        <p:nvSpPr>
          <p:cNvPr id="17" name="TextBox 16"/>
          <p:cNvSpPr txBox="1"/>
          <p:nvPr/>
        </p:nvSpPr>
        <p:spPr>
          <a:xfrm>
            <a:off x="228600" y="4343400"/>
            <a:ext cx="4191000" cy="584775"/>
          </a:xfrm>
          <a:prstGeom prst="rect">
            <a:avLst/>
          </a:prstGeom>
          <a:noFill/>
        </p:spPr>
        <p:txBody>
          <a:bodyPr wrap="square" rtlCol="0">
            <a:spAutoFit/>
          </a:bodyPr>
          <a:lstStyle/>
          <a:p>
            <a:r>
              <a:rPr lang="en-GB" sz="1600" b="1" dirty="0" smtClean="0"/>
              <a:t>● A lack of timely, accurate, comparable and relevant data.</a:t>
            </a:r>
            <a:endParaRPr lang="en-GB" sz="1600" b="1" dirty="0"/>
          </a:p>
        </p:txBody>
      </p:sp>
      <p:sp>
        <p:nvSpPr>
          <p:cNvPr id="18" name="TextBox 17"/>
          <p:cNvSpPr txBox="1"/>
          <p:nvPr/>
        </p:nvSpPr>
        <p:spPr>
          <a:xfrm>
            <a:off x="4648200" y="4343400"/>
            <a:ext cx="4267200" cy="584775"/>
          </a:xfrm>
          <a:prstGeom prst="rect">
            <a:avLst/>
          </a:prstGeom>
          <a:noFill/>
        </p:spPr>
        <p:txBody>
          <a:bodyPr wrap="square" rtlCol="0">
            <a:spAutoFit/>
          </a:bodyPr>
          <a:lstStyle/>
          <a:p>
            <a:r>
              <a:rPr lang="en-GB" sz="1600" b="1" dirty="0" smtClean="0"/>
              <a:t>● Data quality problems. Inadequate data analysis and reporting</a:t>
            </a:r>
            <a:endParaRPr lang="en-GB" sz="1600" b="1" dirty="0"/>
          </a:p>
        </p:txBody>
      </p:sp>
      <p:sp>
        <p:nvSpPr>
          <p:cNvPr id="19" name="TextBox 18"/>
          <p:cNvSpPr txBox="1"/>
          <p:nvPr/>
        </p:nvSpPr>
        <p:spPr>
          <a:xfrm>
            <a:off x="228600" y="4953000"/>
            <a:ext cx="4114800" cy="338554"/>
          </a:xfrm>
          <a:prstGeom prst="rect">
            <a:avLst/>
          </a:prstGeom>
          <a:noFill/>
        </p:spPr>
        <p:txBody>
          <a:bodyPr wrap="square" rtlCol="0">
            <a:spAutoFit/>
          </a:bodyPr>
          <a:lstStyle/>
          <a:p>
            <a:r>
              <a:rPr lang="en-GB" sz="1600" b="1" dirty="0" smtClean="0"/>
              <a:t>● Weak data governance and accountability</a:t>
            </a:r>
            <a:endParaRPr lang="en-GB" sz="1600" b="1" dirty="0"/>
          </a:p>
        </p:txBody>
      </p:sp>
      <p:sp>
        <p:nvSpPr>
          <p:cNvPr id="20" name="TextBox 19"/>
          <p:cNvSpPr txBox="1"/>
          <p:nvPr/>
        </p:nvSpPr>
        <p:spPr>
          <a:xfrm>
            <a:off x="4648200" y="4953000"/>
            <a:ext cx="4114800" cy="584775"/>
          </a:xfrm>
          <a:prstGeom prst="rect">
            <a:avLst/>
          </a:prstGeom>
          <a:noFill/>
        </p:spPr>
        <p:txBody>
          <a:bodyPr wrap="square" rtlCol="0">
            <a:spAutoFit/>
          </a:bodyPr>
          <a:lstStyle/>
          <a:p>
            <a:r>
              <a:rPr lang="en-GB" sz="1600" b="1" dirty="0" smtClean="0"/>
              <a:t>● Low level of political support for statistics. Inadequate institutional capacity.</a:t>
            </a:r>
            <a:endParaRPr lang="en-GB" sz="1600" b="1" dirty="0"/>
          </a:p>
        </p:txBody>
      </p:sp>
      <p:sp>
        <p:nvSpPr>
          <p:cNvPr id="21" name="TextBox 20"/>
          <p:cNvSpPr txBox="1"/>
          <p:nvPr/>
        </p:nvSpPr>
        <p:spPr>
          <a:xfrm>
            <a:off x="228600" y="5562600"/>
            <a:ext cx="3810000" cy="584775"/>
          </a:xfrm>
          <a:prstGeom prst="rect">
            <a:avLst/>
          </a:prstGeom>
          <a:noFill/>
        </p:spPr>
        <p:txBody>
          <a:bodyPr wrap="square" rtlCol="0">
            <a:spAutoFit/>
          </a:bodyPr>
          <a:lstStyle/>
          <a:p>
            <a:r>
              <a:rPr lang="en-GB" sz="1600" b="1" dirty="0" smtClean="0"/>
              <a:t>● Insufficient funding and dependence on external resources</a:t>
            </a:r>
            <a:endParaRPr lang="en-GB" sz="1600" b="1" dirty="0"/>
          </a:p>
        </p:txBody>
      </p:sp>
      <p:sp>
        <p:nvSpPr>
          <p:cNvPr id="22" name="TextBox 21"/>
          <p:cNvSpPr txBox="1"/>
          <p:nvPr/>
        </p:nvSpPr>
        <p:spPr>
          <a:xfrm>
            <a:off x="4648200" y="5562600"/>
            <a:ext cx="4191000" cy="830997"/>
          </a:xfrm>
          <a:prstGeom prst="rect">
            <a:avLst/>
          </a:prstGeom>
          <a:noFill/>
        </p:spPr>
        <p:txBody>
          <a:bodyPr wrap="square" rtlCol="0">
            <a:spAutoFit/>
          </a:bodyPr>
          <a:lstStyle/>
          <a:p>
            <a:r>
              <a:rPr lang="en-GB" sz="1600" b="1" dirty="0" smtClean="0"/>
              <a:t>● Low priority and inadequate funding for statistics. Inadequate resources (human and  financial).</a:t>
            </a:r>
            <a:endParaRPr lang="en-GB"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additive="base">
                                        <p:cTn id="2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xEl>
                                              <p:pRg st="0" end="0"/>
                                            </p:txEl>
                                          </p:spTgt>
                                        </p:tgtEl>
                                        <p:attrNameLst>
                                          <p:attrName>style.visibility</p:attrName>
                                        </p:attrNameLst>
                                      </p:cBhvr>
                                      <p:to>
                                        <p:strVal val="visible"/>
                                      </p:to>
                                    </p:set>
                                    <p:anim calcmode="lin" valueType="num">
                                      <p:cBhvr additive="base">
                                        <p:cTn id="2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 calcmode="lin" valueType="num">
                                      <p:cBhvr additive="base">
                                        <p:cTn id="35"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4">
                                            <p:txEl>
                                              <p:pRg st="0" end="0"/>
                                            </p:txEl>
                                          </p:spTgt>
                                        </p:tgtEl>
                                        <p:attrNameLst>
                                          <p:attrName>style.visibility</p:attrName>
                                        </p:attrNameLst>
                                      </p:cBhvr>
                                      <p:to>
                                        <p:strVal val="visible"/>
                                      </p:to>
                                    </p:set>
                                    <p:anim calcmode="lin" valueType="num">
                                      <p:cBhvr additive="base">
                                        <p:cTn id="39"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
                                            <p:txEl>
                                              <p:pRg st="0" end="0"/>
                                            </p:txEl>
                                          </p:spTgt>
                                        </p:tgtEl>
                                        <p:attrNameLst>
                                          <p:attrName>style.visibility</p:attrName>
                                        </p:attrNameLst>
                                      </p:cBhvr>
                                      <p:to>
                                        <p:strVal val="visible"/>
                                      </p:to>
                                    </p:set>
                                    <p:anim calcmode="lin" valueType="num">
                                      <p:cBhvr additive="base">
                                        <p:cTn id="45"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6">
                                            <p:txEl>
                                              <p:pRg st="0" end="0"/>
                                            </p:txEl>
                                          </p:spTgt>
                                        </p:tgtEl>
                                        <p:attrNameLst>
                                          <p:attrName>style.visibility</p:attrName>
                                        </p:attrNameLst>
                                      </p:cBhvr>
                                      <p:to>
                                        <p:strVal val="visible"/>
                                      </p:to>
                                    </p:set>
                                    <p:anim calcmode="lin" valueType="num">
                                      <p:cBhvr additive="base">
                                        <p:cTn id="49"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xEl>
                                              <p:pRg st="0" end="0"/>
                                            </p:txEl>
                                          </p:spTgt>
                                        </p:tgtEl>
                                        <p:attrNameLst>
                                          <p:attrName>style.visibility</p:attrName>
                                        </p:attrNameLst>
                                      </p:cBhvr>
                                      <p:to>
                                        <p:strVal val="visible"/>
                                      </p:to>
                                    </p:set>
                                    <p:anim calcmode="lin" valueType="num">
                                      <p:cBhvr additive="base">
                                        <p:cTn id="55"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8">
                                            <p:txEl>
                                              <p:pRg st="0" end="0"/>
                                            </p:txEl>
                                          </p:spTgt>
                                        </p:tgtEl>
                                        <p:attrNameLst>
                                          <p:attrName>style.visibility</p:attrName>
                                        </p:attrNameLst>
                                      </p:cBhvr>
                                      <p:to>
                                        <p:strVal val="visible"/>
                                      </p:to>
                                    </p:set>
                                    <p:anim calcmode="lin" valueType="num">
                                      <p:cBhvr additive="base">
                                        <p:cTn id="5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9">
                                            <p:txEl>
                                              <p:pRg st="0" end="0"/>
                                            </p:txEl>
                                          </p:spTgt>
                                        </p:tgtEl>
                                        <p:attrNameLst>
                                          <p:attrName>style.visibility</p:attrName>
                                        </p:attrNameLst>
                                      </p:cBhvr>
                                      <p:to>
                                        <p:strVal val="visible"/>
                                      </p:to>
                                    </p:set>
                                    <p:anim calcmode="lin" valueType="num">
                                      <p:cBhvr additive="base">
                                        <p:cTn id="65"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9">
                                            <p:txEl>
                                              <p:pRg st="0" end="0"/>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0">
                                            <p:txEl>
                                              <p:pRg st="0" end="0"/>
                                            </p:txEl>
                                          </p:spTgt>
                                        </p:tgtEl>
                                        <p:attrNameLst>
                                          <p:attrName>style.visibility</p:attrName>
                                        </p:attrNameLst>
                                      </p:cBhvr>
                                      <p:to>
                                        <p:strVal val="visible"/>
                                      </p:to>
                                    </p:set>
                                    <p:anim calcmode="lin" valueType="num">
                                      <p:cBhvr additive="base">
                                        <p:cTn id="69"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1">
                                            <p:txEl>
                                              <p:pRg st="0" end="0"/>
                                            </p:txEl>
                                          </p:spTgt>
                                        </p:tgtEl>
                                        <p:attrNameLst>
                                          <p:attrName>style.visibility</p:attrName>
                                        </p:attrNameLst>
                                      </p:cBhvr>
                                      <p:to>
                                        <p:strVal val="visible"/>
                                      </p:to>
                                    </p:set>
                                    <p:anim calcmode="lin" valueType="num">
                                      <p:cBhvr additive="base">
                                        <p:cTn id="75"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2">
                                            <p:txEl>
                                              <p:pRg st="0" end="0"/>
                                            </p:txEl>
                                          </p:spTgt>
                                        </p:tgtEl>
                                        <p:attrNameLst>
                                          <p:attrName>style.visibility</p:attrName>
                                        </p:attrNameLst>
                                      </p:cBhvr>
                                      <p:to>
                                        <p:strVal val="visible"/>
                                      </p:to>
                                    </p:set>
                                    <p:anim calcmode="lin" valueType="num">
                                      <p:cBhvr additive="base">
                                        <p:cTn id="79"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8">
                                            <p:txEl>
                                              <p:pRg st="0" end="0"/>
                                            </p:txEl>
                                          </p:spTgt>
                                        </p:tgtEl>
                                        <p:attrNameLst>
                                          <p:attrName>style.visibility</p:attrName>
                                        </p:attrNameLst>
                                      </p:cBhvr>
                                      <p:to>
                                        <p:strVal val="visible"/>
                                      </p:to>
                                    </p:set>
                                    <p:anim calcmode="lin" valueType="num">
                                      <p:cBhvr additive="base">
                                        <p:cTn id="8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6">
                                            <p:txEl>
                                              <p:pRg st="0" end="0"/>
                                            </p:txEl>
                                          </p:spTgt>
                                        </p:tgtEl>
                                        <p:attrNameLst>
                                          <p:attrName>style.visibility</p:attrName>
                                        </p:attrNameLst>
                                      </p:cBhvr>
                                      <p:to>
                                        <p:strVal val="visible"/>
                                      </p:to>
                                    </p:set>
                                    <p:anim calcmode="lin" valueType="num">
                                      <p:cBhvr additive="base">
                                        <p:cTn id="9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build="allAtOnce"/>
      <p:bldP spid="8" grpId="0" build="allAtOnce"/>
      <p:bldP spid="9" grpId="0"/>
      <p:bldP spid="10" grpId="0"/>
      <p:bldP spid="11" grpId="0" build="allAtOnce"/>
      <p:bldP spid="12" grpId="0" build="allAtOnce"/>
      <p:bldP spid="13" grpId="0" build="allAtOnce"/>
      <p:bldP spid="14" grpId="0" build="allAtOnce"/>
      <p:bldP spid="15" grpId="0" build="allAtOnce"/>
      <p:bldP spid="16" grpId="0" build="allAtOnce"/>
      <p:bldP spid="17" grpId="0" build="allAtOnce"/>
      <p:bldP spid="18" grpId="0" build="allAtOnce"/>
      <p:bldP spid="19" grpId="0" build="allAtOnce"/>
      <p:bldP spid="20" grpId="0" build="allAtOnce"/>
      <p:bldP spid="21" grpId="0" build="allAtOnce"/>
      <p:bldP spid="22"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5867400"/>
          </a:xfrm>
        </p:spPr>
        <p:txBody>
          <a:bodyPr>
            <a:normAutofit/>
            <a:scene3d>
              <a:camera prst="orthographicFront"/>
              <a:lightRig rig="threePt" dir="t"/>
            </a:scene3d>
            <a:sp3d extrusionH="57150">
              <a:bevelT w="38100" h="38100"/>
            </a:sp3d>
          </a:bodyPr>
          <a:lstStyle/>
          <a:p>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ACS</a:t>
            </a:r>
            <a:b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br>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         SHaSA </a:t>
            </a:r>
            <a:b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br>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        ADC</a:t>
            </a:r>
            <a:r>
              <a:rPr lang="en-GB" b="1" dirty="0" smtClean="0">
                <a:solidFill>
                  <a:srgbClr val="FFC000"/>
                </a:solidFill>
              </a:rPr>
              <a:t/>
            </a:r>
            <a:br>
              <a:rPr lang="en-GB" b="1" dirty="0" smtClean="0">
                <a:solidFill>
                  <a:srgbClr val="FFC000"/>
                </a:solidFill>
              </a:rPr>
            </a:br>
            <a:endParaRPr lang="en-GB" b="1" dirty="0">
              <a:solidFill>
                <a:srgbClr val="FFC000"/>
              </a:solidFill>
            </a:endParaRPr>
          </a:p>
        </p:txBody>
      </p:sp>
      <p:sp>
        <p:nvSpPr>
          <p:cNvPr id="7" name="Rounded Rectangle 6"/>
          <p:cNvSpPr/>
          <p:nvPr/>
        </p:nvSpPr>
        <p:spPr>
          <a:xfrm>
            <a:off x="2286000" y="1371600"/>
            <a:ext cx="4648200" cy="4191000"/>
          </a:xfrm>
          <a:prstGeom prst="roundRect">
            <a:avLst>
              <a:gd name="adj" fmla="val 21810"/>
            </a:avLst>
          </a:prstGeom>
          <a:solidFill>
            <a:srgbClr val="008000"/>
          </a:solidFill>
        </p:spPr>
        <p:style>
          <a:lnRef idx="0">
            <a:schemeClr val="accent3"/>
          </a:lnRef>
          <a:fillRef idx="3">
            <a:schemeClr val="accent3"/>
          </a:fillRef>
          <a:effectRef idx="3">
            <a:schemeClr val="accent3"/>
          </a:effectRef>
          <a:fontRef idx="minor">
            <a:schemeClr val="lt1"/>
          </a:fontRef>
        </p:style>
        <p:txBody>
          <a:bodyPr rtlCol="0" anchor="ctr">
            <a:sp3d extrusionH="57150">
              <a:bevelT w="38100" h="38100" prst="angle"/>
            </a:sp3d>
          </a:bodyPr>
          <a:lstStyle/>
          <a:p>
            <a:pPr algn="ctr"/>
            <a:endParaRPr lang="en-GB" sz="800" dirty="0" smtClean="0"/>
          </a:p>
          <a:p>
            <a:pPr algn="ctr"/>
            <a:r>
              <a:rPr lang="en-GB" sz="2400" b="1" dirty="0" smtClean="0"/>
              <a:t>National Strategy for the</a:t>
            </a:r>
          </a:p>
          <a:p>
            <a:pPr algn="ctr"/>
            <a:endParaRPr lang="en-GB" sz="800" b="1" dirty="0" smtClean="0"/>
          </a:p>
          <a:p>
            <a:pPr algn="ctr"/>
            <a:endParaRPr lang="en-GB" sz="800" b="1" dirty="0" smtClean="0"/>
          </a:p>
          <a:p>
            <a:pPr algn="ctr"/>
            <a:endParaRPr lang="en-GB" sz="800" b="1" dirty="0" smtClean="0"/>
          </a:p>
          <a:p>
            <a:pPr algn="ctr"/>
            <a:endParaRPr lang="en-GB" sz="800" b="1" dirty="0" smtClean="0"/>
          </a:p>
          <a:p>
            <a:pPr algn="ctr"/>
            <a:endParaRPr lang="en-GB" b="1" dirty="0" smtClean="0"/>
          </a:p>
          <a:p>
            <a:pPr algn="ctr"/>
            <a:endParaRPr lang="en-GB" b="1"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sz="800" dirty="0" smtClean="0"/>
          </a:p>
          <a:p>
            <a:pPr algn="ctr"/>
            <a:r>
              <a:rPr lang="en-GB" sz="2400" b="1" dirty="0" smtClean="0"/>
              <a:t>Development of Statistics</a:t>
            </a:r>
          </a:p>
          <a:p>
            <a:pPr algn="ctr"/>
            <a:r>
              <a:rPr lang="en-GB" sz="2400" b="1" dirty="0" smtClean="0"/>
              <a:t>(NSO)</a:t>
            </a:r>
            <a:endParaRPr lang="en-GB" sz="2400" b="1" dirty="0"/>
          </a:p>
        </p:txBody>
      </p:sp>
      <p:sp>
        <p:nvSpPr>
          <p:cNvPr id="8" name="Rectangle 7"/>
          <p:cNvSpPr/>
          <p:nvPr/>
        </p:nvSpPr>
        <p:spPr>
          <a:xfrm>
            <a:off x="3429000" y="2209800"/>
            <a:ext cx="2438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GB" b="1" dirty="0" smtClean="0">
                <a:solidFill>
                  <a:schemeClr val="accent1">
                    <a:lumMod val="50000"/>
                  </a:schemeClr>
                </a:solidFill>
                <a:effectLst>
                  <a:glow rad="63500">
                    <a:schemeClr val="accent1">
                      <a:satMod val="175000"/>
                      <a:alpha val="40000"/>
                    </a:schemeClr>
                  </a:glow>
                </a:effectLst>
              </a:rPr>
              <a:t>Collection of Data</a:t>
            </a:r>
            <a:endParaRPr lang="en-GB" b="1" dirty="0">
              <a:solidFill>
                <a:schemeClr val="accent1">
                  <a:lumMod val="50000"/>
                </a:schemeClr>
              </a:solidFill>
              <a:effectLst>
                <a:glow rad="63500">
                  <a:schemeClr val="accent1">
                    <a:satMod val="175000"/>
                    <a:alpha val="40000"/>
                  </a:schemeClr>
                </a:glow>
              </a:effectLst>
            </a:endParaRPr>
          </a:p>
        </p:txBody>
      </p:sp>
      <p:sp>
        <p:nvSpPr>
          <p:cNvPr id="9" name="Rectangle 8"/>
          <p:cNvSpPr/>
          <p:nvPr/>
        </p:nvSpPr>
        <p:spPr>
          <a:xfrm>
            <a:off x="3429000" y="3048000"/>
            <a:ext cx="2438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GB" b="1" dirty="0" smtClean="0">
                <a:solidFill>
                  <a:schemeClr val="accent1">
                    <a:lumMod val="50000"/>
                  </a:schemeClr>
                </a:solidFill>
                <a:effectLst>
                  <a:glow rad="63500">
                    <a:schemeClr val="accent1">
                      <a:satMod val="175000"/>
                      <a:alpha val="40000"/>
                    </a:schemeClr>
                  </a:glow>
                </a:effectLst>
              </a:rPr>
              <a:t>Production of Statistics</a:t>
            </a:r>
            <a:endParaRPr lang="en-GB" b="1" dirty="0">
              <a:solidFill>
                <a:schemeClr val="accent1">
                  <a:lumMod val="50000"/>
                </a:schemeClr>
              </a:solidFill>
              <a:effectLst>
                <a:glow rad="63500">
                  <a:schemeClr val="accent1">
                    <a:satMod val="175000"/>
                    <a:alpha val="40000"/>
                  </a:schemeClr>
                </a:glow>
              </a:effectLst>
            </a:endParaRPr>
          </a:p>
        </p:txBody>
      </p:sp>
      <p:sp>
        <p:nvSpPr>
          <p:cNvPr id="10" name="Rectangle 9"/>
          <p:cNvSpPr/>
          <p:nvPr/>
        </p:nvSpPr>
        <p:spPr>
          <a:xfrm>
            <a:off x="3429000" y="3886200"/>
            <a:ext cx="2438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GB" b="1" dirty="0" smtClean="0">
                <a:solidFill>
                  <a:schemeClr val="accent1">
                    <a:lumMod val="50000"/>
                  </a:schemeClr>
                </a:solidFill>
                <a:effectLst>
                  <a:glow rad="63500">
                    <a:schemeClr val="accent1">
                      <a:satMod val="175000"/>
                      <a:alpha val="40000"/>
                    </a:schemeClr>
                  </a:glow>
                </a:effectLst>
              </a:rPr>
              <a:t>Use of Information</a:t>
            </a:r>
            <a:endParaRPr lang="en-GB" b="1" dirty="0">
              <a:solidFill>
                <a:schemeClr val="accent1">
                  <a:lumMod val="50000"/>
                </a:schemeClr>
              </a:solidFill>
              <a:effectLst>
                <a:glow rad="63500">
                  <a:schemeClr val="accent1">
                    <a:satMod val="175000"/>
                    <a:alpha val="40000"/>
                  </a:schemeClr>
                </a:glow>
              </a:effectLst>
            </a:endParaRPr>
          </a:p>
        </p:txBody>
      </p:sp>
      <p:sp>
        <p:nvSpPr>
          <p:cNvPr id="12" name="Rectangle 11"/>
          <p:cNvSpPr/>
          <p:nvPr/>
        </p:nvSpPr>
        <p:spPr>
          <a:xfrm>
            <a:off x="152400" y="228600"/>
            <a:ext cx="31242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National Priorities – the Basics</a:t>
            </a:r>
            <a:endParaRPr lang="en-GB" b="1" dirty="0">
              <a:solidFill>
                <a:schemeClr val="accent1">
                  <a:lumMod val="50000"/>
                </a:schemeClr>
              </a:solidFill>
              <a:effectLst>
                <a:glow rad="63500">
                  <a:schemeClr val="accent1">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500" fill="hold"/>
                                        <p:tgtEl>
                                          <p:spTgt spid="8">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bg/>
                                          </p:spTgt>
                                        </p:tgtEl>
                                        <p:attrNameLst>
                                          <p:attrName>style.visibility</p:attrName>
                                        </p:attrNameLst>
                                      </p:cBhvr>
                                      <p:to>
                                        <p:strVal val="visible"/>
                                      </p:to>
                                    </p:set>
                                    <p:anim calcmode="lin" valueType="num">
                                      <p:cBhvr additive="base">
                                        <p:cTn id="1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9">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additive="base">
                                        <p:cTn id="2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bg/>
                                          </p:spTgt>
                                        </p:tgtEl>
                                        <p:attrNameLst>
                                          <p:attrName>style.visibility</p:attrName>
                                        </p:attrNameLst>
                                      </p:cBhvr>
                                      <p:to>
                                        <p:strVal val="visible"/>
                                      </p:to>
                                    </p:set>
                                    <p:anim calcmode="lin" valueType="num">
                                      <p:cBhvr additive="base">
                                        <p:cTn id="27"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 calcmode="lin" valueType="num">
                                      <p:cBhvr additive="base">
                                        <p:cTn id="3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bg/>
                                          </p:spTgt>
                                        </p:tgtEl>
                                        <p:attrNameLst>
                                          <p:attrName>style.visibility</p:attrName>
                                        </p:attrNameLst>
                                      </p:cBhvr>
                                      <p:to>
                                        <p:strVal val="visible"/>
                                      </p:to>
                                    </p:set>
                                    <p:anim calcmode="lin" valueType="num">
                                      <p:cBhvr additive="base">
                                        <p:cTn id="3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7">
                                            <p:bg/>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
                                            <p:txEl>
                                              <p:pRg st="1" end="1"/>
                                            </p:txEl>
                                          </p:spTgt>
                                        </p:tgtEl>
                                        <p:attrNameLst>
                                          <p:attrName>style.visibility</p:attrName>
                                        </p:attrNameLst>
                                      </p:cBhvr>
                                      <p:to>
                                        <p:strVal val="visible"/>
                                      </p:to>
                                    </p:set>
                                    <p:anim calcmode="lin" valueType="num">
                                      <p:cBhvr additive="base">
                                        <p:cTn id="4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7">
                                            <p:txEl>
                                              <p:pRg st="15" end="15"/>
                                            </p:txEl>
                                          </p:spTgt>
                                        </p:tgtEl>
                                        <p:attrNameLst>
                                          <p:attrName>style.visibility</p:attrName>
                                        </p:attrNameLst>
                                      </p:cBhvr>
                                      <p:to>
                                        <p:strVal val="visible"/>
                                      </p:to>
                                    </p:set>
                                    <p:anim calcmode="lin" valueType="num">
                                      <p:cBhvr additive="base">
                                        <p:cTn id="45" dur="500" fill="hold"/>
                                        <p:tgtEl>
                                          <p:spTgt spid="7">
                                            <p:txEl>
                                              <p:pRg st="15" end="1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15" end="15"/>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7">
                                            <p:txEl>
                                              <p:pRg st="16" end="16"/>
                                            </p:txEl>
                                          </p:spTgt>
                                        </p:tgtEl>
                                        <p:attrNameLst>
                                          <p:attrName>style.visibility</p:attrName>
                                        </p:attrNameLst>
                                      </p:cBhvr>
                                      <p:to>
                                        <p:strVal val="visible"/>
                                      </p:to>
                                    </p:set>
                                    <p:anim calcmode="lin" valueType="num">
                                      <p:cBhvr additive="base">
                                        <p:cTn id="49" dur="500" fill="hold"/>
                                        <p:tgtEl>
                                          <p:spTgt spid="7">
                                            <p:txEl>
                                              <p:pRg st="16" end="1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8" grpId="0" build="allAtOnce" animBg="1"/>
      <p:bldP spid="9" grpId="0" build="allAtOnce" animBg="1"/>
      <p:bldP spid="10"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3200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Expanding the statistical </a:t>
            </a:r>
            <a:r>
              <a:rPr lang="en-GB" b="1" dirty="0" smtClean="0">
                <a:solidFill>
                  <a:schemeClr val="accent1">
                    <a:lumMod val="50000"/>
                  </a:schemeClr>
                </a:solidFill>
                <a:effectLst>
                  <a:glow rad="63500">
                    <a:schemeClr val="accent1">
                      <a:satMod val="175000"/>
                      <a:alpha val="40000"/>
                    </a:schemeClr>
                  </a:glow>
                </a:effectLst>
              </a:rPr>
              <a:t>b</a:t>
            </a:r>
            <a:r>
              <a:rPr lang="en-GB" b="1" dirty="0" smtClean="0">
                <a:solidFill>
                  <a:schemeClr val="accent1">
                    <a:lumMod val="50000"/>
                  </a:schemeClr>
                </a:solidFill>
                <a:effectLst>
                  <a:glow rad="63500">
                    <a:schemeClr val="accent1">
                      <a:satMod val="175000"/>
                      <a:alpha val="40000"/>
                    </a:schemeClr>
                  </a:glow>
                </a:effectLst>
              </a:rPr>
              <a:t>ase</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4724400" y="3657600"/>
            <a:ext cx="4191000" cy="29718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Data must be disaggregated to the lowest levels of administration by gender, age, income, disability, and other categories. </a:t>
            </a:r>
          </a:p>
          <a:p>
            <a:endParaRPr lang="en-GB" sz="1600" b="1" i="1" dirty="0" smtClean="0">
              <a:latin typeface="Garamond" pitchFamily="18" charset="0"/>
            </a:endParaRPr>
          </a:p>
          <a:p>
            <a:r>
              <a:rPr lang="en-GB" sz="1600" b="1" i="1" dirty="0" smtClean="0">
                <a:latin typeface="Garamond" pitchFamily="18" charset="0"/>
              </a:rPr>
              <a:t>People must be counted to make them count. Civil registration should be accessible and provided at no cost.</a:t>
            </a:r>
          </a:p>
          <a:p>
            <a:endParaRPr lang="en-GB" sz="1600" b="1" i="1" dirty="0" smtClean="0">
              <a:latin typeface="Garamond" pitchFamily="18" charset="0"/>
            </a:endParaRPr>
          </a:p>
          <a:p>
            <a:pPr algn="r"/>
            <a:r>
              <a:rPr lang="en-GB" sz="1600" b="1" dirty="0" smtClean="0"/>
              <a:t>Africa Data Consensus</a:t>
            </a:r>
            <a:endParaRPr lang="en-GB" sz="1600" b="1" dirty="0"/>
          </a:p>
        </p:txBody>
      </p:sp>
      <p:sp>
        <p:nvSpPr>
          <p:cNvPr id="4" name="Rounded Rectangle 3"/>
          <p:cNvSpPr/>
          <p:nvPr/>
        </p:nvSpPr>
        <p:spPr>
          <a:xfrm>
            <a:off x="4724400" y="228600"/>
            <a:ext cx="4114800" cy="3048000"/>
          </a:xfrm>
          <a:prstGeom prst="roundRect">
            <a:avLst/>
          </a:prstGeo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rtlCol="0" anchor="ctr"/>
          <a:lstStyle/>
          <a:p>
            <a:r>
              <a:rPr lang="en-GB" b="1" i="1" dirty="0" smtClean="0">
                <a:latin typeface="Garamond" pitchFamily="18" charset="0"/>
              </a:rPr>
              <a:t> </a:t>
            </a:r>
            <a:r>
              <a:rPr lang="en-GB" sz="1600" b="1" i="1" dirty="0" smtClean="0">
                <a:latin typeface="Garamond" pitchFamily="18" charset="0"/>
              </a:rPr>
              <a:t>Statistics authorities shall not embark upon statistical surveys except where pertinent information is unavailable from administrative records or the quality of such information is inadequate in relation to the quality requirements of statistical information.</a:t>
            </a:r>
          </a:p>
          <a:p>
            <a:endParaRPr lang="en-GB" sz="1600" b="1" i="1" dirty="0" smtClean="0">
              <a:latin typeface="Garamond" pitchFamily="18" charset="0"/>
            </a:endParaRPr>
          </a:p>
          <a:p>
            <a:pPr algn="r"/>
            <a:r>
              <a:rPr lang="en-GB" sz="1600" b="1" dirty="0" smtClean="0"/>
              <a:t>African Charter on Statistics</a:t>
            </a:r>
            <a:endParaRPr lang="en-GB" sz="1600" b="1" dirty="0"/>
          </a:p>
        </p:txBody>
      </p:sp>
      <p:sp>
        <p:nvSpPr>
          <p:cNvPr id="5" name="Rounded Rectangle 4"/>
          <p:cNvSpPr/>
          <p:nvPr/>
        </p:nvSpPr>
        <p:spPr>
          <a:xfrm>
            <a:off x="228600" y="1371600"/>
            <a:ext cx="3962400" cy="34290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latin typeface="Garamond" pitchFamily="18" charset="0"/>
              </a:rPr>
              <a:t> ... calls for the strengthening and leveraging of administrative and other sources of statistical information, and the development of a statistical base to ensure the availability of a broad range of statistics at low cost.</a:t>
            </a:r>
          </a:p>
          <a:p>
            <a:endParaRPr lang="en-GB" sz="1600" b="1" i="1" dirty="0" smtClean="0">
              <a:latin typeface="Garamond" pitchFamily="18" charset="0"/>
            </a:endParaRPr>
          </a:p>
          <a:p>
            <a:pPr algn="r"/>
            <a:r>
              <a:rPr lang="en-GB" sz="1600" b="1" dirty="0" smtClean="0"/>
              <a:t>Strategy for the Harmonisation of Statistics in Africa</a:t>
            </a:r>
            <a:endParaRPr lang="en-GB"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bg/>
                                          </p:spTgt>
                                        </p:tgtEl>
                                        <p:attrNameLst>
                                          <p:attrName>style.visibility</p:attrName>
                                        </p:attrNameLst>
                                      </p:cBhvr>
                                      <p:to>
                                        <p:strVal val="visible"/>
                                      </p:to>
                                    </p:set>
                                    <p:anim calcmode="lin" valueType="num">
                                      <p:cBhvr additive="base">
                                        <p:cTn id="21"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3">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40386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Turning data into usable information</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3200400" y="4191000"/>
            <a:ext cx="5638800" cy="24384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Data must be driven by needs rather than for its own sake.</a:t>
            </a:r>
          </a:p>
          <a:p>
            <a:endParaRPr lang="en-GB" sz="1600" b="1" i="1" dirty="0" smtClean="0">
              <a:latin typeface="Garamond" pitchFamily="18" charset="0"/>
            </a:endParaRPr>
          </a:p>
          <a:p>
            <a:r>
              <a:rPr lang="en-GB" sz="1600" b="1" i="1" dirty="0" smtClean="0">
                <a:latin typeface="Garamond" pitchFamily="18" charset="0"/>
              </a:rPr>
              <a:t>Data should be translated into information that is simple, understandable and relevant.</a:t>
            </a:r>
          </a:p>
          <a:p>
            <a:endParaRPr lang="en-GB" sz="1600" b="1" i="1" dirty="0" smtClean="0">
              <a:latin typeface="Garamond" pitchFamily="18" charset="0"/>
            </a:endParaRPr>
          </a:p>
          <a:p>
            <a:r>
              <a:rPr lang="en-GB" sz="1600" b="1" i="1" dirty="0" smtClean="0">
                <a:latin typeface="Garamond" pitchFamily="18" charset="0"/>
              </a:rPr>
              <a:t>Data communities should promote a demand-driven data user culture spanning the entire ecosystem.</a:t>
            </a:r>
          </a:p>
          <a:p>
            <a:endParaRPr lang="en-GB" sz="1600" b="1" i="1" dirty="0" smtClean="0">
              <a:latin typeface="Garamond" pitchFamily="18" charset="0"/>
            </a:endParaRPr>
          </a:p>
          <a:p>
            <a:pPr algn="r"/>
            <a:r>
              <a:rPr lang="en-GB" sz="1600" b="1" dirty="0" smtClean="0"/>
              <a:t>Africa Data Consensus</a:t>
            </a:r>
            <a:endParaRPr lang="en-GB" sz="1600" b="1" dirty="0"/>
          </a:p>
        </p:txBody>
      </p:sp>
      <p:sp>
        <p:nvSpPr>
          <p:cNvPr id="4" name="Rounded Rectangle 3"/>
          <p:cNvSpPr/>
          <p:nvPr/>
        </p:nvSpPr>
        <p:spPr>
          <a:xfrm>
            <a:off x="4724400" y="533400"/>
            <a:ext cx="4114800" cy="3276600"/>
          </a:xfrm>
          <a:prstGeom prst="roundRect">
            <a:avLst/>
          </a:prstGeo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rtlCol="0" anchor="ctr"/>
          <a:lstStyle/>
          <a:p>
            <a:r>
              <a:rPr lang="en-GB" dirty="0" smtClean="0"/>
              <a:t> </a:t>
            </a:r>
            <a:r>
              <a:rPr lang="en-GB" sz="1600" b="1" i="1" dirty="0" smtClean="0">
                <a:latin typeface="Garamond" pitchFamily="18" charset="0"/>
              </a:rPr>
              <a:t>African statistics shall reflect current and topical events and trends. </a:t>
            </a:r>
          </a:p>
          <a:p>
            <a:endParaRPr lang="en-GB" sz="1600" b="1" i="1" dirty="0" smtClean="0">
              <a:latin typeface="Garamond" pitchFamily="18" charset="0"/>
            </a:endParaRPr>
          </a:p>
          <a:p>
            <a:r>
              <a:rPr lang="en-GB" sz="1600" b="1" i="1" dirty="0" smtClean="0">
                <a:latin typeface="Garamond" pitchFamily="18" charset="0"/>
              </a:rPr>
              <a:t>Statistics shall be presented in a clear and comprehensible form. </a:t>
            </a:r>
          </a:p>
          <a:p>
            <a:endParaRPr lang="en-GB" sz="1600" b="1" i="1" dirty="0" smtClean="0">
              <a:latin typeface="Garamond" pitchFamily="18" charset="0"/>
            </a:endParaRPr>
          </a:p>
          <a:p>
            <a:r>
              <a:rPr lang="en-GB" sz="1600" b="1" i="1" dirty="0" smtClean="0">
                <a:latin typeface="Garamond" pitchFamily="18" charset="0"/>
              </a:rPr>
              <a:t> African statistics shall meet the needs of users. </a:t>
            </a:r>
          </a:p>
          <a:p>
            <a:endParaRPr lang="en-GB" sz="1600" b="1" i="1" dirty="0" smtClean="0">
              <a:latin typeface="Garamond" pitchFamily="18" charset="0"/>
            </a:endParaRPr>
          </a:p>
          <a:p>
            <a:pPr algn="r"/>
            <a:r>
              <a:rPr lang="en-GB" sz="1600" b="1" dirty="0" smtClean="0"/>
              <a:t>African Charter on Statistics</a:t>
            </a:r>
            <a:endParaRPr lang="en-GB" sz="1600" b="1" dirty="0"/>
          </a:p>
        </p:txBody>
      </p:sp>
      <p:sp>
        <p:nvSpPr>
          <p:cNvPr id="5" name="Rounded Rectangle 4"/>
          <p:cNvSpPr/>
          <p:nvPr/>
        </p:nvSpPr>
        <p:spPr>
          <a:xfrm>
            <a:off x="228600" y="1371600"/>
            <a:ext cx="3962400" cy="25146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t> </a:t>
            </a:r>
            <a:endParaRPr lang="en-GB" sz="1600" b="1" i="1" dirty="0" smtClean="0">
              <a:latin typeface="Garamond" pitchFamily="18" charset="0"/>
            </a:endParaRPr>
          </a:p>
          <a:p>
            <a:r>
              <a:rPr lang="en-GB" sz="1600" b="1" i="1" dirty="0" smtClean="0">
                <a:latin typeface="Garamond" pitchFamily="18" charset="0"/>
              </a:rPr>
              <a:t>To </a:t>
            </a:r>
            <a:r>
              <a:rPr lang="en-GB" sz="1600" b="1" i="1" dirty="0" smtClean="0">
                <a:latin typeface="Garamond" pitchFamily="18" charset="0"/>
              </a:rPr>
              <a:t>Promote </a:t>
            </a:r>
            <a:r>
              <a:rPr lang="en-GB" sz="1600" b="1" i="1" dirty="0" smtClean="0">
                <a:latin typeface="Garamond" pitchFamily="18" charset="0"/>
              </a:rPr>
              <a:t>a Culture of Quality Decision-making. </a:t>
            </a:r>
          </a:p>
          <a:p>
            <a:endParaRPr lang="en-GB" sz="1600" b="1" i="1" dirty="0" smtClean="0">
              <a:latin typeface="Garamond" pitchFamily="18" charset="0"/>
            </a:endParaRPr>
          </a:p>
          <a:p>
            <a:r>
              <a:rPr lang="en-GB" sz="1600" b="1" i="1" dirty="0" smtClean="0">
                <a:latin typeface="Garamond" pitchFamily="18" charset="0"/>
              </a:rPr>
              <a:t>To drive evidence-based decisions through the use of statistics.</a:t>
            </a:r>
          </a:p>
          <a:p>
            <a:endParaRPr lang="en-GB" sz="1600" b="1" i="1" dirty="0" smtClean="0">
              <a:latin typeface="Garamond" pitchFamily="18" charset="0"/>
            </a:endParaRPr>
          </a:p>
          <a:p>
            <a:pPr algn="r"/>
            <a:r>
              <a:rPr lang="en-GB" sz="1600" b="1" dirty="0" smtClean="0"/>
              <a:t>Strategy for the Harmonisation of Statistics in Africa</a:t>
            </a:r>
            <a:endParaRPr lang="en-GB"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bg/>
                                          </p:spTgt>
                                        </p:tgtEl>
                                        <p:attrNameLst>
                                          <p:attrName>style.visibility</p:attrName>
                                        </p:attrNameLst>
                                      </p:cBhvr>
                                      <p:to>
                                        <p:strVal val="visible"/>
                                      </p:to>
                                    </p:set>
                                    <p:anim calcmode="lin" valueType="num">
                                      <p:cBhvr additive="base">
                                        <p:cTn id="29" dur="500" fill="hold"/>
                                        <p:tgtEl>
                                          <p:spTgt spid="3">
                                            <p:bg/>
                                          </p:spTgt>
                                        </p:tgtEl>
                                        <p:attrNameLst>
                                          <p:attrName>ppt_x</p:attrName>
                                        </p:attrNameLst>
                                      </p:cBhvr>
                                      <p:tavLst>
                                        <p:tav tm="0">
                                          <p:val>
                                            <p:strVal val="#ppt_x"/>
                                          </p:val>
                                        </p:tav>
                                        <p:tav tm="100000">
                                          <p:val>
                                            <p:strVal val="#ppt_x"/>
                                          </p:val>
                                        </p:tav>
                                      </p:tavLst>
                                    </p:anim>
                                    <p:anim calcmode="lin" valueType="num">
                                      <p:cBhvr additive="base">
                                        <p:cTn id="30" dur="500" fill="hold"/>
                                        <p:tgtEl>
                                          <p:spTgt spid="3">
                                            <p:bg/>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 calcmode="lin" valueType="num">
                                      <p:cBhvr additive="base">
                                        <p:cTn id="3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build="allAtOnce"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2381</TotalTime>
  <Words>1222</Words>
  <Application>Microsoft Office PowerPoint</Application>
  <PresentationFormat>On-screen Show (4:3)</PresentationFormat>
  <Paragraphs>181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ACS          SHaSA          ADC </vt:lpstr>
      <vt:lpstr>Slide 8</vt:lpstr>
      <vt:lpstr>Slide 9</vt:lpstr>
      <vt:lpstr>Slide 10</vt:lpstr>
      <vt:lpstr>Slide 11</vt:lpstr>
      <vt:lpstr>ACS          SHaSA          ADC </vt:lpstr>
      <vt:lpstr>Slide 13</vt:lpstr>
      <vt:lpstr>Slide 14</vt:lpstr>
      <vt:lpstr>ACS          SHaSA          ADC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Anderson</dc:creator>
  <cp:lastModifiedBy>billa</cp:lastModifiedBy>
  <cp:revision>104</cp:revision>
  <dcterms:created xsi:type="dcterms:W3CDTF">2006-08-16T00:00:00Z</dcterms:created>
  <dcterms:modified xsi:type="dcterms:W3CDTF">2016-01-20T15:49:54Z</dcterms:modified>
</cp:coreProperties>
</file>