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8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5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2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5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9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3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8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7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7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3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03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Harmonising ADC into </a:t>
            </a:r>
            <a:r>
              <a:rPr lang="en-GB" dirty="0" err="1" smtClean="0">
                <a:latin typeface="Arial Black" panose="020B0A04020102020204" pitchFamily="34" charset="0"/>
              </a:rPr>
              <a:t>SHaSA</a:t>
            </a:r>
            <a:endParaRPr lang="en-GB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2826831"/>
              </p:ext>
            </p:extLst>
          </p:nvPr>
        </p:nvGraphicFramePr>
        <p:xfrm>
          <a:off x="632936" y="1898918"/>
          <a:ext cx="1098708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3544"/>
                <a:gridCol w="54935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Four 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SHaSA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Six ADC Pillars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To Produce Quality Statistics for Africa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To Coordinate the Production of Quality Statistics for Africa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To Build Sustainable Institutional Capacity in the African Statistical System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To Promote a Culture of Quality Decision-making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Securing Political Commitment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Building the evidence base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Embedding the data revolution at country level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Financial and Sustainability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Skills and Capacity-building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Partnerships and Synergies</a:t>
                      </a:r>
                    </a:p>
                    <a:p>
                      <a:endParaRPr lang="en-GB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023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Revised </a:t>
            </a:r>
            <a:r>
              <a:rPr lang="en-US" b="1" dirty="0" err="1" smtClean="0">
                <a:latin typeface="+mn-lt"/>
              </a:rPr>
              <a:t>programme</a:t>
            </a:r>
            <a:r>
              <a:rPr lang="en-US" b="1" dirty="0" smtClean="0">
                <a:latin typeface="+mn-lt"/>
              </a:rPr>
              <a:t> of work</a:t>
            </a:r>
            <a:endParaRPr lang="en-US" b="1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912143"/>
              </p:ext>
            </p:extLst>
          </p:nvPr>
        </p:nvGraphicFramePr>
        <p:xfrm>
          <a:off x="982663" y="1244600"/>
          <a:ext cx="10434638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837"/>
                <a:gridCol w="9194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10.30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Group photo</a:t>
                      </a:r>
                      <a:r>
                        <a:rPr lang="en-US" sz="2800" b="1" baseline="0" dirty="0" smtClean="0">
                          <a:latin typeface="+mn-lt"/>
                        </a:rPr>
                        <a:t> (front of the building) and Break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11.00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Breakaway</a:t>
                      </a:r>
                      <a:r>
                        <a:rPr lang="en-US" sz="2800" b="1" baseline="0" dirty="0" smtClean="0">
                          <a:latin typeface="+mn-lt"/>
                        </a:rPr>
                        <a:t> sessions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11.45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Plenary</a:t>
                      </a:r>
                      <a:r>
                        <a:rPr lang="en-US" sz="2800" b="1" baseline="0" dirty="0" smtClean="0">
                          <a:latin typeface="+mn-lt"/>
                        </a:rPr>
                        <a:t> report-backs and discussion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12.30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Lunch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14.00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Plenary on preps for UN Statistical Commission</a:t>
                      </a:r>
                    </a:p>
                    <a:p>
                      <a:r>
                        <a:rPr lang="en-US" sz="2800" b="1" dirty="0" smtClean="0">
                          <a:latin typeface="+mn-lt"/>
                        </a:rPr>
                        <a:t>Inputs from Tanzania, Cote D’Ivoire and Morocco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15.00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DSA collection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15.30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Break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16.00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Plenary</a:t>
                      </a:r>
                      <a:r>
                        <a:rPr lang="en-US" sz="2800" b="1" baseline="0" dirty="0" smtClean="0">
                          <a:latin typeface="+mn-lt"/>
                        </a:rPr>
                        <a:t> discussion and adoption of conference report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17.15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n-lt"/>
                        </a:rPr>
                        <a:t>Closing remarks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880" y="0"/>
            <a:ext cx="10058400" cy="66643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Breakaway sessions</a:t>
            </a:r>
            <a:endParaRPr lang="en-GB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1886474"/>
              </p:ext>
            </p:extLst>
          </p:nvPr>
        </p:nvGraphicFramePr>
        <p:xfrm>
          <a:off x="317501" y="666434"/>
          <a:ext cx="11102554" cy="5436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6099"/>
                <a:gridCol w="3748620"/>
                <a:gridCol w="5537835"/>
              </a:tblGrid>
              <a:tr h="399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SHaSA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ADC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3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Group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Cote</a:t>
                      </a:r>
                      <a:r>
                        <a:rPr lang="en-GB" sz="2000" b="0" baseline="0" dirty="0" smtClean="0"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D’Ivoire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baseline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Caucus 9</a:t>
                      </a:r>
                      <a:endParaRPr lang="en-GB" sz="2000" b="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To Produce Quality Statistics for Africa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Building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the evidence base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92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Group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Nigeria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Caucus 10</a:t>
                      </a:r>
                      <a:endParaRPr lang="en-GB" sz="2000" b="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To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Coordinate the Production of Quality Statistics for </a:t>
                      </a: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Africa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Securing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Political Commitment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Partnerships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and Synergies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61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Group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Kenya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Caucus 11</a:t>
                      </a:r>
                      <a:endParaRPr lang="en-GB" sz="2000" b="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To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Build Sustainable Institutional Capacity in the African Statistical System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Financial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and </a:t>
                      </a: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Sustainability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Skills </a:t>
                      </a: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and Capacity-building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61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Caucus 12</a:t>
                      </a:r>
                      <a:endParaRPr lang="en-GB" sz="2000" b="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To Promote a Culture of Quality Decision-making</a:t>
                      </a:r>
                      <a:endParaRPr lang="en-GB" sz="2000" b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effectLst/>
                          <a:latin typeface="Arial Black" panose="020B0A04020102020204" pitchFamily="34" charset="0"/>
                        </a:rPr>
                        <a:t>Embedding the data revolution at country level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5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507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Questions for the breakaways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0467"/>
            <a:ext cx="10058400" cy="4001657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1.</a:t>
            </a:r>
            <a:r>
              <a:rPr lang="en-GB" dirty="0">
                <a:solidFill>
                  <a:schemeClr val="tx1"/>
                </a:solidFill>
                <a:latin typeface="Arial Black" panose="020B0A04020102020204" pitchFamily="34" charset="0"/>
              </a:rPr>
              <a:t>   </a:t>
            </a:r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What are the quick wins or results that countries could achieve within the next six months?</a:t>
            </a:r>
            <a:endParaRPr lang="en-GB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2.</a:t>
            </a:r>
            <a:r>
              <a:rPr lang="en-GB" dirty="0">
                <a:solidFill>
                  <a:schemeClr val="tx1"/>
                </a:solidFill>
                <a:latin typeface="Arial Black" panose="020B0A04020102020204" pitchFamily="34" charset="0"/>
              </a:rPr>
              <a:t>   </a:t>
            </a:r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What </a:t>
            </a:r>
            <a:r>
              <a:rPr lang="en-GB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can we take on from ADC </a:t>
            </a:r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to strengthen country coordination of revised </a:t>
            </a:r>
            <a:r>
              <a:rPr lang="en-GB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SHaSA</a:t>
            </a:r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and </a:t>
            </a:r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African Charter on Statistics?</a:t>
            </a:r>
            <a:endParaRPr lang="en-GB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3.</a:t>
            </a:r>
            <a:r>
              <a:rPr lang="en-GB" dirty="0">
                <a:solidFill>
                  <a:schemeClr val="tx1"/>
                </a:solidFill>
                <a:latin typeface="Arial Black" panose="020B0A04020102020204" pitchFamily="34" charset="0"/>
              </a:rPr>
              <a:t>   </a:t>
            </a:r>
            <a:r>
              <a:rPr lang="en-GB" b="1" dirty="0">
                <a:solidFill>
                  <a:schemeClr val="tx1"/>
                </a:solidFill>
                <a:latin typeface="Arial Black" panose="020B0A04020102020204" pitchFamily="34" charset="0"/>
              </a:rPr>
              <a:t>What other activities or actions </a:t>
            </a:r>
            <a:r>
              <a:rPr lang="en-GB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can NSOs take to support peer NSOs across Africa?</a:t>
            </a:r>
            <a:endParaRPr lang="en-GB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208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Black</vt:lpstr>
      <vt:lpstr>Calibri</vt:lpstr>
      <vt:lpstr>Calibri Light</vt:lpstr>
      <vt:lpstr>Times New Roman</vt:lpstr>
      <vt:lpstr>Retrospect</vt:lpstr>
      <vt:lpstr>Harmonising ADC into SHaSA</vt:lpstr>
      <vt:lpstr>Revised programme of work</vt:lpstr>
      <vt:lpstr>Breakaway sessions</vt:lpstr>
      <vt:lpstr>Questions for the breakaways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Harmonising ADC into SHaSA</dc:title>
  <dc:creator>Turbo</dc:creator>
  <cp:lastModifiedBy>Admin</cp:lastModifiedBy>
  <cp:revision>6</cp:revision>
  <dcterms:created xsi:type="dcterms:W3CDTF">2016-01-22T06:37:24Z</dcterms:created>
  <dcterms:modified xsi:type="dcterms:W3CDTF">2016-01-22T08:50:40Z</dcterms:modified>
</cp:coreProperties>
</file>