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howSpecialPlsOnTitleSld="0" strictFirstAndLastChars="0" saveSubsetFonts="1">
  <p:sldMasterIdLst>
    <p:sldMasterId id="2147483648" r:id="rId1"/>
    <p:sldMasterId id="2147483649" r:id="rId2"/>
  </p:sldMasterIdLst>
  <p:notesMasterIdLst>
    <p:notesMasterId r:id="rId57"/>
  </p:notesMasterIdLst>
  <p:sldIdLst>
    <p:sldId id="256" r:id="rId3"/>
    <p:sldId id="278" r:id="rId4"/>
    <p:sldId id="282" r:id="rId5"/>
    <p:sldId id="284" r:id="rId6"/>
    <p:sldId id="286" r:id="rId7"/>
    <p:sldId id="287" r:id="rId8"/>
    <p:sldId id="279" r:id="rId9"/>
    <p:sldId id="280" r:id="rId10"/>
    <p:sldId id="281" r:id="rId11"/>
    <p:sldId id="289" r:id="rId12"/>
    <p:sldId id="290" r:id="rId13"/>
    <p:sldId id="292" r:id="rId14"/>
    <p:sldId id="293" r:id="rId15"/>
    <p:sldId id="294" r:id="rId16"/>
    <p:sldId id="295" r:id="rId17"/>
    <p:sldId id="296" r:id="rId18"/>
    <p:sldId id="297" r:id="rId19"/>
    <p:sldId id="300" r:id="rId20"/>
    <p:sldId id="301" r:id="rId21"/>
    <p:sldId id="302" r:id="rId22"/>
    <p:sldId id="303" r:id="rId23"/>
    <p:sldId id="304" r:id="rId24"/>
    <p:sldId id="305" r:id="rId25"/>
    <p:sldId id="306" r:id="rId26"/>
    <p:sldId id="307" r:id="rId27"/>
    <p:sldId id="308" r:id="rId28"/>
    <p:sldId id="309" r:id="rId29"/>
    <p:sldId id="311" r:id="rId30"/>
    <p:sldId id="312" r:id="rId31"/>
    <p:sldId id="313" r:id="rId32"/>
    <p:sldId id="314" r:id="rId33"/>
    <p:sldId id="316" r:id="rId34"/>
    <p:sldId id="317" r:id="rId35"/>
    <p:sldId id="318" r:id="rId36"/>
    <p:sldId id="319" r:id="rId37"/>
    <p:sldId id="320" r:id="rId38"/>
    <p:sldId id="322" r:id="rId39"/>
    <p:sldId id="310" r:id="rId40"/>
    <p:sldId id="323" r:id="rId41"/>
    <p:sldId id="330" r:id="rId42"/>
    <p:sldId id="331" r:id="rId43"/>
    <p:sldId id="332" r:id="rId44"/>
    <p:sldId id="333" r:id="rId45"/>
    <p:sldId id="334" r:id="rId46"/>
    <p:sldId id="335" r:id="rId47"/>
    <p:sldId id="336" r:id="rId48"/>
    <p:sldId id="338" r:id="rId49"/>
    <p:sldId id="339" r:id="rId50"/>
    <p:sldId id="340" r:id="rId51"/>
    <p:sldId id="341" r:id="rId52"/>
    <p:sldId id="342" r:id="rId53"/>
    <p:sldId id="344" r:id="rId54"/>
    <p:sldId id="343" r:id="rId55"/>
    <p:sldId id="261" r:id="rId56"/>
  </p:sldIdLst>
  <p:sldSz cx="9144000" cy="6858000" type="screen4x3"/>
  <p:notesSz cx="6881813" cy="9296400"/>
  <p:defaultTextStyle>
    <a:defPPr>
      <a:defRPr lang="en-US"/>
    </a:defPPr>
    <a:lvl1pPr algn="l" rtl="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1pPr>
    <a:lvl2pPr marL="457200" algn="l" rtl="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2pPr>
    <a:lvl3pPr marL="914400" algn="l" rtl="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3pPr>
    <a:lvl4pPr marL="1371600" algn="l" rtl="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4pPr>
    <a:lvl5pPr marL="1828800" algn="l" rtl="0" fontAlgn="base" hangingPunct="0">
      <a:spcBef>
        <a:spcPct val="0"/>
      </a:spcBef>
      <a:spcAft>
        <a:spcPct val="0"/>
      </a:spcAft>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5pPr>
    <a:lvl6pPr marL="22860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6pPr>
    <a:lvl7pPr marL="27432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7pPr>
    <a:lvl8pPr marL="32004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8pPr>
    <a:lvl9pPr marL="3657600" algn="l" defTabSz="914400" rtl="0" eaLnBrk="1" latinLnBrk="0" hangingPunct="1">
      <a:defRPr kern="1200">
        <a:solidFill>
          <a:srgbClr val="000000"/>
        </a:solidFill>
        <a:latin typeface="Calibri" panose="020F0502020204030204" pitchFamily="34" charset="0"/>
        <a:ea typeface="+mn-ea"/>
        <a:cs typeface="Calibri" panose="020F0502020204030204" pitchFamily="34" charset="0"/>
        <a:sym typeface="Calibri" panose="020F050202020403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B97A"/>
    <a:srgbClr val="3BA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package" Target="../embeddings/Feuille_de_calcul_Microsoft_Excel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Feuille_de_calcul_Microsoft_Excel2.xlsx"/></Relationships>
</file>

<file path=ppt/charts/_rels/chart5.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6.xml.rels><?xml version="1.0" encoding="UTF-8" standalone="yes"?>
<Relationships xmlns="http://schemas.openxmlformats.org/package/2006/relationships"><Relationship Id="rId3" Type="http://schemas.openxmlformats.org/officeDocument/2006/relationships/package" Target="../embeddings/Feuille_de_calcul_Microsoft_Excel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cap="all" spc="0" normalizeH="0" baseline="0" dirty="0" smtClean="0">
                <a:solidFill>
                  <a:srgbClr val="000000">
                    <a:lumMod val="65000"/>
                    <a:lumOff val="35000"/>
                  </a:srgbClr>
                </a:solidFill>
                <a:latin typeface="+mn-lt"/>
                <a:ea typeface="+mn-ea"/>
                <a:cs typeface="+mn-cs"/>
              </a:defRPr>
            </a:pPr>
            <a:r>
              <a:rPr lang="en-US" sz="1100" b="0" i="0" u="none" strike="noStrike" kern="1200" spc="0" baseline="0" dirty="0" err="1" smtClean="0">
                <a:solidFill>
                  <a:srgbClr val="FF0000"/>
                </a:solidFill>
                <a:latin typeface="+mn-lt"/>
                <a:ea typeface="+mn-ea"/>
                <a:cs typeface="+mn-cs"/>
              </a:rPr>
              <a:t>DiversificaCiÓn</a:t>
            </a:r>
            <a:r>
              <a:rPr lang="en-US" sz="1100" b="0" i="0" u="none" strike="noStrike" kern="1200" spc="0" baseline="0" dirty="0" smtClean="0">
                <a:solidFill>
                  <a:srgbClr val="FF0000"/>
                </a:solidFill>
                <a:latin typeface="+mn-lt"/>
                <a:ea typeface="+mn-ea"/>
                <a:cs typeface="+mn-cs"/>
              </a:rPr>
              <a:t>  DE LAS EXPORTACIONES Y CRECIMIENTO </a:t>
            </a:r>
            <a:r>
              <a:rPr lang="en-US" sz="1100" b="0" i="0" u="none" strike="noStrike" kern="1200" spc="0" baseline="0" dirty="0" err="1" smtClean="0">
                <a:solidFill>
                  <a:srgbClr val="FF0000"/>
                </a:solidFill>
                <a:latin typeface="+mn-lt"/>
                <a:ea typeface="+mn-ea"/>
                <a:cs typeface="+mn-cs"/>
              </a:rPr>
              <a:t>EconÓmicO</a:t>
            </a:r>
            <a:r>
              <a:rPr lang="en-US" sz="1100" b="0" i="0" u="none" strike="noStrike" kern="1200" spc="0" baseline="0" dirty="0" smtClean="0">
                <a:solidFill>
                  <a:srgbClr val="FF0000"/>
                </a:solidFill>
                <a:latin typeface="+mn-lt"/>
                <a:ea typeface="+mn-ea"/>
                <a:cs typeface="+mn-cs"/>
              </a:rPr>
              <a:t> </a:t>
            </a:r>
            <a:r>
              <a:rPr lang="en-US" sz="1100" b="0" i="0" u="none" strike="noStrike" kern="1200" spc="0" baseline="0" dirty="0" err="1" smtClean="0">
                <a:solidFill>
                  <a:srgbClr val="FF0000"/>
                </a:solidFill>
                <a:latin typeface="+mn-lt"/>
                <a:ea typeface="+mn-ea"/>
                <a:cs typeface="+mn-cs"/>
              </a:rPr>
              <a:t>En</a:t>
            </a:r>
            <a:r>
              <a:rPr lang="en-US" sz="1100" b="0" i="0" u="none" strike="noStrike" kern="1200" spc="0" baseline="0" dirty="0" smtClean="0">
                <a:solidFill>
                  <a:srgbClr val="FF0000"/>
                </a:solidFill>
                <a:latin typeface="+mn-lt"/>
                <a:ea typeface="+mn-ea"/>
                <a:cs typeface="+mn-cs"/>
              </a:rPr>
              <a:t> </a:t>
            </a:r>
            <a:r>
              <a:rPr lang="en-US" sz="1100" b="0" i="0" u="none" strike="noStrike" kern="1200" spc="0" baseline="0" dirty="0" err="1" smtClean="0">
                <a:solidFill>
                  <a:srgbClr val="FF0000"/>
                </a:solidFill>
                <a:latin typeface="+mn-lt"/>
                <a:ea typeface="+mn-ea"/>
                <a:cs typeface="+mn-cs"/>
              </a:rPr>
              <a:t>África</a:t>
            </a:r>
            <a:r>
              <a:rPr lang="en-US" sz="1100" b="0" i="0" u="none" strike="noStrike" kern="1200" spc="0" baseline="0" dirty="0" smtClean="0">
                <a:solidFill>
                  <a:srgbClr val="FF0000"/>
                </a:solidFill>
                <a:latin typeface="+mn-lt"/>
                <a:ea typeface="+mn-ea"/>
                <a:cs typeface="+mn-cs"/>
              </a:rPr>
              <a:t> </a:t>
            </a:r>
            <a:r>
              <a:rPr lang="en-US" sz="1100" b="0" i="0" u="none" strike="noStrike" kern="1200" spc="0" baseline="0" dirty="0">
                <a:solidFill>
                  <a:srgbClr val="FF0000"/>
                </a:solidFill>
                <a:latin typeface="+mn-lt"/>
                <a:ea typeface="+mn-ea"/>
                <a:cs typeface="+mn-cs"/>
              </a:rPr>
              <a:t>(2016)</a:t>
            </a:r>
          </a:p>
        </c:rich>
      </c:tx>
      <c:layout>
        <c:manualLayout>
          <c:xMode val="edge"/>
          <c:yMode val="edge"/>
          <c:x val="0.14179027255310053"/>
          <c:y val="3.4068616339362049E-3"/>
        </c:manualLayout>
      </c:layout>
      <c:overlay val="0"/>
      <c:spPr>
        <a:noFill/>
        <a:ln>
          <a:noFill/>
        </a:ln>
        <a:effectLst/>
      </c:spPr>
    </c:title>
    <c:autoTitleDeleted val="0"/>
    <c:plotArea>
      <c:layout>
        <c:manualLayout>
          <c:layoutTarget val="inner"/>
          <c:xMode val="edge"/>
          <c:yMode val="edge"/>
          <c:x val="0.14176398486880892"/>
          <c:y val="0.11535633492507989"/>
          <c:w val="0.80975148818165454"/>
          <c:h val="0.79952309302261326"/>
        </c:manualLayout>
      </c:layout>
      <c:scatterChart>
        <c:scatterStyle val="lineMarker"/>
        <c:varyColors val="0"/>
        <c:ser>
          <c:idx val="0"/>
          <c:order val="0"/>
          <c:spPr>
            <a:ln w="25400" cap="rnd">
              <a:noFill/>
              <a:round/>
            </a:ln>
            <a:effectLst/>
          </c:spPr>
          <c:marker>
            <c:symbol val="diamond"/>
            <c:size val="6"/>
            <c:spPr>
              <a:solidFill>
                <a:schemeClr val="accent1"/>
              </a:solidFill>
              <a:ln w="9525">
                <a:solidFill>
                  <a:schemeClr val="accent1"/>
                </a:solidFill>
                <a:round/>
              </a:ln>
              <a:effectLst/>
            </c:spPr>
          </c:marker>
          <c:dPt>
            <c:idx val="0"/>
            <c:marker>
              <c:spPr>
                <a:solidFill>
                  <a:srgbClr val="FF0000"/>
                </a:solidFill>
                <a:ln w="31750">
                  <a:solidFill>
                    <a:srgbClr val="FF0000"/>
                  </a:solidFill>
                  <a:round/>
                </a:ln>
                <a:effectLst/>
              </c:spPr>
            </c:marker>
            <c:bubble3D val="0"/>
            <c:extLst xmlns:c16r2="http://schemas.microsoft.com/office/drawing/2015/06/chart">
              <c:ext xmlns:c16="http://schemas.microsoft.com/office/drawing/2014/chart" uri="{C3380CC4-5D6E-409C-BE32-E72D297353CC}">
                <c16:uniqueId val="{00000000-0F21-40C6-B1B5-C170B883695B}"/>
              </c:ext>
            </c:extLst>
          </c:dPt>
          <c:dPt>
            <c:idx val="1"/>
            <c:marker>
              <c:spPr>
                <a:solidFill>
                  <a:schemeClr val="accent1"/>
                </a:solidFill>
                <a:ln w="31750">
                  <a:solidFill>
                    <a:srgbClr val="FF0000"/>
                  </a:solidFill>
                  <a:round/>
                </a:ln>
                <a:effectLst/>
              </c:spPr>
            </c:marker>
            <c:bubble3D val="0"/>
            <c:extLst xmlns:c16r2="http://schemas.microsoft.com/office/drawing/2015/06/chart">
              <c:ext xmlns:c16="http://schemas.microsoft.com/office/drawing/2014/chart" uri="{C3380CC4-5D6E-409C-BE32-E72D297353CC}">
                <c16:uniqueId val="{00000001-0F21-40C6-B1B5-C170B883695B}"/>
              </c:ext>
            </c:extLst>
          </c:dPt>
          <c:dPt>
            <c:idx val="2"/>
            <c:marker>
              <c:spPr>
                <a:solidFill>
                  <a:srgbClr val="FF0000"/>
                </a:solidFill>
                <a:ln w="31750">
                  <a:solidFill>
                    <a:srgbClr val="FF0000"/>
                  </a:solidFill>
                  <a:round/>
                </a:ln>
                <a:effectLst/>
              </c:spPr>
            </c:marker>
            <c:bubble3D val="0"/>
            <c:extLst xmlns:c16r2="http://schemas.microsoft.com/office/drawing/2015/06/chart">
              <c:ext xmlns:c16="http://schemas.microsoft.com/office/drawing/2014/chart" uri="{C3380CC4-5D6E-409C-BE32-E72D297353CC}">
                <c16:uniqueId val="{00000002-0F21-40C6-B1B5-C170B883695B}"/>
              </c:ext>
            </c:extLst>
          </c:dPt>
          <c:dPt>
            <c:idx val="3"/>
            <c:marker>
              <c:spPr>
                <a:solidFill>
                  <a:srgbClr val="FF0000"/>
                </a:solidFill>
                <a:ln w="31750">
                  <a:solidFill>
                    <a:srgbClr val="FF0000"/>
                  </a:solidFill>
                  <a:round/>
                </a:ln>
                <a:effectLst/>
              </c:spPr>
            </c:marker>
            <c:bubble3D val="0"/>
            <c:extLst xmlns:c16r2="http://schemas.microsoft.com/office/drawing/2015/06/chart">
              <c:ext xmlns:c16="http://schemas.microsoft.com/office/drawing/2014/chart" uri="{C3380CC4-5D6E-409C-BE32-E72D297353CC}">
                <c16:uniqueId val="{00000003-0F21-40C6-B1B5-C170B883695B}"/>
              </c:ext>
            </c:extLst>
          </c:dPt>
          <c:dPt>
            <c:idx val="4"/>
            <c:marker>
              <c:spPr>
                <a:solidFill>
                  <a:srgbClr val="FF0000"/>
                </a:solidFill>
                <a:ln w="31750">
                  <a:solidFill>
                    <a:srgbClr val="FF0000"/>
                  </a:solidFill>
                  <a:round/>
                </a:ln>
                <a:effectLst/>
              </c:spPr>
            </c:marker>
            <c:bubble3D val="0"/>
            <c:extLst xmlns:c16r2="http://schemas.microsoft.com/office/drawing/2015/06/chart">
              <c:ext xmlns:c16="http://schemas.microsoft.com/office/drawing/2014/chart" uri="{C3380CC4-5D6E-409C-BE32-E72D297353CC}">
                <c16:uniqueId val="{00000004-0F21-40C6-B1B5-C170B883695B}"/>
              </c:ext>
            </c:extLst>
          </c:dPt>
          <c:dPt>
            <c:idx val="5"/>
            <c:marker>
              <c:spPr>
                <a:solidFill>
                  <a:srgbClr val="FF0000"/>
                </a:solidFill>
                <a:ln w="31750">
                  <a:solidFill>
                    <a:srgbClr val="FF0000"/>
                  </a:solidFill>
                  <a:round/>
                </a:ln>
                <a:effectLst/>
              </c:spPr>
            </c:marker>
            <c:bubble3D val="0"/>
            <c:extLst xmlns:c16r2="http://schemas.microsoft.com/office/drawing/2015/06/chart">
              <c:ext xmlns:c16="http://schemas.microsoft.com/office/drawing/2014/chart" uri="{C3380CC4-5D6E-409C-BE32-E72D297353CC}">
                <c16:uniqueId val="{00000005-0F21-40C6-B1B5-C170B883695B}"/>
              </c:ext>
            </c:extLst>
          </c:dPt>
          <c:dPt>
            <c:idx val="7"/>
            <c:marker>
              <c:spPr>
                <a:solidFill>
                  <a:schemeClr val="accent1"/>
                </a:solidFill>
                <a:ln w="31750" cap="rnd">
                  <a:solidFill>
                    <a:srgbClr val="FF0000"/>
                  </a:solidFill>
                  <a:round/>
                </a:ln>
                <a:effectLst/>
              </c:spPr>
            </c:marker>
            <c:bubble3D val="0"/>
            <c:extLst xmlns:c16r2="http://schemas.microsoft.com/office/drawing/2015/06/chart">
              <c:ext xmlns:c16="http://schemas.microsoft.com/office/drawing/2014/chart" uri="{C3380CC4-5D6E-409C-BE32-E72D297353CC}">
                <c16:uniqueId val="{00000006-0F21-40C6-B1B5-C170B883695B}"/>
              </c:ext>
            </c:extLst>
          </c:dPt>
          <c:dPt>
            <c:idx val="9"/>
            <c:marker>
              <c:spPr>
                <a:solidFill>
                  <a:srgbClr val="FF0000"/>
                </a:solidFill>
                <a:ln w="31750">
                  <a:solidFill>
                    <a:srgbClr val="FF0000"/>
                  </a:solidFill>
                  <a:round/>
                </a:ln>
                <a:effectLst/>
              </c:spPr>
            </c:marker>
            <c:bubble3D val="0"/>
            <c:extLst xmlns:c16r2="http://schemas.microsoft.com/office/drawing/2015/06/chart">
              <c:ext xmlns:c16="http://schemas.microsoft.com/office/drawing/2014/chart" uri="{C3380CC4-5D6E-409C-BE32-E72D297353CC}">
                <c16:uniqueId val="{00000007-0F21-40C6-B1B5-C170B883695B}"/>
              </c:ext>
            </c:extLst>
          </c:dPt>
          <c:dLbls>
            <c:dLbl>
              <c:idx val="0"/>
              <c:layout/>
              <c:tx>
                <c:rich>
                  <a:bodyPr/>
                  <a:lstStyle/>
                  <a:p>
                    <a:r>
                      <a:rPr lang="en-US"/>
                      <a:t>Angola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F21-40C6-B1B5-C170B883695B}"/>
                </c:ext>
                <c:ext xmlns:c15="http://schemas.microsoft.com/office/drawing/2012/chart" uri="{CE6537A1-D6FC-4f65-9D91-7224C49458BB}">
                  <c15:layout/>
                </c:ext>
              </c:extLst>
            </c:dLbl>
            <c:dLbl>
              <c:idx val="1"/>
              <c:layout/>
              <c:tx>
                <c:rich>
                  <a:bodyPr/>
                  <a:lstStyle/>
                  <a:p>
                    <a:r>
                      <a:rPr lang="en-US"/>
                      <a:t>Burundi</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F21-40C6-B1B5-C170B883695B}"/>
                </c:ext>
                <c:ext xmlns:c15="http://schemas.microsoft.com/office/drawing/2012/chart" uri="{CE6537A1-D6FC-4f65-9D91-7224C49458BB}">
                  <c15:layout/>
                </c:ext>
              </c:extLst>
            </c:dLbl>
            <c:dLbl>
              <c:idx val="2"/>
              <c:layout>
                <c:manualLayout>
                  <c:x val="-4.10457928053111E-2"/>
                  <c:y val="-4.416689293148706E-2"/>
                </c:manualLayout>
              </c:layout>
              <c:tx>
                <c:rich>
                  <a:bodyPr rot="0" spcFirstLastPara="1" vertOverflow="ellipsis" vert="horz" wrap="square" lIns="38100" tIns="19050" rIns="38100" bIns="19050" anchor="ctr" anchorCtr="1">
                    <a:noAutofit/>
                  </a:bodyPr>
                  <a:lstStyle/>
                  <a:p>
                    <a:pPr>
                      <a:defRPr sz="800" b="0" i="0" u="none" strike="noStrike" kern="1200" baseline="0">
                        <a:solidFill>
                          <a:schemeClr val="tx1">
                            <a:lumMod val="50000"/>
                            <a:lumOff val="50000"/>
                          </a:schemeClr>
                        </a:solidFill>
                        <a:latin typeface="+mn-lt"/>
                        <a:ea typeface="+mn-ea"/>
                        <a:cs typeface="+mn-cs"/>
                      </a:defRPr>
                    </a:pPr>
                    <a:r>
                      <a:rPr lang="en-US"/>
                      <a:t>Cameroon</a:t>
                    </a:r>
                  </a:p>
                </c:rich>
              </c:tx>
              <c:spPr>
                <a:noFill/>
                <a:ln>
                  <a:noFill/>
                </a:ln>
                <a:effectLst/>
              </c:sp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F21-40C6-B1B5-C170B883695B}"/>
                </c:ext>
                <c:ext xmlns:c15="http://schemas.microsoft.com/office/drawing/2012/chart" uri="{CE6537A1-D6FC-4f65-9D91-7224C49458BB}">
                  <c15:layout>
                    <c:manualLayout>
                      <c:w val="0.1275"/>
                      <c:h val="3.350610299926101E-2"/>
                    </c:manualLayout>
                  </c15:layout>
                </c:ext>
              </c:extLst>
            </c:dLbl>
            <c:dLbl>
              <c:idx val="3"/>
              <c:layout>
                <c:manualLayout>
                  <c:x val="-2.7777777777778798E-3"/>
                  <c:y val="1.5070203603190379E-2"/>
                </c:manualLayout>
              </c:layout>
              <c:tx>
                <c:rich>
                  <a:bodyPr/>
                  <a:lstStyle/>
                  <a:p>
                    <a:r>
                      <a:rPr lang="en-US"/>
                      <a:t>Central Africa Republic</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F21-40C6-B1B5-C170B883695B}"/>
                </c:ext>
                <c:ext xmlns:c15="http://schemas.microsoft.com/office/drawing/2012/chart" uri="{CE6537A1-D6FC-4f65-9D91-7224C49458BB}">
                  <c15:layout/>
                </c:ext>
              </c:extLst>
            </c:dLbl>
            <c:dLbl>
              <c:idx val="4"/>
              <c:layout/>
              <c:tx>
                <c:rich>
                  <a:bodyPr/>
                  <a:lstStyle/>
                  <a:p>
                    <a:r>
                      <a:rPr lang="en-US"/>
                      <a:t>Chad</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F21-40C6-B1B5-C170B883695B}"/>
                </c:ext>
                <c:ext xmlns:c15="http://schemas.microsoft.com/office/drawing/2012/chart" uri="{CE6537A1-D6FC-4f65-9D91-7224C49458BB}">
                  <c15:layout/>
                </c:ext>
              </c:extLst>
            </c:dLbl>
            <c:dLbl>
              <c:idx val="5"/>
              <c:layout>
                <c:manualLayout>
                  <c:x val="-0.25685425685425695"/>
                  <c:y val="7.6975493005902992E-2"/>
                </c:manualLayout>
              </c:layout>
              <c:tx>
                <c:rich>
                  <a:bodyPr/>
                  <a:lstStyle/>
                  <a:p>
                    <a:r>
                      <a:rPr lang="en-US"/>
                      <a:t>Democratic Republic of Congo</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F21-40C6-B1B5-C170B883695B}"/>
                </c:ext>
                <c:ext xmlns:c15="http://schemas.microsoft.com/office/drawing/2012/chart" uri="{CE6537A1-D6FC-4f65-9D91-7224C49458BB}">
                  <c15:layout/>
                </c:ext>
              </c:extLst>
            </c:dLbl>
            <c:dLbl>
              <c:idx val="6"/>
              <c:layout/>
              <c:tx>
                <c:rich>
                  <a:bodyPr/>
                  <a:lstStyle/>
                  <a:p>
                    <a:r>
                      <a:rPr lang="en-US"/>
                      <a:t>EGT</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F21-40C6-B1B5-C170B883695B}"/>
                </c:ext>
                <c:ext xmlns:c15="http://schemas.microsoft.com/office/drawing/2012/chart" uri="{CE6537A1-D6FC-4f65-9D91-7224C49458BB}">
                  <c15:layout/>
                </c:ext>
              </c:extLst>
            </c:dLbl>
            <c:dLbl>
              <c:idx val="7"/>
              <c:layout>
                <c:manualLayout>
                  <c:x val="-0.18764699706654314"/>
                  <c:y val="-1.4879375710220131E-2"/>
                </c:manualLayout>
              </c:layout>
              <c:tx>
                <c:rich>
                  <a:bodyPr/>
                  <a:lstStyle/>
                  <a:p>
                    <a:r>
                      <a:rPr lang="en-US"/>
                      <a:t>Equatorial Guinea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F21-40C6-B1B5-C170B883695B}"/>
                </c:ext>
                <c:ext xmlns:c15="http://schemas.microsoft.com/office/drawing/2012/chart" uri="{CE6537A1-D6FC-4f65-9D91-7224C49458BB}">
                  <c15:layout>
                    <c:manualLayout>
                      <c:w val="0.16418811178014511"/>
                      <c:h val="0.115095785440613"/>
                    </c:manualLayout>
                  </c15:layout>
                </c:ext>
              </c:extLst>
            </c:dLbl>
            <c:dLbl>
              <c:idx val="8"/>
              <c:layout/>
              <c:tx>
                <c:rich>
                  <a:bodyPr/>
                  <a:lstStyle/>
                  <a:p>
                    <a:r>
                      <a:rPr lang="en-US"/>
                      <a:t>ETH</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F21-40C6-B1B5-C170B883695B}"/>
                </c:ext>
                <c:ext xmlns:c15="http://schemas.microsoft.com/office/drawing/2012/chart" uri="{CE6537A1-D6FC-4f65-9D91-7224C49458BB}">
                  <c15:layout/>
                </c:ext>
              </c:extLst>
            </c:dLbl>
            <c:dLbl>
              <c:idx val="9"/>
              <c:layout>
                <c:manualLayout>
                  <c:x val="-6.2745098039216837E-3"/>
                  <c:y val="-4.6827896673176986E-17"/>
                </c:manualLayout>
              </c:layout>
              <c:tx>
                <c:rich>
                  <a:bodyPr/>
                  <a:lstStyle/>
                  <a:p>
                    <a:r>
                      <a:rPr lang="en-US"/>
                      <a:t>Gabon</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F21-40C6-B1B5-C170B883695B}"/>
                </c:ext>
                <c:ext xmlns:c15="http://schemas.microsoft.com/office/drawing/2012/chart" uri="{CE6537A1-D6FC-4f65-9D91-7224C49458BB}">
                  <c15:layout/>
                </c:ext>
              </c:extLst>
            </c:dLbl>
            <c:dLbl>
              <c:idx val="10"/>
              <c:layout/>
              <c:tx>
                <c:rich>
                  <a:bodyPr/>
                  <a:lstStyle/>
                  <a:p>
                    <a:r>
                      <a:rPr lang="en-US"/>
                      <a:t>KEN</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F21-40C6-B1B5-C170B883695B}"/>
                </c:ext>
                <c:ext xmlns:c15="http://schemas.microsoft.com/office/drawing/2012/chart" uri="{CE6537A1-D6FC-4f65-9D91-7224C49458BB}">
                  <c15:layout/>
                </c:ext>
              </c:extLst>
            </c:dLbl>
            <c:dLbl>
              <c:idx val="11"/>
              <c:layout/>
              <c:tx>
                <c:rich>
                  <a:bodyPr/>
                  <a:lstStyle/>
                  <a:p>
                    <a:r>
                      <a:rPr lang="en-US"/>
                      <a:t>MUS</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F21-40C6-B1B5-C170B883695B}"/>
                </c:ext>
                <c:ext xmlns:c15="http://schemas.microsoft.com/office/drawing/2012/chart" uri="{CE6537A1-D6FC-4f65-9D91-7224C49458BB}">
                  <c15:layout/>
                </c:ext>
              </c:extLst>
            </c:dLbl>
            <c:dLbl>
              <c:idx val="12"/>
              <c:layout/>
              <c:tx>
                <c:rich>
                  <a:bodyPr/>
                  <a:lstStyle/>
                  <a:p>
                    <a:r>
                      <a:rPr lang="en-US"/>
                      <a:t>MOC</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F21-40C6-B1B5-C170B883695B}"/>
                </c:ext>
                <c:ext xmlns:c15="http://schemas.microsoft.com/office/drawing/2012/chart" uri="{CE6537A1-D6FC-4f65-9D91-7224C49458BB}">
                  <c15:layout/>
                </c:ext>
              </c:extLst>
            </c:dLbl>
            <c:dLbl>
              <c:idx val="13"/>
              <c:layout/>
              <c:tx>
                <c:rich>
                  <a:bodyPr/>
                  <a:lstStyle/>
                  <a:p>
                    <a:r>
                      <a:rPr lang="en-US"/>
                      <a:t>NGA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F21-40C6-B1B5-C170B883695B}"/>
                </c:ext>
                <c:ext xmlns:c15="http://schemas.microsoft.com/office/drawing/2012/chart" uri="{CE6537A1-D6FC-4f65-9D91-7224C49458BB}">
                  <c15:layout/>
                </c:ext>
              </c:extLst>
            </c:dLbl>
            <c:dLbl>
              <c:idx val="14"/>
              <c:layout/>
              <c:tx>
                <c:rich>
                  <a:bodyPr/>
                  <a:lstStyle/>
                  <a:p>
                    <a:r>
                      <a:rPr lang="en-US"/>
                      <a:t>RWA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0F21-40C6-B1B5-C170B883695B}"/>
                </c:ext>
                <c:ext xmlns:c15="http://schemas.microsoft.com/office/drawing/2012/chart" uri="{CE6537A1-D6FC-4f65-9D91-7224C49458BB}">
                  <c15:layout/>
                </c:ext>
              </c:extLst>
            </c:dLbl>
            <c:dLbl>
              <c:idx val="15"/>
              <c:layout/>
              <c:tx>
                <c:rich>
                  <a:bodyPr/>
                  <a:lstStyle/>
                  <a:p>
                    <a:r>
                      <a:rPr lang="en-US"/>
                      <a:t>SEN</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0F21-40C6-B1B5-C170B883695B}"/>
                </c:ext>
                <c:ext xmlns:c15="http://schemas.microsoft.com/office/drawing/2012/chart" uri="{CE6537A1-D6FC-4f65-9D91-7224C49458BB}">
                  <c15:layout/>
                </c:ext>
              </c:extLst>
            </c:dLbl>
            <c:dLbl>
              <c:idx val="16"/>
              <c:layout/>
              <c:tx>
                <c:rich>
                  <a:bodyPr/>
                  <a:lstStyle/>
                  <a:p>
                    <a:r>
                      <a:rPr lang="en-US"/>
                      <a:t>ZAF</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0F21-40C6-B1B5-C170B883695B}"/>
                </c:ext>
                <c:ext xmlns:c15="http://schemas.microsoft.com/office/drawing/2012/chart" uri="{CE6537A1-D6FC-4f65-9D91-7224C49458BB}">
                  <c15:layout/>
                </c:ext>
              </c:extLst>
            </c:dLbl>
            <c:dLbl>
              <c:idx val="17"/>
              <c:layout/>
              <c:tx>
                <c:rich>
                  <a:bodyPr/>
                  <a:lstStyle/>
                  <a:p>
                    <a:r>
                      <a:rPr lang="en-US"/>
                      <a:t>TUN</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0F21-40C6-B1B5-C170B883695B}"/>
                </c:ext>
                <c:ext xmlns:c15="http://schemas.microsoft.com/office/drawing/2012/chart" uri="{CE6537A1-D6FC-4f65-9D91-7224C49458BB}">
                  <c15:layout/>
                </c:ext>
              </c:extLst>
            </c:dLbl>
            <c:dLbl>
              <c:idx val="18"/>
              <c:layout/>
              <c:tx>
                <c:rich>
                  <a:bodyPr/>
                  <a:lstStyle/>
                  <a:p>
                    <a:r>
                      <a:rPr lang="en-US"/>
                      <a:t>UGA</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0F21-40C6-B1B5-C170B883695B}"/>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50000"/>
                        <a:lumOff val="50000"/>
                      </a:schemeClr>
                    </a:solidFill>
                    <a:latin typeface="+mn-lt"/>
                    <a:ea typeface="+mn-ea"/>
                    <a:cs typeface="+mn-cs"/>
                  </a:defRPr>
                </a:pPr>
                <a:endParaRPr lang="fr-FR"/>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15:leaderLines>
                  <c:spPr>
                    <a:ln w="9525">
                      <a:solidFill>
                        <a:srgbClr val="FF0000"/>
                      </a:solidFill>
                    </a:ln>
                    <a:effectLst/>
                  </c:spPr>
                </c15:leaderLines>
              </c:ext>
            </c:extLst>
          </c:dLbls>
          <c:xVal>
            <c:numRef>
              <c:f>'[412017091p1g007 (1).xlsx]Fig 1.7'!$C$7:$C$25</c:f>
              <c:numCache>
                <c:formatCode>0.00</c:formatCode>
                <c:ptCount val="19"/>
                <c:pt idx="0">
                  <c:v>0.9</c:v>
                </c:pt>
                <c:pt idx="1">
                  <c:v>0.82</c:v>
                </c:pt>
                <c:pt idx="2">
                  <c:v>0.79</c:v>
                </c:pt>
                <c:pt idx="3">
                  <c:v>0.81</c:v>
                </c:pt>
                <c:pt idx="4">
                  <c:v>0.84</c:v>
                </c:pt>
                <c:pt idx="5">
                  <c:v>0.86</c:v>
                </c:pt>
                <c:pt idx="6">
                  <c:v>0.56999999999999995</c:v>
                </c:pt>
                <c:pt idx="7">
                  <c:v>0.8</c:v>
                </c:pt>
                <c:pt idx="8">
                  <c:v>0.79</c:v>
                </c:pt>
                <c:pt idx="9">
                  <c:v>0.85</c:v>
                </c:pt>
                <c:pt idx="10">
                  <c:v>0.64</c:v>
                </c:pt>
                <c:pt idx="11">
                  <c:v>0.68</c:v>
                </c:pt>
                <c:pt idx="12">
                  <c:v>0.66</c:v>
                </c:pt>
                <c:pt idx="13">
                  <c:v>0.83</c:v>
                </c:pt>
                <c:pt idx="14">
                  <c:v>0.74199999999999999</c:v>
                </c:pt>
                <c:pt idx="15">
                  <c:v>0.72</c:v>
                </c:pt>
                <c:pt idx="16">
                  <c:v>0.5</c:v>
                </c:pt>
                <c:pt idx="17">
                  <c:v>0.52</c:v>
                </c:pt>
                <c:pt idx="18">
                  <c:v>0.72</c:v>
                </c:pt>
              </c:numCache>
            </c:numRef>
          </c:xVal>
          <c:yVal>
            <c:numRef>
              <c:f>'[412017091p1g007 (1).xlsx]Fig 1.7'!$D$7:$D$25</c:f>
              <c:numCache>
                <c:formatCode>General</c:formatCode>
                <c:ptCount val="19"/>
                <c:pt idx="0">
                  <c:v>-1.8</c:v>
                </c:pt>
                <c:pt idx="1">
                  <c:v>-8.57</c:v>
                </c:pt>
                <c:pt idx="2">
                  <c:v>-0.15</c:v>
                </c:pt>
                <c:pt idx="3">
                  <c:v>3.76</c:v>
                </c:pt>
                <c:pt idx="4">
                  <c:v>-5.0999999999999996</c:v>
                </c:pt>
                <c:pt idx="5">
                  <c:v>-2.0499999999999998</c:v>
                </c:pt>
                <c:pt idx="6">
                  <c:v>1.97</c:v>
                </c:pt>
                <c:pt idx="7">
                  <c:v>-7.61</c:v>
                </c:pt>
                <c:pt idx="8">
                  <c:v>-0.67</c:v>
                </c:pt>
                <c:pt idx="9">
                  <c:v>-0.3</c:v>
                </c:pt>
                <c:pt idx="10">
                  <c:v>0.32</c:v>
                </c:pt>
                <c:pt idx="11">
                  <c:v>-0.28000000000000003</c:v>
                </c:pt>
                <c:pt idx="12">
                  <c:v>1.96</c:v>
                </c:pt>
                <c:pt idx="13">
                  <c:v>-3.66</c:v>
                </c:pt>
                <c:pt idx="14">
                  <c:v>-0.1</c:v>
                </c:pt>
                <c:pt idx="15">
                  <c:v>2.17</c:v>
                </c:pt>
                <c:pt idx="16">
                  <c:v>-0.36</c:v>
                </c:pt>
                <c:pt idx="17">
                  <c:v>-1.87</c:v>
                </c:pt>
                <c:pt idx="18">
                  <c:v>-0.04</c:v>
                </c:pt>
              </c:numCache>
            </c:numRef>
          </c:yVal>
          <c:smooth val="0"/>
          <c:extLst xmlns:c16r2="http://schemas.microsoft.com/office/drawing/2015/06/chart">
            <c:ext xmlns:c16="http://schemas.microsoft.com/office/drawing/2014/chart" uri="{C3380CC4-5D6E-409C-BE32-E72D297353CC}">
              <c16:uniqueId val="{00000013-0F21-40C6-B1B5-C170B883695B}"/>
            </c:ext>
          </c:extLst>
        </c:ser>
        <c:dLbls>
          <c:showLegendKey val="0"/>
          <c:showVal val="0"/>
          <c:showCatName val="0"/>
          <c:showSerName val="0"/>
          <c:showPercent val="0"/>
          <c:showBubbleSize val="0"/>
        </c:dLbls>
        <c:axId val="-1376519056"/>
        <c:axId val="-1376525040"/>
      </c:scatterChart>
      <c:valAx>
        <c:axId val="-1376519056"/>
        <c:scaling>
          <c:orientation val="minMax"/>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cap="all" baseline="0">
                    <a:solidFill>
                      <a:schemeClr val="tx1">
                        <a:lumMod val="65000"/>
                        <a:lumOff val="35000"/>
                      </a:schemeClr>
                    </a:solidFill>
                    <a:latin typeface="+mn-lt"/>
                    <a:ea typeface="+mn-ea"/>
                    <a:cs typeface="+mn-cs"/>
                  </a:defRPr>
                </a:pPr>
                <a:r>
                  <a:rPr lang="en-US" b="1" dirty="0" smtClean="0">
                    <a:solidFill>
                      <a:srgbClr val="FF0000"/>
                    </a:solidFill>
                  </a:rPr>
                  <a:t>ÍNDICE</a:t>
                </a:r>
                <a:r>
                  <a:rPr lang="en-US" b="1" baseline="0" dirty="0" smtClean="0">
                    <a:solidFill>
                      <a:srgbClr val="FF0000"/>
                    </a:solidFill>
                  </a:rPr>
                  <a:t> DE</a:t>
                </a:r>
                <a:r>
                  <a:rPr lang="en-US" b="1" dirty="0" smtClean="0">
                    <a:solidFill>
                      <a:srgbClr val="FF0000"/>
                    </a:solidFill>
                  </a:rPr>
                  <a:t> </a:t>
                </a:r>
                <a:r>
                  <a:rPr lang="en-US" b="1" dirty="0" err="1" smtClean="0">
                    <a:solidFill>
                      <a:srgbClr val="FF0000"/>
                    </a:solidFill>
                  </a:rPr>
                  <a:t>concentraCIÓn</a:t>
                </a:r>
                <a:r>
                  <a:rPr lang="en-US" b="1" dirty="0" smtClean="0">
                    <a:solidFill>
                      <a:srgbClr val="FF0000"/>
                    </a:solidFill>
                  </a:rPr>
                  <a:t> DE LAS </a:t>
                </a:r>
                <a:r>
                  <a:rPr lang="en-US" b="1" dirty="0" err="1" smtClean="0">
                    <a:solidFill>
                      <a:srgbClr val="FF0000"/>
                    </a:solidFill>
                  </a:rPr>
                  <a:t>exPORTACIONES</a:t>
                </a:r>
                <a:endParaRPr lang="en-US" b="1" dirty="0">
                  <a:solidFill>
                    <a:srgbClr val="FF0000"/>
                  </a:solidFill>
                </a:endParaRPr>
              </a:p>
            </c:rich>
          </c:tx>
          <c:layout>
            <c:manualLayout>
              <c:xMode val="edge"/>
              <c:yMode val="edge"/>
              <c:x val="0.33370754167948086"/>
              <c:y val="0.91153101559486616"/>
            </c:manualLayout>
          </c:layout>
          <c:overlay val="0"/>
          <c:spPr>
            <a:noFill/>
            <a:ln>
              <a:noFill/>
            </a:ln>
            <a:effectLst/>
          </c:spPr>
        </c:title>
        <c:numFmt formatCode="0.00"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6525040"/>
        <c:crosses val="autoZero"/>
        <c:crossBetween val="midCat"/>
      </c:valAx>
      <c:valAx>
        <c:axId val="-1376525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1" i="0" u="none" strike="noStrike" kern="1200" cap="all" baseline="0">
                    <a:solidFill>
                      <a:schemeClr val="tx1">
                        <a:lumMod val="65000"/>
                        <a:lumOff val="35000"/>
                      </a:schemeClr>
                    </a:solidFill>
                    <a:latin typeface="+mn-lt"/>
                    <a:ea typeface="+mn-ea"/>
                    <a:cs typeface="+mn-cs"/>
                  </a:defRPr>
                </a:pPr>
                <a:r>
                  <a:rPr lang="en-US" b="1" dirty="0" smtClean="0">
                    <a:solidFill>
                      <a:srgbClr val="FF0000"/>
                    </a:solidFill>
                  </a:rPr>
                  <a:t>RESILIENCIA DEL CRECIMIENTO </a:t>
                </a:r>
                <a:endParaRPr lang="en-US" b="1" dirty="0">
                  <a:solidFill>
                    <a:srgbClr val="FF0000"/>
                  </a:solidFill>
                </a:endParaRPr>
              </a:p>
            </c:rich>
          </c:tx>
          <c:layout>
            <c:manualLayout>
              <c:xMode val="edge"/>
              <c:yMode val="edge"/>
              <c:x val="3.3385359050335899E-2"/>
              <c:y val="0.40153298043254265"/>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651905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dirty="0" err="1" smtClean="0">
                <a:solidFill>
                  <a:srgbClr val="FF0000"/>
                </a:solidFill>
              </a:rPr>
              <a:t>Ingresos</a:t>
            </a:r>
            <a:r>
              <a:rPr lang="en-US" sz="1200" baseline="0" dirty="0" smtClean="0">
                <a:solidFill>
                  <a:srgbClr val="FF0000"/>
                </a:solidFill>
              </a:rPr>
              <a:t> del </a:t>
            </a:r>
            <a:r>
              <a:rPr lang="en-US" sz="1200" baseline="0" dirty="0" err="1" smtClean="0">
                <a:solidFill>
                  <a:srgbClr val="FF0000"/>
                </a:solidFill>
              </a:rPr>
              <a:t>petróleo</a:t>
            </a:r>
            <a:r>
              <a:rPr lang="en-US" sz="1200" dirty="0" smtClean="0">
                <a:solidFill>
                  <a:srgbClr val="FF0000"/>
                </a:solidFill>
              </a:rPr>
              <a:t> </a:t>
            </a:r>
            <a:r>
              <a:rPr lang="en-US" sz="1200" dirty="0" err="1" smtClean="0">
                <a:solidFill>
                  <a:srgbClr val="FF0000"/>
                </a:solidFill>
              </a:rPr>
              <a:t>en</a:t>
            </a:r>
            <a:r>
              <a:rPr lang="en-US" sz="1200" dirty="0" smtClean="0">
                <a:solidFill>
                  <a:srgbClr val="FF0000"/>
                </a:solidFill>
              </a:rPr>
              <a:t> </a:t>
            </a:r>
            <a:r>
              <a:rPr lang="en-US" sz="1200" dirty="0">
                <a:solidFill>
                  <a:srgbClr val="FF0000"/>
                </a:solidFill>
              </a:rPr>
              <a:t>% </a:t>
            </a:r>
            <a:r>
              <a:rPr lang="en-US" sz="1200" dirty="0" smtClean="0">
                <a:solidFill>
                  <a:srgbClr val="FF0000"/>
                </a:solidFill>
              </a:rPr>
              <a:t>del PIB </a:t>
            </a:r>
            <a:r>
              <a:rPr lang="en-US" sz="1200" dirty="0">
                <a:solidFill>
                  <a:srgbClr val="FF0000"/>
                </a:solidFill>
              </a:rPr>
              <a:t>(2014</a:t>
            </a:r>
            <a:r>
              <a:rPr lang="en-US" sz="1200" dirty="0"/>
              <a:t>) </a:t>
            </a:r>
          </a:p>
        </c:rich>
      </c:tx>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Sheet1!$B$2:$B$6</c:f>
              <c:strCache>
                <c:ptCount val="5"/>
                <c:pt idx="0">
                  <c:v>     Cameroon</c:v>
                </c:pt>
                <c:pt idx="1">
                  <c:v>Chad</c:v>
                </c:pt>
                <c:pt idx="2">
                  <c:v>     Gabon</c:v>
                </c:pt>
                <c:pt idx="3">
                  <c:v>Equatorial Guinea</c:v>
                </c:pt>
                <c:pt idx="4">
                  <c:v>     Congo</c:v>
                </c:pt>
              </c:strCache>
            </c:strRef>
          </c:cat>
          <c:val>
            <c:numRef>
              <c:f>Sheet1!$C$2:$C$6</c:f>
              <c:numCache>
                <c:formatCode>0.00</c:formatCode>
                <c:ptCount val="5"/>
                <c:pt idx="0">
                  <c:v>3.3409604705683784</c:v>
                </c:pt>
                <c:pt idx="1">
                  <c:v>8.2760779220112983</c:v>
                </c:pt>
                <c:pt idx="2">
                  <c:v>11.014905606153786</c:v>
                </c:pt>
                <c:pt idx="3">
                  <c:v>23.487126864674192</c:v>
                </c:pt>
                <c:pt idx="4">
                  <c:v>25.829250972324267</c:v>
                </c:pt>
              </c:numCache>
            </c:numRef>
          </c:val>
          <c:extLst xmlns:c16r2="http://schemas.microsoft.com/office/drawing/2015/06/chart">
            <c:ext xmlns:c16="http://schemas.microsoft.com/office/drawing/2014/chart" uri="{C3380CC4-5D6E-409C-BE32-E72D297353CC}">
              <c16:uniqueId val="{00000000-AF14-47FD-924A-EB1F189582E8}"/>
            </c:ext>
          </c:extLst>
        </c:ser>
        <c:dLbls>
          <c:showLegendKey val="0"/>
          <c:showVal val="0"/>
          <c:showCatName val="0"/>
          <c:showSerName val="0"/>
          <c:showPercent val="0"/>
          <c:showBubbleSize val="0"/>
        </c:dLbls>
        <c:gapWidth val="182"/>
        <c:axId val="-1376522320"/>
        <c:axId val="-1376523952"/>
      </c:barChart>
      <c:catAx>
        <c:axId val="-13765223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6523952"/>
        <c:crosses val="autoZero"/>
        <c:auto val="1"/>
        <c:lblAlgn val="ctr"/>
        <c:lblOffset val="100"/>
        <c:noMultiLvlLbl val="0"/>
      </c:catAx>
      <c:valAx>
        <c:axId val="-137652395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652232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735173816642923"/>
          <c:y val="2.0204716728057005E-2"/>
          <c:w val="0.85004154850793701"/>
          <c:h val="0.84651016192815287"/>
        </c:manualLayout>
      </c:layout>
      <c:barChart>
        <c:barDir val="col"/>
        <c:grouping val="stacked"/>
        <c:varyColors val="0"/>
        <c:ser>
          <c:idx val="0"/>
          <c:order val="0"/>
          <c:tx>
            <c:strRef>
              <c:f>'[412014011P1G050.xls]Figure 6.14'!$C$10</c:f>
              <c:strCache>
                <c:ptCount val="1"/>
                <c:pt idx="0">
                  <c:v>Backward integration</c:v>
                </c:pt>
              </c:strCache>
            </c:strRef>
          </c:tx>
          <c:invertIfNegative val="0"/>
          <c:cat>
            <c:strRef>
              <c:f>'[412014011P1G050.xls]Figure 6.14'!$B$20:$B$25</c:f>
              <c:strCache>
                <c:ptCount val="6"/>
                <c:pt idx="0">
                  <c:v>Southern Africa</c:v>
                </c:pt>
                <c:pt idx="1">
                  <c:v>North Africa</c:v>
                </c:pt>
                <c:pt idx="2">
                  <c:v>West Africa</c:v>
                </c:pt>
                <c:pt idx="3">
                  <c:v>East Africa</c:v>
                </c:pt>
                <c:pt idx="4">
                  <c:v>Central Africa</c:v>
                </c:pt>
                <c:pt idx="5">
                  <c:v>Indian Ocean</c:v>
                </c:pt>
              </c:strCache>
            </c:strRef>
          </c:cat>
          <c:val>
            <c:numRef>
              <c:f>'[412014011P1G050.xls]Figure 6.14'!$C$20:$C$25</c:f>
              <c:numCache>
                <c:formatCode>0</c:formatCode>
                <c:ptCount val="6"/>
                <c:pt idx="0">
                  <c:v>40.642706193533002</c:v>
                </c:pt>
                <c:pt idx="1">
                  <c:v>23.798505961361915</c:v>
                </c:pt>
                <c:pt idx="2">
                  <c:v>9.97948060934797</c:v>
                </c:pt>
                <c:pt idx="3">
                  <c:v>5.8856061360570004</c:v>
                </c:pt>
                <c:pt idx="4">
                  <c:v>2.8968031146329976</c:v>
                </c:pt>
                <c:pt idx="5">
                  <c:v>2.2114667683649993</c:v>
                </c:pt>
              </c:numCache>
            </c:numRef>
          </c:val>
          <c:extLst xmlns:c16r2="http://schemas.microsoft.com/office/drawing/2015/06/chart">
            <c:ext xmlns:c16="http://schemas.microsoft.com/office/drawing/2014/chart" uri="{C3380CC4-5D6E-409C-BE32-E72D297353CC}">
              <c16:uniqueId val="{00000000-6627-4D82-9595-1F51DC7A7357}"/>
            </c:ext>
          </c:extLst>
        </c:ser>
        <c:ser>
          <c:idx val="1"/>
          <c:order val="1"/>
          <c:tx>
            <c:strRef>
              <c:f>'[412014011P1G050.xls]Figure 6.14'!$D$10</c:f>
              <c:strCache>
                <c:ptCount val="1"/>
                <c:pt idx="0">
                  <c:v>Forward integration</c:v>
                </c:pt>
              </c:strCache>
            </c:strRef>
          </c:tx>
          <c:invertIfNegative val="0"/>
          <c:cat>
            <c:strRef>
              <c:f>'[412014011P1G050.xls]Figure 6.14'!$B$20:$B$25</c:f>
              <c:strCache>
                <c:ptCount val="6"/>
                <c:pt idx="0">
                  <c:v>Southern Africa</c:v>
                </c:pt>
                <c:pt idx="1">
                  <c:v>North Africa</c:v>
                </c:pt>
                <c:pt idx="2">
                  <c:v>West Africa</c:v>
                </c:pt>
                <c:pt idx="3">
                  <c:v>East Africa</c:v>
                </c:pt>
                <c:pt idx="4">
                  <c:v>Central Africa</c:v>
                </c:pt>
                <c:pt idx="5">
                  <c:v>Indian Ocean</c:v>
                </c:pt>
              </c:strCache>
            </c:strRef>
          </c:cat>
          <c:val>
            <c:numRef>
              <c:f>'[412014011P1G050.xls]Figure 6.14'!$D$20:$D$25</c:f>
              <c:numCache>
                <c:formatCode>0</c:formatCode>
                <c:ptCount val="6"/>
                <c:pt idx="0">
                  <c:v>63.731417659999998</c:v>
                </c:pt>
                <c:pt idx="1">
                  <c:v>64.874850070000022</c:v>
                </c:pt>
                <c:pt idx="2">
                  <c:v>24.371036130000011</c:v>
                </c:pt>
                <c:pt idx="3">
                  <c:v>7.1461429200000017</c:v>
                </c:pt>
                <c:pt idx="4">
                  <c:v>5.202793530000001</c:v>
                </c:pt>
                <c:pt idx="5">
                  <c:v>1.9837876800000016</c:v>
                </c:pt>
              </c:numCache>
            </c:numRef>
          </c:val>
          <c:extLst xmlns:c16r2="http://schemas.microsoft.com/office/drawing/2015/06/chart">
            <c:ext xmlns:c16="http://schemas.microsoft.com/office/drawing/2014/chart" uri="{C3380CC4-5D6E-409C-BE32-E72D297353CC}">
              <c16:uniqueId val="{00000001-6627-4D82-9595-1F51DC7A7357}"/>
            </c:ext>
          </c:extLst>
        </c:ser>
        <c:dLbls>
          <c:showLegendKey val="0"/>
          <c:showVal val="0"/>
          <c:showCatName val="0"/>
          <c:showSerName val="0"/>
          <c:showPercent val="0"/>
          <c:showBubbleSize val="0"/>
        </c:dLbls>
        <c:gapWidth val="150"/>
        <c:overlap val="100"/>
        <c:axId val="-1424872160"/>
        <c:axId val="-1371706880"/>
      </c:barChart>
      <c:catAx>
        <c:axId val="-1424872160"/>
        <c:scaling>
          <c:orientation val="minMax"/>
        </c:scaling>
        <c:delete val="0"/>
        <c:axPos val="b"/>
        <c:numFmt formatCode="General" sourceLinked="1"/>
        <c:majorTickMark val="out"/>
        <c:minorTickMark val="none"/>
        <c:tickLblPos val="nextTo"/>
        <c:crossAx val="-1371706880"/>
        <c:crosses val="autoZero"/>
        <c:auto val="1"/>
        <c:lblAlgn val="ctr"/>
        <c:lblOffset val="100"/>
        <c:noMultiLvlLbl val="0"/>
      </c:catAx>
      <c:valAx>
        <c:axId val="-1371706880"/>
        <c:scaling>
          <c:orientation val="minMax"/>
        </c:scaling>
        <c:delete val="0"/>
        <c:axPos val="l"/>
        <c:majorGridlines/>
        <c:title>
          <c:tx>
            <c:rich>
              <a:bodyPr rot="-5400000" vert="horz"/>
              <a:lstStyle/>
              <a:p>
                <a:pPr>
                  <a:defRPr/>
                </a:pPr>
                <a:r>
                  <a:rPr lang="es-ES" sz="1000" b="1" i="0" u="none" strike="noStrike" baseline="0" dirty="0" smtClean="0">
                    <a:solidFill>
                      <a:srgbClr val="FF0000"/>
                    </a:solidFill>
                  </a:rPr>
                  <a:t>Valor añadido de las exportaciones (USD billones</a:t>
                </a:r>
                <a:r>
                  <a:rPr lang="en-US" dirty="0" smtClean="0"/>
                  <a:t>)</a:t>
                </a:r>
                <a:endParaRPr lang="en-US" dirty="0"/>
              </a:p>
            </c:rich>
          </c:tx>
          <c:layout>
            <c:manualLayout>
              <c:xMode val="edge"/>
              <c:yMode val="edge"/>
              <c:x val="9.4348929065130576E-3"/>
              <c:y val="0.24078838595070648"/>
            </c:manualLayout>
          </c:layout>
          <c:overlay val="0"/>
        </c:title>
        <c:numFmt formatCode="0" sourceLinked="1"/>
        <c:majorTickMark val="out"/>
        <c:minorTickMark val="none"/>
        <c:tickLblPos val="nextTo"/>
        <c:crossAx val="-1424872160"/>
        <c:crosses val="autoZero"/>
        <c:crossBetween val="between"/>
      </c:valAx>
    </c:plotArea>
    <c:legend>
      <c:legendPos val="r"/>
      <c:layout>
        <c:manualLayout>
          <c:xMode val="edge"/>
          <c:yMode val="edge"/>
          <c:x val="0.75386633743763942"/>
          <c:y val="6.1970829313132962E-2"/>
          <c:w val="0.23803014482784035"/>
          <c:h val="0.24082592664912508"/>
        </c:manualLayout>
      </c:layout>
      <c:overlay val="1"/>
    </c:legend>
    <c:plotVisOnly val="1"/>
    <c:dispBlanksAs val="gap"/>
    <c:showDLblsOverMax val="0"/>
  </c:chart>
  <c:spPr>
    <a:ln>
      <a:noFill/>
    </a:ln>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200" b="1" dirty="0" err="1" smtClean="0">
                <a:solidFill>
                  <a:srgbClr val="FF0000"/>
                </a:solidFill>
              </a:rPr>
              <a:t>Contribución</a:t>
            </a:r>
            <a:r>
              <a:rPr lang="en-US" sz="1200" b="1" baseline="0" dirty="0" smtClean="0">
                <a:solidFill>
                  <a:srgbClr val="FF0000"/>
                </a:solidFill>
              </a:rPr>
              <a:t> de </a:t>
            </a:r>
            <a:r>
              <a:rPr lang="en-US" sz="1200" b="1" baseline="0" dirty="0" err="1" smtClean="0">
                <a:solidFill>
                  <a:srgbClr val="FF0000"/>
                </a:solidFill>
              </a:rPr>
              <a:t>los</a:t>
            </a:r>
            <a:r>
              <a:rPr lang="en-US" sz="1200" b="1" baseline="0" dirty="0" smtClean="0">
                <a:solidFill>
                  <a:srgbClr val="FF0000"/>
                </a:solidFill>
              </a:rPr>
              <a:t> </a:t>
            </a:r>
            <a:r>
              <a:rPr lang="en-US" sz="1200" b="1" baseline="0" dirty="0" err="1" smtClean="0">
                <a:solidFill>
                  <a:srgbClr val="FF0000"/>
                </a:solidFill>
              </a:rPr>
              <a:t>sectores</a:t>
            </a:r>
            <a:r>
              <a:rPr lang="en-US" sz="1200" b="1" baseline="0" dirty="0" smtClean="0">
                <a:solidFill>
                  <a:srgbClr val="FF0000"/>
                </a:solidFill>
              </a:rPr>
              <a:t> </a:t>
            </a:r>
            <a:r>
              <a:rPr lang="en-US" sz="1200" b="1" baseline="0" dirty="0" err="1" smtClean="0">
                <a:solidFill>
                  <a:srgbClr val="FF0000"/>
                </a:solidFill>
              </a:rPr>
              <a:t>en</a:t>
            </a:r>
            <a:r>
              <a:rPr lang="en-US" sz="1200" b="1" baseline="0" dirty="0" smtClean="0">
                <a:solidFill>
                  <a:srgbClr val="FF0000"/>
                </a:solidFill>
              </a:rPr>
              <a:t> el PIB de </a:t>
            </a:r>
            <a:r>
              <a:rPr lang="en-US" sz="1200" b="1" baseline="0" dirty="0" err="1" smtClean="0">
                <a:solidFill>
                  <a:srgbClr val="FF0000"/>
                </a:solidFill>
              </a:rPr>
              <a:t>los</a:t>
            </a:r>
            <a:r>
              <a:rPr lang="en-US" sz="1200" b="1" baseline="0" dirty="0" smtClean="0">
                <a:solidFill>
                  <a:srgbClr val="FF0000"/>
                </a:solidFill>
              </a:rPr>
              <a:t> </a:t>
            </a:r>
            <a:r>
              <a:rPr lang="en-US" sz="1200" b="1" baseline="0" dirty="0" err="1" smtClean="0">
                <a:solidFill>
                  <a:srgbClr val="FF0000"/>
                </a:solidFill>
              </a:rPr>
              <a:t>países</a:t>
            </a:r>
            <a:r>
              <a:rPr lang="en-US" sz="1200" b="1" baseline="0" dirty="0" smtClean="0">
                <a:solidFill>
                  <a:srgbClr val="FF0000"/>
                </a:solidFill>
              </a:rPr>
              <a:t> de la CEEAC </a:t>
            </a:r>
            <a:r>
              <a:rPr lang="en-US" sz="1200" b="1" baseline="0" dirty="0">
                <a:solidFill>
                  <a:srgbClr val="FF0000"/>
                </a:solidFill>
              </a:rPr>
              <a:t>(2015)</a:t>
            </a:r>
            <a:endParaRPr lang="en-US" sz="1200" b="1" dirty="0">
              <a:solidFill>
                <a:srgbClr val="FF0000"/>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8.23407940447929E-2"/>
          <c:w val="1"/>
          <c:h val="0.91466447986856303"/>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E020-4634-8D72-62A1CF383F33}"/>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E020-4634-8D72-62A1CF383F33}"/>
              </c:ext>
            </c:extLst>
          </c:dPt>
          <c:dPt>
            <c:idx val="2"/>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E020-4634-8D72-62A1CF383F33}"/>
              </c:ext>
            </c:extLst>
          </c:dPt>
          <c:dPt>
            <c:idx val="3"/>
            <c:bubble3D val="0"/>
            <c:spPr>
              <a:solidFill>
                <a:schemeClr val="accent4"/>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7-E020-4634-8D72-62A1CF383F33}"/>
              </c:ext>
            </c:extLst>
          </c:dPt>
          <c:dLbls>
            <c:dLbl>
              <c:idx val="0"/>
              <c:layout>
                <c:manualLayout>
                  <c:x val="-0.15899092418796729"/>
                  <c:y val="2.3312752538454311E-2"/>
                </c:manualLayout>
              </c:layout>
              <c:tx>
                <c:rich>
                  <a:bodyPr/>
                  <a:lstStyle/>
                  <a:p>
                    <a:r>
                      <a:rPr lang="en-US" dirty="0" err="1" smtClean="0"/>
                      <a:t>Servicios</a:t>
                    </a:r>
                    <a:r>
                      <a:rPr lang="en-US" dirty="0"/>
                      <a:t>
39%</a:t>
                    </a:r>
                  </a:p>
                </c:rich>
              </c:tx>
              <c:showLegendKey val="0"/>
              <c:showVal val="0"/>
              <c:showCatName val="1"/>
              <c:showSerName val="0"/>
              <c:showPercent val="1"/>
              <c:showBubbleSize val="0"/>
              <c:extLst>
                <c:ext xmlns:c15="http://schemas.microsoft.com/office/drawing/2012/chart" uri="{CE6537A1-D6FC-4f65-9D91-7224C49458BB}"/>
              </c:extLst>
            </c:dLbl>
            <c:dLbl>
              <c:idx val="1"/>
              <c:tx>
                <c:rich>
                  <a:bodyPr/>
                  <a:lstStyle/>
                  <a:p>
                    <a:r>
                      <a:rPr lang="en-US" smtClean="0"/>
                      <a:t>Agricultura</a:t>
                    </a:r>
                    <a:r>
                      <a:rPr lang="en-US"/>
                      <a:t>
15%</a:t>
                    </a:r>
                  </a:p>
                </c:rich>
              </c:tx>
              <c:showLegendKey val="0"/>
              <c:showVal val="0"/>
              <c:showCatName val="1"/>
              <c:showSerName val="0"/>
              <c:showPercent val="1"/>
              <c:showBubbleSize val="0"/>
              <c:extLst>
                <c:ext xmlns:c15="http://schemas.microsoft.com/office/drawing/2012/chart" uri="{CE6537A1-D6FC-4f65-9D91-7224C49458BB}"/>
              </c:extLst>
            </c:dLbl>
            <c:dLbl>
              <c:idx val="2"/>
              <c:layout>
                <c:manualLayout>
                  <c:x val="0.16021662713420515"/>
                  <c:y val="-0.23742940334448095"/>
                </c:manualLayout>
              </c:layout>
              <c:tx>
                <c:rich>
                  <a:bodyPr/>
                  <a:lstStyle/>
                  <a:p>
                    <a:r>
                      <a:rPr lang="en-US" dirty="0" err="1" smtClean="0"/>
                      <a:t>Fabricación</a:t>
                    </a:r>
                    <a:r>
                      <a:rPr lang="en-US" dirty="0"/>
                      <a:t>
11%</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E020-4634-8D72-62A1CF383F33}"/>
                </c:ext>
                <c:ext xmlns:c15="http://schemas.microsoft.com/office/drawing/2012/chart" uri="{CE6537A1-D6FC-4f65-9D91-7224C49458BB}">
                  <c15:layout>
                    <c:manualLayout>
                      <c:w val="0.27357586604853495"/>
                      <c:h val="0.17072859260472448"/>
                    </c:manualLayout>
                  </c15:layout>
                </c:ext>
              </c:extLst>
            </c:dLbl>
            <c:dLbl>
              <c:idx val="3"/>
              <c:layout>
                <c:manualLayout>
                  <c:x val="8.3498409752458813E-2"/>
                  <c:y val="8.070575690813582E-2"/>
                </c:manualLayout>
              </c:layout>
              <c:tx>
                <c:rich>
                  <a:bodyPr/>
                  <a:lstStyle/>
                  <a:p>
                    <a:r>
                      <a:rPr lang="en-US" dirty="0" err="1" smtClean="0"/>
                      <a:t>Industria</a:t>
                    </a:r>
                    <a:r>
                      <a:rPr lang="en-US" dirty="0" smtClean="0"/>
                      <a:t>, </a:t>
                    </a:r>
                    <a:r>
                      <a:rPr lang="en-US" dirty="0"/>
                      <a:t>(</a:t>
                    </a:r>
                    <a:r>
                      <a:rPr lang="en-US" dirty="0" err="1" smtClean="0"/>
                      <a:t>excluida</a:t>
                    </a:r>
                    <a:r>
                      <a:rPr lang="en-US" baseline="0" dirty="0" smtClean="0"/>
                      <a:t> la </a:t>
                    </a:r>
                    <a:r>
                      <a:rPr lang="en-US" baseline="0" dirty="0" err="1" smtClean="0"/>
                      <a:t>fabricación</a:t>
                    </a:r>
                    <a:r>
                      <a:rPr lang="en-US" dirty="0" smtClean="0"/>
                      <a:t>)</a:t>
                    </a:r>
                    <a:r>
                      <a:rPr lang="en-US" dirty="0"/>
                      <a:t>
35%</a:t>
                    </a:r>
                  </a:p>
                </c:rich>
              </c:tx>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E020-4634-8D72-62A1CF383F33}"/>
                </c:ext>
                <c:ext xmlns:c15="http://schemas.microsoft.com/office/drawing/2012/chart" uri="{CE6537A1-D6FC-4f65-9D91-7224C49458BB}">
                  <c15:layout>
                    <c:manualLayout>
                      <c:w val="0.41685188937126949"/>
                      <c:h val="0.27727487084366864"/>
                    </c:manualLayout>
                  </c15:layout>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Services</c:v>
                </c:pt>
                <c:pt idx="1">
                  <c:v>Agriculture</c:v>
                </c:pt>
                <c:pt idx="2">
                  <c:v>Manufacturing</c:v>
                </c:pt>
                <c:pt idx="3">
                  <c:v>Industry (excluding manufacturing)</c:v>
                </c:pt>
              </c:strCache>
            </c:strRef>
          </c:cat>
          <c:val>
            <c:numRef>
              <c:f>Sheet1!$B$2:$B$5</c:f>
              <c:numCache>
                <c:formatCode>0%</c:formatCode>
                <c:ptCount val="4"/>
                <c:pt idx="0">
                  <c:v>0.39</c:v>
                </c:pt>
                <c:pt idx="1">
                  <c:v>0.15</c:v>
                </c:pt>
                <c:pt idx="2">
                  <c:v>0.11</c:v>
                </c:pt>
                <c:pt idx="3">
                  <c:v>0.35</c:v>
                </c:pt>
              </c:numCache>
            </c:numRef>
          </c:val>
          <c:extLst xmlns:c16r2="http://schemas.microsoft.com/office/drawing/2015/06/chart">
            <c:ext xmlns:c16="http://schemas.microsoft.com/office/drawing/2014/chart" uri="{C3380CC4-5D6E-409C-BE32-E72D297353CC}">
              <c16:uniqueId val="{00000008-E020-4634-8D72-62A1CF383F33}"/>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err="1" smtClean="0">
                <a:solidFill>
                  <a:srgbClr val="FF0000"/>
                </a:solidFill>
              </a:rPr>
              <a:t>Índice</a:t>
            </a:r>
            <a:r>
              <a:rPr lang="en-US" dirty="0" smtClean="0">
                <a:solidFill>
                  <a:srgbClr val="FF0000"/>
                </a:solidFill>
              </a:rPr>
              <a:t> de </a:t>
            </a:r>
            <a:r>
              <a:rPr lang="en-US" dirty="0" err="1" smtClean="0">
                <a:solidFill>
                  <a:srgbClr val="FF0000"/>
                </a:solidFill>
              </a:rPr>
              <a:t>precios</a:t>
            </a:r>
            <a:r>
              <a:rPr lang="en-US" dirty="0" smtClean="0">
                <a:solidFill>
                  <a:srgbClr val="FF0000"/>
                </a:solidFill>
              </a:rPr>
              <a:t> de </a:t>
            </a:r>
            <a:r>
              <a:rPr lang="en-US" dirty="0" err="1" smtClean="0">
                <a:solidFill>
                  <a:srgbClr val="FF0000"/>
                </a:solidFill>
              </a:rPr>
              <a:t>los</a:t>
            </a:r>
            <a:r>
              <a:rPr lang="en-US" dirty="0" smtClean="0">
                <a:solidFill>
                  <a:srgbClr val="FF0000"/>
                </a:solidFill>
              </a:rPr>
              <a:t> </a:t>
            </a:r>
            <a:r>
              <a:rPr lang="en-US" dirty="0" err="1" smtClean="0">
                <a:solidFill>
                  <a:srgbClr val="FF0000"/>
                </a:solidFill>
              </a:rPr>
              <a:t>productos</a:t>
            </a:r>
            <a:r>
              <a:rPr lang="en-US" dirty="0" smtClean="0">
                <a:solidFill>
                  <a:srgbClr val="FF0000"/>
                </a:solidFill>
              </a:rPr>
              <a:t> </a:t>
            </a:r>
            <a:r>
              <a:rPr lang="en-US" dirty="0" err="1" smtClean="0">
                <a:solidFill>
                  <a:srgbClr val="FF0000"/>
                </a:solidFill>
              </a:rPr>
              <a:t>básicos</a:t>
            </a:r>
            <a:r>
              <a:rPr lang="en-US" baseline="0" dirty="0" smtClean="0">
                <a:solidFill>
                  <a:srgbClr val="FF0000"/>
                </a:solidFill>
              </a:rPr>
              <a:t>, </a:t>
            </a:r>
            <a:r>
              <a:rPr lang="en-US" baseline="0" dirty="0">
                <a:solidFill>
                  <a:srgbClr val="FF0000"/>
                </a:solidFill>
              </a:rPr>
              <a:t>2011-2016 (2005=100</a:t>
            </a:r>
            <a:r>
              <a:rPr lang="en-US" baseline="0" dirty="0"/>
              <a:t>)</a:t>
            </a:r>
            <a:endParaRPr lang="en-US" dirty="0"/>
          </a:p>
        </c:rich>
      </c:tx>
      <c:overlay val="0"/>
    </c:title>
    <c:autoTitleDeleted val="0"/>
    <c:plotArea>
      <c:layout>
        <c:manualLayout>
          <c:layoutTarget val="inner"/>
          <c:xMode val="edge"/>
          <c:yMode val="edge"/>
          <c:x val="8.2840259443078088E-2"/>
          <c:y val="0.11934283942963421"/>
          <c:w val="0.8830989162523265"/>
          <c:h val="0.68868185494172185"/>
        </c:manualLayout>
      </c:layout>
      <c:lineChart>
        <c:grouping val="standard"/>
        <c:varyColors val="0"/>
        <c:ser>
          <c:idx val="0"/>
          <c:order val="0"/>
          <c:tx>
            <c:strRef>
              <c:f>'[412017091p1g002.xlsx]Figure 1.2'!$B$8</c:f>
              <c:strCache>
                <c:ptCount val="1"/>
                <c:pt idx="0">
                  <c:v>All commodities</c:v>
                </c:pt>
              </c:strCache>
            </c:strRef>
          </c:tx>
          <c:spPr>
            <a:ln w="38100" cap="rnd">
              <a:solidFill>
                <a:schemeClr val="accent1"/>
              </a:solidFill>
              <a:prstDash val="lgDashDotDot"/>
              <a:round/>
            </a:ln>
            <a:effectLst/>
          </c:spPr>
          <c:marker>
            <c:symbol val="none"/>
          </c:marker>
          <c:cat>
            <c:strRef>
              <c:f>'[412017091p1g002.xlsx]Figure 1.2'!$A$9:$A$80</c:f>
              <c:strCache>
                <c:ptCount val="72"/>
                <c:pt idx="0">
                  <c:v>2011M1</c:v>
                </c:pt>
                <c:pt idx="1">
                  <c:v>2011M2</c:v>
                </c:pt>
                <c:pt idx="2">
                  <c:v>2011M3</c:v>
                </c:pt>
                <c:pt idx="3">
                  <c:v>2011M4</c:v>
                </c:pt>
                <c:pt idx="4">
                  <c:v>2011M5</c:v>
                </c:pt>
                <c:pt idx="5">
                  <c:v>2011M6</c:v>
                </c:pt>
                <c:pt idx="6">
                  <c:v>2011M7</c:v>
                </c:pt>
                <c:pt idx="7">
                  <c:v>2011M8</c:v>
                </c:pt>
                <c:pt idx="8">
                  <c:v>2011M9</c:v>
                </c:pt>
                <c:pt idx="9">
                  <c:v>2011M10</c:v>
                </c:pt>
                <c:pt idx="10">
                  <c:v>2011M11</c:v>
                </c:pt>
                <c:pt idx="11">
                  <c:v>2011M12</c:v>
                </c:pt>
                <c:pt idx="12">
                  <c:v>2012M1</c:v>
                </c:pt>
                <c:pt idx="13">
                  <c:v>2012M2</c:v>
                </c:pt>
                <c:pt idx="14">
                  <c:v>2012M3</c:v>
                </c:pt>
                <c:pt idx="15">
                  <c:v>2012M4</c:v>
                </c:pt>
                <c:pt idx="16">
                  <c:v>2012M5</c:v>
                </c:pt>
                <c:pt idx="17">
                  <c:v>2012M6</c:v>
                </c:pt>
                <c:pt idx="18">
                  <c:v>2012M7</c:v>
                </c:pt>
                <c:pt idx="19">
                  <c:v>2012M8</c:v>
                </c:pt>
                <c:pt idx="20">
                  <c:v>2012M9</c:v>
                </c:pt>
                <c:pt idx="21">
                  <c:v>2012M10</c:v>
                </c:pt>
                <c:pt idx="22">
                  <c:v>2012M11</c:v>
                </c:pt>
                <c:pt idx="23">
                  <c:v>2012M12</c:v>
                </c:pt>
                <c:pt idx="24">
                  <c:v>2013M1</c:v>
                </c:pt>
                <c:pt idx="25">
                  <c:v>2013M2</c:v>
                </c:pt>
                <c:pt idx="26">
                  <c:v>2013M3</c:v>
                </c:pt>
                <c:pt idx="27">
                  <c:v>2013M4</c:v>
                </c:pt>
                <c:pt idx="28">
                  <c:v>2013M5</c:v>
                </c:pt>
                <c:pt idx="29">
                  <c:v>2013M6</c:v>
                </c:pt>
                <c:pt idx="30">
                  <c:v>2013M7</c:v>
                </c:pt>
                <c:pt idx="31">
                  <c:v>2013M8</c:v>
                </c:pt>
                <c:pt idx="32">
                  <c:v>2013M9</c:v>
                </c:pt>
                <c:pt idx="33">
                  <c:v>2013M10</c:v>
                </c:pt>
                <c:pt idx="34">
                  <c:v>2013M11</c:v>
                </c:pt>
                <c:pt idx="35">
                  <c:v>2013M12</c:v>
                </c:pt>
                <c:pt idx="36">
                  <c:v>2014M1</c:v>
                </c:pt>
                <c:pt idx="37">
                  <c:v>2014M2</c:v>
                </c:pt>
                <c:pt idx="38">
                  <c:v>2014M3</c:v>
                </c:pt>
                <c:pt idx="39">
                  <c:v>2014M4</c:v>
                </c:pt>
                <c:pt idx="40">
                  <c:v>2014M5</c:v>
                </c:pt>
                <c:pt idx="41">
                  <c:v>2014M6</c:v>
                </c:pt>
                <c:pt idx="42">
                  <c:v>2014M7</c:v>
                </c:pt>
                <c:pt idx="43">
                  <c:v>2014M8</c:v>
                </c:pt>
                <c:pt idx="44">
                  <c:v>2014M9</c:v>
                </c:pt>
                <c:pt idx="45">
                  <c:v>2014M10</c:v>
                </c:pt>
                <c:pt idx="46">
                  <c:v>2014M11</c:v>
                </c:pt>
                <c:pt idx="47">
                  <c:v>2014M12</c:v>
                </c:pt>
                <c:pt idx="48">
                  <c:v>2015M1</c:v>
                </c:pt>
                <c:pt idx="49">
                  <c:v>2015M2</c:v>
                </c:pt>
                <c:pt idx="50">
                  <c:v>2015M3</c:v>
                </c:pt>
                <c:pt idx="51">
                  <c:v>2015M4</c:v>
                </c:pt>
                <c:pt idx="52">
                  <c:v>2015M5</c:v>
                </c:pt>
                <c:pt idx="53">
                  <c:v>2015M6</c:v>
                </c:pt>
                <c:pt idx="54">
                  <c:v>2015M7</c:v>
                </c:pt>
                <c:pt idx="55">
                  <c:v>2015M8</c:v>
                </c:pt>
                <c:pt idx="56">
                  <c:v>2015M9</c:v>
                </c:pt>
                <c:pt idx="57">
                  <c:v>2015M10</c:v>
                </c:pt>
                <c:pt idx="58">
                  <c:v>2015M11</c:v>
                </c:pt>
                <c:pt idx="59">
                  <c:v>2015M12</c:v>
                </c:pt>
                <c:pt idx="60">
                  <c:v>2016M1</c:v>
                </c:pt>
                <c:pt idx="61">
                  <c:v>2016M2</c:v>
                </c:pt>
                <c:pt idx="62">
                  <c:v>2016M3</c:v>
                </c:pt>
                <c:pt idx="63">
                  <c:v>2016M4</c:v>
                </c:pt>
                <c:pt idx="64">
                  <c:v>2016M5</c:v>
                </c:pt>
                <c:pt idx="65">
                  <c:v>2016M6</c:v>
                </c:pt>
                <c:pt idx="66">
                  <c:v>2016M7</c:v>
                </c:pt>
                <c:pt idx="67">
                  <c:v>2016M8</c:v>
                </c:pt>
                <c:pt idx="68">
                  <c:v>2016M9</c:v>
                </c:pt>
                <c:pt idx="69">
                  <c:v>2016M10</c:v>
                </c:pt>
                <c:pt idx="70">
                  <c:v>2016M11</c:v>
                </c:pt>
                <c:pt idx="71">
                  <c:v>2016M12</c:v>
                </c:pt>
              </c:strCache>
            </c:strRef>
          </c:cat>
          <c:val>
            <c:numRef>
              <c:f>'[412017091p1g002.xlsx]Figure 1.2'!$B$9:$B$80</c:f>
              <c:numCache>
                <c:formatCode>0.00</c:formatCode>
                <c:ptCount val="72"/>
                <c:pt idx="0">
                  <c:v>182.36763468470917</c:v>
                </c:pt>
                <c:pt idx="1">
                  <c:v>190.22256185495658</c:v>
                </c:pt>
                <c:pt idx="2">
                  <c:v>199.85242201452064</c:v>
                </c:pt>
                <c:pt idx="3">
                  <c:v>210.37529167806682</c:v>
                </c:pt>
                <c:pt idx="4">
                  <c:v>199.50949586087904</c:v>
                </c:pt>
                <c:pt idx="5">
                  <c:v>196.09428485615237</c:v>
                </c:pt>
                <c:pt idx="6">
                  <c:v>199.10956319711798</c:v>
                </c:pt>
                <c:pt idx="7">
                  <c:v>190.65771302847074</c:v>
                </c:pt>
                <c:pt idx="8">
                  <c:v>188.80380767979986</c:v>
                </c:pt>
                <c:pt idx="9">
                  <c:v>182.93623577013116</c:v>
                </c:pt>
                <c:pt idx="10">
                  <c:v>186.39990293519077</c:v>
                </c:pt>
                <c:pt idx="11">
                  <c:v>184.1482831963543</c:v>
                </c:pt>
                <c:pt idx="12">
                  <c:v>188.49025145510066</c:v>
                </c:pt>
                <c:pt idx="13">
                  <c:v>195.97802936001551</c:v>
                </c:pt>
                <c:pt idx="14">
                  <c:v>201.82986150703766</c:v>
                </c:pt>
                <c:pt idx="15">
                  <c:v>197.54684137955493</c:v>
                </c:pt>
                <c:pt idx="16">
                  <c:v>185.21812408142515</c:v>
                </c:pt>
                <c:pt idx="17">
                  <c:v>170.03699509813225</c:v>
                </c:pt>
                <c:pt idx="18">
                  <c:v>178.09834605753741</c:v>
                </c:pt>
                <c:pt idx="19">
                  <c:v>185.68543342068025</c:v>
                </c:pt>
                <c:pt idx="20">
                  <c:v>187.09500726264872</c:v>
                </c:pt>
                <c:pt idx="21">
                  <c:v>183.2769780211141</c:v>
                </c:pt>
                <c:pt idx="22">
                  <c:v>180.73990391365459</c:v>
                </c:pt>
                <c:pt idx="23">
                  <c:v>182.55927356110058</c:v>
                </c:pt>
                <c:pt idx="24">
                  <c:v>187.58019171884033</c:v>
                </c:pt>
                <c:pt idx="25">
                  <c:v>190.74234645511947</c:v>
                </c:pt>
                <c:pt idx="26">
                  <c:v>183.71764298101027</c:v>
                </c:pt>
                <c:pt idx="27">
                  <c:v>179.01571466194369</c:v>
                </c:pt>
                <c:pt idx="28">
                  <c:v>179.46984231548493</c:v>
                </c:pt>
                <c:pt idx="29">
                  <c:v>179.15471269831431</c:v>
                </c:pt>
                <c:pt idx="30">
                  <c:v>183.51647170366317</c:v>
                </c:pt>
                <c:pt idx="31">
                  <c:v>185.64375066126718</c:v>
                </c:pt>
                <c:pt idx="32">
                  <c:v>185.03442043796966</c:v>
                </c:pt>
                <c:pt idx="33">
                  <c:v>182.29531166244493</c:v>
                </c:pt>
                <c:pt idx="34">
                  <c:v>179.62431235963135</c:v>
                </c:pt>
                <c:pt idx="35">
                  <c:v>184.21219049275922</c:v>
                </c:pt>
                <c:pt idx="36">
                  <c:v>180.03435116154014</c:v>
                </c:pt>
                <c:pt idx="37">
                  <c:v>183.18312280145645</c:v>
                </c:pt>
                <c:pt idx="38">
                  <c:v>183.06109939313572</c:v>
                </c:pt>
                <c:pt idx="39">
                  <c:v>184.610653009819</c:v>
                </c:pt>
                <c:pt idx="40">
                  <c:v>184.26747404565677</c:v>
                </c:pt>
                <c:pt idx="41">
                  <c:v>185.15978039164364</c:v>
                </c:pt>
                <c:pt idx="42">
                  <c:v>181.27808568747389</c:v>
                </c:pt>
                <c:pt idx="43">
                  <c:v>175.21309010023452</c:v>
                </c:pt>
                <c:pt idx="44">
                  <c:v>168.43496629022474</c:v>
                </c:pt>
                <c:pt idx="45">
                  <c:v>157.53043305212753</c:v>
                </c:pt>
                <c:pt idx="46">
                  <c:v>148.4066876451032</c:v>
                </c:pt>
                <c:pt idx="47">
                  <c:v>130.87080692082887</c:v>
                </c:pt>
                <c:pt idx="48">
                  <c:v>114.80356166143754</c:v>
                </c:pt>
                <c:pt idx="49">
                  <c:v>120.88072386111781</c:v>
                </c:pt>
                <c:pt idx="50">
                  <c:v>117.06659329016711</c:v>
                </c:pt>
                <c:pt idx="51">
                  <c:v>119.56786992203574</c:v>
                </c:pt>
                <c:pt idx="52">
                  <c:v>124.84031242859253</c:v>
                </c:pt>
                <c:pt idx="53">
                  <c:v>122.88257368610975</c:v>
                </c:pt>
                <c:pt idx="54">
                  <c:v>114.78886857232595</c:v>
                </c:pt>
                <c:pt idx="55">
                  <c:v>104.23548953317746</c:v>
                </c:pt>
                <c:pt idx="56">
                  <c:v>103.47556266350679</c:v>
                </c:pt>
                <c:pt idx="57">
                  <c:v>103.46691627727013</c:v>
                </c:pt>
                <c:pt idx="58">
                  <c:v>97.467668462862932</c:v>
                </c:pt>
                <c:pt idx="59">
                  <c:v>90.734791985452958</c:v>
                </c:pt>
                <c:pt idx="60">
                  <c:v>83.046441995951355</c:v>
                </c:pt>
                <c:pt idx="61">
                  <c:v>83.851225035833963</c:v>
                </c:pt>
                <c:pt idx="62">
                  <c:v>92.203980804928307</c:v>
                </c:pt>
                <c:pt idx="63">
                  <c:v>96.203736663147723</c:v>
                </c:pt>
                <c:pt idx="64">
                  <c:v>102.07342719856868</c:v>
                </c:pt>
                <c:pt idx="65">
                  <c:v>105.29030643757889</c:v>
                </c:pt>
                <c:pt idx="66">
                  <c:v>102.62337398252745</c:v>
                </c:pt>
                <c:pt idx="67">
                  <c:v>102.54389780298891</c:v>
                </c:pt>
                <c:pt idx="68">
                  <c:v>102.15961300791213</c:v>
                </c:pt>
                <c:pt idx="69">
                  <c:v>108.00027186832777</c:v>
                </c:pt>
                <c:pt idx="70">
                  <c:v>106.68086965308912</c:v>
                </c:pt>
                <c:pt idx="71">
                  <c:v>114.6868672997477</c:v>
                </c:pt>
              </c:numCache>
            </c:numRef>
          </c:val>
          <c:smooth val="1"/>
          <c:extLst xmlns:c16r2="http://schemas.microsoft.com/office/drawing/2015/06/chart">
            <c:ext xmlns:c16="http://schemas.microsoft.com/office/drawing/2014/chart" uri="{C3380CC4-5D6E-409C-BE32-E72D297353CC}">
              <c16:uniqueId val="{00000000-A69F-443D-A86A-D8A9D9A36422}"/>
            </c:ext>
          </c:extLst>
        </c:ser>
        <c:ser>
          <c:idx val="4"/>
          <c:order val="2"/>
          <c:tx>
            <c:strRef>
              <c:f>'[412017091p1g002.xlsx]Figure 1.2'!$D$8</c:f>
              <c:strCache>
                <c:ptCount val="1"/>
                <c:pt idx="0">
                  <c:v>Agriculture</c:v>
                </c:pt>
              </c:strCache>
            </c:strRef>
          </c:tx>
          <c:spPr>
            <a:ln w="34925" cap="rnd">
              <a:solidFill>
                <a:schemeClr val="accent5"/>
              </a:solidFill>
              <a:prstDash val="sysDash"/>
              <a:round/>
            </a:ln>
            <a:effectLst/>
          </c:spPr>
          <c:marker>
            <c:symbol val="none"/>
          </c:marker>
          <c:cat>
            <c:strRef>
              <c:f>'[412017091p1g002.xlsx]Figure 1.2'!$A$9:$A$80</c:f>
              <c:strCache>
                <c:ptCount val="72"/>
                <c:pt idx="0">
                  <c:v>2011M1</c:v>
                </c:pt>
                <c:pt idx="1">
                  <c:v>2011M2</c:v>
                </c:pt>
                <c:pt idx="2">
                  <c:v>2011M3</c:v>
                </c:pt>
                <c:pt idx="3">
                  <c:v>2011M4</c:v>
                </c:pt>
                <c:pt idx="4">
                  <c:v>2011M5</c:v>
                </c:pt>
                <c:pt idx="5">
                  <c:v>2011M6</c:v>
                </c:pt>
                <c:pt idx="6">
                  <c:v>2011M7</c:v>
                </c:pt>
                <c:pt idx="7">
                  <c:v>2011M8</c:v>
                </c:pt>
                <c:pt idx="8">
                  <c:v>2011M9</c:v>
                </c:pt>
                <c:pt idx="9">
                  <c:v>2011M10</c:v>
                </c:pt>
                <c:pt idx="10">
                  <c:v>2011M11</c:v>
                </c:pt>
                <c:pt idx="11">
                  <c:v>2011M12</c:v>
                </c:pt>
                <c:pt idx="12">
                  <c:v>2012M1</c:v>
                </c:pt>
                <c:pt idx="13">
                  <c:v>2012M2</c:v>
                </c:pt>
                <c:pt idx="14">
                  <c:v>2012M3</c:v>
                </c:pt>
                <c:pt idx="15">
                  <c:v>2012M4</c:v>
                </c:pt>
                <c:pt idx="16">
                  <c:v>2012M5</c:v>
                </c:pt>
                <c:pt idx="17">
                  <c:v>2012M6</c:v>
                </c:pt>
                <c:pt idx="18">
                  <c:v>2012M7</c:v>
                </c:pt>
                <c:pt idx="19">
                  <c:v>2012M8</c:v>
                </c:pt>
                <c:pt idx="20">
                  <c:v>2012M9</c:v>
                </c:pt>
                <c:pt idx="21">
                  <c:v>2012M10</c:v>
                </c:pt>
                <c:pt idx="22">
                  <c:v>2012M11</c:v>
                </c:pt>
                <c:pt idx="23">
                  <c:v>2012M12</c:v>
                </c:pt>
                <c:pt idx="24">
                  <c:v>2013M1</c:v>
                </c:pt>
                <c:pt idx="25">
                  <c:v>2013M2</c:v>
                </c:pt>
                <c:pt idx="26">
                  <c:v>2013M3</c:v>
                </c:pt>
                <c:pt idx="27">
                  <c:v>2013M4</c:v>
                </c:pt>
                <c:pt idx="28">
                  <c:v>2013M5</c:v>
                </c:pt>
                <c:pt idx="29">
                  <c:v>2013M6</c:v>
                </c:pt>
                <c:pt idx="30">
                  <c:v>2013M7</c:v>
                </c:pt>
                <c:pt idx="31">
                  <c:v>2013M8</c:v>
                </c:pt>
                <c:pt idx="32">
                  <c:v>2013M9</c:v>
                </c:pt>
                <c:pt idx="33">
                  <c:v>2013M10</c:v>
                </c:pt>
                <c:pt idx="34">
                  <c:v>2013M11</c:v>
                </c:pt>
                <c:pt idx="35">
                  <c:v>2013M12</c:v>
                </c:pt>
                <c:pt idx="36">
                  <c:v>2014M1</c:v>
                </c:pt>
                <c:pt idx="37">
                  <c:v>2014M2</c:v>
                </c:pt>
                <c:pt idx="38">
                  <c:v>2014M3</c:v>
                </c:pt>
                <c:pt idx="39">
                  <c:v>2014M4</c:v>
                </c:pt>
                <c:pt idx="40">
                  <c:v>2014M5</c:v>
                </c:pt>
                <c:pt idx="41">
                  <c:v>2014M6</c:v>
                </c:pt>
                <c:pt idx="42">
                  <c:v>2014M7</c:v>
                </c:pt>
                <c:pt idx="43">
                  <c:v>2014M8</c:v>
                </c:pt>
                <c:pt idx="44">
                  <c:v>2014M9</c:v>
                </c:pt>
                <c:pt idx="45">
                  <c:v>2014M10</c:v>
                </c:pt>
                <c:pt idx="46">
                  <c:v>2014M11</c:v>
                </c:pt>
                <c:pt idx="47">
                  <c:v>2014M12</c:v>
                </c:pt>
                <c:pt idx="48">
                  <c:v>2015M1</c:v>
                </c:pt>
                <c:pt idx="49">
                  <c:v>2015M2</c:v>
                </c:pt>
                <c:pt idx="50">
                  <c:v>2015M3</c:v>
                </c:pt>
                <c:pt idx="51">
                  <c:v>2015M4</c:v>
                </c:pt>
                <c:pt idx="52">
                  <c:v>2015M5</c:v>
                </c:pt>
                <c:pt idx="53">
                  <c:v>2015M6</c:v>
                </c:pt>
                <c:pt idx="54">
                  <c:v>2015M7</c:v>
                </c:pt>
                <c:pt idx="55">
                  <c:v>2015M8</c:v>
                </c:pt>
                <c:pt idx="56">
                  <c:v>2015M9</c:v>
                </c:pt>
                <c:pt idx="57">
                  <c:v>2015M10</c:v>
                </c:pt>
                <c:pt idx="58">
                  <c:v>2015M11</c:v>
                </c:pt>
                <c:pt idx="59">
                  <c:v>2015M12</c:v>
                </c:pt>
                <c:pt idx="60">
                  <c:v>2016M1</c:v>
                </c:pt>
                <c:pt idx="61">
                  <c:v>2016M2</c:v>
                </c:pt>
                <c:pt idx="62">
                  <c:v>2016M3</c:v>
                </c:pt>
                <c:pt idx="63">
                  <c:v>2016M4</c:v>
                </c:pt>
                <c:pt idx="64">
                  <c:v>2016M5</c:v>
                </c:pt>
                <c:pt idx="65">
                  <c:v>2016M6</c:v>
                </c:pt>
                <c:pt idx="66">
                  <c:v>2016M7</c:v>
                </c:pt>
                <c:pt idx="67">
                  <c:v>2016M8</c:v>
                </c:pt>
                <c:pt idx="68">
                  <c:v>2016M9</c:v>
                </c:pt>
                <c:pt idx="69">
                  <c:v>2016M10</c:v>
                </c:pt>
                <c:pt idx="70">
                  <c:v>2016M11</c:v>
                </c:pt>
                <c:pt idx="71">
                  <c:v>2016M12</c:v>
                </c:pt>
              </c:strCache>
            </c:strRef>
          </c:cat>
          <c:val>
            <c:numRef>
              <c:f>'[412017091p1g002.xlsx]Figure 1.2'!$D$9:$D$80</c:f>
              <c:numCache>
                <c:formatCode>0.00</c:formatCode>
                <c:ptCount val="72"/>
                <c:pt idx="0">
                  <c:v>155.77612559988924</c:v>
                </c:pt>
                <c:pt idx="1">
                  <c:v>159.20276744890739</c:v>
                </c:pt>
                <c:pt idx="2">
                  <c:v>169.79975872160597</c:v>
                </c:pt>
                <c:pt idx="3">
                  <c:v>171.36784139881641</c:v>
                </c:pt>
                <c:pt idx="4">
                  <c:v>161.30529199802646</c:v>
                </c:pt>
                <c:pt idx="5">
                  <c:v>161.11886737102387</c:v>
                </c:pt>
                <c:pt idx="6">
                  <c:v>158.5610660402364</c:v>
                </c:pt>
                <c:pt idx="7">
                  <c:v>151.03006076434883</c:v>
                </c:pt>
                <c:pt idx="8">
                  <c:v>149.31924487258053</c:v>
                </c:pt>
                <c:pt idx="9">
                  <c:v>140.45285796127664</c:v>
                </c:pt>
                <c:pt idx="10">
                  <c:v>134.54488464650436</c:v>
                </c:pt>
                <c:pt idx="11">
                  <c:v>129.57019210458623</c:v>
                </c:pt>
                <c:pt idx="12">
                  <c:v>131.85754922198089</c:v>
                </c:pt>
                <c:pt idx="13">
                  <c:v>137.04950212756415</c:v>
                </c:pt>
                <c:pt idx="14">
                  <c:v>137.83480178646238</c:v>
                </c:pt>
                <c:pt idx="15">
                  <c:v>139.74004631328077</c:v>
                </c:pt>
                <c:pt idx="16">
                  <c:v>137.6991567723272</c:v>
                </c:pt>
                <c:pt idx="17">
                  <c:v>132.44877574194012</c:v>
                </c:pt>
                <c:pt idx="18">
                  <c:v>132.05754052752749</c:v>
                </c:pt>
                <c:pt idx="19">
                  <c:v>130.69942700902794</c:v>
                </c:pt>
                <c:pt idx="20">
                  <c:v>132.83559334886198</c:v>
                </c:pt>
                <c:pt idx="21">
                  <c:v>132.14966314579266</c:v>
                </c:pt>
                <c:pt idx="22">
                  <c:v>131.33450312616802</c:v>
                </c:pt>
                <c:pt idx="23">
                  <c:v>132.67951147966505</c:v>
                </c:pt>
                <c:pt idx="24">
                  <c:v>133.68124656785508</c:v>
                </c:pt>
                <c:pt idx="25">
                  <c:v>133.27126689264171</c:v>
                </c:pt>
                <c:pt idx="26">
                  <c:v>132.48234719632731</c:v>
                </c:pt>
                <c:pt idx="27">
                  <c:v>132.83033283853331</c:v>
                </c:pt>
                <c:pt idx="28">
                  <c:v>137.03814750700076</c:v>
                </c:pt>
                <c:pt idx="29">
                  <c:v>141.04291739602672</c:v>
                </c:pt>
                <c:pt idx="30">
                  <c:v>136.58701352790882</c:v>
                </c:pt>
                <c:pt idx="31">
                  <c:v>133.99068332975332</c:v>
                </c:pt>
                <c:pt idx="32">
                  <c:v>134.4540878588474</c:v>
                </c:pt>
                <c:pt idx="33">
                  <c:v>136.91044960499681</c:v>
                </c:pt>
                <c:pt idx="34">
                  <c:v>139.80409208572311</c:v>
                </c:pt>
                <c:pt idx="35">
                  <c:v>142.31307718139934</c:v>
                </c:pt>
                <c:pt idx="36">
                  <c:v>139.195551098453</c:v>
                </c:pt>
                <c:pt idx="37">
                  <c:v>140.20936733574197</c:v>
                </c:pt>
                <c:pt idx="38">
                  <c:v>144.64638258516823</c:v>
                </c:pt>
                <c:pt idx="39">
                  <c:v>143.2646934475865</c:v>
                </c:pt>
                <c:pt idx="40">
                  <c:v>142.00128089028539</c:v>
                </c:pt>
                <c:pt idx="41">
                  <c:v>140.38756489019738</c:v>
                </c:pt>
                <c:pt idx="42">
                  <c:v>139.76986214305686</c:v>
                </c:pt>
                <c:pt idx="43">
                  <c:v>136.94508689972295</c:v>
                </c:pt>
                <c:pt idx="44">
                  <c:v>136.42196923965173</c:v>
                </c:pt>
                <c:pt idx="45">
                  <c:v>136.02140604010157</c:v>
                </c:pt>
                <c:pt idx="46">
                  <c:v>134.71035241273722</c:v>
                </c:pt>
                <c:pt idx="47">
                  <c:v>131.87066336460148</c:v>
                </c:pt>
                <c:pt idx="48">
                  <c:v>130.28258437909781</c:v>
                </c:pt>
                <c:pt idx="49">
                  <c:v>130.65288453714334</c:v>
                </c:pt>
                <c:pt idx="50">
                  <c:v>127.81008413716597</c:v>
                </c:pt>
                <c:pt idx="51">
                  <c:v>126.85364092879583</c:v>
                </c:pt>
                <c:pt idx="52">
                  <c:v>125.93418640720373</c:v>
                </c:pt>
                <c:pt idx="53">
                  <c:v>125.05572593396349</c:v>
                </c:pt>
                <c:pt idx="54">
                  <c:v>118.07069569268752</c:v>
                </c:pt>
                <c:pt idx="55">
                  <c:v>111.59470285369912</c:v>
                </c:pt>
                <c:pt idx="56">
                  <c:v>112.28379879071262</c:v>
                </c:pt>
                <c:pt idx="57">
                  <c:v>112.92450814787182</c:v>
                </c:pt>
                <c:pt idx="58">
                  <c:v>109.51292098685639</c:v>
                </c:pt>
                <c:pt idx="59">
                  <c:v>109.42263846537543</c:v>
                </c:pt>
                <c:pt idx="60">
                  <c:v>109.25660523841266</c:v>
                </c:pt>
                <c:pt idx="61">
                  <c:v>99.556161191427194</c:v>
                </c:pt>
                <c:pt idx="62">
                  <c:v>109.56588450594175</c:v>
                </c:pt>
                <c:pt idx="63">
                  <c:v>111.45306305994386</c:v>
                </c:pt>
                <c:pt idx="64">
                  <c:v>111.76004970438825</c:v>
                </c:pt>
                <c:pt idx="65">
                  <c:v>112.18235192994185</c:v>
                </c:pt>
                <c:pt idx="66">
                  <c:v>114.0403702571577</c:v>
                </c:pt>
                <c:pt idx="67">
                  <c:v>113.56033946337936</c:v>
                </c:pt>
                <c:pt idx="68">
                  <c:v>112.71947059549015</c:v>
                </c:pt>
                <c:pt idx="69">
                  <c:v>112.85515944475888</c:v>
                </c:pt>
                <c:pt idx="70">
                  <c:v>117.42736377417988</c:v>
                </c:pt>
                <c:pt idx="71">
                  <c:v>117.23930930390449</c:v>
                </c:pt>
              </c:numCache>
            </c:numRef>
          </c:val>
          <c:smooth val="1"/>
          <c:extLst xmlns:c16r2="http://schemas.microsoft.com/office/drawing/2015/06/chart">
            <c:ext xmlns:c16="http://schemas.microsoft.com/office/drawing/2014/chart" uri="{C3380CC4-5D6E-409C-BE32-E72D297353CC}">
              <c16:uniqueId val="{00000001-A69F-443D-A86A-D8A9D9A36422}"/>
            </c:ext>
          </c:extLst>
        </c:ser>
        <c:ser>
          <c:idx val="5"/>
          <c:order val="6"/>
          <c:tx>
            <c:strRef>
              <c:f>'[412017091p1g002.xlsx]Figure 1.2'!$H$8</c:f>
              <c:strCache>
                <c:ptCount val="1"/>
                <c:pt idx="0">
                  <c:v>Crude oil </c:v>
                </c:pt>
              </c:strCache>
            </c:strRef>
          </c:tx>
          <c:marker>
            <c:symbol val="none"/>
          </c:marker>
          <c:cat>
            <c:strRef>
              <c:f>'[412017091p1g002.xlsx]Figure 1.2'!$A$9:$A$80</c:f>
              <c:strCache>
                <c:ptCount val="72"/>
                <c:pt idx="0">
                  <c:v>2011M1</c:v>
                </c:pt>
                <c:pt idx="1">
                  <c:v>2011M2</c:v>
                </c:pt>
                <c:pt idx="2">
                  <c:v>2011M3</c:v>
                </c:pt>
                <c:pt idx="3">
                  <c:v>2011M4</c:v>
                </c:pt>
                <c:pt idx="4">
                  <c:v>2011M5</c:v>
                </c:pt>
                <c:pt idx="5">
                  <c:v>2011M6</c:v>
                </c:pt>
                <c:pt idx="6">
                  <c:v>2011M7</c:v>
                </c:pt>
                <c:pt idx="7">
                  <c:v>2011M8</c:v>
                </c:pt>
                <c:pt idx="8">
                  <c:v>2011M9</c:v>
                </c:pt>
                <c:pt idx="9">
                  <c:v>2011M10</c:v>
                </c:pt>
                <c:pt idx="10">
                  <c:v>2011M11</c:v>
                </c:pt>
                <c:pt idx="11">
                  <c:v>2011M12</c:v>
                </c:pt>
                <c:pt idx="12">
                  <c:v>2012M1</c:v>
                </c:pt>
                <c:pt idx="13">
                  <c:v>2012M2</c:v>
                </c:pt>
                <c:pt idx="14">
                  <c:v>2012M3</c:v>
                </c:pt>
                <c:pt idx="15">
                  <c:v>2012M4</c:v>
                </c:pt>
                <c:pt idx="16">
                  <c:v>2012M5</c:v>
                </c:pt>
                <c:pt idx="17">
                  <c:v>2012M6</c:v>
                </c:pt>
                <c:pt idx="18">
                  <c:v>2012M7</c:v>
                </c:pt>
                <c:pt idx="19">
                  <c:v>2012M8</c:v>
                </c:pt>
                <c:pt idx="20">
                  <c:v>2012M9</c:v>
                </c:pt>
                <c:pt idx="21">
                  <c:v>2012M10</c:v>
                </c:pt>
                <c:pt idx="22">
                  <c:v>2012M11</c:v>
                </c:pt>
                <c:pt idx="23">
                  <c:v>2012M12</c:v>
                </c:pt>
                <c:pt idx="24">
                  <c:v>2013M1</c:v>
                </c:pt>
                <c:pt idx="25">
                  <c:v>2013M2</c:v>
                </c:pt>
                <c:pt idx="26">
                  <c:v>2013M3</c:v>
                </c:pt>
                <c:pt idx="27">
                  <c:v>2013M4</c:v>
                </c:pt>
                <c:pt idx="28">
                  <c:v>2013M5</c:v>
                </c:pt>
                <c:pt idx="29">
                  <c:v>2013M6</c:v>
                </c:pt>
                <c:pt idx="30">
                  <c:v>2013M7</c:v>
                </c:pt>
                <c:pt idx="31">
                  <c:v>2013M8</c:v>
                </c:pt>
                <c:pt idx="32">
                  <c:v>2013M9</c:v>
                </c:pt>
                <c:pt idx="33">
                  <c:v>2013M10</c:v>
                </c:pt>
                <c:pt idx="34">
                  <c:v>2013M11</c:v>
                </c:pt>
                <c:pt idx="35">
                  <c:v>2013M12</c:v>
                </c:pt>
                <c:pt idx="36">
                  <c:v>2014M1</c:v>
                </c:pt>
                <c:pt idx="37">
                  <c:v>2014M2</c:v>
                </c:pt>
                <c:pt idx="38">
                  <c:v>2014M3</c:v>
                </c:pt>
                <c:pt idx="39">
                  <c:v>2014M4</c:v>
                </c:pt>
                <c:pt idx="40">
                  <c:v>2014M5</c:v>
                </c:pt>
                <c:pt idx="41">
                  <c:v>2014M6</c:v>
                </c:pt>
                <c:pt idx="42">
                  <c:v>2014M7</c:v>
                </c:pt>
                <c:pt idx="43">
                  <c:v>2014M8</c:v>
                </c:pt>
                <c:pt idx="44">
                  <c:v>2014M9</c:v>
                </c:pt>
                <c:pt idx="45">
                  <c:v>2014M10</c:v>
                </c:pt>
                <c:pt idx="46">
                  <c:v>2014M11</c:v>
                </c:pt>
                <c:pt idx="47">
                  <c:v>2014M12</c:v>
                </c:pt>
                <c:pt idx="48">
                  <c:v>2015M1</c:v>
                </c:pt>
                <c:pt idx="49">
                  <c:v>2015M2</c:v>
                </c:pt>
                <c:pt idx="50">
                  <c:v>2015M3</c:v>
                </c:pt>
                <c:pt idx="51">
                  <c:v>2015M4</c:v>
                </c:pt>
                <c:pt idx="52">
                  <c:v>2015M5</c:v>
                </c:pt>
                <c:pt idx="53">
                  <c:v>2015M6</c:v>
                </c:pt>
                <c:pt idx="54">
                  <c:v>2015M7</c:v>
                </c:pt>
                <c:pt idx="55">
                  <c:v>2015M8</c:v>
                </c:pt>
                <c:pt idx="56">
                  <c:v>2015M9</c:v>
                </c:pt>
                <c:pt idx="57">
                  <c:v>2015M10</c:v>
                </c:pt>
                <c:pt idx="58">
                  <c:v>2015M11</c:v>
                </c:pt>
                <c:pt idx="59">
                  <c:v>2015M12</c:v>
                </c:pt>
                <c:pt idx="60">
                  <c:v>2016M1</c:v>
                </c:pt>
                <c:pt idx="61">
                  <c:v>2016M2</c:v>
                </c:pt>
                <c:pt idx="62">
                  <c:v>2016M3</c:v>
                </c:pt>
                <c:pt idx="63">
                  <c:v>2016M4</c:v>
                </c:pt>
                <c:pt idx="64">
                  <c:v>2016M5</c:v>
                </c:pt>
                <c:pt idx="65">
                  <c:v>2016M6</c:v>
                </c:pt>
                <c:pt idx="66">
                  <c:v>2016M7</c:v>
                </c:pt>
                <c:pt idx="67">
                  <c:v>2016M8</c:v>
                </c:pt>
                <c:pt idx="68">
                  <c:v>2016M9</c:v>
                </c:pt>
                <c:pt idx="69">
                  <c:v>2016M10</c:v>
                </c:pt>
                <c:pt idx="70">
                  <c:v>2016M11</c:v>
                </c:pt>
                <c:pt idx="71">
                  <c:v>2016M12</c:v>
                </c:pt>
              </c:strCache>
            </c:strRef>
          </c:cat>
          <c:val>
            <c:numRef>
              <c:f>'[412017091p1g002.xlsx]Figure 1.2'!$H$9:$H$80</c:f>
              <c:numCache>
                <c:formatCode>0.00</c:formatCode>
                <c:ptCount val="72"/>
                <c:pt idx="0">
                  <c:v>174.28228853692403</c:v>
                </c:pt>
                <c:pt idx="1">
                  <c:v>184.09739520819616</c:v>
                </c:pt>
                <c:pt idx="2">
                  <c:v>204.41686526709034</c:v>
                </c:pt>
                <c:pt idx="3">
                  <c:v>218.82266036518908</c:v>
                </c:pt>
                <c:pt idx="4">
                  <c:v>203.62110728222069</c:v>
                </c:pt>
                <c:pt idx="5">
                  <c:v>199.35012552412556</c:v>
                </c:pt>
                <c:pt idx="6">
                  <c:v>203.22563427948089</c:v>
                </c:pt>
                <c:pt idx="7">
                  <c:v>189.49672182189701</c:v>
                </c:pt>
                <c:pt idx="8">
                  <c:v>190.27385434603028</c:v>
                </c:pt>
                <c:pt idx="9">
                  <c:v>188.44168097551957</c:v>
                </c:pt>
                <c:pt idx="10">
                  <c:v>198.50966684659522</c:v>
                </c:pt>
                <c:pt idx="11">
                  <c:v>196.30707676420832</c:v>
                </c:pt>
                <c:pt idx="12">
                  <c:v>201.32072740332364</c:v>
                </c:pt>
                <c:pt idx="13">
                  <c:v>212.37992311076599</c:v>
                </c:pt>
                <c:pt idx="14">
                  <c:v>222.02889721977553</c:v>
                </c:pt>
                <c:pt idx="15">
                  <c:v>214.36120829739957</c:v>
                </c:pt>
                <c:pt idx="16">
                  <c:v>196.28330794306575</c:v>
                </c:pt>
                <c:pt idx="17">
                  <c:v>171.01620487579603</c:v>
                </c:pt>
                <c:pt idx="18">
                  <c:v>182.2834306098506</c:v>
                </c:pt>
                <c:pt idx="19">
                  <c:v>198.41530152878121</c:v>
                </c:pt>
                <c:pt idx="20">
                  <c:v>200.47757790586036</c:v>
                </c:pt>
                <c:pt idx="21">
                  <c:v>195.0592871676312</c:v>
                </c:pt>
                <c:pt idx="22">
                  <c:v>190.93379500867579</c:v>
                </c:pt>
                <c:pt idx="23">
                  <c:v>190.8097614254697</c:v>
                </c:pt>
                <c:pt idx="24">
                  <c:v>197.90922955410863</c:v>
                </c:pt>
                <c:pt idx="25">
                  <c:v>202.93972189906972</c:v>
                </c:pt>
                <c:pt idx="26">
                  <c:v>193.34813932793986</c:v>
                </c:pt>
                <c:pt idx="27">
                  <c:v>186.21304418714439</c:v>
                </c:pt>
                <c:pt idx="28">
                  <c:v>186.9771896678499</c:v>
                </c:pt>
                <c:pt idx="29">
                  <c:v>187.68030750320827</c:v>
                </c:pt>
                <c:pt idx="30">
                  <c:v>197.72688289934695</c:v>
                </c:pt>
                <c:pt idx="31">
                  <c:v>203.13519895666147</c:v>
                </c:pt>
                <c:pt idx="32">
                  <c:v>204.57908094378479</c:v>
                </c:pt>
                <c:pt idx="33">
                  <c:v>198.4718207143699</c:v>
                </c:pt>
                <c:pt idx="34">
                  <c:v>193.29711846565252</c:v>
                </c:pt>
                <c:pt idx="35">
                  <c:v>198.69401553794657</c:v>
                </c:pt>
                <c:pt idx="36">
                  <c:v>192.55862512466061</c:v>
                </c:pt>
                <c:pt idx="37">
                  <c:v>197.19983674432987</c:v>
                </c:pt>
                <c:pt idx="38">
                  <c:v>195.72462739104716</c:v>
                </c:pt>
                <c:pt idx="39">
                  <c:v>197.38558577378544</c:v>
                </c:pt>
                <c:pt idx="40">
                  <c:v>198.88398796181852</c:v>
                </c:pt>
                <c:pt idx="41">
                  <c:v>203.82805426591074</c:v>
                </c:pt>
                <c:pt idx="42">
                  <c:v>197.94435299421605</c:v>
                </c:pt>
                <c:pt idx="43">
                  <c:v>188.33599488130918</c:v>
                </c:pt>
                <c:pt idx="44">
                  <c:v>180.4405555699648</c:v>
                </c:pt>
                <c:pt idx="45">
                  <c:v>162.03194555767689</c:v>
                </c:pt>
                <c:pt idx="46">
                  <c:v>144.72454545456537</c:v>
                </c:pt>
                <c:pt idx="47">
                  <c:v>113.88210840603496</c:v>
                </c:pt>
                <c:pt idx="48">
                  <c:v>89.152281889917006</c:v>
                </c:pt>
                <c:pt idx="49">
                  <c:v>103.4664934538982</c:v>
                </c:pt>
                <c:pt idx="50">
                  <c:v>99.583269848188763</c:v>
                </c:pt>
                <c:pt idx="51">
                  <c:v>108.12288709897796</c:v>
                </c:pt>
                <c:pt idx="52">
                  <c:v>117.67113101752541</c:v>
                </c:pt>
                <c:pt idx="53">
                  <c:v>115.33646781001198</c:v>
                </c:pt>
                <c:pt idx="54">
                  <c:v>102.54305648325641</c:v>
                </c:pt>
                <c:pt idx="55">
                  <c:v>86.137804042317953</c:v>
                </c:pt>
                <c:pt idx="56">
                  <c:v>87.045958067931565</c:v>
                </c:pt>
                <c:pt idx="57">
                  <c:v>88.288847421839208</c:v>
                </c:pt>
                <c:pt idx="58">
                  <c:v>81.061215322766728</c:v>
                </c:pt>
                <c:pt idx="59">
                  <c:v>68.602763488304262</c:v>
                </c:pt>
                <c:pt idx="60">
                  <c:v>56.045297183554908</c:v>
                </c:pt>
                <c:pt idx="61">
                  <c:v>58.315197163925603</c:v>
                </c:pt>
                <c:pt idx="62">
                  <c:v>70.062163869515743</c:v>
                </c:pt>
                <c:pt idx="63">
                  <c:v>76.50861957127951</c:v>
                </c:pt>
                <c:pt idx="64">
                  <c:v>86.312531792474729</c:v>
                </c:pt>
                <c:pt idx="65">
                  <c:v>89.526993127066746</c:v>
                </c:pt>
                <c:pt idx="66">
                  <c:v>83.04578018796326</c:v>
                </c:pt>
                <c:pt idx="67">
                  <c:v>84.246206180182014</c:v>
                </c:pt>
                <c:pt idx="68">
                  <c:v>84.643307358165998</c:v>
                </c:pt>
                <c:pt idx="69">
                  <c:v>92.6117044324766</c:v>
                </c:pt>
                <c:pt idx="70">
                  <c:v>85.035327296377986</c:v>
                </c:pt>
                <c:pt idx="71">
                  <c:v>98.892824618300395</c:v>
                </c:pt>
              </c:numCache>
            </c:numRef>
          </c:val>
          <c:smooth val="0"/>
          <c:extLst xmlns:c16r2="http://schemas.microsoft.com/office/drawing/2015/06/chart">
            <c:ext xmlns:c16="http://schemas.microsoft.com/office/drawing/2014/chart" uri="{C3380CC4-5D6E-409C-BE32-E72D297353CC}">
              <c16:uniqueId val="{00000002-A69F-443D-A86A-D8A9D9A36422}"/>
            </c:ext>
          </c:extLst>
        </c:ser>
        <c:dLbls>
          <c:showLegendKey val="0"/>
          <c:showVal val="0"/>
          <c:showCatName val="0"/>
          <c:showSerName val="0"/>
          <c:showPercent val="0"/>
          <c:showBubbleSize val="0"/>
        </c:dLbls>
        <c:smooth val="0"/>
        <c:axId val="-1371701984"/>
        <c:axId val="-1371711232"/>
        <c:extLst xmlns:c16r2="http://schemas.microsoft.com/office/drawing/2015/06/chart">
          <c:ext xmlns:c15="http://schemas.microsoft.com/office/drawing/2012/chart" uri="{02D57815-91ED-43cb-92C2-25804820EDAC}">
            <c15:filteredLineSeries>
              <c15:ser>
                <c:idx val="2"/>
                <c:order val="1"/>
                <c:tx>
                  <c:strRef>
                    <c:extLst xmlns:c16r2="http://schemas.microsoft.com/office/drawing/2015/06/chart">
                      <c:ext uri="{02D57815-91ED-43cb-92C2-25804820EDAC}">
                        <c15:formulaRef>
                          <c15:sqref>'[412017091p1g002.xlsx]Figure 1.2'!$C$8</c15:sqref>
                        </c15:formulaRef>
                      </c:ext>
                    </c:extLst>
                    <c:strCache>
                      <c:ptCount val="1"/>
                      <c:pt idx="0">
                        <c:v>Non-Fuel</c:v>
                      </c:pt>
                    </c:strCache>
                  </c:strRef>
                </c:tx>
                <c:spPr>
                  <a:ln w="38100" cap="rnd">
                    <a:solidFill>
                      <a:srgbClr val="00B050"/>
                    </a:solidFill>
                    <a:round/>
                  </a:ln>
                  <a:effectLst/>
                </c:spPr>
                <c:marker>
                  <c:symbol val="none"/>
                </c:marker>
                <c:cat>
                  <c:strRef>
                    <c:extLst xmlns:c16r2="http://schemas.microsoft.com/office/drawing/2015/06/chart">
                      <c:ext uri="{02D57815-91ED-43cb-92C2-25804820EDAC}">
                        <c15:formulaRef>
                          <c15:sqref>'[412017091p1g002.xlsx]Figure 1.2'!$A$9:$A$80</c15:sqref>
                        </c15:formulaRef>
                      </c:ext>
                    </c:extLst>
                    <c:strCache>
                      <c:ptCount val="72"/>
                      <c:pt idx="0">
                        <c:v>2011M1</c:v>
                      </c:pt>
                      <c:pt idx="1">
                        <c:v>2011M2</c:v>
                      </c:pt>
                      <c:pt idx="2">
                        <c:v>2011M3</c:v>
                      </c:pt>
                      <c:pt idx="3">
                        <c:v>2011M4</c:v>
                      </c:pt>
                      <c:pt idx="4">
                        <c:v>2011M5</c:v>
                      </c:pt>
                      <c:pt idx="5">
                        <c:v>2011M6</c:v>
                      </c:pt>
                      <c:pt idx="6">
                        <c:v>2011M7</c:v>
                      </c:pt>
                      <c:pt idx="7">
                        <c:v>2011M8</c:v>
                      </c:pt>
                      <c:pt idx="8">
                        <c:v>2011M9</c:v>
                      </c:pt>
                      <c:pt idx="9">
                        <c:v>2011M10</c:v>
                      </c:pt>
                      <c:pt idx="10">
                        <c:v>2011M11</c:v>
                      </c:pt>
                      <c:pt idx="11">
                        <c:v>2011M12</c:v>
                      </c:pt>
                      <c:pt idx="12">
                        <c:v>2012M1</c:v>
                      </c:pt>
                      <c:pt idx="13">
                        <c:v>2012M2</c:v>
                      </c:pt>
                      <c:pt idx="14">
                        <c:v>2012M3</c:v>
                      </c:pt>
                      <c:pt idx="15">
                        <c:v>2012M4</c:v>
                      </c:pt>
                      <c:pt idx="16">
                        <c:v>2012M5</c:v>
                      </c:pt>
                      <c:pt idx="17">
                        <c:v>2012M6</c:v>
                      </c:pt>
                      <c:pt idx="18">
                        <c:v>2012M7</c:v>
                      </c:pt>
                      <c:pt idx="19">
                        <c:v>2012M8</c:v>
                      </c:pt>
                      <c:pt idx="20">
                        <c:v>2012M9</c:v>
                      </c:pt>
                      <c:pt idx="21">
                        <c:v>2012M10</c:v>
                      </c:pt>
                      <c:pt idx="22">
                        <c:v>2012M11</c:v>
                      </c:pt>
                      <c:pt idx="23">
                        <c:v>2012M12</c:v>
                      </c:pt>
                      <c:pt idx="24">
                        <c:v>2013M1</c:v>
                      </c:pt>
                      <c:pt idx="25">
                        <c:v>2013M2</c:v>
                      </c:pt>
                      <c:pt idx="26">
                        <c:v>2013M3</c:v>
                      </c:pt>
                      <c:pt idx="27">
                        <c:v>2013M4</c:v>
                      </c:pt>
                      <c:pt idx="28">
                        <c:v>2013M5</c:v>
                      </c:pt>
                      <c:pt idx="29">
                        <c:v>2013M6</c:v>
                      </c:pt>
                      <c:pt idx="30">
                        <c:v>2013M7</c:v>
                      </c:pt>
                      <c:pt idx="31">
                        <c:v>2013M8</c:v>
                      </c:pt>
                      <c:pt idx="32">
                        <c:v>2013M9</c:v>
                      </c:pt>
                      <c:pt idx="33">
                        <c:v>2013M10</c:v>
                      </c:pt>
                      <c:pt idx="34">
                        <c:v>2013M11</c:v>
                      </c:pt>
                      <c:pt idx="35">
                        <c:v>2013M12</c:v>
                      </c:pt>
                      <c:pt idx="36">
                        <c:v>2014M1</c:v>
                      </c:pt>
                      <c:pt idx="37">
                        <c:v>2014M2</c:v>
                      </c:pt>
                      <c:pt idx="38">
                        <c:v>2014M3</c:v>
                      </c:pt>
                      <c:pt idx="39">
                        <c:v>2014M4</c:v>
                      </c:pt>
                      <c:pt idx="40">
                        <c:v>2014M5</c:v>
                      </c:pt>
                      <c:pt idx="41">
                        <c:v>2014M6</c:v>
                      </c:pt>
                      <c:pt idx="42">
                        <c:v>2014M7</c:v>
                      </c:pt>
                      <c:pt idx="43">
                        <c:v>2014M8</c:v>
                      </c:pt>
                      <c:pt idx="44">
                        <c:v>2014M9</c:v>
                      </c:pt>
                      <c:pt idx="45">
                        <c:v>2014M10</c:v>
                      </c:pt>
                      <c:pt idx="46">
                        <c:v>2014M11</c:v>
                      </c:pt>
                      <c:pt idx="47">
                        <c:v>2014M12</c:v>
                      </c:pt>
                      <c:pt idx="48">
                        <c:v>2015M1</c:v>
                      </c:pt>
                      <c:pt idx="49">
                        <c:v>2015M2</c:v>
                      </c:pt>
                      <c:pt idx="50">
                        <c:v>2015M3</c:v>
                      </c:pt>
                      <c:pt idx="51">
                        <c:v>2015M4</c:v>
                      </c:pt>
                      <c:pt idx="52">
                        <c:v>2015M5</c:v>
                      </c:pt>
                      <c:pt idx="53">
                        <c:v>2015M6</c:v>
                      </c:pt>
                      <c:pt idx="54">
                        <c:v>2015M7</c:v>
                      </c:pt>
                      <c:pt idx="55">
                        <c:v>2015M8</c:v>
                      </c:pt>
                      <c:pt idx="56">
                        <c:v>2015M9</c:v>
                      </c:pt>
                      <c:pt idx="57">
                        <c:v>2015M10</c:v>
                      </c:pt>
                      <c:pt idx="58">
                        <c:v>2015M11</c:v>
                      </c:pt>
                      <c:pt idx="59">
                        <c:v>2015M12</c:v>
                      </c:pt>
                      <c:pt idx="60">
                        <c:v>2016M1</c:v>
                      </c:pt>
                      <c:pt idx="61">
                        <c:v>2016M2</c:v>
                      </c:pt>
                      <c:pt idx="62">
                        <c:v>2016M3</c:v>
                      </c:pt>
                      <c:pt idx="63">
                        <c:v>2016M4</c:v>
                      </c:pt>
                      <c:pt idx="64">
                        <c:v>2016M5</c:v>
                      </c:pt>
                      <c:pt idx="65">
                        <c:v>2016M6</c:v>
                      </c:pt>
                      <c:pt idx="66">
                        <c:v>2016M7</c:v>
                      </c:pt>
                      <c:pt idx="67">
                        <c:v>2016M8</c:v>
                      </c:pt>
                      <c:pt idx="68">
                        <c:v>2016M9</c:v>
                      </c:pt>
                      <c:pt idx="69">
                        <c:v>2016M10</c:v>
                      </c:pt>
                      <c:pt idx="70">
                        <c:v>2016M11</c:v>
                      </c:pt>
                      <c:pt idx="71">
                        <c:v>2016M12</c:v>
                      </c:pt>
                    </c:strCache>
                  </c:strRef>
                </c:cat>
                <c:val>
                  <c:numRef>
                    <c:extLst xmlns:c16r2="http://schemas.microsoft.com/office/drawing/2015/06/chart">
                      <c:ext uri="{02D57815-91ED-43cb-92C2-25804820EDAC}">
                        <c15:formulaRef>
                          <c15:sqref>'[412017091p1g002.xlsx]Figure 1.2'!$C$9:$C$80</c15:sqref>
                        </c15:formulaRef>
                      </c:ext>
                    </c:extLst>
                    <c:numCache>
                      <c:formatCode>0.00</c:formatCode>
                      <c:ptCount val="72"/>
                      <c:pt idx="0">
                        <c:v>197.87359599971785</c:v>
                      </c:pt>
                      <c:pt idx="1">
                        <c:v>205.08076239031323</c:v>
                      </c:pt>
                      <c:pt idx="2">
                        <c:v>201.74259376398743</c:v>
                      </c:pt>
                      <c:pt idx="3">
                        <c:v>206.61686230986601</c:v>
                      </c:pt>
                      <c:pt idx="4">
                        <c:v>198.76103416508161</c:v>
                      </c:pt>
                      <c:pt idx="5">
                        <c:v>195.14640227354641</c:v>
                      </c:pt>
                      <c:pt idx="6">
                        <c:v>196.01623701939823</c:v>
                      </c:pt>
                      <c:pt idx="7">
                        <c:v>192.38115189599085</c:v>
                      </c:pt>
                      <c:pt idx="8">
                        <c:v>185.99234114355943</c:v>
                      </c:pt>
                      <c:pt idx="9">
                        <c:v>172.20306081266926</c:v>
                      </c:pt>
                      <c:pt idx="10">
                        <c:v>167.91251259687542</c:v>
                      </c:pt>
                      <c:pt idx="11">
                        <c:v>165.12236854074669</c:v>
                      </c:pt>
                      <c:pt idx="12">
                        <c:v>169.34473215500728</c:v>
                      </c:pt>
                      <c:pt idx="13">
                        <c:v>174.3240263673643</c:v>
                      </c:pt>
                      <c:pt idx="14">
                        <c:v>175.93990946905328</c:v>
                      </c:pt>
                      <c:pt idx="15">
                        <c:v>175.19754566871893</c:v>
                      </c:pt>
                      <c:pt idx="16">
                        <c:v>169.80647533968497</c:v>
                      </c:pt>
                      <c:pt idx="17">
                        <c:v>165.88305905855154</c:v>
                      </c:pt>
                      <c:pt idx="18">
                        <c:v>172.81310569264997</c:v>
                      </c:pt>
                      <c:pt idx="19">
                        <c:v>170.12771134314059</c:v>
                      </c:pt>
                      <c:pt idx="20">
                        <c:v>171.0546941051102</c:v>
                      </c:pt>
                      <c:pt idx="21">
                        <c:v>170.04529211691363</c:v>
                      </c:pt>
                      <c:pt idx="22">
                        <c:v>168.67219616284555</c:v>
                      </c:pt>
                      <c:pt idx="23">
                        <c:v>172.46652434777849</c:v>
                      </c:pt>
                      <c:pt idx="24">
                        <c:v>176.04077186191373</c:v>
                      </c:pt>
                      <c:pt idx="25">
                        <c:v>177.16902314815138</c:v>
                      </c:pt>
                      <c:pt idx="26">
                        <c:v>171.90478437075777</c:v>
                      </c:pt>
                      <c:pt idx="27">
                        <c:v>169.75073547346287</c:v>
                      </c:pt>
                      <c:pt idx="28">
                        <c:v>170.84478574972798</c:v>
                      </c:pt>
                      <c:pt idx="29">
                        <c:v>169.41733787337097</c:v>
                      </c:pt>
                      <c:pt idx="30">
                        <c:v>168.57695128445178</c:v>
                      </c:pt>
                      <c:pt idx="31">
                        <c:v>166.63405857566832</c:v>
                      </c:pt>
                      <c:pt idx="32">
                        <c:v>162.7021299077681</c:v>
                      </c:pt>
                      <c:pt idx="33">
                        <c:v>164.07990955937498</c:v>
                      </c:pt>
                      <c:pt idx="34">
                        <c:v>163.7451756406208</c:v>
                      </c:pt>
                      <c:pt idx="35">
                        <c:v>166.9487335730108</c:v>
                      </c:pt>
                      <c:pt idx="36">
                        <c:v>164.74762215176622</c:v>
                      </c:pt>
                      <c:pt idx="37">
                        <c:v>166.57283300124351</c:v>
                      </c:pt>
                      <c:pt idx="38">
                        <c:v>169.76928209284114</c:v>
                      </c:pt>
                      <c:pt idx="39">
                        <c:v>171.70020973696256</c:v>
                      </c:pt>
                      <c:pt idx="40">
                        <c:v>168.7208006331058</c:v>
                      </c:pt>
                      <c:pt idx="41">
                        <c:v>164.57447811153909</c:v>
                      </c:pt>
                      <c:pt idx="42">
                        <c:v>165.00904749325593</c:v>
                      </c:pt>
                      <c:pt idx="43">
                        <c:v>162.01156753604977</c:v>
                      </c:pt>
                      <c:pt idx="44">
                        <c:v>155.89914523193841</c:v>
                      </c:pt>
                      <c:pt idx="45">
                        <c:v>153.81994672144131</c:v>
                      </c:pt>
                      <c:pt idx="46">
                        <c:v>153.67153564214775</c:v>
                      </c:pt>
                      <c:pt idx="47">
                        <c:v>150.75110261690909</c:v>
                      </c:pt>
                      <c:pt idx="48">
                        <c:v>145.68468361036088</c:v>
                      </c:pt>
                      <c:pt idx="49">
                        <c:v>142.38805057005189</c:v>
                      </c:pt>
                      <c:pt idx="50">
                        <c:v>139.12293356894872</c:v>
                      </c:pt>
                      <c:pt idx="51">
                        <c:v>138.17586977997925</c:v>
                      </c:pt>
                      <c:pt idx="52">
                        <c:v>139.52140717617362</c:v>
                      </c:pt>
                      <c:pt idx="53">
                        <c:v>138.14046548805521</c:v>
                      </c:pt>
                      <c:pt idx="54">
                        <c:v>135.34744015206036</c:v>
                      </c:pt>
                      <c:pt idx="55">
                        <c:v>130.17351076963737</c:v>
                      </c:pt>
                      <c:pt idx="56">
                        <c:v>127.7665173024608</c:v>
                      </c:pt>
                      <c:pt idx="57">
                        <c:v>126.9074549555302</c:v>
                      </c:pt>
                      <c:pt idx="58">
                        <c:v>122.04042738765853</c:v>
                      </c:pt>
                      <c:pt idx="59">
                        <c:v>121.66944465308192</c:v>
                      </c:pt>
                      <c:pt idx="60">
                        <c:v>121.40021447514691</c:v>
                      </c:pt>
                      <c:pt idx="61">
                        <c:v>121.08700314993521</c:v>
                      </c:pt>
                      <c:pt idx="62">
                        <c:v>127.59216850174133</c:v>
                      </c:pt>
                      <c:pt idx="63">
                        <c:v>130.18152252652291</c:v>
                      </c:pt>
                      <c:pt idx="64">
                        <c:v>131.69296677333247</c:v>
                      </c:pt>
                      <c:pt idx="65">
                        <c:v>134.79616793518724</c:v>
                      </c:pt>
                      <c:pt idx="66">
                        <c:v>135.3945079666683</c:v>
                      </c:pt>
                      <c:pt idx="67">
                        <c:v>132.68315746940348</c:v>
                      </c:pt>
                      <c:pt idx="68">
                        <c:v>130.5016092457451</c:v>
                      </c:pt>
                      <c:pt idx="69">
                        <c:v>131.59779120898969</c:v>
                      </c:pt>
                      <c:pt idx="70">
                        <c:v>136.78445850096892</c:v>
                      </c:pt>
                      <c:pt idx="71">
                        <c:v>138.68437485969406</c:v>
                      </c:pt>
                    </c:numCache>
                  </c:numRef>
                </c:val>
                <c:smooth val="1"/>
                <c:extLst xmlns:c16r2="http://schemas.microsoft.com/office/drawing/2015/06/chart">
                  <c:ext xmlns:c16="http://schemas.microsoft.com/office/drawing/2014/chart" uri="{C3380CC4-5D6E-409C-BE32-E72D297353CC}">
                    <c16:uniqueId val="{00000003-A69F-443D-A86A-D8A9D9A36422}"/>
                  </c:ext>
                </c:extLst>
              </c15:ser>
            </c15:filteredLineSeries>
            <c15:filteredLineSeries>
              <c15:ser>
                <c:idx val="6"/>
                <c:order val="3"/>
                <c:tx>
                  <c:strRef>
                    <c:extLst xmlns:c16r2="http://schemas.microsoft.com/office/drawing/2015/06/chart" xmlns:c15="http://schemas.microsoft.com/office/drawing/2012/chart">
                      <c:ext xmlns:c15="http://schemas.microsoft.com/office/drawing/2012/chart" uri="{02D57815-91ED-43cb-92C2-25804820EDAC}">
                        <c15:formulaRef>
                          <c15:sqref>'[412017091p1g002.xlsx]Figure 1.2'!$E$8</c15:sqref>
                        </c15:formulaRef>
                      </c:ext>
                    </c:extLst>
                    <c:strCache>
                      <c:ptCount val="1"/>
                      <c:pt idx="0">
                        <c:v>Industrial Inputs</c:v>
                      </c:pt>
                    </c:strCache>
                  </c:strRef>
                </c:tx>
                <c:spPr>
                  <a:ln w="38100" cap="rnd" cmpd="dbl">
                    <a:solidFill>
                      <a:srgbClr val="FFC000"/>
                    </a:solidFill>
                    <a:miter lim="800000"/>
                  </a:ln>
                  <a:effectLst/>
                </c:spPr>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'[412017091p1g002.xlsx]Figure 1.2'!$A$9:$A$80</c15:sqref>
                        </c15:formulaRef>
                      </c:ext>
                    </c:extLst>
                    <c:strCache>
                      <c:ptCount val="72"/>
                      <c:pt idx="0">
                        <c:v>2011M1</c:v>
                      </c:pt>
                      <c:pt idx="1">
                        <c:v>2011M2</c:v>
                      </c:pt>
                      <c:pt idx="2">
                        <c:v>2011M3</c:v>
                      </c:pt>
                      <c:pt idx="3">
                        <c:v>2011M4</c:v>
                      </c:pt>
                      <c:pt idx="4">
                        <c:v>2011M5</c:v>
                      </c:pt>
                      <c:pt idx="5">
                        <c:v>2011M6</c:v>
                      </c:pt>
                      <c:pt idx="6">
                        <c:v>2011M7</c:v>
                      </c:pt>
                      <c:pt idx="7">
                        <c:v>2011M8</c:v>
                      </c:pt>
                      <c:pt idx="8">
                        <c:v>2011M9</c:v>
                      </c:pt>
                      <c:pt idx="9">
                        <c:v>2011M10</c:v>
                      </c:pt>
                      <c:pt idx="10">
                        <c:v>2011M11</c:v>
                      </c:pt>
                      <c:pt idx="11">
                        <c:v>2011M12</c:v>
                      </c:pt>
                      <c:pt idx="12">
                        <c:v>2012M1</c:v>
                      </c:pt>
                      <c:pt idx="13">
                        <c:v>2012M2</c:v>
                      </c:pt>
                      <c:pt idx="14">
                        <c:v>2012M3</c:v>
                      </c:pt>
                      <c:pt idx="15">
                        <c:v>2012M4</c:v>
                      </c:pt>
                      <c:pt idx="16">
                        <c:v>2012M5</c:v>
                      </c:pt>
                      <c:pt idx="17">
                        <c:v>2012M6</c:v>
                      </c:pt>
                      <c:pt idx="18">
                        <c:v>2012M7</c:v>
                      </c:pt>
                      <c:pt idx="19">
                        <c:v>2012M8</c:v>
                      </c:pt>
                      <c:pt idx="20">
                        <c:v>2012M9</c:v>
                      </c:pt>
                      <c:pt idx="21">
                        <c:v>2012M10</c:v>
                      </c:pt>
                      <c:pt idx="22">
                        <c:v>2012M11</c:v>
                      </c:pt>
                      <c:pt idx="23">
                        <c:v>2012M12</c:v>
                      </c:pt>
                      <c:pt idx="24">
                        <c:v>2013M1</c:v>
                      </c:pt>
                      <c:pt idx="25">
                        <c:v>2013M2</c:v>
                      </c:pt>
                      <c:pt idx="26">
                        <c:v>2013M3</c:v>
                      </c:pt>
                      <c:pt idx="27">
                        <c:v>2013M4</c:v>
                      </c:pt>
                      <c:pt idx="28">
                        <c:v>2013M5</c:v>
                      </c:pt>
                      <c:pt idx="29">
                        <c:v>2013M6</c:v>
                      </c:pt>
                      <c:pt idx="30">
                        <c:v>2013M7</c:v>
                      </c:pt>
                      <c:pt idx="31">
                        <c:v>2013M8</c:v>
                      </c:pt>
                      <c:pt idx="32">
                        <c:v>2013M9</c:v>
                      </c:pt>
                      <c:pt idx="33">
                        <c:v>2013M10</c:v>
                      </c:pt>
                      <c:pt idx="34">
                        <c:v>2013M11</c:v>
                      </c:pt>
                      <c:pt idx="35">
                        <c:v>2013M12</c:v>
                      </c:pt>
                      <c:pt idx="36">
                        <c:v>2014M1</c:v>
                      </c:pt>
                      <c:pt idx="37">
                        <c:v>2014M2</c:v>
                      </c:pt>
                      <c:pt idx="38">
                        <c:v>2014M3</c:v>
                      </c:pt>
                      <c:pt idx="39">
                        <c:v>2014M4</c:v>
                      </c:pt>
                      <c:pt idx="40">
                        <c:v>2014M5</c:v>
                      </c:pt>
                      <c:pt idx="41">
                        <c:v>2014M6</c:v>
                      </c:pt>
                      <c:pt idx="42">
                        <c:v>2014M7</c:v>
                      </c:pt>
                      <c:pt idx="43">
                        <c:v>2014M8</c:v>
                      </c:pt>
                      <c:pt idx="44">
                        <c:v>2014M9</c:v>
                      </c:pt>
                      <c:pt idx="45">
                        <c:v>2014M10</c:v>
                      </c:pt>
                      <c:pt idx="46">
                        <c:v>2014M11</c:v>
                      </c:pt>
                      <c:pt idx="47">
                        <c:v>2014M12</c:v>
                      </c:pt>
                      <c:pt idx="48">
                        <c:v>2015M1</c:v>
                      </c:pt>
                      <c:pt idx="49">
                        <c:v>2015M2</c:v>
                      </c:pt>
                      <c:pt idx="50">
                        <c:v>2015M3</c:v>
                      </c:pt>
                      <c:pt idx="51">
                        <c:v>2015M4</c:v>
                      </c:pt>
                      <c:pt idx="52">
                        <c:v>2015M5</c:v>
                      </c:pt>
                      <c:pt idx="53">
                        <c:v>2015M6</c:v>
                      </c:pt>
                      <c:pt idx="54">
                        <c:v>2015M7</c:v>
                      </c:pt>
                      <c:pt idx="55">
                        <c:v>2015M8</c:v>
                      </c:pt>
                      <c:pt idx="56">
                        <c:v>2015M9</c:v>
                      </c:pt>
                      <c:pt idx="57">
                        <c:v>2015M10</c:v>
                      </c:pt>
                      <c:pt idx="58">
                        <c:v>2015M11</c:v>
                      </c:pt>
                      <c:pt idx="59">
                        <c:v>2015M12</c:v>
                      </c:pt>
                      <c:pt idx="60">
                        <c:v>2016M1</c:v>
                      </c:pt>
                      <c:pt idx="61">
                        <c:v>2016M2</c:v>
                      </c:pt>
                      <c:pt idx="62">
                        <c:v>2016M3</c:v>
                      </c:pt>
                      <c:pt idx="63">
                        <c:v>2016M4</c:v>
                      </c:pt>
                      <c:pt idx="64">
                        <c:v>2016M5</c:v>
                      </c:pt>
                      <c:pt idx="65">
                        <c:v>2016M6</c:v>
                      </c:pt>
                      <c:pt idx="66">
                        <c:v>2016M7</c:v>
                      </c:pt>
                      <c:pt idx="67">
                        <c:v>2016M8</c:v>
                      </c:pt>
                      <c:pt idx="68">
                        <c:v>2016M9</c:v>
                      </c:pt>
                      <c:pt idx="69">
                        <c:v>2016M10</c:v>
                      </c:pt>
                      <c:pt idx="70">
                        <c:v>2016M11</c:v>
                      </c:pt>
                      <c:pt idx="71">
                        <c:v>2016M12</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'[412017091p1g002.xlsx]Figure 1.2'!$E$9:$E$80</c15:sqref>
                        </c15:formulaRef>
                      </c:ext>
                    </c:extLst>
                    <c:numCache>
                      <c:formatCode>0.00</c:formatCode>
                      <c:ptCount val="72"/>
                      <c:pt idx="0">
                        <c:v>207.86000062170183</c:v>
                      </c:pt>
                      <c:pt idx="1">
                        <c:v>215.54174284402552</c:v>
                      </c:pt>
                      <c:pt idx="2">
                        <c:v>213.00324688693931</c:v>
                      </c:pt>
                      <c:pt idx="3">
                        <c:v>217.07169264321226</c:v>
                      </c:pt>
                      <c:pt idx="4">
                        <c:v>206.68524667776865</c:v>
                      </c:pt>
                      <c:pt idx="5">
                        <c:v>204.42791851700949</c:v>
                      </c:pt>
                      <c:pt idx="6">
                        <c:v>207.14007168192177</c:v>
                      </c:pt>
                      <c:pt idx="7">
                        <c:v>198.52417749914312</c:v>
                      </c:pt>
                      <c:pt idx="8">
                        <c:v>192.73952528191307</c:v>
                      </c:pt>
                      <c:pt idx="9">
                        <c:v>175.54881672579629</c:v>
                      </c:pt>
                      <c:pt idx="10">
                        <c:v>168.64453271418512</c:v>
                      </c:pt>
                      <c:pt idx="11">
                        <c:v>165.88124824716192</c:v>
                      </c:pt>
                      <c:pt idx="12">
                        <c:v>172.60684291082589</c:v>
                      </c:pt>
                      <c:pt idx="13">
                        <c:v>177.72334269616277</c:v>
                      </c:pt>
                      <c:pt idx="14">
                        <c:v>177.94863790293141</c:v>
                      </c:pt>
                      <c:pt idx="15">
                        <c:v>176.75158356812378</c:v>
                      </c:pt>
                      <c:pt idx="16">
                        <c:v>170.00332266648624</c:v>
                      </c:pt>
                      <c:pt idx="17">
                        <c:v>163.3613285395889</c:v>
                      </c:pt>
                      <c:pt idx="18">
                        <c:v>161.72359614940106</c:v>
                      </c:pt>
                      <c:pt idx="19">
                        <c:v>154.96565019487139</c:v>
                      </c:pt>
                      <c:pt idx="20">
                        <c:v>160.17312093763994</c:v>
                      </c:pt>
                      <c:pt idx="21">
                        <c:v>161.90853701539385</c:v>
                      </c:pt>
                      <c:pt idx="22">
                        <c:v>160.82220421536647</c:v>
                      </c:pt>
                      <c:pt idx="23">
                        <c:v>167.55224664370917</c:v>
                      </c:pt>
                      <c:pt idx="24">
                        <c:v>173.54604633262892</c:v>
                      </c:pt>
                      <c:pt idx="25">
                        <c:v>175.02587817010485</c:v>
                      </c:pt>
                      <c:pt idx="26">
                        <c:v>166.24739292370555</c:v>
                      </c:pt>
                      <c:pt idx="27">
                        <c:v>162.27644400273371</c:v>
                      </c:pt>
                      <c:pt idx="28">
                        <c:v>159.89082819623735</c:v>
                      </c:pt>
                      <c:pt idx="29">
                        <c:v>157.66004814711692</c:v>
                      </c:pt>
                      <c:pt idx="30">
                        <c:v>157.53420485525106</c:v>
                      </c:pt>
                      <c:pt idx="31">
                        <c:v>161.16576703887858</c:v>
                      </c:pt>
                      <c:pt idx="32">
                        <c:v>159.54010078250207</c:v>
                      </c:pt>
                      <c:pt idx="33">
                        <c:v>161.27320829745253</c:v>
                      </c:pt>
                      <c:pt idx="34">
                        <c:v>161.94101033806405</c:v>
                      </c:pt>
                      <c:pt idx="35">
                        <c:v>163.69126059822037</c:v>
                      </c:pt>
                      <c:pt idx="36">
                        <c:v>160.79974322894137</c:v>
                      </c:pt>
                      <c:pt idx="37">
                        <c:v>158.64198045224956</c:v>
                      </c:pt>
                      <c:pt idx="38">
                        <c:v>156.45567884936077</c:v>
                      </c:pt>
                      <c:pt idx="39">
                        <c:v>158.4831524226517</c:v>
                      </c:pt>
                      <c:pt idx="40">
                        <c:v>155.07593771604397</c:v>
                      </c:pt>
                      <c:pt idx="41">
                        <c:v>152.84731350505024</c:v>
                      </c:pt>
                      <c:pt idx="42">
                        <c:v>156.60012523640594</c:v>
                      </c:pt>
                      <c:pt idx="43">
                        <c:v>155.09766273670408</c:v>
                      </c:pt>
                      <c:pt idx="44">
                        <c:v>150.96596523458408</c:v>
                      </c:pt>
                      <c:pt idx="45">
                        <c:v>148.11775490019423</c:v>
                      </c:pt>
                      <c:pt idx="46">
                        <c:v>147.31593893535774</c:v>
                      </c:pt>
                      <c:pt idx="47">
                        <c:v>141.63925412147353</c:v>
                      </c:pt>
                      <c:pt idx="48">
                        <c:v>136.11228352599204</c:v>
                      </c:pt>
                      <c:pt idx="49">
                        <c:v>134.50672351031625</c:v>
                      </c:pt>
                      <c:pt idx="50">
                        <c:v>131.75242620285724</c:v>
                      </c:pt>
                      <c:pt idx="51">
                        <c:v>130.88355662964753</c:v>
                      </c:pt>
                      <c:pt idx="52">
                        <c:v>133.85301376603331</c:v>
                      </c:pt>
                      <c:pt idx="53">
                        <c:v>129.76683560097419</c:v>
                      </c:pt>
                      <c:pt idx="54">
                        <c:v>121.07572263820424</c:v>
                      </c:pt>
                      <c:pt idx="55">
                        <c:v>116.00950594951759</c:v>
                      </c:pt>
                      <c:pt idx="56">
                        <c:v>117.09958582950149</c:v>
                      </c:pt>
                      <c:pt idx="57">
                        <c:v>115.85235464615573</c:v>
                      </c:pt>
                      <c:pt idx="58">
                        <c:v>109.29920290566811</c:v>
                      </c:pt>
                      <c:pt idx="59">
                        <c:v>106.8869891948287</c:v>
                      </c:pt>
                      <c:pt idx="60">
                        <c:v>106.0318261939058</c:v>
                      </c:pt>
                      <c:pt idx="61">
                        <c:v>104.97634675444739</c:v>
                      </c:pt>
                      <c:pt idx="62">
                        <c:v>113.28348299231627</c:v>
                      </c:pt>
                      <c:pt idx="63">
                        <c:v>115.15728430476824</c:v>
                      </c:pt>
                      <c:pt idx="64">
                        <c:v>112.98204328896344</c:v>
                      </c:pt>
                      <c:pt idx="65">
                        <c:v>112.98579650465727</c:v>
                      </c:pt>
                      <c:pt idx="66">
                        <c:v>117.50495140526726</c:v>
                      </c:pt>
                      <c:pt idx="67">
                        <c:v>118.2775291839688</c:v>
                      </c:pt>
                      <c:pt idx="68">
                        <c:v>116.4243688915636</c:v>
                      </c:pt>
                      <c:pt idx="69">
                        <c:v>117.59019625801292</c:v>
                      </c:pt>
                      <c:pt idx="70">
                        <c:v>128.03642527465431</c:v>
                      </c:pt>
                      <c:pt idx="71">
                        <c:v>130.95587703778526</c:v>
                      </c:pt>
                    </c:numCache>
                  </c:numRef>
                </c:val>
                <c:smooth val="1"/>
                <c:extLst xmlns:c16r2="http://schemas.microsoft.com/office/drawing/2015/06/chart" xmlns:c15="http://schemas.microsoft.com/office/drawing/2012/chart">
                  <c:ext xmlns:c16="http://schemas.microsoft.com/office/drawing/2014/chart" uri="{C3380CC4-5D6E-409C-BE32-E72D297353CC}">
                    <c16:uniqueId val="{00000004-A69F-443D-A86A-D8A9D9A36422}"/>
                  </c:ext>
                </c:extLst>
              </c15:ser>
            </c15:filteredLineSeries>
            <c15:filteredLineSeries>
              <c15:ser>
                <c:idx val="1"/>
                <c:order val="4"/>
                <c:tx>
                  <c:strRef>
                    <c:extLst xmlns:c16r2="http://schemas.microsoft.com/office/drawing/2015/06/chart" xmlns:c15="http://schemas.microsoft.com/office/drawing/2012/chart">
                      <c:ext xmlns:c15="http://schemas.microsoft.com/office/drawing/2012/chart" uri="{02D57815-91ED-43cb-92C2-25804820EDAC}">
                        <c15:formulaRef>
                          <c15:sqref>'[412017091p1g002.xlsx]Figure 1.2'!$F$8</c15:sqref>
                        </c15:formulaRef>
                      </c:ext>
                    </c:extLst>
                    <c:strCache>
                      <c:ptCount val="1"/>
                      <c:pt idx="0">
                        <c:v>Metals </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'[412017091p1g002.xlsx]Figure 1.2'!$A$9:$A$80</c15:sqref>
                        </c15:formulaRef>
                      </c:ext>
                    </c:extLst>
                    <c:strCache>
                      <c:ptCount val="72"/>
                      <c:pt idx="0">
                        <c:v>2011M1</c:v>
                      </c:pt>
                      <c:pt idx="1">
                        <c:v>2011M2</c:v>
                      </c:pt>
                      <c:pt idx="2">
                        <c:v>2011M3</c:v>
                      </c:pt>
                      <c:pt idx="3">
                        <c:v>2011M4</c:v>
                      </c:pt>
                      <c:pt idx="4">
                        <c:v>2011M5</c:v>
                      </c:pt>
                      <c:pt idx="5">
                        <c:v>2011M6</c:v>
                      </c:pt>
                      <c:pt idx="6">
                        <c:v>2011M7</c:v>
                      </c:pt>
                      <c:pt idx="7">
                        <c:v>2011M8</c:v>
                      </c:pt>
                      <c:pt idx="8">
                        <c:v>2011M9</c:v>
                      </c:pt>
                      <c:pt idx="9">
                        <c:v>2011M10</c:v>
                      </c:pt>
                      <c:pt idx="10">
                        <c:v>2011M11</c:v>
                      </c:pt>
                      <c:pt idx="11">
                        <c:v>2011M12</c:v>
                      </c:pt>
                      <c:pt idx="12">
                        <c:v>2012M1</c:v>
                      </c:pt>
                      <c:pt idx="13">
                        <c:v>2012M2</c:v>
                      </c:pt>
                      <c:pt idx="14">
                        <c:v>2012M3</c:v>
                      </c:pt>
                      <c:pt idx="15">
                        <c:v>2012M4</c:v>
                      </c:pt>
                      <c:pt idx="16">
                        <c:v>2012M5</c:v>
                      </c:pt>
                      <c:pt idx="17">
                        <c:v>2012M6</c:v>
                      </c:pt>
                      <c:pt idx="18">
                        <c:v>2012M7</c:v>
                      </c:pt>
                      <c:pt idx="19">
                        <c:v>2012M8</c:v>
                      </c:pt>
                      <c:pt idx="20">
                        <c:v>2012M9</c:v>
                      </c:pt>
                      <c:pt idx="21">
                        <c:v>2012M10</c:v>
                      </c:pt>
                      <c:pt idx="22">
                        <c:v>2012M11</c:v>
                      </c:pt>
                      <c:pt idx="23">
                        <c:v>2012M12</c:v>
                      </c:pt>
                      <c:pt idx="24">
                        <c:v>2013M1</c:v>
                      </c:pt>
                      <c:pt idx="25">
                        <c:v>2013M2</c:v>
                      </c:pt>
                      <c:pt idx="26">
                        <c:v>2013M3</c:v>
                      </c:pt>
                      <c:pt idx="27">
                        <c:v>2013M4</c:v>
                      </c:pt>
                      <c:pt idx="28">
                        <c:v>2013M5</c:v>
                      </c:pt>
                      <c:pt idx="29">
                        <c:v>2013M6</c:v>
                      </c:pt>
                      <c:pt idx="30">
                        <c:v>2013M7</c:v>
                      </c:pt>
                      <c:pt idx="31">
                        <c:v>2013M8</c:v>
                      </c:pt>
                      <c:pt idx="32">
                        <c:v>2013M9</c:v>
                      </c:pt>
                      <c:pt idx="33">
                        <c:v>2013M10</c:v>
                      </c:pt>
                      <c:pt idx="34">
                        <c:v>2013M11</c:v>
                      </c:pt>
                      <c:pt idx="35">
                        <c:v>2013M12</c:v>
                      </c:pt>
                      <c:pt idx="36">
                        <c:v>2014M1</c:v>
                      </c:pt>
                      <c:pt idx="37">
                        <c:v>2014M2</c:v>
                      </c:pt>
                      <c:pt idx="38">
                        <c:v>2014M3</c:v>
                      </c:pt>
                      <c:pt idx="39">
                        <c:v>2014M4</c:v>
                      </c:pt>
                      <c:pt idx="40">
                        <c:v>2014M5</c:v>
                      </c:pt>
                      <c:pt idx="41">
                        <c:v>2014M6</c:v>
                      </c:pt>
                      <c:pt idx="42">
                        <c:v>2014M7</c:v>
                      </c:pt>
                      <c:pt idx="43">
                        <c:v>2014M8</c:v>
                      </c:pt>
                      <c:pt idx="44">
                        <c:v>2014M9</c:v>
                      </c:pt>
                      <c:pt idx="45">
                        <c:v>2014M10</c:v>
                      </c:pt>
                      <c:pt idx="46">
                        <c:v>2014M11</c:v>
                      </c:pt>
                      <c:pt idx="47">
                        <c:v>2014M12</c:v>
                      </c:pt>
                      <c:pt idx="48">
                        <c:v>2015M1</c:v>
                      </c:pt>
                      <c:pt idx="49">
                        <c:v>2015M2</c:v>
                      </c:pt>
                      <c:pt idx="50">
                        <c:v>2015M3</c:v>
                      </c:pt>
                      <c:pt idx="51">
                        <c:v>2015M4</c:v>
                      </c:pt>
                      <c:pt idx="52">
                        <c:v>2015M5</c:v>
                      </c:pt>
                      <c:pt idx="53">
                        <c:v>2015M6</c:v>
                      </c:pt>
                      <c:pt idx="54">
                        <c:v>2015M7</c:v>
                      </c:pt>
                      <c:pt idx="55">
                        <c:v>2015M8</c:v>
                      </c:pt>
                      <c:pt idx="56">
                        <c:v>2015M9</c:v>
                      </c:pt>
                      <c:pt idx="57">
                        <c:v>2015M10</c:v>
                      </c:pt>
                      <c:pt idx="58">
                        <c:v>2015M11</c:v>
                      </c:pt>
                      <c:pt idx="59">
                        <c:v>2015M12</c:v>
                      </c:pt>
                      <c:pt idx="60">
                        <c:v>2016M1</c:v>
                      </c:pt>
                      <c:pt idx="61">
                        <c:v>2016M2</c:v>
                      </c:pt>
                      <c:pt idx="62">
                        <c:v>2016M3</c:v>
                      </c:pt>
                      <c:pt idx="63">
                        <c:v>2016M4</c:v>
                      </c:pt>
                      <c:pt idx="64">
                        <c:v>2016M5</c:v>
                      </c:pt>
                      <c:pt idx="65">
                        <c:v>2016M6</c:v>
                      </c:pt>
                      <c:pt idx="66">
                        <c:v>2016M7</c:v>
                      </c:pt>
                      <c:pt idx="67">
                        <c:v>2016M8</c:v>
                      </c:pt>
                      <c:pt idx="68">
                        <c:v>2016M9</c:v>
                      </c:pt>
                      <c:pt idx="69">
                        <c:v>2016M10</c:v>
                      </c:pt>
                      <c:pt idx="70">
                        <c:v>2016M11</c:v>
                      </c:pt>
                      <c:pt idx="71">
                        <c:v>2016M12</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'[412017091p1g002.xlsx]Figure 1.2'!$F$9:$F$80</c15:sqref>
                        </c15:formulaRef>
                      </c:ext>
                    </c:extLst>
                    <c:numCache>
                      <c:formatCode>0.00</c:formatCode>
                      <c:ptCount val="72"/>
                      <c:pt idx="0">
                        <c:v>245.48079770235375</c:v>
                      </c:pt>
                      <c:pt idx="1">
                        <c:v>256.23604909877196</c:v>
                      </c:pt>
                      <c:pt idx="2">
                        <c:v>244.20963582715652</c:v>
                      </c:pt>
                      <c:pt idx="3">
                        <c:v>250.08412331872611</c:v>
                      </c:pt>
                      <c:pt idx="4">
                        <c:v>239.4637230453734</c:v>
                      </c:pt>
                      <c:pt idx="5">
                        <c:v>235.71055684290874</c:v>
                      </c:pt>
                      <c:pt idx="6">
                        <c:v>242.2292602812781</c:v>
                      </c:pt>
                      <c:pt idx="7">
                        <c:v>232.82973804847239</c:v>
                      </c:pt>
                      <c:pt idx="8">
                        <c:v>224.10250581629913</c:v>
                      </c:pt>
                      <c:pt idx="9">
                        <c:v>200.89904157903479</c:v>
                      </c:pt>
                      <c:pt idx="10">
                        <c:v>193.27511060299616</c:v>
                      </c:pt>
                      <c:pt idx="11">
                        <c:v>192.10915226451661</c:v>
                      </c:pt>
                      <c:pt idx="12">
                        <c:v>202.04053824178783</c:v>
                      </c:pt>
                      <c:pt idx="13">
                        <c:v>207.10253734865739</c:v>
                      </c:pt>
                      <c:pt idx="14">
                        <c:v>206.92333473630242</c:v>
                      </c:pt>
                      <c:pt idx="15">
                        <c:v>203.48545335266471</c:v>
                      </c:pt>
                      <c:pt idx="16">
                        <c:v>193.33700260974894</c:v>
                      </c:pt>
                      <c:pt idx="17">
                        <c:v>185.68982993389264</c:v>
                      </c:pt>
                      <c:pt idx="18">
                        <c:v>183.15173793544201</c:v>
                      </c:pt>
                      <c:pt idx="19">
                        <c:v>172.49342933968543</c:v>
                      </c:pt>
                      <c:pt idx="20">
                        <c:v>179.91933946829693</c:v>
                      </c:pt>
                      <c:pt idx="21">
                        <c:v>183.40372251624441</c:v>
                      </c:pt>
                      <c:pt idx="22">
                        <c:v>182.12151841937026</c:v>
                      </c:pt>
                      <c:pt idx="23">
                        <c:v>192.74123445815999</c:v>
                      </c:pt>
                      <c:pt idx="24">
                        <c:v>202.34086127263265</c:v>
                      </c:pt>
                      <c:pt idx="25">
                        <c:v>205.18572624963193</c:v>
                      </c:pt>
                      <c:pt idx="26">
                        <c:v>190.63628359661811</c:v>
                      </c:pt>
                      <c:pt idx="27">
                        <c:v>183.54571731349952</c:v>
                      </c:pt>
                      <c:pt idx="28">
                        <c:v>176.3975889278197</c:v>
                      </c:pt>
                      <c:pt idx="29">
                        <c:v>169.66279763124442</c:v>
                      </c:pt>
                      <c:pt idx="30">
                        <c:v>172.6646081519624</c:v>
                      </c:pt>
                      <c:pt idx="31">
                        <c:v>180.79465043978865</c:v>
                      </c:pt>
                      <c:pt idx="32">
                        <c:v>177.6600237215726</c:v>
                      </c:pt>
                      <c:pt idx="33">
                        <c:v>178.87071617700096</c:v>
                      </c:pt>
                      <c:pt idx="34">
                        <c:v>177.93076742148992</c:v>
                      </c:pt>
                      <c:pt idx="35">
                        <c:v>179.13297456325</c:v>
                      </c:pt>
                      <c:pt idx="36">
                        <c:v>176.404705952858</c:v>
                      </c:pt>
                      <c:pt idx="37">
                        <c:v>171.95607425636601</c:v>
                      </c:pt>
                      <c:pt idx="38">
                        <c:v>164.98567279152473</c:v>
                      </c:pt>
                      <c:pt idx="39">
                        <c:v>169.47562479037359</c:v>
                      </c:pt>
                      <c:pt idx="40">
                        <c:v>164.519916512457</c:v>
                      </c:pt>
                      <c:pt idx="41">
                        <c:v>161.84713684997226</c:v>
                      </c:pt>
                      <c:pt idx="42">
                        <c:v>168.75682272451914</c:v>
                      </c:pt>
                      <c:pt idx="43">
                        <c:v>168.20948231173014</c:v>
                      </c:pt>
                      <c:pt idx="44">
                        <c:v>161.47126503875594</c:v>
                      </c:pt>
                      <c:pt idx="45">
                        <c:v>156.85509031718718</c:v>
                      </c:pt>
                      <c:pt idx="46">
                        <c:v>156.4211027207231</c:v>
                      </c:pt>
                      <c:pt idx="47">
                        <c:v>148.69522241250996</c:v>
                      </c:pt>
                      <c:pt idx="48">
                        <c:v>140.32314396129382</c:v>
                      </c:pt>
                      <c:pt idx="49">
                        <c:v>137.2903968435796</c:v>
                      </c:pt>
                      <c:pt idx="50">
                        <c:v>134.60002636344001</c:v>
                      </c:pt>
                      <c:pt idx="51">
                        <c:v>133.79441225954031</c:v>
                      </c:pt>
                      <c:pt idx="52">
                        <c:v>139.57287614298738</c:v>
                      </c:pt>
                      <c:pt idx="53">
                        <c:v>133.1697256649926</c:v>
                      </c:pt>
                      <c:pt idx="54">
                        <c:v>123.24628903503682</c:v>
                      </c:pt>
                      <c:pt idx="55">
                        <c:v>119.19837028323437</c:v>
                      </c:pt>
                      <c:pt idx="56">
                        <c:v>120.57808559346942</c:v>
                      </c:pt>
                      <c:pt idx="57">
                        <c:v>117.96717269587083</c:v>
                      </c:pt>
                      <c:pt idx="58">
                        <c:v>109.14483181554695</c:v>
                      </c:pt>
                      <c:pt idx="59">
                        <c:v>105.05545982734228</c:v>
                      </c:pt>
                      <c:pt idx="60">
                        <c:v>103.70253026474296</c:v>
                      </c:pt>
                      <c:pt idx="61">
                        <c:v>108.89141069929525</c:v>
                      </c:pt>
                      <c:pt idx="62">
                        <c:v>115.96874821547145</c:v>
                      </c:pt>
                      <c:pt idx="63">
                        <c:v>117.8328869886126</c:v>
                      </c:pt>
                      <c:pt idx="64">
                        <c:v>113.86470366436572</c:v>
                      </c:pt>
                      <c:pt idx="65">
                        <c:v>113.56613399487402</c:v>
                      </c:pt>
                      <c:pt idx="66">
                        <c:v>120.00745922151356</c:v>
                      </c:pt>
                      <c:pt idx="67">
                        <c:v>121.68481094238074</c:v>
                      </c:pt>
                      <c:pt idx="68">
                        <c:v>119.10046061750865</c:v>
                      </c:pt>
                      <c:pt idx="69">
                        <c:v>121.01036918190236</c:v>
                      </c:pt>
                      <c:pt idx="70">
                        <c:v>135.69947549429239</c:v>
                      </c:pt>
                      <c:pt idx="71">
                        <c:v>140.86351565229378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5-A69F-443D-A86A-D8A9D9A36422}"/>
                  </c:ext>
                </c:extLst>
              </c15:ser>
            </c15:filteredLineSeries>
            <c15:filteredLineSeries>
              <c15:ser>
                <c:idx val="3"/>
                <c:order val="5"/>
                <c:tx>
                  <c:strRef>
                    <c:extLst xmlns:c16r2="http://schemas.microsoft.com/office/drawing/2015/06/chart" xmlns:c15="http://schemas.microsoft.com/office/drawing/2012/chart">
                      <c:ext xmlns:c15="http://schemas.microsoft.com/office/drawing/2012/chart" uri="{02D57815-91ED-43cb-92C2-25804820EDAC}">
                        <c15:formulaRef>
                          <c15:sqref>'[412017091p1g002.xlsx]Figure 1.2'!$G$8</c15:sqref>
                        </c15:formulaRef>
                      </c:ext>
                    </c:extLst>
                    <c:strCache>
                      <c:ptCount val="1"/>
                      <c:pt idx="0">
                        <c:v>Fuel (Energy) </c:v>
                      </c:pt>
                    </c:strCache>
                  </c:strRef>
                </c:tx>
                <c:marker>
                  <c:symbol val="none"/>
                </c:marker>
                <c:cat>
                  <c:strRef>
                    <c:extLst xmlns:c16r2="http://schemas.microsoft.com/office/drawing/2015/06/chart" xmlns:c15="http://schemas.microsoft.com/office/drawing/2012/chart">
                      <c:ext xmlns:c15="http://schemas.microsoft.com/office/drawing/2012/chart" uri="{02D57815-91ED-43cb-92C2-25804820EDAC}">
                        <c15:formulaRef>
                          <c15:sqref>'[412017091p1g002.xlsx]Figure 1.2'!$A$9:$A$80</c15:sqref>
                        </c15:formulaRef>
                      </c:ext>
                    </c:extLst>
                    <c:strCache>
                      <c:ptCount val="72"/>
                      <c:pt idx="0">
                        <c:v>2011M1</c:v>
                      </c:pt>
                      <c:pt idx="1">
                        <c:v>2011M2</c:v>
                      </c:pt>
                      <c:pt idx="2">
                        <c:v>2011M3</c:v>
                      </c:pt>
                      <c:pt idx="3">
                        <c:v>2011M4</c:v>
                      </c:pt>
                      <c:pt idx="4">
                        <c:v>2011M5</c:v>
                      </c:pt>
                      <c:pt idx="5">
                        <c:v>2011M6</c:v>
                      </c:pt>
                      <c:pt idx="6">
                        <c:v>2011M7</c:v>
                      </c:pt>
                      <c:pt idx="7">
                        <c:v>2011M8</c:v>
                      </c:pt>
                      <c:pt idx="8">
                        <c:v>2011M9</c:v>
                      </c:pt>
                      <c:pt idx="9">
                        <c:v>2011M10</c:v>
                      </c:pt>
                      <c:pt idx="10">
                        <c:v>2011M11</c:v>
                      </c:pt>
                      <c:pt idx="11">
                        <c:v>2011M12</c:v>
                      </c:pt>
                      <c:pt idx="12">
                        <c:v>2012M1</c:v>
                      </c:pt>
                      <c:pt idx="13">
                        <c:v>2012M2</c:v>
                      </c:pt>
                      <c:pt idx="14">
                        <c:v>2012M3</c:v>
                      </c:pt>
                      <c:pt idx="15">
                        <c:v>2012M4</c:v>
                      </c:pt>
                      <c:pt idx="16">
                        <c:v>2012M5</c:v>
                      </c:pt>
                      <c:pt idx="17">
                        <c:v>2012M6</c:v>
                      </c:pt>
                      <c:pt idx="18">
                        <c:v>2012M7</c:v>
                      </c:pt>
                      <c:pt idx="19">
                        <c:v>2012M8</c:v>
                      </c:pt>
                      <c:pt idx="20">
                        <c:v>2012M9</c:v>
                      </c:pt>
                      <c:pt idx="21">
                        <c:v>2012M10</c:v>
                      </c:pt>
                      <c:pt idx="22">
                        <c:v>2012M11</c:v>
                      </c:pt>
                      <c:pt idx="23">
                        <c:v>2012M12</c:v>
                      </c:pt>
                      <c:pt idx="24">
                        <c:v>2013M1</c:v>
                      </c:pt>
                      <c:pt idx="25">
                        <c:v>2013M2</c:v>
                      </c:pt>
                      <c:pt idx="26">
                        <c:v>2013M3</c:v>
                      </c:pt>
                      <c:pt idx="27">
                        <c:v>2013M4</c:v>
                      </c:pt>
                      <c:pt idx="28">
                        <c:v>2013M5</c:v>
                      </c:pt>
                      <c:pt idx="29">
                        <c:v>2013M6</c:v>
                      </c:pt>
                      <c:pt idx="30">
                        <c:v>2013M7</c:v>
                      </c:pt>
                      <c:pt idx="31">
                        <c:v>2013M8</c:v>
                      </c:pt>
                      <c:pt idx="32">
                        <c:v>2013M9</c:v>
                      </c:pt>
                      <c:pt idx="33">
                        <c:v>2013M10</c:v>
                      </c:pt>
                      <c:pt idx="34">
                        <c:v>2013M11</c:v>
                      </c:pt>
                      <c:pt idx="35">
                        <c:v>2013M12</c:v>
                      </c:pt>
                      <c:pt idx="36">
                        <c:v>2014M1</c:v>
                      </c:pt>
                      <c:pt idx="37">
                        <c:v>2014M2</c:v>
                      </c:pt>
                      <c:pt idx="38">
                        <c:v>2014M3</c:v>
                      </c:pt>
                      <c:pt idx="39">
                        <c:v>2014M4</c:v>
                      </c:pt>
                      <c:pt idx="40">
                        <c:v>2014M5</c:v>
                      </c:pt>
                      <c:pt idx="41">
                        <c:v>2014M6</c:v>
                      </c:pt>
                      <c:pt idx="42">
                        <c:v>2014M7</c:v>
                      </c:pt>
                      <c:pt idx="43">
                        <c:v>2014M8</c:v>
                      </c:pt>
                      <c:pt idx="44">
                        <c:v>2014M9</c:v>
                      </c:pt>
                      <c:pt idx="45">
                        <c:v>2014M10</c:v>
                      </c:pt>
                      <c:pt idx="46">
                        <c:v>2014M11</c:v>
                      </c:pt>
                      <c:pt idx="47">
                        <c:v>2014M12</c:v>
                      </c:pt>
                      <c:pt idx="48">
                        <c:v>2015M1</c:v>
                      </c:pt>
                      <c:pt idx="49">
                        <c:v>2015M2</c:v>
                      </c:pt>
                      <c:pt idx="50">
                        <c:v>2015M3</c:v>
                      </c:pt>
                      <c:pt idx="51">
                        <c:v>2015M4</c:v>
                      </c:pt>
                      <c:pt idx="52">
                        <c:v>2015M5</c:v>
                      </c:pt>
                      <c:pt idx="53">
                        <c:v>2015M6</c:v>
                      </c:pt>
                      <c:pt idx="54">
                        <c:v>2015M7</c:v>
                      </c:pt>
                      <c:pt idx="55">
                        <c:v>2015M8</c:v>
                      </c:pt>
                      <c:pt idx="56">
                        <c:v>2015M9</c:v>
                      </c:pt>
                      <c:pt idx="57">
                        <c:v>2015M10</c:v>
                      </c:pt>
                      <c:pt idx="58">
                        <c:v>2015M11</c:v>
                      </c:pt>
                      <c:pt idx="59">
                        <c:v>2015M12</c:v>
                      </c:pt>
                      <c:pt idx="60">
                        <c:v>2016M1</c:v>
                      </c:pt>
                      <c:pt idx="61">
                        <c:v>2016M2</c:v>
                      </c:pt>
                      <c:pt idx="62">
                        <c:v>2016M3</c:v>
                      </c:pt>
                      <c:pt idx="63">
                        <c:v>2016M4</c:v>
                      </c:pt>
                      <c:pt idx="64">
                        <c:v>2016M5</c:v>
                      </c:pt>
                      <c:pt idx="65">
                        <c:v>2016M6</c:v>
                      </c:pt>
                      <c:pt idx="66">
                        <c:v>2016M7</c:v>
                      </c:pt>
                      <c:pt idx="67">
                        <c:v>2016M8</c:v>
                      </c:pt>
                      <c:pt idx="68">
                        <c:v>2016M9</c:v>
                      </c:pt>
                      <c:pt idx="69">
                        <c:v>2016M10</c:v>
                      </c:pt>
                      <c:pt idx="70">
                        <c:v>2016M11</c:v>
                      </c:pt>
                      <c:pt idx="71">
                        <c:v>2016M12</c:v>
                      </c:pt>
                    </c:strCache>
                  </c:strRef>
                </c:cat>
                <c:val>
                  <c:numRef>
                    <c:extLst xmlns:c16r2="http://schemas.microsoft.com/office/drawing/2015/06/chart" xmlns:c15="http://schemas.microsoft.com/office/drawing/2012/chart">
                      <c:ext xmlns:c15="http://schemas.microsoft.com/office/drawing/2012/chart" uri="{02D57815-91ED-43cb-92C2-25804820EDAC}">
                        <c15:formulaRef>
                          <c15:sqref>'[412017091p1g002.xlsx]Figure 1.2'!$G$9:$G$80</c15:sqref>
                        </c15:formulaRef>
                      </c:ext>
                    </c:extLst>
                    <c:numCache>
                      <c:formatCode>0.00</c:formatCode>
                      <c:ptCount val="72"/>
                      <c:pt idx="0">
                        <c:v>173.29610939302174</c:v>
                      </c:pt>
                      <c:pt idx="1">
                        <c:v>181.52999909104793</c:v>
                      </c:pt>
                      <c:pt idx="2">
                        <c:v>198.74660596851237</c:v>
                      </c:pt>
                      <c:pt idx="3">
                        <c:v>212.57410324337459</c:v>
                      </c:pt>
                      <c:pt idx="4">
                        <c:v>199.94737191805154</c:v>
                      </c:pt>
                      <c:pt idx="5">
                        <c:v>196.64882905028352</c:v>
                      </c:pt>
                      <c:pt idx="6">
                        <c:v>200.91926632268056</c:v>
                      </c:pt>
                      <c:pt idx="7">
                        <c:v>189.64944150258654</c:v>
                      </c:pt>
                      <c:pt idx="8">
                        <c:v>190.44861313701148</c:v>
                      </c:pt>
                      <c:pt idx="9">
                        <c:v>189.21551546835144</c:v>
                      </c:pt>
                      <c:pt idx="10">
                        <c:v>197.2156676352482</c:v>
                      </c:pt>
                      <c:pt idx="11">
                        <c:v>195.27910330415199</c:v>
                      </c:pt>
                      <c:pt idx="12">
                        <c:v>199.69104442916662</c:v>
                      </c:pt>
                      <c:pt idx="13">
                        <c:v>208.64637231686126</c:v>
                      </c:pt>
                      <c:pt idx="14">
                        <c:v>216.9763816061058</c:v>
                      </c:pt>
                      <c:pt idx="15">
                        <c:v>210.6219546971673</c:v>
                      </c:pt>
                      <c:pt idx="16">
                        <c:v>194.23447324592209</c:v>
                      </c:pt>
                      <c:pt idx="17">
                        <c:v>172.46719178684938</c:v>
                      </c:pt>
                      <c:pt idx="18">
                        <c:v>181.19039502300961</c:v>
                      </c:pt>
                      <c:pt idx="19">
                        <c:v>194.78724055409813</c:v>
                      </c:pt>
                      <c:pt idx="20">
                        <c:v>196.47914691959184</c:v>
                      </c:pt>
                      <c:pt idx="21">
                        <c:v>191.01797329984197</c:v>
                      </c:pt>
                      <c:pt idx="22">
                        <c:v>187.79993159269929</c:v>
                      </c:pt>
                      <c:pt idx="23">
                        <c:v>188.4638819817788</c:v>
                      </c:pt>
                      <c:pt idx="24">
                        <c:v>194.33115265295461</c:v>
                      </c:pt>
                      <c:pt idx="25">
                        <c:v>198.68321146632201</c:v>
                      </c:pt>
                      <c:pt idx="26">
                        <c:v>190.62857507177401</c:v>
                      </c:pt>
                      <c:pt idx="27">
                        <c:v>184.43604890164741</c:v>
                      </c:pt>
                      <c:pt idx="28">
                        <c:v>184.51579962112882</c:v>
                      </c:pt>
                      <c:pt idx="29">
                        <c:v>184.85141477338112</c:v>
                      </c:pt>
                      <c:pt idx="30">
                        <c:v>192.25660942072167</c:v>
                      </c:pt>
                      <c:pt idx="31">
                        <c:v>196.76508000282732</c:v>
                      </c:pt>
                      <c:pt idx="32">
                        <c:v>198.0995851349785</c:v>
                      </c:pt>
                      <c:pt idx="33">
                        <c:v>192.9519538092504</c:v>
                      </c:pt>
                      <c:pt idx="34">
                        <c:v>188.91415820861076</c:v>
                      </c:pt>
                      <c:pt idx="35">
                        <c:v>194.31191168307791</c:v>
                      </c:pt>
                      <c:pt idx="36">
                        <c:v>188.97761794920521</c:v>
                      </c:pt>
                      <c:pt idx="37">
                        <c:v>192.90071856761136</c:v>
                      </c:pt>
                      <c:pt idx="38">
                        <c:v>190.83727362461673</c:v>
                      </c:pt>
                      <c:pt idx="39">
                        <c:v>192.16371020487676</c:v>
                      </c:pt>
                      <c:pt idx="40">
                        <c:v>193.36281732676329</c:v>
                      </c:pt>
                      <c:pt idx="41">
                        <c:v>197.20289635700135</c:v>
                      </c:pt>
                      <c:pt idx="42">
                        <c:v>190.79603742564996</c:v>
                      </c:pt>
                      <c:pt idx="43">
                        <c:v>182.93643877864685</c:v>
                      </c:pt>
                      <c:pt idx="44">
                        <c:v>175.76885649361648</c:v>
                      </c:pt>
                      <c:pt idx="45">
                        <c:v>159.7011962772815</c:v>
                      </c:pt>
                      <c:pt idx="46">
                        <c:v>145.32656892225748</c:v>
                      </c:pt>
                      <c:pt idx="47">
                        <c:v>119.24014426474088</c:v>
                      </c:pt>
                      <c:pt idx="48">
                        <c:v>96.737034014152101</c:v>
                      </c:pt>
                      <c:pt idx="49">
                        <c:v>108.29819161864192</c:v>
                      </c:pt>
                      <c:pt idx="50">
                        <c:v>104.16286906331995</c:v>
                      </c:pt>
                      <c:pt idx="51">
                        <c:v>108.68154446889135</c:v>
                      </c:pt>
                      <c:pt idx="52">
                        <c:v>116.2513626945678</c:v>
                      </c:pt>
                      <c:pt idx="53">
                        <c:v>113.9561776654254</c:v>
                      </c:pt>
                      <c:pt idx="54">
                        <c:v>102.76139099400831</c:v>
                      </c:pt>
                      <c:pt idx="55">
                        <c:v>89.060847285416827</c:v>
                      </c:pt>
                      <c:pt idx="56">
                        <c:v>89.264511514216537</c:v>
                      </c:pt>
                      <c:pt idx="57">
                        <c:v>89.753387967045839</c:v>
                      </c:pt>
                      <c:pt idx="58">
                        <c:v>83.091752030190165</c:v>
                      </c:pt>
                      <c:pt idx="59">
                        <c:v>72.636947010672912</c:v>
                      </c:pt>
                      <c:pt idx="60">
                        <c:v>60.608154552277711</c:v>
                      </c:pt>
                      <c:pt idx="61">
                        <c:v>62.067003080450959</c:v>
                      </c:pt>
                      <c:pt idx="62">
                        <c:v>71.500663339026147</c:v>
                      </c:pt>
                      <c:pt idx="63">
                        <c:v>76.325553198520907</c:v>
                      </c:pt>
                      <c:pt idx="64">
                        <c:v>84.744969006135946</c:v>
                      </c:pt>
                      <c:pt idx="65">
                        <c:v>88.028353863925631</c:v>
                      </c:pt>
                      <c:pt idx="66">
                        <c:v>83.451123727610195</c:v>
                      </c:pt>
                      <c:pt idx="67">
                        <c:v>84.911385327159707</c:v>
                      </c:pt>
                      <c:pt idx="68">
                        <c:v>85.578561987260287</c:v>
                      </c:pt>
                      <c:pt idx="69">
                        <c:v>94.194904424730566</c:v>
                      </c:pt>
                      <c:pt idx="70">
                        <c:v>89.069225843570905</c:v>
                      </c:pt>
                      <c:pt idx="71">
                        <c:v>100.64749287174618</c:v>
                      </c:pt>
                    </c:numCache>
                  </c:numRef>
                </c:val>
                <c:smooth val="0"/>
                <c:extLst xmlns:c16r2="http://schemas.microsoft.com/office/drawing/2015/06/chart" xmlns:c15="http://schemas.microsoft.com/office/drawing/2012/chart">
                  <c:ext xmlns:c16="http://schemas.microsoft.com/office/drawing/2014/chart" uri="{C3380CC4-5D6E-409C-BE32-E72D297353CC}">
                    <c16:uniqueId val="{00000006-A69F-443D-A86A-D8A9D9A36422}"/>
                  </c:ext>
                </c:extLst>
              </c15:ser>
            </c15:filteredLineSeries>
          </c:ext>
        </c:extLst>
      </c:lineChart>
      <c:catAx>
        <c:axId val="-1371701984"/>
        <c:scaling>
          <c:orientation val="minMax"/>
        </c:scaling>
        <c:delete val="0"/>
        <c:axPos val="b"/>
        <c:numFmt formatCode="[$-F400]h:mm:ss\ AM/PM" sourceLinked="0"/>
        <c:majorTickMark val="none"/>
        <c:minorTickMark val="none"/>
        <c:tickLblPos val="nextTo"/>
        <c:spPr>
          <a:noFill/>
          <a:ln w="9525" cap="flat" cmpd="sng" algn="ctr">
            <a:solidFill>
              <a:schemeClr val="tx1">
                <a:lumMod val="15000"/>
                <a:lumOff val="85000"/>
              </a:schemeClr>
            </a:solidFill>
            <a:round/>
          </a:ln>
          <a:effectLst/>
        </c:spPr>
        <c:txPr>
          <a:bodyPr rot="-2700000" vert="horz"/>
          <a:lstStyle/>
          <a:p>
            <a:pPr>
              <a:defRPr sz="700" b="0" i="0" u="none" strike="noStrike" baseline="0">
                <a:solidFill>
                  <a:srgbClr val="333333"/>
                </a:solidFill>
                <a:latin typeface="Calibri"/>
                <a:ea typeface="Calibri"/>
                <a:cs typeface="Calibri"/>
              </a:defRPr>
            </a:pPr>
            <a:endParaRPr lang="fr-FR"/>
          </a:p>
        </c:txPr>
        <c:crossAx val="-1371711232"/>
        <c:crosses val="autoZero"/>
        <c:auto val="1"/>
        <c:lblAlgn val="ctr"/>
        <c:lblOffset val="100"/>
        <c:tickLblSkip val="12"/>
        <c:tickMarkSkip val="12"/>
        <c:noMultiLvlLbl val="0"/>
      </c:catAx>
      <c:valAx>
        <c:axId val="-1371711232"/>
        <c:scaling>
          <c:orientation val="minMax"/>
          <c:max val="230"/>
          <c:min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6350">
            <a:noFill/>
          </a:ln>
        </c:spPr>
        <c:txPr>
          <a:bodyPr rot="0" vert="horz"/>
          <a:lstStyle/>
          <a:p>
            <a:pPr>
              <a:defRPr sz="900" b="0" i="0" u="none" strike="noStrike" baseline="0">
                <a:solidFill>
                  <a:srgbClr val="333333"/>
                </a:solidFill>
                <a:latin typeface="Calibri"/>
                <a:ea typeface="Calibri"/>
                <a:cs typeface="Calibri"/>
              </a:defRPr>
            </a:pPr>
            <a:endParaRPr lang="fr-FR"/>
          </a:p>
        </c:txPr>
        <c:crossAx val="-1371701984"/>
        <c:crosses val="autoZero"/>
        <c:crossBetween val="between"/>
      </c:valAx>
      <c:spPr>
        <a:noFill/>
        <a:ln w="25400">
          <a:noFill/>
        </a:ln>
      </c:spPr>
    </c:plotArea>
    <c:legend>
      <c:legendPos val="b"/>
      <c:overlay val="0"/>
      <c:spPr>
        <a:noFill/>
        <a:ln w="25400">
          <a:noFill/>
        </a:ln>
      </c:spPr>
      <c:txPr>
        <a:bodyPr/>
        <a:lstStyle/>
        <a:p>
          <a:pPr>
            <a:defRPr sz="825" b="0" i="0" u="none" strike="noStrike" baseline="0">
              <a:solidFill>
                <a:srgbClr val="333333"/>
              </a:solidFill>
              <a:latin typeface="Calibri"/>
              <a:ea typeface="Calibri"/>
              <a:cs typeface="Calibri"/>
            </a:defRPr>
          </a:pPr>
          <a:endParaRPr lang="fr-FR"/>
        </a:p>
      </c:txPr>
    </c:legend>
    <c:plotVisOnly val="1"/>
    <c:dispBlanksAs val="gap"/>
    <c:showDLblsOverMax val="0"/>
  </c:chart>
  <c:spPr>
    <a:solidFill>
      <a:schemeClr val="bg1"/>
    </a:solidFill>
    <a:ln w="9525" cap="flat" cmpd="sng" algn="ctr">
      <a:noFill/>
      <a:round/>
    </a:ln>
    <a:effectLst/>
  </c:spPr>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s-ES" sz="1200" b="0" i="0" u="none" strike="noStrike" baseline="0" dirty="0" smtClean="0">
                <a:solidFill>
                  <a:srgbClr val="FF0000"/>
                </a:solidFill>
              </a:rPr>
              <a:t>Balance fiscal y saldo de la cuenta corriente</a:t>
            </a:r>
            <a:r>
              <a:rPr lang="en-US" sz="1200" baseline="0" dirty="0" smtClean="0">
                <a:solidFill>
                  <a:srgbClr val="FF0000"/>
                </a:solidFill>
              </a:rPr>
              <a:t>(% del PIB)</a:t>
            </a:r>
            <a:endParaRPr lang="en-US" sz="1200" dirty="0">
              <a:solidFill>
                <a:srgbClr val="FF0000"/>
              </a:solidFill>
            </a:endParaRPr>
          </a:p>
        </c:rich>
      </c:tx>
      <c:layout>
        <c:manualLayout>
          <c:xMode val="edge"/>
          <c:yMode val="edge"/>
          <c:x val="0.21835347928636253"/>
          <c:y val="2.1162957270545079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lineChart>
        <c:grouping val="standard"/>
        <c:varyColors val="0"/>
        <c:ser>
          <c:idx val="0"/>
          <c:order val="0"/>
          <c:tx>
            <c:strRef>
              <c:f>Sheet1!$A$2</c:f>
              <c:strCache>
                <c:ptCount val="1"/>
                <c:pt idx="0">
                  <c:v>Fiscal balance</c:v>
                </c:pt>
              </c:strCache>
            </c:strRef>
          </c:tx>
          <c:spPr>
            <a:ln w="28575" cap="rnd">
              <a:solidFill>
                <a:schemeClr val="accent1"/>
              </a:solidFill>
              <a:round/>
            </a:ln>
            <a:effectLst/>
          </c:spPr>
          <c:marker>
            <c:symbol val="none"/>
          </c:marker>
          <c:cat>
            <c:numRef>
              <c:f>Sheet1!$B$1:$H$1</c:f>
              <c:numCache>
                <c:formatCode>General</c:formatCode>
                <c:ptCount val="7"/>
                <c:pt idx="0">
                  <c:v>2010</c:v>
                </c:pt>
                <c:pt idx="1">
                  <c:v>2011</c:v>
                </c:pt>
                <c:pt idx="2">
                  <c:v>2012</c:v>
                </c:pt>
                <c:pt idx="3">
                  <c:v>2013</c:v>
                </c:pt>
                <c:pt idx="4">
                  <c:v>2014</c:v>
                </c:pt>
                <c:pt idx="5">
                  <c:v>2015</c:v>
                </c:pt>
                <c:pt idx="6">
                  <c:v>2016</c:v>
                </c:pt>
              </c:numCache>
            </c:numRef>
          </c:cat>
          <c:val>
            <c:numRef>
              <c:f>Sheet1!$B$2:$H$2</c:f>
              <c:numCache>
                <c:formatCode>General</c:formatCode>
                <c:ptCount val="7"/>
                <c:pt idx="0">
                  <c:v>2.8</c:v>
                </c:pt>
                <c:pt idx="1">
                  <c:v>4</c:v>
                </c:pt>
                <c:pt idx="2">
                  <c:v>0.7</c:v>
                </c:pt>
                <c:pt idx="3">
                  <c:v>0.9</c:v>
                </c:pt>
                <c:pt idx="4">
                  <c:v>-0.5</c:v>
                </c:pt>
                <c:pt idx="5">
                  <c:v>-1.9</c:v>
                </c:pt>
                <c:pt idx="6">
                  <c:v>-3.8</c:v>
                </c:pt>
              </c:numCache>
            </c:numRef>
          </c:val>
          <c:smooth val="0"/>
          <c:extLst xmlns:c16r2="http://schemas.microsoft.com/office/drawing/2015/06/chart">
            <c:ext xmlns:c16="http://schemas.microsoft.com/office/drawing/2014/chart" uri="{C3380CC4-5D6E-409C-BE32-E72D297353CC}">
              <c16:uniqueId val="{00000000-827C-4453-9A04-1E617D28C1A9}"/>
            </c:ext>
          </c:extLst>
        </c:ser>
        <c:ser>
          <c:idx val="1"/>
          <c:order val="1"/>
          <c:tx>
            <c:strRef>
              <c:f>Sheet1!$A$3</c:f>
              <c:strCache>
                <c:ptCount val="1"/>
                <c:pt idx="0">
                  <c:v>Current account balance</c:v>
                </c:pt>
              </c:strCache>
            </c:strRef>
          </c:tx>
          <c:spPr>
            <a:ln w="28575" cap="rnd">
              <a:solidFill>
                <a:schemeClr val="accent2"/>
              </a:solidFill>
              <a:round/>
            </a:ln>
            <a:effectLst/>
          </c:spPr>
          <c:marker>
            <c:symbol val="none"/>
          </c:marker>
          <c:cat>
            <c:numRef>
              <c:f>Sheet1!$B$1:$H$1</c:f>
              <c:numCache>
                <c:formatCode>General</c:formatCode>
                <c:ptCount val="7"/>
                <c:pt idx="0">
                  <c:v>2010</c:v>
                </c:pt>
                <c:pt idx="1">
                  <c:v>2011</c:v>
                </c:pt>
                <c:pt idx="2">
                  <c:v>2012</c:v>
                </c:pt>
                <c:pt idx="3">
                  <c:v>2013</c:v>
                </c:pt>
                <c:pt idx="4">
                  <c:v>2014</c:v>
                </c:pt>
                <c:pt idx="5">
                  <c:v>2015</c:v>
                </c:pt>
                <c:pt idx="6">
                  <c:v>2016</c:v>
                </c:pt>
              </c:numCache>
            </c:numRef>
          </c:cat>
          <c:val>
            <c:numRef>
              <c:f>Sheet1!$B$3:$H$3</c:f>
              <c:numCache>
                <c:formatCode>General</c:formatCode>
                <c:ptCount val="7"/>
                <c:pt idx="0">
                  <c:v>-2.9</c:v>
                </c:pt>
                <c:pt idx="1">
                  <c:v>2.1</c:v>
                </c:pt>
                <c:pt idx="2">
                  <c:v>4.7</c:v>
                </c:pt>
                <c:pt idx="3">
                  <c:v>1.4</c:v>
                </c:pt>
                <c:pt idx="4">
                  <c:v>-4</c:v>
                </c:pt>
                <c:pt idx="5">
                  <c:v>-13.4</c:v>
                </c:pt>
                <c:pt idx="6">
                  <c:v>-15.6</c:v>
                </c:pt>
              </c:numCache>
            </c:numRef>
          </c:val>
          <c:smooth val="0"/>
          <c:extLst xmlns:c16r2="http://schemas.microsoft.com/office/drawing/2015/06/chart">
            <c:ext xmlns:c16="http://schemas.microsoft.com/office/drawing/2014/chart" uri="{C3380CC4-5D6E-409C-BE32-E72D297353CC}">
              <c16:uniqueId val="{00000001-827C-4453-9A04-1E617D28C1A9}"/>
            </c:ext>
          </c:extLst>
        </c:ser>
        <c:dLbls>
          <c:showLegendKey val="0"/>
          <c:showVal val="0"/>
          <c:showCatName val="0"/>
          <c:showSerName val="0"/>
          <c:showPercent val="0"/>
          <c:showBubbleSize val="0"/>
        </c:dLbls>
        <c:smooth val="0"/>
        <c:axId val="-1371707968"/>
        <c:axId val="-1371715584"/>
      </c:lineChart>
      <c:catAx>
        <c:axId val="-137170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1715584"/>
        <c:crosses val="autoZero"/>
        <c:auto val="1"/>
        <c:lblAlgn val="ctr"/>
        <c:lblOffset val="100"/>
        <c:noMultiLvlLbl val="0"/>
      </c:catAx>
      <c:valAx>
        <c:axId val="-137171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371707968"/>
        <c:crosses val="autoZero"/>
        <c:crossBetween val="between"/>
      </c:valAx>
      <c:spPr>
        <a:noFill/>
        <a:ln>
          <a:noFill/>
        </a:ln>
        <a:effectLst/>
      </c:spPr>
    </c:plotArea>
    <c:legend>
      <c:legendPos val="b"/>
      <c:layout>
        <c:manualLayout>
          <c:xMode val="edge"/>
          <c:yMode val="edge"/>
          <c:x val="3.2420920242593243E-2"/>
          <c:y val="0.91578864926730896"/>
          <c:w val="0.65199469165191049"/>
          <c:h val="5.952123391705509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a:extLst>
              <a:ext uri="{FF2B5EF4-FFF2-40B4-BE49-F238E27FC236}">
                <a16:creationId xmlns="" xmlns:a16="http://schemas.microsoft.com/office/drawing/2014/main" id="{FE015E9A-C510-47FD-AE43-7AA67C7ECB48}"/>
              </a:ext>
            </a:extLst>
          </p:cNvPr>
          <p:cNvSpPr>
            <a:spLocks noGrp="1" noRot="1" noChangeAspect="1"/>
          </p:cNvSpPr>
          <p:nvPr>
            <p:ph type="sldImg"/>
          </p:nvPr>
        </p:nvSpPr>
        <p:spPr bwMode="auto">
          <a:xfrm>
            <a:off x="1117600" y="696913"/>
            <a:ext cx="464820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3074" name="Rectangle 2">
            <a:extLst>
              <a:ext uri="{FF2B5EF4-FFF2-40B4-BE49-F238E27FC236}">
                <a16:creationId xmlns="" xmlns:a16="http://schemas.microsoft.com/office/drawing/2014/main" id="{D433EF0D-896F-4F8D-AD12-F0DB039FFE12}"/>
              </a:ext>
            </a:extLst>
          </p:cNvPr>
          <p:cNvSpPr>
            <a:spLocks noGrp="1"/>
          </p:cNvSpPr>
          <p:nvPr>
            <p:ph type="body" sz="quarter" idx="1"/>
          </p:nvPr>
        </p:nvSpPr>
        <p:spPr bwMode="auto">
          <a:xfrm>
            <a:off x="917575" y="4415790"/>
            <a:ext cx="5046663" cy="4183380"/>
          </a:xfrm>
          <a:prstGeom prst="rect">
            <a:avLst/>
          </a:prstGeom>
          <a:noFill/>
          <a:ln w="9525" cap="flat" cmpd="sng">
            <a:noFill/>
            <a:prstDash val="solid"/>
            <a:round/>
            <a:headEnd type="none" w="med" len="med"/>
            <a:tailEnd type="none" w="med" len="med"/>
          </a:ln>
          <a:effectLst/>
        </p:spPr>
        <p:txBody>
          <a:bodyPr vert="horz" wrap="square" lIns="92446" tIns="46223" rIns="92446" bIns="46223" numCol="1" anchor="t" anchorCtr="0" compatLnSpc="1">
            <a:prstTxWarp prst="textNoShape">
              <a:avLst/>
            </a:prstTxWarp>
          </a:bodyPr>
          <a:lstStyle/>
          <a:p>
            <a:pPr lvl="0"/>
            <a:r>
              <a:rPr lang="en-US" noProof="0">
                <a:sym typeface="Helvetica Neue" pitchFamily="2"/>
              </a:rPr>
              <a:t>Click to edit Master text styles</a:t>
            </a:r>
          </a:p>
          <a:p>
            <a:pPr lvl="1"/>
            <a:r>
              <a:rPr lang="en-US" noProof="0">
                <a:sym typeface="Helvetica Neue" pitchFamily="2"/>
              </a:rPr>
              <a:t>Second level</a:t>
            </a:r>
          </a:p>
          <a:p>
            <a:pPr lvl="2"/>
            <a:r>
              <a:rPr lang="en-US" noProof="0">
                <a:sym typeface="Helvetica Neue" pitchFamily="2"/>
              </a:rPr>
              <a:t>Third level</a:t>
            </a:r>
          </a:p>
          <a:p>
            <a:pPr lvl="3"/>
            <a:r>
              <a:rPr lang="en-US" noProof="0">
                <a:sym typeface="Helvetica Neue" pitchFamily="2"/>
              </a:rPr>
              <a:t>Fourth level</a:t>
            </a:r>
          </a:p>
          <a:p>
            <a:pPr lvl="4"/>
            <a:r>
              <a:rPr lang="en-US" noProof="0">
                <a:sym typeface="Helvetica Neue" pitchFamily="2"/>
              </a:rPr>
              <a:t>Fifth level</a:t>
            </a:r>
          </a:p>
        </p:txBody>
      </p:sp>
    </p:spTree>
    <p:extLst>
      <p:ext uri="{BB962C8B-B14F-4D97-AF65-F5344CB8AC3E}">
        <p14:creationId xmlns:p14="http://schemas.microsoft.com/office/powerpoint/2010/main" val="1698611006"/>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1pPr>
    <a:lvl2pPr indent="2286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2pPr>
    <a:lvl3pPr indent="4572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3pPr>
    <a:lvl4pPr indent="6858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4pPr>
    <a:lvl5pPr indent="914400" algn="l" rtl="0" eaLnBrk="0" fontAlgn="base" hangingPunct="0">
      <a:spcBef>
        <a:spcPct val="0"/>
      </a:spcBef>
      <a:spcAft>
        <a:spcPct val="0"/>
      </a:spcAft>
      <a:defRPr sz="1200" kern="1200">
        <a:solidFill>
          <a:srgbClr val="000000"/>
        </a:solidFill>
        <a:latin typeface="Helvetica Neue" pitchFamily="2"/>
        <a:ea typeface="Helvetica Neue" pitchFamily="2"/>
        <a:cs typeface="Helvetica Neue" pitchFamily="2"/>
        <a:sym typeface="Helvetica Neue" pitchFamily="2"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259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03835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IMF 2010 classifications, 40% (i.e. 8 out of 20 countries including Angola, DRC, Republic of Congo, Cameroon, Chad, Equatorial Guinea, Gabon and CAR) of predominantly </a:t>
            </a:r>
            <a:r>
              <a:rPr lang="en-US" dirty="0" err="1" smtClean="0"/>
              <a:t>reFuente</a:t>
            </a:r>
            <a:r>
              <a:rPr lang="en-US" dirty="0" smtClean="0"/>
              <a:t>-rich </a:t>
            </a:r>
            <a:r>
              <a:rPr lang="en-US" dirty="0"/>
              <a:t>countries are found in Central Africa and 90% (i.e. 6 out of 7 countries including Angola, Cameroon, Chad, Congo, Gabon and Equatorial Guinea) major oil producing countries in Sub-Saharan Africa are from the Central Africa region.  </a:t>
            </a:r>
            <a:r>
              <a:rPr lang="en-US" dirty="0" smtClean="0"/>
              <a:t>Fuente: </a:t>
            </a:r>
            <a:r>
              <a:rPr lang="en-US" dirty="0"/>
              <a:t>IMF 2013: “Boom, bust, or prosperity? Managing Sub-Saharan Africa’s natural </a:t>
            </a:r>
            <a:r>
              <a:rPr lang="en-US" dirty="0" err="1" smtClean="0"/>
              <a:t>reFuente</a:t>
            </a:r>
            <a:r>
              <a:rPr lang="en-US" dirty="0" smtClean="0"/>
              <a:t> </a:t>
            </a:r>
            <a:r>
              <a:rPr lang="en-US" dirty="0"/>
              <a:t>wealth” p 6</a:t>
            </a:r>
          </a:p>
          <a:p>
            <a:endParaRPr lang="en-US" dirty="0"/>
          </a:p>
          <a:p>
            <a:r>
              <a:rPr lang="en-US" dirty="0"/>
              <a:t>Growth resilience= Changes in GDP Growth (percent)</a:t>
            </a:r>
          </a:p>
          <a:p>
            <a:r>
              <a:rPr lang="en-US" dirty="0"/>
              <a:t>Export Concentration Index= Measures the degree of export concentration within a country. It takes a value between 0 and 1, with 1 indicating that only a single product is exported and 0 indicating multiple products. Higher values indicate that exports are concentrated in fewer sectors and lower values indicates exports are widely dispersed across sectors.</a:t>
            </a:r>
          </a:p>
          <a:p>
            <a:endParaRPr lang="en-US" dirty="0"/>
          </a:p>
        </p:txBody>
      </p:sp>
    </p:spTree>
    <p:extLst>
      <p:ext uri="{BB962C8B-B14F-4D97-AF65-F5344CB8AC3E}">
        <p14:creationId xmlns:p14="http://schemas.microsoft.com/office/powerpoint/2010/main" val="13893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Forward integration= Measures the export content of imports i.e. the share of exported contents embedded in imports. It shows estimate of downstream participation in global value chains</a:t>
            </a:r>
          </a:p>
          <a:p>
            <a:r>
              <a:rPr lang="en-US" dirty="0"/>
              <a:t>Backward integration= Measures the import content of exports i.e. the share of imported contents embedded in exports. It shows estimate of upstream participation in global value chains</a:t>
            </a:r>
          </a:p>
          <a:p>
            <a:endParaRPr lang="en-US" dirty="0"/>
          </a:p>
        </p:txBody>
      </p:sp>
    </p:spTree>
    <p:extLst>
      <p:ext uri="{BB962C8B-B14F-4D97-AF65-F5344CB8AC3E}">
        <p14:creationId xmlns:p14="http://schemas.microsoft.com/office/powerpoint/2010/main" val="3052391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a:t>The decline in commodity prices was largely followed by twin deficits ( fiscal and current deficits) since 2014. </a:t>
            </a:r>
            <a:endParaRPr lang="en-US" dirty="0"/>
          </a:p>
          <a:p>
            <a:r>
              <a:rPr lang="en-US" dirty="0"/>
              <a:t>Note: The CEMAC countries have agreed on IMF structural adjustment programs after two extra-ordinary summits. While these programs recognize the need for economic diversification and industrialization, they severely limit the policy space that is available to pursue these goals.</a:t>
            </a:r>
          </a:p>
          <a:p>
            <a:endParaRPr lang="en-US" dirty="0"/>
          </a:p>
        </p:txBody>
      </p:sp>
    </p:spTree>
    <p:extLst>
      <p:ext uri="{BB962C8B-B14F-4D97-AF65-F5344CB8AC3E}">
        <p14:creationId xmlns:p14="http://schemas.microsoft.com/office/powerpoint/2010/main" val="836263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36450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46453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6">
            <a:extLst>
              <a:ext uri="{FF2B5EF4-FFF2-40B4-BE49-F238E27FC236}">
                <a16:creationId xmlns="" xmlns:a16="http://schemas.microsoft.com/office/drawing/2014/main" id="{CD263994-9346-4B97-91A4-BE637E1AC196}"/>
              </a:ext>
            </a:extLst>
          </p:cNvPr>
          <p:cNvSpPr>
            <a:spLocks noGrp="1"/>
          </p:cNvSpPr>
          <p:nvPr>
            <p:ph type="sldNum" sz="quarter" idx="10"/>
          </p:nvPr>
        </p:nvSpPr>
        <p:spPr/>
        <p:txBody>
          <a:bodyPr/>
          <a:lstStyle>
            <a:lvl1pPr>
              <a:defRPr/>
            </a:lvl1pPr>
          </a:lstStyle>
          <a:p>
            <a:fld id="{8130DE4C-AD54-4A47-8AF9-CEF25C0C5936}" type="slidenum">
              <a:rPr lang="en-US" altLang="en-US"/>
              <a:pPr/>
              <a:t>‹N°›</a:t>
            </a:fld>
            <a:endParaRPr lang="en-US" altLang="en-US"/>
          </a:p>
        </p:txBody>
      </p:sp>
    </p:spTree>
    <p:extLst>
      <p:ext uri="{BB962C8B-B14F-4D97-AF65-F5344CB8AC3E}">
        <p14:creationId xmlns:p14="http://schemas.microsoft.com/office/powerpoint/2010/main" val="3235848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a:extLst>
              <a:ext uri="{FF2B5EF4-FFF2-40B4-BE49-F238E27FC236}">
                <a16:creationId xmlns="" xmlns:a16="http://schemas.microsoft.com/office/drawing/2014/main" id="{74C7935A-4226-4119-B030-19D379BB7127}"/>
              </a:ext>
            </a:extLst>
          </p:cNvPr>
          <p:cNvSpPr>
            <a:spLocks noGrp="1"/>
          </p:cNvSpPr>
          <p:nvPr>
            <p:ph type="sldNum" sz="quarter" idx="10"/>
          </p:nvPr>
        </p:nvSpPr>
        <p:spPr/>
        <p:txBody>
          <a:bodyPr/>
          <a:lstStyle>
            <a:lvl1pPr>
              <a:defRPr/>
            </a:lvl1pPr>
          </a:lstStyle>
          <a:p>
            <a:fld id="{64E622F3-2CEA-4646-BEDE-664764E2CB60}" type="slidenum">
              <a:rPr lang="en-US" altLang="en-US"/>
              <a:pPr/>
              <a:t>‹N°›</a:t>
            </a:fld>
            <a:endParaRPr lang="en-US" altLang="en-US"/>
          </a:p>
        </p:txBody>
      </p:sp>
    </p:spTree>
    <p:extLst>
      <p:ext uri="{BB962C8B-B14F-4D97-AF65-F5344CB8AC3E}">
        <p14:creationId xmlns:p14="http://schemas.microsoft.com/office/powerpoint/2010/main" val="165167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42100" y="341313"/>
            <a:ext cx="2070100" cy="5761037"/>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430213" y="341313"/>
            <a:ext cx="6059487" cy="5761037"/>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a:extLst>
              <a:ext uri="{FF2B5EF4-FFF2-40B4-BE49-F238E27FC236}">
                <a16:creationId xmlns="" xmlns:a16="http://schemas.microsoft.com/office/drawing/2014/main" id="{C4CCBDD6-AF16-4553-9269-0A82CF06A85C}"/>
              </a:ext>
            </a:extLst>
          </p:cNvPr>
          <p:cNvSpPr>
            <a:spLocks noGrp="1"/>
          </p:cNvSpPr>
          <p:nvPr>
            <p:ph type="sldNum" sz="quarter" idx="10"/>
          </p:nvPr>
        </p:nvSpPr>
        <p:spPr/>
        <p:txBody>
          <a:bodyPr/>
          <a:lstStyle>
            <a:lvl1pPr>
              <a:defRPr/>
            </a:lvl1pPr>
          </a:lstStyle>
          <a:p>
            <a:fld id="{E511488C-6413-4C37-99A2-A662922EF572}" type="slidenum">
              <a:rPr lang="en-US" altLang="en-US"/>
              <a:pPr/>
              <a:t>‹N°›</a:t>
            </a:fld>
            <a:endParaRPr lang="en-US" altLang="en-US"/>
          </a:p>
        </p:txBody>
      </p:sp>
    </p:spTree>
    <p:extLst>
      <p:ext uri="{BB962C8B-B14F-4D97-AF65-F5344CB8AC3E}">
        <p14:creationId xmlns:p14="http://schemas.microsoft.com/office/powerpoint/2010/main" val="1177262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a:t>Faça clique para editar o estilo</a:t>
            </a:r>
            <a:endParaRPr lang="en-GB"/>
          </a:p>
        </p:txBody>
      </p:sp>
      <p:sp>
        <p:nvSpPr>
          <p:cNvPr id="4" name="Rectangle 4">
            <a:extLst>
              <a:ext uri="{FF2B5EF4-FFF2-40B4-BE49-F238E27FC236}">
                <a16:creationId xmlns="" xmlns:a16="http://schemas.microsoft.com/office/drawing/2014/main" id="{163BFB52-86F1-4C3C-970C-BB02D9C47920}"/>
              </a:ext>
            </a:extLst>
          </p:cNvPr>
          <p:cNvSpPr>
            <a:spLocks noGrp="1"/>
          </p:cNvSpPr>
          <p:nvPr>
            <p:ph type="sldNum" sz="quarter" idx="10"/>
          </p:nvPr>
        </p:nvSpPr>
        <p:spPr/>
        <p:txBody>
          <a:bodyPr/>
          <a:lstStyle>
            <a:lvl1pPr>
              <a:defRPr/>
            </a:lvl1pPr>
          </a:lstStyle>
          <a:p>
            <a:fld id="{64A25151-6E4B-488C-AD74-A9755514812C}" type="slidenum">
              <a:rPr lang="en-US" altLang="en-US"/>
              <a:pPr/>
              <a:t>‹N°›</a:t>
            </a:fld>
            <a:endParaRPr lang="en-US" altLang="en-US"/>
          </a:p>
        </p:txBody>
      </p:sp>
    </p:spTree>
    <p:extLst>
      <p:ext uri="{BB962C8B-B14F-4D97-AF65-F5344CB8AC3E}">
        <p14:creationId xmlns:p14="http://schemas.microsoft.com/office/powerpoint/2010/main" val="2547142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4">
            <a:extLst>
              <a:ext uri="{FF2B5EF4-FFF2-40B4-BE49-F238E27FC236}">
                <a16:creationId xmlns="" xmlns:a16="http://schemas.microsoft.com/office/drawing/2014/main" id="{B5ED6B7C-BAC1-4019-B9E5-538B5081E31A}"/>
              </a:ext>
            </a:extLst>
          </p:cNvPr>
          <p:cNvSpPr>
            <a:spLocks noGrp="1"/>
          </p:cNvSpPr>
          <p:nvPr>
            <p:ph type="sldNum" sz="quarter" idx="10"/>
          </p:nvPr>
        </p:nvSpPr>
        <p:spPr/>
        <p:txBody>
          <a:bodyPr/>
          <a:lstStyle>
            <a:lvl1pPr>
              <a:defRPr/>
            </a:lvl1pPr>
          </a:lstStyle>
          <a:p>
            <a:fld id="{8DB0E009-28D5-4972-92B1-296B4E5D0277}" type="slidenum">
              <a:rPr lang="en-US" altLang="en-US"/>
              <a:pPr/>
              <a:t>‹N°›</a:t>
            </a:fld>
            <a:endParaRPr lang="en-US" altLang="en-US"/>
          </a:p>
        </p:txBody>
      </p:sp>
    </p:spTree>
    <p:extLst>
      <p:ext uri="{BB962C8B-B14F-4D97-AF65-F5344CB8AC3E}">
        <p14:creationId xmlns:p14="http://schemas.microsoft.com/office/powerpoint/2010/main" val="3281991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4">
            <a:extLst>
              <a:ext uri="{FF2B5EF4-FFF2-40B4-BE49-F238E27FC236}">
                <a16:creationId xmlns="" xmlns:a16="http://schemas.microsoft.com/office/drawing/2014/main" id="{C257EE59-74C5-49CF-9554-C093D4D7A890}"/>
              </a:ext>
            </a:extLst>
          </p:cNvPr>
          <p:cNvSpPr>
            <a:spLocks noGrp="1"/>
          </p:cNvSpPr>
          <p:nvPr>
            <p:ph type="sldNum" sz="quarter" idx="10"/>
          </p:nvPr>
        </p:nvSpPr>
        <p:spPr/>
        <p:txBody>
          <a:bodyPr/>
          <a:lstStyle>
            <a:lvl1pPr>
              <a:defRPr/>
            </a:lvl1pPr>
          </a:lstStyle>
          <a:p>
            <a:fld id="{E5A54EB4-C565-48A3-A547-C98A46D35723}" type="slidenum">
              <a:rPr lang="en-US" altLang="en-US"/>
              <a:pPr/>
              <a:t>‹N°›</a:t>
            </a:fld>
            <a:endParaRPr lang="en-US" altLang="en-US"/>
          </a:p>
        </p:txBody>
      </p:sp>
    </p:spTree>
    <p:extLst>
      <p:ext uri="{BB962C8B-B14F-4D97-AF65-F5344CB8AC3E}">
        <p14:creationId xmlns:p14="http://schemas.microsoft.com/office/powerpoint/2010/main" val="26960215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1371600" y="3840163"/>
            <a:ext cx="312420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4648200" y="3840163"/>
            <a:ext cx="3124200" cy="1714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4">
            <a:extLst>
              <a:ext uri="{FF2B5EF4-FFF2-40B4-BE49-F238E27FC236}">
                <a16:creationId xmlns="" xmlns:a16="http://schemas.microsoft.com/office/drawing/2014/main" id="{9BEFA86D-B567-4FF5-8610-5E0FB7220754}"/>
              </a:ext>
            </a:extLst>
          </p:cNvPr>
          <p:cNvSpPr>
            <a:spLocks noGrp="1"/>
          </p:cNvSpPr>
          <p:nvPr>
            <p:ph type="sldNum" sz="quarter" idx="10"/>
          </p:nvPr>
        </p:nvSpPr>
        <p:spPr/>
        <p:txBody>
          <a:bodyPr/>
          <a:lstStyle>
            <a:lvl1pPr>
              <a:defRPr/>
            </a:lvl1pPr>
          </a:lstStyle>
          <a:p>
            <a:fld id="{CE8DF1D8-9E02-4832-9691-CAE04291E23B}" type="slidenum">
              <a:rPr lang="en-US" altLang="en-US"/>
              <a:pPr/>
              <a:t>‹N°›</a:t>
            </a:fld>
            <a:endParaRPr lang="en-US" altLang="en-US"/>
          </a:p>
        </p:txBody>
      </p:sp>
    </p:spTree>
    <p:extLst>
      <p:ext uri="{BB962C8B-B14F-4D97-AF65-F5344CB8AC3E}">
        <p14:creationId xmlns:p14="http://schemas.microsoft.com/office/powerpoint/2010/main" val="1820864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4">
            <a:extLst>
              <a:ext uri="{FF2B5EF4-FFF2-40B4-BE49-F238E27FC236}">
                <a16:creationId xmlns="" xmlns:a16="http://schemas.microsoft.com/office/drawing/2014/main" id="{8A9FBAB9-135D-412E-A8CF-57DB45ABEE77}"/>
              </a:ext>
            </a:extLst>
          </p:cNvPr>
          <p:cNvSpPr>
            <a:spLocks noGrp="1"/>
          </p:cNvSpPr>
          <p:nvPr>
            <p:ph type="sldNum" sz="quarter" idx="10"/>
          </p:nvPr>
        </p:nvSpPr>
        <p:spPr/>
        <p:txBody>
          <a:bodyPr/>
          <a:lstStyle>
            <a:lvl1pPr>
              <a:defRPr/>
            </a:lvl1pPr>
          </a:lstStyle>
          <a:p>
            <a:fld id="{F59317BC-B9E6-4273-A645-204157B0090D}" type="slidenum">
              <a:rPr lang="en-US" altLang="en-US"/>
              <a:pPr/>
              <a:t>‹N°›</a:t>
            </a:fld>
            <a:endParaRPr lang="en-US" altLang="en-US"/>
          </a:p>
        </p:txBody>
      </p:sp>
    </p:spTree>
    <p:extLst>
      <p:ext uri="{BB962C8B-B14F-4D97-AF65-F5344CB8AC3E}">
        <p14:creationId xmlns:p14="http://schemas.microsoft.com/office/powerpoint/2010/main" val="878718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4">
            <a:extLst>
              <a:ext uri="{FF2B5EF4-FFF2-40B4-BE49-F238E27FC236}">
                <a16:creationId xmlns="" xmlns:a16="http://schemas.microsoft.com/office/drawing/2014/main" id="{0776AAFA-7270-4336-B154-6F9ACCC8B951}"/>
              </a:ext>
            </a:extLst>
          </p:cNvPr>
          <p:cNvSpPr>
            <a:spLocks noGrp="1"/>
          </p:cNvSpPr>
          <p:nvPr>
            <p:ph type="sldNum" sz="quarter" idx="10"/>
          </p:nvPr>
        </p:nvSpPr>
        <p:spPr/>
        <p:txBody>
          <a:bodyPr/>
          <a:lstStyle>
            <a:lvl1pPr>
              <a:defRPr/>
            </a:lvl1pPr>
          </a:lstStyle>
          <a:p>
            <a:fld id="{7D3C7E33-4725-48A9-A262-84430C274A48}" type="slidenum">
              <a:rPr lang="en-US" altLang="en-US"/>
              <a:pPr/>
              <a:t>‹N°›</a:t>
            </a:fld>
            <a:endParaRPr lang="en-US" altLang="en-US"/>
          </a:p>
        </p:txBody>
      </p:sp>
    </p:spTree>
    <p:extLst>
      <p:ext uri="{BB962C8B-B14F-4D97-AF65-F5344CB8AC3E}">
        <p14:creationId xmlns:p14="http://schemas.microsoft.com/office/powerpoint/2010/main" val="210399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 xmlns:a16="http://schemas.microsoft.com/office/drawing/2014/main" id="{43762759-1658-4655-84CB-F212B14D658F}"/>
              </a:ext>
            </a:extLst>
          </p:cNvPr>
          <p:cNvSpPr>
            <a:spLocks noGrp="1"/>
          </p:cNvSpPr>
          <p:nvPr>
            <p:ph type="sldNum" sz="quarter" idx="10"/>
          </p:nvPr>
        </p:nvSpPr>
        <p:spPr/>
        <p:txBody>
          <a:bodyPr/>
          <a:lstStyle>
            <a:lvl1pPr>
              <a:defRPr/>
            </a:lvl1pPr>
          </a:lstStyle>
          <a:p>
            <a:fld id="{1229FF6B-78D7-4682-84C5-E7C1E215F9CC}" type="slidenum">
              <a:rPr lang="en-US" altLang="en-US"/>
              <a:pPr/>
              <a:t>‹N°›</a:t>
            </a:fld>
            <a:endParaRPr lang="en-US" altLang="en-US"/>
          </a:p>
        </p:txBody>
      </p:sp>
    </p:spTree>
    <p:extLst>
      <p:ext uri="{BB962C8B-B14F-4D97-AF65-F5344CB8AC3E}">
        <p14:creationId xmlns:p14="http://schemas.microsoft.com/office/powerpoint/2010/main" val="3540903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 xmlns:a16="http://schemas.microsoft.com/office/drawing/2014/main" id="{33FC98A5-AF48-40BB-AEB4-5695FBDA6042}"/>
              </a:ext>
            </a:extLst>
          </p:cNvPr>
          <p:cNvSpPr>
            <a:spLocks noGrp="1"/>
          </p:cNvSpPr>
          <p:nvPr>
            <p:ph type="sldNum" sz="quarter" idx="10"/>
          </p:nvPr>
        </p:nvSpPr>
        <p:spPr/>
        <p:txBody>
          <a:bodyPr/>
          <a:lstStyle>
            <a:lvl1pPr>
              <a:defRPr/>
            </a:lvl1pPr>
          </a:lstStyle>
          <a:p>
            <a:fld id="{3C4B1708-F1A0-4045-89C8-C96AA790DAC3}" type="slidenum">
              <a:rPr lang="en-US" altLang="en-US"/>
              <a:pPr/>
              <a:t>‹N°›</a:t>
            </a:fld>
            <a:endParaRPr lang="en-US" altLang="en-US"/>
          </a:p>
        </p:txBody>
      </p:sp>
    </p:spTree>
    <p:extLst>
      <p:ext uri="{BB962C8B-B14F-4D97-AF65-F5344CB8AC3E}">
        <p14:creationId xmlns:p14="http://schemas.microsoft.com/office/powerpoint/2010/main" val="95166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6">
            <a:extLst>
              <a:ext uri="{FF2B5EF4-FFF2-40B4-BE49-F238E27FC236}">
                <a16:creationId xmlns="" xmlns:a16="http://schemas.microsoft.com/office/drawing/2014/main" id="{EF04EDA1-EF68-40DE-A5C4-B348877EDA76}"/>
              </a:ext>
            </a:extLst>
          </p:cNvPr>
          <p:cNvSpPr>
            <a:spLocks noGrp="1"/>
          </p:cNvSpPr>
          <p:nvPr>
            <p:ph type="sldNum" sz="quarter" idx="10"/>
          </p:nvPr>
        </p:nvSpPr>
        <p:spPr/>
        <p:txBody>
          <a:bodyPr/>
          <a:lstStyle>
            <a:lvl1pPr>
              <a:defRPr/>
            </a:lvl1pPr>
          </a:lstStyle>
          <a:p>
            <a:fld id="{4827BDDB-3242-4417-9CED-D1AA1522422A}" type="slidenum">
              <a:rPr lang="en-US" altLang="en-US"/>
              <a:pPr/>
              <a:t>‹N°›</a:t>
            </a:fld>
            <a:endParaRPr lang="en-US" altLang="en-US"/>
          </a:p>
        </p:txBody>
      </p:sp>
    </p:spTree>
    <p:extLst>
      <p:ext uri="{BB962C8B-B14F-4D97-AF65-F5344CB8AC3E}">
        <p14:creationId xmlns:p14="http://schemas.microsoft.com/office/powerpoint/2010/main" val="19054167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4">
            <a:extLst>
              <a:ext uri="{FF2B5EF4-FFF2-40B4-BE49-F238E27FC236}">
                <a16:creationId xmlns="" xmlns:a16="http://schemas.microsoft.com/office/drawing/2014/main" id="{A1BF4CE7-1A47-4958-81D8-F8DE20958D17}"/>
              </a:ext>
            </a:extLst>
          </p:cNvPr>
          <p:cNvSpPr>
            <a:spLocks noGrp="1"/>
          </p:cNvSpPr>
          <p:nvPr>
            <p:ph type="sldNum" sz="quarter" idx="10"/>
          </p:nvPr>
        </p:nvSpPr>
        <p:spPr/>
        <p:txBody>
          <a:bodyPr/>
          <a:lstStyle>
            <a:lvl1pPr>
              <a:defRPr/>
            </a:lvl1pPr>
          </a:lstStyle>
          <a:p>
            <a:fld id="{F9E5C4CF-9E13-4F25-9094-C82EDF00661D}" type="slidenum">
              <a:rPr lang="en-US" altLang="en-US"/>
              <a:pPr/>
              <a:t>‹N°›</a:t>
            </a:fld>
            <a:endParaRPr lang="en-US" altLang="en-US"/>
          </a:p>
        </p:txBody>
      </p:sp>
    </p:spTree>
    <p:extLst>
      <p:ext uri="{BB962C8B-B14F-4D97-AF65-F5344CB8AC3E}">
        <p14:creationId xmlns:p14="http://schemas.microsoft.com/office/powerpoint/2010/main" val="1077931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4">
            <a:extLst>
              <a:ext uri="{FF2B5EF4-FFF2-40B4-BE49-F238E27FC236}">
                <a16:creationId xmlns="" xmlns:a16="http://schemas.microsoft.com/office/drawing/2014/main" id="{C7551167-2B64-4923-8C15-66D9F94EC498}"/>
              </a:ext>
            </a:extLst>
          </p:cNvPr>
          <p:cNvSpPr>
            <a:spLocks noGrp="1"/>
          </p:cNvSpPr>
          <p:nvPr>
            <p:ph type="sldNum" sz="quarter" idx="10"/>
          </p:nvPr>
        </p:nvSpPr>
        <p:spPr/>
        <p:txBody>
          <a:bodyPr/>
          <a:lstStyle>
            <a:lvl1pPr>
              <a:defRPr/>
            </a:lvl1pPr>
          </a:lstStyle>
          <a:p>
            <a:fld id="{D60FC31A-0E7B-4BE0-B77E-E63F260F3B6F}" type="slidenum">
              <a:rPr lang="en-US" altLang="en-US"/>
              <a:pPr/>
              <a:t>‹N°›</a:t>
            </a:fld>
            <a:endParaRPr lang="en-US" altLang="en-US"/>
          </a:p>
        </p:txBody>
      </p:sp>
    </p:spTree>
    <p:extLst>
      <p:ext uri="{BB962C8B-B14F-4D97-AF65-F5344CB8AC3E}">
        <p14:creationId xmlns:p14="http://schemas.microsoft.com/office/powerpoint/2010/main" val="10581964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172200" y="2495550"/>
            <a:ext cx="1600200" cy="3059113"/>
          </a:xfrm>
        </p:spPr>
        <p:txBody>
          <a:bodyPr vert="eaVert"/>
          <a:lstStyle/>
          <a:p>
            <a:r>
              <a:rPr lang="pt-PT"/>
              <a:t>Clique para editar o estilo</a:t>
            </a:r>
            <a:endParaRPr lang="en-GB"/>
          </a:p>
        </p:txBody>
      </p:sp>
      <p:sp>
        <p:nvSpPr>
          <p:cNvPr id="3" name="Marcador de Posição de Texto Vertical 2"/>
          <p:cNvSpPr>
            <a:spLocks noGrp="1"/>
          </p:cNvSpPr>
          <p:nvPr>
            <p:ph type="body" orient="vert" idx="1"/>
          </p:nvPr>
        </p:nvSpPr>
        <p:spPr>
          <a:xfrm>
            <a:off x="1371600" y="2495550"/>
            <a:ext cx="4648200" cy="3059113"/>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Rectangle 4">
            <a:extLst>
              <a:ext uri="{FF2B5EF4-FFF2-40B4-BE49-F238E27FC236}">
                <a16:creationId xmlns="" xmlns:a16="http://schemas.microsoft.com/office/drawing/2014/main" id="{1056228E-BAE8-4D48-BF8C-B7E782F1D090}"/>
              </a:ext>
            </a:extLst>
          </p:cNvPr>
          <p:cNvSpPr>
            <a:spLocks noGrp="1"/>
          </p:cNvSpPr>
          <p:nvPr>
            <p:ph type="sldNum" sz="quarter" idx="10"/>
          </p:nvPr>
        </p:nvSpPr>
        <p:spPr/>
        <p:txBody>
          <a:bodyPr/>
          <a:lstStyle>
            <a:lvl1pPr>
              <a:defRPr/>
            </a:lvl1pPr>
          </a:lstStyle>
          <a:p>
            <a:fld id="{4A960999-F11F-4941-A26E-4F2C69A039D8}" type="slidenum">
              <a:rPr lang="en-US" altLang="en-US"/>
              <a:pPr/>
              <a:t>‹N°›</a:t>
            </a:fld>
            <a:endParaRPr lang="en-US" altLang="en-US"/>
          </a:p>
        </p:txBody>
      </p:sp>
    </p:spTree>
    <p:extLst>
      <p:ext uri="{BB962C8B-B14F-4D97-AF65-F5344CB8AC3E}">
        <p14:creationId xmlns:p14="http://schemas.microsoft.com/office/powerpoint/2010/main" val="11865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lstStyle>
            <a:lvl1pPr algn="l">
              <a:defRPr sz="4000" b="1" cap="all"/>
            </a:lvl1pPr>
          </a:lstStyle>
          <a:p>
            <a:r>
              <a:rPr lang="pt-PT"/>
              <a:t>Clique para editar o estilo</a:t>
            </a:r>
            <a:endParaRPr lang="en-GB"/>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a:t>Clique para editar os estilos</a:t>
            </a:r>
          </a:p>
        </p:txBody>
      </p:sp>
      <p:sp>
        <p:nvSpPr>
          <p:cNvPr id="4" name="Rectangle 6">
            <a:extLst>
              <a:ext uri="{FF2B5EF4-FFF2-40B4-BE49-F238E27FC236}">
                <a16:creationId xmlns="" xmlns:a16="http://schemas.microsoft.com/office/drawing/2014/main" id="{3EE02125-AE95-435A-B112-6A32A0711694}"/>
              </a:ext>
            </a:extLst>
          </p:cNvPr>
          <p:cNvSpPr>
            <a:spLocks noGrp="1"/>
          </p:cNvSpPr>
          <p:nvPr>
            <p:ph type="sldNum" sz="quarter" idx="10"/>
          </p:nvPr>
        </p:nvSpPr>
        <p:spPr/>
        <p:txBody>
          <a:bodyPr/>
          <a:lstStyle>
            <a:lvl1pPr>
              <a:defRPr/>
            </a:lvl1pPr>
          </a:lstStyle>
          <a:p>
            <a:fld id="{502BD58B-E2E3-4714-A9E0-23C0E7CF8B47}" type="slidenum">
              <a:rPr lang="en-US" altLang="en-US"/>
              <a:pPr/>
              <a:t>‹N°›</a:t>
            </a:fld>
            <a:endParaRPr lang="en-US" altLang="en-US"/>
          </a:p>
        </p:txBody>
      </p:sp>
    </p:spTree>
    <p:extLst>
      <p:ext uri="{BB962C8B-B14F-4D97-AF65-F5344CB8AC3E}">
        <p14:creationId xmlns:p14="http://schemas.microsoft.com/office/powerpoint/2010/main" val="3920019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Marcador de Posição de Conteúdo 2"/>
          <p:cNvSpPr>
            <a:spLocks noGrp="1"/>
          </p:cNvSpPr>
          <p:nvPr>
            <p:ph sz="half" idx="1"/>
          </p:nvPr>
        </p:nvSpPr>
        <p:spPr>
          <a:xfrm>
            <a:off x="457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e Conteúdo 3"/>
          <p:cNvSpPr>
            <a:spLocks noGrp="1"/>
          </p:cNvSpPr>
          <p:nvPr>
            <p:ph sz="half" idx="2"/>
          </p:nvPr>
        </p:nvSpPr>
        <p:spPr>
          <a:xfrm>
            <a:off x="4648200" y="1576388"/>
            <a:ext cx="40386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Rectangle 6">
            <a:extLst>
              <a:ext uri="{FF2B5EF4-FFF2-40B4-BE49-F238E27FC236}">
                <a16:creationId xmlns="" xmlns:a16="http://schemas.microsoft.com/office/drawing/2014/main" id="{26F80D91-4DDB-4613-84C6-D9F9F6F834F6}"/>
              </a:ext>
            </a:extLst>
          </p:cNvPr>
          <p:cNvSpPr>
            <a:spLocks noGrp="1"/>
          </p:cNvSpPr>
          <p:nvPr>
            <p:ph type="sldNum" sz="quarter" idx="10"/>
          </p:nvPr>
        </p:nvSpPr>
        <p:spPr/>
        <p:txBody>
          <a:bodyPr/>
          <a:lstStyle>
            <a:lvl1pPr>
              <a:defRPr/>
            </a:lvl1pPr>
          </a:lstStyle>
          <a:p>
            <a:fld id="{81CA647B-FD16-4882-A230-61BF9368A8A0}" type="slidenum">
              <a:rPr lang="en-US" altLang="en-US"/>
              <a:pPr/>
              <a:t>‹N°›</a:t>
            </a:fld>
            <a:endParaRPr lang="en-US" altLang="en-US"/>
          </a:p>
        </p:txBody>
      </p:sp>
    </p:spTree>
    <p:extLst>
      <p:ext uri="{BB962C8B-B14F-4D97-AF65-F5344CB8AC3E}">
        <p14:creationId xmlns:p14="http://schemas.microsoft.com/office/powerpoint/2010/main" val="25507881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PT"/>
              <a:t>Clique para editar o estilo</a:t>
            </a:r>
            <a:endParaRPr lang="en-GB"/>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7" name="Rectangle 6">
            <a:extLst>
              <a:ext uri="{FF2B5EF4-FFF2-40B4-BE49-F238E27FC236}">
                <a16:creationId xmlns="" xmlns:a16="http://schemas.microsoft.com/office/drawing/2014/main" id="{79675F9F-5259-4F47-BB17-0872C2DB3A82}"/>
              </a:ext>
            </a:extLst>
          </p:cNvPr>
          <p:cNvSpPr>
            <a:spLocks noGrp="1"/>
          </p:cNvSpPr>
          <p:nvPr>
            <p:ph type="sldNum" sz="quarter" idx="10"/>
          </p:nvPr>
        </p:nvSpPr>
        <p:spPr/>
        <p:txBody>
          <a:bodyPr/>
          <a:lstStyle>
            <a:lvl1pPr>
              <a:defRPr/>
            </a:lvl1pPr>
          </a:lstStyle>
          <a:p>
            <a:fld id="{030B009C-4AF7-422B-9A1C-FF04C071AC65}" type="slidenum">
              <a:rPr lang="en-US" altLang="en-US"/>
              <a:pPr/>
              <a:t>‹N°›</a:t>
            </a:fld>
            <a:endParaRPr lang="en-US" altLang="en-US"/>
          </a:p>
        </p:txBody>
      </p:sp>
    </p:spTree>
    <p:extLst>
      <p:ext uri="{BB962C8B-B14F-4D97-AF65-F5344CB8AC3E}">
        <p14:creationId xmlns:p14="http://schemas.microsoft.com/office/powerpoint/2010/main" val="1145770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endParaRPr lang="en-GB"/>
          </a:p>
        </p:txBody>
      </p:sp>
      <p:sp>
        <p:nvSpPr>
          <p:cNvPr id="3" name="Rectangle 6">
            <a:extLst>
              <a:ext uri="{FF2B5EF4-FFF2-40B4-BE49-F238E27FC236}">
                <a16:creationId xmlns="" xmlns:a16="http://schemas.microsoft.com/office/drawing/2014/main" id="{B1F6249C-BD9E-46A2-BA82-6BD47965692A}"/>
              </a:ext>
            </a:extLst>
          </p:cNvPr>
          <p:cNvSpPr>
            <a:spLocks noGrp="1"/>
          </p:cNvSpPr>
          <p:nvPr>
            <p:ph type="sldNum" sz="quarter" idx="10"/>
          </p:nvPr>
        </p:nvSpPr>
        <p:spPr/>
        <p:txBody>
          <a:bodyPr/>
          <a:lstStyle>
            <a:lvl1pPr>
              <a:defRPr/>
            </a:lvl1pPr>
          </a:lstStyle>
          <a:p>
            <a:fld id="{B3CC1460-778A-4653-91B2-9C44314320F6}" type="slidenum">
              <a:rPr lang="en-US" altLang="en-US"/>
              <a:pPr/>
              <a:t>‹N°›</a:t>
            </a:fld>
            <a:endParaRPr lang="en-US" altLang="en-US"/>
          </a:p>
        </p:txBody>
      </p:sp>
    </p:spTree>
    <p:extLst>
      <p:ext uri="{BB962C8B-B14F-4D97-AF65-F5344CB8AC3E}">
        <p14:creationId xmlns:p14="http://schemas.microsoft.com/office/powerpoint/2010/main" val="4134730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6">
            <a:extLst>
              <a:ext uri="{FF2B5EF4-FFF2-40B4-BE49-F238E27FC236}">
                <a16:creationId xmlns="" xmlns:a16="http://schemas.microsoft.com/office/drawing/2014/main" id="{D1735BC0-3977-47B7-86DC-29E03A95AE7D}"/>
              </a:ext>
            </a:extLst>
          </p:cNvPr>
          <p:cNvSpPr>
            <a:spLocks noGrp="1"/>
          </p:cNvSpPr>
          <p:nvPr>
            <p:ph type="sldNum" sz="quarter" idx="10"/>
          </p:nvPr>
        </p:nvSpPr>
        <p:spPr/>
        <p:txBody>
          <a:bodyPr/>
          <a:lstStyle>
            <a:lvl1pPr>
              <a:defRPr/>
            </a:lvl1pPr>
          </a:lstStyle>
          <a:p>
            <a:fld id="{E6B67A9B-FE82-4506-9EE9-49CDF8E0000E}" type="slidenum">
              <a:rPr lang="en-US" altLang="en-US"/>
              <a:pPr/>
              <a:t>‹N°›</a:t>
            </a:fld>
            <a:endParaRPr lang="en-US" altLang="en-US"/>
          </a:p>
        </p:txBody>
      </p:sp>
    </p:spTree>
    <p:extLst>
      <p:ext uri="{BB962C8B-B14F-4D97-AF65-F5344CB8AC3E}">
        <p14:creationId xmlns:p14="http://schemas.microsoft.com/office/powerpoint/2010/main" val="2258250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endParaRPr lang="en-GB"/>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endParaRPr lang="en-GB"/>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a:extLst>
              <a:ext uri="{FF2B5EF4-FFF2-40B4-BE49-F238E27FC236}">
                <a16:creationId xmlns="" xmlns:a16="http://schemas.microsoft.com/office/drawing/2014/main" id="{D0CBE929-A50B-4A85-8BE2-49B9A41102B2}"/>
              </a:ext>
            </a:extLst>
          </p:cNvPr>
          <p:cNvSpPr>
            <a:spLocks noGrp="1"/>
          </p:cNvSpPr>
          <p:nvPr>
            <p:ph type="sldNum" sz="quarter" idx="10"/>
          </p:nvPr>
        </p:nvSpPr>
        <p:spPr/>
        <p:txBody>
          <a:bodyPr/>
          <a:lstStyle>
            <a:lvl1pPr>
              <a:defRPr/>
            </a:lvl1pPr>
          </a:lstStyle>
          <a:p>
            <a:fld id="{2CCC9431-A057-48E9-95D1-EEA2977AA7EA}" type="slidenum">
              <a:rPr lang="en-US" altLang="en-US"/>
              <a:pPr/>
              <a:t>‹N°›</a:t>
            </a:fld>
            <a:endParaRPr lang="en-US" altLang="en-US"/>
          </a:p>
        </p:txBody>
      </p:sp>
    </p:spTree>
    <p:extLst>
      <p:ext uri="{BB962C8B-B14F-4D97-AF65-F5344CB8AC3E}">
        <p14:creationId xmlns:p14="http://schemas.microsoft.com/office/powerpoint/2010/main" val="3290468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endParaRPr lang="en-GB"/>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sym typeface="Calibri" pitchFamily="34" charset="0"/>
            </a:endParaRPr>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Rectangle 6">
            <a:extLst>
              <a:ext uri="{FF2B5EF4-FFF2-40B4-BE49-F238E27FC236}">
                <a16:creationId xmlns="" xmlns:a16="http://schemas.microsoft.com/office/drawing/2014/main" id="{267062AC-17C3-4434-B608-AE0A0C4EE585}"/>
              </a:ext>
            </a:extLst>
          </p:cNvPr>
          <p:cNvSpPr>
            <a:spLocks noGrp="1"/>
          </p:cNvSpPr>
          <p:nvPr>
            <p:ph type="sldNum" sz="quarter" idx="10"/>
          </p:nvPr>
        </p:nvSpPr>
        <p:spPr/>
        <p:txBody>
          <a:bodyPr/>
          <a:lstStyle>
            <a:lvl1pPr>
              <a:defRPr/>
            </a:lvl1pPr>
          </a:lstStyle>
          <a:p>
            <a:fld id="{8083D696-2424-4ADD-8720-31B0E8072A8B}" type="slidenum">
              <a:rPr lang="en-US" altLang="en-US"/>
              <a:pPr/>
              <a:t>‹N°›</a:t>
            </a:fld>
            <a:endParaRPr lang="en-US" altLang="en-US"/>
          </a:p>
        </p:txBody>
      </p:sp>
    </p:spTree>
    <p:extLst>
      <p:ext uri="{BB962C8B-B14F-4D97-AF65-F5344CB8AC3E}">
        <p14:creationId xmlns:p14="http://schemas.microsoft.com/office/powerpoint/2010/main" val="1105373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6" name="Rectangle 5">
            <a:extLst>
              <a:ext uri="{FF2B5EF4-FFF2-40B4-BE49-F238E27FC236}">
                <a16:creationId xmlns="" xmlns:a16="http://schemas.microsoft.com/office/drawing/2014/main" id="{6E601FC9-1AA0-4963-8A1A-E61E191869B8}"/>
              </a:ext>
            </a:extLst>
          </p:cNvPr>
          <p:cNvSpPr>
            <a:spLocks noGrp="1"/>
          </p:cNvSpPr>
          <p:nvPr>
            <p:ph type="body" idx="1"/>
          </p:nvPr>
        </p:nvSpPr>
        <p:spPr bwMode="auto">
          <a:xfrm>
            <a:off x="457200" y="15763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1027" name="Rectangle 4">
            <a:extLst>
              <a:ext uri="{FF2B5EF4-FFF2-40B4-BE49-F238E27FC236}">
                <a16:creationId xmlns="" xmlns:a16="http://schemas.microsoft.com/office/drawing/2014/main" id="{8F400FC3-6099-48C7-ACDF-7585136A6C5D}"/>
              </a:ext>
            </a:extLst>
          </p:cNvPr>
          <p:cNvSpPr>
            <a:spLocks noGrp="1"/>
          </p:cNvSpPr>
          <p:nvPr>
            <p:ph type="title"/>
          </p:nvPr>
        </p:nvSpPr>
        <p:spPr bwMode="auto">
          <a:xfrm>
            <a:off x="430213" y="341313"/>
            <a:ext cx="8281987"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30504020204" pitchFamily="34" charset="0"/>
              </a:rPr>
              <a:t>Click to edit Master title style</a:t>
            </a:r>
          </a:p>
        </p:txBody>
      </p:sp>
      <p:sp>
        <p:nvSpPr>
          <p:cNvPr id="1030" name="Rectangle 6">
            <a:extLst>
              <a:ext uri="{FF2B5EF4-FFF2-40B4-BE49-F238E27FC236}">
                <a16:creationId xmlns="" xmlns:a16="http://schemas.microsoft.com/office/drawing/2014/main" id="{BB7F5717-CC86-4A08-9546-E732C1945EE2}"/>
              </a:ext>
            </a:extLst>
          </p:cNvPr>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a:defRPr>
                <a:solidFill>
                  <a:srgbClr val="888888"/>
                </a:solidFill>
                <a:latin typeface="Helvetica" panose="020B0604020202020204" pitchFamily="34" charset="0"/>
                <a:cs typeface="Helvetica" panose="020B0604020202020204" pitchFamily="34" charset="0"/>
                <a:sym typeface="Helvetica" panose="020B0604020202020204" pitchFamily="34" charset="0"/>
              </a:defRPr>
            </a:lvl1pPr>
          </a:lstStyle>
          <a:p>
            <a:fld id="{43853DD9-C03F-4F34-9579-9BA327B769DD}" type="slidenum">
              <a:rPr lang="en-US" altLang="en-US"/>
              <a:pPr/>
              <a:t>‹N°›</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hdr="0" ftr="0" dt="0"/>
  <p:txStyles>
    <p:titleStyle>
      <a:lvl1pPr algn="l" rtl="0" eaLnBrk="0" fontAlgn="base" hangingPunct="0">
        <a:spcBef>
          <a:spcPct val="0"/>
        </a:spcBef>
        <a:spcAft>
          <a:spcPct val="0"/>
        </a:spcAft>
        <a:defRPr sz="4000" b="1">
          <a:solidFill>
            <a:srgbClr val="FFFFFF"/>
          </a:solidFill>
          <a:latin typeface="+mj-lt"/>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2049" name="Rectangle 1">
            <a:extLst>
              <a:ext uri="{FF2B5EF4-FFF2-40B4-BE49-F238E27FC236}">
                <a16:creationId xmlns="" xmlns:a16="http://schemas.microsoft.com/office/drawing/2014/main" id="{58995AA3-5DCD-4797-A6A1-CB063AE5A6EB}"/>
              </a:ext>
            </a:extLst>
          </p:cNvPr>
          <p:cNvSpPr>
            <a:spLocks/>
          </p:cNvSpPr>
          <p:nvPr/>
        </p:nvSpPr>
        <p:spPr bwMode="auto">
          <a:xfrm>
            <a:off x="0" y="0"/>
            <a:ext cx="9144000" cy="6845300"/>
          </a:xfrm>
          <a:prstGeom prst="rect">
            <a:avLst/>
          </a:prstGeom>
          <a:solidFill>
            <a:srgbClr val="44AE6C"/>
          </a:solidFill>
          <a:ln w="12700" cap="flat" cmpd="sng">
            <a:noFill/>
            <a:prstDash val="solid"/>
            <a:miter lim="400000"/>
            <a:headEnd type="none" w="med" len="med"/>
            <a:tailEnd type="none" w="med" len="med"/>
          </a:ln>
          <a:effectLst/>
        </p:spPr>
        <p:txBody>
          <a:bodyPr lIns="45720" rIns="45720"/>
          <a:lstStyle/>
          <a:p>
            <a:pPr>
              <a:defRPr/>
            </a:pPr>
            <a:endParaRPr lang="en-US"/>
          </a:p>
        </p:txBody>
      </p:sp>
      <p:sp>
        <p:nvSpPr>
          <p:cNvPr id="2051" name="Rectangle 2">
            <a:extLst>
              <a:ext uri="{FF2B5EF4-FFF2-40B4-BE49-F238E27FC236}">
                <a16:creationId xmlns="" xmlns:a16="http://schemas.microsoft.com/office/drawing/2014/main" id="{6EA70E43-BB06-4C70-BFDC-698CA89E0E2D}"/>
              </a:ext>
            </a:extLst>
          </p:cNvPr>
          <p:cNvSpPr>
            <a:spLocks noGrp="1"/>
          </p:cNvSpPr>
          <p:nvPr>
            <p:ph type="title"/>
          </p:nvPr>
        </p:nvSpPr>
        <p:spPr bwMode="auto">
          <a:xfrm>
            <a:off x="2360613" y="2495550"/>
            <a:ext cx="4421187"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Lucida Sans" panose="020B0602030504020204" pitchFamily="34" charset="0"/>
              </a:rPr>
              <a:t>Click to edit Master title style</a:t>
            </a:r>
          </a:p>
        </p:txBody>
      </p:sp>
      <p:sp>
        <p:nvSpPr>
          <p:cNvPr id="2052" name="Rectangle 3">
            <a:extLst>
              <a:ext uri="{FF2B5EF4-FFF2-40B4-BE49-F238E27FC236}">
                <a16:creationId xmlns="" xmlns:a16="http://schemas.microsoft.com/office/drawing/2014/main" id="{DCCF1048-E521-44C3-AAF5-7DCEC73FE9F4}"/>
              </a:ext>
            </a:extLst>
          </p:cNvPr>
          <p:cNvSpPr>
            <a:spLocks noGrp="1"/>
          </p:cNvSpPr>
          <p:nvPr>
            <p:ph type="body" sz="quarter" idx="1"/>
          </p:nvPr>
        </p:nvSpPr>
        <p:spPr bwMode="auto">
          <a:xfrm>
            <a:off x="1371600" y="3840163"/>
            <a:ext cx="64008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p>
            <a:pPr lvl="0"/>
            <a:r>
              <a:rPr lang="en-US" altLang="en-US">
                <a:sym typeface="Calibri" panose="020F0502020204030204" pitchFamily="34" charset="0"/>
              </a:rPr>
              <a:t>Click to edit Master text styles</a:t>
            </a:r>
          </a:p>
          <a:p>
            <a:pPr lvl="1"/>
            <a:r>
              <a:rPr lang="en-US" altLang="en-US">
                <a:sym typeface="Calibri" panose="020F0502020204030204" pitchFamily="34" charset="0"/>
              </a:rPr>
              <a:t>Second level</a:t>
            </a:r>
          </a:p>
          <a:p>
            <a:pPr lvl="2"/>
            <a:r>
              <a:rPr lang="en-US" altLang="en-US">
                <a:sym typeface="Calibri" panose="020F0502020204030204" pitchFamily="34" charset="0"/>
              </a:rPr>
              <a:t>Third level</a:t>
            </a:r>
          </a:p>
          <a:p>
            <a:pPr lvl="3"/>
            <a:r>
              <a:rPr lang="en-US" altLang="en-US">
                <a:sym typeface="Calibri" panose="020F0502020204030204" pitchFamily="34" charset="0"/>
              </a:rPr>
              <a:t>Fourth level</a:t>
            </a:r>
          </a:p>
          <a:p>
            <a:pPr lvl="4"/>
            <a:r>
              <a:rPr lang="en-US" altLang="en-US">
                <a:sym typeface="Calibri" panose="020F0502020204030204" pitchFamily="34" charset="0"/>
              </a:rPr>
              <a:t>Fifth level</a:t>
            </a:r>
          </a:p>
        </p:txBody>
      </p:sp>
      <p:sp>
        <p:nvSpPr>
          <p:cNvPr id="2" name="Rectangle 4">
            <a:extLst>
              <a:ext uri="{FF2B5EF4-FFF2-40B4-BE49-F238E27FC236}">
                <a16:creationId xmlns="" xmlns:a16="http://schemas.microsoft.com/office/drawing/2014/main" id="{EA2EA1B6-B71D-4A1D-8F84-5AFA2802FBBB}"/>
              </a:ext>
            </a:extLst>
          </p:cNvPr>
          <p:cNvSpPr>
            <a:spLocks noGrp="1"/>
          </p:cNvSpPr>
          <p:nvPr>
            <p:ph type="sldNum" sz="quarter" idx="2"/>
          </p:nvPr>
        </p:nvSpPr>
        <p:spPr bwMode="auto">
          <a:xfrm>
            <a:off x="8418513" y="6376988"/>
            <a:ext cx="268287" cy="279400"/>
          </a:xfrm>
          <a:prstGeom prst="rect">
            <a:avLst/>
          </a:prstGeom>
          <a:noFill/>
          <a:ln w="12700" cap="flat" cmpd="sng">
            <a:noFill/>
            <a:prstDash val="solid"/>
            <a:miter lim="400000"/>
            <a:headEnd type="none" w="med" len="med"/>
            <a:tailEnd type="none" w="med" len="med"/>
          </a:ln>
          <a:effectLst/>
        </p:spPr>
        <p:txBody>
          <a:bodyPr vert="horz" wrap="none" lIns="0" tIns="0" rIns="0" bIns="0" numCol="1" anchor="t" anchorCtr="0" compatLnSpc="1">
            <a:prstTxWarp prst="textNoShape">
              <a:avLst/>
            </a:prstTxWarp>
          </a:bodyPr>
          <a:lstStyle>
            <a:lvl1pPr algn="r">
              <a:defRPr>
                <a:solidFill>
                  <a:srgbClr val="888888"/>
                </a:solidFill>
                <a:latin typeface="Helvetica" panose="020B0604020202020204" pitchFamily="34" charset="0"/>
                <a:cs typeface="Helvetica" panose="020B0604020202020204" pitchFamily="34" charset="0"/>
                <a:sym typeface="Helvetica" panose="020B0604020202020204" pitchFamily="34" charset="0"/>
              </a:defRPr>
            </a:lvl1pPr>
          </a:lstStyle>
          <a:p>
            <a:fld id="{BAF16FD5-D806-415B-BD62-5561B5909B59}" type="slidenum">
              <a:rPr lang="en-US" altLang="en-US"/>
              <a:pPr/>
              <a:t>‹N°›</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0" fontAlgn="base" hangingPunct="0">
        <a:spcBef>
          <a:spcPct val="0"/>
        </a:spcBef>
        <a:spcAft>
          <a:spcPct val="0"/>
        </a:spcAft>
        <a:defRPr sz="4000" b="1">
          <a:solidFill>
            <a:srgbClr val="FFFFFF"/>
          </a:solidFill>
          <a:latin typeface="+mj-lt"/>
          <a:ea typeface="+mj-ea"/>
          <a:cs typeface="+mj-cs"/>
          <a:sym typeface="Lucida Sans" panose="020B0602030504020204" pitchFamily="34" charset="0"/>
        </a:defRPr>
      </a:lvl1pPr>
      <a:lvl2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2pPr>
      <a:lvl3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3pPr>
      <a:lvl4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4pPr>
      <a:lvl5pPr algn="l" rtl="0" eaLnBrk="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anose="020B0602030504020204" pitchFamily="34" charset="0"/>
        </a:defRPr>
      </a:lvl5pPr>
      <a:lvl6pPr marL="4572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6pPr>
      <a:lvl7pPr marL="9144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7pPr>
      <a:lvl8pPr marL="13716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8pPr>
      <a:lvl9pPr marL="1828800" algn="l" rtl="0" fontAlgn="base" hangingPunct="0">
        <a:spcBef>
          <a:spcPct val="0"/>
        </a:spcBef>
        <a:spcAft>
          <a:spcPct val="0"/>
        </a:spcAft>
        <a:defRPr sz="4000" b="1">
          <a:solidFill>
            <a:srgbClr val="FFFFFF"/>
          </a:solidFill>
          <a:latin typeface="Lucida Sans" pitchFamily="34" charset="0"/>
          <a:ea typeface="Lucida Sans" pitchFamily="34" charset="0"/>
          <a:cs typeface="Lucida Sans" pitchFamily="34" charset="0"/>
          <a:sym typeface="Lucida Sans" pitchFamily="34" charset="0"/>
        </a:defRPr>
      </a:lvl9pPr>
    </p:titleStyle>
    <p:body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
            <a:extLst>
              <a:ext uri="{FF2B5EF4-FFF2-40B4-BE49-F238E27FC236}">
                <a16:creationId xmlns="" xmlns:a16="http://schemas.microsoft.com/office/drawing/2014/main" id="{2C74A8D2-E596-4C43-B1CB-6198AD511B47}"/>
              </a:ext>
            </a:extLst>
          </p:cNvPr>
          <p:cNvSpPr>
            <a:spLocks/>
          </p:cNvSpPr>
          <p:nvPr/>
        </p:nvSpPr>
        <p:spPr bwMode="auto">
          <a:xfrm>
            <a:off x="0" y="0"/>
            <a:ext cx="9144000" cy="6858000"/>
          </a:xfrm>
          <a:prstGeom prst="rect">
            <a:avLst/>
          </a:prstGeom>
          <a:solidFill>
            <a:srgbClr val="41B97A"/>
          </a:solidFill>
          <a:ln>
            <a:noFill/>
          </a:ln>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3075" name="AutoShape 2">
            <a:extLst>
              <a:ext uri="{FF2B5EF4-FFF2-40B4-BE49-F238E27FC236}">
                <a16:creationId xmlns="" xmlns:a16="http://schemas.microsoft.com/office/drawing/2014/main" id="{D3E2155A-AD9C-4374-BC34-ACADF4FA0255}"/>
              </a:ext>
            </a:extLst>
          </p:cNvPr>
          <p:cNvSpPr>
            <a:spLocks/>
          </p:cNvSpPr>
          <p:nvPr/>
        </p:nvSpPr>
        <p:spPr bwMode="auto">
          <a:xfrm>
            <a:off x="3378200" y="5881688"/>
            <a:ext cx="2949575" cy="560387"/>
          </a:xfrm>
          <a:custGeom>
            <a:avLst/>
            <a:gdLst>
              <a:gd name="T0" fmla="*/ 1474788 w 21600"/>
              <a:gd name="T1" fmla="*/ 280194 h 21600"/>
              <a:gd name="T2" fmla="*/ 1474788 w 21600"/>
              <a:gd name="T3" fmla="*/ 280194 h 21600"/>
              <a:gd name="T4" fmla="*/ 1474788 w 21600"/>
              <a:gd name="T5" fmla="*/ 280194 h 21600"/>
              <a:gd name="T6" fmla="*/ 1474788 w 21600"/>
              <a:gd name="T7" fmla="*/ 2801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72" y="0"/>
                </a:moveTo>
                <a:lnTo>
                  <a:pt x="2028" y="0"/>
                </a:lnTo>
                <a:lnTo>
                  <a:pt x="1664" y="172"/>
                </a:lnTo>
                <a:lnTo>
                  <a:pt x="1321" y="669"/>
                </a:lnTo>
                <a:lnTo>
                  <a:pt x="1005" y="1460"/>
                </a:lnTo>
                <a:lnTo>
                  <a:pt x="722" y="2514"/>
                </a:lnTo>
                <a:lnTo>
                  <a:pt x="477" y="3803"/>
                </a:lnTo>
                <a:lnTo>
                  <a:pt x="277" y="5295"/>
                </a:lnTo>
                <a:lnTo>
                  <a:pt x="127" y="6961"/>
                </a:lnTo>
                <a:lnTo>
                  <a:pt x="33" y="8770"/>
                </a:lnTo>
                <a:lnTo>
                  <a:pt x="0" y="10692"/>
                </a:lnTo>
                <a:lnTo>
                  <a:pt x="0" y="10908"/>
                </a:lnTo>
                <a:lnTo>
                  <a:pt x="33" y="12830"/>
                </a:lnTo>
                <a:lnTo>
                  <a:pt x="127" y="14639"/>
                </a:lnTo>
                <a:lnTo>
                  <a:pt x="277" y="16304"/>
                </a:lnTo>
                <a:lnTo>
                  <a:pt x="477" y="17797"/>
                </a:lnTo>
                <a:lnTo>
                  <a:pt x="722" y="19085"/>
                </a:lnTo>
                <a:lnTo>
                  <a:pt x="1005" y="20140"/>
                </a:lnTo>
                <a:lnTo>
                  <a:pt x="1321" y="20931"/>
                </a:lnTo>
                <a:lnTo>
                  <a:pt x="1664" y="21428"/>
                </a:lnTo>
                <a:lnTo>
                  <a:pt x="2028" y="21600"/>
                </a:lnTo>
                <a:lnTo>
                  <a:pt x="19572" y="21600"/>
                </a:lnTo>
                <a:lnTo>
                  <a:pt x="19936" y="21428"/>
                </a:lnTo>
                <a:lnTo>
                  <a:pt x="20279" y="20931"/>
                </a:lnTo>
                <a:lnTo>
                  <a:pt x="20595" y="20140"/>
                </a:lnTo>
                <a:lnTo>
                  <a:pt x="20878" y="19085"/>
                </a:lnTo>
                <a:lnTo>
                  <a:pt x="21123" y="17797"/>
                </a:lnTo>
                <a:lnTo>
                  <a:pt x="21323" y="16304"/>
                </a:lnTo>
                <a:lnTo>
                  <a:pt x="21473" y="14639"/>
                </a:lnTo>
                <a:lnTo>
                  <a:pt x="21567" y="12830"/>
                </a:lnTo>
                <a:lnTo>
                  <a:pt x="21600" y="10908"/>
                </a:lnTo>
                <a:lnTo>
                  <a:pt x="21600" y="10692"/>
                </a:lnTo>
                <a:lnTo>
                  <a:pt x="21567" y="8770"/>
                </a:lnTo>
                <a:lnTo>
                  <a:pt x="21473" y="6961"/>
                </a:lnTo>
                <a:lnTo>
                  <a:pt x="21323" y="5295"/>
                </a:lnTo>
                <a:lnTo>
                  <a:pt x="21123" y="3803"/>
                </a:lnTo>
                <a:lnTo>
                  <a:pt x="20878" y="2514"/>
                </a:lnTo>
                <a:lnTo>
                  <a:pt x="20595" y="1460"/>
                </a:lnTo>
                <a:lnTo>
                  <a:pt x="20279" y="669"/>
                </a:lnTo>
                <a:lnTo>
                  <a:pt x="19936" y="172"/>
                </a:lnTo>
                <a:lnTo>
                  <a:pt x="19572" y="0"/>
                </a:lnTo>
                <a:close/>
              </a:path>
            </a:pathLst>
          </a:custGeom>
          <a:solidFill>
            <a:srgbClr val="3BA366"/>
          </a:solidFill>
          <a:ln>
            <a:noFill/>
          </a:ln>
          <a:extLst/>
        </p:spPr>
        <p:txBody>
          <a:bodyPr lIns="45720" rIns="45720"/>
          <a:lstStyle/>
          <a:p>
            <a:endParaRPr lang="en-US"/>
          </a:p>
        </p:txBody>
      </p:sp>
      <p:sp>
        <p:nvSpPr>
          <p:cNvPr id="3076" name="Rectangle 3">
            <a:extLst>
              <a:ext uri="{FF2B5EF4-FFF2-40B4-BE49-F238E27FC236}">
                <a16:creationId xmlns="" xmlns:a16="http://schemas.microsoft.com/office/drawing/2014/main" id="{63B1A64B-FADE-416F-94F5-445E7ACA5D56}"/>
              </a:ext>
            </a:extLst>
          </p:cNvPr>
          <p:cNvSpPr>
            <a:spLocks/>
          </p:cNvSpPr>
          <p:nvPr/>
        </p:nvSpPr>
        <p:spPr bwMode="auto">
          <a:xfrm>
            <a:off x="7745412" y="296863"/>
            <a:ext cx="101711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dirty="0" smtClean="0">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rPr>
              <a:t>CEPA</a:t>
            </a:r>
            <a:endParaRPr lang="en-US" altLang="en-US" sz="2700" b="1" dirty="0">
              <a:solidFill>
                <a:srgbClr val="FFFFFF"/>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077" name="Rectangle 4" descr="image2.png">
            <a:extLst>
              <a:ext uri="{FF2B5EF4-FFF2-40B4-BE49-F238E27FC236}">
                <a16:creationId xmlns="" xmlns:a16="http://schemas.microsoft.com/office/drawing/2014/main" id="{2B593CBD-179B-4ABB-BDF6-2B19AF6109FB}"/>
              </a:ext>
            </a:extLst>
          </p:cNvPr>
          <p:cNvSpPr>
            <a:spLocks/>
          </p:cNvSpPr>
          <p:nvPr/>
        </p:nvSpPr>
        <p:spPr bwMode="auto">
          <a:xfrm>
            <a:off x="7015267" y="101809"/>
            <a:ext cx="573087"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3078" name="Rectangle 5">
            <a:extLst>
              <a:ext uri="{FF2B5EF4-FFF2-40B4-BE49-F238E27FC236}">
                <a16:creationId xmlns="" xmlns:a16="http://schemas.microsoft.com/office/drawing/2014/main" id="{4C7CDC79-A358-4CB7-BE15-9D299E6FCE07}"/>
              </a:ext>
            </a:extLst>
          </p:cNvPr>
          <p:cNvSpPr>
            <a:spLocks noGrp="1" noChangeArrowheads="1"/>
          </p:cNvSpPr>
          <p:nvPr>
            <p:ph type="title"/>
          </p:nvPr>
        </p:nvSpPr>
        <p:spPr>
          <a:xfrm>
            <a:off x="2887664" y="827882"/>
            <a:ext cx="6043928" cy="2024586"/>
          </a:xfrm>
        </p:spPr>
        <p:txBody>
          <a:bodyPr/>
          <a:lstStyle/>
          <a:p>
            <a:pPr indent="12700" algn="ctr" eaLnBrk="1">
              <a:lnSpc>
                <a:spcPct val="104000"/>
              </a:lnSpc>
            </a:pPr>
            <a:r>
              <a:rPr lang="en-US" altLang="en-US" sz="2800" dirty="0" smtClean="0">
                <a:solidFill>
                  <a:srgbClr val="FF0000"/>
                </a:solidFill>
                <a:latin typeface="Times New Roman" panose="02020603050405020304" pitchFamily="18" charset="0"/>
                <a:cs typeface="Times New Roman" panose="02020603050405020304" pitchFamily="18" charset="0"/>
              </a:rPr>
              <a:t>FOMENTAR LA DIVERSIFICACIÓN ECONÓMICA </a:t>
            </a:r>
            <a:r>
              <a:rPr lang="en-US" altLang="en-US" sz="2800" dirty="0">
                <a:solidFill>
                  <a:srgbClr val="FF0000"/>
                </a:solidFill>
                <a:latin typeface="Times New Roman" panose="02020603050405020304" pitchFamily="18" charset="0"/>
                <a:cs typeface="Times New Roman" panose="02020603050405020304" pitchFamily="18" charset="0"/>
              </a:rPr>
              <a:t>E</a:t>
            </a:r>
            <a:r>
              <a:rPr lang="en-US" altLang="en-US" sz="2800" dirty="0" smtClean="0">
                <a:solidFill>
                  <a:srgbClr val="FF0000"/>
                </a:solidFill>
                <a:latin typeface="Times New Roman" panose="02020603050405020304" pitchFamily="18" charset="0"/>
                <a:cs typeface="Times New Roman" panose="02020603050405020304" pitchFamily="18" charset="0"/>
              </a:rPr>
              <a:t>N GUINEA ECUATORIAL </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smtClean="0">
                <a:solidFill>
                  <a:srgbClr val="FF0000"/>
                </a:solidFill>
                <a:latin typeface="Times New Roman" panose="02020603050405020304" pitchFamily="18" charset="0"/>
                <a:cs typeface="Times New Roman" panose="02020603050405020304" pitchFamily="18" charset="0"/>
              </a:rPr>
              <a:t>EL CASO </a:t>
            </a:r>
            <a:r>
              <a:rPr lang="en-US" altLang="en-US" sz="2800" dirty="0">
                <a:solidFill>
                  <a:srgbClr val="FF0000"/>
                </a:solidFill>
                <a:latin typeface="Times New Roman" panose="02020603050405020304" pitchFamily="18" charset="0"/>
                <a:cs typeface="Times New Roman" panose="02020603050405020304" pitchFamily="18" charset="0"/>
              </a:rPr>
              <a:t>DE </a:t>
            </a:r>
            <a:r>
              <a:rPr lang="en-US" altLang="en-US" sz="2800" dirty="0" smtClean="0">
                <a:solidFill>
                  <a:srgbClr val="FF0000"/>
                </a:solidFill>
                <a:latin typeface="Times New Roman" panose="02020603050405020304" pitchFamily="18" charset="0"/>
                <a:cs typeface="Times New Roman" panose="02020603050405020304" pitchFamily="18" charset="0"/>
              </a:rPr>
              <a:t>LA POLÍTICA INDUSTRIAL</a:t>
            </a:r>
            <a:endParaRPr lang="en-US" altLang="en-US" dirty="0">
              <a:solidFill>
                <a:srgbClr val="FF0000"/>
              </a:solidFill>
              <a:latin typeface="Lato" pitchFamily="34" charset="0"/>
              <a:cs typeface="Lato" pitchFamily="34" charset="0"/>
              <a:sym typeface="Lato" pitchFamily="34" charset="0"/>
            </a:endParaRPr>
          </a:p>
        </p:txBody>
      </p:sp>
      <p:sp>
        <p:nvSpPr>
          <p:cNvPr id="3079" name="Rectangle 6">
            <a:extLst>
              <a:ext uri="{FF2B5EF4-FFF2-40B4-BE49-F238E27FC236}">
                <a16:creationId xmlns="" xmlns:a16="http://schemas.microsoft.com/office/drawing/2014/main" id="{45D480D9-C857-43FB-A6EA-45D5AF50C65F}"/>
              </a:ext>
            </a:extLst>
          </p:cNvPr>
          <p:cNvSpPr>
            <a:spLocks/>
          </p:cNvSpPr>
          <p:nvPr/>
        </p:nvSpPr>
        <p:spPr bwMode="auto">
          <a:xfrm>
            <a:off x="4154612" y="3276600"/>
            <a:ext cx="4989388" cy="705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2800" b="1" dirty="0">
                <a:solidFill>
                  <a:srgbClr val="FFFFFF"/>
                </a:solidFill>
                <a:latin typeface="Lato" pitchFamily="34" charset="0"/>
                <a:cs typeface="Lato" pitchFamily="34" charset="0"/>
                <a:sym typeface="Lato" pitchFamily="34" charset="0"/>
              </a:rPr>
              <a:t> </a:t>
            </a:r>
            <a:r>
              <a:rPr lang="en-US" altLang="en-US" sz="2800" b="1" i="1" dirty="0" err="1" smtClean="0">
                <a:solidFill>
                  <a:srgbClr val="FF0000"/>
                </a:solidFill>
                <a:latin typeface="Lato" pitchFamily="34" charset="0"/>
                <a:cs typeface="Lato" pitchFamily="34" charset="0"/>
                <a:sym typeface="Lato" pitchFamily="34" charset="0"/>
              </a:rPr>
              <a:t>Fundamentos</a:t>
            </a:r>
            <a:endParaRPr lang="en-US" altLang="en-US" sz="2800" i="1" dirty="0">
              <a:solidFill>
                <a:srgbClr val="FF0000"/>
              </a:solidFill>
              <a:latin typeface="Lato" pitchFamily="34" charset="0"/>
              <a:cs typeface="Lato" pitchFamily="34" charset="0"/>
              <a:sym typeface="Lato" pitchFamily="34" charset="0"/>
            </a:endParaRPr>
          </a:p>
          <a:p>
            <a:pPr eaLnBrk="1">
              <a:spcBef>
                <a:spcPts val="100"/>
              </a:spcBef>
            </a:pPr>
            <a:r>
              <a:rPr lang="en-US" altLang="en-US" sz="1700" b="1" dirty="0">
                <a:solidFill>
                  <a:srgbClr val="FF0000"/>
                </a:solidFill>
                <a:latin typeface="Lato" pitchFamily="34" charset="0"/>
                <a:cs typeface="Lato" pitchFamily="34" charset="0"/>
                <a:sym typeface="Lato" pitchFamily="34" charset="0"/>
              </a:rPr>
              <a:t>                 </a:t>
            </a:r>
          </a:p>
        </p:txBody>
      </p:sp>
      <p:sp>
        <p:nvSpPr>
          <p:cNvPr id="3080" name="Rectangle 7">
            <a:extLst>
              <a:ext uri="{FF2B5EF4-FFF2-40B4-BE49-F238E27FC236}">
                <a16:creationId xmlns="" xmlns:a16="http://schemas.microsoft.com/office/drawing/2014/main" id="{37D5991C-9157-4EA4-868D-10BD7AE34A21}"/>
              </a:ext>
            </a:extLst>
          </p:cNvPr>
          <p:cNvSpPr>
            <a:spLocks/>
          </p:cNvSpPr>
          <p:nvPr/>
        </p:nvSpPr>
        <p:spPr bwMode="auto">
          <a:xfrm>
            <a:off x="4874096" y="5885900"/>
            <a:ext cx="388843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7325" indent="3619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r" eaLnBrk="1"/>
            <a:r>
              <a:rPr lang="en-US" altLang="en-US" sz="1700" b="1" dirty="0" smtClean="0">
                <a:solidFill>
                  <a:srgbClr val="FF0000"/>
                </a:solidFill>
                <a:latin typeface="Lato" pitchFamily="34" charset="0"/>
                <a:cs typeface="Lato" pitchFamily="34" charset="0"/>
                <a:sym typeface="Lato" pitchFamily="34" charset="0"/>
              </a:rPr>
              <a:t>JUNIO DE  </a:t>
            </a:r>
            <a:r>
              <a:rPr lang="en-US" altLang="en-US" sz="1700" b="1" dirty="0">
                <a:solidFill>
                  <a:srgbClr val="FF0000"/>
                </a:solidFill>
                <a:latin typeface="Lato" pitchFamily="34" charset="0"/>
                <a:cs typeface="Lato" pitchFamily="34" charset="0"/>
                <a:sym typeface="Lato" pitchFamily="34" charset="0"/>
              </a:rPr>
              <a:t>2018</a:t>
            </a:r>
          </a:p>
        </p:txBody>
      </p:sp>
      <p:sp>
        <p:nvSpPr>
          <p:cNvPr id="3081" name="AutoShape 8">
            <a:extLst>
              <a:ext uri="{FF2B5EF4-FFF2-40B4-BE49-F238E27FC236}">
                <a16:creationId xmlns="" xmlns:a16="http://schemas.microsoft.com/office/drawing/2014/main" id="{E343295F-CED8-488C-B00B-217851338532}"/>
              </a:ext>
            </a:extLst>
          </p:cNvPr>
          <p:cNvSpPr>
            <a:spLocks/>
          </p:cNvSpPr>
          <p:nvPr/>
        </p:nvSpPr>
        <p:spPr bwMode="auto">
          <a:xfrm>
            <a:off x="663575" y="3273425"/>
            <a:ext cx="3730625" cy="511175"/>
          </a:xfrm>
          <a:custGeom>
            <a:avLst/>
            <a:gdLst>
              <a:gd name="T0" fmla="*/ 1865313 w 21600"/>
              <a:gd name="T1" fmla="*/ 255587 h 21600"/>
              <a:gd name="T2" fmla="*/ 1865313 w 21600"/>
              <a:gd name="T3" fmla="*/ 255587 h 21600"/>
              <a:gd name="T4" fmla="*/ 1865313 w 21600"/>
              <a:gd name="T5" fmla="*/ 255587 h 21600"/>
              <a:gd name="T6" fmla="*/ 1865313 w 21600"/>
              <a:gd name="T7" fmla="*/ 2555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155" y="0"/>
                </a:moveTo>
                <a:lnTo>
                  <a:pt x="1445" y="0"/>
                </a:lnTo>
                <a:lnTo>
                  <a:pt x="1185" y="172"/>
                </a:lnTo>
                <a:lnTo>
                  <a:pt x="941" y="669"/>
                </a:lnTo>
                <a:lnTo>
                  <a:pt x="716" y="1460"/>
                </a:lnTo>
                <a:lnTo>
                  <a:pt x="514" y="2514"/>
                </a:lnTo>
                <a:lnTo>
                  <a:pt x="340" y="3803"/>
                </a:lnTo>
                <a:lnTo>
                  <a:pt x="197" y="5295"/>
                </a:lnTo>
                <a:lnTo>
                  <a:pt x="90" y="6961"/>
                </a:lnTo>
                <a:lnTo>
                  <a:pt x="23" y="8770"/>
                </a:lnTo>
                <a:lnTo>
                  <a:pt x="0" y="10692"/>
                </a:lnTo>
                <a:lnTo>
                  <a:pt x="0" y="10908"/>
                </a:lnTo>
                <a:lnTo>
                  <a:pt x="23" y="12830"/>
                </a:lnTo>
                <a:lnTo>
                  <a:pt x="90" y="14639"/>
                </a:lnTo>
                <a:lnTo>
                  <a:pt x="197" y="16304"/>
                </a:lnTo>
                <a:lnTo>
                  <a:pt x="340" y="17797"/>
                </a:lnTo>
                <a:lnTo>
                  <a:pt x="514" y="19085"/>
                </a:lnTo>
                <a:lnTo>
                  <a:pt x="716" y="20140"/>
                </a:lnTo>
                <a:lnTo>
                  <a:pt x="941" y="20931"/>
                </a:lnTo>
                <a:lnTo>
                  <a:pt x="1185" y="21428"/>
                </a:lnTo>
                <a:lnTo>
                  <a:pt x="1445" y="21600"/>
                </a:lnTo>
                <a:lnTo>
                  <a:pt x="20155" y="21600"/>
                </a:lnTo>
                <a:lnTo>
                  <a:pt x="20415" y="21428"/>
                </a:lnTo>
                <a:lnTo>
                  <a:pt x="20659" y="20931"/>
                </a:lnTo>
                <a:lnTo>
                  <a:pt x="20884" y="20140"/>
                </a:lnTo>
                <a:lnTo>
                  <a:pt x="21086" y="19085"/>
                </a:lnTo>
                <a:lnTo>
                  <a:pt x="21260" y="17797"/>
                </a:lnTo>
                <a:lnTo>
                  <a:pt x="21403" y="16304"/>
                </a:lnTo>
                <a:lnTo>
                  <a:pt x="21510" y="14639"/>
                </a:lnTo>
                <a:lnTo>
                  <a:pt x="21577" y="12830"/>
                </a:lnTo>
                <a:lnTo>
                  <a:pt x="21600" y="10908"/>
                </a:lnTo>
                <a:lnTo>
                  <a:pt x="21600" y="10692"/>
                </a:lnTo>
                <a:lnTo>
                  <a:pt x="21577" y="8770"/>
                </a:lnTo>
                <a:lnTo>
                  <a:pt x="21510" y="6961"/>
                </a:lnTo>
                <a:lnTo>
                  <a:pt x="21403" y="5295"/>
                </a:lnTo>
                <a:lnTo>
                  <a:pt x="21260" y="3803"/>
                </a:lnTo>
                <a:lnTo>
                  <a:pt x="21086" y="2514"/>
                </a:lnTo>
                <a:lnTo>
                  <a:pt x="20884" y="1460"/>
                </a:lnTo>
                <a:lnTo>
                  <a:pt x="20659" y="669"/>
                </a:lnTo>
                <a:lnTo>
                  <a:pt x="20415" y="172"/>
                </a:lnTo>
                <a:lnTo>
                  <a:pt x="20155" y="0"/>
                </a:lnTo>
                <a:close/>
              </a:path>
            </a:pathLst>
          </a:custGeom>
          <a:solidFill>
            <a:srgbClr val="3BA366"/>
          </a:solidFill>
          <a:ln>
            <a:noFill/>
          </a:ln>
          <a:extLst/>
        </p:spPr>
        <p:txBody>
          <a:bodyPr lIns="45720" rIns="45720"/>
          <a:lstStyle/>
          <a:p>
            <a:endParaRPr lang="en-US"/>
          </a:p>
        </p:txBody>
      </p:sp>
      <p:sp>
        <p:nvSpPr>
          <p:cNvPr id="3082" name="AutoShape 9">
            <a:extLst>
              <a:ext uri="{FF2B5EF4-FFF2-40B4-BE49-F238E27FC236}">
                <a16:creationId xmlns="" xmlns:a16="http://schemas.microsoft.com/office/drawing/2014/main" id="{72DFCE01-2440-47B5-8768-E6F7F81A76FD}"/>
              </a:ext>
            </a:extLst>
          </p:cNvPr>
          <p:cNvSpPr>
            <a:spLocks/>
          </p:cNvSpPr>
          <p:nvPr/>
        </p:nvSpPr>
        <p:spPr bwMode="auto">
          <a:xfrm>
            <a:off x="1004888" y="3889375"/>
            <a:ext cx="2692400" cy="511175"/>
          </a:xfrm>
          <a:custGeom>
            <a:avLst/>
            <a:gdLst>
              <a:gd name="T0" fmla="*/ 1346200 w 21600"/>
              <a:gd name="T1" fmla="*/ 255587 h 21600"/>
              <a:gd name="T2" fmla="*/ 1346200 w 21600"/>
              <a:gd name="T3" fmla="*/ 255587 h 21600"/>
              <a:gd name="T4" fmla="*/ 1346200 w 21600"/>
              <a:gd name="T5" fmla="*/ 255587 h 21600"/>
              <a:gd name="T6" fmla="*/ 1346200 w 21600"/>
              <a:gd name="T7" fmla="*/ 2555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597" y="0"/>
                </a:moveTo>
                <a:lnTo>
                  <a:pt x="2003" y="0"/>
                </a:lnTo>
                <a:lnTo>
                  <a:pt x="1643" y="172"/>
                </a:lnTo>
                <a:lnTo>
                  <a:pt x="1304" y="669"/>
                </a:lnTo>
                <a:lnTo>
                  <a:pt x="992" y="1460"/>
                </a:lnTo>
                <a:lnTo>
                  <a:pt x="713" y="2514"/>
                </a:lnTo>
                <a:lnTo>
                  <a:pt x="471" y="3803"/>
                </a:lnTo>
                <a:lnTo>
                  <a:pt x="274" y="5295"/>
                </a:lnTo>
                <a:lnTo>
                  <a:pt x="125" y="6961"/>
                </a:lnTo>
                <a:lnTo>
                  <a:pt x="32" y="8770"/>
                </a:lnTo>
                <a:lnTo>
                  <a:pt x="0" y="10692"/>
                </a:lnTo>
                <a:lnTo>
                  <a:pt x="0" y="10908"/>
                </a:lnTo>
                <a:lnTo>
                  <a:pt x="32" y="12830"/>
                </a:lnTo>
                <a:lnTo>
                  <a:pt x="125" y="14639"/>
                </a:lnTo>
                <a:lnTo>
                  <a:pt x="274" y="16304"/>
                </a:lnTo>
                <a:lnTo>
                  <a:pt x="471" y="17797"/>
                </a:lnTo>
                <a:lnTo>
                  <a:pt x="713" y="19085"/>
                </a:lnTo>
                <a:lnTo>
                  <a:pt x="992" y="20140"/>
                </a:lnTo>
                <a:lnTo>
                  <a:pt x="1304" y="20931"/>
                </a:lnTo>
                <a:lnTo>
                  <a:pt x="1643" y="21428"/>
                </a:lnTo>
                <a:lnTo>
                  <a:pt x="2003" y="21600"/>
                </a:lnTo>
                <a:lnTo>
                  <a:pt x="19597" y="21600"/>
                </a:lnTo>
                <a:lnTo>
                  <a:pt x="19957" y="21428"/>
                </a:lnTo>
                <a:lnTo>
                  <a:pt x="20296" y="20931"/>
                </a:lnTo>
                <a:lnTo>
                  <a:pt x="20608" y="20140"/>
                </a:lnTo>
                <a:lnTo>
                  <a:pt x="20887" y="19085"/>
                </a:lnTo>
                <a:lnTo>
                  <a:pt x="21129" y="17797"/>
                </a:lnTo>
                <a:lnTo>
                  <a:pt x="21327" y="16304"/>
                </a:lnTo>
                <a:lnTo>
                  <a:pt x="21475" y="14639"/>
                </a:lnTo>
                <a:lnTo>
                  <a:pt x="21568" y="12830"/>
                </a:lnTo>
                <a:lnTo>
                  <a:pt x="21600" y="10908"/>
                </a:lnTo>
                <a:lnTo>
                  <a:pt x="21600" y="10692"/>
                </a:lnTo>
                <a:lnTo>
                  <a:pt x="21568" y="8770"/>
                </a:lnTo>
                <a:lnTo>
                  <a:pt x="21475" y="6961"/>
                </a:lnTo>
                <a:lnTo>
                  <a:pt x="21327" y="5295"/>
                </a:lnTo>
                <a:lnTo>
                  <a:pt x="21129" y="3803"/>
                </a:lnTo>
                <a:lnTo>
                  <a:pt x="20887" y="2514"/>
                </a:lnTo>
                <a:lnTo>
                  <a:pt x="20608" y="1460"/>
                </a:lnTo>
                <a:lnTo>
                  <a:pt x="20296" y="669"/>
                </a:lnTo>
                <a:lnTo>
                  <a:pt x="19957" y="172"/>
                </a:lnTo>
                <a:lnTo>
                  <a:pt x="19597" y="0"/>
                </a:lnTo>
                <a:close/>
              </a:path>
            </a:pathLst>
          </a:custGeom>
          <a:solidFill>
            <a:srgbClr val="3BA366"/>
          </a:solidFill>
          <a:ln>
            <a:noFill/>
          </a:ln>
          <a:extLst/>
        </p:spPr>
        <p:txBody>
          <a:bodyPr lIns="45720" rIns="45720"/>
          <a:lstStyle/>
          <a:p>
            <a:endParaRPr lang="en-US"/>
          </a:p>
        </p:txBody>
      </p:sp>
      <p:sp>
        <p:nvSpPr>
          <p:cNvPr id="3083" name="AutoShape 10">
            <a:extLst>
              <a:ext uri="{FF2B5EF4-FFF2-40B4-BE49-F238E27FC236}">
                <a16:creationId xmlns="" xmlns:a16="http://schemas.microsoft.com/office/drawing/2014/main" id="{4093A76D-4ACE-4387-94FC-2503C77F2EA1}"/>
              </a:ext>
            </a:extLst>
          </p:cNvPr>
          <p:cNvSpPr>
            <a:spLocks/>
          </p:cNvSpPr>
          <p:nvPr/>
        </p:nvSpPr>
        <p:spPr bwMode="auto">
          <a:xfrm>
            <a:off x="1166813" y="4567238"/>
            <a:ext cx="2808287" cy="509587"/>
          </a:xfrm>
          <a:custGeom>
            <a:avLst/>
            <a:gdLst>
              <a:gd name="T0" fmla="*/ 1404144 w 21600"/>
              <a:gd name="T1" fmla="*/ 254794 h 21600"/>
              <a:gd name="T2" fmla="*/ 1404144 w 21600"/>
              <a:gd name="T3" fmla="*/ 254794 h 21600"/>
              <a:gd name="T4" fmla="*/ 1404144 w 21600"/>
              <a:gd name="T5" fmla="*/ 254794 h 21600"/>
              <a:gd name="T6" fmla="*/ 1404144 w 21600"/>
              <a:gd name="T7" fmla="*/ 254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681" y="0"/>
                </a:moveTo>
                <a:lnTo>
                  <a:pt x="1919" y="0"/>
                </a:lnTo>
                <a:lnTo>
                  <a:pt x="1574" y="172"/>
                </a:lnTo>
                <a:lnTo>
                  <a:pt x="1250" y="669"/>
                </a:lnTo>
                <a:lnTo>
                  <a:pt x="951" y="1460"/>
                </a:lnTo>
                <a:lnTo>
                  <a:pt x="683" y="2514"/>
                </a:lnTo>
                <a:lnTo>
                  <a:pt x="451" y="3803"/>
                </a:lnTo>
                <a:lnTo>
                  <a:pt x="262" y="5295"/>
                </a:lnTo>
                <a:lnTo>
                  <a:pt x="120" y="6961"/>
                </a:lnTo>
                <a:lnTo>
                  <a:pt x="31" y="8770"/>
                </a:lnTo>
                <a:lnTo>
                  <a:pt x="0" y="10692"/>
                </a:lnTo>
                <a:lnTo>
                  <a:pt x="0" y="10908"/>
                </a:lnTo>
                <a:lnTo>
                  <a:pt x="31" y="12830"/>
                </a:lnTo>
                <a:lnTo>
                  <a:pt x="120" y="14639"/>
                </a:lnTo>
                <a:lnTo>
                  <a:pt x="262" y="16304"/>
                </a:lnTo>
                <a:lnTo>
                  <a:pt x="451" y="17797"/>
                </a:lnTo>
                <a:lnTo>
                  <a:pt x="683" y="19085"/>
                </a:lnTo>
                <a:lnTo>
                  <a:pt x="951" y="20140"/>
                </a:lnTo>
                <a:lnTo>
                  <a:pt x="1250" y="20931"/>
                </a:lnTo>
                <a:lnTo>
                  <a:pt x="1574" y="21428"/>
                </a:lnTo>
                <a:lnTo>
                  <a:pt x="1919" y="21600"/>
                </a:lnTo>
                <a:lnTo>
                  <a:pt x="19681" y="21600"/>
                </a:lnTo>
                <a:lnTo>
                  <a:pt x="20026" y="21420"/>
                </a:lnTo>
                <a:lnTo>
                  <a:pt x="20350" y="20904"/>
                </a:lnTo>
                <a:lnTo>
                  <a:pt x="20649" y="20084"/>
                </a:lnTo>
                <a:lnTo>
                  <a:pt x="20917" y="18995"/>
                </a:lnTo>
                <a:lnTo>
                  <a:pt x="21149" y="17671"/>
                </a:lnTo>
                <a:lnTo>
                  <a:pt x="21338" y="16144"/>
                </a:lnTo>
                <a:lnTo>
                  <a:pt x="21480" y="14450"/>
                </a:lnTo>
                <a:lnTo>
                  <a:pt x="21569" y="12621"/>
                </a:lnTo>
                <a:lnTo>
                  <a:pt x="21600" y="10692"/>
                </a:lnTo>
                <a:lnTo>
                  <a:pt x="21569" y="8770"/>
                </a:lnTo>
                <a:lnTo>
                  <a:pt x="21480" y="6961"/>
                </a:lnTo>
                <a:lnTo>
                  <a:pt x="21338" y="5295"/>
                </a:lnTo>
                <a:lnTo>
                  <a:pt x="21149" y="3803"/>
                </a:lnTo>
                <a:lnTo>
                  <a:pt x="20917" y="2514"/>
                </a:lnTo>
                <a:lnTo>
                  <a:pt x="20649" y="1460"/>
                </a:lnTo>
                <a:lnTo>
                  <a:pt x="20350" y="669"/>
                </a:lnTo>
                <a:lnTo>
                  <a:pt x="20026" y="172"/>
                </a:lnTo>
                <a:lnTo>
                  <a:pt x="19681" y="0"/>
                </a:lnTo>
                <a:close/>
              </a:path>
            </a:pathLst>
          </a:custGeom>
          <a:solidFill>
            <a:srgbClr val="3BA366"/>
          </a:solidFill>
          <a:ln>
            <a:noFill/>
          </a:ln>
          <a:extLst/>
        </p:spPr>
        <p:txBody>
          <a:bodyPr lIns="45720" rIns="45720"/>
          <a:lstStyle/>
          <a:p>
            <a:endParaRPr lang="en-US"/>
          </a:p>
        </p:txBody>
      </p:sp>
      <p:sp>
        <p:nvSpPr>
          <p:cNvPr id="3084" name="AutoShape 11">
            <a:extLst>
              <a:ext uri="{FF2B5EF4-FFF2-40B4-BE49-F238E27FC236}">
                <a16:creationId xmlns="" xmlns:a16="http://schemas.microsoft.com/office/drawing/2014/main" id="{8361F7EA-3A44-4754-AB29-F45C36F6744F}"/>
              </a:ext>
            </a:extLst>
          </p:cNvPr>
          <p:cNvSpPr>
            <a:spLocks/>
          </p:cNvSpPr>
          <p:nvPr/>
        </p:nvSpPr>
        <p:spPr bwMode="auto">
          <a:xfrm>
            <a:off x="1166813" y="5253038"/>
            <a:ext cx="2141537" cy="509587"/>
          </a:xfrm>
          <a:custGeom>
            <a:avLst/>
            <a:gdLst>
              <a:gd name="T0" fmla="*/ 1070769 w 21600"/>
              <a:gd name="T1" fmla="*/ 254794 h 21600"/>
              <a:gd name="T2" fmla="*/ 1070769 w 21600"/>
              <a:gd name="T3" fmla="*/ 254794 h 21600"/>
              <a:gd name="T4" fmla="*/ 1070769 w 21600"/>
              <a:gd name="T5" fmla="*/ 254794 h 21600"/>
              <a:gd name="T6" fmla="*/ 1070769 w 21600"/>
              <a:gd name="T7" fmla="*/ 254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083" y="0"/>
                </a:moveTo>
                <a:lnTo>
                  <a:pt x="2517" y="0"/>
                </a:lnTo>
                <a:lnTo>
                  <a:pt x="2065" y="172"/>
                </a:lnTo>
                <a:lnTo>
                  <a:pt x="1639" y="669"/>
                </a:lnTo>
                <a:lnTo>
                  <a:pt x="1247" y="1460"/>
                </a:lnTo>
                <a:lnTo>
                  <a:pt x="895" y="2514"/>
                </a:lnTo>
                <a:lnTo>
                  <a:pt x="592" y="3803"/>
                </a:lnTo>
                <a:lnTo>
                  <a:pt x="344" y="5295"/>
                </a:lnTo>
                <a:lnTo>
                  <a:pt x="157" y="6961"/>
                </a:lnTo>
                <a:lnTo>
                  <a:pt x="41" y="8770"/>
                </a:lnTo>
                <a:lnTo>
                  <a:pt x="0" y="10692"/>
                </a:lnTo>
                <a:lnTo>
                  <a:pt x="0" y="10908"/>
                </a:lnTo>
                <a:lnTo>
                  <a:pt x="41" y="12830"/>
                </a:lnTo>
                <a:lnTo>
                  <a:pt x="157" y="14639"/>
                </a:lnTo>
                <a:lnTo>
                  <a:pt x="344" y="16304"/>
                </a:lnTo>
                <a:lnTo>
                  <a:pt x="592" y="17797"/>
                </a:lnTo>
                <a:lnTo>
                  <a:pt x="895" y="19085"/>
                </a:lnTo>
                <a:lnTo>
                  <a:pt x="1247" y="20140"/>
                </a:lnTo>
                <a:lnTo>
                  <a:pt x="1639" y="20931"/>
                </a:lnTo>
                <a:lnTo>
                  <a:pt x="2065" y="21428"/>
                </a:lnTo>
                <a:lnTo>
                  <a:pt x="2517" y="21600"/>
                </a:lnTo>
                <a:lnTo>
                  <a:pt x="19083" y="21600"/>
                </a:lnTo>
                <a:lnTo>
                  <a:pt x="19535" y="21428"/>
                </a:lnTo>
                <a:lnTo>
                  <a:pt x="19961" y="20931"/>
                </a:lnTo>
                <a:lnTo>
                  <a:pt x="20353" y="20140"/>
                </a:lnTo>
                <a:lnTo>
                  <a:pt x="20705" y="19085"/>
                </a:lnTo>
                <a:lnTo>
                  <a:pt x="21008" y="17797"/>
                </a:lnTo>
                <a:lnTo>
                  <a:pt x="21256" y="16304"/>
                </a:lnTo>
                <a:lnTo>
                  <a:pt x="21443" y="14639"/>
                </a:lnTo>
                <a:lnTo>
                  <a:pt x="21559" y="12830"/>
                </a:lnTo>
                <a:lnTo>
                  <a:pt x="21600" y="10908"/>
                </a:lnTo>
                <a:lnTo>
                  <a:pt x="21600" y="10692"/>
                </a:lnTo>
                <a:lnTo>
                  <a:pt x="21559" y="8770"/>
                </a:lnTo>
                <a:lnTo>
                  <a:pt x="21443" y="6961"/>
                </a:lnTo>
                <a:lnTo>
                  <a:pt x="21256" y="5295"/>
                </a:lnTo>
                <a:lnTo>
                  <a:pt x="21008" y="3803"/>
                </a:lnTo>
                <a:lnTo>
                  <a:pt x="20705" y="2514"/>
                </a:lnTo>
                <a:lnTo>
                  <a:pt x="20353" y="1460"/>
                </a:lnTo>
                <a:lnTo>
                  <a:pt x="19961" y="669"/>
                </a:lnTo>
                <a:lnTo>
                  <a:pt x="19535" y="172"/>
                </a:lnTo>
                <a:lnTo>
                  <a:pt x="19083" y="0"/>
                </a:lnTo>
                <a:close/>
              </a:path>
            </a:pathLst>
          </a:custGeom>
          <a:solidFill>
            <a:srgbClr val="3BA366"/>
          </a:solidFill>
          <a:ln>
            <a:noFill/>
          </a:ln>
          <a:extLst/>
        </p:spPr>
        <p:txBody>
          <a:bodyPr lIns="45720" rIns="45720"/>
          <a:lstStyle/>
          <a:p>
            <a:endParaRPr lang="en-US"/>
          </a:p>
        </p:txBody>
      </p:sp>
      <p:sp>
        <p:nvSpPr>
          <p:cNvPr id="3085" name="AutoShape 12">
            <a:extLst>
              <a:ext uri="{FF2B5EF4-FFF2-40B4-BE49-F238E27FC236}">
                <a16:creationId xmlns="" xmlns:a16="http://schemas.microsoft.com/office/drawing/2014/main" id="{2CFDFB69-1678-44ED-8626-4B5494AA79F8}"/>
              </a:ext>
            </a:extLst>
          </p:cNvPr>
          <p:cNvSpPr>
            <a:spLocks/>
          </p:cNvSpPr>
          <p:nvPr/>
        </p:nvSpPr>
        <p:spPr bwMode="auto">
          <a:xfrm>
            <a:off x="1411288" y="5922963"/>
            <a:ext cx="1476375" cy="511175"/>
          </a:xfrm>
          <a:custGeom>
            <a:avLst/>
            <a:gdLst>
              <a:gd name="T0" fmla="*/ 738188 w 21600"/>
              <a:gd name="T1" fmla="*/ 255587 h 21600"/>
              <a:gd name="T2" fmla="*/ 738188 w 21600"/>
              <a:gd name="T3" fmla="*/ 255587 h 21600"/>
              <a:gd name="T4" fmla="*/ 738188 w 21600"/>
              <a:gd name="T5" fmla="*/ 255587 h 21600"/>
              <a:gd name="T6" fmla="*/ 738188 w 21600"/>
              <a:gd name="T7" fmla="*/ 2555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948" y="0"/>
                </a:moveTo>
                <a:lnTo>
                  <a:pt x="3652" y="0"/>
                </a:lnTo>
                <a:lnTo>
                  <a:pt x="2996" y="172"/>
                </a:lnTo>
                <a:lnTo>
                  <a:pt x="2378" y="669"/>
                </a:lnTo>
                <a:lnTo>
                  <a:pt x="1809" y="1460"/>
                </a:lnTo>
                <a:lnTo>
                  <a:pt x="1299" y="2514"/>
                </a:lnTo>
                <a:lnTo>
                  <a:pt x="859" y="3803"/>
                </a:lnTo>
                <a:lnTo>
                  <a:pt x="499" y="5295"/>
                </a:lnTo>
                <a:lnTo>
                  <a:pt x="228" y="6961"/>
                </a:lnTo>
                <a:lnTo>
                  <a:pt x="59" y="8770"/>
                </a:lnTo>
                <a:lnTo>
                  <a:pt x="0" y="10692"/>
                </a:lnTo>
                <a:lnTo>
                  <a:pt x="0" y="10908"/>
                </a:lnTo>
                <a:lnTo>
                  <a:pt x="59" y="12830"/>
                </a:lnTo>
                <a:lnTo>
                  <a:pt x="228" y="14639"/>
                </a:lnTo>
                <a:lnTo>
                  <a:pt x="499" y="16304"/>
                </a:lnTo>
                <a:lnTo>
                  <a:pt x="859" y="17797"/>
                </a:lnTo>
                <a:lnTo>
                  <a:pt x="1299" y="19085"/>
                </a:lnTo>
                <a:lnTo>
                  <a:pt x="1809" y="20140"/>
                </a:lnTo>
                <a:lnTo>
                  <a:pt x="2378" y="20931"/>
                </a:lnTo>
                <a:lnTo>
                  <a:pt x="2996" y="21428"/>
                </a:lnTo>
                <a:lnTo>
                  <a:pt x="3652" y="21600"/>
                </a:lnTo>
                <a:lnTo>
                  <a:pt x="17948" y="21600"/>
                </a:lnTo>
                <a:lnTo>
                  <a:pt x="18605" y="21428"/>
                </a:lnTo>
                <a:lnTo>
                  <a:pt x="19222" y="20931"/>
                </a:lnTo>
                <a:lnTo>
                  <a:pt x="19791" y="20140"/>
                </a:lnTo>
                <a:lnTo>
                  <a:pt x="20301" y="19085"/>
                </a:lnTo>
                <a:lnTo>
                  <a:pt x="20741" y="17797"/>
                </a:lnTo>
                <a:lnTo>
                  <a:pt x="21101" y="16304"/>
                </a:lnTo>
                <a:lnTo>
                  <a:pt x="21372" y="14639"/>
                </a:lnTo>
                <a:lnTo>
                  <a:pt x="21541" y="12830"/>
                </a:lnTo>
                <a:lnTo>
                  <a:pt x="21600" y="10908"/>
                </a:lnTo>
                <a:lnTo>
                  <a:pt x="21600" y="10692"/>
                </a:lnTo>
                <a:lnTo>
                  <a:pt x="21541" y="8770"/>
                </a:lnTo>
                <a:lnTo>
                  <a:pt x="21372" y="6961"/>
                </a:lnTo>
                <a:lnTo>
                  <a:pt x="21101" y="5295"/>
                </a:lnTo>
                <a:lnTo>
                  <a:pt x="20741" y="3803"/>
                </a:lnTo>
                <a:lnTo>
                  <a:pt x="20301" y="2514"/>
                </a:lnTo>
                <a:lnTo>
                  <a:pt x="19791" y="1460"/>
                </a:lnTo>
                <a:lnTo>
                  <a:pt x="19222" y="669"/>
                </a:lnTo>
                <a:lnTo>
                  <a:pt x="18605" y="172"/>
                </a:lnTo>
                <a:lnTo>
                  <a:pt x="17948" y="0"/>
                </a:lnTo>
                <a:close/>
              </a:path>
            </a:pathLst>
          </a:custGeom>
          <a:solidFill>
            <a:srgbClr val="3BA366"/>
          </a:solidFill>
          <a:ln>
            <a:noFill/>
          </a:ln>
          <a:extLst/>
        </p:spPr>
        <p:txBody>
          <a:bodyPr lIns="45720" rIns="45720"/>
          <a:lstStyle/>
          <a:p>
            <a:endParaRPr lang="en-US"/>
          </a:p>
        </p:txBody>
      </p:sp>
      <p:sp>
        <p:nvSpPr>
          <p:cNvPr id="3086" name="AutoShape 13">
            <a:extLst>
              <a:ext uri="{FF2B5EF4-FFF2-40B4-BE49-F238E27FC236}">
                <a16:creationId xmlns="" xmlns:a16="http://schemas.microsoft.com/office/drawing/2014/main" id="{45E96374-5B08-40AA-9549-EBEF470D351D}"/>
              </a:ext>
            </a:extLst>
          </p:cNvPr>
          <p:cNvSpPr>
            <a:spLocks/>
          </p:cNvSpPr>
          <p:nvPr/>
        </p:nvSpPr>
        <p:spPr bwMode="auto">
          <a:xfrm>
            <a:off x="0" y="0"/>
            <a:ext cx="1004888" cy="496888"/>
          </a:xfrm>
          <a:custGeom>
            <a:avLst/>
            <a:gdLst>
              <a:gd name="T0" fmla="*/ 502444 w 21600"/>
              <a:gd name="T1" fmla="*/ 248444 h 21600"/>
              <a:gd name="T2" fmla="*/ 502444 w 21600"/>
              <a:gd name="T3" fmla="*/ 248444 h 21600"/>
              <a:gd name="T4" fmla="*/ 502444 w 21600"/>
              <a:gd name="T5" fmla="*/ 248444 h 21600"/>
              <a:gd name="T6" fmla="*/ 502444 w 21600"/>
              <a:gd name="T7" fmla="*/ 24844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7873" y="0"/>
                </a:moveTo>
                <a:lnTo>
                  <a:pt x="0" y="0"/>
                </a:lnTo>
                <a:lnTo>
                  <a:pt x="0" y="21600"/>
                </a:lnTo>
                <a:lnTo>
                  <a:pt x="16243" y="21600"/>
                </a:lnTo>
                <a:lnTo>
                  <a:pt x="17206" y="21423"/>
                </a:lnTo>
                <a:lnTo>
                  <a:pt x="18112" y="20914"/>
                </a:lnTo>
                <a:lnTo>
                  <a:pt x="18947" y="20103"/>
                </a:lnTo>
                <a:lnTo>
                  <a:pt x="19694" y="19021"/>
                </a:lnTo>
                <a:lnTo>
                  <a:pt x="20340" y="17700"/>
                </a:lnTo>
                <a:lnTo>
                  <a:pt x="20869" y="16169"/>
                </a:lnTo>
                <a:lnTo>
                  <a:pt x="21265" y="14461"/>
                </a:lnTo>
                <a:lnTo>
                  <a:pt x="21514" y="12606"/>
                </a:lnTo>
                <a:lnTo>
                  <a:pt x="21600" y="10635"/>
                </a:lnTo>
                <a:lnTo>
                  <a:pt x="21600" y="10413"/>
                </a:lnTo>
                <a:lnTo>
                  <a:pt x="21514" y="8442"/>
                </a:lnTo>
                <a:lnTo>
                  <a:pt x="21265" y="6587"/>
                </a:lnTo>
                <a:lnTo>
                  <a:pt x="20869" y="4879"/>
                </a:lnTo>
                <a:lnTo>
                  <a:pt x="20340" y="3349"/>
                </a:lnTo>
                <a:lnTo>
                  <a:pt x="19694" y="2027"/>
                </a:lnTo>
                <a:lnTo>
                  <a:pt x="18947" y="945"/>
                </a:lnTo>
                <a:lnTo>
                  <a:pt x="18112" y="134"/>
                </a:lnTo>
                <a:lnTo>
                  <a:pt x="17873" y="0"/>
                </a:lnTo>
                <a:close/>
              </a:path>
            </a:pathLst>
          </a:custGeom>
          <a:solidFill>
            <a:srgbClr val="3BA366"/>
          </a:solidFill>
          <a:ln>
            <a:noFill/>
          </a:ln>
          <a:extLst/>
        </p:spPr>
        <p:txBody>
          <a:bodyPr lIns="45720" rIns="45720"/>
          <a:lstStyle/>
          <a:p>
            <a:endParaRPr lang="en-US"/>
          </a:p>
        </p:txBody>
      </p:sp>
      <p:sp>
        <p:nvSpPr>
          <p:cNvPr id="3087" name="AutoShape 14">
            <a:extLst>
              <a:ext uri="{FF2B5EF4-FFF2-40B4-BE49-F238E27FC236}">
                <a16:creationId xmlns="" xmlns:a16="http://schemas.microsoft.com/office/drawing/2014/main" id="{D81742A4-3DCA-4C30-9EAD-93F87AE202D5}"/>
              </a:ext>
            </a:extLst>
          </p:cNvPr>
          <p:cNvSpPr>
            <a:spLocks/>
          </p:cNvSpPr>
          <p:nvPr/>
        </p:nvSpPr>
        <p:spPr bwMode="auto">
          <a:xfrm>
            <a:off x="1519238" y="6546850"/>
            <a:ext cx="790575" cy="309563"/>
          </a:xfrm>
          <a:custGeom>
            <a:avLst/>
            <a:gdLst>
              <a:gd name="T0" fmla="*/ 395288 w 21600"/>
              <a:gd name="T1" fmla="*/ 154782 h 21600"/>
              <a:gd name="T2" fmla="*/ 395288 w 21600"/>
              <a:gd name="T3" fmla="*/ 154782 h 21600"/>
              <a:gd name="T4" fmla="*/ 395288 w 21600"/>
              <a:gd name="T5" fmla="*/ 154782 h 21600"/>
              <a:gd name="T6" fmla="*/ 395288 w 21600"/>
              <a:gd name="T7" fmla="*/ 154782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4782" y="0"/>
                </a:moveTo>
                <a:lnTo>
                  <a:pt x="6817" y="0"/>
                </a:lnTo>
                <a:lnTo>
                  <a:pt x="5592" y="283"/>
                </a:lnTo>
                <a:lnTo>
                  <a:pt x="4439" y="1100"/>
                </a:lnTo>
                <a:lnTo>
                  <a:pt x="3377" y="2401"/>
                </a:lnTo>
                <a:lnTo>
                  <a:pt x="2425" y="4137"/>
                </a:lnTo>
                <a:lnTo>
                  <a:pt x="1603" y="6257"/>
                </a:lnTo>
                <a:lnTo>
                  <a:pt x="931" y="8712"/>
                </a:lnTo>
                <a:lnTo>
                  <a:pt x="426" y="11452"/>
                </a:lnTo>
                <a:lnTo>
                  <a:pt x="110" y="14428"/>
                </a:lnTo>
                <a:lnTo>
                  <a:pt x="0" y="17590"/>
                </a:lnTo>
                <a:lnTo>
                  <a:pt x="0" y="17946"/>
                </a:lnTo>
                <a:lnTo>
                  <a:pt x="110" y="21108"/>
                </a:lnTo>
                <a:lnTo>
                  <a:pt x="162" y="21600"/>
                </a:lnTo>
                <a:lnTo>
                  <a:pt x="21438" y="21600"/>
                </a:lnTo>
                <a:lnTo>
                  <a:pt x="21490" y="21108"/>
                </a:lnTo>
                <a:lnTo>
                  <a:pt x="21600" y="17946"/>
                </a:lnTo>
                <a:lnTo>
                  <a:pt x="21600" y="17590"/>
                </a:lnTo>
                <a:lnTo>
                  <a:pt x="21490" y="14428"/>
                </a:lnTo>
                <a:lnTo>
                  <a:pt x="21173" y="11452"/>
                </a:lnTo>
                <a:lnTo>
                  <a:pt x="20669" y="8712"/>
                </a:lnTo>
                <a:lnTo>
                  <a:pt x="19997" y="6257"/>
                </a:lnTo>
                <a:lnTo>
                  <a:pt x="19175" y="4137"/>
                </a:lnTo>
                <a:lnTo>
                  <a:pt x="18223" y="2401"/>
                </a:lnTo>
                <a:lnTo>
                  <a:pt x="17161" y="1100"/>
                </a:lnTo>
                <a:lnTo>
                  <a:pt x="16008" y="283"/>
                </a:lnTo>
                <a:lnTo>
                  <a:pt x="14782" y="0"/>
                </a:lnTo>
                <a:close/>
              </a:path>
            </a:pathLst>
          </a:custGeom>
          <a:solidFill>
            <a:srgbClr val="3BA366"/>
          </a:solidFill>
          <a:ln>
            <a:noFill/>
          </a:ln>
          <a:extLst/>
        </p:spPr>
        <p:txBody>
          <a:bodyPr lIns="45720" rIns="45720"/>
          <a:lstStyle/>
          <a:p>
            <a:endParaRPr lang="en-US"/>
          </a:p>
        </p:txBody>
      </p:sp>
      <p:sp>
        <p:nvSpPr>
          <p:cNvPr id="3088" name="AutoShape 15">
            <a:extLst>
              <a:ext uri="{FF2B5EF4-FFF2-40B4-BE49-F238E27FC236}">
                <a16:creationId xmlns="" xmlns:a16="http://schemas.microsoft.com/office/drawing/2014/main" id="{BDA56116-3030-4AAE-A66A-F30A29B40011}"/>
              </a:ext>
            </a:extLst>
          </p:cNvPr>
          <p:cNvSpPr>
            <a:spLocks/>
          </p:cNvSpPr>
          <p:nvPr/>
        </p:nvSpPr>
        <p:spPr bwMode="auto">
          <a:xfrm>
            <a:off x="0" y="573088"/>
            <a:ext cx="1536700" cy="509587"/>
          </a:xfrm>
          <a:custGeom>
            <a:avLst/>
            <a:gdLst>
              <a:gd name="T0" fmla="*/ 768350 w 21600"/>
              <a:gd name="T1" fmla="*/ 254794 h 21600"/>
              <a:gd name="T2" fmla="*/ 768350 w 21600"/>
              <a:gd name="T3" fmla="*/ 254794 h 21600"/>
              <a:gd name="T4" fmla="*/ 768350 w 21600"/>
              <a:gd name="T5" fmla="*/ 254794 h 21600"/>
              <a:gd name="T6" fmla="*/ 768350 w 21600"/>
              <a:gd name="T7" fmla="*/ 254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093" y="0"/>
                </a:moveTo>
                <a:lnTo>
                  <a:pt x="0" y="0"/>
                </a:lnTo>
                <a:lnTo>
                  <a:pt x="0" y="21600"/>
                </a:lnTo>
                <a:lnTo>
                  <a:pt x="18093" y="21600"/>
                </a:lnTo>
                <a:lnTo>
                  <a:pt x="18724" y="21428"/>
                </a:lnTo>
                <a:lnTo>
                  <a:pt x="19317" y="20931"/>
                </a:lnTo>
                <a:lnTo>
                  <a:pt x="19863" y="20140"/>
                </a:lnTo>
                <a:lnTo>
                  <a:pt x="20353" y="19085"/>
                </a:lnTo>
                <a:lnTo>
                  <a:pt x="20775" y="17797"/>
                </a:lnTo>
                <a:lnTo>
                  <a:pt x="21121" y="16304"/>
                </a:lnTo>
                <a:lnTo>
                  <a:pt x="21381" y="14639"/>
                </a:lnTo>
                <a:lnTo>
                  <a:pt x="21544" y="12830"/>
                </a:lnTo>
                <a:lnTo>
                  <a:pt x="21600" y="10908"/>
                </a:lnTo>
                <a:lnTo>
                  <a:pt x="21600" y="10692"/>
                </a:lnTo>
                <a:lnTo>
                  <a:pt x="21544" y="8770"/>
                </a:lnTo>
                <a:lnTo>
                  <a:pt x="21381" y="6961"/>
                </a:lnTo>
                <a:lnTo>
                  <a:pt x="21121" y="5295"/>
                </a:lnTo>
                <a:lnTo>
                  <a:pt x="20775" y="3803"/>
                </a:lnTo>
                <a:lnTo>
                  <a:pt x="20353" y="2514"/>
                </a:lnTo>
                <a:lnTo>
                  <a:pt x="19863" y="1460"/>
                </a:lnTo>
                <a:lnTo>
                  <a:pt x="19317" y="669"/>
                </a:lnTo>
                <a:lnTo>
                  <a:pt x="18724" y="172"/>
                </a:lnTo>
                <a:lnTo>
                  <a:pt x="18093" y="0"/>
                </a:lnTo>
                <a:close/>
              </a:path>
            </a:pathLst>
          </a:custGeom>
          <a:solidFill>
            <a:srgbClr val="3BA366"/>
          </a:solidFill>
          <a:ln>
            <a:noFill/>
          </a:ln>
          <a:extLst/>
        </p:spPr>
        <p:txBody>
          <a:bodyPr lIns="45720" rIns="45720"/>
          <a:lstStyle/>
          <a:p>
            <a:endParaRPr lang="en-US" dirty="0"/>
          </a:p>
        </p:txBody>
      </p:sp>
      <p:sp>
        <p:nvSpPr>
          <p:cNvPr id="3089" name="AutoShape 16">
            <a:extLst>
              <a:ext uri="{FF2B5EF4-FFF2-40B4-BE49-F238E27FC236}">
                <a16:creationId xmlns="" xmlns:a16="http://schemas.microsoft.com/office/drawing/2014/main" id="{372ED6B0-53F3-4DA5-8F72-89C90C6413EF}"/>
              </a:ext>
            </a:extLst>
          </p:cNvPr>
          <p:cNvSpPr>
            <a:spLocks/>
          </p:cNvSpPr>
          <p:nvPr/>
        </p:nvSpPr>
        <p:spPr bwMode="auto">
          <a:xfrm>
            <a:off x="0" y="1238250"/>
            <a:ext cx="3067050" cy="509588"/>
          </a:xfrm>
          <a:custGeom>
            <a:avLst/>
            <a:gdLst>
              <a:gd name="T0" fmla="*/ 1533525 w 21600"/>
              <a:gd name="T1" fmla="*/ 254794 h 21600"/>
              <a:gd name="T2" fmla="*/ 1533525 w 21600"/>
              <a:gd name="T3" fmla="*/ 254794 h 21600"/>
              <a:gd name="T4" fmla="*/ 1533525 w 21600"/>
              <a:gd name="T5" fmla="*/ 254794 h 21600"/>
              <a:gd name="T6" fmla="*/ 1533525 w 21600"/>
              <a:gd name="T7" fmla="*/ 254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9842" y="0"/>
                </a:moveTo>
                <a:lnTo>
                  <a:pt x="0" y="0"/>
                </a:lnTo>
                <a:lnTo>
                  <a:pt x="0" y="21600"/>
                </a:lnTo>
                <a:lnTo>
                  <a:pt x="19842" y="21600"/>
                </a:lnTo>
                <a:lnTo>
                  <a:pt x="20158" y="21428"/>
                </a:lnTo>
                <a:lnTo>
                  <a:pt x="20456" y="20931"/>
                </a:lnTo>
                <a:lnTo>
                  <a:pt x="20729" y="20140"/>
                </a:lnTo>
                <a:lnTo>
                  <a:pt x="20975" y="19085"/>
                </a:lnTo>
                <a:lnTo>
                  <a:pt x="21187" y="17797"/>
                </a:lnTo>
                <a:lnTo>
                  <a:pt x="21360" y="16304"/>
                </a:lnTo>
                <a:lnTo>
                  <a:pt x="21490" y="14639"/>
                </a:lnTo>
                <a:lnTo>
                  <a:pt x="21572" y="12830"/>
                </a:lnTo>
                <a:lnTo>
                  <a:pt x="21600" y="10908"/>
                </a:lnTo>
                <a:lnTo>
                  <a:pt x="21600" y="10692"/>
                </a:lnTo>
                <a:lnTo>
                  <a:pt x="21572" y="8770"/>
                </a:lnTo>
                <a:lnTo>
                  <a:pt x="21490" y="6961"/>
                </a:lnTo>
                <a:lnTo>
                  <a:pt x="21360" y="5295"/>
                </a:lnTo>
                <a:lnTo>
                  <a:pt x="21187" y="3803"/>
                </a:lnTo>
                <a:lnTo>
                  <a:pt x="20975" y="2514"/>
                </a:lnTo>
                <a:lnTo>
                  <a:pt x="20729" y="1460"/>
                </a:lnTo>
                <a:lnTo>
                  <a:pt x="20456" y="669"/>
                </a:lnTo>
                <a:lnTo>
                  <a:pt x="20158" y="172"/>
                </a:lnTo>
                <a:lnTo>
                  <a:pt x="19842" y="0"/>
                </a:lnTo>
                <a:close/>
              </a:path>
            </a:pathLst>
          </a:custGeom>
          <a:solidFill>
            <a:srgbClr val="3BA366"/>
          </a:solidFill>
          <a:ln>
            <a:noFill/>
          </a:ln>
          <a:extLst/>
        </p:spPr>
        <p:txBody>
          <a:bodyPr lIns="45720" rIns="45720"/>
          <a:lstStyle/>
          <a:p>
            <a:endParaRPr lang="en-US"/>
          </a:p>
        </p:txBody>
      </p:sp>
      <p:sp>
        <p:nvSpPr>
          <p:cNvPr id="3090" name="AutoShape 17">
            <a:extLst>
              <a:ext uri="{FF2B5EF4-FFF2-40B4-BE49-F238E27FC236}">
                <a16:creationId xmlns="" xmlns:a16="http://schemas.microsoft.com/office/drawing/2014/main" id="{DBEE48F6-7B5A-4EEA-AF13-AB93F47E285E}"/>
              </a:ext>
            </a:extLst>
          </p:cNvPr>
          <p:cNvSpPr>
            <a:spLocks/>
          </p:cNvSpPr>
          <p:nvPr/>
        </p:nvSpPr>
        <p:spPr bwMode="auto">
          <a:xfrm>
            <a:off x="0" y="1916113"/>
            <a:ext cx="3432175" cy="509587"/>
          </a:xfrm>
          <a:custGeom>
            <a:avLst/>
            <a:gdLst>
              <a:gd name="T0" fmla="*/ 1716088 w 21600"/>
              <a:gd name="T1" fmla="*/ 254794 h 21600"/>
              <a:gd name="T2" fmla="*/ 1716088 w 21600"/>
              <a:gd name="T3" fmla="*/ 254794 h 21600"/>
              <a:gd name="T4" fmla="*/ 1716088 w 21600"/>
              <a:gd name="T5" fmla="*/ 254794 h 21600"/>
              <a:gd name="T6" fmla="*/ 1716088 w 21600"/>
              <a:gd name="T7" fmla="*/ 254794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030" y="0"/>
                </a:moveTo>
                <a:lnTo>
                  <a:pt x="0" y="0"/>
                </a:lnTo>
                <a:lnTo>
                  <a:pt x="0" y="21600"/>
                </a:lnTo>
                <a:lnTo>
                  <a:pt x="20030" y="21600"/>
                </a:lnTo>
                <a:lnTo>
                  <a:pt x="20312" y="21428"/>
                </a:lnTo>
                <a:lnTo>
                  <a:pt x="20578" y="20931"/>
                </a:lnTo>
                <a:lnTo>
                  <a:pt x="20822" y="20140"/>
                </a:lnTo>
                <a:lnTo>
                  <a:pt x="21041" y="19085"/>
                </a:lnTo>
                <a:lnTo>
                  <a:pt x="21231" y="17797"/>
                </a:lnTo>
                <a:lnTo>
                  <a:pt x="21386" y="16304"/>
                </a:lnTo>
                <a:lnTo>
                  <a:pt x="21502" y="14639"/>
                </a:lnTo>
                <a:lnTo>
                  <a:pt x="21575" y="12830"/>
                </a:lnTo>
                <a:lnTo>
                  <a:pt x="21600" y="10908"/>
                </a:lnTo>
                <a:lnTo>
                  <a:pt x="21600" y="10692"/>
                </a:lnTo>
                <a:lnTo>
                  <a:pt x="21575" y="8770"/>
                </a:lnTo>
                <a:lnTo>
                  <a:pt x="21502" y="6961"/>
                </a:lnTo>
                <a:lnTo>
                  <a:pt x="21386" y="5295"/>
                </a:lnTo>
                <a:lnTo>
                  <a:pt x="21231" y="3803"/>
                </a:lnTo>
                <a:lnTo>
                  <a:pt x="21041" y="2514"/>
                </a:lnTo>
                <a:lnTo>
                  <a:pt x="20822" y="1460"/>
                </a:lnTo>
                <a:lnTo>
                  <a:pt x="20578" y="669"/>
                </a:lnTo>
                <a:lnTo>
                  <a:pt x="20312" y="172"/>
                </a:lnTo>
                <a:lnTo>
                  <a:pt x="20030" y="0"/>
                </a:lnTo>
                <a:close/>
              </a:path>
            </a:pathLst>
          </a:custGeom>
          <a:solidFill>
            <a:srgbClr val="3BA366"/>
          </a:solidFill>
          <a:ln>
            <a:noFill/>
          </a:ln>
          <a:extLst/>
        </p:spPr>
        <p:txBody>
          <a:bodyPr lIns="45720" rIns="45720"/>
          <a:lstStyle/>
          <a:p>
            <a:endParaRPr lang="en-US"/>
          </a:p>
        </p:txBody>
      </p:sp>
      <p:sp>
        <p:nvSpPr>
          <p:cNvPr id="3091" name="AutoShape 18">
            <a:extLst>
              <a:ext uri="{FF2B5EF4-FFF2-40B4-BE49-F238E27FC236}">
                <a16:creationId xmlns="" xmlns:a16="http://schemas.microsoft.com/office/drawing/2014/main" id="{C8B57BB4-A314-4DC7-BD4C-0A3720D022A6}"/>
              </a:ext>
            </a:extLst>
          </p:cNvPr>
          <p:cNvSpPr>
            <a:spLocks/>
          </p:cNvSpPr>
          <p:nvPr/>
        </p:nvSpPr>
        <p:spPr bwMode="auto">
          <a:xfrm>
            <a:off x="0" y="2600325"/>
            <a:ext cx="4619625" cy="511175"/>
          </a:xfrm>
          <a:custGeom>
            <a:avLst/>
            <a:gdLst>
              <a:gd name="T0" fmla="*/ 2309813 w 21600"/>
              <a:gd name="T1" fmla="*/ 255587 h 21600"/>
              <a:gd name="T2" fmla="*/ 2309813 w 21600"/>
              <a:gd name="T3" fmla="*/ 255587 h 21600"/>
              <a:gd name="T4" fmla="*/ 2309813 w 21600"/>
              <a:gd name="T5" fmla="*/ 255587 h 21600"/>
              <a:gd name="T6" fmla="*/ 2309813 w 21600"/>
              <a:gd name="T7" fmla="*/ 25558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598" y="0"/>
                </a:moveTo>
                <a:lnTo>
                  <a:pt x="0" y="0"/>
                </a:lnTo>
                <a:lnTo>
                  <a:pt x="0" y="21600"/>
                </a:lnTo>
                <a:lnTo>
                  <a:pt x="20433" y="21600"/>
                </a:lnTo>
                <a:lnTo>
                  <a:pt x="20643" y="21428"/>
                </a:lnTo>
                <a:lnTo>
                  <a:pt x="20840" y="20931"/>
                </a:lnTo>
                <a:lnTo>
                  <a:pt x="21022" y="20140"/>
                </a:lnTo>
                <a:lnTo>
                  <a:pt x="21185" y="19085"/>
                </a:lnTo>
                <a:lnTo>
                  <a:pt x="21326" y="17797"/>
                </a:lnTo>
                <a:lnTo>
                  <a:pt x="21441" y="16304"/>
                </a:lnTo>
                <a:lnTo>
                  <a:pt x="21527" y="14639"/>
                </a:lnTo>
                <a:lnTo>
                  <a:pt x="21581" y="12830"/>
                </a:lnTo>
                <a:lnTo>
                  <a:pt x="21600" y="10908"/>
                </a:lnTo>
                <a:lnTo>
                  <a:pt x="21600" y="9184"/>
                </a:lnTo>
                <a:lnTo>
                  <a:pt x="21574" y="7078"/>
                </a:lnTo>
                <a:lnTo>
                  <a:pt x="21498" y="5145"/>
                </a:lnTo>
                <a:lnTo>
                  <a:pt x="21380" y="3440"/>
                </a:lnTo>
                <a:lnTo>
                  <a:pt x="21225" y="2018"/>
                </a:lnTo>
                <a:lnTo>
                  <a:pt x="21039" y="933"/>
                </a:lnTo>
                <a:lnTo>
                  <a:pt x="20828" y="243"/>
                </a:lnTo>
                <a:lnTo>
                  <a:pt x="20598" y="0"/>
                </a:lnTo>
                <a:close/>
              </a:path>
            </a:pathLst>
          </a:custGeom>
          <a:solidFill>
            <a:srgbClr val="3BA366"/>
          </a:solidFill>
          <a:ln>
            <a:noFill/>
          </a:ln>
          <a:extLst/>
        </p:spPr>
        <p:txBody>
          <a:bodyPr lIns="45720" rIns="45720"/>
          <a:lstStyle/>
          <a:p>
            <a:endParaRPr lang="en-US"/>
          </a:p>
        </p:txBody>
      </p:sp>
      <p:sp>
        <p:nvSpPr>
          <p:cNvPr id="3093" name="Marcador de Posição do Número do Diapositivo 20">
            <a:extLst>
              <a:ext uri="{FF2B5EF4-FFF2-40B4-BE49-F238E27FC236}">
                <a16:creationId xmlns="" xmlns:a16="http://schemas.microsoft.com/office/drawing/2014/main" id="{64DEF773-3D8D-4D34-88FA-DB2496E557F9}"/>
              </a:ext>
            </a:extLst>
          </p:cNvPr>
          <p:cNvSpPr>
            <a:spLocks noGrp="1"/>
          </p:cNvSpPr>
          <p:nvPr>
            <p:ph type="sldNum" sz="quarter" idx="10"/>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fld id="{AC86DEB0-660E-4D8A-89D8-43750C3F9584}" type="slidenum">
              <a:rPr lang="en-US" altLang="en-US">
                <a:solidFill>
                  <a:srgbClr val="888888"/>
                </a:solidFill>
                <a:latin typeface="Helvetica" panose="020B0604020202020204" pitchFamily="34" charset="0"/>
                <a:cs typeface="Helvetica" panose="020B0604020202020204" pitchFamily="34" charset="0"/>
                <a:sym typeface="Helvetica" panose="020B0604020202020204" pitchFamily="34" charset="0"/>
              </a:rPr>
              <a:pPr eaLnBrk="1"/>
              <a:t>1</a:t>
            </a:fld>
            <a:endParaRPr lang="en-US" altLang="en-US">
              <a:solidFill>
                <a:srgbClr val="888888"/>
              </a:solidFill>
              <a:latin typeface="Helvetica" panose="020B0604020202020204" pitchFamily="34" charset="0"/>
              <a:cs typeface="Helvetica" panose="020B0604020202020204" pitchFamily="34" charset="0"/>
              <a:sym typeface="Helvetica" panose="020B0604020202020204" pitchFamily="34" charset="0"/>
            </a:endParaRPr>
          </a:p>
        </p:txBody>
      </p:sp>
      <p:sp>
        <p:nvSpPr>
          <p:cNvPr id="21" name="Rectangle 6">
            <a:extLst>
              <a:ext uri="{FF2B5EF4-FFF2-40B4-BE49-F238E27FC236}">
                <a16:creationId xmlns="" xmlns:a16="http://schemas.microsoft.com/office/drawing/2014/main" id="{5F6338F6-675F-4C33-BD9E-5A65B79B5F4C}"/>
              </a:ext>
            </a:extLst>
          </p:cNvPr>
          <p:cNvSpPr>
            <a:spLocks/>
          </p:cNvSpPr>
          <p:nvPr/>
        </p:nvSpPr>
        <p:spPr bwMode="auto">
          <a:xfrm>
            <a:off x="3975100" y="4574452"/>
            <a:ext cx="498938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US" altLang="en-US" sz="1100" b="1" dirty="0">
                <a:solidFill>
                  <a:srgbClr val="FFFFFF"/>
                </a:solidFill>
                <a:latin typeface="Lato" pitchFamily="34" charset="0"/>
                <a:cs typeface="Lato" pitchFamily="34" charset="0"/>
                <a:sym typeface="Lato" pitchFamily="34" charset="0"/>
              </a:rPr>
              <a:t> </a:t>
            </a:r>
            <a:r>
              <a:rPr lang="es-ES" altLang="en-US" sz="2000" b="1" dirty="0" smtClean="0">
                <a:solidFill>
                  <a:srgbClr val="FF0000"/>
                </a:solidFill>
                <a:latin typeface="Lato" pitchFamily="34" charset="0"/>
                <a:cs typeface="Lato" pitchFamily="34" charset="0"/>
                <a:sym typeface="Lato" pitchFamily="34" charset="0"/>
              </a:rPr>
              <a:t>Por: </a:t>
            </a:r>
            <a:r>
              <a:rPr lang="es-ES" altLang="en-US" sz="2000" b="1" dirty="0">
                <a:solidFill>
                  <a:srgbClr val="FF0000"/>
                </a:solidFill>
                <a:latin typeface="Lato" pitchFamily="34" charset="0"/>
                <a:cs typeface="Lato" pitchFamily="34" charset="0"/>
                <a:sym typeface="Lato" pitchFamily="34" charset="0"/>
              </a:rPr>
              <a:t>Antonio M.A. Pedro</a:t>
            </a:r>
            <a:br>
              <a:rPr lang="es-ES" altLang="en-US" sz="2000" b="1" dirty="0">
                <a:solidFill>
                  <a:srgbClr val="FF0000"/>
                </a:solidFill>
                <a:latin typeface="Lato" pitchFamily="34" charset="0"/>
                <a:cs typeface="Lato" pitchFamily="34" charset="0"/>
                <a:sym typeface="Lato" pitchFamily="34" charset="0"/>
              </a:rPr>
            </a:br>
            <a:r>
              <a:rPr lang="es-ES" altLang="en-US" sz="2000" b="1" dirty="0">
                <a:solidFill>
                  <a:srgbClr val="FF0000"/>
                </a:solidFill>
                <a:latin typeface="Lato" pitchFamily="34" charset="0"/>
                <a:cs typeface="Lato" pitchFamily="34" charset="0"/>
                <a:sym typeface="Lato" pitchFamily="34" charset="0"/>
              </a:rPr>
              <a:t>Director, </a:t>
            </a:r>
            <a:r>
              <a:rPr lang="es-ES" altLang="en-US" sz="2000" b="1" dirty="0" smtClean="0">
                <a:solidFill>
                  <a:srgbClr val="FF0000"/>
                </a:solidFill>
                <a:latin typeface="Lato" pitchFamily="34" charset="0"/>
                <a:cs typeface="Lato" pitchFamily="34" charset="0"/>
                <a:sym typeface="Lato" pitchFamily="34" charset="0"/>
              </a:rPr>
              <a:t>CEPA/</a:t>
            </a:r>
            <a:r>
              <a:rPr lang="es-ES" altLang="en-US" sz="2000" b="1" dirty="0">
                <a:solidFill>
                  <a:srgbClr val="FF0000"/>
                </a:solidFill>
                <a:latin typeface="Lato" pitchFamily="34" charset="0"/>
                <a:cs typeface="Lato" pitchFamily="34" charset="0"/>
                <a:sym typeface="Lato" pitchFamily="34" charset="0"/>
              </a:rPr>
              <a:t>O</a:t>
            </a:r>
            <a:r>
              <a:rPr lang="es-ES" altLang="en-US" sz="2000" b="1" dirty="0" smtClean="0">
                <a:solidFill>
                  <a:srgbClr val="FF0000"/>
                </a:solidFill>
                <a:latin typeface="Lato" pitchFamily="34" charset="0"/>
                <a:cs typeface="Lato" pitchFamily="34" charset="0"/>
                <a:sym typeface="Lato" pitchFamily="34" charset="0"/>
              </a:rPr>
              <a:t>SR-AC</a:t>
            </a:r>
            <a:r>
              <a:rPr lang="es-ES" altLang="en-US" sz="2000" b="1" dirty="0">
                <a:solidFill>
                  <a:srgbClr val="FF0000"/>
                </a:solidFill>
                <a:latin typeface="Lato" pitchFamily="34" charset="0"/>
                <a:cs typeface="Lato" pitchFamily="34" charset="0"/>
                <a:sym typeface="Lato" pitchFamily="34" charset="0"/>
              </a:rPr>
              <a:t/>
            </a:r>
            <a:br>
              <a:rPr lang="es-ES" altLang="en-US" sz="2000" b="1" dirty="0">
                <a:solidFill>
                  <a:srgbClr val="FF0000"/>
                </a:solidFill>
                <a:latin typeface="Lato" pitchFamily="34" charset="0"/>
                <a:cs typeface="Lato" pitchFamily="34" charset="0"/>
                <a:sym typeface="Lato" pitchFamily="34" charset="0"/>
              </a:rPr>
            </a:br>
            <a:r>
              <a:rPr lang="es-ES" altLang="en-US" sz="2000" b="1" dirty="0">
                <a:solidFill>
                  <a:srgbClr val="FF0000"/>
                </a:solidFill>
                <a:latin typeface="Lato" pitchFamily="34" charset="0"/>
                <a:cs typeface="Lato" pitchFamily="34" charset="0"/>
                <a:sym typeface="Lato" pitchFamily="34" charset="0"/>
              </a:rPr>
              <a:t>Yaounde, </a:t>
            </a:r>
            <a:r>
              <a:rPr lang="es-ES" altLang="en-US" sz="2000" b="1" dirty="0" smtClean="0">
                <a:solidFill>
                  <a:srgbClr val="FF0000"/>
                </a:solidFill>
                <a:latin typeface="Lato" pitchFamily="34" charset="0"/>
                <a:cs typeface="Lato" pitchFamily="34" charset="0"/>
                <a:sym typeface="Lato" pitchFamily="34" charset="0"/>
              </a:rPr>
              <a:t>Camerún</a:t>
            </a:r>
            <a:endParaRPr lang="en-US" altLang="en-US" sz="1700" b="1" dirty="0">
              <a:solidFill>
                <a:srgbClr val="FF0000"/>
              </a:solidFill>
              <a:latin typeface="Lato" pitchFamily="34" charset="0"/>
              <a:cs typeface="Lato" pitchFamily="34" charset="0"/>
              <a:sym typeface="Lato" pitchFamily="34" charset="0"/>
            </a:endParaRP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ctr" defTabSz="914400" rtl="0" eaLnBrk="1"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Fostering Economic Diversification In Equatorial Guinea</a:t>
            </a:r>
            <a:endParaRPr kumimoji="0" lang="en-US"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1117601" y="64987"/>
            <a:ext cx="7761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914400" rtl="0" eaLnBrk="1" fontAlgn="base" latinLnBrk="0" hangingPunct="0">
              <a:lnSpc>
                <a:spcPct val="150000"/>
              </a:lnSpc>
              <a:spcBef>
                <a:spcPct val="0"/>
              </a:spcBef>
              <a:spcAft>
                <a:spcPct val="0"/>
              </a:spcAft>
              <a:buClrTx/>
              <a:buSzTx/>
              <a:buFontTx/>
              <a:buNone/>
              <a:tabLst/>
              <a:defRPr/>
            </a:pPr>
            <a:r>
              <a:rPr kumimoji="0" lang="en-US" altLang="en-US" sz="2800" b="1" i="1" u="none" strike="noStrike" kern="1200" cap="none" spc="0" normalizeH="0" baseline="0" noProof="0" dirty="0" err="1" smtClean="0">
                <a:ln>
                  <a:noFill/>
                </a:ln>
                <a:solidFill>
                  <a:srgbClr val="FF0000"/>
                </a:solidFill>
                <a:effectLst/>
                <a:uLnTx/>
                <a:uFillTx/>
                <a:latin typeface="Lato" pitchFamily="34" charset="0"/>
                <a:cs typeface="Lato" pitchFamily="34" charset="0"/>
                <a:sym typeface="Lato" pitchFamily="34" charset="0"/>
              </a:rPr>
              <a:t>Nuestra</a:t>
            </a:r>
            <a:r>
              <a:rPr kumimoji="0" lang="en-US" altLang="en-US" sz="2800" b="1" i="1" u="none" strike="noStrike" kern="1200" cap="none" spc="0" normalizeH="0" baseline="0" noProof="0" dirty="0" smtClean="0">
                <a:ln>
                  <a:noFill/>
                </a:ln>
                <a:solidFill>
                  <a:srgbClr val="FF0000"/>
                </a:solidFill>
                <a:effectLst/>
                <a:uLnTx/>
                <a:uFillTx/>
                <a:latin typeface="Lato" pitchFamily="34" charset="0"/>
                <a:cs typeface="Lato" pitchFamily="34" charset="0"/>
                <a:sym typeface="Lato" pitchFamily="34" charset="0"/>
              </a:rPr>
              <a:t> </a:t>
            </a:r>
            <a:r>
              <a:rPr kumimoji="0" lang="en-US" altLang="en-US" sz="2800" b="1" i="1" u="none" strike="noStrike" kern="1200" cap="none" spc="0" normalizeH="0" baseline="0" noProof="0" dirty="0" err="1" smtClean="0">
                <a:ln>
                  <a:noFill/>
                </a:ln>
                <a:solidFill>
                  <a:srgbClr val="FF0000"/>
                </a:solidFill>
                <a:effectLst/>
                <a:uLnTx/>
                <a:uFillTx/>
                <a:latin typeface="Lato" pitchFamily="34" charset="0"/>
                <a:cs typeface="Lato" pitchFamily="34" charset="0"/>
                <a:sym typeface="Lato" pitchFamily="34" charset="0"/>
              </a:rPr>
              <a:t>conversación</a:t>
            </a:r>
            <a:r>
              <a:rPr kumimoji="0" lang="en-US" altLang="en-US" sz="2800" b="1" i="1" u="none" strike="noStrike" kern="1200" cap="none" spc="0" normalizeH="0" baseline="0" noProof="0" dirty="0" smtClean="0">
                <a:ln>
                  <a:noFill/>
                </a:ln>
                <a:solidFill>
                  <a:srgbClr val="FF0000"/>
                </a:solidFill>
                <a:effectLst/>
                <a:uLnTx/>
                <a:uFillTx/>
                <a:latin typeface="Lato" pitchFamily="34" charset="0"/>
                <a:cs typeface="Lato" pitchFamily="34" charset="0"/>
                <a:sym typeface="Lato" pitchFamily="34" charset="0"/>
              </a:rPr>
              <a:t> </a:t>
            </a:r>
            <a:r>
              <a:rPr kumimoji="0" lang="en-US" altLang="en-US" sz="2800" b="1" i="1" u="none" strike="noStrike" kern="1200" cap="none" spc="0" normalizeH="0" baseline="0" noProof="0" dirty="0" err="1" smtClean="0">
                <a:ln>
                  <a:noFill/>
                </a:ln>
                <a:solidFill>
                  <a:srgbClr val="FF0000"/>
                </a:solidFill>
                <a:effectLst/>
                <a:uLnTx/>
                <a:uFillTx/>
                <a:latin typeface="Lato" pitchFamily="34" charset="0"/>
                <a:cs typeface="Lato" pitchFamily="34" charset="0"/>
                <a:sym typeface="Lato" pitchFamily="34" charset="0"/>
              </a:rPr>
              <a:t>importa</a:t>
            </a:r>
            <a:r>
              <a:rPr kumimoji="0" lang="en-US" altLang="en-US" sz="2800" b="1" i="1" u="none" strike="noStrike" kern="1200" cap="none" spc="0" normalizeH="0" baseline="0" noProof="0" dirty="0" smtClean="0">
                <a:ln>
                  <a:noFill/>
                </a:ln>
                <a:solidFill>
                  <a:srgbClr val="FF0000"/>
                </a:solidFill>
                <a:effectLst/>
                <a:uLnTx/>
                <a:uFillTx/>
                <a:latin typeface="Lato" pitchFamily="34" charset="0"/>
                <a:cs typeface="Lato" pitchFamily="34" charset="0"/>
                <a:sym typeface="Lato" pitchFamily="34" charset="0"/>
              </a:rPr>
              <a:t> </a:t>
            </a:r>
            <a:r>
              <a:rPr kumimoji="0" lang="en-US" altLang="en-US" sz="2800" b="1" i="1" u="none" strike="noStrike" kern="1200" cap="none" spc="0" normalizeH="0" baseline="0" noProof="0" dirty="0" smtClean="0">
                <a:ln>
                  <a:noFill/>
                </a:ln>
                <a:solidFill>
                  <a:srgbClr val="000000"/>
                </a:solidFill>
                <a:effectLst/>
                <a:uLnTx/>
                <a:uFillTx/>
                <a:latin typeface="Lato" pitchFamily="34" charset="0"/>
                <a:cs typeface="Lato" pitchFamily="34" charset="0"/>
                <a:sym typeface="Lato" pitchFamily="34" charset="0"/>
              </a:rPr>
              <a:t>(2</a:t>
            </a:r>
            <a:r>
              <a:rPr kumimoji="0" lang="en-US" altLang="en-US" sz="2800" b="1" i="1" u="none" strike="noStrike" kern="1200" cap="none" spc="0" normalizeH="0" baseline="0" noProof="0" dirty="0">
                <a:ln>
                  <a:noFill/>
                </a:ln>
                <a:solidFill>
                  <a:srgbClr val="000000"/>
                </a:solidFill>
                <a:effectLst/>
                <a:uLnTx/>
                <a:uFillTx/>
                <a:latin typeface="Lato" pitchFamily="34" charset="0"/>
                <a:cs typeface="Lato" pitchFamily="34" charset="0"/>
                <a:sym typeface="Lato" pitchFamily="34" charset="0"/>
              </a:rPr>
              <a:t>)</a:t>
            </a: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10</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179512" y="785169"/>
            <a:ext cx="8567936"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buFont typeface="Wingdings" panose="05000000000000000000" pitchFamily="2" charset="2"/>
              <a:buChar char="q"/>
            </a:pPr>
            <a:endParaRPr lang="en-US" altLang="en-US" sz="2400" kern="0" dirty="0">
              <a:latin typeface="Lato" panose="020F0502020204030203" pitchFamily="34" charset="0"/>
              <a:cs typeface="Times New Roman" panose="02020603050405020304" pitchFamily="18" charset="0"/>
            </a:endParaRPr>
          </a:p>
          <a:p>
            <a:pPr marL="342900" lvl="0" indent="-342900">
              <a:lnSpc>
                <a:spcPct val="115000"/>
              </a:lnSpc>
              <a:spcAft>
                <a:spcPts val="0"/>
              </a:spcAft>
              <a:buFont typeface="Wingdings"/>
              <a:buChar char=""/>
              <a:tabLst>
                <a:tab pos="457200" algn="l"/>
              </a:tabLst>
            </a:pPr>
            <a:r>
              <a:rPr lang="en-US" sz="2400" dirty="0" err="1">
                <a:solidFill>
                  <a:srgbClr val="FF0000"/>
                </a:solidFill>
                <a:cs typeface="Times New Roman"/>
              </a:rPr>
              <a:t>Es</a:t>
            </a:r>
            <a:r>
              <a:rPr lang="en-US" sz="2400" dirty="0">
                <a:solidFill>
                  <a:srgbClr val="FF0000"/>
                </a:solidFill>
                <a:cs typeface="Times New Roman"/>
              </a:rPr>
              <a:t> </a:t>
            </a:r>
            <a:r>
              <a:rPr lang="es-ES" sz="2400" dirty="0">
                <a:solidFill>
                  <a:srgbClr val="FF0000"/>
                </a:solidFill>
                <a:cs typeface="Times New Roman"/>
              </a:rPr>
              <a:t>durante las caídas de los precios de las materias primas que deberían considerarse las medidas </a:t>
            </a:r>
            <a:r>
              <a:rPr lang="es-ES" sz="2400" dirty="0" err="1">
                <a:solidFill>
                  <a:srgbClr val="FF0000"/>
                </a:solidFill>
                <a:cs typeface="Times New Roman"/>
              </a:rPr>
              <a:t>anticíclicas</a:t>
            </a:r>
            <a:r>
              <a:rPr lang="es-ES" sz="2400" dirty="0">
                <a:solidFill>
                  <a:srgbClr val="FF0000"/>
                </a:solidFill>
                <a:cs typeface="Times New Roman"/>
              </a:rPr>
              <a:t> porque ahora debería ser más que evidente para todos que un modelo de crecimiento impulsado por las exportaciones basadas en la exportación de materias primas expone a los países a choques externos</a:t>
            </a:r>
            <a:endParaRPr lang="fr-FR" sz="2000" dirty="0">
              <a:cs typeface="Times New Roman"/>
            </a:endParaRPr>
          </a:p>
          <a:p>
            <a:r>
              <a:rPr lang="es-ES" sz="2400" dirty="0">
                <a:solidFill>
                  <a:srgbClr val="FF0000"/>
                </a:solidFill>
                <a:cs typeface="Times New Roman"/>
              </a:rPr>
              <a:t>Arabia Saudita lo está haciendo: como preparación para un mundo más allá del petróleo, el Reino está estableciendo un fondo soberano de 2 billones de dólares  mediante la venta de acciones de ARAMCO a inversores privados a través de una oferta pública inicial (OPI). La misión del fondo: comprar activos financieros e industriales estratégicos en el extranjero (por ejemplo, Apple, Google). Esto hará que las inversiones sean la fuente de los ingresos del gobierno saudí, no el petróleo </a:t>
            </a:r>
            <a:endParaRPr kumimoji="0" lang="en-US" altLang="en-US" sz="24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3657837915"/>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ctr" defTabSz="914400" rtl="0" eaLnBrk="1"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Fostering Economic Diversification In Equatorial Guinea</a:t>
            </a:r>
            <a:endParaRPr kumimoji="0" lang="en-US"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1117601" y="64987"/>
            <a:ext cx="7761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914400" rtl="0" eaLnBrk="1" fontAlgn="base" latinLnBrk="0" hangingPunct="0">
              <a:lnSpc>
                <a:spcPct val="150000"/>
              </a:lnSpc>
              <a:spcBef>
                <a:spcPct val="0"/>
              </a:spcBef>
              <a:spcAft>
                <a:spcPct val="0"/>
              </a:spcAft>
              <a:buClrTx/>
              <a:buSzTx/>
              <a:buFontTx/>
              <a:buNone/>
              <a:tabLst/>
              <a:defRPr/>
            </a:pPr>
            <a:r>
              <a:rPr lang="en-US" altLang="en-US" sz="2800" b="1" i="1" dirty="0" err="1" smtClean="0">
                <a:solidFill>
                  <a:srgbClr val="FF0000"/>
                </a:solidFill>
                <a:latin typeface="Lato" pitchFamily="34" charset="0"/>
                <a:cs typeface="Lato" pitchFamily="34" charset="0"/>
                <a:sym typeface="Lato" pitchFamily="34" charset="0"/>
              </a:rPr>
              <a:t>Nuestra</a:t>
            </a:r>
            <a:r>
              <a:rPr lang="en-US" altLang="en-US" sz="2800" b="1" i="1" dirty="0" smtClean="0">
                <a:solidFill>
                  <a:srgbClr val="FF0000"/>
                </a:solidFill>
                <a:latin typeface="Lato" pitchFamily="34" charset="0"/>
                <a:cs typeface="Lato" pitchFamily="34" charset="0"/>
                <a:sym typeface="Lato" pitchFamily="34" charset="0"/>
              </a:rPr>
              <a:t> </a:t>
            </a:r>
            <a:r>
              <a:rPr lang="en-US" altLang="en-US" sz="2800" b="1" i="1" dirty="0" err="1" smtClean="0">
                <a:solidFill>
                  <a:srgbClr val="FF0000"/>
                </a:solidFill>
                <a:latin typeface="Lato" pitchFamily="34" charset="0"/>
                <a:cs typeface="Lato" pitchFamily="34" charset="0"/>
                <a:sym typeface="Lato" pitchFamily="34" charset="0"/>
              </a:rPr>
              <a:t>conversación</a:t>
            </a:r>
            <a:r>
              <a:rPr lang="en-US" altLang="en-US" sz="2800" b="1" i="1" dirty="0" smtClean="0">
                <a:solidFill>
                  <a:srgbClr val="FF0000"/>
                </a:solidFill>
                <a:latin typeface="Lato" pitchFamily="34" charset="0"/>
                <a:cs typeface="Lato" pitchFamily="34" charset="0"/>
                <a:sym typeface="Lato" pitchFamily="34" charset="0"/>
              </a:rPr>
              <a:t> </a:t>
            </a:r>
            <a:r>
              <a:rPr lang="en-US" altLang="en-US" sz="2800" b="1" i="1" dirty="0" err="1" smtClean="0">
                <a:solidFill>
                  <a:srgbClr val="FF0000"/>
                </a:solidFill>
                <a:latin typeface="Lato" pitchFamily="34" charset="0"/>
                <a:cs typeface="Lato" pitchFamily="34" charset="0"/>
                <a:sym typeface="Lato" pitchFamily="34" charset="0"/>
              </a:rPr>
              <a:t>importa</a:t>
            </a:r>
            <a:r>
              <a:rPr kumimoji="0" lang="en-US" altLang="en-US" sz="2800" b="1" i="1" u="none" strike="noStrike" kern="1200" cap="none" spc="0" normalizeH="0" baseline="0" noProof="0" dirty="0" smtClean="0">
                <a:ln>
                  <a:noFill/>
                </a:ln>
                <a:solidFill>
                  <a:srgbClr val="FF0000"/>
                </a:solidFill>
                <a:effectLst/>
                <a:uLnTx/>
                <a:uFillTx/>
                <a:latin typeface="Lato" pitchFamily="34" charset="0"/>
                <a:cs typeface="Lato" pitchFamily="34" charset="0"/>
                <a:sym typeface="Lato" pitchFamily="34" charset="0"/>
              </a:rPr>
              <a:t>    </a:t>
            </a:r>
            <a:r>
              <a:rPr kumimoji="0" lang="en-US" altLang="en-US" sz="2800" b="1" i="1" u="none" strike="noStrike" kern="1200" cap="none" spc="0" normalizeH="0" baseline="0" noProof="0" dirty="0" smtClean="0">
                <a:ln>
                  <a:noFill/>
                </a:ln>
                <a:solidFill>
                  <a:srgbClr val="000000"/>
                </a:solidFill>
                <a:effectLst/>
                <a:uLnTx/>
                <a:uFillTx/>
                <a:latin typeface="Lato" pitchFamily="34" charset="0"/>
                <a:cs typeface="Lato" pitchFamily="34" charset="0"/>
                <a:sym typeface="Lato" pitchFamily="34" charset="0"/>
              </a:rPr>
              <a:t>(</a:t>
            </a:r>
            <a:r>
              <a:rPr kumimoji="0" lang="en-US" altLang="en-US" sz="2800" b="1" i="1" u="none" strike="noStrike" kern="1200" cap="none" spc="0" normalizeH="0" baseline="0" noProof="0" dirty="0">
                <a:ln>
                  <a:noFill/>
                </a:ln>
                <a:solidFill>
                  <a:srgbClr val="000000"/>
                </a:solidFill>
                <a:effectLst/>
                <a:uLnTx/>
                <a:uFillTx/>
                <a:latin typeface="Lato" pitchFamily="34" charset="0"/>
                <a:cs typeface="Lato" pitchFamily="34" charset="0"/>
                <a:sym typeface="Lato" pitchFamily="34" charset="0"/>
              </a:rPr>
              <a:t>3)</a:t>
            </a: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11</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561071"/>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0"/>
              </a:spcAft>
              <a:buFont typeface="Wingdings"/>
              <a:buChar char=""/>
              <a:tabLst>
                <a:tab pos="457200" algn="l"/>
              </a:tabLst>
            </a:pPr>
            <a:r>
              <a:rPr lang="es-ES" sz="2200" dirty="0">
                <a:solidFill>
                  <a:srgbClr val="FF0000"/>
                </a:solidFill>
                <a:cs typeface="Times New Roman"/>
              </a:rPr>
              <a:t>La ruta de Guinea Ecuatorial ciertamente será diferente, pero los principios son esencialmente los mismos: reducir la dependencia, aumentar la resiliencia y diversificar</a:t>
            </a:r>
            <a:endParaRPr lang="fr-FR" sz="2200" dirty="0">
              <a:cs typeface="Times New Roman"/>
            </a:endParaRPr>
          </a:p>
          <a:p>
            <a:pPr marL="342900" lvl="0" indent="-342900">
              <a:lnSpc>
                <a:spcPct val="115000"/>
              </a:lnSpc>
              <a:spcAft>
                <a:spcPts val="0"/>
              </a:spcAft>
              <a:buFont typeface="Wingdings"/>
              <a:buChar char=""/>
              <a:tabLst>
                <a:tab pos="457200" algn="l"/>
              </a:tabLst>
            </a:pPr>
            <a:r>
              <a:rPr lang="es-ES" sz="2200" dirty="0">
                <a:solidFill>
                  <a:srgbClr val="FF0000"/>
                </a:solidFill>
                <a:cs typeface="Times New Roman"/>
              </a:rPr>
              <a:t>La industrialización basada en recursos (RBI) ofrece la ruta</a:t>
            </a:r>
            <a:endParaRPr lang="fr-FR" sz="2200" dirty="0">
              <a:cs typeface="Times New Roman"/>
            </a:endParaRPr>
          </a:p>
          <a:p>
            <a:pPr marL="342900" lvl="0" indent="-342900">
              <a:lnSpc>
                <a:spcPct val="115000"/>
              </a:lnSpc>
              <a:spcAft>
                <a:spcPts val="0"/>
              </a:spcAft>
              <a:buFont typeface="Wingdings"/>
              <a:buChar char=""/>
              <a:tabLst>
                <a:tab pos="457200" algn="l"/>
              </a:tabLst>
            </a:pPr>
            <a:r>
              <a:rPr lang="es-ES" sz="2200" dirty="0">
                <a:solidFill>
                  <a:srgbClr val="FF0000"/>
                </a:solidFill>
                <a:cs typeface="Times New Roman"/>
              </a:rPr>
              <a:t>Una estrategia de desarrollo de la industrialización basada en recursos (IBR)  no solo reduce la exposición del país sino que también contribuye a construir una economía </a:t>
            </a:r>
            <a:r>
              <a:rPr lang="es-ES" sz="2200" dirty="0" err="1">
                <a:solidFill>
                  <a:srgbClr val="FF0000"/>
                </a:solidFill>
                <a:cs typeface="Times New Roman"/>
              </a:rPr>
              <a:t>resiliente</a:t>
            </a:r>
            <a:r>
              <a:rPr lang="es-ES" sz="2200" dirty="0">
                <a:solidFill>
                  <a:srgbClr val="FF0000"/>
                </a:solidFill>
                <a:cs typeface="Times New Roman"/>
              </a:rPr>
              <a:t>, diversificada y creadora de empleos, gracias a la fuerza de la elasticidad laboral superior y los efectos multiplicadores del sector manufacturero.</a:t>
            </a:r>
            <a:endParaRPr lang="fr-FR" sz="2200" dirty="0">
              <a:cs typeface="Times New Roman"/>
            </a:endParaRPr>
          </a:p>
          <a:p>
            <a:pPr marL="342900" lvl="0" indent="-342900">
              <a:lnSpc>
                <a:spcPct val="115000"/>
              </a:lnSpc>
              <a:spcAft>
                <a:spcPts val="0"/>
              </a:spcAft>
              <a:buFont typeface="Wingdings"/>
              <a:buChar char=""/>
              <a:tabLst>
                <a:tab pos="457200" algn="l"/>
              </a:tabLst>
            </a:pPr>
            <a:r>
              <a:rPr lang="es-ES" sz="2200" dirty="0">
                <a:cs typeface="Times New Roman"/>
              </a:rPr>
              <a:t> </a:t>
            </a:r>
            <a:r>
              <a:rPr lang="es-ES" sz="2200" dirty="0" smtClean="0">
                <a:solidFill>
                  <a:srgbClr val="FF0000"/>
                </a:solidFill>
                <a:cs typeface="Times New Roman"/>
              </a:rPr>
              <a:t>Por </a:t>
            </a:r>
            <a:r>
              <a:rPr lang="es-ES" sz="2200" dirty="0">
                <a:solidFill>
                  <a:srgbClr val="FF0000"/>
                </a:solidFill>
                <a:cs typeface="Times New Roman"/>
              </a:rPr>
              <a:t>lo tanto, la caída en los precios de los productos básicos proporciona la base fundamental necesaria para que </a:t>
            </a:r>
            <a:r>
              <a:rPr lang="es-ES" sz="2200" dirty="0" smtClean="0">
                <a:solidFill>
                  <a:srgbClr val="FF0000"/>
                </a:solidFill>
                <a:cs typeface="Times New Roman"/>
              </a:rPr>
              <a:t>Guinea Ecuatorial </a:t>
            </a:r>
            <a:r>
              <a:rPr lang="es-ES" sz="2200" dirty="0">
                <a:solidFill>
                  <a:srgbClr val="FF0000"/>
                </a:solidFill>
                <a:cs typeface="Times New Roman"/>
              </a:rPr>
              <a:t>se aleje de una política sectorial de desarrollo de las exportaciones petroleras para adoptar un modelo integrado de desarrollo de "complejo petrolero-energético-químico-industrial</a:t>
            </a:r>
            <a:r>
              <a:rPr lang="es-ES" sz="2400" dirty="0">
                <a:solidFill>
                  <a:srgbClr val="FF0000"/>
                </a:solidFill>
                <a:cs typeface="Times New Roman"/>
              </a:rPr>
              <a:t>" </a:t>
            </a:r>
            <a:endParaRPr kumimoji="0" lang="en-US" altLang="en-US"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987741410"/>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12</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5" name="AutoShape 44">
            <a:extLst>
              <a:ext uri="{FF2B5EF4-FFF2-40B4-BE49-F238E27FC236}">
                <a16:creationId xmlns="" xmlns:a16="http://schemas.microsoft.com/office/drawing/2014/main" id="{24457DE5-9132-4F04-9CA0-3BDB25B3165D}"/>
              </a:ext>
            </a:extLst>
          </p:cNvPr>
          <p:cNvSpPr>
            <a:spLocks/>
          </p:cNvSpPr>
          <p:nvPr/>
        </p:nvSpPr>
        <p:spPr bwMode="auto">
          <a:xfrm>
            <a:off x="983488" y="2636912"/>
            <a:ext cx="7399500" cy="1001087"/>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rgbClr val="FF0000"/>
                </a:solidFill>
                <a:effectLst/>
                <a:uLnTx/>
                <a:uFillTx/>
                <a:latin typeface="Lato" panose="020F0502020204030203" pitchFamily="34" charset="0"/>
                <a:cs typeface="Calibri" panose="020F0502020204030204" pitchFamily="34" charset="0"/>
                <a:sym typeface="Calibri" panose="020F0502020204030204" pitchFamily="34" charset="0"/>
              </a:rPr>
              <a:t>EXAMINEMOS EN PROFUNDIDAD</a:t>
            </a:r>
            <a:endParaRPr kumimoji="0" lang="en-US" sz="3200" b="0" i="0" u="none" strike="noStrike" kern="1200" cap="none" spc="0" normalizeH="0" baseline="0" noProof="0" dirty="0">
              <a:ln>
                <a:noFill/>
              </a:ln>
              <a:solidFill>
                <a:srgbClr val="FF0000"/>
              </a:solidFill>
              <a:effectLst/>
              <a:uLnTx/>
              <a:uFillTx/>
              <a:latin typeface="Lato" panose="020F0502020204030203" pitchFamily="34" charset="0"/>
              <a:cs typeface="Calibri" panose="020F0502020204030204" pitchFamily="34" charset="0"/>
              <a:sym typeface="Calibri" panose="020F0502020204030204" pitchFamily="34" charset="0"/>
            </a:endParaRPr>
          </a:p>
        </p:txBody>
      </p:sp>
    </p:spTree>
    <p:extLst>
      <p:ext uri="{BB962C8B-B14F-4D97-AF65-F5344CB8AC3E}">
        <p14:creationId xmlns:p14="http://schemas.microsoft.com/office/powerpoint/2010/main" val="1959099290"/>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ctr" defTabSz="914400" rtl="0" eaLnBrk="1"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Fostering Economic Diversification In Equatorial Guinea</a:t>
            </a:r>
            <a:endParaRPr kumimoji="0" lang="en-US"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13</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45103" y="762702"/>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lvl="0" algn="ctr"/>
            <a:endParaRPr lang="en-US" altLang="en-US" sz="2200" kern="0" dirty="0">
              <a:latin typeface="Lato" panose="020F0502020204030203" pitchFamily="34" charset="0"/>
              <a:cs typeface="Times New Roman" panose="02020603050405020304" pitchFamily="18" charset="0"/>
            </a:endParaRPr>
          </a:p>
          <a:p>
            <a:pPr lvl="0" algn="ctr"/>
            <a:r>
              <a:rPr lang="es-ES" sz="2400" dirty="0">
                <a:solidFill>
                  <a:srgbClr val="FF0000"/>
                </a:solidFill>
                <a:cs typeface="Times New Roman"/>
              </a:rPr>
              <a:t>"Los países se vuelven ricos y prósperos mediante la transformación estructural de sus economías, trasladando capital, trabajo y tecnología de sectores de menor a mayor productividad ... En lugar de transformarse en mayores tasas de productividad, la transformación estructural de África de la agricultura informal de baja productividad a los servicios minoristas urbanos de baja productividad ha sido "reductora de crecimiento" ... En lugar de industrializarse, África se está desindustrializando. La agricultura es más efectiva en la reducción de la pobreza que otros sectores, pero la manufactura es única en su potencial para transformar la productividad e inducir un rápido crecimiento económico</a:t>
            </a:r>
            <a:r>
              <a:rPr lang="es-ES" sz="2400" dirty="0" smtClean="0">
                <a:solidFill>
                  <a:srgbClr val="FF0000"/>
                </a:solidFill>
                <a:cs typeface="Times New Roman"/>
              </a:rPr>
              <a:t>".</a:t>
            </a:r>
          </a:p>
          <a:p>
            <a:pPr lvl="0" algn="ctr"/>
            <a:r>
              <a:rPr lang="en-US" sz="2400" dirty="0">
                <a:cs typeface="Times New Roman"/>
              </a:rPr>
              <a:t/>
            </a:r>
            <a:br>
              <a:rPr lang="en-US" sz="2400" dirty="0">
                <a:cs typeface="Times New Roman"/>
              </a:rPr>
            </a:br>
            <a:r>
              <a:rPr lang="en-US" altLang="en-US" sz="2200" kern="0" dirty="0">
                <a:latin typeface="Lato" panose="020F0502020204030203" pitchFamily="34" charset="0"/>
                <a:cs typeface="Times New Roman" panose="02020603050405020304" pitchFamily="18" charset="0"/>
              </a:rPr>
              <a:t/>
            </a:r>
            <a:br>
              <a:rPr lang="en-US" altLang="en-US" sz="2200" kern="0" dirty="0">
                <a:latin typeface="Lato" panose="020F0502020204030203" pitchFamily="34" charset="0"/>
                <a:cs typeface="Times New Roman" panose="02020603050405020304" pitchFamily="18" charset="0"/>
              </a:rPr>
            </a:br>
            <a:r>
              <a:rPr lang="en-US" altLang="en-US" sz="2000" b="1" i="1" kern="0" dirty="0">
                <a:latin typeface="Lato" panose="020F0502020204030203" pitchFamily="34" charset="0"/>
                <a:cs typeface="Times New Roman" panose="02020603050405020304" pitchFamily="18" charset="0"/>
              </a:rPr>
              <a:t>Jackie </a:t>
            </a:r>
            <a:r>
              <a:rPr lang="en-US" altLang="en-US" sz="2000" b="1" i="1" kern="0" dirty="0" err="1">
                <a:latin typeface="Lato" panose="020F0502020204030203" pitchFamily="34" charset="0"/>
                <a:cs typeface="Times New Roman" panose="02020603050405020304" pitchFamily="18" charset="0"/>
              </a:rPr>
              <a:t>Cilliers</a:t>
            </a:r>
            <a:r>
              <a:rPr lang="en-US" altLang="en-US" sz="2000" b="1" i="1" kern="0" dirty="0">
                <a:latin typeface="Lato" panose="020F0502020204030203" pitchFamily="34" charset="0"/>
                <a:cs typeface="Times New Roman" panose="02020603050405020304" pitchFamily="18" charset="0"/>
              </a:rPr>
              <a:t>, </a:t>
            </a:r>
            <a:r>
              <a:rPr lang="en-US" altLang="en-US" sz="2000" b="1" i="1" u="sng" kern="0" dirty="0">
                <a:latin typeface="Lato" panose="020F0502020204030203" pitchFamily="34" charset="0"/>
                <a:cs typeface="Times New Roman" panose="02020603050405020304" pitchFamily="18" charset="0"/>
              </a:rPr>
              <a:t>Made in Africa</a:t>
            </a:r>
            <a:r>
              <a:rPr lang="en-US" altLang="en-US" sz="2000" b="1" i="1" kern="0" dirty="0">
                <a:latin typeface="Lato" panose="020F0502020204030203" pitchFamily="34" charset="0"/>
                <a:cs typeface="Times New Roman" panose="02020603050405020304" pitchFamily="18" charset="0"/>
              </a:rPr>
              <a:t>, 2018</a:t>
            </a:r>
            <a:endParaRPr kumimoji="0" lang="en-US" altLang="en-US" sz="2000" b="1" i="1"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3022736611"/>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ctr" defTabSz="914400" rtl="0" eaLnBrk="1"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Fostering Economic Diversification In Equatorial Guinea</a:t>
            </a:r>
            <a:endParaRPr kumimoji="0" lang="en-US"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1117601" y="64987"/>
            <a:ext cx="7761287" cy="56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marR="0" lvl="0" indent="0" algn="l" defTabSz="914400" rtl="0" eaLnBrk="1" fontAlgn="base" latinLnBrk="0" hangingPunct="0">
              <a:lnSpc>
                <a:spcPct val="150000"/>
              </a:lnSpc>
              <a:spcBef>
                <a:spcPct val="0"/>
              </a:spcBef>
              <a:spcAft>
                <a:spcPct val="0"/>
              </a:spcAft>
              <a:buClrTx/>
              <a:buSzTx/>
              <a:buFontTx/>
              <a:buNone/>
              <a:tabLst/>
              <a:defRPr/>
            </a:pPr>
            <a:r>
              <a:rPr lang="en-US" altLang="en-US" sz="2800" b="1" i="1" dirty="0" err="1" smtClean="0">
                <a:solidFill>
                  <a:srgbClr val="FF0000"/>
                </a:solidFill>
                <a:latin typeface="Lato" pitchFamily="34" charset="0"/>
                <a:cs typeface="Lato" pitchFamily="34" charset="0"/>
                <a:sym typeface="Lato" pitchFamily="34" charset="0"/>
              </a:rPr>
              <a:t>Así</a:t>
            </a:r>
            <a:r>
              <a:rPr kumimoji="0" lang="en-US" altLang="en-US" sz="2800" b="1" i="1" u="none" strike="noStrike" kern="1200" cap="none" spc="0" normalizeH="0" baseline="0" noProof="0" dirty="0" smtClean="0">
                <a:ln>
                  <a:noFill/>
                </a:ln>
                <a:solidFill>
                  <a:srgbClr val="FF0000"/>
                </a:solidFill>
                <a:effectLst/>
                <a:uLnTx/>
                <a:uFillTx/>
                <a:latin typeface="Lato" pitchFamily="34" charset="0"/>
                <a:cs typeface="Lato" pitchFamily="34" charset="0"/>
                <a:sym typeface="Lato" pitchFamily="34" charset="0"/>
              </a:rPr>
              <a:t>, para </a:t>
            </a:r>
            <a:r>
              <a:rPr kumimoji="0" lang="en-US" altLang="en-US" sz="2800" b="1" i="1" u="none" strike="noStrike" kern="1200" cap="none" spc="0" normalizeH="0" baseline="0" noProof="0" dirty="0" err="1" smtClean="0">
                <a:ln>
                  <a:noFill/>
                </a:ln>
                <a:solidFill>
                  <a:srgbClr val="FF0000"/>
                </a:solidFill>
                <a:effectLst/>
                <a:uLnTx/>
                <a:uFillTx/>
                <a:latin typeface="Lato" pitchFamily="34" charset="0"/>
                <a:cs typeface="Lato" pitchFamily="34" charset="0"/>
                <a:sym typeface="Lato" pitchFamily="34" charset="0"/>
              </a:rPr>
              <a:t>empezar</a:t>
            </a:r>
            <a:r>
              <a:rPr kumimoji="0" lang="en-US" altLang="en-US" sz="2800" b="1" i="1" u="none" strike="noStrike" kern="1200" cap="none" spc="0" normalizeH="0" baseline="0" noProof="0" dirty="0" smtClean="0">
                <a:ln>
                  <a:noFill/>
                </a:ln>
                <a:solidFill>
                  <a:srgbClr val="000000"/>
                </a:solidFill>
                <a:effectLst/>
                <a:uLnTx/>
                <a:uFillTx/>
                <a:latin typeface="Lato" pitchFamily="34" charset="0"/>
                <a:cs typeface="Lato" pitchFamily="34" charset="0"/>
                <a:sym typeface="Lato" pitchFamily="34" charset="0"/>
              </a:rPr>
              <a:t>…</a:t>
            </a:r>
            <a:endParaRPr kumimoji="0" lang="en-US" altLang="en-US" sz="2800" b="1" i="1" u="none" strike="noStrike" kern="1200" cap="none" spc="0" normalizeH="0" baseline="0" noProof="0" dirty="0">
              <a:ln>
                <a:noFill/>
              </a:ln>
              <a:solidFill>
                <a:srgbClr val="000000"/>
              </a:solidFill>
              <a:effectLst/>
              <a:uLnTx/>
              <a:uFillTx/>
              <a:latin typeface="Lato" pitchFamily="34" charset="0"/>
              <a:cs typeface="Lato" pitchFamily="34" charset="0"/>
              <a:sym typeface="Lato"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14</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265112" y="7493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0"/>
              </a:spcAft>
              <a:buFont typeface="Wingdings"/>
              <a:buChar char=""/>
              <a:tabLst>
                <a:tab pos="457200" algn="l"/>
              </a:tabLst>
            </a:pPr>
            <a:r>
              <a:rPr lang="es-ES" sz="2000" i="1" dirty="0">
                <a:solidFill>
                  <a:srgbClr val="FF0000"/>
                </a:solidFill>
                <a:cs typeface="Times New Roman"/>
              </a:rPr>
              <a:t>Definimos la transformación estructural (TE) como los cambios fundamentales en las estructuras económicas y sociales (por ejemplo, la productividad, la diversificación, la tecnología, la salud y la educación) que impulsan el desarrollo inclusivo y sostenible. Un proceso fundamental que se  observa en todos los países exitosos</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Promover la transformación estructural mediante la industrialización es fundamental para reducir la vulnerabilidad en las economías africanas basadas en los recursos</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El aumento de los rendimientos de los beneficios aumentó los ingresos en divisas, los salarios más altos y otros beneficios (por ejemplo, las compras locales)</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Los vínculos (véase el caso de la minería) promueven un desarrollo de amplia base, reducen la vulnerabilidad a los caprichos de la fluctuación de los precios de los productos básicos y aumentan la proporción de la riqueza retenida localmente.</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Oportunidad: hay un capital natural que no se consume en las economías nacionales, sino que se exporta en formas crudas o parcialmente procesadas. La CAFTA puede proporcionar un catalizador comercial </a:t>
            </a:r>
            <a:r>
              <a:rPr lang="es-ES" sz="2000" dirty="0" smtClean="0">
                <a:solidFill>
                  <a:srgbClr val="FF0000"/>
                </a:solidFill>
                <a:cs typeface="Times New Roman"/>
              </a:rPr>
              <a:t>esencial</a:t>
            </a:r>
          </a:p>
          <a:p>
            <a:pPr marL="342900" lvl="0" indent="-342900">
              <a:lnSpc>
                <a:spcPct val="115000"/>
              </a:lnSpc>
              <a:spcAft>
                <a:spcPts val="0"/>
              </a:spcAft>
              <a:buFont typeface="Wingdings"/>
              <a:buChar char=""/>
              <a:tabLst>
                <a:tab pos="457200" algn="l"/>
              </a:tabLst>
            </a:pPr>
            <a:r>
              <a:rPr lang="es-ES" sz="2000" dirty="0" err="1" smtClean="0">
                <a:cs typeface="Times New Roman"/>
              </a:rPr>
              <a:t>STEMs</a:t>
            </a:r>
            <a:r>
              <a:rPr lang="es-ES" sz="2000" dirty="0" smtClean="0">
                <a:solidFill>
                  <a:srgbClr val="FF0000"/>
                </a:solidFill>
                <a:cs typeface="Times New Roman"/>
              </a:rPr>
              <a:t> </a:t>
            </a:r>
            <a:r>
              <a:rPr lang="es-ES" sz="2000" dirty="0">
                <a:solidFill>
                  <a:srgbClr val="FF0000"/>
                </a:solidFill>
                <a:cs typeface="Times New Roman"/>
              </a:rPr>
              <a:t>está en el centro de esta agenda </a:t>
            </a:r>
            <a:endParaRPr kumimoji="0" lang="en-US" altLang="en-US" sz="20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59425781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a:extLst>
              <a:ext uri="{FF2B5EF4-FFF2-40B4-BE49-F238E27FC236}">
                <a16:creationId xmlns="" xmlns:a16="http://schemas.microsoft.com/office/drawing/2014/main" id="{0AD44709-4C0D-4E52-BA13-199B6CE06DD5}"/>
              </a:ext>
            </a:extLst>
          </p:cNvPr>
          <p:cNvSpPr>
            <a:spLocks noGrp="1"/>
          </p:cNvSpPr>
          <p:nvPr>
            <p:ph type="sldNum" sz="quarter" idx="12"/>
          </p:nvPr>
        </p:nvSpPr>
        <p:spPr bwMode="auto">
          <a:xfrm>
            <a:off x="3124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fld id="{898056C4-1E0F-45EB-85DB-CEECFF9234C7}" type="slidenum">
              <a:rPr lang="en-ZA" altLang="en-US" sz="1200" smtClean="0">
                <a:solidFill>
                  <a:srgbClr val="898989"/>
                </a:solidFill>
                <a:latin typeface="Arial" panose="020B0604020202020204" pitchFamily="34" charset="0"/>
              </a:rPr>
              <a:pPr algn="ctr">
                <a:spcBef>
                  <a:spcPct val="0"/>
                </a:spcBef>
                <a:buFontTx/>
                <a:buNone/>
              </a:pPr>
              <a:t>15</a:t>
            </a:fld>
            <a:endParaRPr lang="en-ZA" altLang="en-US" sz="1200">
              <a:solidFill>
                <a:srgbClr val="898989"/>
              </a:solidFill>
              <a:latin typeface="Arial" panose="020B0604020202020204" pitchFamily="34" charset="0"/>
            </a:endParaRPr>
          </a:p>
        </p:txBody>
      </p:sp>
      <p:sp>
        <p:nvSpPr>
          <p:cNvPr id="23555" name="Rectangle 2">
            <a:extLst>
              <a:ext uri="{FF2B5EF4-FFF2-40B4-BE49-F238E27FC236}">
                <a16:creationId xmlns="" xmlns:a16="http://schemas.microsoft.com/office/drawing/2014/main" id="{79596150-5814-4FE0-A11E-53A469AD4D20}"/>
              </a:ext>
            </a:extLst>
          </p:cNvPr>
          <p:cNvSpPr>
            <a:spLocks noGrp="1"/>
          </p:cNvSpPr>
          <p:nvPr>
            <p:ph type="title" idx="4294967295"/>
          </p:nvPr>
        </p:nvSpPr>
        <p:spPr>
          <a:xfrm>
            <a:off x="0" y="0"/>
            <a:ext cx="9144000" cy="765175"/>
          </a:xfrm>
        </p:spPr>
        <p:txBody>
          <a:bodyPr/>
          <a:lstStyle/>
          <a:p>
            <a:pPr eaLnBrk="1" hangingPunct="1"/>
            <a:r>
              <a:rPr lang="en-US" altLang="en-US" sz="3200" dirty="0"/>
              <a:t>The Extractives Value Chain and Developing Countries</a:t>
            </a:r>
          </a:p>
        </p:txBody>
      </p:sp>
      <p:sp>
        <p:nvSpPr>
          <p:cNvPr id="23556" name="AutoShape 6">
            <a:extLst>
              <a:ext uri="{FF2B5EF4-FFF2-40B4-BE49-F238E27FC236}">
                <a16:creationId xmlns="" xmlns:a16="http://schemas.microsoft.com/office/drawing/2014/main" id="{E755DFB3-3487-47CA-BEC2-3390331931BF}"/>
              </a:ext>
            </a:extLst>
          </p:cNvPr>
          <p:cNvSpPr>
            <a:spLocks noChangeArrowheads="1"/>
          </p:cNvSpPr>
          <p:nvPr/>
        </p:nvSpPr>
        <p:spPr bwMode="auto">
          <a:xfrm>
            <a:off x="217488" y="1989138"/>
            <a:ext cx="1439862" cy="1295400"/>
          </a:xfrm>
          <a:prstGeom prst="chevron">
            <a:avLst>
              <a:gd name="adj" fmla="val 27788"/>
            </a:avLst>
          </a:prstGeom>
          <a:solidFill>
            <a:schemeClr val="accent1"/>
          </a:solidFill>
          <a:ln w="9525">
            <a:solidFill>
              <a:schemeClr val="tx1"/>
            </a:solidFill>
            <a:miter lim="800000"/>
            <a:headEnd/>
            <a:tailEnd/>
          </a:ln>
        </p:spPr>
        <p:txBody>
          <a:bodyPr wrap="none" lIns="4572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err="1" smtClean="0">
                <a:solidFill>
                  <a:srgbClr val="FF0000"/>
                </a:solidFill>
                <a:latin typeface="Arial" panose="020B0604020202020204" pitchFamily="34" charset="0"/>
              </a:rPr>
              <a:t>Exploraci</a:t>
            </a:r>
            <a:r>
              <a:rPr lang="es-ES" sz="1400" dirty="0" err="1">
                <a:solidFill>
                  <a:srgbClr val="FF0000"/>
                </a:solidFill>
              </a:rPr>
              <a:t>ó</a:t>
            </a:r>
            <a:r>
              <a:rPr lang="en-US" altLang="en-US" sz="1400" b="1" dirty="0" smtClean="0">
                <a:solidFill>
                  <a:srgbClr val="FF0000"/>
                </a:solidFill>
                <a:latin typeface="Arial" panose="020B0604020202020204" pitchFamily="34" charset="0"/>
              </a:rPr>
              <a:t>n</a:t>
            </a:r>
            <a:endParaRPr lang="en-US" altLang="en-US" sz="1400" b="1" dirty="0">
              <a:solidFill>
                <a:srgbClr val="FF0000"/>
              </a:solidFill>
              <a:latin typeface="Arial" panose="020B0604020202020204" pitchFamily="34" charset="0"/>
            </a:endParaRPr>
          </a:p>
        </p:txBody>
      </p:sp>
      <p:sp>
        <p:nvSpPr>
          <p:cNvPr id="23557" name="AutoShape 7">
            <a:extLst>
              <a:ext uri="{FF2B5EF4-FFF2-40B4-BE49-F238E27FC236}">
                <a16:creationId xmlns="" xmlns:a16="http://schemas.microsoft.com/office/drawing/2014/main" id="{D687A1D3-4CA3-4CAA-B1D8-771D681DEA2C}"/>
              </a:ext>
            </a:extLst>
          </p:cNvPr>
          <p:cNvSpPr>
            <a:spLocks noChangeArrowheads="1"/>
          </p:cNvSpPr>
          <p:nvPr/>
        </p:nvSpPr>
        <p:spPr bwMode="auto">
          <a:xfrm>
            <a:off x="3113088" y="1989138"/>
            <a:ext cx="1439862" cy="1295400"/>
          </a:xfrm>
          <a:prstGeom prst="chevron">
            <a:avLst>
              <a:gd name="adj" fmla="val 27788"/>
            </a:avLst>
          </a:prstGeom>
          <a:solidFill>
            <a:schemeClr val="accent1"/>
          </a:solidFill>
          <a:ln w="9525" algn="ctr">
            <a:solidFill>
              <a:schemeClr val="tx1"/>
            </a:solidFill>
            <a:miter lim="800000"/>
            <a:headEnd/>
            <a:tailEnd/>
          </a:ln>
        </p:spPr>
        <p:txBody>
          <a:bodyPr wrap="none" lIns="4572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fr-FR" sz="1400" b="1" dirty="0" err="1" smtClean="0">
                <a:solidFill>
                  <a:srgbClr val="FF0000"/>
                </a:solidFill>
              </a:rPr>
              <a:t>Procesamiento</a:t>
            </a:r>
            <a:endParaRPr lang="fr-FR" sz="1400" b="1" dirty="0" smtClean="0">
              <a:solidFill>
                <a:srgbClr val="FF0000"/>
              </a:solidFill>
            </a:endParaRPr>
          </a:p>
          <a:p>
            <a:pPr algn="ctr" eaLnBrk="1" hangingPunct="1">
              <a:spcBef>
                <a:spcPct val="0"/>
              </a:spcBef>
              <a:buFontTx/>
              <a:buNone/>
            </a:pPr>
            <a:r>
              <a:rPr lang="fr-FR" sz="1400" b="1" dirty="0" smtClean="0">
                <a:solidFill>
                  <a:srgbClr val="FF0000"/>
                </a:solidFill>
              </a:rPr>
              <a:t> </a:t>
            </a:r>
            <a:r>
              <a:rPr lang="fr-FR" sz="1400" b="1" dirty="0">
                <a:solidFill>
                  <a:srgbClr val="FF0000"/>
                </a:solidFill>
              </a:rPr>
              <a:t>de </a:t>
            </a:r>
            <a:r>
              <a:rPr lang="fr-FR" sz="1400" b="1" dirty="0" err="1">
                <a:solidFill>
                  <a:srgbClr val="FF0000"/>
                </a:solidFill>
              </a:rPr>
              <a:t>minerales</a:t>
            </a:r>
            <a:endParaRPr lang="en-US" altLang="en-US" sz="1400" b="1" dirty="0">
              <a:solidFill>
                <a:srgbClr val="FF0000"/>
              </a:solidFill>
              <a:latin typeface="Arial" panose="020B0604020202020204" pitchFamily="34" charset="0"/>
            </a:endParaRPr>
          </a:p>
        </p:txBody>
      </p:sp>
      <p:sp>
        <p:nvSpPr>
          <p:cNvPr id="23558" name="AutoShape 8">
            <a:extLst>
              <a:ext uri="{FF2B5EF4-FFF2-40B4-BE49-F238E27FC236}">
                <a16:creationId xmlns="" xmlns:a16="http://schemas.microsoft.com/office/drawing/2014/main" id="{7FEAFB0B-1128-4E47-8D5A-049A7F1BDF00}"/>
              </a:ext>
            </a:extLst>
          </p:cNvPr>
          <p:cNvSpPr>
            <a:spLocks noChangeArrowheads="1"/>
          </p:cNvSpPr>
          <p:nvPr/>
        </p:nvSpPr>
        <p:spPr bwMode="auto">
          <a:xfrm>
            <a:off x="4559300" y="1989138"/>
            <a:ext cx="1439863" cy="1295400"/>
          </a:xfrm>
          <a:prstGeom prst="chevron">
            <a:avLst>
              <a:gd name="adj" fmla="val 27788"/>
            </a:avLst>
          </a:prstGeom>
          <a:solidFill>
            <a:schemeClr val="accent1"/>
          </a:solidFill>
          <a:ln w="9525" algn="ctr">
            <a:solidFill>
              <a:schemeClr val="tx1"/>
            </a:solidFill>
            <a:miter lim="800000"/>
            <a:headEnd/>
            <a:tailEnd/>
          </a:ln>
        </p:spPr>
        <p:txBody>
          <a:bodyPr wrap="none" lIns="4572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err="1" smtClean="0">
                <a:solidFill>
                  <a:srgbClr val="FF0000"/>
                </a:solidFill>
                <a:latin typeface="Arial" panose="020B0604020202020204" pitchFamily="34" charset="0"/>
              </a:rPr>
              <a:t>Fundici</a:t>
            </a:r>
            <a:r>
              <a:rPr lang="es-ES" sz="1400" dirty="0" err="1">
                <a:solidFill>
                  <a:srgbClr val="FF0000"/>
                </a:solidFill>
              </a:rPr>
              <a:t>ó</a:t>
            </a:r>
            <a:r>
              <a:rPr lang="en-US" altLang="en-US" sz="1400" b="1" dirty="0" smtClean="0">
                <a:solidFill>
                  <a:srgbClr val="FF0000"/>
                </a:solidFill>
                <a:latin typeface="Arial" panose="020B0604020202020204" pitchFamily="34" charset="0"/>
              </a:rPr>
              <a:t>n </a:t>
            </a:r>
            <a:endParaRPr lang="en-US" altLang="en-US" sz="1400" b="1" dirty="0">
              <a:solidFill>
                <a:srgbClr val="FF0000"/>
              </a:solidFill>
              <a:latin typeface="Arial" panose="020B0604020202020204" pitchFamily="34" charset="0"/>
            </a:endParaRPr>
          </a:p>
          <a:p>
            <a:pPr algn="ctr" eaLnBrk="1" hangingPunct="1">
              <a:spcBef>
                <a:spcPct val="0"/>
              </a:spcBef>
              <a:buFontTx/>
              <a:buNone/>
            </a:pPr>
            <a:r>
              <a:rPr lang="en-US" altLang="en-US" sz="1400" b="1" dirty="0">
                <a:solidFill>
                  <a:srgbClr val="FF0000"/>
                </a:solidFill>
                <a:latin typeface="Arial" panose="020B0604020202020204" pitchFamily="34" charset="0"/>
              </a:rPr>
              <a:t>&amp;</a:t>
            </a:r>
          </a:p>
          <a:p>
            <a:pPr algn="ctr" eaLnBrk="1" hangingPunct="1">
              <a:spcBef>
                <a:spcPct val="0"/>
              </a:spcBef>
              <a:buFontTx/>
              <a:buNone/>
            </a:pPr>
            <a:r>
              <a:rPr lang="en-US" altLang="en-US" sz="1400" b="1" dirty="0" err="1" smtClean="0">
                <a:solidFill>
                  <a:srgbClr val="FF0000"/>
                </a:solidFill>
                <a:latin typeface="Arial" panose="020B0604020202020204" pitchFamily="34" charset="0"/>
              </a:rPr>
              <a:t>refinado</a:t>
            </a:r>
            <a:endParaRPr lang="en-US" altLang="en-US" sz="1400" b="1" dirty="0">
              <a:solidFill>
                <a:srgbClr val="FF0000"/>
              </a:solidFill>
              <a:latin typeface="Arial" panose="020B0604020202020204" pitchFamily="34" charset="0"/>
            </a:endParaRPr>
          </a:p>
        </p:txBody>
      </p:sp>
      <p:sp>
        <p:nvSpPr>
          <p:cNvPr id="23559" name="AutoShape 9">
            <a:extLst>
              <a:ext uri="{FF2B5EF4-FFF2-40B4-BE49-F238E27FC236}">
                <a16:creationId xmlns="" xmlns:a16="http://schemas.microsoft.com/office/drawing/2014/main" id="{99825C32-0C6D-475B-A94B-92684AF1E747}"/>
              </a:ext>
            </a:extLst>
          </p:cNvPr>
          <p:cNvSpPr>
            <a:spLocks noChangeArrowheads="1"/>
          </p:cNvSpPr>
          <p:nvPr/>
        </p:nvSpPr>
        <p:spPr bwMode="auto">
          <a:xfrm>
            <a:off x="6069012" y="1989138"/>
            <a:ext cx="1439863" cy="1295400"/>
          </a:xfrm>
          <a:prstGeom prst="chevron">
            <a:avLst>
              <a:gd name="adj" fmla="val 27788"/>
            </a:avLst>
          </a:prstGeom>
          <a:solidFill>
            <a:schemeClr val="accent1"/>
          </a:solidFill>
          <a:ln w="9525" algn="ctr">
            <a:solidFill>
              <a:schemeClr val="tx1"/>
            </a:solidFill>
            <a:miter lim="800000"/>
            <a:headEnd/>
            <a:tailEnd/>
          </a:ln>
        </p:spPr>
        <p:txBody>
          <a:bodyPr wrap="none" lIns="4572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smtClean="0">
                <a:solidFill>
                  <a:srgbClr val="FF0000"/>
                </a:solidFill>
                <a:latin typeface="Arial" panose="020B0604020202020204" pitchFamily="34" charset="0"/>
              </a:rPr>
              <a:t>Semi– </a:t>
            </a:r>
            <a:r>
              <a:rPr lang="en-US" altLang="en-US" sz="1400" b="1" dirty="0" err="1" smtClean="0">
                <a:solidFill>
                  <a:srgbClr val="FF0000"/>
                </a:solidFill>
                <a:latin typeface="Arial" panose="020B0604020202020204" pitchFamily="34" charset="0"/>
              </a:rPr>
              <a:t>fabricaci</a:t>
            </a:r>
            <a:r>
              <a:rPr lang="es-ES" sz="1400" dirty="0" err="1">
                <a:solidFill>
                  <a:srgbClr val="FF0000"/>
                </a:solidFill>
              </a:rPr>
              <a:t>ó</a:t>
            </a:r>
            <a:r>
              <a:rPr lang="en-US" altLang="en-US" sz="1400" b="1" dirty="0" smtClean="0">
                <a:solidFill>
                  <a:srgbClr val="FF0000"/>
                </a:solidFill>
                <a:latin typeface="Arial" panose="020B0604020202020204" pitchFamily="34" charset="0"/>
              </a:rPr>
              <a:t>n</a:t>
            </a:r>
            <a:endParaRPr lang="en-US" altLang="en-US" sz="1400" b="1" dirty="0">
              <a:solidFill>
                <a:srgbClr val="FF0000"/>
              </a:solidFill>
              <a:latin typeface="Arial" panose="020B0604020202020204" pitchFamily="34" charset="0"/>
            </a:endParaRPr>
          </a:p>
        </p:txBody>
      </p:sp>
      <p:sp>
        <p:nvSpPr>
          <p:cNvPr id="23560" name="AutoShape 10">
            <a:extLst>
              <a:ext uri="{FF2B5EF4-FFF2-40B4-BE49-F238E27FC236}">
                <a16:creationId xmlns="" xmlns:a16="http://schemas.microsoft.com/office/drawing/2014/main" id="{99EAB9CD-103E-4778-BF10-7E60BD340EDC}"/>
              </a:ext>
            </a:extLst>
          </p:cNvPr>
          <p:cNvSpPr>
            <a:spLocks noChangeArrowheads="1"/>
          </p:cNvSpPr>
          <p:nvPr/>
        </p:nvSpPr>
        <p:spPr bwMode="auto">
          <a:xfrm>
            <a:off x="1694071" y="1989138"/>
            <a:ext cx="1439862" cy="1295400"/>
          </a:xfrm>
          <a:prstGeom prst="chevron">
            <a:avLst>
              <a:gd name="adj" fmla="val 27788"/>
            </a:avLst>
          </a:prstGeom>
          <a:solidFill>
            <a:schemeClr val="accent1"/>
          </a:solidFill>
          <a:ln w="9525" algn="ctr">
            <a:solidFill>
              <a:schemeClr val="tx1"/>
            </a:solidFill>
            <a:miter lim="800000"/>
            <a:headEnd/>
            <a:tailEnd/>
          </a:ln>
        </p:spPr>
        <p:txBody>
          <a:bodyPr wrap="none" lIns="45720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err="1" smtClean="0">
                <a:solidFill>
                  <a:srgbClr val="FF0000"/>
                </a:solidFill>
                <a:latin typeface="Arial" panose="020B0604020202020204" pitchFamily="34" charset="0"/>
              </a:rPr>
              <a:t>Minería</a:t>
            </a:r>
            <a:endParaRPr lang="en-US" altLang="en-US" sz="1400" b="1" dirty="0">
              <a:solidFill>
                <a:srgbClr val="FF0000"/>
              </a:solidFill>
              <a:latin typeface="Arial" panose="020B0604020202020204" pitchFamily="34" charset="0"/>
            </a:endParaRPr>
          </a:p>
        </p:txBody>
      </p:sp>
      <p:sp>
        <p:nvSpPr>
          <p:cNvPr id="23561" name="AutoShape 11">
            <a:extLst>
              <a:ext uri="{FF2B5EF4-FFF2-40B4-BE49-F238E27FC236}">
                <a16:creationId xmlns="" xmlns:a16="http://schemas.microsoft.com/office/drawing/2014/main" id="{20B95610-FD46-445B-AA8D-B5BE4A1571E3}"/>
              </a:ext>
            </a:extLst>
          </p:cNvPr>
          <p:cNvSpPr>
            <a:spLocks noChangeArrowheads="1"/>
          </p:cNvSpPr>
          <p:nvPr/>
        </p:nvSpPr>
        <p:spPr bwMode="auto">
          <a:xfrm>
            <a:off x="7453313" y="1989138"/>
            <a:ext cx="1439862" cy="1295400"/>
          </a:xfrm>
          <a:prstGeom prst="chevron">
            <a:avLst>
              <a:gd name="adj" fmla="val 27788"/>
            </a:avLst>
          </a:prstGeom>
          <a:solidFill>
            <a:schemeClr val="accent1"/>
          </a:solidFill>
          <a:ln w="9525" algn="ctr">
            <a:solidFill>
              <a:schemeClr val="tx1"/>
            </a:solidFill>
            <a:miter lim="800000"/>
            <a:headEnd/>
            <a:tailEnd/>
          </a:ln>
        </p:spPr>
        <p:txBody>
          <a:bodyPr wrap="none" lIns="365760"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err="1" smtClean="0">
                <a:solidFill>
                  <a:srgbClr val="FF0000"/>
                </a:solidFill>
                <a:latin typeface="Arial" panose="020B0604020202020204" pitchFamily="34" charset="0"/>
              </a:rPr>
              <a:t>Fabricaci</a:t>
            </a:r>
            <a:r>
              <a:rPr lang="es-ES" sz="1400" dirty="0" err="1">
                <a:solidFill>
                  <a:srgbClr val="FF0000"/>
                </a:solidFill>
              </a:rPr>
              <a:t>ó</a:t>
            </a:r>
            <a:r>
              <a:rPr lang="en-US" altLang="en-US" sz="1400" b="1" dirty="0" smtClean="0">
                <a:solidFill>
                  <a:srgbClr val="FF0000"/>
                </a:solidFill>
                <a:latin typeface="Arial" panose="020B0604020202020204" pitchFamily="34" charset="0"/>
              </a:rPr>
              <a:t>n </a:t>
            </a:r>
          </a:p>
          <a:p>
            <a:pPr algn="ctr" eaLnBrk="1" hangingPunct="1">
              <a:spcBef>
                <a:spcPct val="0"/>
              </a:spcBef>
              <a:buFontTx/>
              <a:buNone/>
            </a:pPr>
            <a:r>
              <a:rPr lang="en-US" altLang="en-US" sz="1400" b="1" dirty="0">
                <a:solidFill>
                  <a:srgbClr val="FF0000"/>
                </a:solidFill>
                <a:latin typeface="Arial" panose="020B0604020202020204" pitchFamily="34" charset="0"/>
              </a:rPr>
              <a:t>d</a:t>
            </a:r>
            <a:r>
              <a:rPr lang="en-US" altLang="en-US" sz="1400" b="1" dirty="0" smtClean="0">
                <a:solidFill>
                  <a:srgbClr val="FF0000"/>
                </a:solidFill>
                <a:latin typeface="Arial" panose="020B0604020202020204" pitchFamily="34" charset="0"/>
              </a:rPr>
              <a:t>el </a:t>
            </a:r>
            <a:r>
              <a:rPr lang="en-US" altLang="en-US" sz="1400" b="1" dirty="0" err="1" smtClean="0">
                <a:solidFill>
                  <a:srgbClr val="FF0000"/>
                </a:solidFill>
                <a:latin typeface="Arial" panose="020B0604020202020204" pitchFamily="34" charset="0"/>
              </a:rPr>
              <a:t>producto</a:t>
            </a:r>
            <a:endParaRPr lang="en-US" altLang="en-US" sz="1400" b="1" dirty="0" smtClean="0">
              <a:solidFill>
                <a:srgbClr val="FF0000"/>
              </a:solidFill>
              <a:latin typeface="Arial" panose="020B0604020202020204" pitchFamily="34" charset="0"/>
            </a:endParaRPr>
          </a:p>
          <a:p>
            <a:pPr algn="ctr" eaLnBrk="1" hangingPunct="1">
              <a:spcBef>
                <a:spcPct val="0"/>
              </a:spcBef>
              <a:buFontTx/>
              <a:buNone/>
            </a:pPr>
            <a:r>
              <a:rPr lang="en-US" altLang="en-US" sz="1400" b="1" dirty="0" smtClean="0">
                <a:solidFill>
                  <a:srgbClr val="FF0000"/>
                </a:solidFill>
                <a:latin typeface="Arial" panose="020B0604020202020204" pitchFamily="34" charset="0"/>
              </a:rPr>
              <a:t>final</a:t>
            </a:r>
            <a:endParaRPr lang="en-US" altLang="en-US" sz="1400" b="1" dirty="0">
              <a:solidFill>
                <a:srgbClr val="FF0000"/>
              </a:solidFill>
              <a:latin typeface="Arial" panose="020B0604020202020204" pitchFamily="34" charset="0"/>
            </a:endParaRPr>
          </a:p>
        </p:txBody>
      </p:sp>
      <p:sp>
        <p:nvSpPr>
          <p:cNvPr id="23562" name="Rectangle 12">
            <a:extLst>
              <a:ext uri="{FF2B5EF4-FFF2-40B4-BE49-F238E27FC236}">
                <a16:creationId xmlns="" xmlns:a16="http://schemas.microsoft.com/office/drawing/2014/main" id="{3D1EEEBA-151F-48A0-88C8-B263BF520A67}"/>
              </a:ext>
            </a:extLst>
          </p:cNvPr>
          <p:cNvSpPr>
            <a:spLocks noChangeArrowheads="1"/>
          </p:cNvSpPr>
          <p:nvPr/>
        </p:nvSpPr>
        <p:spPr bwMode="auto">
          <a:xfrm>
            <a:off x="179388" y="3716338"/>
            <a:ext cx="18002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u="sng" dirty="0" smtClean="0">
                <a:solidFill>
                  <a:srgbClr val="FF0000"/>
                </a:solidFill>
                <a:latin typeface="Arial" panose="020B0604020202020204" pitchFamily="34" charset="0"/>
              </a:rPr>
              <a:t>1. </a:t>
            </a:r>
            <a:r>
              <a:rPr lang="en-US" altLang="en-US" sz="1200" b="1" u="sng" dirty="0" err="1" smtClean="0">
                <a:solidFill>
                  <a:srgbClr val="FF0000"/>
                </a:solidFill>
                <a:latin typeface="Arial" panose="020B0604020202020204" pitchFamily="34" charset="0"/>
              </a:rPr>
              <a:t>Insumos</a:t>
            </a:r>
            <a:endParaRPr lang="en-US" altLang="en-US" sz="1200" b="1" u="sng" dirty="0" smtClean="0">
              <a:latin typeface="Arial" panose="020B0604020202020204" pitchFamily="34" charset="0"/>
            </a:endParaRPr>
          </a:p>
          <a:p>
            <a:pPr marL="342900" lvl="0" indent="-342900">
              <a:lnSpc>
                <a:spcPct val="115000"/>
              </a:lnSpc>
              <a:spcAft>
                <a:spcPts val="0"/>
              </a:spcAft>
              <a:buFont typeface="Arial"/>
              <a:buChar char="–"/>
              <a:tabLst>
                <a:tab pos="457200" algn="l"/>
              </a:tabLst>
            </a:pPr>
            <a:r>
              <a:rPr lang="es-ES" sz="800" i="1" dirty="0">
                <a:solidFill>
                  <a:srgbClr val="FF0000"/>
                </a:solidFill>
                <a:latin typeface="Calibri"/>
                <a:ea typeface="Times New Roman"/>
                <a:cs typeface="Times New Roman"/>
              </a:rPr>
              <a:t>Servicios de consultoría (topografía, perforación, diseño, movimiento de tierras a granel)</a:t>
            </a:r>
            <a:endParaRPr lang="fr-FR" sz="1400" dirty="0">
              <a:latin typeface="Calibri"/>
              <a:cs typeface="Times New Roman"/>
            </a:endParaRPr>
          </a:p>
          <a:p>
            <a:pPr marL="342900" lvl="0" indent="-342900">
              <a:lnSpc>
                <a:spcPct val="115000"/>
              </a:lnSpc>
              <a:spcAft>
                <a:spcPts val="0"/>
              </a:spcAft>
              <a:buFont typeface="Arial"/>
              <a:buChar char="–"/>
              <a:tabLst>
                <a:tab pos="457200" algn="l"/>
              </a:tabLst>
            </a:pPr>
            <a:r>
              <a:rPr lang="es-ES" sz="800" i="1" dirty="0">
                <a:latin typeface="Calibri"/>
                <a:cs typeface="Times New Roman"/>
              </a:rPr>
              <a:t> </a:t>
            </a:r>
            <a:r>
              <a:rPr lang="es-ES" sz="800" i="1" dirty="0">
                <a:solidFill>
                  <a:srgbClr val="FF0000"/>
                </a:solidFill>
                <a:latin typeface="Calibri"/>
                <a:ea typeface="Times New Roman"/>
                <a:cs typeface="Times New Roman"/>
              </a:rPr>
              <a:t>Equipo especializado</a:t>
            </a:r>
            <a:endParaRPr lang="fr-FR" sz="1400" dirty="0">
              <a:latin typeface="Calibri"/>
              <a:cs typeface="Times New Roman"/>
            </a:endParaRPr>
          </a:p>
          <a:p>
            <a:pPr marL="342900" lvl="0" indent="-342900">
              <a:lnSpc>
                <a:spcPct val="115000"/>
              </a:lnSpc>
              <a:spcAft>
                <a:spcPts val="0"/>
              </a:spcAft>
              <a:buFont typeface="Arial"/>
              <a:buChar char="–"/>
              <a:tabLst>
                <a:tab pos="457200" algn="l"/>
              </a:tabLst>
            </a:pPr>
            <a:r>
              <a:rPr lang="fr-FR" sz="800" i="1" dirty="0">
                <a:latin typeface="Calibri"/>
                <a:cs typeface="Times New Roman"/>
              </a:rPr>
              <a:t> </a:t>
            </a:r>
            <a:r>
              <a:rPr lang="es-ES" sz="800" i="1" dirty="0">
                <a:solidFill>
                  <a:srgbClr val="FF0000"/>
                </a:solidFill>
                <a:latin typeface="Calibri"/>
                <a:ea typeface="Times New Roman"/>
                <a:cs typeface="Times New Roman"/>
              </a:rPr>
              <a:t>Utilidades y materias primas</a:t>
            </a:r>
            <a:endParaRPr lang="fr-FR" sz="1400" dirty="0">
              <a:latin typeface="Calibri"/>
              <a:cs typeface="Times New Roman"/>
            </a:endParaRPr>
          </a:p>
          <a:p>
            <a:pPr marL="342900" lvl="0" indent="-342900">
              <a:lnSpc>
                <a:spcPct val="115000"/>
              </a:lnSpc>
              <a:spcAft>
                <a:spcPts val="0"/>
              </a:spcAft>
              <a:buFont typeface="Arial"/>
              <a:buChar char="–"/>
              <a:tabLst>
                <a:tab pos="457200" algn="l"/>
              </a:tabLst>
            </a:pPr>
            <a:r>
              <a:rPr lang="es-ES" sz="800" i="1" dirty="0">
                <a:latin typeface="Calibri"/>
                <a:cs typeface="Times New Roman"/>
              </a:rPr>
              <a:t> </a:t>
            </a:r>
            <a:r>
              <a:rPr lang="es-ES" sz="800" i="1" dirty="0">
                <a:solidFill>
                  <a:srgbClr val="FF0000"/>
                </a:solidFill>
                <a:latin typeface="Calibri"/>
                <a:ea typeface="Times New Roman"/>
                <a:cs typeface="Times New Roman"/>
              </a:rPr>
              <a:t>Finanzas</a:t>
            </a:r>
            <a:endParaRPr lang="fr-FR" sz="1400" dirty="0">
              <a:latin typeface="Calibri"/>
              <a:cs typeface="Times New Roman"/>
            </a:endParaRPr>
          </a:p>
          <a:p>
            <a:r>
              <a:rPr lang="es-ES" sz="1200" b="1" i="1" dirty="0" smtClean="0">
                <a:solidFill>
                  <a:srgbClr val="FF0000"/>
                </a:solidFill>
              </a:rPr>
              <a:t>Producción/productos </a:t>
            </a:r>
            <a:r>
              <a:rPr lang="es-ES" sz="1200" b="1" i="1" dirty="0">
                <a:solidFill>
                  <a:srgbClr val="FF0000"/>
                </a:solidFill>
              </a:rPr>
              <a:t>vendibles</a:t>
            </a:r>
            <a:endParaRPr lang="fr-FR" sz="1200" dirty="0">
              <a:solidFill>
                <a:srgbClr val="FF0000"/>
              </a:solidFill>
            </a:endParaRPr>
          </a:p>
          <a:p>
            <a:pPr lvl="0">
              <a:buNone/>
            </a:pPr>
            <a:r>
              <a:rPr lang="en-US" altLang="en-US" sz="1000" dirty="0" smtClean="0">
                <a:solidFill>
                  <a:srgbClr val="FF0000"/>
                </a:solidFill>
                <a:latin typeface="Arial" panose="020B0604020202020204" pitchFamily="34" charset="0"/>
              </a:rPr>
              <a:t> </a:t>
            </a:r>
            <a:r>
              <a:rPr lang="es-ES" sz="1000" i="1" dirty="0">
                <a:solidFill>
                  <a:srgbClr val="FF0000"/>
                </a:solidFill>
              </a:rPr>
              <a:t>Mineral bruto para la venta a mineros</a:t>
            </a:r>
            <a:endParaRPr lang="fr-FR" sz="1000" dirty="0">
              <a:solidFill>
                <a:srgbClr val="FF0000"/>
              </a:solidFill>
            </a:endParaRPr>
          </a:p>
          <a:p>
            <a:pPr eaLnBrk="1" hangingPunct="1">
              <a:spcBef>
                <a:spcPct val="0"/>
              </a:spcBef>
              <a:buFont typeface="Arial" panose="020B0604020202020204" pitchFamily="34" charset="0"/>
              <a:buNone/>
            </a:pPr>
            <a:endParaRPr lang="en-US" altLang="en-US" sz="1000" dirty="0">
              <a:latin typeface="Arial" panose="020B0604020202020204" pitchFamily="34" charset="0"/>
            </a:endParaRPr>
          </a:p>
          <a:p>
            <a:pPr eaLnBrk="1" hangingPunct="1">
              <a:spcBef>
                <a:spcPct val="0"/>
              </a:spcBef>
              <a:buFontTx/>
              <a:buNone/>
            </a:pPr>
            <a:endParaRPr lang="en-US" altLang="en-US" sz="1200" dirty="0">
              <a:latin typeface="Arial" panose="020B0604020202020204" pitchFamily="34" charset="0"/>
            </a:endParaRPr>
          </a:p>
          <a:p>
            <a:pPr eaLnBrk="1" hangingPunct="1">
              <a:spcBef>
                <a:spcPct val="0"/>
              </a:spcBef>
              <a:buFontTx/>
              <a:buNone/>
            </a:pPr>
            <a:endParaRPr lang="en-US" altLang="en-US" sz="1200" b="1" u="sng" dirty="0">
              <a:latin typeface="Arial" panose="020B0604020202020204" pitchFamily="34" charset="0"/>
            </a:endParaRPr>
          </a:p>
        </p:txBody>
      </p:sp>
      <p:sp>
        <p:nvSpPr>
          <p:cNvPr id="23563" name="Rectangle 13">
            <a:extLst>
              <a:ext uri="{FF2B5EF4-FFF2-40B4-BE49-F238E27FC236}">
                <a16:creationId xmlns="" xmlns:a16="http://schemas.microsoft.com/office/drawing/2014/main" id="{79FCE168-3186-4D5E-AD55-1F2A7F796EB1}"/>
              </a:ext>
            </a:extLst>
          </p:cNvPr>
          <p:cNvSpPr>
            <a:spLocks noChangeArrowheads="1"/>
          </p:cNvSpPr>
          <p:nvPr/>
        </p:nvSpPr>
        <p:spPr bwMode="auto">
          <a:xfrm>
            <a:off x="1943100" y="3716338"/>
            <a:ext cx="16573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u="sng" dirty="0">
                <a:solidFill>
                  <a:srgbClr val="FF0000"/>
                </a:solidFill>
                <a:latin typeface="Arial" panose="020B0604020202020204" pitchFamily="34" charset="0"/>
              </a:rPr>
              <a:t>2. </a:t>
            </a:r>
            <a:r>
              <a:rPr lang="en-US" altLang="en-US" sz="1400" b="1" dirty="0" err="1" smtClean="0">
                <a:solidFill>
                  <a:srgbClr val="FF0000"/>
                </a:solidFill>
              </a:rPr>
              <a:t>Insumos</a:t>
            </a:r>
            <a:endParaRPr lang="en-US" altLang="en-US" sz="1200" b="1" u="sng" dirty="0">
              <a:latin typeface="Arial" panose="020B0604020202020204" pitchFamily="34" charset="0"/>
            </a:endParaRPr>
          </a:p>
          <a:p>
            <a:pPr marL="342900" lvl="0" indent="-342900">
              <a:lnSpc>
                <a:spcPct val="115000"/>
              </a:lnSpc>
              <a:spcAft>
                <a:spcPts val="0"/>
              </a:spcAft>
              <a:buFont typeface="Arial"/>
              <a:buChar char="–"/>
              <a:tabLst>
                <a:tab pos="457200" algn="l"/>
              </a:tabLst>
            </a:pPr>
            <a:r>
              <a:rPr lang="en-US" altLang="en-US" sz="1000" dirty="0">
                <a:latin typeface="Arial" panose="020B0604020202020204" pitchFamily="34" charset="0"/>
              </a:rPr>
              <a:t> </a:t>
            </a:r>
            <a:r>
              <a:rPr lang="fr-FR" sz="800" i="1" dirty="0">
                <a:latin typeface="Calibri"/>
                <a:cs typeface="Times New Roman"/>
              </a:rPr>
              <a:t> </a:t>
            </a:r>
            <a:r>
              <a:rPr lang="fr-FR" sz="800" i="1" dirty="0" err="1">
                <a:solidFill>
                  <a:srgbClr val="FF0000"/>
                </a:solidFill>
                <a:latin typeface="Calibri"/>
                <a:ea typeface="Times New Roman"/>
                <a:cs typeface="Times New Roman"/>
              </a:rPr>
              <a:t>Mineral</a:t>
            </a:r>
            <a:r>
              <a:rPr lang="fr-FR" sz="800" i="1" dirty="0">
                <a:solidFill>
                  <a:srgbClr val="FF0000"/>
                </a:solidFill>
                <a:latin typeface="Calibri"/>
                <a:ea typeface="Times New Roman"/>
                <a:cs typeface="Times New Roman"/>
              </a:rPr>
              <a:t> </a:t>
            </a:r>
            <a:r>
              <a:rPr lang="fr-FR" sz="800" i="1" dirty="0" err="1">
                <a:solidFill>
                  <a:srgbClr val="FF0000"/>
                </a:solidFill>
                <a:latin typeface="Calibri"/>
                <a:ea typeface="Times New Roman"/>
                <a:cs typeface="Times New Roman"/>
              </a:rPr>
              <a:t>bruto</a:t>
            </a:r>
            <a:endParaRPr lang="fr-FR" sz="1400" dirty="0">
              <a:latin typeface="Calibri"/>
              <a:cs typeface="Times New Roman"/>
            </a:endParaRPr>
          </a:p>
          <a:p>
            <a:pPr marL="342900" lvl="0" indent="-342900">
              <a:lnSpc>
                <a:spcPct val="115000"/>
              </a:lnSpc>
              <a:spcAft>
                <a:spcPts val="0"/>
              </a:spcAft>
              <a:buFont typeface="Arial"/>
              <a:buChar char="–"/>
              <a:tabLst>
                <a:tab pos="457200" algn="l"/>
              </a:tabLst>
            </a:pPr>
            <a:r>
              <a:rPr lang="fr-FR" sz="800" i="1" dirty="0">
                <a:latin typeface="Calibri"/>
                <a:cs typeface="Times New Roman"/>
              </a:rPr>
              <a:t> </a:t>
            </a:r>
            <a:r>
              <a:rPr lang="es-ES" sz="800" i="1" dirty="0">
                <a:solidFill>
                  <a:srgbClr val="FF0000"/>
                </a:solidFill>
                <a:latin typeface="Calibri"/>
                <a:ea typeface="Times New Roman"/>
                <a:cs typeface="Times New Roman"/>
              </a:rPr>
              <a:t>Servicios de consultoría</a:t>
            </a:r>
            <a:endParaRPr lang="fr-FR" sz="1400" dirty="0">
              <a:latin typeface="Calibri"/>
              <a:cs typeface="Times New Roman"/>
            </a:endParaRPr>
          </a:p>
          <a:p>
            <a:pPr marL="342900" lvl="0" indent="-342900">
              <a:lnSpc>
                <a:spcPct val="115000"/>
              </a:lnSpc>
              <a:spcAft>
                <a:spcPts val="0"/>
              </a:spcAft>
              <a:buFont typeface="Arial"/>
              <a:buChar char="–"/>
              <a:tabLst>
                <a:tab pos="457200" algn="l"/>
              </a:tabLst>
            </a:pPr>
            <a:r>
              <a:rPr lang="es-ES" sz="800" i="1" dirty="0">
                <a:latin typeface="Calibri"/>
                <a:cs typeface="Times New Roman"/>
              </a:rPr>
              <a:t> </a:t>
            </a:r>
            <a:r>
              <a:rPr lang="es-ES" sz="800" i="1" dirty="0">
                <a:solidFill>
                  <a:srgbClr val="FF0000"/>
                </a:solidFill>
                <a:latin typeface="Calibri"/>
                <a:ea typeface="Times New Roman"/>
                <a:cs typeface="Times New Roman"/>
              </a:rPr>
              <a:t>Equipo especializado</a:t>
            </a:r>
            <a:endParaRPr lang="fr-FR" sz="1400" dirty="0">
              <a:latin typeface="Calibri"/>
              <a:cs typeface="Times New Roman"/>
            </a:endParaRPr>
          </a:p>
          <a:p>
            <a:pPr marL="342900" lvl="0" indent="-342900">
              <a:lnSpc>
                <a:spcPct val="115000"/>
              </a:lnSpc>
              <a:spcAft>
                <a:spcPts val="0"/>
              </a:spcAft>
              <a:buFont typeface="Arial"/>
              <a:buChar char="–"/>
              <a:tabLst>
                <a:tab pos="457200" algn="l"/>
              </a:tabLst>
            </a:pPr>
            <a:r>
              <a:rPr lang="fr-FR" sz="800" i="1" dirty="0">
                <a:latin typeface="Calibri"/>
                <a:cs typeface="Times New Roman"/>
              </a:rPr>
              <a:t> </a:t>
            </a:r>
            <a:r>
              <a:rPr lang="es-ES" sz="800" i="1" dirty="0">
                <a:solidFill>
                  <a:srgbClr val="FF0000"/>
                </a:solidFill>
                <a:latin typeface="Calibri"/>
                <a:ea typeface="Times New Roman"/>
                <a:cs typeface="Times New Roman"/>
              </a:rPr>
              <a:t>Insumos de materias primas</a:t>
            </a:r>
            <a:endParaRPr lang="fr-FR" sz="1400" dirty="0">
              <a:latin typeface="Calibri"/>
              <a:cs typeface="Times New Roman"/>
            </a:endParaRPr>
          </a:p>
          <a:p>
            <a:pPr marL="342900" lvl="0" indent="-342900">
              <a:lnSpc>
                <a:spcPct val="115000"/>
              </a:lnSpc>
              <a:spcAft>
                <a:spcPts val="0"/>
              </a:spcAft>
              <a:buFont typeface="Arial"/>
              <a:buChar char="–"/>
              <a:tabLst>
                <a:tab pos="457200" algn="l"/>
              </a:tabLst>
            </a:pPr>
            <a:r>
              <a:rPr lang="es-ES" sz="800" i="1" dirty="0">
                <a:latin typeface="Calibri"/>
                <a:cs typeface="Times New Roman"/>
              </a:rPr>
              <a:t> </a:t>
            </a:r>
            <a:r>
              <a:rPr lang="es-ES" sz="800" i="1" dirty="0">
                <a:solidFill>
                  <a:srgbClr val="FF0000"/>
                </a:solidFill>
                <a:latin typeface="Calibri"/>
                <a:ea typeface="Times New Roman"/>
                <a:cs typeface="Times New Roman"/>
              </a:rPr>
              <a:t>Agua y energía</a:t>
            </a:r>
            <a:endParaRPr lang="fr-FR" sz="1400" dirty="0">
              <a:latin typeface="Calibri"/>
              <a:cs typeface="Times New Roman"/>
            </a:endParaRPr>
          </a:p>
          <a:p>
            <a:pPr marL="342900" lvl="0" indent="-342900">
              <a:lnSpc>
                <a:spcPct val="115000"/>
              </a:lnSpc>
              <a:spcAft>
                <a:spcPts val="0"/>
              </a:spcAft>
              <a:buFont typeface="Arial"/>
              <a:buChar char="–"/>
              <a:tabLst>
                <a:tab pos="457200" algn="l"/>
              </a:tabLst>
            </a:pPr>
            <a:r>
              <a:rPr lang="es-ES" sz="800" i="1" dirty="0">
                <a:latin typeface="Calibri"/>
                <a:cs typeface="Times New Roman"/>
              </a:rPr>
              <a:t> </a:t>
            </a:r>
            <a:r>
              <a:rPr lang="es-ES" sz="800" i="1" dirty="0">
                <a:solidFill>
                  <a:srgbClr val="FF0000"/>
                </a:solidFill>
                <a:latin typeface="Calibri"/>
                <a:ea typeface="Times New Roman"/>
                <a:cs typeface="Times New Roman"/>
              </a:rPr>
              <a:t>Mano de </a:t>
            </a:r>
            <a:r>
              <a:rPr lang="es-ES" sz="800" i="1" dirty="0" smtClean="0">
                <a:solidFill>
                  <a:srgbClr val="FF0000"/>
                </a:solidFill>
                <a:latin typeface="Calibri"/>
                <a:ea typeface="Times New Roman"/>
                <a:cs typeface="Times New Roman"/>
              </a:rPr>
              <a:t>obra</a:t>
            </a:r>
            <a:endParaRPr lang="en-US" altLang="en-US" sz="1000" dirty="0">
              <a:latin typeface="Arial" panose="020B0604020202020204" pitchFamily="34" charset="0"/>
            </a:endParaRPr>
          </a:p>
          <a:p>
            <a:pPr>
              <a:lnSpc>
                <a:spcPct val="115000"/>
              </a:lnSpc>
              <a:spcAft>
                <a:spcPts val="0"/>
              </a:spcAft>
            </a:pPr>
            <a:r>
              <a:rPr lang="es-ES" sz="1200" b="1" i="1" dirty="0">
                <a:solidFill>
                  <a:srgbClr val="FF0000"/>
                </a:solidFill>
                <a:latin typeface="Calibri"/>
                <a:ea typeface="Times New Roman"/>
                <a:cs typeface="Times New Roman"/>
              </a:rPr>
              <a:t>Producción/productos </a:t>
            </a:r>
            <a:r>
              <a:rPr lang="es-ES" sz="1200" b="1" i="1" dirty="0" smtClean="0">
                <a:solidFill>
                  <a:srgbClr val="FF0000"/>
                </a:solidFill>
                <a:latin typeface="Calibri"/>
                <a:ea typeface="Times New Roman"/>
                <a:cs typeface="Times New Roman"/>
              </a:rPr>
              <a:t>vendibles</a:t>
            </a:r>
            <a:endParaRPr lang="en-US" altLang="en-US" sz="1200" dirty="0">
              <a:latin typeface="Arial" panose="020B0604020202020204" pitchFamily="34" charset="0"/>
            </a:endParaRPr>
          </a:p>
          <a:p>
            <a:pPr hangingPunct="1">
              <a:spcBef>
                <a:spcPct val="0"/>
              </a:spcBef>
              <a:buFont typeface="Arial" panose="020B0604020202020204" pitchFamily="34" charset="0"/>
              <a:buChar char="–"/>
            </a:pPr>
            <a:r>
              <a:rPr lang="en-US" altLang="en-US" sz="1000" dirty="0">
                <a:latin typeface="Arial" panose="020B0604020202020204" pitchFamily="34" charset="0"/>
              </a:rPr>
              <a:t> </a:t>
            </a:r>
            <a:r>
              <a:rPr lang="es-ES" sz="800" i="1" dirty="0">
                <a:solidFill>
                  <a:srgbClr val="FF0000"/>
                </a:solidFill>
                <a:latin typeface="Calibri"/>
                <a:ea typeface="Times New Roman"/>
                <a:cs typeface="Times New Roman"/>
              </a:rPr>
              <a:t>Concentrado para la venta a comerciantes</a:t>
            </a:r>
            <a:endParaRPr lang="en-US" altLang="en-US" sz="1000" dirty="0">
              <a:latin typeface="Arial" panose="020B0604020202020204" pitchFamily="34" charset="0"/>
            </a:endParaRPr>
          </a:p>
        </p:txBody>
      </p:sp>
      <p:sp>
        <p:nvSpPr>
          <p:cNvPr id="23564" name="Rectangle 14">
            <a:extLst>
              <a:ext uri="{FF2B5EF4-FFF2-40B4-BE49-F238E27FC236}">
                <a16:creationId xmlns="" xmlns:a16="http://schemas.microsoft.com/office/drawing/2014/main" id="{3019F371-3120-46FF-88D7-58FABBC01158}"/>
              </a:ext>
            </a:extLst>
          </p:cNvPr>
          <p:cNvSpPr>
            <a:spLocks noChangeArrowheads="1"/>
          </p:cNvSpPr>
          <p:nvPr/>
        </p:nvSpPr>
        <p:spPr bwMode="auto">
          <a:xfrm>
            <a:off x="3706813" y="3716338"/>
            <a:ext cx="1657350" cy="223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u="sng" dirty="0">
                <a:solidFill>
                  <a:srgbClr val="FF0000"/>
                </a:solidFill>
                <a:latin typeface="Arial" panose="020B0604020202020204" pitchFamily="34" charset="0"/>
              </a:rPr>
              <a:t>3. </a:t>
            </a:r>
            <a:r>
              <a:rPr lang="en-US" altLang="en-US" sz="1400" b="1" dirty="0" err="1" smtClean="0">
                <a:solidFill>
                  <a:srgbClr val="FF0000"/>
                </a:solidFill>
              </a:rPr>
              <a:t>Insumos</a:t>
            </a:r>
            <a:endParaRPr lang="en-US" altLang="en-US" sz="1200" b="1" u="sng" dirty="0">
              <a:solidFill>
                <a:srgbClr val="FF0000"/>
              </a:solidFill>
              <a:latin typeface="Arial" panose="020B0604020202020204" pitchFamily="34" charset="0"/>
            </a:endParaRPr>
          </a:p>
          <a:p>
            <a:pPr lvl="0"/>
            <a:r>
              <a:rPr lang="en-US" altLang="en-US" sz="1000" dirty="0">
                <a:solidFill>
                  <a:srgbClr val="FF0000"/>
                </a:solidFill>
                <a:latin typeface="Arial" panose="020B0604020202020204" pitchFamily="34" charset="0"/>
              </a:rPr>
              <a:t> </a:t>
            </a:r>
            <a:r>
              <a:rPr lang="es-ES" sz="1000" i="1" dirty="0">
                <a:solidFill>
                  <a:srgbClr val="FF0000"/>
                </a:solidFill>
              </a:rPr>
              <a:t>Concentrado</a:t>
            </a:r>
            <a:endParaRPr lang="fr-FR" sz="1000" dirty="0">
              <a:solidFill>
                <a:srgbClr val="FF0000"/>
              </a:solidFill>
            </a:endParaRPr>
          </a:p>
          <a:p>
            <a:pPr lvl="0"/>
            <a:r>
              <a:rPr lang="fr-FR" sz="1000" i="1" dirty="0">
                <a:solidFill>
                  <a:srgbClr val="FF0000"/>
                </a:solidFill>
              </a:rPr>
              <a:t> </a:t>
            </a:r>
            <a:r>
              <a:rPr lang="es-ES" sz="1000" i="1" dirty="0">
                <a:solidFill>
                  <a:srgbClr val="FF0000"/>
                </a:solidFill>
              </a:rPr>
              <a:t>Servicios de consultoría</a:t>
            </a:r>
            <a:endParaRPr lang="fr-FR" sz="1000" dirty="0">
              <a:solidFill>
                <a:srgbClr val="FF0000"/>
              </a:solidFill>
            </a:endParaRPr>
          </a:p>
          <a:p>
            <a:pPr lvl="0"/>
            <a:r>
              <a:rPr lang="fr-FR" sz="1000" i="1" dirty="0">
                <a:solidFill>
                  <a:srgbClr val="FF0000"/>
                </a:solidFill>
              </a:rPr>
              <a:t> </a:t>
            </a:r>
            <a:r>
              <a:rPr lang="es-ES" sz="1000" i="1" dirty="0">
                <a:solidFill>
                  <a:srgbClr val="FF0000"/>
                </a:solidFill>
              </a:rPr>
              <a:t>Equipo especializado</a:t>
            </a:r>
            <a:endParaRPr lang="fr-FR" sz="1000" dirty="0">
              <a:solidFill>
                <a:srgbClr val="FF0000"/>
              </a:solidFill>
            </a:endParaRPr>
          </a:p>
          <a:p>
            <a:pPr lvl="0"/>
            <a:r>
              <a:rPr lang="fr-FR" sz="1000" i="1" dirty="0">
                <a:solidFill>
                  <a:srgbClr val="FF0000"/>
                </a:solidFill>
              </a:rPr>
              <a:t> </a:t>
            </a:r>
            <a:r>
              <a:rPr lang="es-ES" sz="1000" i="1" dirty="0">
                <a:solidFill>
                  <a:srgbClr val="FF0000"/>
                </a:solidFill>
              </a:rPr>
              <a:t>Insumos de materias primas</a:t>
            </a:r>
            <a:endParaRPr lang="fr-FR" sz="1000" dirty="0">
              <a:solidFill>
                <a:srgbClr val="FF0000"/>
              </a:solidFill>
            </a:endParaRPr>
          </a:p>
          <a:p>
            <a:pPr lvl="0"/>
            <a:r>
              <a:rPr lang="es-ES" sz="1000" i="1" dirty="0">
                <a:solidFill>
                  <a:srgbClr val="FF0000"/>
                </a:solidFill>
              </a:rPr>
              <a:t> Agua y energía</a:t>
            </a:r>
            <a:endParaRPr lang="fr-FR" sz="1000" dirty="0">
              <a:solidFill>
                <a:srgbClr val="FF0000"/>
              </a:solidFill>
            </a:endParaRPr>
          </a:p>
          <a:p>
            <a:pPr lvl="0"/>
            <a:r>
              <a:rPr lang="es-ES" sz="1000" i="1" dirty="0">
                <a:solidFill>
                  <a:srgbClr val="FF0000"/>
                </a:solidFill>
              </a:rPr>
              <a:t> Mano de </a:t>
            </a:r>
            <a:r>
              <a:rPr lang="es-ES" sz="1000" i="1" dirty="0" smtClean="0">
                <a:solidFill>
                  <a:srgbClr val="FF0000"/>
                </a:solidFill>
              </a:rPr>
              <a:t>obra</a:t>
            </a:r>
            <a:endParaRPr lang="en-US" altLang="en-US" sz="1000" dirty="0">
              <a:solidFill>
                <a:srgbClr val="FF0000"/>
              </a:solidFill>
              <a:latin typeface="Arial" panose="020B0604020202020204" pitchFamily="34" charset="0"/>
            </a:endParaRPr>
          </a:p>
          <a:p>
            <a:r>
              <a:rPr lang="es-ES" sz="1200" b="1" i="1" dirty="0">
                <a:solidFill>
                  <a:srgbClr val="FF0000"/>
                </a:solidFill>
              </a:rPr>
              <a:t>Producción/productos </a:t>
            </a:r>
            <a:r>
              <a:rPr lang="es-ES" sz="1200" b="1" i="1" dirty="0" smtClean="0">
                <a:solidFill>
                  <a:srgbClr val="FF0000"/>
                </a:solidFill>
              </a:rPr>
              <a:t>vendibles</a:t>
            </a:r>
            <a:endParaRPr lang="en-US" altLang="en-US" sz="1000" dirty="0">
              <a:latin typeface="Arial" panose="020B0604020202020204" pitchFamily="34" charset="0"/>
            </a:endParaRPr>
          </a:p>
          <a:p>
            <a:pPr hangingPunct="1">
              <a:spcBef>
                <a:spcPct val="0"/>
              </a:spcBef>
              <a:buFont typeface="Arial" panose="020B0604020202020204" pitchFamily="34" charset="0"/>
              <a:buChar char="–"/>
            </a:pPr>
            <a:r>
              <a:rPr lang="en-US" altLang="en-US" sz="1000" dirty="0">
                <a:latin typeface="Arial" panose="020B0604020202020204" pitchFamily="34" charset="0"/>
              </a:rPr>
              <a:t> </a:t>
            </a:r>
            <a:r>
              <a:rPr lang="es-ES" sz="800" i="1" dirty="0">
                <a:solidFill>
                  <a:srgbClr val="FF0000"/>
                </a:solidFill>
                <a:latin typeface="Calibri"/>
                <a:cs typeface="Times New Roman"/>
              </a:rPr>
              <a:t>Productos refinados para la venta en intercambios de metales</a:t>
            </a:r>
            <a:endParaRPr lang="en-US" altLang="en-US" sz="1000" dirty="0">
              <a:latin typeface="Arial" panose="020B0604020202020204" pitchFamily="34" charset="0"/>
            </a:endParaRPr>
          </a:p>
        </p:txBody>
      </p:sp>
      <p:sp>
        <p:nvSpPr>
          <p:cNvPr id="23565" name="Rectangle 15">
            <a:extLst>
              <a:ext uri="{FF2B5EF4-FFF2-40B4-BE49-F238E27FC236}">
                <a16:creationId xmlns="" xmlns:a16="http://schemas.microsoft.com/office/drawing/2014/main" id="{E5464F3C-719A-483A-8461-B99977917CEE}"/>
              </a:ext>
            </a:extLst>
          </p:cNvPr>
          <p:cNvSpPr>
            <a:spLocks noChangeArrowheads="1"/>
          </p:cNvSpPr>
          <p:nvPr/>
        </p:nvSpPr>
        <p:spPr bwMode="auto">
          <a:xfrm>
            <a:off x="5470525" y="3716338"/>
            <a:ext cx="165735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u="sng" dirty="0" smtClean="0">
                <a:latin typeface="Arial" panose="020B0604020202020204" pitchFamily="34" charset="0"/>
              </a:rPr>
              <a:t>4</a:t>
            </a:r>
            <a:r>
              <a:rPr lang="en-US" altLang="en-US" sz="1200" b="1" u="sng" dirty="0" smtClean="0">
                <a:solidFill>
                  <a:srgbClr val="FF0000"/>
                </a:solidFill>
                <a:latin typeface="Arial" panose="020B0604020202020204" pitchFamily="34" charset="0"/>
              </a:rPr>
              <a:t>. </a:t>
            </a:r>
            <a:r>
              <a:rPr lang="en-US" altLang="en-US" sz="1400" b="1" dirty="0" err="1" smtClean="0">
                <a:solidFill>
                  <a:srgbClr val="FF0000"/>
                </a:solidFill>
              </a:rPr>
              <a:t>Insumos</a:t>
            </a:r>
            <a:endParaRPr lang="en-US" altLang="en-US" sz="1200" b="1" u="sng" dirty="0">
              <a:solidFill>
                <a:srgbClr val="FF0000"/>
              </a:solidFill>
              <a:latin typeface="Arial" panose="020B0604020202020204" pitchFamily="34" charset="0"/>
            </a:endParaRPr>
          </a:p>
          <a:p>
            <a:pPr lvl="0"/>
            <a:r>
              <a:rPr lang="es-ES" sz="1000" dirty="0">
                <a:solidFill>
                  <a:srgbClr val="FF0000"/>
                </a:solidFill>
              </a:rPr>
              <a:t>Productos refinados</a:t>
            </a:r>
            <a:endParaRPr lang="fr-FR" sz="1000" dirty="0">
              <a:solidFill>
                <a:srgbClr val="FF0000"/>
              </a:solidFill>
            </a:endParaRPr>
          </a:p>
          <a:p>
            <a:pPr lvl="0"/>
            <a:r>
              <a:rPr lang="fr-FR" sz="1000" i="1" dirty="0">
                <a:solidFill>
                  <a:srgbClr val="FF0000"/>
                </a:solidFill>
              </a:rPr>
              <a:t> </a:t>
            </a:r>
            <a:r>
              <a:rPr lang="es-ES" sz="1000" i="1" dirty="0">
                <a:solidFill>
                  <a:srgbClr val="FF0000"/>
                </a:solidFill>
              </a:rPr>
              <a:t>Servicios de consultoría</a:t>
            </a:r>
            <a:endParaRPr lang="fr-FR" sz="1000" dirty="0">
              <a:solidFill>
                <a:srgbClr val="FF0000"/>
              </a:solidFill>
            </a:endParaRPr>
          </a:p>
          <a:p>
            <a:pPr lvl="0"/>
            <a:r>
              <a:rPr lang="fr-FR" sz="1000" i="1" dirty="0">
                <a:solidFill>
                  <a:srgbClr val="FF0000"/>
                </a:solidFill>
              </a:rPr>
              <a:t> </a:t>
            </a:r>
            <a:r>
              <a:rPr lang="es-ES" sz="1000" i="1" dirty="0">
                <a:solidFill>
                  <a:srgbClr val="FF0000"/>
                </a:solidFill>
              </a:rPr>
              <a:t>Equipo especializado</a:t>
            </a:r>
            <a:endParaRPr lang="fr-FR" sz="1000" dirty="0">
              <a:solidFill>
                <a:srgbClr val="FF0000"/>
              </a:solidFill>
            </a:endParaRPr>
          </a:p>
          <a:p>
            <a:pPr lvl="0"/>
            <a:r>
              <a:rPr lang="fr-FR" sz="1000" i="1" dirty="0">
                <a:solidFill>
                  <a:srgbClr val="FF0000"/>
                </a:solidFill>
              </a:rPr>
              <a:t> </a:t>
            </a:r>
            <a:r>
              <a:rPr lang="es-ES" sz="1000" i="1" dirty="0">
                <a:solidFill>
                  <a:srgbClr val="FF0000"/>
                </a:solidFill>
              </a:rPr>
              <a:t>Insumos de materias primas</a:t>
            </a:r>
            <a:endParaRPr lang="fr-FR" sz="1000" dirty="0">
              <a:solidFill>
                <a:srgbClr val="FF0000"/>
              </a:solidFill>
            </a:endParaRPr>
          </a:p>
          <a:p>
            <a:pPr lvl="0"/>
            <a:r>
              <a:rPr lang="es-ES" sz="1000" i="1" dirty="0">
                <a:solidFill>
                  <a:srgbClr val="FF0000"/>
                </a:solidFill>
              </a:rPr>
              <a:t> Agua y energía</a:t>
            </a:r>
            <a:endParaRPr lang="fr-FR" sz="1000" dirty="0">
              <a:solidFill>
                <a:srgbClr val="FF0000"/>
              </a:solidFill>
            </a:endParaRPr>
          </a:p>
          <a:p>
            <a:pPr lvl="0"/>
            <a:r>
              <a:rPr lang="es-ES" sz="1000" i="1" dirty="0">
                <a:solidFill>
                  <a:srgbClr val="FF0000"/>
                </a:solidFill>
              </a:rPr>
              <a:t> Mano de </a:t>
            </a:r>
            <a:r>
              <a:rPr lang="es-ES" sz="1000" i="1" dirty="0" smtClean="0">
                <a:solidFill>
                  <a:srgbClr val="FF0000"/>
                </a:solidFill>
              </a:rPr>
              <a:t>obra</a:t>
            </a:r>
            <a:endParaRPr lang="en-US" altLang="en-US" sz="1000" dirty="0">
              <a:solidFill>
                <a:srgbClr val="FF0000"/>
              </a:solidFill>
              <a:latin typeface="Arial" panose="020B0604020202020204" pitchFamily="34" charset="0"/>
            </a:endParaRPr>
          </a:p>
          <a:p>
            <a:r>
              <a:rPr lang="es-ES" sz="1200" b="1" i="1" dirty="0">
                <a:solidFill>
                  <a:srgbClr val="FF0000"/>
                </a:solidFill>
              </a:rPr>
              <a:t>Producción/productos </a:t>
            </a:r>
            <a:r>
              <a:rPr lang="es-ES" sz="1200" b="1" i="1" dirty="0" smtClean="0">
                <a:solidFill>
                  <a:srgbClr val="FF0000"/>
                </a:solidFill>
              </a:rPr>
              <a:t>vendibles</a:t>
            </a:r>
            <a:endParaRPr lang="en-US" altLang="en-US" sz="1000" dirty="0">
              <a:latin typeface="Arial" panose="020B0604020202020204" pitchFamily="34" charset="0"/>
            </a:endParaRPr>
          </a:p>
          <a:p>
            <a:pPr hangingPunct="1">
              <a:spcBef>
                <a:spcPct val="0"/>
              </a:spcBef>
              <a:buFont typeface="Arial" panose="020B0604020202020204" pitchFamily="34" charset="0"/>
              <a:buChar char="–"/>
            </a:pPr>
            <a:r>
              <a:rPr lang="en-US" altLang="en-US" sz="1000" dirty="0">
                <a:latin typeface="Arial" panose="020B0604020202020204" pitchFamily="34" charset="0"/>
              </a:rPr>
              <a:t> </a:t>
            </a:r>
            <a:r>
              <a:rPr lang="es-ES" sz="800" i="1" dirty="0">
                <a:solidFill>
                  <a:srgbClr val="FF0000"/>
                </a:solidFill>
                <a:latin typeface="Calibri"/>
                <a:cs typeface="Times New Roman"/>
              </a:rPr>
              <a:t>Productos semielaborados para la venta a fabricantes</a:t>
            </a:r>
            <a:endParaRPr lang="en-US" altLang="en-US" sz="1000" dirty="0">
              <a:latin typeface="Arial" panose="020B0604020202020204" pitchFamily="34" charset="0"/>
            </a:endParaRPr>
          </a:p>
          <a:p>
            <a:pPr eaLnBrk="1" hangingPunct="1">
              <a:spcBef>
                <a:spcPct val="0"/>
              </a:spcBef>
              <a:buFont typeface="Arial" panose="020B0604020202020204" pitchFamily="34" charset="0"/>
              <a:buChar char="–"/>
            </a:pPr>
            <a:endParaRPr lang="en-US" altLang="en-US" sz="1000" dirty="0">
              <a:latin typeface="Arial" panose="020B0604020202020204" pitchFamily="34" charset="0"/>
            </a:endParaRPr>
          </a:p>
        </p:txBody>
      </p:sp>
      <p:sp>
        <p:nvSpPr>
          <p:cNvPr id="23566" name="Rectangle 16">
            <a:extLst>
              <a:ext uri="{FF2B5EF4-FFF2-40B4-BE49-F238E27FC236}">
                <a16:creationId xmlns="" xmlns:a16="http://schemas.microsoft.com/office/drawing/2014/main" id="{1D88706A-7C26-4102-AF30-ECA267D5E51D}"/>
              </a:ext>
            </a:extLst>
          </p:cNvPr>
          <p:cNvSpPr>
            <a:spLocks noChangeArrowheads="1"/>
          </p:cNvSpPr>
          <p:nvPr/>
        </p:nvSpPr>
        <p:spPr bwMode="auto">
          <a:xfrm>
            <a:off x="7235825" y="3716338"/>
            <a:ext cx="1657350" cy="237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 bIns="9144"/>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200" b="1" u="sng" dirty="0">
                <a:solidFill>
                  <a:srgbClr val="FF0000"/>
                </a:solidFill>
                <a:latin typeface="Arial" panose="020B0604020202020204" pitchFamily="34" charset="0"/>
              </a:rPr>
              <a:t>5. </a:t>
            </a:r>
            <a:r>
              <a:rPr lang="en-US" altLang="en-US" sz="1400" b="1" dirty="0" err="1" smtClean="0">
                <a:solidFill>
                  <a:srgbClr val="FF0000"/>
                </a:solidFill>
              </a:rPr>
              <a:t>Insumos</a:t>
            </a:r>
            <a:endParaRPr lang="en-US" altLang="en-US" sz="1200" b="1" u="sng" dirty="0">
              <a:solidFill>
                <a:srgbClr val="FF0000"/>
              </a:solidFill>
              <a:latin typeface="Arial" panose="020B0604020202020204" pitchFamily="34" charset="0"/>
            </a:endParaRPr>
          </a:p>
          <a:p>
            <a:pPr lvl="0"/>
            <a:r>
              <a:rPr lang="en-US" altLang="en-US" sz="1000" dirty="0">
                <a:solidFill>
                  <a:srgbClr val="FF0000"/>
                </a:solidFill>
                <a:latin typeface="Arial" panose="020B0604020202020204" pitchFamily="34" charset="0"/>
              </a:rPr>
              <a:t> </a:t>
            </a:r>
            <a:r>
              <a:rPr lang="es-ES" sz="1000" i="1" dirty="0">
                <a:solidFill>
                  <a:srgbClr val="FF0000"/>
                </a:solidFill>
              </a:rPr>
              <a:t>Productos semielaborados</a:t>
            </a:r>
            <a:endParaRPr lang="fr-FR" sz="1000" dirty="0">
              <a:solidFill>
                <a:srgbClr val="FF0000"/>
              </a:solidFill>
            </a:endParaRPr>
          </a:p>
          <a:p>
            <a:pPr lvl="0"/>
            <a:r>
              <a:rPr lang="es-ES" sz="1000" i="1" dirty="0">
                <a:solidFill>
                  <a:srgbClr val="FF0000"/>
                </a:solidFill>
              </a:rPr>
              <a:t>Servicios de consultoría</a:t>
            </a:r>
            <a:endParaRPr lang="fr-FR" sz="1000" dirty="0">
              <a:solidFill>
                <a:srgbClr val="FF0000"/>
              </a:solidFill>
            </a:endParaRPr>
          </a:p>
          <a:p>
            <a:pPr lvl="0"/>
            <a:r>
              <a:rPr lang="fr-FR" sz="1000" i="1" dirty="0">
                <a:solidFill>
                  <a:srgbClr val="FF0000"/>
                </a:solidFill>
              </a:rPr>
              <a:t> </a:t>
            </a:r>
            <a:r>
              <a:rPr lang="es-ES" sz="1000" i="1" dirty="0">
                <a:solidFill>
                  <a:srgbClr val="FF0000"/>
                </a:solidFill>
              </a:rPr>
              <a:t>Equipo especializado</a:t>
            </a:r>
            <a:endParaRPr lang="fr-FR" sz="1000" dirty="0">
              <a:solidFill>
                <a:srgbClr val="FF0000"/>
              </a:solidFill>
            </a:endParaRPr>
          </a:p>
          <a:p>
            <a:pPr lvl="0"/>
            <a:r>
              <a:rPr lang="fr-FR" sz="1000" i="1" dirty="0">
                <a:solidFill>
                  <a:srgbClr val="FF0000"/>
                </a:solidFill>
              </a:rPr>
              <a:t> </a:t>
            </a:r>
            <a:r>
              <a:rPr lang="es-ES" sz="1000" i="1" dirty="0">
                <a:solidFill>
                  <a:srgbClr val="FF0000"/>
                </a:solidFill>
              </a:rPr>
              <a:t>Insumos de materias primas</a:t>
            </a:r>
            <a:endParaRPr lang="fr-FR" sz="1000" dirty="0">
              <a:solidFill>
                <a:srgbClr val="FF0000"/>
              </a:solidFill>
            </a:endParaRPr>
          </a:p>
          <a:p>
            <a:pPr lvl="0"/>
            <a:r>
              <a:rPr lang="es-ES" sz="1000" i="1" dirty="0">
                <a:solidFill>
                  <a:srgbClr val="FF0000"/>
                </a:solidFill>
              </a:rPr>
              <a:t> Agua y energía</a:t>
            </a:r>
            <a:endParaRPr lang="fr-FR" sz="1000" dirty="0">
              <a:solidFill>
                <a:srgbClr val="FF0000"/>
              </a:solidFill>
            </a:endParaRPr>
          </a:p>
          <a:p>
            <a:pPr lvl="0"/>
            <a:r>
              <a:rPr lang="es-ES" sz="1000" i="1" dirty="0">
                <a:solidFill>
                  <a:srgbClr val="FF0000"/>
                </a:solidFill>
              </a:rPr>
              <a:t> Mano de </a:t>
            </a:r>
            <a:r>
              <a:rPr lang="es-ES" sz="1000" i="1" dirty="0" smtClean="0">
                <a:solidFill>
                  <a:srgbClr val="FF0000"/>
                </a:solidFill>
              </a:rPr>
              <a:t>obra</a:t>
            </a:r>
            <a:endParaRPr lang="en-US" altLang="en-US" sz="1000" dirty="0">
              <a:solidFill>
                <a:srgbClr val="FF0000"/>
              </a:solidFill>
              <a:latin typeface="Arial" panose="020B0604020202020204" pitchFamily="34" charset="0"/>
            </a:endParaRPr>
          </a:p>
          <a:p>
            <a:r>
              <a:rPr lang="es-ES" sz="1200" b="1" i="1" dirty="0">
                <a:solidFill>
                  <a:srgbClr val="FF0000"/>
                </a:solidFill>
              </a:rPr>
              <a:t>Producción/productos vendibles</a:t>
            </a:r>
            <a:endParaRPr lang="fr-FR" sz="1200" dirty="0">
              <a:solidFill>
                <a:srgbClr val="FF0000"/>
              </a:solidFill>
            </a:endParaRPr>
          </a:p>
          <a:p>
            <a:pPr eaLnBrk="1" hangingPunct="1">
              <a:spcBef>
                <a:spcPct val="0"/>
              </a:spcBef>
              <a:buFont typeface="Arial" panose="020B0604020202020204" pitchFamily="34" charset="0"/>
              <a:buChar char="–"/>
            </a:pPr>
            <a:endParaRPr lang="en-US" altLang="en-US" sz="1000" dirty="0">
              <a:latin typeface="Arial" panose="020B0604020202020204" pitchFamily="34" charset="0"/>
            </a:endParaRPr>
          </a:p>
          <a:p>
            <a:r>
              <a:rPr lang="en-US" altLang="en-US" sz="1000" dirty="0" smtClean="0">
                <a:solidFill>
                  <a:srgbClr val="FF0000"/>
                </a:solidFill>
                <a:latin typeface="Arial" panose="020B0604020202020204" pitchFamily="34" charset="0"/>
              </a:rPr>
              <a:t> </a:t>
            </a:r>
            <a:r>
              <a:rPr lang="es-ES" sz="1000" b="1" i="1" dirty="0">
                <a:solidFill>
                  <a:srgbClr val="FF0000"/>
                </a:solidFill>
              </a:rPr>
              <a:t>Producción/ Productos vendibles</a:t>
            </a:r>
            <a:endParaRPr lang="fr-FR" sz="1000" dirty="0">
              <a:solidFill>
                <a:srgbClr val="FF0000"/>
              </a:solidFill>
            </a:endParaRPr>
          </a:p>
        </p:txBody>
      </p:sp>
      <p:sp>
        <p:nvSpPr>
          <p:cNvPr id="23567" name="AutoShape 19">
            <a:extLst>
              <a:ext uri="{FF2B5EF4-FFF2-40B4-BE49-F238E27FC236}">
                <a16:creationId xmlns="" xmlns:a16="http://schemas.microsoft.com/office/drawing/2014/main" id="{D8702FA0-D1C2-4578-A9CD-B419038B7E9A}"/>
              </a:ext>
            </a:extLst>
          </p:cNvPr>
          <p:cNvSpPr>
            <a:spLocks noChangeArrowheads="1"/>
          </p:cNvSpPr>
          <p:nvPr/>
        </p:nvSpPr>
        <p:spPr bwMode="auto">
          <a:xfrm flipV="1">
            <a:off x="755650" y="3214688"/>
            <a:ext cx="1079500" cy="3587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483"/>
                  <a:pt x="5529" y="12160"/>
                  <a:pt x="5782" y="12795"/>
                </a:cubicBezTo>
                <a:lnTo>
                  <a:pt x="764" y="14790"/>
                </a:lnTo>
                <a:cubicBezTo>
                  <a:pt x="259" y="13520"/>
                  <a:pt x="0" y="12166"/>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0C0C0"/>
          </a:solidFill>
          <a:ln w="9525">
            <a:solidFill>
              <a:schemeClr val="tx1"/>
            </a:solidFill>
            <a:miter lim="800000"/>
            <a:headEnd/>
            <a:tailEnd/>
          </a:ln>
        </p:spPr>
        <p:txBody>
          <a:bodyPr wrap="none" anchor="ctr"/>
          <a:lstStyle/>
          <a:p>
            <a:endParaRPr lang="en-US"/>
          </a:p>
        </p:txBody>
      </p:sp>
      <p:sp>
        <p:nvSpPr>
          <p:cNvPr id="23568" name="AutoShape 20">
            <a:extLst>
              <a:ext uri="{FF2B5EF4-FFF2-40B4-BE49-F238E27FC236}">
                <a16:creationId xmlns="" xmlns:a16="http://schemas.microsoft.com/office/drawing/2014/main" id="{6ECC00A1-16D0-4DAF-A3AE-6600C43104D1}"/>
              </a:ext>
            </a:extLst>
          </p:cNvPr>
          <p:cNvSpPr>
            <a:spLocks noChangeArrowheads="1"/>
          </p:cNvSpPr>
          <p:nvPr/>
        </p:nvSpPr>
        <p:spPr bwMode="auto">
          <a:xfrm flipV="1">
            <a:off x="3708400" y="3214688"/>
            <a:ext cx="1079500" cy="3587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483"/>
                  <a:pt x="5529" y="12160"/>
                  <a:pt x="5782" y="12795"/>
                </a:cubicBezTo>
                <a:lnTo>
                  <a:pt x="764" y="14790"/>
                </a:lnTo>
                <a:cubicBezTo>
                  <a:pt x="259" y="13520"/>
                  <a:pt x="0" y="12166"/>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0C0C0"/>
          </a:solidFill>
          <a:ln w="9525" algn="ctr">
            <a:solidFill>
              <a:schemeClr val="tx1"/>
            </a:solidFill>
            <a:miter lim="800000"/>
            <a:headEnd/>
            <a:tailEnd/>
          </a:ln>
        </p:spPr>
        <p:txBody>
          <a:bodyPr wrap="none" anchor="ctr"/>
          <a:lstStyle/>
          <a:p>
            <a:endParaRPr lang="en-US"/>
          </a:p>
        </p:txBody>
      </p:sp>
      <p:sp>
        <p:nvSpPr>
          <p:cNvPr id="23569" name="AutoShape 21">
            <a:extLst>
              <a:ext uri="{FF2B5EF4-FFF2-40B4-BE49-F238E27FC236}">
                <a16:creationId xmlns="" xmlns:a16="http://schemas.microsoft.com/office/drawing/2014/main" id="{1BC60319-E98B-4CFF-A4F8-BCEDD094BB86}"/>
              </a:ext>
            </a:extLst>
          </p:cNvPr>
          <p:cNvSpPr>
            <a:spLocks noChangeArrowheads="1"/>
          </p:cNvSpPr>
          <p:nvPr/>
        </p:nvSpPr>
        <p:spPr bwMode="auto">
          <a:xfrm flipV="1">
            <a:off x="5219700" y="3214688"/>
            <a:ext cx="1079500" cy="3587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483"/>
                  <a:pt x="5529" y="12160"/>
                  <a:pt x="5782" y="12795"/>
                </a:cubicBezTo>
                <a:lnTo>
                  <a:pt x="764" y="14790"/>
                </a:lnTo>
                <a:cubicBezTo>
                  <a:pt x="259" y="13520"/>
                  <a:pt x="0" y="12166"/>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0C0C0"/>
          </a:solidFill>
          <a:ln w="9525" algn="ctr">
            <a:solidFill>
              <a:schemeClr val="tx1"/>
            </a:solidFill>
            <a:miter lim="800000"/>
            <a:headEnd/>
            <a:tailEnd/>
          </a:ln>
        </p:spPr>
        <p:txBody>
          <a:bodyPr wrap="none" anchor="ctr"/>
          <a:lstStyle/>
          <a:p>
            <a:endParaRPr lang="en-US"/>
          </a:p>
        </p:txBody>
      </p:sp>
      <p:sp>
        <p:nvSpPr>
          <p:cNvPr id="23570" name="AutoShape 22">
            <a:extLst>
              <a:ext uri="{FF2B5EF4-FFF2-40B4-BE49-F238E27FC236}">
                <a16:creationId xmlns="" xmlns:a16="http://schemas.microsoft.com/office/drawing/2014/main" id="{BE872AAF-ED7C-4BBE-8763-BEEE3ADB98D4}"/>
              </a:ext>
            </a:extLst>
          </p:cNvPr>
          <p:cNvSpPr>
            <a:spLocks noChangeArrowheads="1"/>
          </p:cNvSpPr>
          <p:nvPr/>
        </p:nvSpPr>
        <p:spPr bwMode="auto">
          <a:xfrm flipV="1">
            <a:off x="6804025" y="3214688"/>
            <a:ext cx="1079500" cy="3587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483"/>
                  <a:pt x="5529" y="12160"/>
                  <a:pt x="5782" y="12795"/>
                </a:cubicBezTo>
                <a:lnTo>
                  <a:pt x="764" y="14790"/>
                </a:lnTo>
                <a:cubicBezTo>
                  <a:pt x="259" y="13520"/>
                  <a:pt x="0" y="12166"/>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0C0C0"/>
          </a:solidFill>
          <a:ln w="9525" algn="ctr">
            <a:solidFill>
              <a:schemeClr val="tx1"/>
            </a:solidFill>
            <a:miter lim="800000"/>
            <a:headEnd/>
            <a:tailEnd/>
          </a:ln>
        </p:spPr>
        <p:txBody>
          <a:bodyPr wrap="none" anchor="ctr"/>
          <a:lstStyle/>
          <a:p>
            <a:endParaRPr lang="en-US"/>
          </a:p>
        </p:txBody>
      </p:sp>
      <p:sp>
        <p:nvSpPr>
          <p:cNvPr id="23571" name="AutoShape 23">
            <a:extLst>
              <a:ext uri="{FF2B5EF4-FFF2-40B4-BE49-F238E27FC236}">
                <a16:creationId xmlns="" xmlns:a16="http://schemas.microsoft.com/office/drawing/2014/main" id="{8451A194-A29E-4DE0-BA86-25076AF5D187}"/>
              </a:ext>
            </a:extLst>
          </p:cNvPr>
          <p:cNvSpPr>
            <a:spLocks noChangeArrowheads="1"/>
          </p:cNvSpPr>
          <p:nvPr/>
        </p:nvSpPr>
        <p:spPr bwMode="auto">
          <a:xfrm flipV="1">
            <a:off x="2339975" y="3214688"/>
            <a:ext cx="1079500" cy="3587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cubicBezTo>
                  <a:pt x="5399" y="11483"/>
                  <a:pt x="5529" y="12160"/>
                  <a:pt x="5782" y="12795"/>
                </a:cubicBezTo>
                <a:lnTo>
                  <a:pt x="764" y="14790"/>
                </a:lnTo>
                <a:cubicBezTo>
                  <a:pt x="259" y="13520"/>
                  <a:pt x="0" y="12166"/>
                  <a:pt x="0" y="10800"/>
                </a:cubicBezTo>
                <a:cubicBezTo>
                  <a:pt x="0" y="4835"/>
                  <a:pt x="4835" y="0"/>
                  <a:pt x="10800" y="0"/>
                </a:cubicBezTo>
                <a:cubicBezTo>
                  <a:pt x="16764" y="-1"/>
                  <a:pt x="21599" y="4835"/>
                  <a:pt x="21600" y="10799"/>
                </a:cubicBezTo>
                <a:lnTo>
                  <a:pt x="21600" y="10800"/>
                </a:lnTo>
                <a:lnTo>
                  <a:pt x="24300" y="10800"/>
                </a:lnTo>
                <a:lnTo>
                  <a:pt x="18900" y="16200"/>
                </a:lnTo>
                <a:lnTo>
                  <a:pt x="13500" y="10800"/>
                </a:lnTo>
                <a:lnTo>
                  <a:pt x="16200" y="10800"/>
                </a:lnTo>
                <a:close/>
              </a:path>
            </a:pathLst>
          </a:custGeom>
          <a:solidFill>
            <a:srgbClr val="C0C0C0"/>
          </a:solidFill>
          <a:ln w="9525" algn="ctr">
            <a:solidFill>
              <a:schemeClr val="tx1"/>
            </a:solidFill>
            <a:miter lim="800000"/>
            <a:headEnd/>
            <a:tailEnd/>
          </a:ln>
        </p:spPr>
        <p:txBody>
          <a:bodyPr wrap="none" anchor="ctr"/>
          <a:lstStyle/>
          <a:p>
            <a:endParaRPr lang="en-US"/>
          </a:p>
        </p:txBody>
      </p:sp>
      <p:sp>
        <p:nvSpPr>
          <p:cNvPr id="23572" name="AutoShape 24">
            <a:extLst>
              <a:ext uri="{FF2B5EF4-FFF2-40B4-BE49-F238E27FC236}">
                <a16:creationId xmlns="" xmlns:a16="http://schemas.microsoft.com/office/drawing/2014/main" id="{28C7914F-58B8-4F36-91C8-F716B66A950C}"/>
              </a:ext>
            </a:extLst>
          </p:cNvPr>
          <p:cNvSpPr>
            <a:spLocks/>
          </p:cNvSpPr>
          <p:nvPr/>
        </p:nvSpPr>
        <p:spPr bwMode="auto">
          <a:xfrm rot="5400000">
            <a:off x="2986882" y="-818356"/>
            <a:ext cx="361950" cy="4967287"/>
          </a:xfrm>
          <a:prstGeom prst="leftBrace">
            <a:avLst>
              <a:gd name="adj1" fmla="val 198485"/>
              <a:gd name="adj2" fmla="val 50000"/>
            </a:avLst>
          </a:prstGeom>
          <a:noFill/>
          <a:ln w="317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en-US" sz="1800">
              <a:latin typeface="Arial" panose="020B0604020202020204" pitchFamily="34" charset="0"/>
            </a:endParaRPr>
          </a:p>
        </p:txBody>
      </p:sp>
      <p:sp>
        <p:nvSpPr>
          <p:cNvPr id="23573" name="Rectangle 27">
            <a:extLst>
              <a:ext uri="{FF2B5EF4-FFF2-40B4-BE49-F238E27FC236}">
                <a16:creationId xmlns="" xmlns:a16="http://schemas.microsoft.com/office/drawing/2014/main" id="{287C8D83-DD53-43A2-AB20-815AD6C39652}"/>
              </a:ext>
            </a:extLst>
          </p:cNvPr>
          <p:cNvSpPr>
            <a:spLocks noChangeArrowheads="1"/>
          </p:cNvSpPr>
          <p:nvPr/>
        </p:nvSpPr>
        <p:spPr bwMode="auto">
          <a:xfrm>
            <a:off x="2700338" y="6092825"/>
            <a:ext cx="37020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1000" b="1" i="1" dirty="0" smtClean="0">
                <a:solidFill>
                  <a:srgbClr val="FF0000"/>
                </a:solidFill>
                <a:latin typeface="Arial" panose="020B0604020202020204" pitchFamily="34" charset="0"/>
                <a:ea typeface="MS PGothic" panose="020B0600070205080204" pitchFamily="34" charset="-128"/>
              </a:rPr>
              <a:t>Fuente</a:t>
            </a:r>
            <a:r>
              <a:rPr lang="en-GB" altLang="en-US" sz="1000" b="1" i="1" dirty="0">
                <a:solidFill>
                  <a:srgbClr val="FF0000"/>
                </a:solidFill>
                <a:latin typeface="Arial" panose="020B0604020202020204" pitchFamily="34" charset="0"/>
                <a:ea typeface="MS PGothic" panose="020B0600070205080204" pitchFamily="34" charset="-128"/>
              </a:rPr>
              <a:t>: </a:t>
            </a:r>
            <a:r>
              <a:rPr lang="en-GB" altLang="en-US" sz="1000" b="1" dirty="0" err="1" smtClean="0">
                <a:solidFill>
                  <a:srgbClr val="FF0000"/>
                </a:solidFill>
                <a:latin typeface="Arial" panose="020B0604020202020204" pitchFamily="34" charset="0"/>
                <a:ea typeface="MS PGothic" panose="020B0600070205080204" pitchFamily="34" charset="-128"/>
              </a:rPr>
              <a:t>Adaptado</a:t>
            </a:r>
            <a:r>
              <a:rPr lang="en-GB" altLang="en-US" sz="1000" b="1" dirty="0" smtClean="0">
                <a:solidFill>
                  <a:srgbClr val="FF0000"/>
                </a:solidFill>
                <a:latin typeface="Arial" panose="020B0604020202020204" pitchFamily="34" charset="0"/>
                <a:ea typeface="MS PGothic" panose="020B0600070205080204" pitchFamily="34" charset="-128"/>
              </a:rPr>
              <a:t> de </a:t>
            </a:r>
            <a:r>
              <a:rPr lang="en-GB" altLang="en-US" sz="1000" b="1" dirty="0" err="1" smtClean="0">
                <a:solidFill>
                  <a:srgbClr val="FF0000"/>
                </a:solidFill>
                <a:latin typeface="Arial" panose="020B0604020202020204" pitchFamily="34" charset="0"/>
                <a:ea typeface="MS PGothic" panose="020B0600070205080204" pitchFamily="34" charset="-128"/>
              </a:rPr>
              <a:t>Lydall</a:t>
            </a:r>
            <a:r>
              <a:rPr lang="en-GB" altLang="en-US" sz="1000" b="1" dirty="0">
                <a:solidFill>
                  <a:srgbClr val="FF0000"/>
                </a:solidFill>
                <a:latin typeface="Arial" panose="020B0604020202020204" pitchFamily="34" charset="0"/>
                <a:ea typeface="MS PGothic" panose="020B0600070205080204" pitchFamily="34" charset="-128"/>
              </a:rPr>
              <a:t>, 2010</a:t>
            </a:r>
          </a:p>
        </p:txBody>
      </p:sp>
      <p:sp>
        <p:nvSpPr>
          <p:cNvPr id="23574" name="Rectangle 6">
            <a:extLst>
              <a:ext uri="{FF2B5EF4-FFF2-40B4-BE49-F238E27FC236}">
                <a16:creationId xmlns="" xmlns:a16="http://schemas.microsoft.com/office/drawing/2014/main" id="{7875F7B2-289D-4877-919C-08B68109A35B}"/>
              </a:ext>
            </a:extLst>
          </p:cNvPr>
          <p:cNvSpPr>
            <a:spLocks noChangeArrowheads="1"/>
          </p:cNvSpPr>
          <p:nvPr/>
        </p:nvSpPr>
        <p:spPr bwMode="auto">
          <a:xfrm>
            <a:off x="1403350" y="838526"/>
            <a:ext cx="41592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r>
              <a:rPr lang="es-ES" sz="1400" b="1" dirty="0" smtClean="0">
                <a:solidFill>
                  <a:srgbClr val="FF0000"/>
                </a:solidFill>
              </a:rPr>
              <a:t>La </a:t>
            </a:r>
            <a:r>
              <a:rPr lang="es-ES" sz="1400" b="1" dirty="0">
                <a:solidFill>
                  <a:srgbClr val="FF0000"/>
                </a:solidFill>
              </a:rPr>
              <a:t>cadena de valor en muchos países en desarrollo</a:t>
            </a:r>
            <a:br>
              <a:rPr lang="es-ES" sz="1400" b="1" dirty="0">
                <a:solidFill>
                  <a:srgbClr val="FF0000"/>
                </a:solidFill>
              </a:rPr>
            </a:br>
            <a:r>
              <a:rPr lang="es-ES" sz="1400" b="1" dirty="0">
                <a:solidFill>
                  <a:srgbClr val="FF0000"/>
                </a:solidFill>
              </a:rPr>
              <a:t>termina aquí, en el mejor de los casos</a:t>
            </a:r>
          </a:p>
        </p:txBody>
      </p:sp>
      <p:sp>
        <p:nvSpPr>
          <p:cNvPr id="23575" name="AutoShape 24">
            <a:extLst>
              <a:ext uri="{FF2B5EF4-FFF2-40B4-BE49-F238E27FC236}">
                <a16:creationId xmlns="" xmlns:a16="http://schemas.microsoft.com/office/drawing/2014/main" id="{C047F4FD-ACE1-4C17-990F-D5365527BCBF}"/>
              </a:ext>
            </a:extLst>
          </p:cNvPr>
          <p:cNvSpPr>
            <a:spLocks/>
          </p:cNvSpPr>
          <p:nvPr/>
        </p:nvSpPr>
        <p:spPr bwMode="auto">
          <a:xfrm rot="5400000">
            <a:off x="7200106" y="151607"/>
            <a:ext cx="288925" cy="3097212"/>
          </a:xfrm>
          <a:prstGeom prst="leftBrace">
            <a:avLst>
              <a:gd name="adj1" fmla="val 155040"/>
              <a:gd name="adj2" fmla="val 50000"/>
            </a:avLst>
          </a:prstGeom>
          <a:noFill/>
          <a:ln w="317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ZA" altLang="en-US" sz="1800">
              <a:latin typeface="Arial" panose="020B0604020202020204" pitchFamily="34" charset="0"/>
            </a:endParaRPr>
          </a:p>
        </p:txBody>
      </p:sp>
      <p:sp>
        <p:nvSpPr>
          <p:cNvPr id="23576" name="Rectangle 6">
            <a:extLst>
              <a:ext uri="{FF2B5EF4-FFF2-40B4-BE49-F238E27FC236}">
                <a16:creationId xmlns="" xmlns:a16="http://schemas.microsoft.com/office/drawing/2014/main" id="{E4AD9E0D-9C64-49C6-8FA0-633F9697950E}"/>
              </a:ext>
            </a:extLst>
          </p:cNvPr>
          <p:cNvSpPr>
            <a:spLocks noChangeArrowheads="1"/>
          </p:cNvSpPr>
          <p:nvPr/>
        </p:nvSpPr>
        <p:spPr bwMode="auto">
          <a:xfrm>
            <a:off x="5508625" y="982990"/>
            <a:ext cx="324008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sz="1400" b="1" dirty="0" smtClean="0">
                <a:solidFill>
                  <a:srgbClr val="FF0000"/>
                </a:solidFill>
              </a:rPr>
              <a:t>Los Países </a:t>
            </a:r>
            <a:r>
              <a:rPr lang="es-ES" sz="1400" b="1" dirty="0">
                <a:solidFill>
                  <a:srgbClr val="FF0000"/>
                </a:solidFill>
              </a:rPr>
              <a:t>desarrollados</a:t>
            </a:r>
            <a:br>
              <a:rPr lang="es-ES" sz="1400" b="1" dirty="0">
                <a:solidFill>
                  <a:srgbClr val="FF0000"/>
                </a:solidFill>
              </a:rPr>
            </a:br>
            <a:r>
              <a:rPr lang="es-ES" sz="1400" b="1" dirty="0" smtClean="0">
                <a:solidFill>
                  <a:srgbClr val="FF0000"/>
                </a:solidFill>
              </a:rPr>
              <a:t>completan </a:t>
            </a:r>
            <a:r>
              <a:rPr lang="es-ES" sz="1400" b="1" dirty="0">
                <a:solidFill>
                  <a:srgbClr val="FF0000"/>
                </a:solidFill>
              </a:rPr>
              <a:t>la cadena</a:t>
            </a:r>
            <a:endParaRPr lang="en-CA" altLang="en-US" sz="1400" b="1" dirty="0">
              <a:solidFill>
                <a:srgbClr val="FF0000"/>
              </a:solidFill>
              <a:latin typeface="Arial" panose="020B0604020202020204" pitchFamily="34" charset="0"/>
            </a:endParaRPr>
          </a:p>
        </p:txBody>
      </p:sp>
      <p:sp>
        <p:nvSpPr>
          <p:cNvPr id="23577" name="AutoShape 29">
            <a:extLst>
              <a:ext uri="{FF2B5EF4-FFF2-40B4-BE49-F238E27FC236}">
                <a16:creationId xmlns="" xmlns:a16="http://schemas.microsoft.com/office/drawing/2014/main" id="{C806F3ED-E832-4BA3-AF5A-7114E96F29F7}"/>
              </a:ext>
            </a:extLst>
          </p:cNvPr>
          <p:cNvSpPr>
            <a:spLocks noChangeArrowheads="1"/>
          </p:cNvSpPr>
          <p:nvPr/>
        </p:nvSpPr>
        <p:spPr bwMode="auto">
          <a:xfrm>
            <a:off x="107950" y="1196975"/>
            <a:ext cx="1008063" cy="431800"/>
          </a:xfrm>
          <a:prstGeom prst="roundRect">
            <a:avLst>
              <a:gd name="adj" fmla="val 16667"/>
            </a:avLst>
          </a:prstGeom>
          <a:solidFill>
            <a:schemeClr val="accent2"/>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err="1" smtClean="0">
                <a:solidFill>
                  <a:srgbClr val="FF0000"/>
                </a:solidFill>
                <a:latin typeface="Arial" panose="020B0604020202020204" pitchFamily="34" charset="0"/>
              </a:rPr>
              <a:t>Menor</a:t>
            </a:r>
            <a:r>
              <a:rPr lang="en-US" altLang="en-US" sz="1400" b="1" dirty="0" smtClean="0">
                <a:solidFill>
                  <a:srgbClr val="FF0000"/>
                </a:solidFill>
                <a:latin typeface="Arial" panose="020B0604020202020204" pitchFamily="34" charset="0"/>
              </a:rPr>
              <a:t> valor</a:t>
            </a:r>
            <a:endParaRPr lang="en-US" altLang="en-US" sz="1400" b="1" dirty="0">
              <a:solidFill>
                <a:srgbClr val="FF0000"/>
              </a:solidFill>
              <a:latin typeface="Arial" panose="020B0604020202020204" pitchFamily="34" charset="0"/>
            </a:endParaRPr>
          </a:p>
        </p:txBody>
      </p:sp>
      <p:sp>
        <p:nvSpPr>
          <p:cNvPr id="23578" name="AutoShape 30">
            <a:extLst>
              <a:ext uri="{FF2B5EF4-FFF2-40B4-BE49-F238E27FC236}">
                <a16:creationId xmlns="" xmlns:a16="http://schemas.microsoft.com/office/drawing/2014/main" id="{C84B721C-763C-49F0-A6CC-8823DDFC56BD}"/>
              </a:ext>
            </a:extLst>
          </p:cNvPr>
          <p:cNvSpPr>
            <a:spLocks noChangeArrowheads="1"/>
          </p:cNvSpPr>
          <p:nvPr/>
        </p:nvSpPr>
        <p:spPr bwMode="auto">
          <a:xfrm>
            <a:off x="8135938" y="1196975"/>
            <a:ext cx="1008062" cy="431800"/>
          </a:xfrm>
          <a:prstGeom prst="roundRect">
            <a:avLst>
              <a:gd name="adj" fmla="val 16667"/>
            </a:avLst>
          </a:prstGeom>
          <a:solidFill>
            <a:srgbClr val="00FF00"/>
          </a:solidFill>
          <a:ln w="9525">
            <a:solidFill>
              <a:schemeClr val="tx1"/>
            </a:solidFill>
            <a:round/>
            <a:headEnd/>
            <a:tailEnd/>
          </a:ln>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b="1" dirty="0" smtClean="0">
                <a:solidFill>
                  <a:srgbClr val="FF0000"/>
                </a:solidFill>
                <a:latin typeface="Arial" panose="020B0604020202020204" pitchFamily="34" charset="0"/>
              </a:rPr>
              <a:t>Mayor valor</a:t>
            </a:r>
            <a:endParaRPr lang="en-US" altLang="en-US" sz="1400" b="1" dirty="0">
              <a:solidFill>
                <a:srgbClr val="FF0000"/>
              </a:solidFill>
              <a:latin typeface="Arial" panose="020B0604020202020204" pitchFamily="34" charset="0"/>
            </a:endParaRPr>
          </a:p>
        </p:txBody>
      </p:sp>
      <p:sp>
        <p:nvSpPr>
          <p:cNvPr id="27" name="Rectangle 7">
            <a:extLst>
              <a:ext uri="{FF2B5EF4-FFF2-40B4-BE49-F238E27FC236}">
                <a16:creationId xmlns="" xmlns:a16="http://schemas.microsoft.com/office/drawing/2014/main" id="{8A39A4ED-216B-42B5-AA35-52B0082FEAD6}"/>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dirty="0">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28" name="Rectangle 8" descr="image4.png">
            <a:extLst>
              <a:ext uri="{FF2B5EF4-FFF2-40B4-BE49-F238E27FC236}">
                <a16:creationId xmlns="" xmlns:a16="http://schemas.microsoft.com/office/drawing/2014/main" id="{F7817623-D09D-4ECC-AF1B-347BC57BDA4E}"/>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31" name="AutoShape 2">
            <a:extLst>
              <a:ext uri="{FF2B5EF4-FFF2-40B4-BE49-F238E27FC236}">
                <a16:creationId xmlns="" xmlns:a16="http://schemas.microsoft.com/office/drawing/2014/main" id="{9B84488B-A355-4897-95A7-A6F372C5D1DB}"/>
              </a:ext>
            </a:extLst>
          </p:cNvPr>
          <p:cNvSpPr>
            <a:spLocks/>
          </p:cNvSpPr>
          <p:nvPr/>
        </p:nvSpPr>
        <p:spPr bwMode="auto">
          <a:xfrm>
            <a:off x="72059" y="630316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32" name="AutoShape 9">
            <a:extLst>
              <a:ext uri="{FF2B5EF4-FFF2-40B4-BE49-F238E27FC236}">
                <a16:creationId xmlns="" xmlns:a16="http://schemas.microsoft.com/office/drawing/2014/main" id="{882B54D4-9627-4DB3-AC3D-FD8D5E495513}"/>
              </a:ext>
            </a:extLst>
          </p:cNvPr>
          <p:cNvSpPr>
            <a:spLocks/>
          </p:cNvSpPr>
          <p:nvPr/>
        </p:nvSpPr>
        <p:spPr bwMode="auto">
          <a:xfrm>
            <a:off x="6172994" y="6333417"/>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dirty="0"/>
          </a:p>
        </p:txBody>
      </p:sp>
      <p:sp>
        <p:nvSpPr>
          <p:cNvPr id="33" name="Rectangle 3">
            <a:extLst>
              <a:ext uri="{FF2B5EF4-FFF2-40B4-BE49-F238E27FC236}">
                <a16:creationId xmlns="" xmlns:a16="http://schemas.microsoft.com/office/drawing/2014/main" id="{4031747B-574F-43DF-B1AE-161BDF462595}"/>
              </a:ext>
            </a:extLst>
          </p:cNvPr>
          <p:cNvSpPr>
            <a:spLocks/>
          </p:cNvSpPr>
          <p:nvPr/>
        </p:nvSpPr>
        <p:spPr bwMode="auto">
          <a:xfrm>
            <a:off x="-45693" y="6430963"/>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34" name="Rectangle 10">
            <a:extLst>
              <a:ext uri="{FF2B5EF4-FFF2-40B4-BE49-F238E27FC236}">
                <a16:creationId xmlns="" xmlns:a16="http://schemas.microsoft.com/office/drawing/2014/main" id="{30AF8D50-1CB0-4338-8EAA-B500F56D161C}"/>
              </a:ext>
            </a:extLst>
          </p:cNvPr>
          <p:cNvSpPr>
            <a:spLocks/>
          </p:cNvSpPr>
          <p:nvPr/>
        </p:nvSpPr>
        <p:spPr bwMode="auto">
          <a:xfrm>
            <a:off x="6402388" y="6439986"/>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Tree>
    <p:extLst>
      <p:ext uri="{BB962C8B-B14F-4D97-AF65-F5344CB8AC3E}">
        <p14:creationId xmlns:p14="http://schemas.microsoft.com/office/powerpoint/2010/main" val="28191436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a:extLst>
              <a:ext uri="{FF2B5EF4-FFF2-40B4-BE49-F238E27FC236}">
                <a16:creationId xmlns="" xmlns:a16="http://schemas.microsoft.com/office/drawing/2014/main" id="{32EFC40C-D0CD-4883-B1E0-FE301F5B418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105" y="18369"/>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687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91367CD5-0D1E-40C8-B955-FE98D905BBE4}"/>
              </a:ext>
            </a:extLst>
          </p:cNvPr>
          <p:cNvSpPr/>
          <p:nvPr/>
        </p:nvSpPr>
        <p:spPr>
          <a:xfrm>
            <a:off x="0" y="0"/>
            <a:ext cx="9144000" cy="68849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sz="2000" kern="0" dirty="0">
              <a:solidFill>
                <a:sysClr val="windowText" lastClr="000000"/>
              </a:solidFill>
            </a:endParaRPr>
          </a:p>
        </p:txBody>
      </p:sp>
      <p:sp>
        <p:nvSpPr>
          <p:cNvPr id="24" name="Frame 23">
            <a:extLst>
              <a:ext uri="{FF2B5EF4-FFF2-40B4-BE49-F238E27FC236}">
                <a16:creationId xmlns="" xmlns:a16="http://schemas.microsoft.com/office/drawing/2014/main" id="{7C4C9F39-BD4C-4C1A-AE80-C276144CBFD2}"/>
              </a:ext>
            </a:extLst>
          </p:cNvPr>
          <p:cNvSpPr/>
          <p:nvPr/>
        </p:nvSpPr>
        <p:spPr>
          <a:xfrm>
            <a:off x="755650" y="846138"/>
            <a:ext cx="7416800" cy="4886325"/>
          </a:xfrm>
          <a:prstGeom prst="frame">
            <a:avLst>
              <a:gd name="adj1" fmla="val 5034"/>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ZA" kern="0">
              <a:solidFill>
                <a:schemeClr val="tx1"/>
              </a:solidFill>
            </a:endParaRPr>
          </a:p>
        </p:txBody>
      </p:sp>
      <p:sp>
        <p:nvSpPr>
          <p:cNvPr id="4" name="Pentagon 3">
            <a:extLst>
              <a:ext uri="{FF2B5EF4-FFF2-40B4-BE49-F238E27FC236}">
                <a16:creationId xmlns="" xmlns:a16="http://schemas.microsoft.com/office/drawing/2014/main" id="{C9708775-8444-4FDC-9D6E-E3D1E4E773AB}"/>
              </a:ext>
            </a:extLst>
          </p:cNvPr>
          <p:cNvSpPr/>
          <p:nvPr/>
        </p:nvSpPr>
        <p:spPr>
          <a:xfrm>
            <a:off x="2664362" y="2672916"/>
            <a:ext cx="3312368" cy="1224136"/>
          </a:xfrm>
          <a:prstGeom prst="homePlate">
            <a:avLst>
              <a:gd name="adj" fmla="val 15708"/>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ZA" b="1" kern="0" dirty="0" err="1" smtClean="0">
                <a:ln>
                  <a:solidFill>
                    <a:schemeClr val="tx1"/>
                  </a:solidFill>
                </a:ln>
                <a:solidFill>
                  <a:srgbClr val="FF0000"/>
                </a:solidFill>
                <a:latin typeface="+mj-lt"/>
              </a:rPr>
              <a:t>Extracción</a:t>
            </a:r>
            <a:r>
              <a:rPr lang="en-ZA" b="1" kern="0" dirty="0" smtClean="0">
                <a:ln>
                  <a:solidFill>
                    <a:schemeClr val="tx1"/>
                  </a:solidFill>
                </a:ln>
                <a:solidFill>
                  <a:srgbClr val="FF0000"/>
                </a:solidFill>
                <a:latin typeface="+mj-lt"/>
              </a:rPr>
              <a:t> de </a:t>
            </a:r>
            <a:r>
              <a:rPr lang="en-ZA" b="1" kern="0" dirty="0" err="1" smtClean="0">
                <a:ln>
                  <a:solidFill>
                    <a:schemeClr val="tx1"/>
                  </a:solidFill>
                </a:ln>
                <a:solidFill>
                  <a:srgbClr val="FF0000"/>
                </a:solidFill>
                <a:latin typeface="+mj-lt"/>
              </a:rPr>
              <a:t>recursos</a:t>
            </a:r>
            <a:endParaRPr lang="en-ZA" b="1" kern="0" dirty="0" smtClean="0">
              <a:ln>
                <a:solidFill>
                  <a:schemeClr val="tx1"/>
                </a:solidFill>
              </a:ln>
              <a:solidFill>
                <a:srgbClr val="FF0000"/>
              </a:solidFill>
              <a:latin typeface="+mj-lt"/>
            </a:endParaRPr>
          </a:p>
          <a:p>
            <a:pPr algn="ctr" eaLnBrk="1" fontAlgn="auto" hangingPunct="1">
              <a:spcBef>
                <a:spcPts val="0"/>
              </a:spcBef>
              <a:spcAft>
                <a:spcPts val="0"/>
              </a:spcAft>
              <a:defRPr/>
            </a:pPr>
            <a:r>
              <a:rPr lang="en-ZA" kern="0" dirty="0" err="1" smtClean="0">
                <a:solidFill>
                  <a:sysClr val="windowText" lastClr="000000"/>
                </a:solidFill>
              </a:rPr>
              <a:t>Minería</a:t>
            </a:r>
            <a:r>
              <a:rPr lang="en-ZA" kern="0" dirty="0" smtClean="0">
                <a:solidFill>
                  <a:sysClr val="windowText" lastClr="000000"/>
                </a:solidFill>
              </a:rPr>
              <a:t>: </a:t>
            </a:r>
            <a:r>
              <a:rPr lang="en-ZA" kern="0" dirty="0" err="1" smtClean="0">
                <a:solidFill>
                  <a:sysClr val="windowText" lastClr="000000"/>
                </a:solidFill>
              </a:rPr>
              <a:t>Concentracion</a:t>
            </a:r>
            <a:r>
              <a:rPr lang="en-ZA" kern="0" dirty="0" smtClean="0">
                <a:solidFill>
                  <a:sysClr val="windowText" lastClr="000000"/>
                </a:solidFill>
              </a:rPr>
              <a:t>, </a:t>
            </a:r>
            <a:r>
              <a:rPr lang="en-ZA" kern="0" dirty="0" err="1" smtClean="0">
                <a:solidFill>
                  <a:sysClr val="windowText" lastClr="000000"/>
                </a:solidFill>
              </a:rPr>
              <a:t>fundicion</a:t>
            </a:r>
            <a:r>
              <a:rPr lang="en-ZA" kern="0" dirty="0" smtClean="0">
                <a:solidFill>
                  <a:sysClr val="windowText" lastClr="000000"/>
                </a:solidFill>
              </a:rPr>
              <a:t>, </a:t>
            </a:r>
            <a:r>
              <a:rPr lang="en-ZA" kern="0" dirty="0" err="1" smtClean="0">
                <a:solidFill>
                  <a:sysClr val="windowText" lastClr="000000"/>
                </a:solidFill>
              </a:rPr>
              <a:t>refiniado</a:t>
            </a:r>
            <a:r>
              <a:rPr lang="en-ZA" kern="0" dirty="0" smtClean="0">
                <a:solidFill>
                  <a:sysClr val="windowText" lastClr="000000"/>
                </a:solidFill>
              </a:rPr>
              <a:t> =&gt; </a:t>
            </a:r>
            <a:r>
              <a:rPr lang="es-ES" sz="1600" dirty="0"/>
              <a:t>metal / aleación</a:t>
            </a:r>
            <a:endParaRPr lang="en-ZA" sz="1600" kern="0" dirty="0">
              <a:solidFill>
                <a:sysClr val="windowText" lastClr="000000"/>
              </a:solidFill>
            </a:endParaRPr>
          </a:p>
        </p:txBody>
      </p:sp>
      <p:sp>
        <p:nvSpPr>
          <p:cNvPr id="9" name="Pentagon 8">
            <a:extLst>
              <a:ext uri="{FF2B5EF4-FFF2-40B4-BE49-F238E27FC236}">
                <a16:creationId xmlns="" xmlns:a16="http://schemas.microsoft.com/office/drawing/2014/main" id="{B24190A0-2661-47C4-9E07-F3ABB55EDA6F}"/>
              </a:ext>
            </a:extLst>
          </p:cNvPr>
          <p:cNvSpPr/>
          <p:nvPr/>
        </p:nvSpPr>
        <p:spPr>
          <a:xfrm>
            <a:off x="5975648" y="1700808"/>
            <a:ext cx="3168352" cy="1512168"/>
          </a:xfrm>
          <a:prstGeom prst="homePlate">
            <a:avLst>
              <a:gd name="adj" fmla="val 15708"/>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ZA" sz="2400" b="1" kern="0" dirty="0" smtClean="0">
                <a:solidFill>
                  <a:srgbClr val="FFFF00"/>
                </a:solidFill>
                <a:effectLst>
                  <a:outerShdw blurRad="38100" dist="38100" dir="2700000" algn="tl">
                    <a:srgbClr val="000000">
                      <a:alpha val="43137"/>
                    </a:srgbClr>
                  </a:outerShdw>
                </a:effectLst>
              </a:rPr>
              <a:t> </a:t>
            </a:r>
            <a:r>
              <a:rPr lang="en-ZA" b="1" kern="0" dirty="0" err="1" smtClean="0">
                <a:solidFill>
                  <a:srgbClr val="FFFF00"/>
                </a:solidFill>
                <a:effectLst>
                  <a:outerShdw blurRad="38100" dist="38100" dir="2700000" algn="tl">
                    <a:srgbClr val="000000">
                      <a:alpha val="43137"/>
                    </a:srgbClr>
                  </a:outerShdw>
                </a:effectLst>
              </a:rPr>
              <a:t>Vínculos</a:t>
            </a:r>
            <a:r>
              <a:rPr lang="en-ZA" b="1" kern="0" dirty="0" smtClean="0">
                <a:solidFill>
                  <a:srgbClr val="FFFF00"/>
                </a:solidFill>
                <a:effectLst>
                  <a:outerShdw blurRad="38100" dist="38100" dir="2700000" algn="tl">
                    <a:srgbClr val="000000">
                      <a:alpha val="43137"/>
                    </a:srgbClr>
                  </a:outerShdw>
                </a:effectLst>
              </a:rPr>
              <a:t> </a:t>
            </a:r>
            <a:r>
              <a:rPr lang="en-ZA" b="1" kern="0" dirty="0" err="1" smtClean="0">
                <a:solidFill>
                  <a:srgbClr val="FFFF00"/>
                </a:solidFill>
                <a:effectLst>
                  <a:outerShdw blurRad="38100" dist="38100" dir="2700000" algn="tl">
                    <a:srgbClr val="000000">
                      <a:alpha val="43137"/>
                    </a:srgbClr>
                  </a:outerShdw>
                </a:effectLst>
              </a:rPr>
              <a:t>progresivos</a:t>
            </a:r>
            <a:r>
              <a:rPr lang="en-ZA" b="1" kern="0" dirty="0" smtClean="0">
                <a:solidFill>
                  <a:srgbClr val="FFFF00"/>
                </a:solidFill>
                <a:effectLst>
                  <a:outerShdw blurRad="38100" dist="38100" dir="2700000" algn="tl">
                    <a:srgbClr val="000000">
                      <a:alpha val="43137"/>
                    </a:srgbClr>
                  </a:outerShdw>
                </a:effectLst>
              </a:rPr>
              <a:t> </a:t>
            </a:r>
            <a:r>
              <a:rPr lang="en-ZA" sz="2400" b="1" kern="0" dirty="0" smtClean="0">
                <a:solidFill>
                  <a:sysClr val="windowText" lastClr="000000"/>
                </a:solidFill>
              </a:rPr>
              <a:t>:</a:t>
            </a:r>
            <a:endParaRPr lang="en-ZA" sz="2400" b="1" kern="0" dirty="0">
              <a:solidFill>
                <a:sysClr val="windowText" lastClr="000000"/>
              </a:solidFill>
            </a:endParaRPr>
          </a:p>
          <a:p>
            <a:pPr algn="ctr" eaLnBrk="1" fontAlgn="auto" hangingPunct="1">
              <a:spcBef>
                <a:spcPts val="0"/>
              </a:spcBef>
              <a:spcAft>
                <a:spcPts val="0"/>
              </a:spcAft>
              <a:defRPr/>
            </a:pPr>
            <a:r>
              <a:rPr lang="es-ES" sz="1600" dirty="0"/>
              <a:t>Productos intermedios =&gt;</a:t>
            </a:r>
            <a:br>
              <a:rPr lang="es-ES" sz="1600" dirty="0"/>
            </a:br>
            <a:r>
              <a:rPr lang="es-ES" sz="1600" dirty="0"/>
              <a:t>Fabricación; Logística; otros sectores (agricultura, silvicultura, pesca, etc.</a:t>
            </a:r>
            <a:r>
              <a:rPr lang="es-ES" dirty="0"/>
              <a:t>)</a:t>
            </a:r>
            <a:r>
              <a:rPr lang="en-ZA" kern="0" dirty="0" smtClean="0">
                <a:solidFill>
                  <a:sysClr val="windowText" lastClr="000000"/>
                </a:solidFill>
              </a:rPr>
              <a:t>)</a:t>
            </a:r>
            <a:endParaRPr lang="en-ZA" kern="0" dirty="0">
              <a:solidFill>
                <a:sysClr val="windowText" lastClr="000000"/>
              </a:solidFill>
            </a:endParaRPr>
          </a:p>
        </p:txBody>
      </p:sp>
      <p:sp>
        <p:nvSpPr>
          <p:cNvPr id="10" name="Right Arrow Callout 9">
            <a:extLst>
              <a:ext uri="{FF2B5EF4-FFF2-40B4-BE49-F238E27FC236}">
                <a16:creationId xmlns="" xmlns:a16="http://schemas.microsoft.com/office/drawing/2014/main" id="{1A748B85-8CC8-4633-8357-A9018996E8DF}"/>
              </a:ext>
            </a:extLst>
          </p:cNvPr>
          <p:cNvSpPr/>
          <p:nvPr/>
        </p:nvSpPr>
        <p:spPr>
          <a:xfrm>
            <a:off x="480761" y="2204864"/>
            <a:ext cx="2160240" cy="1944216"/>
          </a:xfrm>
          <a:prstGeom prst="rightArrowCallout">
            <a:avLst>
              <a:gd name="adj1" fmla="val 25000"/>
              <a:gd name="adj2" fmla="val 25000"/>
              <a:gd name="adj3" fmla="val 18710"/>
              <a:gd name="adj4" fmla="val 77607"/>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ZA" sz="2400" b="1" kern="0" dirty="0" smtClean="0">
                <a:solidFill>
                  <a:srgbClr val="FFFF00"/>
                </a:solidFill>
                <a:effectLst>
                  <a:outerShdw blurRad="38100" dist="38100" dir="2700000" algn="tl">
                    <a:srgbClr val="000000">
                      <a:alpha val="43137"/>
                    </a:srgbClr>
                  </a:outerShdw>
                </a:effectLst>
              </a:rPr>
              <a:t> </a:t>
            </a:r>
            <a:r>
              <a:rPr lang="en-ZA" b="1" kern="0" dirty="0" err="1" smtClean="0">
                <a:solidFill>
                  <a:srgbClr val="FFFF00"/>
                </a:solidFill>
                <a:effectLst>
                  <a:outerShdw blurRad="38100" dist="38100" dir="2700000" algn="tl">
                    <a:srgbClr val="000000">
                      <a:alpha val="43137"/>
                    </a:srgbClr>
                  </a:outerShdw>
                </a:effectLst>
              </a:rPr>
              <a:t>Vínculos</a:t>
            </a:r>
            <a:r>
              <a:rPr lang="en-ZA" b="1" kern="0" dirty="0" smtClean="0">
                <a:solidFill>
                  <a:srgbClr val="FFFF00"/>
                </a:solidFill>
                <a:effectLst>
                  <a:outerShdw blurRad="38100" dist="38100" dir="2700000" algn="tl">
                    <a:srgbClr val="000000">
                      <a:alpha val="43137"/>
                    </a:srgbClr>
                  </a:outerShdw>
                </a:effectLst>
              </a:rPr>
              <a:t> </a:t>
            </a:r>
            <a:r>
              <a:rPr lang="en-ZA" b="1" kern="0" dirty="0" err="1" smtClean="0">
                <a:solidFill>
                  <a:srgbClr val="FFFF00"/>
                </a:solidFill>
                <a:effectLst>
                  <a:outerShdw blurRad="38100" dist="38100" dir="2700000" algn="tl">
                    <a:srgbClr val="000000">
                      <a:alpha val="43137"/>
                    </a:srgbClr>
                  </a:outerShdw>
                </a:effectLst>
              </a:rPr>
              <a:t>regresivos</a:t>
            </a:r>
            <a:r>
              <a:rPr lang="en-ZA" b="1" kern="0" dirty="0" smtClean="0">
                <a:solidFill>
                  <a:srgbClr val="FFFF00"/>
                </a:solidFill>
                <a:effectLst>
                  <a:outerShdw blurRad="38100" dist="38100" dir="2700000" algn="tl">
                    <a:srgbClr val="000000">
                      <a:alpha val="43137"/>
                    </a:srgbClr>
                  </a:outerShdw>
                </a:effectLst>
              </a:rPr>
              <a:t> </a:t>
            </a:r>
            <a:endParaRPr lang="en-ZA" b="1" kern="0" dirty="0">
              <a:solidFill>
                <a:srgbClr val="FFFF00"/>
              </a:solidFill>
              <a:effectLst>
                <a:outerShdw blurRad="38100" dist="38100" dir="2700000" algn="tl">
                  <a:srgbClr val="000000">
                    <a:alpha val="43137"/>
                  </a:srgbClr>
                </a:outerShdw>
              </a:effectLst>
            </a:endParaRPr>
          </a:p>
          <a:p>
            <a:pPr algn="ctr" eaLnBrk="1" fontAlgn="auto" hangingPunct="1">
              <a:spcBef>
                <a:spcPts val="0"/>
              </a:spcBef>
              <a:spcAft>
                <a:spcPts val="0"/>
              </a:spcAft>
              <a:defRPr/>
            </a:pPr>
            <a:r>
              <a:rPr lang="en-ZA" sz="1600" kern="0" dirty="0" err="1" smtClean="0">
                <a:solidFill>
                  <a:sysClr val="windowText" lastClr="000000"/>
                </a:solidFill>
              </a:rPr>
              <a:t>Insumos</a:t>
            </a:r>
            <a:r>
              <a:rPr lang="en-ZA" sz="1600" kern="0" dirty="0">
                <a:solidFill>
                  <a:sysClr val="windowText" lastClr="000000"/>
                </a:solidFill>
              </a:rPr>
              <a:t>:</a:t>
            </a:r>
          </a:p>
          <a:p>
            <a:pPr algn="ctr" eaLnBrk="1" fontAlgn="auto" hangingPunct="1">
              <a:spcBef>
                <a:spcPts val="0"/>
              </a:spcBef>
              <a:spcAft>
                <a:spcPts val="0"/>
              </a:spcAft>
              <a:defRPr/>
            </a:pPr>
            <a:r>
              <a:rPr lang="en-ZA" sz="1600" kern="0" dirty="0" err="1" smtClean="0">
                <a:solidFill>
                  <a:sysClr val="windowText" lastClr="000000"/>
                </a:solidFill>
              </a:rPr>
              <a:t>Bienes</a:t>
            </a:r>
            <a:r>
              <a:rPr lang="en-ZA" sz="1600" kern="0" dirty="0" smtClean="0">
                <a:solidFill>
                  <a:sysClr val="windowText" lastClr="000000"/>
                </a:solidFill>
              </a:rPr>
              <a:t> de capital</a:t>
            </a:r>
            <a:endParaRPr lang="en-ZA" sz="1600" kern="0" dirty="0">
              <a:solidFill>
                <a:sysClr val="windowText" lastClr="000000"/>
              </a:solidFill>
            </a:endParaRPr>
          </a:p>
          <a:p>
            <a:pPr algn="ctr" eaLnBrk="1" fontAlgn="auto" hangingPunct="1">
              <a:spcBef>
                <a:spcPts val="0"/>
              </a:spcBef>
              <a:spcAft>
                <a:spcPts val="0"/>
              </a:spcAft>
              <a:defRPr/>
            </a:pPr>
            <a:r>
              <a:rPr lang="en-ZA" sz="1600" kern="0" dirty="0" err="1" smtClean="0">
                <a:solidFill>
                  <a:sysClr val="windowText" lastClr="000000"/>
                </a:solidFill>
              </a:rPr>
              <a:t>Consumibles</a:t>
            </a:r>
            <a:endParaRPr lang="en-ZA" sz="1600" kern="0" dirty="0">
              <a:solidFill>
                <a:sysClr val="windowText" lastClr="000000"/>
              </a:solidFill>
            </a:endParaRPr>
          </a:p>
          <a:p>
            <a:pPr algn="ctr" eaLnBrk="1" fontAlgn="auto" hangingPunct="1">
              <a:spcBef>
                <a:spcPts val="0"/>
              </a:spcBef>
              <a:spcAft>
                <a:spcPts val="0"/>
              </a:spcAft>
              <a:defRPr/>
            </a:pPr>
            <a:r>
              <a:rPr lang="en-ZA" sz="1600" kern="0" dirty="0" err="1" smtClean="0">
                <a:solidFill>
                  <a:sysClr val="windowText" lastClr="000000"/>
                </a:solidFill>
              </a:rPr>
              <a:t>Servicios</a:t>
            </a:r>
            <a:endParaRPr lang="en-ZA" sz="1600" kern="0" dirty="0">
              <a:solidFill>
                <a:sysClr val="windowText" lastClr="000000"/>
              </a:solidFill>
            </a:endParaRPr>
          </a:p>
        </p:txBody>
      </p:sp>
      <p:sp>
        <p:nvSpPr>
          <p:cNvPr id="11" name="Up Arrow Callout 10">
            <a:extLst>
              <a:ext uri="{FF2B5EF4-FFF2-40B4-BE49-F238E27FC236}">
                <a16:creationId xmlns="" xmlns:a16="http://schemas.microsoft.com/office/drawing/2014/main" id="{9B226798-C364-4EC4-801C-831D788CBBA7}"/>
              </a:ext>
            </a:extLst>
          </p:cNvPr>
          <p:cNvSpPr/>
          <p:nvPr/>
        </p:nvSpPr>
        <p:spPr>
          <a:xfrm>
            <a:off x="2771800" y="3789040"/>
            <a:ext cx="2880320" cy="1944216"/>
          </a:xfrm>
          <a:prstGeom prst="upArrowCallou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ZA" b="1" kern="0" dirty="0" err="1" smtClean="0">
                <a:solidFill>
                  <a:srgbClr val="FFFF00"/>
                </a:solidFill>
                <a:effectLst>
                  <a:outerShdw blurRad="38100" dist="38100" dir="2700000" algn="tl">
                    <a:srgbClr val="000000">
                      <a:alpha val="43137"/>
                    </a:srgbClr>
                  </a:outerShdw>
                </a:effectLst>
              </a:rPr>
              <a:t>Vínculos</a:t>
            </a:r>
            <a:r>
              <a:rPr lang="en-ZA" b="1" kern="0" dirty="0" smtClean="0">
                <a:solidFill>
                  <a:srgbClr val="FFFF00"/>
                </a:solidFill>
                <a:effectLst>
                  <a:outerShdw blurRad="38100" dist="38100" dir="2700000" algn="tl">
                    <a:srgbClr val="000000">
                      <a:alpha val="43137"/>
                    </a:srgbClr>
                  </a:outerShdw>
                </a:effectLst>
              </a:rPr>
              <a:t> de </a:t>
            </a:r>
            <a:r>
              <a:rPr lang="en-ZA" b="1" kern="0" dirty="0" err="1" smtClean="0">
                <a:solidFill>
                  <a:srgbClr val="FFFF00"/>
                </a:solidFill>
                <a:effectLst>
                  <a:outerShdw blurRad="38100" dist="38100" dir="2700000" algn="tl">
                    <a:srgbClr val="000000">
                      <a:alpha val="43137"/>
                    </a:srgbClr>
                  </a:outerShdw>
                </a:effectLst>
              </a:rPr>
              <a:t>conocimientos</a:t>
            </a:r>
            <a:r>
              <a:rPr lang="en-ZA" b="1" kern="0" dirty="0" smtClean="0">
                <a:solidFill>
                  <a:srgbClr val="FFFF00"/>
                </a:solidFill>
                <a:effectLst>
                  <a:outerShdw blurRad="38100" dist="38100" dir="2700000" algn="tl">
                    <a:srgbClr val="000000">
                      <a:alpha val="43137"/>
                    </a:srgbClr>
                  </a:outerShdw>
                </a:effectLst>
              </a:rPr>
              <a:t> </a:t>
            </a:r>
          </a:p>
          <a:p>
            <a:r>
              <a:rPr lang="es-ES" sz="1600" dirty="0"/>
              <a:t>DRH: formación de habilidades</a:t>
            </a:r>
            <a:br>
              <a:rPr lang="es-ES" sz="1600" dirty="0"/>
            </a:br>
            <a:r>
              <a:rPr lang="es-ES" sz="1600" dirty="0"/>
              <a:t>I + D: desarrollo tecnológico</a:t>
            </a:r>
            <a:br>
              <a:rPr lang="es-ES" sz="1600" dirty="0"/>
            </a:br>
            <a:r>
              <a:rPr lang="es-ES" sz="1600" dirty="0"/>
              <a:t>Geo-conocimiento (</a:t>
            </a:r>
            <a:r>
              <a:rPr lang="es-ES" sz="1600" dirty="0" smtClean="0"/>
              <a:t>encuesta)</a:t>
            </a:r>
            <a:endParaRPr lang="fr-FR" sz="1600" dirty="0"/>
          </a:p>
        </p:txBody>
      </p:sp>
      <p:sp>
        <p:nvSpPr>
          <p:cNvPr id="13" name="Down Arrow Callout 12">
            <a:extLst>
              <a:ext uri="{FF2B5EF4-FFF2-40B4-BE49-F238E27FC236}">
                <a16:creationId xmlns="" xmlns:a16="http://schemas.microsoft.com/office/drawing/2014/main" id="{A0678348-65FD-4E5E-B890-C41908FE3EB2}"/>
              </a:ext>
            </a:extLst>
          </p:cNvPr>
          <p:cNvSpPr/>
          <p:nvPr/>
        </p:nvSpPr>
        <p:spPr>
          <a:xfrm>
            <a:off x="2641001" y="836712"/>
            <a:ext cx="2880320" cy="1728192"/>
          </a:xfrm>
          <a:prstGeom prst="downArrowCallout">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ZA" b="1" kern="0" dirty="0" err="1" smtClean="0">
                <a:solidFill>
                  <a:srgbClr val="FFFF00"/>
                </a:solidFill>
                <a:effectLst>
                  <a:outerShdw blurRad="38100" dist="38100" dir="2700000" algn="tl">
                    <a:srgbClr val="000000">
                      <a:alpha val="43137"/>
                    </a:srgbClr>
                  </a:outerShdw>
                </a:effectLst>
              </a:rPr>
              <a:t>Vínculos</a:t>
            </a:r>
            <a:r>
              <a:rPr lang="en-ZA" b="1" kern="0" dirty="0" smtClean="0">
                <a:solidFill>
                  <a:srgbClr val="FFFF00"/>
                </a:solidFill>
                <a:effectLst>
                  <a:outerShdw blurRad="38100" dist="38100" dir="2700000" algn="tl">
                    <a:srgbClr val="000000">
                      <a:alpha val="43137"/>
                    </a:srgbClr>
                  </a:outerShdw>
                </a:effectLst>
              </a:rPr>
              <a:t> </a:t>
            </a:r>
            <a:r>
              <a:rPr lang="en-ZA" b="1" kern="0" dirty="0" err="1" smtClean="0">
                <a:solidFill>
                  <a:srgbClr val="FFFF00"/>
                </a:solidFill>
                <a:effectLst>
                  <a:outerShdw blurRad="38100" dist="38100" dir="2700000" algn="tl">
                    <a:srgbClr val="000000">
                      <a:alpha val="43137"/>
                    </a:srgbClr>
                  </a:outerShdw>
                </a:effectLst>
              </a:rPr>
              <a:t>espaciales</a:t>
            </a:r>
            <a:r>
              <a:rPr lang="en-ZA" sz="2400" b="1" kern="0" dirty="0">
                <a:solidFill>
                  <a:sysClr val="windowText" lastClr="000000"/>
                </a:solidFill>
              </a:rPr>
              <a:t>:</a:t>
            </a:r>
          </a:p>
          <a:p>
            <a:pPr algn="ctr" eaLnBrk="1" fontAlgn="auto" hangingPunct="1">
              <a:spcBef>
                <a:spcPts val="0"/>
              </a:spcBef>
              <a:spcAft>
                <a:spcPts val="0"/>
              </a:spcAft>
              <a:defRPr/>
            </a:pPr>
            <a:r>
              <a:rPr lang="en-ZA" kern="0" dirty="0" err="1" smtClean="0">
                <a:solidFill>
                  <a:sysClr val="windowText" lastClr="000000"/>
                </a:solidFill>
              </a:rPr>
              <a:t>Infrastructura</a:t>
            </a:r>
            <a:r>
              <a:rPr lang="en-ZA" kern="0" dirty="0" smtClean="0">
                <a:solidFill>
                  <a:sysClr val="windowText" lastClr="000000"/>
                </a:solidFill>
              </a:rPr>
              <a:t> </a:t>
            </a:r>
            <a:r>
              <a:rPr lang="en-ZA" kern="0" dirty="0">
                <a:solidFill>
                  <a:sysClr val="windowText" lastClr="000000"/>
                </a:solidFill>
              </a:rPr>
              <a:t>(</a:t>
            </a:r>
            <a:r>
              <a:rPr lang="en-ZA" kern="0" dirty="0" err="1" smtClean="0">
                <a:solidFill>
                  <a:sysClr val="windowText" lastClr="000000"/>
                </a:solidFill>
              </a:rPr>
              <a:t>transporte</a:t>
            </a:r>
            <a:r>
              <a:rPr lang="en-ZA" kern="0" dirty="0" smtClean="0">
                <a:solidFill>
                  <a:sysClr val="windowText" lastClr="000000"/>
                </a:solidFill>
              </a:rPr>
              <a:t>, </a:t>
            </a:r>
            <a:r>
              <a:rPr lang="en-ZA" kern="0" dirty="0" err="1" smtClean="0">
                <a:solidFill>
                  <a:sysClr val="windowText" lastClr="000000"/>
                </a:solidFill>
              </a:rPr>
              <a:t>energía</a:t>
            </a:r>
            <a:r>
              <a:rPr lang="en-ZA" kern="0" dirty="0" smtClean="0">
                <a:solidFill>
                  <a:sysClr val="windowText" lastClr="000000"/>
                </a:solidFill>
              </a:rPr>
              <a:t>, TIC) y </a:t>
            </a:r>
            <a:r>
              <a:rPr lang="en-ZA" kern="0" dirty="0">
                <a:solidFill>
                  <a:sysClr val="windowText" lastClr="000000"/>
                </a:solidFill>
              </a:rPr>
              <a:t>LED</a:t>
            </a:r>
          </a:p>
        </p:txBody>
      </p:sp>
      <p:sp>
        <p:nvSpPr>
          <p:cNvPr id="14" name="Pentagon 13">
            <a:extLst>
              <a:ext uri="{FF2B5EF4-FFF2-40B4-BE49-F238E27FC236}">
                <a16:creationId xmlns="" xmlns:a16="http://schemas.microsoft.com/office/drawing/2014/main" id="{E3DCA77E-86CF-41ED-8440-714B5A306BFB}"/>
              </a:ext>
            </a:extLst>
          </p:cNvPr>
          <p:cNvSpPr/>
          <p:nvPr/>
        </p:nvSpPr>
        <p:spPr>
          <a:xfrm>
            <a:off x="5975648" y="3284984"/>
            <a:ext cx="3168352" cy="1512168"/>
          </a:xfrm>
          <a:prstGeom prst="homePlate">
            <a:avLst>
              <a:gd name="adj" fmla="val 15708"/>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r>
              <a:rPr lang="en-ZA" sz="2000" b="1" kern="0" dirty="0" err="1" smtClean="0">
                <a:solidFill>
                  <a:srgbClr val="FFFF00"/>
                </a:solidFill>
                <a:effectLst>
                  <a:outerShdw blurRad="38100" dist="38100" dir="2700000" algn="tl">
                    <a:srgbClr val="000000">
                      <a:alpha val="43137"/>
                    </a:srgbClr>
                  </a:outerShdw>
                </a:effectLst>
              </a:rPr>
              <a:t>Vínculos</a:t>
            </a:r>
            <a:r>
              <a:rPr lang="en-ZA" sz="2000" b="1" kern="0" dirty="0" smtClean="0">
                <a:solidFill>
                  <a:srgbClr val="FFFF00"/>
                </a:solidFill>
                <a:effectLst>
                  <a:outerShdw blurRad="38100" dist="38100" dir="2700000" algn="tl">
                    <a:srgbClr val="000000">
                      <a:alpha val="43137"/>
                    </a:srgbClr>
                  </a:outerShdw>
                </a:effectLst>
              </a:rPr>
              <a:t> </a:t>
            </a:r>
            <a:r>
              <a:rPr lang="en-ZA" sz="2000" b="1" kern="0" dirty="0" err="1" smtClean="0">
                <a:solidFill>
                  <a:srgbClr val="FFFF00"/>
                </a:solidFill>
                <a:effectLst>
                  <a:outerShdw blurRad="38100" dist="38100" dir="2700000" algn="tl">
                    <a:srgbClr val="000000">
                      <a:alpha val="43137"/>
                    </a:srgbClr>
                  </a:outerShdw>
                </a:effectLst>
              </a:rPr>
              <a:t>fiscales</a:t>
            </a:r>
            <a:r>
              <a:rPr lang="en-ZA" sz="2000" b="1" kern="0" dirty="0" smtClean="0">
                <a:solidFill>
                  <a:srgbClr val="FFFF00"/>
                </a:solidFill>
                <a:effectLst>
                  <a:outerShdw blurRad="38100" dist="38100" dir="2700000" algn="tl">
                    <a:srgbClr val="000000">
                      <a:alpha val="43137"/>
                    </a:srgbClr>
                  </a:outerShdw>
                </a:effectLst>
              </a:rPr>
              <a:t> </a:t>
            </a:r>
            <a:r>
              <a:rPr lang="en-ZA" sz="2400" b="1" kern="0" dirty="0" smtClean="0">
                <a:solidFill>
                  <a:sysClr val="windowText" lastClr="000000"/>
                </a:solidFill>
              </a:rPr>
              <a:t>:</a:t>
            </a:r>
            <a:endParaRPr lang="en-ZA" sz="2400" b="1" kern="0" dirty="0">
              <a:solidFill>
                <a:sysClr val="windowText" lastClr="000000"/>
              </a:solidFill>
            </a:endParaRPr>
          </a:p>
          <a:p>
            <a:pPr algn="ctr" eaLnBrk="1" fontAlgn="auto" hangingPunct="1">
              <a:spcBef>
                <a:spcPts val="0"/>
              </a:spcBef>
              <a:spcAft>
                <a:spcPts val="0"/>
              </a:spcAft>
              <a:defRPr/>
            </a:pPr>
            <a:r>
              <a:rPr lang="es-ES" sz="1600" dirty="0"/>
              <a:t>Captura y utilización de la renta procedente de recursos: desarrollo de infraestructura humana y física a largo plazo</a:t>
            </a:r>
            <a:endParaRPr lang="en-ZA" sz="1600" kern="0" dirty="0">
              <a:solidFill>
                <a:sysClr val="windowText" lastClr="000000"/>
              </a:solidFill>
            </a:endParaRPr>
          </a:p>
        </p:txBody>
      </p:sp>
      <p:sp>
        <p:nvSpPr>
          <p:cNvPr id="16" name="Left-Up Arrow 15">
            <a:extLst>
              <a:ext uri="{FF2B5EF4-FFF2-40B4-BE49-F238E27FC236}">
                <a16:creationId xmlns="" xmlns:a16="http://schemas.microsoft.com/office/drawing/2014/main" id="{1886F8E4-D0EF-4093-A878-E6511910C357}"/>
              </a:ext>
            </a:extLst>
          </p:cNvPr>
          <p:cNvSpPr/>
          <p:nvPr/>
        </p:nvSpPr>
        <p:spPr>
          <a:xfrm flipH="1" flipV="1">
            <a:off x="971600" y="980728"/>
            <a:ext cx="1728192" cy="1224136"/>
          </a:xfrm>
          <a:prstGeom prst="leftUp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ZA" kern="0">
              <a:solidFill>
                <a:sysClr val="windowText" lastClr="000000"/>
              </a:solidFill>
            </a:endParaRPr>
          </a:p>
        </p:txBody>
      </p:sp>
      <p:sp>
        <p:nvSpPr>
          <p:cNvPr id="17" name="Left-Up Arrow 16">
            <a:extLst>
              <a:ext uri="{FF2B5EF4-FFF2-40B4-BE49-F238E27FC236}">
                <a16:creationId xmlns="" xmlns:a16="http://schemas.microsoft.com/office/drawing/2014/main" id="{0215D56E-EBE2-49E9-B614-C9A931DA2226}"/>
              </a:ext>
            </a:extLst>
          </p:cNvPr>
          <p:cNvSpPr/>
          <p:nvPr/>
        </p:nvSpPr>
        <p:spPr>
          <a:xfrm flipV="1">
            <a:off x="5580112" y="1052736"/>
            <a:ext cx="2376264" cy="648072"/>
          </a:xfrm>
          <a:prstGeom prst="leftUpArrow">
            <a:avLst>
              <a:gd name="adj1" fmla="val 36518"/>
              <a:gd name="adj2" fmla="val 36518"/>
              <a:gd name="adj3" fmla="val 27879"/>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ZA" kern="0">
              <a:solidFill>
                <a:sysClr val="windowText" lastClr="000000"/>
              </a:solidFill>
            </a:endParaRPr>
          </a:p>
        </p:txBody>
      </p:sp>
      <p:sp>
        <p:nvSpPr>
          <p:cNvPr id="18" name="Left-Up Arrow 17">
            <a:extLst>
              <a:ext uri="{FF2B5EF4-FFF2-40B4-BE49-F238E27FC236}">
                <a16:creationId xmlns="" xmlns:a16="http://schemas.microsoft.com/office/drawing/2014/main" id="{672AD9F2-EB59-47A4-943E-FA53297C4030}"/>
              </a:ext>
            </a:extLst>
          </p:cNvPr>
          <p:cNvSpPr/>
          <p:nvPr/>
        </p:nvSpPr>
        <p:spPr>
          <a:xfrm rot="5400000" flipV="1">
            <a:off x="6372200" y="4077072"/>
            <a:ext cx="720080" cy="2160240"/>
          </a:xfrm>
          <a:prstGeom prst="leftUp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ZA" kern="0">
              <a:solidFill>
                <a:sysClr val="windowText" lastClr="000000"/>
              </a:solidFill>
            </a:endParaRPr>
          </a:p>
        </p:txBody>
      </p:sp>
      <p:sp>
        <p:nvSpPr>
          <p:cNvPr id="19" name="Left-Up Arrow 18">
            <a:extLst>
              <a:ext uri="{FF2B5EF4-FFF2-40B4-BE49-F238E27FC236}">
                <a16:creationId xmlns="" xmlns:a16="http://schemas.microsoft.com/office/drawing/2014/main" id="{9593544D-C66D-4E7E-8463-41C4D264078B}"/>
              </a:ext>
            </a:extLst>
          </p:cNvPr>
          <p:cNvSpPr/>
          <p:nvPr/>
        </p:nvSpPr>
        <p:spPr>
          <a:xfrm rot="5400000">
            <a:off x="1187624" y="3933056"/>
            <a:ext cx="1368152" cy="1800200"/>
          </a:xfrm>
          <a:prstGeom prst="leftUpArrow">
            <a:avLst>
              <a:gd name="adj1" fmla="val 21218"/>
              <a:gd name="adj2" fmla="val 20272"/>
              <a:gd name="adj3" fmla="val 26892"/>
            </a:avLst>
          </a:prstGeom>
        </p:spPr>
        <p:style>
          <a:lnRef idx="0">
            <a:schemeClr val="accent6"/>
          </a:lnRef>
          <a:fillRef idx="3">
            <a:schemeClr val="accent6"/>
          </a:fillRef>
          <a:effectRef idx="3">
            <a:schemeClr val="accent6"/>
          </a:effectRef>
          <a:fontRef idx="minor">
            <a:schemeClr val="lt1"/>
          </a:fontRef>
        </p:style>
        <p:txBody>
          <a:bodyPr anchor="ctr"/>
          <a:lstStyle/>
          <a:p>
            <a:pPr algn="ctr" eaLnBrk="1" fontAlgn="auto" hangingPunct="1">
              <a:spcBef>
                <a:spcPts val="0"/>
              </a:spcBef>
              <a:spcAft>
                <a:spcPts val="0"/>
              </a:spcAft>
              <a:defRPr/>
            </a:pPr>
            <a:endParaRPr lang="en-ZA" kern="0">
              <a:solidFill>
                <a:sysClr val="windowText" lastClr="000000"/>
              </a:solidFill>
            </a:endParaRPr>
          </a:p>
        </p:txBody>
      </p:sp>
      <p:sp>
        <p:nvSpPr>
          <p:cNvPr id="20" name="TextBox 19">
            <a:extLst>
              <a:ext uri="{FF2B5EF4-FFF2-40B4-BE49-F238E27FC236}">
                <a16:creationId xmlns="" xmlns:a16="http://schemas.microsoft.com/office/drawing/2014/main" id="{3AB79B3B-3445-4F22-8C97-D24F09BB7FC6}"/>
              </a:ext>
            </a:extLst>
          </p:cNvPr>
          <p:cNvSpPr txBox="1"/>
          <p:nvPr/>
        </p:nvSpPr>
        <p:spPr>
          <a:xfrm>
            <a:off x="0" y="35913"/>
            <a:ext cx="9144000" cy="584775"/>
          </a:xfrm>
          <a:prstGeom prst="rect">
            <a:avLst/>
          </a:prstGeom>
          <a:noFill/>
        </p:spPr>
        <p:txBody>
          <a:bodyPr>
            <a:spAutoFit/>
          </a:bodyPr>
          <a:lstStyle/>
          <a:p>
            <a:pPr algn="ctr" eaLnBrk="1" fontAlgn="auto" hangingPunct="1">
              <a:spcBef>
                <a:spcPts val="0"/>
              </a:spcBef>
              <a:spcAft>
                <a:spcPts val="0"/>
              </a:spcAft>
              <a:defRPr/>
            </a:pPr>
            <a:r>
              <a:rPr lang="en-ZA" sz="2800" b="1" kern="0" dirty="0" smtClean="0">
                <a:ln>
                  <a:solidFill>
                    <a:srgbClr val="000000">
                      <a:shade val="95000"/>
                      <a:satMod val="105000"/>
                    </a:srgbClr>
                  </a:solidFill>
                </a:ln>
                <a:solidFill>
                  <a:srgbClr val="FFFF00"/>
                </a:solidFill>
                <a:latin typeface="Arial" charset="0"/>
                <a:cs typeface="+mn-cs"/>
              </a:rPr>
              <a:t>La “</a:t>
            </a:r>
            <a:r>
              <a:rPr lang="en-ZA" sz="2800" b="1" kern="0" dirty="0" err="1" smtClean="0">
                <a:ln>
                  <a:solidFill>
                    <a:srgbClr val="000000">
                      <a:shade val="95000"/>
                      <a:satMod val="105000"/>
                    </a:srgbClr>
                  </a:solidFill>
                </a:ln>
                <a:solidFill>
                  <a:srgbClr val="FFFF00"/>
                </a:solidFill>
                <a:latin typeface="Arial" charset="0"/>
                <a:cs typeface="+mn-cs"/>
              </a:rPr>
              <a:t>Agrupación</a:t>
            </a:r>
            <a:r>
              <a:rPr lang="en-ZA" sz="2800" b="1" kern="0" dirty="0" smtClean="0">
                <a:ln>
                  <a:solidFill>
                    <a:srgbClr val="000000">
                      <a:shade val="95000"/>
                      <a:satMod val="105000"/>
                    </a:srgbClr>
                  </a:solidFill>
                </a:ln>
                <a:solidFill>
                  <a:srgbClr val="FFFF00"/>
                </a:solidFill>
                <a:latin typeface="Arial" charset="0"/>
                <a:cs typeface="+mn-cs"/>
              </a:rPr>
              <a:t>” </a:t>
            </a:r>
            <a:r>
              <a:rPr lang="en-ZA" sz="2800" b="1" kern="0" dirty="0">
                <a:ln>
                  <a:solidFill>
                    <a:srgbClr val="000000">
                      <a:shade val="95000"/>
                      <a:satMod val="105000"/>
                    </a:srgbClr>
                  </a:solidFill>
                </a:ln>
                <a:solidFill>
                  <a:srgbClr val="FFFF00"/>
                </a:solidFill>
                <a:latin typeface="Arial" charset="0"/>
                <a:cs typeface="+mn-cs"/>
              </a:rPr>
              <a:t>MVC </a:t>
            </a:r>
            <a:r>
              <a:rPr lang="en-ZA" sz="2800" b="1" kern="0" dirty="0" smtClean="0">
                <a:ln>
                  <a:solidFill>
                    <a:srgbClr val="000000">
                      <a:shade val="95000"/>
                      <a:satMod val="105000"/>
                    </a:srgbClr>
                  </a:solidFill>
                </a:ln>
                <a:solidFill>
                  <a:srgbClr val="FFFF00"/>
                </a:solidFill>
                <a:latin typeface="Arial" charset="0"/>
                <a:cs typeface="+mn-cs"/>
              </a:rPr>
              <a:t> </a:t>
            </a:r>
            <a:r>
              <a:rPr lang="en-ZA" sz="3200" b="1" kern="0" dirty="0" smtClean="0">
                <a:ln>
                  <a:solidFill>
                    <a:srgbClr val="000000">
                      <a:shade val="95000"/>
                      <a:satMod val="105000"/>
                    </a:srgbClr>
                  </a:solidFill>
                </a:ln>
                <a:solidFill>
                  <a:srgbClr val="FFFF00"/>
                </a:solidFill>
                <a:latin typeface="+mj-lt"/>
                <a:cs typeface="+mn-cs"/>
              </a:rPr>
              <a:t>(</a:t>
            </a:r>
            <a:r>
              <a:rPr lang="en-ZA" sz="2400" b="1" kern="0" dirty="0" err="1">
                <a:solidFill>
                  <a:srgbClr val="FFFF00"/>
                </a:solidFill>
                <a:effectLst>
                  <a:outerShdw blurRad="38100" dist="38100" dir="2700000" algn="tl">
                    <a:srgbClr val="000000">
                      <a:alpha val="43137"/>
                    </a:srgbClr>
                  </a:outerShdw>
                </a:effectLst>
              </a:rPr>
              <a:t>Vínculos</a:t>
            </a:r>
            <a:r>
              <a:rPr lang="en-ZA" sz="2400" b="1" kern="0" dirty="0">
                <a:solidFill>
                  <a:srgbClr val="FFFF00"/>
                </a:solidFill>
                <a:effectLst>
                  <a:outerShdw blurRad="38100" dist="38100" dir="2700000" algn="tl">
                    <a:srgbClr val="000000">
                      <a:alpha val="43137"/>
                    </a:srgbClr>
                  </a:outerShdw>
                </a:effectLst>
              </a:rPr>
              <a:t> </a:t>
            </a:r>
            <a:r>
              <a:rPr lang="en-ZA" sz="2400" b="1" kern="0" dirty="0" err="1" smtClean="0">
                <a:ln>
                  <a:solidFill>
                    <a:schemeClr val="tx1"/>
                  </a:solidFill>
                </a:ln>
                <a:solidFill>
                  <a:srgbClr val="FFFF00"/>
                </a:solidFill>
                <a:latin typeface="+mj-lt"/>
                <a:cs typeface="+mn-cs"/>
              </a:rPr>
              <a:t>Minerales</a:t>
            </a:r>
            <a:r>
              <a:rPr lang="en-ZA" sz="3200" b="1" kern="0" dirty="0">
                <a:ln>
                  <a:solidFill>
                    <a:schemeClr val="tx1"/>
                  </a:solidFill>
                </a:ln>
                <a:solidFill>
                  <a:srgbClr val="FFFF00"/>
                </a:solidFill>
                <a:latin typeface="+mj-lt"/>
                <a:cs typeface="+mn-cs"/>
              </a:rPr>
              <a:t>)</a:t>
            </a:r>
          </a:p>
        </p:txBody>
      </p:sp>
      <p:sp>
        <p:nvSpPr>
          <p:cNvPr id="15" name="TextBox 14">
            <a:extLst>
              <a:ext uri="{FF2B5EF4-FFF2-40B4-BE49-F238E27FC236}">
                <a16:creationId xmlns="" xmlns:a16="http://schemas.microsoft.com/office/drawing/2014/main" id="{4295CDF0-74C7-47FF-BEEB-48B5145FE0FC}"/>
              </a:ext>
            </a:extLst>
          </p:cNvPr>
          <p:cNvSpPr txBox="1"/>
          <p:nvPr/>
        </p:nvSpPr>
        <p:spPr>
          <a:xfrm>
            <a:off x="251520" y="5958175"/>
            <a:ext cx="8640960" cy="783193"/>
          </a:xfrm>
          <a:prstGeom prst="roundRect">
            <a:avLst/>
          </a:prstGeom>
        </p:spPr>
        <p:style>
          <a:lnRef idx="0">
            <a:schemeClr val="accent2"/>
          </a:lnRef>
          <a:fillRef idx="3">
            <a:schemeClr val="accent2"/>
          </a:fillRef>
          <a:effectRef idx="3">
            <a:schemeClr val="accent2"/>
          </a:effectRef>
          <a:fontRef idx="minor">
            <a:schemeClr val="lt1"/>
          </a:fontRef>
        </p:style>
        <p:txBody>
          <a:bodyPr>
            <a:spAutoFit/>
          </a:bodyPr>
          <a:lstStyle/>
          <a:p>
            <a:pPr algn="ctr" eaLnBrk="1" fontAlgn="auto" hangingPunct="1">
              <a:spcBef>
                <a:spcPts val="0"/>
              </a:spcBef>
              <a:spcAft>
                <a:spcPts val="0"/>
              </a:spcAft>
              <a:defRPr/>
            </a:pPr>
            <a:r>
              <a:rPr lang="es-ES" sz="2000" dirty="0">
                <a:solidFill>
                  <a:srgbClr val="FF0000"/>
                </a:solidFill>
                <a:ea typeface="Times New Roman"/>
                <a:cs typeface="Times New Roman"/>
              </a:rPr>
              <a:t>¡Las vinculaciones de conocimientos son un </a:t>
            </a:r>
            <a:r>
              <a:rPr lang="es-ES" sz="2000" u="sng" dirty="0">
                <a:solidFill>
                  <a:srgbClr val="FF0000"/>
                </a:solidFill>
                <a:ea typeface="Times New Roman"/>
                <a:cs typeface="Times New Roman"/>
              </a:rPr>
              <a:t>prerrequisito</a:t>
            </a:r>
            <a:r>
              <a:rPr lang="es-ES" sz="2000" dirty="0">
                <a:solidFill>
                  <a:srgbClr val="FF0000"/>
                </a:solidFill>
                <a:ea typeface="Times New Roman"/>
                <a:cs typeface="Times New Roman"/>
              </a:rPr>
              <a:t> para desarrollar las cruciales vinculaciones regresivas/progresivas de beneficio!</a:t>
            </a:r>
            <a:endParaRPr lang="en-ZA" sz="2000" i="1" kern="0" dirty="0">
              <a:solidFill>
                <a:sysClr val="windowText" lastClr="000000"/>
              </a:solidFill>
            </a:endParaRPr>
          </a:p>
        </p:txBody>
      </p:sp>
    </p:spTree>
    <p:extLst>
      <p:ext uri="{BB962C8B-B14F-4D97-AF65-F5344CB8AC3E}">
        <p14:creationId xmlns:p14="http://schemas.microsoft.com/office/powerpoint/2010/main" val="39102480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1000"/>
                                        <p:tgtEl>
                                          <p:spTgt spid="10"/>
                                        </p:tgtEl>
                                      </p:cBhvr>
                                    </p:animEffect>
                                  </p:childTnLst>
                                </p:cTn>
                              </p:par>
                            </p:childTnLst>
                          </p:cTn>
                        </p:par>
                        <p:par>
                          <p:cTn id="11" fill="hold" nodeType="afterGroup">
                            <p:stCondLst>
                              <p:cond delay="1000"/>
                            </p:stCondLst>
                            <p:childTnLst>
                              <p:par>
                                <p:cTn id="12" presetID="22" presetClass="entr" presetSubtype="1"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1000"/>
                                        <p:tgtEl>
                                          <p:spTgt spid="13"/>
                                        </p:tgtEl>
                                      </p:cBhvr>
                                    </p:animEffect>
                                  </p:childTnLst>
                                </p:cTn>
                              </p:par>
                            </p:childTnLst>
                          </p:cTn>
                        </p:par>
                        <p:par>
                          <p:cTn id="15" fill="hold" nodeType="afterGroup">
                            <p:stCondLst>
                              <p:cond delay="2000"/>
                            </p:stCondLst>
                            <p:childTnLst>
                              <p:par>
                                <p:cTn id="16" presetID="22" presetClass="entr" presetSubtype="4"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1000"/>
                                        <p:tgtEl>
                                          <p:spTgt spid="11"/>
                                        </p:tgtEl>
                                      </p:cBhvr>
                                    </p:animEffect>
                                  </p:childTnLst>
                                </p:cTn>
                              </p:par>
                            </p:childTnLst>
                          </p:cTn>
                        </p:par>
                        <p:par>
                          <p:cTn id="19" fill="hold" nodeType="afterGroup">
                            <p:stCondLst>
                              <p:cond delay="3000"/>
                            </p:stCondLst>
                            <p:childTnLst>
                              <p:par>
                                <p:cTn id="20" presetID="2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1000"/>
                                        <p:tgtEl>
                                          <p:spTgt spid="9"/>
                                        </p:tgtEl>
                                      </p:cBhvr>
                                    </p:animEffect>
                                  </p:childTnLst>
                                </p:cTn>
                              </p:par>
                            </p:childTnLst>
                          </p:cTn>
                        </p:par>
                        <p:par>
                          <p:cTn id="23" fill="hold" nodeType="afterGroup">
                            <p:stCondLst>
                              <p:cond delay="4000"/>
                            </p:stCondLst>
                            <p:childTnLst>
                              <p:par>
                                <p:cTn id="24" presetID="22" presetClass="entr" presetSubtype="8"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1000"/>
                                        <p:tgtEl>
                                          <p:spTgt spid="14"/>
                                        </p:tgtEl>
                                      </p:cBhvr>
                                    </p:animEffect>
                                  </p:childTnLst>
                                </p:cTn>
                              </p:par>
                            </p:childTnLst>
                          </p:cTn>
                        </p:par>
                        <p:par>
                          <p:cTn id="27" fill="hold" nodeType="afterGroup">
                            <p:stCondLst>
                              <p:cond delay="5000"/>
                            </p:stCondLst>
                            <p:childTnLst>
                              <p:par>
                                <p:cTn id="28" presetID="4" presetClass="entr" presetSubtype="32"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ox(out)">
                                      <p:cBhvr>
                                        <p:cTn id="30" dur="500"/>
                                        <p:tgtEl>
                                          <p:spTgt spid="16"/>
                                        </p:tgtEl>
                                      </p:cBhvr>
                                    </p:animEffect>
                                  </p:childTnLst>
                                </p:cTn>
                              </p:par>
                              <p:par>
                                <p:cTn id="31" presetID="4" presetClass="entr" presetSubtype="32"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out)">
                                      <p:cBhvr>
                                        <p:cTn id="33" dur="500"/>
                                        <p:tgtEl>
                                          <p:spTgt spid="17"/>
                                        </p:tgtEl>
                                      </p:cBhvr>
                                    </p:animEffect>
                                  </p:childTnLst>
                                </p:cTn>
                              </p:par>
                              <p:par>
                                <p:cTn id="34" presetID="4" presetClass="entr" presetSubtype="32"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ox(out)">
                                      <p:cBhvr>
                                        <p:cTn id="36" dur="500"/>
                                        <p:tgtEl>
                                          <p:spTgt spid="18"/>
                                        </p:tgtEl>
                                      </p:cBhvr>
                                    </p:animEffect>
                                  </p:childTnLst>
                                </p:cTn>
                              </p:par>
                              <p:par>
                                <p:cTn id="37" presetID="4" presetClass="entr" presetSubtype="32"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box(out)">
                                      <p:cBhvr>
                                        <p:cTn id="39" dur="500"/>
                                        <p:tgtEl>
                                          <p:spTgt spid="19"/>
                                        </p:tgtEl>
                                      </p:cBhvr>
                                    </p:animEffect>
                                  </p:childTnLst>
                                </p:cTn>
                              </p:par>
                            </p:childTnLst>
                          </p:cTn>
                        </p:par>
                        <p:par>
                          <p:cTn id="40" fill="hold" nodeType="afterGroup">
                            <p:stCondLst>
                              <p:cond delay="5500"/>
                            </p:stCondLst>
                            <p:childTnLst>
                              <p:par>
                                <p:cTn id="41" presetID="6" presetClass="entr" presetSubtype="32"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circle(out)">
                                      <p:cBhvr>
                                        <p:cTn id="43" dur="2000"/>
                                        <p:tgtEl>
                                          <p:spTgt spid="24"/>
                                        </p:tgtEl>
                                      </p:cBhvr>
                                    </p:animEffect>
                                  </p:childTnLst>
                                </p:cTn>
                              </p:par>
                            </p:childTnLst>
                          </p:cTn>
                        </p:par>
                        <p:par>
                          <p:cTn id="44" fill="hold" nodeType="afterGroup">
                            <p:stCondLst>
                              <p:cond delay="7500"/>
                            </p:stCondLst>
                            <p:childTnLst>
                              <p:par>
                                <p:cTn id="45" presetID="6" presetClass="entr" presetSubtype="32"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circle(out)">
                                      <p:cBhvr>
                                        <p:cTn id="4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 xmlns:a16="http://schemas.microsoft.com/office/drawing/2014/main" id="{978C6056-E60A-4403-81AE-86136D96EF6F}"/>
              </a:ext>
            </a:extLst>
          </p:cNvPr>
          <p:cNvGrpSpPr/>
          <p:nvPr/>
        </p:nvGrpSpPr>
        <p:grpSpPr>
          <a:xfrm>
            <a:off x="17757" y="17999"/>
            <a:ext cx="9144000" cy="6858000"/>
            <a:chOff x="0" y="0"/>
            <a:chExt cx="9144000" cy="6858000"/>
          </a:xfrm>
        </p:grpSpPr>
        <p:pic>
          <p:nvPicPr>
            <p:cNvPr id="3" name="Picture 2">
              <a:extLst>
                <a:ext uri="{FF2B5EF4-FFF2-40B4-BE49-F238E27FC236}">
                  <a16:creationId xmlns="" xmlns:a16="http://schemas.microsoft.com/office/drawing/2014/main" id="{F248EB8B-C824-45A5-8D75-AA27C19173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573016"/>
              <a:ext cx="4572000" cy="3284984"/>
            </a:xfrm>
            <a:prstGeom prst="rect">
              <a:avLst/>
            </a:prstGeom>
          </p:spPr>
        </p:pic>
        <p:pic>
          <p:nvPicPr>
            <p:cNvPr id="4" name="Picture 3">
              <a:extLst>
                <a:ext uri="{FF2B5EF4-FFF2-40B4-BE49-F238E27FC236}">
                  <a16:creationId xmlns="" xmlns:a16="http://schemas.microsoft.com/office/drawing/2014/main" id="{6C73FAAC-E46D-4748-A54D-BD9AD5AF82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45367" cy="3373766"/>
            </a:xfrm>
            <a:prstGeom prst="rect">
              <a:avLst/>
            </a:prstGeom>
          </p:spPr>
        </p:pic>
        <p:pic>
          <p:nvPicPr>
            <p:cNvPr id="6" name="Picture 5">
              <a:extLst>
                <a:ext uri="{FF2B5EF4-FFF2-40B4-BE49-F238E27FC236}">
                  <a16:creationId xmlns="" xmlns:a16="http://schemas.microsoft.com/office/drawing/2014/main" id="{CDA33B43-8D19-48B6-9C98-D9F7D9BEBB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999"/>
              <a:ext cx="4266307" cy="3373766"/>
            </a:xfrm>
            <a:prstGeom prst="rect">
              <a:avLst/>
            </a:prstGeom>
          </p:spPr>
        </p:pic>
        <p:pic>
          <p:nvPicPr>
            <p:cNvPr id="8" name="Picture 7">
              <a:extLst>
                <a:ext uri="{FF2B5EF4-FFF2-40B4-BE49-F238E27FC236}">
                  <a16:creationId xmlns="" xmlns:a16="http://schemas.microsoft.com/office/drawing/2014/main" id="{00061316-EDBB-40C7-A8A1-A344888B41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757" y="3391765"/>
              <a:ext cx="4248550" cy="3466235"/>
            </a:xfrm>
            <a:prstGeom prst="rect">
              <a:avLst/>
            </a:prstGeom>
          </p:spPr>
        </p:pic>
      </p:grpSp>
    </p:spTree>
    <p:extLst>
      <p:ext uri="{BB962C8B-B14F-4D97-AF65-F5344CB8AC3E}">
        <p14:creationId xmlns:p14="http://schemas.microsoft.com/office/powerpoint/2010/main" val="37847273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ctr" defTabSz="914400" rtl="0" eaLnBrk="1"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Fostering Economic Diversification In Equatorial Guinea</a:t>
            </a:r>
            <a:endParaRPr kumimoji="0" lang="en-US"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1" y="64987"/>
            <a:ext cx="8878888" cy="46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457200">
              <a:lnSpc>
                <a:spcPct val="115000"/>
              </a:lnSpc>
              <a:spcAft>
                <a:spcPts val="0"/>
              </a:spcAft>
            </a:pPr>
            <a:r>
              <a:rPr lang="es-ES" sz="2800" b="1" i="1" dirty="0">
                <a:solidFill>
                  <a:srgbClr val="FF0000"/>
                </a:solidFill>
                <a:latin typeface="Calibri"/>
                <a:cs typeface="Times New Roman"/>
              </a:rPr>
              <a:t>La serie ERA: algunos mensajes clave</a:t>
            </a:r>
            <a:endParaRPr lang="fr-FR" sz="2400" dirty="0">
              <a:latin typeface="Calibri"/>
              <a:cs typeface="Times New Roman"/>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19</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0"/>
              </a:spcAft>
              <a:buFont typeface="Wingdings"/>
              <a:buChar char=""/>
              <a:tabLst>
                <a:tab pos="457200" algn="l"/>
              </a:tabLst>
            </a:pPr>
            <a:r>
              <a:rPr lang="es-ES" sz="2300" dirty="0">
                <a:solidFill>
                  <a:srgbClr val="FF0000"/>
                </a:solidFill>
                <a:cs typeface="Times New Roman"/>
              </a:rPr>
              <a:t>La industrialización masiva basada en productos básicos es un imperativo que es posible y beneficioso (ERA2013</a:t>
            </a:r>
            <a:r>
              <a:rPr lang="es-ES" sz="2300" dirty="0" smtClean="0">
                <a:solidFill>
                  <a:srgbClr val="FF0000"/>
                </a:solidFill>
                <a:cs typeface="Times New Roman"/>
              </a:rPr>
              <a:t>)</a:t>
            </a:r>
          </a:p>
          <a:p>
            <a:pPr lvl="0">
              <a:lnSpc>
                <a:spcPct val="115000"/>
              </a:lnSpc>
              <a:spcAft>
                <a:spcPts val="0"/>
              </a:spcAft>
              <a:tabLst>
                <a:tab pos="457200" algn="l"/>
              </a:tabLst>
            </a:pPr>
            <a:endParaRPr lang="fr-FR" sz="2300" dirty="0">
              <a:cs typeface="Times New Roman"/>
            </a:endParaRPr>
          </a:p>
          <a:p>
            <a:pPr marL="342900" lvl="0" indent="-342900">
              <a:lnSpc>
                <a:spcPct val="115000"/>
              </a:lnSpc>
              <a:spcAft>
                <a:spcPts val="0"/>
              </a:spcAft>
              <a:buFont typeface="Wingdings"/>
              <a:buChar char=""/>
              <a:tabLst>
                <a:tab pos="457200" algn="l"/>
              </a:tabLst>
            </a:pPr>
            <a:r>
              <a:rPr lang="es-ES" sz="2300" dirty="0">
                <a:solidFill>
                  <a:srgbClr val="FF0000"/>
                </a:solidFill>
                <a:cs typeface="Times New Roman"/>
              </a:rPr>
              <a:t>Los marcos de política industrial exitosos deberían ser dinámicos y orgánicos, fomentar el diálogo público-privado; garantizar la coordinación de alto nivel y el apoyo político; otorgar autonomía incorporada a las burocracias; mejorar la eficacia regulatoria y la coherencia de las políticas; y crear 'bolsillos de eficiencias (ERA 2014</a:t>
            </a:r>
            <a:r>
              <a:rPr lang="es-ES" sz="2300" dirty="0" smtClean="0">
                <a:solidFill>
                  <a:srgbClr val="FF0000"/>
                </a:solidFill>
                <a:cs typeface="Times New Roman"/>
              </a:rPr>
              <a:t>) </a:t>
            </a:r>
          </a:p>
          <a:p>
            <a:pPr lvl="0">
              <a:lnSpc>
                <a:spcPct val="115000"/>
              </a:lnSpc>
              <a:spcAft>
                <a:spcPts val="0"/>
              </a:spcAft>
              <a:tabLst>
                <a:tab pos="457200" algn="l"/>
              </a:tabLst>
            </a:pPr>
            <a:endParaRPr lang="es-ES" sz="2300" dirty="0" smtClean="0">
              <a:solidFill>
                <a:srgbClr val="FF0000"/>
              </a:solidFill>
              <a:cs typeface="Times New Roman"/>
            </a:endParaRPr>
          </a:p>
          <a:p>
            <a:pPr marL="342900" lvl="0" indent="-342900">
              <a:lnSpc>
                <a:spcPct val="115000"/>
              </a:lnSpc>
              <a:spcAft>
                <a:spcPts val="0"/>
              </a:spcAft>
              <a:buFont typeface="Wingdings"/>
              <a:buChar char=""/>
              <a:tabLst>
                <a:tab pos="457200" algn="l"/>
              </a:tabLst>
            </a:pPr>
            <a:r>
              <a:rPr lang="es-ES" sz="2300" dirty="0" smtClean="0">
                <a:solidFill>
                  <a:srgbClr val="FF0000"/>
                </a:solidFill>
                <a:cs typeface="Times New Roman"/>
              </a:rPr>
              <a:t>El </a:t>
            </a:r>
            <a:r>
              <a:rPr lang="es-ES" sz="2300" dirty="0">
                <a:solidFill>
                  <a:srgbClr val="FF0000"/>
                </a:solidFill>
                <a:cs typeface="Times New Roman"/>
              </a:rPr>
              <a:t>comercio puede desempeñar una función catalizadora en la promoción de los servicios de industrialización y transformación estructural (ERA 2015)</a:t>
            </a:r>
            <a:endParaRPr kumimoji="0" lang="en-US" altLang="en-US" sz="23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4031876446"/>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6" name="AutoShape 6">
            <a:extLst>
              <a:ext uri="{FF2B5EF4-FFF2-40B4-BE49-F238E27FC236}">
                <a16:creationId xmlns="" xmlns:a16="http://schemas.microsoft.com/office/drawing/2014/main" id="{F128277C-0A6E-4958-BDC5-3DA10A16649A}"/>
              </a:ext>
            </a:extLst>
          </p:cNvPr>
          <p:cNvSpPr>
            <a:spLocks/>
          </p:cNvSpPr>
          <p:nvPr/>
        </p:nvSpPr>
        <p:spPr bwMode="auto">
          <a:xfrm>
            <a:off x="0" y="290513"/>
            <a:ext cx="4475163" cy="441325"/>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7956376" y="296863"/>
            <a:ext cx="92251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dirty="0" smtClean="0">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CEPA</a:t>
            </a:r>
            <a:endParaRPr lang="en-US" altLang="en-US" sz="2700" b="1" dirty="0">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102867" y="284163"/>
            <a:ext cx="853509"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1" name="Rectangle 11">
            <a:extLst>
              <a:ext uri="{FF2B5EF4-FFF2-40B4-BE49-F238E27FC236}">
                <a16:creationId xmlns="" xmlns:a16="http://schemas.microsoft.com/office/drawing/2014/main" id="{96095D37-9149-4319-A40E-C58DDA31A5C7}"/>
              </a:ext>
            </a:extLst>
          </p:cNvPr>
          <p:cNvSpPr>
            <a:spLocks/>
          </p:cNvSpPr>
          <p:nvPr/>
        </p:nvSpPr>
        <p:spPr bwMode="auto">
          <a:xfrm>
            <a:off x="279399" y="360363"/>
            <a:ext cx="4195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b="1" dirty="0" smtClean="0">
                <a:solidFill>
                  <a:srgbClr val="FFFFFF"/>
                </a:solidFill>
                <a:latin typeface="Lato" pitchFamily="34" charset="0"/>
                <a:cs typeface="Lato" pitchFamily="34" charset="0"/>
                <a:sym typeface="Lato" pitchFamily="34" charset="0"/>
              </a:rPr>
              <a:t>El </a:t>
            </a:r>
            <a:r>
              <a:rPr lang="en-US" altLang="en-US" b="1" dirty="0" err="1">
                <a:solidFill>
                  <a:srgbClr val="FFFFFF"/>
                </a:solidFill>
                <a:latin typeface="Lato" pitchFamily="34" charset="0"/>
                <a:cs typeface="Lato" pitchFamily="34" charset="0"/>
                <a:sym typeface="Lato" pitchFamily="34" charset="0"/>
              </a:rPr>
              <a:t>E</a:t>
            </a:r>
            <a:r>
              <a:rPr lang="en-US" altLang="en-US" b="1" dirty="0" err="1" smtClean="0">
                <a:solidFill>
                  <a:srgbClr val="FFFFFF"/>
                </a:solidFill>
                <a:latin typeface="Lato" pitchFamily="34" charset="0"/>
                <a:cs typeface="Lato" pitchFamily="34" charset="0"/>
                <a:sym typeface="Lato" pitchFamily="34" charset="0"/>
              </a:rPr>
              <a:t>sbozo</a:t>
            </a:r>
            <a:r>
              <a:rPr lang="en-US" altLang="en-US" b="1" dirty="0" smtClean="0">
                <a:solidFill>
                  <a:srgbClr val="FFFFFF"/>
                </a:solidFill>
                <a:latin typeface="Lato" pitchFamily="34" charset="0"/>
                <a:cs typeface="Lato" pitchFamily="34" charset="0"/>
                <a:sym typeface="Lato" pitchFamily="34" charset="0"/>
              </a:rPr>
              <a:t> de la </a:t>
            </a:r>
            <a:r>
              <a:rPr lang="en-US" altLang="en-US" b="1" dirty="0" err="1" smtClean="0">
                <a:solidFill>
                  <a:srgbClr val="FFFFFF"/>
                </a:solidFill>
                <a:latin typeface="Lato" pitchFamily="34" charset="0"/>
                <a:cs typeface="Lato" pitchFamily="34" charset="0"/>
                <a:sym typeface="Lato" pitchFamily="34" charset="0"/>
              </a:rPr>
              <a:t>Presentación</a:t>
            </a:r>
            <a:endParaRPr lang="en-US" altLang="en-US" b="1" dirty="0">
              <a:solidFill>
                <a:srgbClr val="FFFFFF"/>
              </a:solidFill>
              <a:latin typeface="Lato" pitchFamily="34" charset="0"/>
              <a:cs typeface="Lato" pitchFamily="34" charset="0"/>
              <a:sym typeface="Lato" pitchFamily="34" charset="0"/>
            </a:endParaRP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755576" y="1341438"/>
            <a:ext cx="7662056" cy="49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82588" indent="-342900" algn="just" eaLnBrk="1">
              <a:lnSpc>
                <a:spcPct val="150000"/>
              </a:lnSpc>
              <a:buFont typeface="Wingdings" panose="05000000000000000000" pitchFamily="2" charset="2"/>
              <a:buChar char="q"/>
            </a:pPr>
            <a:r>
              <a:rPr lang="es-ES" sz="2800" b="1" dirty="0">
                <a:solidFill>
                  <a:srgbClr val="FF0000"/>
                </a:solidFill>
                <a:latin typeface="Calibri"/>
                <a:cs typeface="Times New Roman"/>
              </a:rPr>
              <a:t>¿</a:t>
            </a:r>
            <a:r>
              <a:rPr lang="en-US" altLang="en-US" sz="2500" b="1" dirty="0" smtClean="0">
                <a:solidFill>
                  <a:srgbClr val="FF0000"/>
                </a:solidFill>
                <a:latin typeface="Lato" pitchFamily="34" charset="0"/>
                <a:cs typeface="Lato" pitchFamily="34" charset="0"/>
                <a:sym typeface="Lato" pitchFamily="34" charset="0"/>
              </a:rPr>
              <a:t>PORQUÉ LA DIVERSIFICACIÓN ECONÓMICA?</a:t>
            </a:r>
          </a:p>
          <a:p>
            <a:pPr marL="382588" indent="-342900" algn="just" eaLnBrk="1">
              <a:lnSpc>
                <a:spcPct val="150000"/>
              </a:lnSpc>
              <a:buFont typeface="Wingdings" panose="05000000000000000000" pitchFamily="2" charset="2"/>
              <a:buChar char="q"/>
            </a:pPr>
            <a:r>
              <a:rPr lang="en-US" altLang="en-US" sz="2500" b="1" dirty="0" smtClean="0">
                <a:solidFill>
                  <a:srgbClr val="FF0000"/>
                </a:solidFill>
                <a:latin typeface="Lato" pitchFamily="34" charset="0"/>
                <a:cs typeface="Lato" pitchFamily="34" charset="0"/>
                <a:sym typeface="Lato" pitchFamily="34" charset="0"/>
              </a:rPr>
              <a:t>EXAMINEMOS EN PROFUNDIDAD</a:t>
            </a:r>
            <a:endParaRPr lang="en-US" altLang="en-US" sz="2500" b="1" dirty="0">
              <a:solidFill>
                <a:srgbClr val="FF0000"/>
              </a:solidFill>
              <a:latin typeface="Lato" pitchFamily="34" charset="0"/>
              <a:cs typeface="Lato" pitchFamily="34" charset="0"/>
              <a:sym typeface="Lato" pitchFamily="34" charset="0"/>
            </a:endParaRPr>
          </a:p>
          <a:p>
            <a:pPr marL="382588" indent="-342900" algn="just" eaLnBrk="1">
              <a:lnSpc>
                <a:spcPct val="150000"/>
              </a:lnSpc>
              <a:buFont typeface="Wingdings" panose="05000000000000000000" pitchFamily="2" charset="2"/>
              <a:buChar char="q"/>
            </a:pPr>
            <a:r>
              <a:rPr lang="en-US" altLang="en-US" sz="2500" b="1" dirty="0" smtClean="0">
                <a:solidFill>
                  <a:srgbClr val="FF0000"/>
                </a:solidFill>
                <a:latin typeface="Lato" pitchFamily="34" charset="0"/>
                <a:cs typeface="Lato" pitchFamily="34" charset="0"/>
                <a:sym typeface="Lato" pitchFamily="34" charset="0"/>
              </a:rPr>
              <a:t>EL CASO DE LA POLÍTICA INDUSTRIAL </a:t>
            </a:r>
          </a:p>
          <a:p>
            <a:pPr marL="382588" indent="-342900" algn="just" eaLnBrk="1">
              <a:lnSpc>
                <a:spcPct val="150000"/>
              </a:lnSpc>
              <a:buFont typeface="Wingdings" panose="05000000000000000000" pitchFamily="2" charset="2"/>
              <a:buChar char="q"/>
            </a:pPr>
            <a:r>
              <a:rPr lang="en-US" altLang="en-US" sz="2500" b="1" dirty="0" smtClean="0">
                <a:solidFill>
                  <a:srgbClr val="FF0000"/>
                </a:solidFill>
                <a:latin typeface="Lato" pitchFamily="34" charset="0"/>
                <a:cs typeface="Lato" pitchFamily="34" charset="0"/>
                <a:sym typeface="Lato" pitchFamily="34" charset="0"/>
              </a:rPr>
              <a:t>ESTRATEGIAS E IMPLEMENTACIÓN</a:t>
            </a:r>
          </a:p>
          <a:p>
            <a:pPr marL="382588" indent="-342900" eaLnBrk="1">
              <a:lnSpc>
                <a:spcPct val="150000"/>
              </a:lnSpc>
              <a:buFont typeface="Wingdings" panose="05000000000000000000" pitchFamily="2" charset="2"/>
              <a:buChar char="q"/>
            </a:pPr>
            <a:r>
              <a:rPr lang="es-ES" sz="2800" b="1" dirty="0" smtClean="0">
                <a:solidFill>
                  <a:srgbClr val="FF0000"/>
                </a:solidFill>
              </a:rPr>
              <a:t>LO </a:t>
            </a:r>
            <a:r>
              <a:rPr lang="es-ES" sz="2800" b="1" dirty="0">
                <a:solidFill>
                  <a:srgbClr val="FF0000"/>
                </a:solidFill>
              </a:rPr>
              <a:t>BUENO ES QUE PODEMOS APRENDER DE LOS DEMÁS: TODOS LO HAN </a:t>
            </a:r>
            <a:r>
              <a:rPr lang="es-ES" sz="2800" b="1" dirty="0" smtClean="0">
                <a:solidFill>
                  <a:srgbClr val="FF0000"/>
                </a:solidFill>
              </a:rPr>
              <a:t>HECHO</a:t>
            </a:r>
            <a:endParaRPr lang="en-US" altLang="en-US" sz="2500" b="1" dirty="0" smtClean="0">
              <a:solidFill>
                <a:srgbClr val="FF0000"/>
              </a:solidFill>
              <a:latin typeface="Lato" pitchFamily="34" charset="0"/>
              <a:cs typeface="Lato" pitchFamily="34" charset="0"/>
              <a:sym typeface="Lato" pitchFamily="34" charset="0"/>
            </a:endParaRPr>
          </a:p>
          <a:p>
            <a:pPr marL="342900" lvl="0" indent="-342900">
              <a:lnSpc>
                <a:spcPct val="115000"/>
              </a:lnSpc>
              <a:spcAft>
                <a:spcPts val="0"/>
              </a:spcAft>
              <a:buFont typeface="Wingdings"/>
              <a:buChar char=""/>
              <a:tabLst>
                <a:tab pos="457200" algn="l"/>
              </a:tabLst>
            </a:pPr>
            <a:r>
              <a:rPr lang="es-ES" sz="2800" b="1" dirty="0" smtClean="0">
                <a:solidFill>
                  <a:srgbClr val="FF0000"/>
                </a:solidFill>
                <a:latin typeface="Calibri"/>
                <a:cs typeface="Times New Roman"/>
              </a:rPr>
              <a:t>UNA </a:t>
            </a:r>
            <a:r>
              <a:rPr lang="es-ES" sz="2800" b="1" dirty="0">
                <a:solidFill>
                  <a:srgbClr val="FF0000"/>
                </a:solidFill>
                <a:latin typeface="Calibri"/>
                <a:cs typeface="Times New Roman"/>
              </a:rPr>
              <a:t>ÚLTIMA PALABRA: ESTRATEGIAS</a:t>
            </a:r>
            <a:r>
              <a:rPr lang="es-ES" sz="2800" dirty="0">
                <a:solidFill>
                  <a:srgbClr val="FF0000"/>
                </a:solidFill>
                <a:latin typeface="Calibri"/>
                <a:cs typeface="Times New Roman"/>
              </a:rPr>
              <a:t>     </a:t>
            </a:r>
            <a:endParaRPr lang="fr-FR" sz="3600" dirty="0">
              <a:latin typeface="Calibri"/>
              <a:cs typeface="Times New Roman"/>
            </a:endParaRPr>
          </a:p>
          <a:p>
            <a:pPr marL="382588" indent="-342900" algn="just" eaLnBrk="1">
              <a:lnSpc>
                <a:spcPct val="150000"/>
              </a:lnSpc>
              <a:buFont typeface="Wingdings" panose="05000000000000000000" pitchFamily="2" charset="2"/>
              <a:buChar char="q"/>
            </a:pPr>
            <a:r>
              <a:rPr lang="en-US" sz="2800" b="1" dirty="0" smtClean="0">
                <a:solidFill>
                  <a:srgbClr val="FF0000"/>
                </a:solidFill>
                <a:latin typeface="Calibri"/>
                <a:cs typeface="Times New Roman"/>
              </a:rPr>
              <a:t>CONCLUSIONES</a:t>
            </a:r>
            <a:r>
              <a:rPr lang="fr-FR" sz="3600" dirty="0" smtClean="0">
                <a:solidFill>
                  <a:srgbClr val="FF0000"/>
                </a:solidFill>
                <a:latin typeface="Calibri"/>
                <a:cs typeface="Times New Roman"/>
              </a:rPr>
              <a:t> </a:t>
            </a:r>
            <a:endParaRPr lang="en-US" altLang="en-US" sz="2100" dirty="0">
              <a:latin typeface="Lato" pitchFamily="34" charset="0"/>
              <a:cs typeface="Lato" pitchFamily="34" charset="0"/>
              <a:sym typeface="Lato"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2</a:t>
            </a:fld>
            <a:endParaRPr lang="en-US" altLang="en-US"/>
          </a:p>
        </p:txBody>
      </p:sp>
    </p:spTree>
    <p:extLst>
      <p:ext uri="{BB962C8B-B14F-4D97-AF65-F5344CB8AC3E}">
        <p14:creationId xmlns:p14="http://schemas.microsoft.com/office/powerpoint/2010/main" val="206278657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ctr" defTabSz="914400" rtl="0" eaLnBrk="1"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Fostering Economic Diversification In Equatorial Guinea</a:t>
            </a:r>
            <a:endParaRPr kumimoji="0" lang="en-US"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trade-induced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1" y="64987"/>
            <a:ext cx="8878888"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s-ES" sz="2800" b="1" i="1" dirty="0"/>
              <a:t>¿</a:t>
            </a:r>
            <a:r>
              <a:rPr lang="es-ES" sz="2800" b="1" i="1" dirty="0">
                <a:solidFill>
                  <a:srgbClr val="FF0000"/>
                </a:solidFill>
              </a:rPr>
              <a:t>Por qué deberíamos priorizar la fabricación?</a:t>
            </a:r>
            <a:endParaRPr lang="fr-FR" sz="2800" dirty="0">
              <a:solidFill>
                <a:srgbClr val="FF0000"/>
              </a:solidFill>
            </a:endParaRPr>
          </a:p>
          <a:p>
            <a:pPr marL="39688" lvl="0" indent="0" eaLnBrk="1">
              <a:lnSpc>
                <a:spcPct val="150000"/>
              </a:lnSpc>
            </a:pPr>
            <a:r>
              <a:rPr lang="en-US" altLang="en-US" sz="2800" b="1" i="1" dirty="0" smtClean="0">
                <a:latin typeface="Lato" pitchFamily="34" charset="0"/>
                <a:cs typeface="Lato" pitchFamily="34" charset="0"/>
                <a:sym typeface="Lato" pitchFamily="34" charset="0"/>
              </a:rPr>
              <a:t>?</a:t>
            </a:r>
            <a:endParaRPr kumimoji="0" lang="en-US" altLang="en-US" sz="2800" b="1" i="1" u="none" strike="noStrike" kern="1200" cap="none" spc="0" normalizeH="0" baseline="0" noProof="0" dirty="0">
              <a:ln>
                <a:noFill/>
              </a:ln>
              <a:solidFill>
                <a:srgbClr val="000000"/>
              </a:solidFill>
              <a:effectLst/>
              <a:uLnTx/>
              <a:uFillTx/>
              <a:latin typeface="Lato" pitchFamily="34" charset="0"/>
              <a:cs typeface="Lato" pitchFamily="34" charset="0"/>
              <a:sym typeface="Lato"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20</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lvl="0"/>
            <a:endParaRPr lang="en-US" altLang="en-US" sz="2400" kern="0" dirty="0" smtClean="0">
              <a:latin typeface="Lato" panose="020F0502020204030203" pitchFamily="34" charset="0"/>
              <a:cs typeface="Times New Roman" panose="02020603050405020304" pitchFamily="18" charset="0"/>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La fabricación tiene un crecimiento de productividad más rápido que la agricultura o los servicios</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La fabricación sigue siendo críticamente importante como un camino desde la agricultura de subsistencia hasta el aumento de los ingresos y el nivel de </a:t>
            </a:r>
            <a:r>
              <a:rPr lang="es-ES" sz="2000" dirty="0" smtClean="0">
                <a:solidFill>
                  <a:srgbClr val="FF0000"/>
                </a:solidFill>
                <a:cs typeface="Times New Roman"/>
              </a:rPr>
              <a:t>vida</a:t>
            </a:r>
            <a:endParaRPr lang="en-US" altLang="en-US" sz="2000" kern="0" dirty="0">
              <a:latin typeface="Lato" panose="020F0502020204030203" pitchFamily="34" charset="0"/>
              <a:cs typeface="Times New Roman" panose="02020603050405020304" pitchFamily="18" charset="0"/>
            </a:endParaRPr>
          </a:p>
          <a:p>
            <a:pPr marL="342900" lvl="0" indent="-342900">
              <a:buFont typeface="Wingdings" panose="05000000000000000000" pitchFamily="2" charset="2"/>
              <a:buChar char="q"/>
            </a:pPr>
            <a:r>
              <a:rPr lang="en-US" altLang="en-US" sz="2000" kern="0" dirty="0">
                <a:latin typeface="Lato" panose="020F0502020204030203" pitchFamily="34" charset="0"/>
                <a:cs typeface="Times New Roman" panose="02020603050405020304" pitchFamily="18" charset="0"/>
              </a:rPr>
              <a:t> </a:t>
            </a:r>
            <a:r>
              <a:rPr lang="es-ES" sz="2000" dirty="0" smtClean="0">
                <a:solidFill>
                  <a:srgbClr val="FF0000"/>
                </a:solidFill>
                <a:cs typeface="Times New Roman"/>
              </a:rPr>
              <a:t>La </a:t>
            </a:r>
            <a:r>
              <a:rPr lang="es-ES" sz="2000" dirty="0">
                <a:solidFill>
                  <a:srgbClr val="FF0000"/>
                </a:solidFill>
                <a:cs typeface="Times New Roman"/>
              </a:rPr>
              <a:t>fabricación </a:t>
            </a:r>
            <a:r>
              <a:rPr lang="es-ES" sz="2000" b="1" dirty="0">
                <a:solidFill>
                  <a:srgbClr val="FF0000"/>
                </a:solidFill>
                <a:cs typeface="Times New Roman"/>
              </a:rPr>
              <a:t>permite el crecimiento de la productividad en otros sectores</a:t>
            </a:r>
            <a:endParaRPr lang="en-US" altLang="en-US" sz="2000" b="1" kern="0" dirty="0">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n-US" altLang="en-US" sz="2200" kern="0" dirty="0">
                <a:latin typeface="Lato" panose="020F0502020204030203" pitchFamily="34" charset="0"/>
                <a:cs typeface="Times New Roman" panose="02020603050405020304" pitchFamily="18" charset="0"/>
              </a:rPr>
              <a:t> </a:t>
            </a:r>
            <a:r>
              <a:rPr lang="es-ES" sz="2400" i="1" dirty="0" smtClean="0">
                <a:solidFill>
                  <a:srgbClr val="FF0000"/>
                </a:solidFill>
              </a:rPr>
              <a:t>Mediante </a:t>
            </a:r>
            <a:r>
              <a:rPr lang="es-ES" sz="2400" i="1" dirty="0">
                <a:solidFill>
                  <a:srgbClr val="FF0000"/>
                </a:solidFill>
              </a:rPr>
              <a:t>el suministro de insumos (por ejemplo, los fertilizantes químicos y la maquinaria agrícola para la agricultura o equipos de transporte y computadoras para servicios)</a:t>
            </a:r>
            <a:endParaRPr lang="en-US" altLang="en-US" sz="2200" i="1" kern="0" dirty="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sz="2400" i="1" dirty="0" smtClean="0">
                <a:solidFill>
                  <a:srgbClr val="FF0000"/>
                </a:solidFill>
              </a:rPr>
              <a:t>Mediante </a:t>
            </a:r>
            <a:r>
              <a:rPr lang="es-ES" sz="2400" i="1" dirty="0">
                <a:solidFill>
                  <a:srgbClr val="FF0000"/>
                </a:solidFill>
              </a:rPr>
              <a:t>la difusión de innovaciones organizacionales (por ejemplo, las técnicas de gestión de inventarios en el comercio minorista, los procesos controlados por computadora en la agricultura, como la alimentación controlada por computadora y el control de la temperatura)</a:t>
            </a:r>
            <a:r>
              <a:rPr lang="es-ES" sz="2400" dirty="0">
                <a:solidFill>
                  <a:srgbClr val="FF0000"/>
                </a:solidFill>
              </a:rPr>
              <a:t> </a:t>
            </a:r>
            <a:endParaRPr lang="en-US" altLang="en-US" sz="2600" kern="0" dirty="0">
              <a:solidFill>
                <a:srgbClr val="FF0000"/>
              </a:solidFill>
              <a:latin typeface="Lato" panose="020F0502020204030203" pitchFamily="34" charset="0"/>
              <a:cs typeface="Times New Roman" panose="02020603050405020304" pitchFamily="18" charset="0"/>
            </a:endParaRPr>
          </a:p>
          <a:p>
            <a:pPr marL="342900" lvl="0" indent="-342900">
              <a:buFont typeface="Wingdings" panose="05000000000000000000" pitchFamily="2" charset="2"/>
              <a:buChar char="q"/>
            </a:pPr>
            <a:endParaRPr lang="en-US" altLang="en-US" sz="2600" kern="0" dirty="0">
              <a:latin typeface="Lato" panose="020F0502020204030203"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479269632"/>
      </p:ext>
    </p:extLst>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12700" y="64987"/>
            <a:ext cx="7426325"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15000"/>
              </a:lnSpc>
              <a:spcAft>
                <a:spcPts val="0"/>
              </a:spcAft>
            </a:pPr>
            <a:r>
              <a:rPr lang="es-ES" sz="2000" b="1" i="1" dirty="0">
                <a:solidFill>
                  <a:srgbClr val="FF0000"/>
                </a:solidFill>
                <a:latin typeface="Calibri"/>
                <a:cs typeface="Times New Roman"/>
              </a:rPr>
              <a:t>Hacia una comprensión más amplia de la política industrial</a:t>
            </a:r>
            <a:endParaRPr lang="fr-FR" sz="2000" dirty="0">
              <a:latin typeface="Calibri"/>
              <a:cs typeface="Times New Roman"/>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21</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Pero, la política industrial es más que la industrialización o el apoyo al sector manufacturero (Joseph </a:t>
            </a:r>
            <a:r>
              <a:rPr lang="es-ES" sz="2000" dirty="0" err="1">
                <a:solidFill>
                  <a:srgbClr val="FF0000"/>
                </a:solidFill>
                <a:cs typeface="Times New Roman"/>
              </a:rPr>
              <a:t>Stiglitz</a:t>
            </a:r>
            <a:r>
              <a:rPr lang="es-ES" sz="2000" dirty="0">
                <a:solidFill>
                  <a:srgbClr val="FF0000"/>
                </a:solidFill>
                <a:cs typeface="Times New Roman"/>
              </a:rPr>
              <a:t>, 2017). Políticas industriales de amplia base generan beneficios para toda la economía</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Todos los gobiernos (del mundo en desarrollo o desarrollado) tienen políticas industriales, explícitas o de otro tipo</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Incluye cualquier política gubernamental que afecte la composición sectorial o la elección de la tecnología o la dirección de la innovación. Va más allá de la asignación estática de recursos</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A diferencia de los años ochenta y noventa, ahora hay una mayor aceptación de la política industrial en el discurso sobre el </a:t>
            </a:r>
            <a:r>
              <a:rPr lang="es-ES" sz="2000" dirty="0" smtClean="0">
                <a:solidFill>
                  <a:srgbClr val="FF0000"/>
                </a:solidFill>
                <a:cs typeface="Times New Roman"/>
              </a:rPr>
              <a:t>desarrollo </a:t>
            </a:r>
          </a:p>
          <a:p>
            <a:pPr marL="342900" lvl="0" indent="-342900">
              <a:lnSpc>
                <a:spcPct val="115000"/>
              </a:lnSpc>
              <a:spcAft>
                <a:spcPts val="0"/>
              </a:spcAft>
              <a:buFont typeface="Wingdings"/>
              <a:buChar char=""/>
              <a:tabLst>
                <a:tab pos="457200" algn="l"/>
              </a:tabLst>
            </a:pPr>
            <a:r>
              <a:rPr lang="es-ES" sz="2000" dirty="0" smtClean="0">
                <a:solidFill>
                  <a:srgbClr val="FF0000"/>
                </a:solidFill>
                <a:cs typeface="Times New Roman"/>
              </a:rPr>
              <a:t>Pero</a:t>
            </a:r>
            <a:r>
              <a:rPr lang="es-ES" sz="2000" dirty="0">
                <a:solidFill>
                  <a:srgbClr val="FF0000"/>
                </a:solidFill>
                <a:cs typeface="Times New Roman"/>
              </a:rPr>
              <a:t>, muchos todavía dicen que la política industrial debería ser 'general' (o 'horizontal'), en lugar de 'selectiva' (o 'vertical'). Estamos llamados a: "Concentrarnos en brindar educación, I&amp;D e infraestructura que beneficie a todas las industrias por igual, en lugar de tratar de 'elegir ganadores' al focalizare en industrias específicas"</a:t>
            </a:r>
            <a:r>
              <a:rPr lang="en-US" altLang="en-US" sz="1600" b="1" kern="0" dirty="0" smtClean="0">
                <a:latin typeface="Lato" panose="020F0502020204030203" pitchFamily="34" charset="0"/>
                <a:cs typeface="Times New Roman" panose="02020603050405020304" pitchFamily="18" charset="0"/>
              </a:rPr>
              <a:t>(Ha-</a:t>
            </a:r>
            <a:r>
              <a:rPr lang="en-US" altLang="en-US" sz="1600" b="1" kern="0" dirty="0" err="1" smtClean="0">
                <a:latin typeface="Lato" panose="020F0502020204030203" pitchFamily="34" charset="0"/>
                <a:cs typeface="Times New Roman" panose="02020603050405020304" pitchFamily="18" charset="0"/>
              </a:rPr>
              <a:t>Joon</a:t>
            </a:r>
            <a:r>
              <a:rPr lang="en-US" altLang="en-US" sz="1600" b="1" kern="0" dirty="0" smtClean="0">
                <a:latin typeface="Lato" panose="020F0502020204030203" pitchFamily="34" charset="0"/>
                <a:cs typeface="Times New Roman" panose="02020603050405020304" pitchFamily="18" charset="0"/>
              </a:rPr>
              <a:t> Chang)</a:t>
            </a:r>
          </a:p>
          <a:p>
            <a:endParaRPr lang="en-US"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89464141"/>
      </p:ext>
    </p:extLst>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d </a:t>
            </a:r>
            <a:r>
              <a:rPr lang="en-US" altLang="en-US" sz="1800" b="1" dirty="0">
                <a:solidFill>
                  <a:srgbClr val="FFFFFF"/>
                </a:solidFill>
                <a:latin typeface="Lato" pitchFamily="34" charset="0"/>
                <a:cs typeface="Lato" pitchFamily="34" charset="0"/>
                <a:sym typeface="Lato" pitchFamily="34" charset="0"/>
              </a:rPr>
              <a:t>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0" y="64987"/>
            <a:ext cx="913129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15000"/>
              </a:lnSpc>
              <a:spcAft>
                <a:spcPts val="0"/>
              </a:spcAft>
            </a:pPr>
            <a:r>
              <a:rPr lang="es-ES" sz="2000" b="1" i="1" dirty="0">
                <a:solidFill>
                  <a:srgbClr val="FF0000"/>
                </a:solidFill>
                <a:latin typeface="Calibri"/>
                <a:cs typeface="Times New Roman"/>
              </a:rPr>
              <a:t>Hacia una comprensión más amplia de la política </a:t>
            </a:r>
            <a:r>
              <a:rPr lang="es-ES" sz="2000" b="1" i="1" dirty="0" smtClean="0">
                <a:solidFill>
                  <a:srgbClr val="FF0000"/>
                </a:solidFill>
                <a:latin typeface="Calibri"/>
                <a:cs typeface="Times New Roman"/>
              </a:rPr>
              <a:t>industrial</a:t>
            </a:r>
            <a:r>
              <a:rPr lang="fr-FR" sz="2000" dirty="0" smtClean="0">
                <a:latin typeface="Calibri"/>
                <a:cs typeface="Times New Roman"/>
              </a:rPr>
              <a:t>  </a:t>
            </a:r>
            <a:r>
              <a:rPr lang="en-US" altLang="en-US" sz="2000" b="1" i="1" dirty="0" smtClean="0">
                <a:solidFill>
                  <a:schemeClr val="tx1"/>
                </a:solidFill>
                <a:latin typeface="Lato" pitchFamily="34" charset="0"/>
                <a:cs typeface="Lato" pitchFamily="34" charset="0"/>
                <a:sym typeface="Lato" pitchFamily="34" charset="0"/>
              </a:rPr>
              <a:t>(2</a:t>
            </a:r>
            <a:r>
              <a:rPr lang="en-US" altLang="en-US" sz="2000" b="1" i="1" dirty="0">
                <a:solidFill>
                  <a:schemeClr val="tx1"/>
                </a:solidFill>
                <a:latin typeface="Lato" pitchFamily="34" charset="0"/>
                <a:cs typeface="Lato" pitchFamily="34" charset="0"/>
                <a:sym typeface="Lato" pitchFamily="34" charset="0"/>
              </a:rPr>
              <a:t>)</a:t>
            </a: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22</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0"/>
              </a:spcAft>
              <a:buFont typeface="Wingdings"/>
              <a:buChar char=""/>
              <a:tabLst>
                <a:tab pos="457200" algn="l"/>
              </a:tabLst>
            </a:pPr>
            <a:r>
              <a:rPr lang="es-ES" sz="2200" dirty="0">
                <a:solidFill>
                  <a:srgbClr val="FF0000"/>
                </a:solidFill>
                <a:cs typeface="Times New Roman"/>
              </a:rPr>
              <a:t>Sin embargo, esta es una dicotomía falsa (Ha-</a:t>
            </a:r>
            <a:r>
              <a:rPr lang="es-ES" sz="2200" dirty="0" err="1">
                <a:solidFill>
                  <a:srgbClr val="FF0000"/>
                </a:solidFill>
                <a:cs typeface="Times New Roman"/>
              </a:rPr>
              <a:t>Joon</a:t>
            </a:r>
            <a:r>
              <a:rPr lang="es-ES" sz="2200" dirty="0">
                <a:solidFill>
                  <a:srgbClr val="FF0000"/>
                </a:solidFill>
                <a:cs typeface="Times New Roman"/>
              </a:rPr>
              <a:t> Chang): todos los gobiernos deciden sobre políticas de gasto e impuestos, dónde invertir, etc.</a:t>
            </a:r>
            <a:endParaRPr lang="fr-FR" sz="2200" dirty="0">
              <a:cs typeface="Times New Roman"/>
            </a:endParaRPr>
          </a:p>
          <a:p>
            <a:pPr marL="342900" lvl="0" indent="-342900">
              <a:lnSpc>
                <a:spcPct val="115000"/>
              </a:lnSpc>
              <a:spcAft>
                <a:spcPts val="0"/>
              </a:spcAft>
              <a:buFont typeface="Wingdings"/>
              <a:buChar char=""/>
              <a:tabLst>
                <a:tab pos="457200" algn="l"/>
              </a:tabLst>
            </a:pPr>
            <a:r>
              <a:rPr lang="es-ES" sz="2200" dirty="0">
                <a:solidFill>
                  <a:srgbClr val="FF0000"/>
                </a:solidFill>
                <a:cs typeface="Times New Roman"/>
              </a:rPr>
              <a:t>En el entorno actual de escasos recursos en África Central, los gobiernos deben elegir y priorizar sus inversiones. Esto implica un establecimiento de </a:t>
            </a:r>
            <a:r>
              <a:rPr lang="es-ES" sz="2200" dirty="0" smtClean="0">
                <a:solidFill>
                  <a:srgbClr val="FF0000"/>
                </a:solidFill>
                <a:cs typeface="Times New Roman"/>
              </a:rPr>
              <a:t>objetivos </a:t>
            </a:r>
            <a:r>
              <a:rPr lang="es-ES" sz="2200" dirty="0" smtClean="0">
                <a:solidFill>
                  <a:srgbClr val="FF0000"/>
                </a:solidFill>
              </a:rPr>
              <a:t>priorizar </a:t>
            </a:r>
            <a:r>
              <a:rPr lang="es-ES" sz="2200" dirty="0">
                <a:solidFill>
                  <a:srgbClr val="FF0000"/>
                </a:solidFill>
              </a:rPr>
              <a:t>sus inversiones. Esto implica un establecimiento de </a:t>
            </a:r>
            <a:r>
              <a:rPr lang="es-ES" sz="2200" dirty="0" smtClean="0">
                <a:solidFill>
                  <a:srgbClr val="FF0000"/>
                </a:solidFill>
              </a:rPr>
              <a:t>objetivos </a:t>
            </a:r>
          </a:p>
          <a:p>
            <a:pPr marL="342900" lvl="0" indent="-342900">
              <a:lnSpc>
                <a:spcPct val="115000"/>
              </a:lnSpc>
              <a:spcAft>
                <a:spcPts val="0"/>
              </a:spcAft>
              <a:buFont typeface="Wingdings"/>
              <a:buChar char=""/>
              <a:tabLst>
                <a:tab pos="457200" algn="l"/>
              </a:tabLst>
            </a:pPr>
            <a:r>
              <a:rPr lang="es-ES" sz="2200" dirty="0" smtClean="0">
                <a:solidFill>
                  <a:srgbClr val="FF0000"/>
                </a:solidFill>
              </a:rPr>
              <a:t>La </a:t>
            </a:r>
            <a:r>
              <a:rPr lang="es-ES" sz="2200" dirty="0">
                <a:solidFill>
                  <a:srgbClr val="FF0000"/>
                </a:solidFill>
              </a:rPr>
              <a:t>noción de que una política industrial menos enfocada es mejor debería </a:t>
            </a:r>
            <a:r>
              <a:rPr lang="es-ES" sz="2200" dirty="0" smtClean="0">
                <a:solidFill>
                  <a:srgbClr val="FF0000"/>
                </a:solidFill>
              </a:rPr>
              <a:t>cuestionarse  </a:t>
            </a:r>
          </a:p>
          <a:p>
            <a:pPr marL="342900" lvl="0" indent="-342900">
              <a:lnSpc>
                <a:spcPct val="115000"/>
              </a:lnSpc>
              <a:spcAft>
                <a:spcPts val="0"/>
              </a:spcAft>
              <a:buFont typeface="Wingdings"/>
              <a:buChar char=""/>
              <a:tabLst>
                <a:tab pos="457200" algn="l"/>
              </a:tabLst>
            </a:pPr>
            <a:r>
              <a:rPr lang="es-ES" sz="2200" dirty="0" smtClean="0">
                <a:solidFill>
                  <a:srgbClr val="FF0000"/>
                </a:solidFill>
              </a:rPr>
              <a:t>Políticas </a:t>
            </a:r>
            <a:r>
              <a:rPr lang="es-ES" sz="2200" dirty="0">
                <a:solidFill>
                  <a:srgbClr val="FF0000"/>
                </a:solidFill>
              </a:rPr>
              <a:t>más generales tienen una mayor probabilidad de pérdidas de </a:t>
            </a:r>
            <a:r>
              <a:rPr lang="es-ES" sz="2200" dirty="0" smtClean="0">
                <a:solidFill>
                  <a:srgbClr val="FF0000"/>
                </a:solidFill>
              </a:rPr>
              <a:t>recursos</a:t>
            </a:r>
            <a:endParaRPr lang="en-US" altLang="en-US" sz="2200" kern="0" dirty="0" smtClean="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s-ES" sz="2200" b="1" dirty="0">
                <a:solidFill>
                  <a:srgbClr val="FF0000"/>
                </a:solidFill>
                <a:cs typeface="Times New Roman"/>
              </a:rPr>
              <a:t>Focalizarse o no focalizarse en un objetivo</a:t>
            </a:r>
            <a:r>
              <a:rPr lang="es-ES" sz="2200" dirty="0">
                <a:solidFill>
                  <a:srgbClr val="FF0000"/>
                </a:solidFill>
                <a:cs typeface="Times New Roman"/>
              </a:rPr>
              <a:t>, esa no es la pregunta </a:t>
            </a:r>
            <a:r>
              <a:rPr lang="en-US" altLang="en-US" kern="0" dirty="0" smtClean="0">
                <a:latin typeface="Lato" panose="020F0502020204030203" pitchFamily="34" charset="0"/>
                <a:cs typeface="Times New Roman" panose="02020603050405020304" pitchFamily="18" charset="0"/>
              </a:rPr>
              <a:t>(Ha </a:t>
            </a:r>
            <a:r>
              <a:rPr lang="en-US" altLang="en-US" kern="0" dirty="0" err="1" smtClean="0">
                <a:latin typeface="Lato" panose="020F0502020204030203" pitchFamily="34" charset="0"/>
                <a:cs typeface="Times New Roman" panose="02020603050405020304" pitchFamily="18" charset="0"/>
              </a:rPr>
              <a:t>Joon</a:t>
            </a:r>
            <a:r>
              <a:rPr lang="en-US" altLang="en-US" kern="0" dirty="0" smtClean="0">
                <a:latin typeface="Lato" panose="020F0502020204030203" pitchFamily="34" charset="0"/>
                <a:cs typeface="Times New Roman" panose="02020603050405020304" pitchFamily="18" charset="0"/>
              </a:rPr>
              <a:t> Chang)</a:t>
            </a:r>
          </a:p>
          <a:p>
            <a:pPr marL="1257300" lvl="2" indent="-342900">
              <a:buFont typeface="Wingdings" panose="05000000000000000000" pitchFamily="2" charset="2"/>
              <a:buChar char="ü"/>
            </a:pPr>
            <a:r>
              <a:rPr lang="es-ES" sz="2400" dirty="0">
                <a:solidFill>
                  <a:srgbClr val="FF0000"/>
                </a:solidFill>
                <a:cs typeface="Times New Roman"/>
              </a:rPr>
              <a:t>La verdadera pregunta es </a:t>
            </a:r>
            <a:r>
              <a:rPr lang="es-ES" sz="2400" dirty="0" smtClean="0">
                <a:solidFill>
                  <a:srgbClr val="FF0000"/>
                </a:solidFill>
                <a:latin typeface="Times New Roman"/>
                <a:cs typeface="Times New Roman"/>
              </a:rPr>
              <a:t>¿</a:t>
            </a:r>
            <a:r>
              <a:rPr lang="es-ES" sz="2400" b="1" dirty="0" smtClean="0">
                <a:solidFill>
                  <a:srgbClr val="FF0000"/>
                </a:solidFill>
                <a:cs typeface="Times New Roman"/>
              </a:rPr>
              <a:t>cómo </a:t>
            </a:r>
            <a:r>
              <a:rPr lang="es-ES" sz="2400" b="1" dirty="0">
                <a:solidFill>
                  <a:srgbClr val="FF0000"/>
                </a:solidFill>
                <a:cs typeface="Times New Roman"/>
              </a:rPr>
              <a:t>focalizarse en </a:t>
            </a:r>
            <a:r>
              <a:rPr lang="es-ES" sz="2400" b="1" dirty="0" smtClean="0">
                <a:solidFill>
                  <a:srgbClr val="FF0000"/>
                </a:solidFill>
                <a:cs typeface="Times New Roman"/>
              </a:rPr>
              <a:t>qué</a:t>
            </a:r>
            <a:r>
              <a:rPr lang="es-ES" sz="2400" dirty="0" smtClean="0">
                <a:solidFill>
                  <a:srgbClr val="FF0000"/>
                </a:solidFill>
                <a:cs typeface="Times New Roman"/>
              </a:rPr>
              <a:t>?</a:t>
            </a:r>
            <a:endParaRPr lang="en-US"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134450"/>
      </p:ext>
    </p:extLst>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193250" y="707171"/>
            <a:ext cx="8493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r>
              <a:rPr lang="es-ES" sz="2400" b="1" i="1" dirty="0">
                <a:solidFill>
                  <a:srgbClr val="FF0000"/>
                </a:solidFill>
              </a:rPr>
              <a:t>Y deberíamos ir más allá de la teoría de la ventaja comparativa</a:t>
            </a:r>
            <a:endParaRPr lang="fr-FR" sz="2400" dirty="0">
              <a:solidFill>
                <a:srgbClr val="FF0000"/>
              </a:solidFill>
            </a:endParaRPr>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13440" y="1340768"/>
            <a:ext cx="9144000" cy="638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indent="-342900">
              <a:buFont typeface="Wingdings" panose="05000000000000000000" pitchFamily="2" charset="2"/>
              <a:buChar char="q"/>
            </a:pPr>
            <a:endParaRPr lang="en-US" altLang="en-US" sz="1900" kern="0" dirty="0">
              <a:latin typeface="Lato" panose="020F0502020204030203" pitchFamily="34" charset="0"/>
              <a:cs typeface="Times New Roman" panose="02020603050405020304" pitchFamily="18" charset="0"/>
            </a:endParaRPr>
          </a:p>
          <a:p>
            <a:pPr marL="342900" lvl="0" indent="-342900">
              <a:lnSpc>
                <a:spcPct val="115000"/>
              </a:lnSpc>
              <a:spcAft>
                <a:spcPts val="0"/>
              </a:spcAft>
              <a:buFont typeface="Wingdings"/>
              <a:buChar char=""/>
              <a:tabLst>
                <a:tab pos="457200" algn="l"/>
              </a:tabLst>
            </a:pPr>
            <a:r>
              <a:rPr lang="es-ES" sz="2400" dirty="0" smtClean="0">
                <a:solidFill>
                  <a:srgbClr val="FF0000"/>
                </a:solidFill>
                <a:cs typeface="Times New Roman"/>
              </a:rPr>
              <a:t>La </a:t>
            </a:r>
            <a:r>
              <a:rPr lang="es-ES" sz="2400" dirty="0">
                <a:solidFill>
                  <a:srgbClr val="FF0000"/>
                </a:solidFill>
                <a:cs typeface="Times New Roman"/>
              </a:rPr>
              <a:t>visión actualmente dominante del desarrollo económico de la política industrial, es decir, la versión neoclásica de </a:t>
            </a:r>
            <a:r>
              <a:rPr lang="es-ES" sz="2400" b="1" dirty="0">
                <a:solidFill>
                  <a:srgbClr val="FF0000"/>
                </a:solidFill>
                <a:cs typeface="Times New Roman"/>
              </a:rPr>
              <a:t>la teoría de la ventaja comparativa</a:t>
            </a:r>
            <a:r>
              <a:rPr lang="es-ES" sz="2400" dirty="0">
                <a:solidFill>
                  <a:srgbClr val="FF0000"/>
                </a:solidFill>
                <a:cs typeface="Times New Roman"/>
              </a:rPr>
              <a:t>, no es muy útil como marco para comprender el desarrollo económico</a:t>
            </a:r>
            <a:endParaRPr lang="fr-FR" sz="2000" dirty="0">
              <a:cs typeface="Times New Roman"/>
            </a:endParaRPr>
          </a:p>
          <a:p>
            <a:pPr marL="342900" indent="-342900">
              <a:buFont typeface="Wingdings" panose="05000000000000000000" pitchFamily="2" charset="2"/>
              <a:buChar char="q"/>
            </a:pPr>
            <a:endParaRPr lang="en-US" altLang="en-US" sz="2300" kern="0" dirty="0">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sz="2400" i="1" dirty="0" smtClean="0">
                <a:solidFill>
                  <a:srgbClr val="FF0000"/>
                </a:solidFill>
              </a:rPr>
              <a:t>Esto </a:t>
            </a:r>
            <a:r>
              <a:rPr lang="es-ES" sz="2400" i="1" dirty="0">
                <a:solidFill>
                  <a:srgbClr val="FF0000"/>
                </a:solidFill>
              </a:rPr>
              <a:t>es porque </a:t>
            </a:r>
            <a:r>
              <a:rPr lang="es-ES" sz="2400" b="1" i="1" dirty="0">
                <a:solidFill>
                  <a:srgbClr val="FF0000"/>
                </a:solidFill>
              </a:rPr>
              <a:t>soslaya la verdadera razón del subdesarrollo</a:t>
            </a:r>
            <a:r>
              <a:rPr lang="es-ES" sz="2400" i="1" dirty="0">
                <a:solidFill>
                  <a:srgbClr val="FF0000"/>
                </a:solidFill>
              </a:rPr>
              <a:t>, es decir, las </a:t>
            </a:r>
            <a:r>
              <a:rPr lang="es-ES" sz="2400" b="1" i="1" dirty="0">
                <a:solidFill>
                  <a:srgbClr val="FF0000"/>
                </a:solidFill>
              </a:rPr>
              <a:t>bajas capacidades productivas </a:t>
            </a:r>
            <a:r>
              <a:rPr lang="es-ES" sz="2400" i="1" dirty="0">
                <a:solidFill>
                  <a:srgbClr val="FF0000"/>
                </a:solidFill>
              </a:rPr>
              <a:t>de los países </a:t>
            </a:r>
            <a:r>
              <a:rPr lang="es-ES" sz="2400" i="1" dirty="0" smtClean="0">
                <a:solidFill>
                  <a:srgbClr val="FF0000"/>
                </a:solidFill>
              </a:rPr>
              <a:t>pobres</a:t>
            </a:r>
            <a:endParaRPr lang="en-US" altLang="en-US" sz="2100" i="1" kern="0" dirty="0" smtClean="0">
              <a:solidFill>
                <a:srgbClr val="FF0000"/>
              </a:solidFill>
              <a:latin typeface="Lato" panose="020F0502020204030203" pitchFamily="34" charset="0"/>
              <a:cs typeface="Times New Roman" panose="02020603050405020304" pitchFamily="18" charset="0"/>
            </a:endParaRPr>
          </a:p>
          <a:p>
            <a:endParaRPr lang="en-US" altLang="en-US" sz="2300" kern="0" dirty="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s-ES" sz="2400" b="1" dirty="0" smtClean="0">
                <a:solidFill>
                  <a:srgbClr val="FF0000"/>
                </a:solidFill>
              </a:rPr>
              <a:t>La </a:t>
            </a:r>
            <a:r>
              <a:rPr lang="es-ES" sz="2400" b="1" dirty="0">
                <a:solidFill>
                  <a:srgbClr val="FF0000"/>
                </a:solidFill>
              </a:rPr>
              <a:t>teoría de la promoción de la industria incipiente</a:t>
            </a:r>
            <a:r>
              <a:rPr lang="es-ES" sz="2400" dirty="0">
                <a:solidFill>
                  <a:srgbClr val="FF0000"/>
                </a:solidFill>
              </a:rPr>
              <a:t>, enriquecida por teorías más modernas de progreso tecnológico y aprendizaje, debería ser el marco orientador</a:t>
            </a:r>
            <a:endParaRPr lang="fr-FR" sz="2400" dirty="0">
              <a:solidFill>
                <a:srgbClr val="FF0000"/>
              </a:solidFill>
            </a:endParaRPr>
          </a:p>
          <a:p>
            <a:pPr marL="342900" indent="-342900">
              <a:buFont typeface="Wingdings" panose="05000000000000000000" pitchFamily="2" charset="2"/>
              <a:buChar char="q"/>
            </a:pPr>
            <a:endParaRPr lang="en-US" altLang="en-US" sz="2300" kern="0" dirty="0" smtClean="0">
              <a:latin typeface="Lato" panose="020F0502020204030203" pitchFamily="34" charset="0"/>
              <a:cs typeface="Times New Roman" panose="02020603050405020304" pitchFamily="18" charset="0"/>
            </a:endParaRPr>
          </a:p>
          <a:p>
            <a:endParaRPr lang="en-US" altLang="en-US" sz="2400" kern="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23</a:t>
            </a:fld>
            <a:endParaRPr lang="en-US" altLang="en-US"/>
          </a:p>
        </p:txBody>
      </p:sp>
    </p:spTree>
    <p:extLst>
      <p:ext uri="{BB962C8B-B14F-4D97-AF65-F5344CB8AC3E}">
        <p14:creationId xmlns:p14="http://schemas.microsoft.com/office/powerpoint/2010/main" val="3252891530"/>
      </p:ext>
    </p:extLst>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13440" y="707171"/>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s-ES" sz="2000" b="1" i="1" dirty="0">
                <a:solidFill>
                  <a:srgbClr val="FF0000"/>
                </a:solidFill>
                <a:latin typeface="Calibri"/>
                <a:cs typeface="Times New Roman"/>
              </a:rPr>
              <a:t>Y deberíamos ir más allá de la teoría de la ventaja comparativa </a:t>
            </a:r>
            <a:r>
              <a:rPr lang="en-US" altLang="en-US" sz="2000" b="1" i="1" dirty="0" smtClean="0">
                <a:solidFill>
                  <a:schemeClr val="tx1"/>
                </a:solidFill>
                <a:latin typeface="Lato" pitchFamily="34" charset="0"/>
                <a:cs typeface="Lato" pitchFamily="34" charset="0"/>
                <a:sym typeface="Lato" pitchFamily="34" charset="0"/>
              </a:rPr>
              <a:t>(</a:t>
            </a:r>
            <a:r>
              <a:rPr lang="en-US" altLang="en-US" sz="2000" b="1" i="1" dirty="0">
                <a:solidFill>
                  <a:schemeClr val="tx1"/>
                </a:solidFill>
                <a:latin typeface="Lato" pitchFamily="34" charset="0"/>
                <a:cs typeface="Lato" pitchFamily="34" charset="0"/>
                <a:sym typeface="Lato" pitchFamily="34" charset="0"/>
              </a:rPr>
              <a:t>2)</a:t>
            </a: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24</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13440" y="1268760"/>
            <a:ext cx="9144000" cy="6456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Sin embargo, no debemos ignorar las ventajas comparativas</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cs typeface="Times New Roman"/>
              </a:rPr>
              <a:t>RBI</a:t>
            </a:r>
            <a:r>
              <a:rPr lang="es-ES" sz="2000" dirty="0">
                <a:solidFill>
                  <a:srgbClr val="FF0000"/>
                </a:solidFill>
                <a:cs typeface="Times New Roman"/>
              </a:rPr>
              <a:t> = Aprovechando al máximo nuestras ventajas comparativas</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Debemos equilibrar los beneficios a corto plazo de la explotación de las ventajas comparativas actuales en productos primarios y en industrias de baja calificación con la necesidad a largo plazo de fomentar nuevas actividades económicas</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Al desarrollar sus industrias incipientes, </a:t>
            </a:r>
            <a:r>
              <a:rPr lang="es-ES" sz="2000" b="1" dirty="0">
                <a:solidFill>
                  <a:srgbClr val="FF0000"/>
                </a:solidFill>
                <a:cs typeface="Times New Roman"/>
              </a:rPr>
              <a:t>los países en desarrollo deben contar con las industrias que cumplen con las ventajas comparativas para obtener ingresos de exportación y empleos a corto y mediano plazo</a:t>
            </a:r>
            <a:r>
              <a:rPr lang="es-ES" sz="2000" dirty="0">
                <a:solidFill>
                  <a:srgbClr val="FF0000"/>
                </a:solidFill>
                <a:cs typeface="Times New Roman"/>
              </a:rPr>
              <a:t> (Ha-</a:t>
            </a:r>
            <a:r>
              <a:rPr lang="es-ES" sz="2000" dirty="0" err="1">
                <a:solidFill>
                  <a:srgbClr val="FF0000"/>
                </a:solidFill>
                <a:cs typeface="Times New Roman"/>
              </a:rPr>
              <a:t>Joon</a:t>
            </a:r>
            <a:r>
              <a:rPr lang="es-ES" sz="2000" dirty="0">
                <a:solidFill>
                  <a:srgbClr val="FF0000"/>
                </a:solidFill>
                <a:cs typeface="Times New Roman"/>
              </a:rPr>
              <a:t> Chang)</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Desarrollar capacidades productivas mediante la diversificación de la estructura económica más allá de la gama existente de productos a favor de productos complejos y de alto valor </a:t>
            </a:r>
            <a:r>
              <a:rPr lang="es-ES" sz="2000" dirty="0" smtClean="0">
                <a:solidFill>
                  <a:srgbClr val="FF0000"/>
                </a:solidFill>
                <a:cs typeface="Times New Roman"/>
              </a:rPr>
              <a:t>agregado </a:t>
            </a:r>
          </a:p>
          <a:p>
            <a:pPr marL="342900" lvl="0" indent="-342900">
              <a:lnSpc>
                <a:spcPct val="115000"/>
              </a:lnSpc>
              <a:spcAft>
                <a:spcPts val="0"/>
              </a:spcAft>
              <a:buFont typeface="Wingdings"/>
              <a:buChar char=""/>
              <a:tabLst>
                <a:tab pos="457200" algn="l"/>
              </a:tabLst>
            </a:pPr>
            <a:r>
              <a:rPr lang="es-ES" sz="2000" dirty="0" smtClean="0">
                <a:solidFill>
                  <a:srgbClr val="FF0000"/>
                </a:solidFill>
                <a:cs typeface="Times New Roman"/>
              </a:rPr>
              <a:t>Los </a:t>
            </a:r>
            <a:r>
              <a:rPr lang="es-ES" sz="2000" dirty="0">
                <a:solidFill>
                  <a:srgbClr val="FF0000"/>
                </a:solidFill>
                <a:cs typeface="Times New Roman"/>
              </a:rPr>
              <a:t>esfuerzos combinados de un Estado de desarrollo y del sector privado con un papel de apoyo desempeñado por los socios de desarrollo para identificar estratégicamente un camino de diversificación son necesarios </a:t>
            </a:r>
            <a:endParaRPr lang="en-US"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8752286"/>
      </p:ext>
    </p:extLst>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4987"/>
            <a:ext cx="7257354" cy="494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s-ES" sz="2400" b="1" i="1" dirty="0">
                <a:solidFill>
                  <a:srgbClr val="FF0000"/>
                </a:solidFill>
                <a:latin typeface="Calibri"/>
                <a:cs typeface="Times New Roman"/>
              </a:rPr>
              <a:t>Desarrollar ventajas competitivas: atributos</a:t>
            </a:r>
            <a:endParaRPr lang="en-US" altLang="en-US" sz="2400" b="1" i="1" dirty="0">
              <a:solidFill>
                <a:schemeClr val="tx1"/>
              </a:solidFill>
              <a:latin typeface="Lato" pitchFamily="34" charset="0"/>
              <a:cs typeface="Lato" pitchFamily="34" charset="0"/>
              <a:sym typeface="Lato"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25</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0"/>
              </a:spcAft>
              <a:buFont typeface="Wingdings"/>
              <a:buChar char=""/>
              <a:tabLst>
                <a:tab pos="457200" algn="l"/>
              </a:tabLst>
            </a:pPr>
            <a:r>
              <a:rPr lang="es-ES" sz="2800" dirty="0">
                <a:solidFill>
                  <a:srgbClr val="FF0000"/>
                </a:solidFill>
                <a:cs typeface="Times New Roman"/>
              </a:rPr>
              <a:t>Condiciones factoriales: una posición nacional en factores de producción, como la mano de obra calificada o la infraestructura</a:t>
            </a:r>
            <a:endParaRPr lang="fr-FR" sz="2400" dirty="0">
              <a:cs typeface="Times New Roman"/>
            </a:endParaRPr>
          </a:p>
          <a:p>
            <a:pPr marL="342900" lvl="0" indent="-342900">
              <a:lnSpc>
                <a:spcPct val="115000"/>
              </a:lnSpc>
              <a:spcAft>
                <a:spcPts val="0"/>
              </a:spcAft>
              <a:buFont typeface="Wingdings"/>
              <a:buChar char=""/>
              <a:tabLst>
                <a:tab pos="457200" algn="l"/>
              </a:tabLst>
            </a:pPr>
            <a:r>
              <a:rPr lang="es-ES" sz="2800" dirty="0">
                <a:solidFill>
                  <a:srgbClr val="FF0000"/>
                </a:solidFill>
                <a:cs typeface="Times New Roman"/>
              </a:rPr>
              <a:t>Condiciones de la demanda: la naturaleza de la demanda del mercado interno para una industria o servicio determinado</a:t>
            </a:r>
            <a:endParaRPr lang="fr-FR" sz="2400" dirty="0">
              <a:cs typeface="Times New Roman"/>
            </a:endParaRPr>
          </a:p>
          <a:p>
            <a:pPr marL="342900" lvl="0" indent="-342900">
              <a:lnSpc>
                <a:spcPct val="115000"/>
              </a:lnSpc>
              <a:spcAft>
                <a:spcPts val="0"/>
              </a:spcAft>
              <a:buFont typeface="Wingdings"/>
              <a:buChar char=""/>
              <a:tabLst>
                <a:tab pos="457200" algn="l"/>
              </a:tabLst>
            </a:pPr>
            <a:r>
              <a:rPr lang="es-ES" sz="2800" dirty="0">
                <a:solidFill>
                  <a:srgbClr val="FF0000"/>
                </a:solidFill>
                <a:cs typeface="Times New Roman"/>
              </a:rPr>
              <a:t>Industrias relacionadas o de apoyo: la presencia o ausencia de industrias proveedoras y otras industrias relacionadas</a:t>
            </a:r>
            <a:endParaRPr lang="es-ES" sz="2800" dirty="0" smtClean="0">
              <a:solidFill>
                <a:srgbClr val="FF0000"/>
              </a:solidFill>
              <a:cs typeface="Times New Roman"/>
            </a:endParaRPr>
          </a:p>
          <a:p>
            <a:pPr marL="342900" lvl="0" indent="-342900">
              <a:lnSpc>
                <a:spcPct val="115000"/>
              </a:lnSpc>
              <a:spcAft>
                <a:spcPts val="0"/>
              </a:spcAft>
              <a:buFont typeface="Wingdings"/>
              <a:buChar char=""/>
              <a:tabLst>
                <a:tab pos="457200" algn="l"/>
              </a:tabLst>
            </a:pPr>
            <a:r>
              <a:rPr lang="es-ES" sz="2800" dirty="0" smtClean="0">
                <a:solidFill>
                  <a:srgbClr val="FF0000"/>
                </a:solidFill>
                <a:cs typeface="Times New Roman"/>
              </a:rPr>
              <a:t>Estrategia </a:t>
            </a:r>
            <a:r>
              <a:rPr lang="es-ES" sz="2800" dirty="0">
                <a:solidFill>
                  <a:srgbClr val="FF0000"/>
                </a:solidFill>
                <a:cs typeface="Times New Roman"/>
              </a:rPr>
              <a:t>firme y rivalidad: la naturaleza de la rivalidad doméstica, así como la forma en que se crean, organizan y administran las empresas </a:t>
            </a:r>
            <a:endParaRPr lang="en-US" altLang="en-US" sz="2200" kern="0" dirty="0">
              <a:latin typeface="Lato" panose="020F0502020204030203" pitchFamily="34" charset="0"/>
              <a:cs typeface="Times New Roman" panose="02020603050405020304" pitchFamily="18" charset="0"/>
            </a:endParaRPr>
          </a:p>
          <a:p>
            <a:r>
              <a:rPr lang="en-US" altLang="en-US" sz="1200" kern="0" dirty="0" smtClean="0">
                <a:solidFill>
                  <a:srgbClr val="FF0000"/>
                </a:solidFill>
                <a:latin typeface="Lato" panose="020F0502020204030203" pitchFamily="34" charset="0"/>
                <a:cs typeface="Times New Roman" panose="02020603050405020304" pitchFamily="18" charset="0"/>
              </a:rPr>
              <a:t>Fuente</a:t>
            </a:r>
            <a:r>
              <a:rPr lang="en-US" altLang="en-US" sz="1200" kern="0" dirty="0">
                <a:solidFill>
                  <a:srgbClr val="FF0000"/>
                </a:solidFill>
                <a:latin typeface="Lato" panose="020F0502020204030203" pitchFamily="34" charset="0"/>
                <a:cs typeface="Times New Roman" panose="02020603050405020304" pitchFamily="18" charset="0"/>
              </a:rPr>
              <a:t>: Michael Porter, 2011,  </a:t>
            </a:r>
            <a:r>
              <a:rPr lang="en-US" altLang="en-US" sz="1200" kern="0" dirty="0" smtClean="0">
                <a:solidFill>
                  <a:srgbClr val="FF0000"/>
                </a:solidFill>
                <a:latin typeface="Lato" panose="020F0502020204030203" pitchFamily="34" charset="0"/>
                <a:cs typeface="Times New Roman" panose="02020603050405020304" pitchFamily="18" charset="0"/>
              </a:rPr>
              <a:t>La </a:t>
            </a:r>
            <a:r>
              <a:rPr lang="en-US" altLang="en-US" sz="1200" kern="0" dirty="0" err="1" smtClean="0">
                <a:solidFill>
                  <a:srgbClr val="FF0000"/>
                </a:solidFill>
                <a:latin typeface="Lato" panose="020F0502020204030203" pitchFamily="34" charset="0"/>
                <a:cs typeface="Times New Roman" panose="02020603050405020304" pitchFamily="18" charset="0"/>
              </a:rPr>
              <a:t>Ventaja</a:t>
            </a:r>
            <a:r>
              <a:rPr lang="en-US" altLang="en-US" sz="1200" kern="0" dirty="0" smtClean="0">
                <a:solidFill>
                  <a:srgbClr val="FF0000"/>
                </a:solidFill>
                <a:latin typeface="Lato" panose="020F0502020204030203" pitchFamily="34" charset="0"/>
                <a:cs typeface="Times New Roman" panose="02020603050405020304" pitchFamily="18" charset="0"/>
              </a:rPr>
              <a:t> </a:t>
            </a:r>
            <a:r>
              <a:rPr lang="en-US" altLang="en-US" sz="1200" kern="0" dirty="0" err="1" smtClean="0">
                <a:solidFill>
                  <a:srgbClr val="FF0000"/>
                </a:solidFill>
                <a:latin typeface="Lato" panose="020F0502020204030203" pitchFamily="34" charset="0"/>
                <a:cs typeface="Times New Roman" panose="02020603050405020304" pitchFamily="18" charset="0"/>
              </a:rPr>
              <a:t>Competitiva</a:t>
            </a:r>
            <a:r>
              <a:rPr lang="en-US" altLang="en-US" sz="1200" kern="0" dirty="0" smtClean="0">
                <a:solidFill>
                  <a:srgbClr val="FF0000"/>
                </a:solidFill>
                <a:latin typeface="Lato" panose="020F0502020204030203" pitchFamily="34" charset="0"/>
                <a:cs typeface="Times New Roman" panose="02020603050405020304" pitchFamily="18" charset="0"/>
              </a:rPr>
              <a:t> de las </a:t>
            </a:r>
            <a:r>
              <a:rPr lang="en-US" altLang="en-US" sz="1200" kern="0" dirty="0" err="1" smtClean="0">
                <a:solidFill>
                  <a:srgbClr val="FF0000"/>
                </a:solidFill>
                <a:latin typeface="Lato" panose="020F0502020204030203" pitchFamily="34" charset="0"/>
                <a:cs typeface="Times New Roman" panose="02020603050405020304" pitchFamily="18" charset="0"/>
              </a:rPr>
              <a:t>Naciones</a:t>
            </a:r>
            <a:r>
              <a:rPr lang="en-US" altLang="en-US" sz="1200" kern="0" dirty="0">
                <a:solidFill>
                  <a:srgbClr val="FF0000"/>
                </a:solidFill>
                <a:latin typeface="Lato" panose="020F0502020204030203" pitchFamily="34" charset="0"/>
                <a:cs typeface="Times New Roman" panose="02020603050405020304" pitchFamily="18" charset="0"/>
              </a:rPr>
              <a:t>, </a:t>
            </a:r>
            <a:r>
              <a:rPr lang="en-US" altLang="en-US" sz="1200" kern="0" dirty="0" err="1" smtClean="0">
                <a:solidFill>
                  <a:srgbClr val="FF0000"/>
                </a:solidFill>
                <a:latin typeface="Lato" panose="020F0502020204030203" pitchFamily="34" charset="0"/>
                <a:cs typeface="Times New Roman" panose="02020603050405020304" pitchFamily="18" charset="0"/>
              </a:rPr>
              <a:t>Estados</a:t>
            </a:r>
            <a:r>
              <a:rPr lang="en-US" altLang="en-US" sz="1200" kern="0" dirty="0" smtClean="0">
                <a:solidFill>
                  <a:srgbClr val="FF0000"/>
                </a:solidFill>
                <a:latin typeface="Lato" panose="020F0502020204030203" pitchFamily="34" charset="0"/>
                <a:cs typeface="Times New Roman" panose="02020603050405020304" pitchFamily="18" charset="0"/>
              </a:rPr>
              <a:t> y </a:t>
            </a:r>
            <a:r>
              <a:rPr lang="en-US" altLang="en-US" sz="1200" kern="0" dirty="0" err="1" smtClean="0">
                <a:solidFill>
                  <a:srgbClr val="FF0000"/>
                </a:solidFill>
                <a:latin typeface="Lato" panose="020F0502020204030203" pitchFamily="34" charset="0"/>
                <a:cs typeface="Times New Roman" panose="02020603050405020304" pitchFamily="18" charset="0"/>
              </a:rPr>
              <a:t>Regiones</a:t>
            </a:r>
            <a:endParaRPr lang="en-US" altLang="en-US" sz="1200" kern="0" dirty="0">
              <a:solidFill>
                <a:srgbClr val="FF0000"/>
              </a:solidFill>
              <a:latin typeface="Lato" panose="020F0502020204030203" pitchFamily="34" charset="0"/>
              <a:cs typeface="Times New Roman" panose="02020603050405020304" pitchFamily="18" charset="0"/>
            </a:endParaRPr>
          </a:p>
          <a:p>
            <a:endParaRPr lang="en-US" altLang="en-US" sz="1200" kern="0" dirty="0">
              <a:latin typeface="Lato" panose="020F0502020204030203" pitchFamily="34" charset="0"/>
              <a:cs typeface="Times New Roman" panose="02020603050405020304" pitchFamily="18" charset="0"/>
            </a:endParaRPr>
          </a:p>
          <a:p>
            <a:endParaRPr lang="en-US"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9014602"/>
      </p:ext>
    </p:extLst>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26</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pic>
        <p:nvPicPr>
          <p:cNvPr id="3" name="Picture 2">
            <a:extLst>
              <a:ext uri="{FF2B5EF4-FFF2-40B4-BE49-F238E27FC236}">
                <a16:creationId xmlns="" xmlns:a16="http://schemas.microsoft.com/office/drawing/2014/main" id="{0245E7A5-6165-41A2-94EC-305634C694D2}"/>
              </a:ext>
            </a:extLst>
          </p:cNvPr>
          <p:cNvPicPr>
            <a:picLocks noChangeAspect="1"/>
          </p:cNvPicPr>
          <p:nvPr/>
        </p:nvPicPr>
        <p:blipFill>
          <a:blip r:embed="rId3"/>
          <a:stretch>
            <a:fillRect/>
          </a:stretch>
        </p:blipFill>
        <p:spPr>
          <a:xfrm>
            <a:off x="179512" y="486569"/>
            <a:ext cx="7397641" cy="5548230"/>
          </a:xfrm>
          <a:prstGeom prst="rect">
            <a:avLst/>
          </a:prstGeom>
        </p:spPr>
      </p:pic>
    </p:spTree>
    <p:extLst>
      <p:ext uri="{BB962C8B-B14F-4D97-AF65-F5344CB8AC3E}">
        <p14:creationId xmlns:p14="http://schemas.microsoft.com/office/powerpoint/2010/main" val="449586775"/>
      </p:ext>
    </p:extLst>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27</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5" name="AutoShape 44">
            <a:extLst>
              <a:ext uri="{FF2B5EF4-FFF2-40B4-BE49-F238E27FC236}">
                <a16:creationId xmlns="" xmlns:a16="http://schemas.microsoft.com/office/drawing/2014/main" id="{24457DE5-9132-4F04-9CA0-3BDB25B3165D}"/>
              </a:ext>
            </a:extLst>
          </p:cNvPr>
          <p:cNvSpPr>
            <a:spLocks/>
          </p:cNvSpPr>
          <p:nvPr/>
        </p:nvSpPr>
        <p:spPr bwMode="auto">
          <a:xfrm>
            <a:off x="1331640" y="2636912"/>
            <a:ext cx="7399500" cy="1440160"/>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lvl="0"/>
            <a:r>
              <a:rPr lang="en-US" sz="4000" dirty="0" smtClean="0">
                <a:solidFill>
                  <a:srgbClr val="FF0000"/>
                </a:solidFill>
                <a:latin typeface="Lato" panose="020F0502020204030203" pitchFamily="34" charset="0"/>
              </a:rPr>
              <a:t>ESTRATEGIAS E IMPLEMENTACIÓN</a:t>
            </a:r>
            <a:endParaRPr kumimoji="0" lang="en-US" sz="4000" b="0" i="0" u="none" strike="noStrike" kern="1200" cap="none" spc="0" normalizeH="0" baseline="0" noProof="0" dirty="0">
              <a:ln>
                <a:noFill/>
              </a:ln>
              <a:solidFill>
                <a:srgbClr val="FF0000"/>
              </a:solidFill>
              <a:effectLst/>
              <a:uLnTx/>
              <a:uFillTx/>
              <a:latin typeface="Lato" panose="020F0502020204030203" pitchFamily="34" charset="0"/>
              <a:sym typeface="Calibri" panose="020F0502020204030204" pitchFamily="34" charset="0"/>
            </a:endParaRPr>
          </a:p>
        </p:txBody>
      </p:sp>
    </p:spTree>
    <p:extLst>
      <p:ext uri="{BB962C8B-B14F-4D97-AF65-F5344CB8AC3E}">
        <p14:creationId xmlns:p14="http://schemas.microsoft.com/office/powerpoint/2010/main" val="2605643053"/>
      </p:ext>
    </p:extLst>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3C4F6B7-C7B3-480B-B8BB-F0B1027331CE}"/>
              </a:ext>
            </a:extLst>
          </p:cNvPr>
          <p:cNvPicPr>
            <a:picLocks noChangeAspect="1"/>
          </p:cNvPicPr>
          <p:nvPr/>
        </p:nvPicPr>
        <p:blipFill>
          <a:blip r:embed="rId2"/>
          <a:stretch>
            <a:fillRect/>
          </a:stretch>
        </p:blipFill>
        <p:spPr>
          <a:xfrm>
            <a:off x="36105" y="-46074"/>
            <a:ext cx="9167812" cy="6181762"/>
          </a:xfrm>
          <a:prstGeom prst="rect">
            <a:avLst/>
          </a:prstGeom>
        </p:spPr>
      </p:pic>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339001" y="6224440"/>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lvl="0" algn="ctr">
              <a:spcBef>
                <a:spcPts val="100"/>
              </a:spcBef>
              <a:defRPr/>
            </a:pPr>
            <a:r>
              <a:rPr lang="es-ES" sz="3200" b="1" dirty="0">
                <a:solidFill>
                  <a:srgbClr val="FF0000"/>
                </a:solidFill>
              </a:rPr>
              <a:t>¿Qué determina la </a:t>
            </a:r>
            <a:r>
              <a:rPr lang="es-ES" sz="3200" b="1" dirty="0" smtClean="0">
                <a:solidFill>
                  <a:srgbClr val="FF0000"/>
                </a:solidFill>
              </a:rPr>
              <a:t>competitividad?</a:t>
            </a:r>
            <a:endParaRPr kumimoji="0" lang="en-US" altLang="en-US" sz="3200" b="1" i="0" u="none" strike="noStrike" kern="1200" cap="none" spc="0" normalizeH="0" baseline="0" noProof="0" dirty="0">
              <a:ln>
                <a:noFill/>
              </a:ln>
              <a:solidFill>
                <a:srgbClr val="FF0000"/>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28</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3306273624"/>
      </p:ext>
    </p:extLst>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
            <a:extLst>
              <a:ext uri="{FF2B5EF4-FFF2-40B4-BE49-F238E27FC236}">
                <a16:creationId xmlns="" xmlns:a16="http://schemas.microsoft.com/office/drawing/2014/main" id="{418913D4-5F95-4B9F-9848-023E30E641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439" t="12460" r="20396" b="5186"/>
          <a:stretch>
            <a:fillRect/>
          </a:stretch>
        </p:blipFill>
        <p:spPr bwMode="auto">
          <a:xfrm>
            <a:off x="273315" y="40482"/>
            <a:ext cx="8279341" cy="6209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ndustrialation</a:t>
            </a:r>
            <a:endPar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a:p>
            <a:pPr lvl="0" algn="ctr">
              <a:spcBef>
                <a:spcPts val="100"/>
              </a:spcBef>
              <a:defRPr/>
            </a:pPr>
            <a:r>
              <a:rPr lang="es-ES" sz="2800" b="1" dirty="0">
                <a:solidFill>
                  <a:srgbClr val="FF0000"/>
                </a:solidFill>
              </a:rPr>
              <a:t>¿Qué determina la competitividad?</a:t>
            </a:r>
            <a:endParaRPr kumimoji="0" lang="en-US" altLang="en-US" sz="2800" b="1" i="0" u="none" strike="noStrike" kern="1200" cap="none" spc="0" normalizeH="0" baseline="0" noProof="0" dirty="0">
              <a:ln>
                <a:noFill/>
              </a:ln>
              <a:solidFill>
                <a:srgbClr val="FF0000"/>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29</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1053297720"/>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612576" y="625633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dirty="0"/>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err="1" smtClean="0">
                <a:solidFill>
                  <a:srgbClr val="FFFFFF"/>
                </a:solidFill>
                <a:latin typeface="Lato" pitchFamily="34" charset="0"/>
                <a:cs typeface="Lato" pitchFamily="34" charset="0"/>
                <a:sym typeface="Lato" pitchFamily="34" charset="0"/>
              </a:rPr>
              <a:t>Fomentar</a:t>
            </a:r>
            <a:r>
              <a:rPr lang="en-GB" altLang="en-US" sz="1200" dirty="0" smtClean="0">
                <a:solidFill>
                  <a:srgbClr val="FFFFFF"/>
                </a:solidFill>
                <a:latin typeface="Lato" pitchFamily="34" charset="0"/>
                <a:cs typeface="Lato" pitchFamily="34" charset="0"/>
                <a:sym typeface="Lato" pitchFamily="34" charset="0"/>
              </a:rPr>
              <a:t> la </a:t>
            </a:r>
            <a:r>
              <a:rPr lang="en-GB" altLang="en-US" sz="1200" dirty="0" err="1" smtClean="0">
                <a:solidFill>
                  <a:srgbClr val="FFFFFF"/>
                </a:solidFill>
                <a:latin typeface="Lato" pitchFamily="34" charset="0"/>
                <a:cs typeface="Lato" pitchFamily="34" charset="0"/>
                <a:sym typeface="Lato" pitchFamily="34" charset="0"/>
              </a:rPr>
              <a:t>Diversificación</a:t>
            </a:r>
            <a:r>
              <a:rPr lang="en-GB" altLang="en-US" sz="1200" dirty="0" smtClean="0">
                <a:solidFill>
                  <a:srgbClr val="FFFFFF"/>
                </a:solidFill>
                <a:latin typeface="Lato" pitchFamily="34" charset="0"/>
                <a:cs typeface="Lato" pitchFamily="34" charset="0"/>
                <a:sym typeface="Lato" pitchFamily="34" charset="0"/>
              </a:rPr>
              <a:t> </a:t>
            </a:r>
            <a:r>
              <a:rPr lang="en-GB" altLang="en-US" sz="1200" dirty="0" err="1" smtClean="0">
                <a:solidFill>
                  <a:srgbClr val="FFFFFF"/>
                </a:solidFill>
                <a:latin typeface="Lato" pitchFamily="34" charset="0"/>
                <a:cs typeface="Lato" pitchFamily="34" charset="0"/>
                <a:sym typeface="Lato" pitchFamily="34" charset="0"/>
              </a:rPr>
              <a:t>Económica</a:t>
            </a:r>
            <a:r>
              <a:rPr lang="en-GB" altLang="en-US" sz="1200" dirty="0" smtClean="0">
                <a:solidFill>
                  <a:srgbClr val="FFFFFF"/>
                </a:solidFill>
                <a:latin typeface="Lato" pitchFamily="34" charset="0"/>
                <a:cs typeface="Lato" pitchFamily="34" charset="0"/>
                <a:sym typeface="Lato" pitchFamily="34" charset="0"/>
              </a:rPr>
              <a:t> </a:t>
            </a:r>
            <a:r>
              <a:rPr lang="en-GB" altLang="en-US" sz="1200" dirty="0" err="1" smtClean="0">
                <a:solidFill>
                  <a:srgbClr val="FFFFFF"/>
                </a:solidFill>
                <a:latin typeface="Lato" pitchFamily="34" charset="0"/>
                <a:cs typeface="Lato" pitchFamily="34" charset="0"/>
                <a:sym typeface="Lato" pitchFamily="34" charset="0"/>
              </a:rPr>
              <a:t>En</a:t>
            </a:r>
            <a:r>
              <a:rPr lang="en-GB" altLang="en-US" sz="1200" dirty="0" smtClean="0">
                <a:solidFill>
                  <a:srgbClr val="FFFFFF"/>
                </a:solidFill>
                <a:latin typeface="Lato" pitchFamily="34" charset="0"/>
                <a:cs typeface="Lato" pitchFamily="34" charset="0"/>
                <a:sym typeface="Lato" pitchFamily="34" charset="0"/>
              </a:rPr>
              <a:t> Guinea </a:t>
            </a:r>
            <a:r>
              <a:rPr lang="en-GB" altLang="en-US" sz="1200" dirty="0" err="1" smtClean="0">
                <a:solidFill>
                  <a:srgbClr val="FFFFFF"/>
                </a:solidFill>
                <a:latin typeface="Lato" pitchFamily="34" charset="0"/>
                <a:cs typeface="Lato" pitchFamily="34" charset="0"/>
                <a:sym typeface="Lato" pitchFamily="34" charset="0"/>
              </a:rPr>
              <a:t>Ecuatorial</a:t>
            </a:r>
            <a:r>
              <a:rPr lang="en-GB" altLang="en-US" sz="1200" dirty="0" smtClean="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dirty="0"/>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3</a:t>
            </a:fld>
            <a:endParaRPr lang="en-US" altLang="en-US"/>
          </a:p>
        </p:txBody>
      </p:sp>
      <p:sp>
        <p:nvSpPr>
          <p:cNvPr id="15" name="AutoShape 44">
            <a:extLst>
              <a:ext uri="{FF2B5EF4-FFF2-40B4-BE49-F238E27FC236}">
                <a16:creationId xmlns="" xmlns:a16="http://schemas.microsoft.com/office/drawing/2014/main" id="{24457DE5-9132-4F04-9CA0-3BDB25B3165D}"/>
              </a:ext>
            </a:extLst>
          </p:cNvPr>
          <p:cNvSpPr>
            <a:spLocks/>
          </p:cNvSpPr>
          <p:nvPr/>
        </p:nvSpPr>
        <p:spPr bwMode="auto">
          <a:xfrm>
            <a:off x="983488" y="2636912"/>
            <a:ext cx="7399500" cy="1440160"/>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39688" lvl="0" algn="just">
              <a:lnSpc>
                <a:spcPct val="150000"/>
              </a:lnSpc>
            </a:pPr>
            <a:r>
              <a:rPr lang="es-ES" sz="2800" b="1" dirty="0">
                <a:solidFill>
                  <a:srgbClr val="FF0000"/>
                </a:solidFill>
                <a:latin typeface="Calibri"/>
                <a:cs typeface="Times New Roman"/>
              </a:rPr>
              <a:t>¿</a:t>
            </a:r>
            <a:r>
              <a:rPr lang="en-US" altLang="en-US" sz="2500" b="1" dirty="0">
                <a:solidFill>
                  <a:srgbClr val="FF0000"/>
                </a:solidFill>
                <a:latin typeface="Lato" pitchFamily="34" charset="0"/>
                <a:cs typeface="Lato" pitchFamily="34" charset="0"/>
                <a:sym typeface="Lato" pitchFamily="34" charset="0"/>
              </a:rPr>
              <a:t>PORQUÉ LA DIVERSIFICACIÓN </a:t>
            </a:r>
            <a:r>
              <a:rPr lang="en-US" altLang="en-US" sz="2500" b="1" dirty="0" smtClean="0">
                <a:solidFill>
                  <a:srgbClr val="FF0000"/>
                </a:solidFill>
                <a:latin typeface="Lato" pitchFamily="34" charset="0"/>
                <a:cs typeface="Lato" pitchFamily="34" charset="0"/>
                <a:sym typeface="Lato" pitchFamily="34" charset="0"/>
              </a:rPr>
              <a:t>ECONÓMICA</a:t>
            </a:r>
            <a:r>
              <a:rPr lang="en-US" altLang="en-US" sz="2500" b="1" dirty="0">
                <a:solidFill>
                  <a:srgbClr val="FF0000"/>
                </a:solidFill>
                <a:latin typeface="Lato" pitchFamily="34" charset="0"/>
                <a:cs typeface="Lato" pitchFamily="34" charset="0"/>
                <a:sym typeface="Lato" pitchFamily="34" charset="0"/>
              </a:rPr>
              <a:t>?</a:t>
            </a:r>
          </a:p>
        </p:txBody>
      </p:sp>
    </p:spTree>
    <p:extLst>
      <p:ext uri="{BB962C8B-B14F-4D97-AF65-F5344CB8AC3E}">
        <p14:creationId xmlns:p14="http://schemas.microsoft.com/office/powerpoint/2010/main" val="932194305"/>
      </p:ext>
    </p:extLst>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a:extLst>
              <a:ext uri="{FF2B5EF4-FFF2-40B4-BE49-F238E27FC236}">
                <a16:creationId xmlns="" xmlns:a16="http://schemas.microsoft.com/office/drawing/2014/main" id="{447F3B01-4E11-4610-BE40-3C71C8F6A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06" t="11852" r="20729" b="4578"/>
          <a:stretch>
            <a:fillRect/>
          </a:stretch>
        </p:blipFill>
        <p:spPr bwMode="auto">
          <a:xfrm>
            <a:off x="799858" y="-207962"/>
            <a:ext cx="8344142" cy="652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err="1">
                <a:solidFill>
                  <a:srgbClr val="FF0000"/>
                </a:solidFill>
                <a:latin typeface="Lato" pitchFamily="34" charset="0"/>
                <a:cs typeface="Lato" pitchFamily="34" charset="0"/>
                <a:sym typeface="Lato" pitchFamily="34" charset="0"/>
              </a:rPr>
              <a:t>Fomentar</a:t>
            </a:r>
            <a:r>
              <a:rPr lang="en-GB" altLang="en-US" sz="1200" dirty="0">
                <a:solidFill>
                  <a:srgbClr val="FF0000"/>
                </a:solidFill>
                <a:latin typeface="Lato" pitchFamily="34" charset="0"/>
                <a:cs typeface="Lato" pitchFamily="34" charset="0"/>
                <a:sym typeface="Lato" pitchFamily="34" charset="0"/>
              </a:rPr>
              <a:t> la </a:t>
            </a:r>
            <a:r>
              <a:rPr lang="en-GB" altLang="en-US" sz="1200" dirty="0" err="1">
                <a:solidFill>
                  <a:srgbClr val="FF0000"/>
                </a:solidFill>
                <a:latin typeface="Lato" pitchFamily="34" charset="0"/>
                <a:cs typeface="Lato" pitchFamily="34" charset="0"/>
                <a:sym typeface="Lato" pitchFamily="34" charset="0"/>
              </a:rPr>
              <a:t>Diversificación</a:t>
            </a:r>
            <a:r>
              <a:rPr lang="en-GB" altLang="en-US" sz="1200" dirty="0">
                <a:solidFill>
                  <a:srgbClr val="FF0000"/>
                </a:solidFill>
                <a:latin typeface="Lato" pitchFamily="34" charset="0"/>
                <a:cs typeface="Lato" pitchFamily="34" charset="0"/>
                <a:sym typeface="Lato" pitchFamily="34" charset="0"/>
              </a:rPr>
              <a:t> </a:t>
            </a:r>
            <a:r>
              <a:rPr lang="en-GB" altLang="en-US" sz="1200" dirty="0" err="1">
                <a:solidFill>
                  <a:srgbClr val="FF0000"/>
                </a:solidFill>
                <a:latin typeface="Lato" pitchFamily="34" charset="0"/>
                <a:cs typeface="Lato" pitchFamily="34" charset="0"/>
                <a:sym typeface="Lato" pitchFamily="34" charset="0"/>
              </a:rPr>
              <a:t>Económica</a:t>
            </a:r>
            <a:r>
              <a:rPr lang="en-GB" altLang="en-US" sz="1200" dirty="0">
                <a:solidFill>
                  <a:srgbClr val="FF0000"/>
                </a:solidFill>
                <a:latin typeface="Lato" pitchFamily="34" charset="0"/>
                <a:cs typeface="Lato" pitchFamily="34" charset="0"/>
                <a:sym typeface="Lato" pitchFamily="34" charset="0"/>
              </a:rPr>
              <a:t> </a:t>
            </a:r>
            <a:r>
              <a:rPr lang="en-GB" altLang="en-US" sz="1200" dirty="0" err="1">
                <a:solidFill>
                  <a:srgbClr val="FF0000"/>
                </a:solidFill>
                <a:latin typeface="Lato" pitchFamily="34" charset="0"/>
                <a:cs typeface="Lato" pitchFamily="34" charset="0"/>
                <a:sym typeface="Lato" pitchFamily="34" charset="0"/>
              </a:rPr>
              <a:t>En</a:t>
            </a:r>
            <a:r>
              <a:rPr lang="en-GB" altLang="en-US" sz="1200" dirty="0">
                <a:solidFill>
                  <a:srgbClr val="FF0000"/>
                </a:solidFill>
                <a:latin typeface="Lato" pitchFamily="34" charset="0"/>
                <a:cs typeface="Lato" pitchFamily="34" charset="0"/>
                <a:sym typeface="Lato" pitchFamily="34" charset="0"/>
              </a:rPr>
              <a:t> Guinea </a:t>
            </a:r>
            <a:r>
              <a:rPr lang="en-GB" altLang="en-US" sz="1200" dirty="0" err="1">
                <a:solidFill>
                  <a:srgbClr val="FF0000"/>
                </a:solidFill>
                <a:latin typeface="Lato" pitchFamily="34" charset="0"/>
                <a:cs typeface="Lato" pitchFamily="34" charset="0"/>
                <a:sym typeface="Lato" pitchFamily="34" charset="0"/>
              </a:rPr>
              <a:t>Ecuatorial</a:t>
            </a:r>
            <a:r>
              <a:rPr lang="en-GB" altLang="en-US" sz="1200" dirty="0">
                <a:solidFill>
                  <a:srgbClr val="FF0000"/>
                </a:solidFill>
                <a:latin typeface="Lato" pitchFamily="34" charset="0"/>
                <a:cs typeface="Lato" pitchFamily="34" charset="0"/>
                <a:sym typeface="Lato" pitchFamily="34" charset="0"/>
              </a:rPr>
              <a:t> </a:t>
            </a:r>
            <a:endParaRPr lang="en-US" altLang="en-US" sz="1200" dirty="0">
              <a:solidFill>
                <a:srgbClr val="FF0000"/>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207962"/>
            <a:ext cx="8671774" cy="7065962"/>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r>
              <a:rPr lang="es-ES" sz="2800" b="1" dirty="0" smtClean="0">
                <a:solidFill>
                  <a:srgbClr val="FF0000"/>
                </a:solidFill>
              </a:rPr>
              <a:t>Calidad </a:t>
            </a:r>
            <a:r>
              <a:rPr lang="es-ES" sz="2800" b="1" dirty="0">
                <a:solidFill>
                  <a:srgbClr val="FF0000"/>
                </a:solidFill>
              </a:rPr>
              <a:t>del entorno empresarial nacional</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30</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Tree>
    <p:extLst>
      <p:ext uri="{BB962C8B-B14F-4D97-AF65-F5344CB8AC3E}">
        <p14:creationId xmlns:p14="http://schemas.microsoft.com/office/powerpoint/2010/main" val="4260592092"/>
      </p:ext>
    </p:extLst>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ctr" defTabSz="914400" rtl="0" eaLnBrk="1"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Fostering Economic Diversification In Equatorial Guinea</a:t>
            </a:r>
            <a:endParaRPr kumimoji="0" lang="en-US"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31</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pic>
        <p:nvPicPr>
          <p:cNvPr id="13" name="Picture 2">
            <a:extLst>
              <a:ext uri="{FF2B5EF4-FFF2-40B4-BE49-F238E27FC236}">
                <a16:creationId xmlns="" xmlns:a16="http://schemas.microsoft.com/office/drawing/2014/main" id="{566FFAC4-6E30-4105-A3A8-49231583C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1300" y="86178"/>
            <a:ext cx="5080000" cy="6665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itle 4">
            <a:extLst>
              <a:ext uri="{FF2B5EF4-FFF2-40B4-BE49-F238E27FC236}">
                <a16:creationId xmlns="" xmlns:a16="http://schemas.microsoft.com/office/drawing/2014/main" id="{DBD5D3F6-D5BD-4525-A270-E7565465CCD0}"/>
              </a:ext>
            </a:extLst>
          </p:cNvPr>
          <p:cNvSpPr txBox="1">
            <a:spLocks/>
          </p:cNvSpPr>
          <p:nvPr/>
        </p:nvSpPr>
        <p:spPr>
          <a:xfrm>
            <a:off x="101600" y="152400"/>
            <a:ext cx="3657600" cy="6383338"/>
          </a:xfrm>
          <a:prstGeom prst="rect">
            <a:avLst/>
          </a:prstGeom>
          <a:solidFill>
            <a:schemeClr val="accent1">
              <a:lumMod val="40000"/>
              <a:lumOff val="60000"/>
            </a:schemeClr>
          </a:solidFill>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 sz="3200" b="1" dirty="0">
                <a:solidFill>
                  <a:srgbClr val="FF0000"/>
                </a:solidFill>
              </a:rPr>
              <a:t>La diversificación depende </a:t>
            </a:r>
            <a:r>
              <a:rPr lang="es-ES" sz="3200" b="1" dirty="0" smtClean="0">
                <a:solidFill>
                  <a:srgbClr val="FF0000"/>
                </a:solidFill>
              </a:rPr>
              <a:t>del camino seguido:</a:t>
            </a:r>
            <a:endParaRPr lang="fr-FR" sz="3200" dirty="0">
              <a:solidFill>
                <a:srgbClr val="FF0000"/>
              </a:solidFill>
            </a:endParaRPr>
          </a:p>
          <a:p>
            <a:r>
              <a:rPr lang="es-ES" sz="3200" b="1" dirty="0">
                <a:solidFill>
                  <a:srgbClr val="FF0000"/>
                </a:solidFill>
              </a:rPr>
              <a:t>Lo que un país produce y exporta es más importante para el desarrollo económico a largo plazo que el valor que obtiene de esa producción. Porque lo que un país es capaz de producir en el presente afecta lo que podría producir en el futuro (Freire, UNCTAD</a:t>
            </a:r>
            <a:r>
              <a:rPr lang="es-ES" sz="3200" b="1" dirty="0"/>
              <a:t>) </a:t>
            </a:r>
            <a:endParaRPr lang="en-GB" sz="3100" b="1" dirty="0"/>
          </a:p>
        </p:txBody>
      </p:sp>
    </p:spTree>
    <p:extLst>
      <p:ext uri="{BB962C8B-B14F-4D97-AF65-F5344CB8AC3E}">
        <p14:creationId xmlns:p14="http://schemas.microsoft.com/office/powerpoint/2010/main" val="3350980398"/>
      </p:ext>
    </p:extLst>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a:extLst>
              <a:ext uri="{FF2B5EF4-FFF2-40B4-BE49-F238E27FC236}">
                <a16:creationId xmlns="" xmlns:a16="http://schemas.microsoft.com/office/drawing/2014/main" id="{8EF834FB-5F7E-4357-9E32-2972AE031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2425" y="0"/>
            <a:ext cx="625157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3">
            <a:extLst>
              <a:ext uri="{FF2B5EF4-FFF2-40B4-BE49-F238E27FC236}">
                <a16:creationId xmlns="" xmlns:a16="http://schemas.microsoft.com/office/drawing/2014/main" id="{87F9C80C-1823-46F1-9DDA-151F43442118}"/>
              </a:ext>
            </a:extLst>
          </p:cNvPr>
          <p:cNvSpPr>
            <a:spLocks noGrp="1" noChangeArrowheads="1"/>
          </p:cNvSpPr>
          <p:nvPr>
            <p:ph type="body" idx="1"/>
          </p:nvPr>
        </p:nvSpPr>
        <p:spPr>
          <a:xfrm>
            <a:off x="0" y="914400"/>
            <a:ext cx="3048000" cy="5257800"/>
          </a:xfrm>
          <a:solidFill>
            <a:schemeClr val="bg1"/>
          </a:solidFill>
        </p:spPr>
        <p:txBody>
          <a:bodyPr/>
          <a:lstStyle/>
          <a:p>
            <a:pPr eaLnBrk="1" hangingPunct="1">
              <a:lnSpc>
                <a:spcPct val="90000"/>
              </a:lnSpc>
              <a:buFont typeface="Wingdings" panose="05000000000000000000" pitchFamily="2" charset="2"/>
              <a:buNone/>
            </a:pPr>
            <a:r>
              <a:rPr lang="en-US" altLang="ja-JP" sz="1600" dirty="0">
                <a:solidFill>
                  <a:srgbClr val="FF0000"/>
                </a:solidFill>
              </a:rPr>
              <a:t>(Hidalgo, </a:t>
            </a:r>
            <a:r>
              <a:rPr lang="en-US" altLang="ja-JP" sz="1600" dirty="0" err="1">
                <a:solidFill>
                  <a:srgbClr val="FF0000"/>
                </a:solidFill>
              </a:rPr>
              <a:t>Klinger,Barabási</a:t>
            </a:r>
            <a:r>
              <a:rPr lang="en-US" altLang="ja-JP" sz="1600" dirty="0">
                <a:solidFill>
                  <a:srgbClr val="FF0000"/>
                </a:solidFill>
              </a:rPr>
              <a:t>, </a:t>
            </a:r>
            <a:r>
              <a:rPr lang="en-US" altLang="ja-JP" sz="1600" dirty="0" err="1">
                <a:solidFill>
                  <a:srgbClr val="FF0000"/>
                </a:solidFill>
              </a:rPr>
              <a:t>Hausmann</a:t>
            </a:r>
            <a:r>
              <a:rPr lang="en-US" altLang="ja-JP" sz="1600" dirty="0">
                <a:solidFill>
                  <a:srgbClr val="FF0000"/>
                </a:solidFill>
              </a:rPr>
              <a:t> 2007. </a:t>
            </a:r>
            <a:r>
              <a:rPr lang="es-ES" b="1" dirty="0">
                <a:solidFill>
                  <a:srgbClr val="FF0000"/>
                </a:solidFill>
              </a:rPr>
              <a:t>El espacio del producto condiciona el desarrollo de las naciones.) Lo que un país produce hoy afecta lo que podrá producir mañana </a:t>
            </a:r>
            <a:endParaRPr lang="th-TH" altLang="ja-JP" b="1" dirty="0">
              <a:solidFill>
                <a:srgbClr val="FF0000"/>
              </a:solidFill>
            </a:endParaRPr>
          </a:p>
        </p:txBody>
      </p:sp>
      <p:sp>
        <p:nvSpPr>
          <p:cNvPr id="45060" name="Rectangle 4">
            <a:extLst>
              <a:ext uri="{FF2B5EF4-FFF2-40B4-BE49-F238E27FC236}">
                <a16:creationId xmlns="" xmlns:a16="http://schemas.microsoft.com/office/drawing/2014/main" id="{8B53BDCD-D42D-4A04-A0C3-D4AB6A6F75DC}"/>
              </a:ext>
            </a:extLst>
          </p:cNvPr>
          <p:cNvSpPr>
            <a:spLocks noGrp="1" noChangeArrowheads="1"/>
          </p:cNvSpPr>
          <p:nvPr>
            <p:ph type="title"/>
          </p:nvPr>
        </p:nvSpPr>
        <p:spPr>
          <a:xfrm>
            <a:off x="152400" y="152400"/>
            <a:ext cx="4648200" cy="865188"/>
          </a:xfrm>
        </p:spPr>
        <p:txBody>
          <a:bodyPr/>
          <a:lstStyle/>
          <a:p>
            <a:pPr>
              <a:lnSpc>
                <a:spcPct val="115000"/>
              </a:lnSpc>
              <a:spcAft>
                <a:spcPts val="0"/>
              </a:spcAft>
            </a:pPr>
            <a:r>
              <a:rPr lang="es-ES" sz="3200" dirty="0">
                <a:solidFill>
                  <a:srgbClr val="FF0000"/>
                </a:solidFill>
                <a:latin typeface="Calibri"/>
                <a:ea typeface="Calibri"/>
                <a:cs typeface="Times New Roman"/>
              </a:rPr>
              <a:t>Dependencia del camino</a:t>
            </a:r>
            <a:r>
              <a:rPr lang="es-ES" dirty="0">
                <a:solidFill>
                  <a:srgbClr val="0070C0"/>
                </a:solidFill>
                <a:latin typeface="Calibri"/>
                <a:ea typeface="Calibri"/>
                <a:cs typeface="Times New Roman"/>
              </a:rPr>
              <a:t> </a:t>
            </a:r>
            <a:endParaRPr lang="fr-FR" sz="3600" dirty="0">
              <a:effectLst/>
              <a:latin typeface="Calibri"/>
              <a:ea typeface="Calibri"/>
              <a:cs typeface="Times New Roman"/>
            </a:endParaRPr>
          </a:p>
        </p:txBody>
      </p:sp>
    </p:spTree>
    <p:extLst>
      <p:ext uri="{BB962C8B-B14F-4D97-AF65-F5344CB8AC3E}">
        <p14:creationId xmlns:p14="http://schemas.microsoft.com/office/powerpoint/2010/main" val="22669180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4987"/>
            <a:ext cx="7257354" cy="39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15000"/>
              </a:lnSpc>
              <a:spcAft>
                <a:spcPts val="0"/>
              </a:spcAft>
            </a:pPr>
            <a:r>
              <a:rPr lang="es-ES" sz="2400" b="1" i="1" dirty="0">
                <a:solidFill>
                  <a:srgbClr val="FF0000"/>
                </a:solidFill>
                <a:latin typeface="Calibri"/>
                <a:cs typeface="Times New Roman"/>
              </a:rPr>
              <a:t>Problemas relacionados con la implementación</a:t>
            </a:r>
            <a:endParaRPr lang="fr-FR" sz="2000" dirty="0">
              <a:latin typeface="Calibri"/>
              <a:cs typeface="Times New Roman"/>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33</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0"/>
              </a:spcAft>
              <a:buFont typeface="Wingdings"/>
              <a:buChar char=""/>
              <a:tabLst>
                <a:tab pos="457200" algn="l"/>
              </a:tabLst>
            </a:pPr>
            <a:r>
              <a:rPr lang="es-ES" sz="2200" dirty="0">
                <a:solidFill>
                  <a:srgbClr val="FF0000"/>
                </a:solidFill>
                <a:cs typeface="Times New Roman"/>
              </a:rPr>
              <a:t>Las políticas deben ser </a:t>
            </a:r>
            <a:r>
              <a:rPr lang="es-ES" sz="2200" b="1" dirty="0">
                <a:solidFill>
                  <a:srgbClr val="FF0000"/>
                </a:solidFill>
                <a:cs typeface="Times New Roman"/>
              </a:rPr>
              <a:t>realistas</a:t>
            </a:r>
            <a:r>
              <a:rPr lang="es-ES" sz="2200" dirty="0">
                <a:solidFill>
                  <a:srgbClr val="FF0000"/>
                </a:solidFill>
                <a:cs typeface="Times New Roman"/>
              </a:rPr>
              <a:t> para implementarse con éxito</a:t>
            </a:r>
            <a:endParaRPr lang="fr-FR" sz="2200" dirty="0">
              <a:cs typeface="Times New Roman"/>
            </a:endParaRPr>
          </a:p>
          <a:p>
            <a:pPr marL="342900" lvl="0" indent="-342900">
              <a:lnSpc>
                <a:spcPct val="115000"/>
              </a:lnSpc>
              <a:spcAft>
                <a:spcPts val="0"/>
              </a:spcAft>
              <a:buFont typeface="Wingdings"/>
              <a:buChar char=""/>
              <a:tabLst>
                <a:tab pos="457200" algn="l"/>
              </a:tabLst>
            </a:pPr>
            <a:r>
              <a:rPr lang="es-ES" sz="2200" b="1" dirty="0">
                <a:solidFill>
                  <a:srgbClr val="FF0000"/>
                </a:solidFill>
                <a:cs typeface="Times New Roman"/>
              </a:rPr>
              <a:t>Pero</a:t>
            </a:r>
            <a:r>
              <a:rPr lang="es-ES" sz="2200" dirty="0">
                <a:solidFill>
                  <a:srgbClr val="FF0000"/>
                </a:solidFill>
                <a:cs typeface="Times New Roman"/>
              </a:rPr>
              <a:t> esto no significa que los responsables de las políticas solo deben probar cosas "seguras": </a:t>
            </a:r>
            <a:r>
              <a:rPr lang="es-ES" sz="2200" b="1" dirty="0">
                <a:solidFill>
                  <a:srgbClr val="FF0000"/>
                </a:solidFill>
                <a:cs typeface="Times New Roman"/>
              </a:rPr>
              <a:t>la asunción de riesgos es absolutamente necesaria</a:t>
            </a:r>
            <a:r>
              <a:rPr lang="es-ES" sz="2200" dirty="0">
                <a:solidFill>
                  <a:srgbClr val="FF0000"/>
                </a:solidFill>
                <a:cs typeface="Times New Roman"/>
              </a:rPr>
              <a:t>.</a:t>
            </a:r>
            <a:endParaRPr lang="fr-FR" sz="2200" dirty="0">
              <a:cs typeface="Times New Roman"/>
            </a:endParaRPr>
          </a:p>
          <a:p>
            <a:pPr marL="342900" lvl="0" indent="-342900">
              <a:lnSpc>
                <a:spcPct val="115000"/>
              </a:lnSpc>
              <a:spcAft>
                <a:spcPts val="0"/>
              </a:spcAft>
              <a:buFont typeface="Wingdings"/>
              <a:buChar char=""/>
              <a:tabLst>
                <a:tab pos="457200" algn="l"/>
              </a:tabLst>
            </a:pPr>
            <a:r>
              <a:rPr lang="es-ES" sz="2200" dirty="0">
                <a:solidFill>
                  <a:srgbClr val="FF0000"/>
                </a:solidFill>
                <a:cs typeface="Times New Roman"/>
              </a:rPr>
              <a:t>Es importante tomar una cartera de proyectos con diferentes perfiles de riesgo; ninguno en algunos terrenos, un poco en algunos otros y muchos en un número reducido de terrenos</a:t>
            </a:r>
            <a:endParaRPr lang="fr-FR" sz="2200" dirty="0">
              <a:cs typeface="Times New Roman"/>
            </a:endParaRPr>
          </a:p>
          <a:p>
            <a:pPr marL="342900" lvl="0" indent="-342900">
              <a:lnSpc>
                <a:spcPct val="115000"/>
              </a:lnSpc>
              <a:spcAft>
                <a:spcPts val="0"/>
              </a:spcAft>
              <a:buFont typeface="Wingdings"/>
              <a:buChar char=""/>
              <a:tabLst>
                <a:tab pos="457200" algn="l"/>
              </a:tabLst>
            </a:pPr>
            <a:r>
              <a:rPr lang="es-ES" sz="2200" dirty="0">
                <a:solidFill>
                  <a:srgbClr val="FF0000"/>
                </a:solidFill>
                <a:cs typeface="Times New Roman"/>
              </a:rPr>
              <a:t>Y, la política industrial es dinámica y exige instituciones innovadoras, procesos efectivos y mecanismos flexibles. Necesita ser </a:t>
            </a:r>
            <a:r>
              <a:rPr lang="es-ES" sz="2200" b="1" dirty="0">
                <a:solidFill>
                  <a:srgbClr val="FF0000"/>
                </a:solidFill>
                <a:cs typeface="Times New Roman"/>
              </a:rPr>
              <a:t>constantemente adaptada a las condiciones cambiantes</a:t>
            </a:r>
            <a:r>
              <a:rPr lang="es-ES" sz="2200" dirty="0">
                <a:solidFill>
                  <a:srgbClr val="FF0000"/>
                </a:solidFill>
                <a:cs typeface="Times New Roman"/>
              </a:rPr>
              <a:t>:</a:t>
            </a:r>
            <a:endParaRPr lang="fr-FR" sz="2200" dirty="0">
              <a:cs typeface="Times New Roman"/>
            </a:endParaRPr>
          </a:p>
          <a:p>
            <a:pPr marL="742950" lvl="1" indent="-285750">
              <a:lnSpc>
                <a:spcPct val="115000"/>
              </a:lnSpc>
              <a:spcAft>
                <a:spcPts val="0"/>
              </a:spcAft>
              <a:buFont typeface="Wingdings"/>
              <a:buChar char=""/>
              <a:tabLst>
                <a:tab pos="914400" algn="l"/>
              </a:tabLst>
            </a:pPr>
            <a:r>
              <a:rPr lang="es-ES" dirty="0">
                <a:solidFill>
                  <a:srgbClr val="FF0000"/>
                </a:solidFill>
                <a:cs typeface="Times New Roman"/>
              </a:rPr>
              <a:t>si las industrias objetivo están mejorando sus capacidades productivas en línea con la proyección inicial</a:t>
            </a:r>
            <a:endParaRPr lang="fr-FR" sz="1600" dirty="0">
              <a:cs typeface="Times New Roman"/>
            </a:endParaRPr>
          </a:p>
          <a:p>
            <a:pPr marL="742950" lvl="1" indent="-285750">
              <a:lnSpc>
                <a:spcPct val="115000"/>
              </a:lnSpc>
              <a:spcAft>
                <a:spcPts val="0"/>
              </a:spcAft>
              <a:buFont typeface="Wingdings"/>
              <a:buChar char=""/>
              <a:tabLst>
                <a:tab pos="914400" algn="l"/>
              </a:tabLst>
            </a:pPr>
            <a:r>
              <a:rPr lang="es-ES" dirty="0">
                <a:solidFill>
                  <a:srgbClr val="FF0000"/>
                </a:solidFill>
                <a:cs typeface="Times New Roman"/>
              </a:rPr>
              <a:t>en qué etapas de desarrollo económico está entrando el </a:t>
            </a:r>
            <a:r>
              <a:rPr lang="es-ES" dirty="0" smtClean="0">
                <a:solidFill>
                  <a:srgbClr val="FF0000"/>
                </a:solidFill>
                <a:cs typeface="Times New Roman"/>
              </a:rPr>
              <a:t>país  </a:t>
            </a:r>
          </a:p>
          <a:p>
            <a:pPr marL="742950" lvl="1" indent="-285750">
              <a:lnSpc>
                <a:spcPct val="115000"/>
              </a:lnSpc>
              <a:spcAft>
                <a:spcPts val="0"/>
              </a:spcAft>
              <a:buFont typeface="Wingdings"/>
              <a:buChar char=""/>
              <a:tabLst>
                <a:tab pos="914400" algn="l"/>
              </a:tabLst>
            </a:pPr>
            <a:r>
              <a:rPr lang="es-ES" dirty="0" smtClean="0">
                <a:solidFill>
                  <a:srgbClr val="FF0000"/>
                </a:solidFill>
                <a:cs typeface="Times New Roman"/>
              </a:rPr>
              <a:t>cómo </a:t>
            </a:r>
            <a:r>
              <a:rPr lang="es-ES" dirty="0">
                <a:solidFill>
                  <a:srgbClr val="FF0000"/>
                </a:solidFill>
                <a:cs typeface="Times New Roman"/>
              </a:rPr>
              <a:t>están cambiando las condiciones externas </a:t>
            </a:r>
            <a:endParaRPr lang="en-US" altLang="en-US" sz="3200" kern="0" dirty="0">
              <a:latin typeface="Lato" panose="020F0502020204030203" pitchFamily="34" charset="0"/>
              <a:cs typeface="Times New Roman" panose="02020603050405020304" pitchFamily="18" charset="0"/>
            </a:endParaRPr>
          </a:p>
          <a:p>
            <a:endParaRPr lang="en-US"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196630"/>
      </p:ext>
    </p:extLst>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4987"/>
            <a:ext cx="725735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lvl="0" indent="0" eaLnBrk="1">
              <a:lnSpc>
                <a:spcPct val="115000"/>
              </a:lnSpc>
              <a:spcAft>
                <a:spcPts val="0"/>
              </a:spcAft>
            </a:pPr>
            <a:r>
              <a:rPr lang="es-ES" sz="2400" b="1" i="1" dirty="0">
                <a:solidFill>
                  <a:srgbClr val="FF0000"/>
                </a:solidFill>
                <a:latin typeface="Calibri"/>
                <a:cs typeface="Times New Roman"/>
              </a:rPr>
              <a:t>Problemas relacionados con la </a:t>
            </a:r>
            <a:r>
              <a:rPr lang="es-ES" sz="2400" b="1" i="1" dirty="0" smtClean="0">
                <a:solidFill>
                  <a:srgbClr val="FF0000"/>
                </a:solidFill>
                <a:latin typeface="Calibri"/>
                <a:cs typeface="Times New Roman"/>
              </a:rPr>
              <a:t>implementación</a:t>
            </a:r>
            <a:r>
              <a:rPr lang="fr-FR" sz="2000" dirty="0" smtClean="0">
                <a:latin typeface="Calibri"/>
                <a:cs typeface="Times New Roman"/>
              </a:rPr>
              <a:t>  </a:t>
            </a:r>
            <a:r>
              <a:rPr lang="en-US" altLang="en-US" sz="2400" b="1" i="1" dirty="0" smtClean="0">
                <a:solidFill>
                  <a:schemeClr val="tx1"/>
                </a:solidFill>
                <a:latin typeface="Lato" pitchFamily="34" charset="0"/>
                <a:cs typeface="Lato" pitchFamily="34" charset="0"/>
                <a:sym typeface="Lato" pitchFamily="34" charset="0"/>
              </a:rPr>
              <a:t>(2)</a:t>
            </a:r>
            <a:endParaRPr lang="en-US" altLang="en-US" sz="2400" b="1" i="1" dirty="0">
              <a:solidFill>
                <a:schemeClr val="tx1"/>
              </a:solidFill>
              <a:latin typeface="Lato" pitchFamily="34" charset="0"/>
              <a:cs typeface="Lato" pitchFamily="34" charset="0"/>
              <a:sym typeface="Lato"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34</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indent="-342900">
              <a:buFont typeface="Wingdings" panose="05000000000000000000" pitchFamily="2" charset="2"/>
              <a:buChar char="q"/>
            </a:pPr>
            <a:endParaRPr lang="en-US" altLang="en-US" sz="2400" kern="0" dirty="0">
              <a:latin typeface="Lato" panose="020F0502020204030203" pitchFamily="34" charset="0"/>
              <a:cs typeface="Times New Roman" panose="02020603050405020304" pitchFamily="18" charset="0"/>
            </a:endParaRPr>
          </a:p>
          <a:p>
            <a:pPr marL="342900" lvl="0" indent="-342900">
              <a:lnSpc>
                <a:spcPct val="115000"/>
              </a:lnSpc>
              <a:spcAft>
                <a:spcPts val="0"/>
              </a:spcAft>
              <a:buFont typeface="Wingdings"/>
              <a:buChar char=""/>
              <a:tabLst>
                <a:tab pos="457200" algn="l"/>
              </a:tabLst>
            </a:pPr>
            <a:r>
              <a:rPr lang="es-ES" sz="2400" dirty="0">
                <a:solidFill>
                  <a:srgbClr val="FF0000"/>
                </a:solidFill>
                <a:cs typeface="Times New Roman"/>
              </a:rPr>
              <a:t>Una política industrial exitosa requiere un </a:t>
            </a:r>
            <a:r>
              <a:rPr lang="es-ES" sz="2400" b="1" dirty="0">
                <a:solidFill>
                  <a:srgbClr val="FF0000"/>
                </a:solidFill>
                <a:cs typeface="Times New Roman"/>
              </a:rPr>
              <a:t>estado de desarrollo pragmático</a:t>
            </a:r>
            <a:r>
              <a:rPr lang="es-ES" sz="2400" dirty="0">
                <a:solidFill>
                  <a:srgbClr val="FF0000"/>
                </a:solidFill>
                <a:cs typeface="Times New Roman"/>
              </a:rPr>
              <a:t>, un gobierno con </a:t>
            </a:r>
            <a:r>
              <a:rPr lang="es-ES" sz="2400" b="1" dirty="0">
                <a:solidFill>
                  <a:srgbClr val="FF0000"/>
                </a:solidFill>
                <a:cs typeface="Times New Roman"/>
              </a:rPr>
              <a:t>'autonomía incorporada'</a:t>
            </a:r>
            <a:r>
              <a:rPr lang="es-ES" sz="2400" dirty="0">
                <a:solidFill>
                  <a:srgbClr val="FF0000"/>
                </a:solidFill>
                <a:cs typeface="Times New Roman"/>
              </a:rPr>
              <a:t>, lo que significa que está arraigado en la sociedad ('arraigamiento') pero también tiene el poder de imponer su propia voluntad ('autonomía')</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400" b="1" dirty="0">
                <a:solidFill>
                  <a:srgbClr val="FF0000"/>
                </a:solidFill>
                <a:cs typeface="Times New Roman"/>
              </a:rPr>
              <a:t>Fuertes capacidades de las Organizaciones de Políticas Industriales (OPI)</a:t>
            </a:r>
            <a:r>
              <a:rPr lang="es-ES" sz="2400" dirty="0">
                <a:solidFill>
                  <a:srgbClr val="FF0000"/>
                </a:solidFill>
                <a:cs typeface="Times New Roman"/>
              </a:rPr>
              <a:t> para cumplir sus mandatos y una </a:t>
            </a:r>
            <a:r>
              <a:rPr lang="es-ES" sz="2400" b="1" dirty="0">
                <a:solidFill>
                  <a:srgbClr val="FF0000"/>
                </a:solidFill>
                <a:cs typeface="Times New Roman"/>
              </a:rPr>
              <a:t>interacción coordinada</a:t>
            </a:r>
            <a:r>
              <a:rPr lang="es-ES" sz="2400" dirty="0">
                <a:solidFill>
                  <a:srgbClr val="FF0000"/>
                </a:solidFill>
                <a:cs typeface="Times New Roman"/>
              </a:rPr>
              <a:t> entre estas OPI son vitales para la eficacia de las </a:t>
            </a:r>
            <a:r>
              <a:rPr lang="es-ES" sz="2400" dirty="0" smtClean="0">
                <a:solidFill>
                  <a:srgbClr val="FF0000"/>
                </a:solidFill>
                <a:cs typeface="Times New Roman"/>
              </a:rPr>
              <a:t>políticas </a:t>
            </a:r>
          </a:p>
          <a:p>
            <a:pPr marL="342900" lvl="0" indent="-342900">
              <a:lnSpc>
                <a:spcPct val="115000"/>
              </a:lnSpc>
              <a:spcAft>
                <a:spcPts val="0"/>
              </a:spcAft>
              <a:buFont typeface="Wingdings"/>
              <a:buChar char=""/>
              <a:tabLst>
                <a:tab pos="457200" algn="l"/>
              </a:tabLst>
            </a:pPr>
            <a:r>
              <a:rPr lang="es-ES" sz="2400" dirty="0" smtClean="0">
                <a:solidFill>
                  <a:srgbClr val="FF0000"/>
                </a:solidFill>
                <a:cs typeface="Times New Roman"/>
              </a:rPr>
              <a:t>El </a:t>
            </a:r>
            <a:r>
              <a:rPr lang="es-ES" sz="2400" dirty="0">
                <a:solidFill>
                  <a:srgbClr val="FF0000"/>
                </a:solidFill>
                <a:cs typeface="Times New Roman"/>
              </a:rPr>
              <a:t>arraigamiento de los burócratas en la industria es vital y permite que las empresas sean parte del bucle de políticas </a:t>
            </a:r>
            <a:endParaRPr lang="en-US" altLang="en-US" sz="1900" kern="0" dirty="0">
              <a:latin typeface="Lato" panose="020F0502020204030203" pitchFamily="34" charset="0"/>
              <a:cs typeface="Times New Roman" panose="02020603050405020304" pitchFamily="18" charset="0"/>
            </a:endParaRPr>
          </a:p>
          <a:p>
            <a:endParaRPr lang="en-US"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0857899"/>
      </p:ext>
    </p:extLst>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4987"/>
            <a:ext cx="725735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s-ES" sz="2400" b="1" i="1" dirty="0">
                <a:solidFill>
                  <a:srgbClr val="FF0000"/>
                </a:solidFill>
                <a:latin typeface="Calibri"/>
                <a:cs typeface="Times New Roman"/>
              </a:rPr>
              <a:t>Problemas relacionados con la </a:t>
            </a:r>
            <a:r>
              <a:rPr lang="es-ES" sz="2400" b="1" i="1" dirty="0" smtClean="0">
                <a:solidFill>
                  <a:srgbClr val="FF0000"/>
                </a:solidFill>
                <a:latin typeface="Calibri"/>
                <a:cs typeface="Times New Roman"/>
              </a:rPr>
              <a:t>implementación</a:t>
            </a:r>
            <a:r>
              <a:rPr lang="fr-FR" sz="2000" dirty="0" smtClean="0">
                <a:latin typeface="Calibri"/>
                <a:cs typeface="Times New Roman"/>
              </a:rPr>
              <a:t>  </a:t>
            </a:r>
            <a:r>
              <a:rPr lang="en-US" altLang="en-US" sz="2400" b="1" i="1" dirty="0" smtClean="0">
                <a:solidFill>
                  <a:schemeClr val="tx1"/>
                </a:solidFill>
                <a:latin typeface="Lato" pitchFamily="34" charset="0"/>
                <a:cs typeface="Lato" pitchFamily="34" charset="0"/>
                <a:sym typeface="Lato" pitchFamily="34" charset="0"/>
              </a:rPr>
              <a:t>(3</a:t>
            </a:r>
            <a:r>
              <a:rPr lang="en-US" altLang="en-US" sz="2400" b="1" i="1" dirty="0">
                <a:solidFill>
                  <a:schemeClr val="tx1"/>
                </a:solidFill>
                <a:latin typeface="Lato" pitchFamily="34" charset="0"/>
                <a:cs typeface="Lato" pitchFamily="34" charset="0"/>
                <a:sym typeface="Lato" pitchFamily="34" charset="0"/>
              </a:rPr>
              <a:t>)</a:t>
            </a: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35</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107504" y="762000"/>
            <a:ext cx="8856984"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indent="-342900">
              <a:buFont typeface="Wingdings" panose="05000000000000000000" pitchFamily="2" charset="2"/>
              <a:buChar char="q"/>
            </a:pPr>
            <a:endParaRPr lang="en-US" altLang="en-US" sz="2400" kern="0" dirty="0">
              <a:latin typeface="Lato" panose="020F0502020204030203" pitchFamily="34" charset="0"/>
              <a:cs typeface="Times New Roman" panose="02020603050405020304" pitchFamily="18" charset="0"/>
            </a:endParaRPr>
          </a:p>
          <a:p>
            <a:pPr marL="342900" lvl="0" indent="-342900">
              <a:buFont typeface="Wingdings" panose="05000000000000000000" pitchFamily="2" charset="2"/>
              <a:buChar char="q"/>
            </a:pPr>
            <a:r>
              <a:rPr lang="es-ES" sz="2400" b="1" dirty="0" smtClean="0">
                <a:solidFill>
                  <a:srgbClr val="FF0000"/>
                </a:solidFill>
              </a:rPr>
              <a:t>La </a:t>
            </a:r>
            <a:r>
              <a:rPr lang="es-ES" sz="2400" b="1" dirty="0">
                <a:solidFill>
                  <a:srgbClr val="FF0000"/>
                </a:solidFill>
              </a:rPr>
              <a:t>coordinación de la política industrial debe comenzar en el nivel superior del gobierno</a:t>
            </a:r>
            <a:r>
              <a:rPr lang="es-ES" sz="2400" dirty="0">
                <a:solidFill>
                  <a:srgbClr val="FF0000"/>
                </a:solidFill>
              </a:rPr>
              <a:t>, con la oficina ejecutiva y los ministerios clave.</a:t>
            </a:r>
            <a:endParaRPr lang="fr-FR" sz="2400" dirty="0">
              <a:solidFill>
                <a:srgbClr val="FF0000"/>
              </a:solidFill>
            </a:endParaRPr>
          </a:p>
          <a:p>
            <a:endParaRPr lang="en-GB" altLang="en-US" sz="2400" dirty="0" smtClean="0">
              <a:solidFill>
                <a:srgbClr val="FF0000"/>
              </a:solidFill>
              <a:latin typeface="Lato" panose="020F0502020204030203" pitchFamily="34" charset="0"/>
              <a:cs typeface="Times New Roman" panose="02020603050405020304" pitchFamily="18" charset="0"/>
            </a:endParaRPr>
          </a:p>
          <a:p>
            <a:pPr marL="342900" lvl="0" indent="-342900">
              <a:buFont typeface="Wingdings" panose="05000000000000000000" pitchFamily="2" charset="2"/>
              <a:buChar char="q"/>
            </a:pPr>
            <a:r>
              <a:rPr lang="es-ES" sz="2400" b="1" dirty="0" smtClean="0">
                <a:solidFill>
                  <a:srgbClr val="FF0000"/>
                </a:solidFill>
              </a:rPr>
              <a:t>Los </a:t>
            </a:r>
            <a:r>
              <a:rPr lang="es-ES" sz="2400" b="1" dirty="0">
                <a:solidFill>
                  <a:srgbClr val="FF0000"/>
                </a:solidFill>
              </a:rPr>
              <a:t>problemas relacionados con la organización dentro de las </a:t>
            </a:r>
            <a:r>
              <a:rPr lang="es-ES" sz="2400" b="1" dirty="0" err="1">
                <a:solidFill>
                  <a:srgbClr val="FF0000"/>
                </a:solidFill>
              </a:rPr>
              <a:t>OPIs</a:t>
            </a:r>
            <a:r>
              <a:rPr lang="es-ES" sz="2400" b="1" dirty="0">
                <a:solidFill>
                  <a:srgbClr val="FF0000"/>
                </a:solidFill>
              </a:rPr>
              <a:t> deben ser tratados, incluyendo</a:t>
            </a:r>
            <a:r>
              <a:rPr lang="es-ES" sz="2400" b="1" dirty="0" smtClean="0">
                <a:solidFill>
                  <a:srgbClr val="FF0000"/>
                </a:solidFill>
              </a:rPr>
              <a:t>:</a:t>
            </a:r>
            <a:endParaRPr lang="en-GB" altLang="en-US" sz="2400" dirty="0" smtClean="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sz="2400" i="1" dirty="0" smtClean="0">
                <a:solidFill>
                  <a:srgbClr val="FF0000"/>
                </a:solidFill>
              </a:rPr>
              <a:t>el </a:t>
            </a:r>
            <a:r>
              <a:rPr lang="es-ES" sz="2400" i="1" dirty="0">
                <a:solidFill>
                  <a:srgbClr val="FF0000"/>
                </a:solidFill>
              </a:rPr>
              <a:t>vacío </a:t>
            </a:r>
            <a:r>
              <a:rPr lang="es-ES" sz="2400" i="1" dirty="0" smtClean="0">
                <a:solidFill>
                  <a:srgbClr val="FF0000"/>
                </a:solidFill>
              </a:rPr>
              <a:t>estructural</a:t>
            </a:r>
            <a:endParaRPr lang="en-GB" altLang="en-US" sz="2200" i="1" dirty="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sz="2400" i="1" dirty="0" smtClean="0">
                <a:solidFill>
                  <a:srgbClr val="FF0000"/>
                </a:solidFill>
              </a:rPr>
              <a:t>los </a:t>
            </a:r>
            <a:r>
              <a:rPr lang="es-ES" sz="2400" i="1" dirty="0">
                <a:solidFill>
                  <a:srgbClr val="FF0000"/>
                </a:solidFill>
              </a:rPr>
              <a:t>Fallos operativos, </a:t>
            </a:r>
            <a:r>
              <a:rPr lang="es-ES" sz="2400" i="1" dirty="0" smtClean="0">
                <a:solidFill>
                  <a:srgbClr val="FF0000"/>
                </a:solidFill>
              </a:rPr>
              <a:t>y</a:t>
            </a:r>
            <a:endParaRPr lang="en-GB" altLang="en-US" sz="2200" i="1" dirty="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sz="2400" i="1" dirty="0" smtClean="0">
                <a:solidFill>
                  <a:srgbClr val="FF0000"/>
                </a:solidFill>
              </a:rPr>
              <a:t>la </a:t>
            </a:r>
            <a:r>
              <a:rPr lang="es-ES" sz="2400" i="1" dirty="0">
                <a:solidFill>
                  <a:srgbClr val="FF0000"/>
                </a:solidFill>
              </a:rPr>
              <a:t>falta de dinamismo y la  intransigencia entre las OPI</a:t>
            </a:r>
            <a:endParaRPr lang="fr-FR" sz="2400" dirty="0">
              <a:solidFill>
                <a:srgbClr val="FF0000"/>
              </a:solidFill>
            </a:endParaRPr>
          </a:p>
          <a:p>
            <a:pPr lvl="1"/>
            <a:endParaRPr lang="en-GB" altLang="en-US" sz="2400" dirty="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s-ES" sz="2400" b="1" dirty="0" smtClean="0">
                <a:solidFill>
                  <a:srgbClr val="FF0000"/>
                </a:solidFill>
              </a:rPr>
              <a:t>Las </a:t>
            </a:r>
            <a:r>
              <a:rPr lang="es-ES" sz="2400" b="1" dirty="0">
                <a:solidFill>
                  <a:srgbClr val="FF0000"/>
                </a:solidFill>
              </a:rPr>
              <a:t>brechas institucionales dentro del marco de la PI deben cerrarse para que las fallas del mercado se aborden directamente, y que los inversionistas se sientan atraídos por las nuevas iniciativas industriales</a:t>
            </a:r>
            <a:r>
              <a:rPr lang="es-ES" sz="2400" dirty="0">
                <a:solidFill>
                  <a:srgbClr val="FF0000"/>
                </a:solidFill>
              </a:rPr>
              <a:t> </a:t>
            </a:r>
            <a:endParaRPr lang="en-GB" altLang="ja-JP" sz="2400" dirty="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endParaRPr lang="en-US" altLang="en-US" sz="1900" kern="0" dirty="0">
              <a:latin typeface="Lato" panose="020F0502020204030203" pitchFamily="34" charset="0"/>
              <a:cs typeface="Times New Roman" panose="02020603050405020304" pitchFamily="18" charset="0"/>
            </a:endParaRPr>
          </a:p>
          <a:p>
            <a:endParaRPr lang="en-US"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25930"/>
      </p:ext>
    </p:extLst>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36</a:t>
            </a:fld>
            <a:endParaRPr lang="en-US" altLang="en-US"/>
          </a:p>
        </p:txBody>
      </p:sp>
      <p:sp>
        <p:nvSpPr>
          <p:cNvPr id="15" name="Rectangle 8">
            <a:extLst>
              <a:ext uri="{FF2B5EF4-FFF2-40B4-BE49-F238E27FC236}">
                <a16:creationId xmlns="" xmlns:a16="http://schemas.microsoft.com/office/drawing/2014/main" id="{0F07B724-133F-4348-8E8F-FBD57F4E609D}"/>
              </a:ext>
            </a:extLst>
          </p:cNvPr>
          <p:cNvSpPr txBox="1">
            <a:spLocks noChangeArrowheads="1"/>
          </p:cNvSpPr>
          <p:nvPr/>
        </p:nvSpPr>
        <p:spPr bwMode="auto">
          <a:xfrm>
            <a:off x="179512" y="134144"/>
            <a:ext cx="72341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lvl="0"/>
            <a:r>
              <a:rPr lang="es-ES" sz="2000" dirty="0">
                <a:solidFill>
                  <a:srgbClr val="FF0000"/>
                </a:solidFill>
              </a:rPr>
              <a:t>Problemas relacionados con la implementación: identificar las limitaciones para el surgimiento y el crecimiento de las actividades económicas con un resultado social deseable (de Freire, UNCTAD</a:t>
            </a:r>
            <a:r>
              <a:rPr lang="es-ES" sz="2400" dirty="0"/>
              <a:t>)</a:t>
            </a:r>
            <a:endParaRPr lang="fr-FR" sz="2400" dirty="0"/>
          </a:p>
        </p:txBody>
      </p:sp>
      <p:sp>
        <p:nvSpPr>
          <p:cNvPr id="16" name="Rectangle 12">
            <a:extLst>
              <a:ext uri="{FF2B5EF4-FFF2-40B4-BE49-F238E27FC236}">
                <a16:creationId xmlns="" xmlns:a16="http://schemas.microsoft.com/office/drawing/2014/main" id="{F0D76C3B-DC55-4DDB-B1B0-E541B7EC96F6}"/>
              </a:ext>
            </a:extLst>
          </p:cNvPr>
          <p:cNvSpPr txBox="1">
            <a:spLocks noChangeArrowheads="1"/>
          </p:cNvSpPr>
          <p:nvPr/>
        </p:nvSpPr>
        <p:spPr bwMode="auto">
          <a:xfrm>
            <a:off x="0" y="1231032"/>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800" b="0" i="0" u="none" strike="noStrike" kern="1200" cap="none" spc="0" normalizeH="0" baseline="0" noProof="0" dirty="0" err="1" smtClean="0">
                <a:ln>
                  <a:noFill/>
                </a:ln>
                <a:solidFill>
                  <a:srgbClr val="FF0000"/>
                </a:solidFill>
                <a:effectLst/>
                <a:uLnTx/>
                <a:uFillTx/>
                <a:latin typeface="Calibri"/>
                <a:ea typeface="+mn-ea"/>
                <a:cs typeface="+mn-cs"/>
              </a:rPr>
              <a:t>Diagnóstico</a:t>
            </a:r>
            <a:r>
              <a:rPr kumimoji="0" lang="en-US" altLang="en-US" sz="1800" b="0" i="0" u="none" strike="noStrike" kern="1200" cap="none" spc="0" normalizeH="0" baseline="0" noProof="0" dirty="0" smtClean="0">
                <a:ln>
                  <a:noFill/>
                </a:ln>
                <a:solidFill>
                  <a:srgbClr val="FF0000"/>
                </a:solidFill>
                <a:effectLst/>
                <a:uLnTx/>
                <a:uFillTx/>
                <a:latin typeface="Calibri"/>
                <a:ea typeface="+mn-ea"/>
                <a:cs typeface="+mn-cs"/>
              </a:rPr>
              <a:t> del </a:t>
            </a:r>
            <a:r>
              <a:rPr kumimoji="0" lang="en-US" altLang="en-US" sz="1800" b="0" i="0" u="none" strike="noStrike" kern="1200" cap="none" spc="0" normalizeH="0" baseline="0" noProof="0" dirty="0" err="1" smtClean="0">
                <a:ln>
                  <a:noFill/>
                </a:ln>
                <a:solidFill>
                  <a:srgbClr val="FF0000"/>
                </a:solidFill>
                <a:effectLst/>
                <a:uLnTx/>
                <a:uFillTx/>
                <a:latin typeface="Calibri"/>
                <a:ea typeface="+mn-ea"/>
                <a:cs typeface="+mn-cs"/>
              </a:rPr>
              <a:t>crecimiento</a:t>
            </a:r>
            <a:r>
              <a:rPr kumimoji="0" lang="en-US" altLang="en-US"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en-US" altLang="en-US" sz="1800" b="0" i="0" u="none" strike="noStrike" kern="1200" cap="none" spc="0" normalizeH="0" baseline="0" noProof="0" dirty="0">
                <a:ln>
                  <a:noFill/>
                </a:ln>
                <a:solidFill>
                  <a:srgbClr val="FF0000"/>
                </a:solidFill>
                <a:effectLst/>
                <a:uLnTx/>
                <a:uFillTx/>
                <a:latin typeface="Calibri"/>
                <a:ea typeface="+mn-ea"/>
                <a:cs typeface="+mn-cs"/>
              </a:rPr>
              <a:t>(</a:t>
            </a:r>
            <a:r>
              <a:rPr kumimoji="0" lang="en-US" altLang="en-US" sz="1800" b="0" i="0" u="none" strike="noStrike" kern="1200" cap="none" spc="0" normalizeH="0" baseline="0" noProof="0" dirty="0" err="1">
                <a:ln>
                  <a:noFill/>
                </a:ln>
                <a:solidFill>
                  <a:srgbClr val="FF0000"/>
                </a:solidFill>
                <a:effectLst/>
                <a:uLnTx/>
                <a:uFillTx/>
                <a:latin typeface="Calibri"/>
                <a:ea typeface="+mn-ea"/>
                <a:cs typeface="+mn-cs"/>
              </a:rPr>
              <a:t>Hausmann</a:t>
            </a:r>
            <a:r>
              <a:rPr kumimoji="0" lang="en-US" altLang="en-US" sz="1800" b="0" i="0" u="none" strike="noStrike" kern="1200" cap="none" spc="0" normalizeH="0" baseline="0" noProof="0" dirty="0">
                <a:ln>
                  <a:noFill/>
                </a:ln>
                <a:solidFill>
                  <a:srgbClr val="FF0000"/>
                </a:solidFill>
                <a:effectLst/>
                <a:uLnTx/>
                <a:uFillTx/>
                <a:latin typeface="Calibri"/>
                <a:ea typeface="+mn-ea"/>
                <a:cs typeface="+mn-cs"/>
              </a:rPr>
              <a:t>, </a:t>
            </a:r>
            <a:r>
              <a:rPr kumimoji="0" lang="en-US" altLang="en-US" sz="1800" b="0" i="0" u="none" strike="noStrike" kern="1200" cap="none" spc="0" normalizeH="0" baseline="0" noProof="0" dirty="0" err="1">
                <a:ln>
                  <a:noFill/>
                </a:ln>
                <a:solidFill>
                  <a:srgbClr val="FF0000"/>
                </a:solidFill>
                <a:effectLst/>
                <a:uLnTx/>
                <a:uFillTx/>
                <a:latin typeface="Calibri"/>
                <a:ea typeface="+mn-ea"/>
                <a:cs typeface="+mn-cs"/>
              </a:rPr>
              <a:t>Rodrik</a:t>
            </a:r>
            <a:r>
              <a:rPr kumimoji="0" lang="en-US" altLang="en-US" sz="1800" b="0" i="0" u="none" strike="noStrike" kern="1200" cap="none" spc="0" normalizeH="0" baseline="0" noProof="0" dirty="0">
                <a:ln>
                  <a:noFill/>
                </a:ln>
                <a:solidFill>
                  <a:srgbClr val="FF0000"/>
                </a:solidFill>
                <a:effectLst/>
                <a:uLnTx/>
                <a:uFillTx/>
                <a:latin typeface="Calibri"/>
                <a:ea typeface="+mn-ea"/>
                <a:cs typeface="+mn-cs"/>
              </a:rPr>
              <a:t> </a:t>
            </a:r>
            <a:r>
              <a:rPr lang="en-US" altLang="en-US" sz="1800" dirty="0">
                <a:solidFill>
                  <a:srgbClr val="FF0000"/>
                </a:solidFill>
                <a:latin typeface="Calibri"/>
              </a:rPr>
              <a:t>y</a:t>
            </a:r>
            <a:r>
              <a:rPr kumimoji="0" lang="en-US" altLang="en-US" sz="1800" b="0" i="0" u="none" strike="noStrike" kern="1200" cap="none" spc="0" normalizeH="0" baseline="0" noProof="0" dirty="0" smtClean="0">
                <a:ln>
                  <a:noFill/>
                </a:ln>
                <a:solidFill>
                  <a:srgbClr val="FF0000"/>
                </a:solidFill>
                <a:effectLst/>
                <a:uLnTx/>
                <a:uFillTx/>
                <a:latin typeface="Calibri"/>
                <a:ea typeface="+mn-ea"/>
                <a:cs typeface="+mn-cs"/>
              </a:rPr>
              <a:t> </a:t>
            </a:r>
            <a:r>
              <a:rPr kumimoji="0" lang="en-US" altLang="en-US" sz="1800" b="0" i="0" u="none" strike="noStrike" kern="1200" cap="none" spc="0" normalizeH="0" baseline="0" noProof="0" dirty="0">
                <a:ln>
                  <a:noFill/>
                </a:ln>
                <a:solidFill>
                  <a:srgbClr val="FF0000"/>
                </a:solidFill>
                <a:effectLst/>
                <a:uLnTx/>
                <a:uFillTx/>
                <a:latin typeface="Calibri"/>
                <a:ea typeface="+mn-ea"/>
                <a:cs typeface="+mn-cs"/>
              </a:rPr>
              <a:t>Velasco, 2005)</a:t>
            </a:r>
          </a:p>
          <a:p>
            <a:pPr lvl="0">
              <a:defRPr/>
            </a:pPr>
            <a:r>
              <a:rPr lang="es-ES" sz="1800" dirty="0">
                <a:solidFill>
                  <a:srgbClr val="FF0000"/>
                </a:solidFill>
                <a:cs typeface="Times New Roman"/>
              </a:rPr>
              <a:t>Economía clínica </a:t>
            </a:r>
            <a:r>
              <a:rPr kumimoji="0" lang="en-US" altLang="en-US" sz="1800" b="0" i="0" u="none" strike="noStrike" kern="1200" cap="none" spc="0" normalizeH="0" baseline="0" noProof="0" dirty="0" smtClean="0">
                <a:ln>
                  <a:noFill/>
                </a:ln>
                <a:solidFill>
                  <a:srgbClr val="FF0000"/>
                </a:solidFill>
                <a:effectLst/>
                <a:uLnTx/>
                <a:uFillTx/>
                <a:latin typeface="Calibri"/>
                <a:ea typeface="+mn-ea"/>
                <a:cs typeface="+mn-cs"/>
              </a:rPr>
              <a:t>(</a:t>
            </a:r>
            <a:r>
              <a:rPr kumimoji="0" lang="en-US" altLang="en-US" sz="1800" b="0" i="0" u="none" strike="noStrike" kern="1200" cap="none" spc="0" normalizeH="0" baseline="0" noProof="0" dirty="0">
                <a:ln>
                  <a:noFill/>
                </a:ln>
                <a:solidFill>
                  <a:srgbClr val="FF0000"/>
                </a:solidFill>
                <a:effectLst/>
                <a:uLnTx/>
                <a:uFillTx/>
                <a:latin typeface="Calibri"/>
                <a:ea typeface="+mn-ea"/>
                <a:cs typeface="+mn-cs"/>
              </a:rPr>
              <a:t>Jeffrey Sachs, 2005)</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altLang="en-US" sz="1800" b="0" i="0" u="none" strike="noStrike" kern="1200" cap="none" spc="0" normalizeH="0" baseline="0" noProof="0" dirty="0">
              <a:ln>
                <a:noFill/>
              </a:ln>
              <a:solidFill>
                <a:sysClr val="windowText" lastClr="000000"/>
              </a:solidFill>
              <a:effectLst/>
              <a:uLnTx/>
              <a:uFillTx/>
              <a:latin typeface="Calibri"/>
              <a:ea typeface="+mn-ea"/>
              <a:cs typeface="+mn-cs"/>
            </a:endParaRPr>
          </a:p>
        </p:txBody>
      </p:sp>
      <p:pic>
        <p:nvPicPr>
          <p:cNvPr id="17" name="Picture 10">
            <a:extLst>
              <a:ext uri="{FF2B5EF4-FFF2-40B4-BE49-F238E27FC236}">
                <a16:creationId xmlns="" xmlns:a16="http://schemas.microsoft.com/office/drawing/2014/main" id="{12ACDA02-71B7-4B05-98E7-26A87E4BEC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68" y="1860010"/>
            <a:ext cx="8748464" cy="4565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 Box 11">
            <a:extLst>
              <a:ext uri="{FF2B5EF4-FFF2-40B4-BE49-F238E27FC236}">
                <a16:creationId xmlns="" xmlns:a16="http://schemas.microsoft.com/office/drawing/2014/main" id="{A5C8B88E-424A-45DC-8DDC-A5E5360FFBF9}"/>
              </a:ext>
            </a:extLst>
          </p:cNvPr>
          <p:cNvSpPr txBox="1">
            <a:spLocks noChangeArrowheads="1"/>
          </p:cNvSpPr>
          <p:nvPr/>
        </p:nvSpPr>
        <p:spPr bwMode="auto">
          <a:xfrm>
            <a:off x="251520" y="6539204"/>
            <a:ext cx="86947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900" dirty="0">
                <a:solidFill>
                  <a:srgbClr val="FF0000"/>
                </a:solidFill>
                <a:latin typeface="Arial" panose="020B0604020202020204" pitchFamily="34" charset="0"/>
              </a:rPr>
              <a:t>Fuente: Ricardo </a:t>
            </a:r>
            <a:r>
              <a:rPr lang="en-US" altLang="en-US" sz="900" dirty="0" err="1">
                <a:solidFill>
                  <a:srgbClr val="FF0000"/>
                </a:solidFill>
                <a:latin typeface="Arial" panose="020B0604020202020204" pitchFamily="34" charset="0"/>
              </a:rPr>
              <a:t>Hausmann</a:t>
            </a:r>
            <a:r>
              <a:rPr lang="en-US" altLang="en-US" sz="900" dirty="0">
                <a:solidFill>
                  <a:srgbClr val="FF0000"/>
                </a:solidFill>
                <a:latin typeface="Arial" panose="020B0604020202020204" pitchFamily="34" charset="0"/>
              </a:rPr>
              <a:t>, Bailey Klinger, Rodrigo Wagner (2008). </a:t>
            </a:r>
            <a:r>
              <a:rPr lang="en-US" altLang="en-US" sz="900" dirty="0" err="1">
                <a:solidFill>
                  <a:srgbClr val="FF0000"/>
                </a:solidFill>
                <a:latin typeface="Arial" panose="020B0604020202020204" pitchFamily="34" charset="0"/>
              </a:rPr>
              <a:t>Hacer</a:t>
            </a:r>
            <a:r>
              <a:rPr lang="en-US" altLang="en-US" sz="900" dirty="0">
                <a:solidFill>
                  <a:srgbClr val="FF0000"/>
                </a:solidFill>
                <a:latin typeface="Arial" panose="020B0604020202020204" pitchFamily="34" charset="0"/>
              </a:rPr>
              <a:t> el </a:t>
            </a:r>
            <a:r>
              <a:rPr lang="en-US" altLang="en-US" sz="900" dirty="0" err="1">
                <a:solidFill>
                  <a:srgbClr val="FF0000"/>
                </a:solidFill>
                <a:latin typeface="Arial" panose="020B0604020202020204" pitchFamily="34" charset="0"/>
              </a:rPr>
              <a:t>Diagnóstico</a:t>
            </a:r>
            <a:r>
              <a:rPr lang="en-US" altLang="en-US" sz="900" dirty="0">
                <a:solidFill>
                  <a:srgbClr val="FF0000"/>
                </a:solidFill>
                <a:latin typeface="Arial" panose="020B0604020202020204" pitchFamily="34" charset="0"/>
              </a:rPr>
              <a:t> del </a:t>
            </a:r>
            <a:r>
              <a:rPr lang="en-US" altLang="en-US" sz="900" dirty="0" err="1">
                <a:solidFill>
                  <a:srgbClr val="FF0000"/>
                </a:solidFill>
                <a:latin typeface="Arial" panose="020B0604020202020204" pitchFamily="34" charset="0"/>
              </a:rPr>
              <a:t>Crecimiento</a:t>
            </a:r>
            <a:r>
              <a:rPr lang="en-US" altLang="en-US" sz="900" dirty="0">
                <a:solidFill>
                  <a:srgbClr val="FF0000"/>
                </a:solidFill>
                <a:latin typeface="Arial" panose="020B0604020202020204" pitchFamily="34" charset="0"/>
              </a:rPr>
              <a:t> </a:t>
            </a:r>
            <a:r>
              <a:rPr lang="en-US" altLang="en-US" sz="900" dirty="0" err="1">
                <a:solidFill>
                  <a:srgbClr val="FF0000"/>
                </a:solidFill>
                <a:latin typeface="Arial" panose="020B0604020202020204" pitchFamily="34" charset="0"/>
              </a:rPr>
              <a:t>en</a:t>
            </a:r>
            <a:r>
              <a:rPr lang="en-US" altLang="en-US" sz="900" dirty="0">
                <a:solidFill>
                  <a:srgbClr val="FF0000"/>
                </a:solidFill>
                <a:latin typeface="Arial" panose="020B0604020202020204" pitchFamily="34" charset="0"/>
              </a:rPr>
              <a:t> la </a:t>
            </a:r>
            <a:r>
              <a:rPr lang="en-US" altLang="en-US" sz="900" dirty="0" err="1">
                <a:solidFill>
                  <a:srgbClr val="FF0000"/>
                </a:solidFill>
                <a:latin typeface="Arial" panose="020B0604020202020204" pitchFamily="34" charset="0"/>
              </a:rPr>
              <a:t>Práctica</a:t>
            </a:r>
            <a:r>
              <a:rPr lang="en-US" altLang="en-US" sz="900" dirty="0">
                <a:solidFill>
                  <a:srgbClr val="FF0000"/>
                </a:solidFill>
                <a:latin typeface="Arial" panose="020B0604020202020204" pitchFamily="34" charset="0"/>
              </a:rPr>
              <a:t>: A ‘</a:t>
            </a:r>
            <a:r>
              <a:rPr lang="en-US" altLang="en-US" sz="900" dirty="0" err="1">
                <a:solidFill>
                  <a:srgbClr val="FF0000"/>
                </a:solidFill>
                <a:latin typeface="Arial" panose="020B0604020202020204" pitchFamily="34" charset="0"/>
              </a:rPr>
              <a:t>Mindbook</a:t>
            </a:r>
            <a:r>
              <a:rPr lang="en-US" altLang="en-US" sz="900" dirty="0">
                <a:solidFill>
                  <a:srgbClr val="FF0000"/>
                </a:solidFill>
                <a:latin typeface="Arial" panose="020B0604020202020204" pitchFamily="34" charset="0"/>
              </a:rPr>
              <a:t>’. CID </a:t>
            </a:r>
            <a:r>
              <a:rPr lang="en-US" altLang="en-US" sz="900" dirty="0" err="1">
                <a:solidFill>
                  <a:srgbClr val="FF0000"/>
                </a:solidFill>
                <a:latin typeface="Arial" panose="020B0604020202020204" pitchFamily="34" charset="0"/>
              </a:rPr>
              <a:t>Documento</a:t>
            </a:r>
            <a:r>
              <a:rPr lang="en-US" altLang="en-US" sz="900" dirty="0">
                <a:solidFill>
                  <a:srgbClr val="FF0000"/>
                </a:solidFill>
                <a:latin typeface="Arial" panose="020B0604020202020204" pitchFamily="34" charset="0"/>
              </a:rPr>
              <a:t> de </a:t>
            </a:r>
            <a:r>
              <a:rPr lang="en-US" altLang="en-US" sz="900" dirty="0" err="1">
                <a:solidFill>
                  <a:srgbClr val="FF0000"/>
                </a:solidFill>
                <a:latin typeface="Arial" panose="020B0604020202020204" pitchFamily="34" charset="0"/>
              </a:rPr>
              <a:t>Trabajo</a:t>
            </a:r>
            <a:r>
              <a:rPr lang="en-US" altLang="en-US" sz="900" dirty="0">
                <a:solidFill>
                  <a:srgbClr val="FF0000"/>
                </a:solidFill>
                <a:latin typeface="Arial" panose="020B0604020202020204" pitchFamily="34" charset="0"/>
              </a:rPr>
              <a:t> N° 177</a:t>
            </a:r>
          </a:p>
        </p:txBody>
      </p:sp>
    </p:spTree>
    <p:extLst>
      <p:ext uri="{BB962C8B-B14F-4D97-AF65-F5344CB8AC3E}">
        <p14:creationId xmlns:p14="http://schemas.microsoft.com/office/powerpoint/2010/main" val="1392388419"/>
      </p:ext>
    </p:extLst>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29284" y="63769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22300" y="6475522"/>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59315" y="6348521"/>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352358" y="647429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37</a:t>
            </a:fld>
            <a:endParaRPr lang="en-US" altLang="en-US"/>
          </a:p>
        </p:txBody>
      </p:sp>
      <p:sp>
        <p:nvSpPr>
          <p:cNvPr id="14" name="Rectangle 2">
            <a:extLst>
              <a:ext uri="{FF2B5EF4-FFF2-40B4-BE49-F238E27FC236}">
                <a16:creationId xmlns="" xmlns:a16="http://schemas.microsoft.com/office/drawing/2014/main" id="{EB9409F6-C29D-42E8-B560-04B66CCC42B8}"/>
              </a:ext>
            </a:extLst>
          </p:cNvPr>
          <p:cNvSpPr>
            <a:spLocks noGrp="1" noChangeArrowheads="1"/>
          </p:cNvSpPr>
          <p:nvPr>
            <p:ph type="title"/>
          </p:nvPr>
        </p:nvSpPr>
        <p:spPr>
          <a:xfrm>
            <a:off x="0" y="0"/>
            <a:ext cx="7413625" cy="1093788"/>
          </a:xfrm>
          <a:solidFill>
            <a:schemeClr val="accent1"/>
          </a:solidFill>
        </p:spPr>
        <p:txBody>
          <a:bodyPr/>
          <a:lstStyle/>
          <a:p>
            <a:pPr>
              <a:lnSpc>
                <a:spcPct val="115000"/>
              </a:lnSpc>
              <a:spcAft>
                <a:spcPts val="1000"/>
              </a:spcAft>
            </a:pPr>
            <a:r>
              <a:rPr lang="es-ES" sz="2000" dirty="0">
                <a:solidFill>
                  <a:srgbClr val="FF0000"/>
                </a:solidFill>
                <a:latin typeface="Calibri"/>
                <a:ea typeface="Calibri"/>
                <a:cs typeface="Times New Roman"/>
              </a:rPr>
              <a:t>Problemas relacionados con la implementación: identificar las limitaciones para el surgimiento y el crecimiento de las actividades económicas con un resultado social deseable</a:t>
            </a:r>
            <a:endParaRPr lang="fr-FR" sz="2000" dirty="0">
              <a:effectLst/>
              <a:latin typeface="Calibri"/>
              <a:ea typeface="Calibri"/>
              <a:cs typeface="Times New Roman"/>
            </a:endParaRPr>
          </a:p>
        </p:txBody>
      </p:sp>
      <p:sp>
        <p:nvSpPr>
          <p:cNvPr id="15" name="TextBox 1">
            <a:extLst>
              <a:ext uri="{FF2B5EF4-FFF2-40B4-BE49-F238E27FC236}">
                <a16:creationId xmlns="" xmlns:a16="http://schemas.microsoft.com/office/drawing/2014/main" id="{688DA82E-2F5B-4380-A247-D623053394ED}"/>
              </a:ext>
            </a:extLst>
          </p:cNvPr>
          <p:cNvSpPr txBox="1">
            <a:spLocks noChangeArrowheads="1"/>
          </p:cNvSpPr>
          <p:nvPr/>
        </p:nvSpPr>
        <p:spPr bwMode="auto">
          <a:xfrm>
            <a:off x="0" y="114300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s-ES" sz="1800" dirty="0">
                <a:solidFill>
                  <a:srgbClr val="FF0000"/>
                </a:solidFill>
                <a:latin typeface="Calibri"/>
                <a:cs typeface="Times New Roman"/>
              </a:rPr>
              <a:t>Tasa de cambio, salarios </a:t>
            </a:r>
            <a:endParaRPr lang="en-GB" altLang="en-US" sz="1800" dirty="0">
              <a:latin typeface="Arial" panose="020B0604020202020204" pitchFamily="34" charset="0"/>
            </a:endParaRPr>
          </a:p>
        </p:txBody>
      </p:sp>
      <p:pic>
        <p:nvPicPr>
          <p:cNvPr id="16" name="Picture 4">
            <a:extLst>
              <a:ext uri="{FF2B5EF4-FFF2-40B4-BE49-F238E27FC236}">
                <a16:creationId xmlns="" xmlns:a16="http://schemas.microsoft.com/office/drawing/2014/main" id="{A0CB3CE7-171D-4C47-9E8F-6704A519A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00" y="1524923"/>
            <a:ext cx="9144000" cy="4625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5">
            <a:extLst>
              <a:ext uri="{FF2B5EF4-FFF2-40B4-BE49-F238E27FC236}">
                <a16:creationId xmlns="" xmlns:a16="http://schemas.microsoft.com/office/drawing/2014/main" id="{5DF016EE-863F-4CF7-B90F-619D0B1DCD15}"/>
              </a:ext>
            </a:extLst>
          </p:cNvPr>
          <p:cNvSpPr txBox="1">
            <a:spLocks noChangeArrowheads="1"/>
          </p:cNvSpPr>
          <p:nvPr/>
        </p:nvSpPr>
        <p:spPr bwMode="auto">
          <a:xfrm>
            <a:off x="420688" y="6133020"/>
            <a:ext cx="8458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en-US" altLang="en-US" sz="900" dirty="0" smtClean="0">
                <a:solidFill>
                  <a:srgbClr val="FF0000"/>
                </a:solidFill>
                <a:latin typeface="Arial" panose="020B0604020202020204" pitchFamily="34" charset="0"/>
              </a:rPr>
              <a:t>Fuente</a:t>
            </a:r>
            <a:r>
              <a:rPr lang="en-US" altLang="en-US" sz="900" dirty="0">
                <a:solidFill>
                  <a:srgbClr val="FF0000"/>
                </a:solidFill>
                <a:latin typeface="Arial" panose="020B0604020202020204" pitchFamily="34" charset="0"/>
              </a:rPr>
              <a:t>: Ricardo </a:t>
            </a:r>
            <a:r>
              <a:rPr lang="en-US" altLang="en-US" sz="900" dirty="0" err="1">
                <a:solidFill>
                  <a:srgbClr val="FF0000"/>
                </a:solidFill>
                <a:latin typeface="Arial" panose="020B0604020202020204" pitchFamily="34" charset="0"/>
              </a:rPr>
              <a:t>Hausmann</a:t>
            </a:r>
            <a:r>
              <a:rPr lang="en-US" altLang="en-US" sz="900" dirty="0">
                <a:solidFill>
                  <a:srgbClr val="FF0000"/>
                </a:solidFill>
                <a:latin typeface="Arial" panose="020B0604020202020204" pitchFamily="34" charset="0"/>
              </a:rPr>
              <a:t>, Bailey Klinger, Rodrigo Wagner (2008). </a:t>
            </a:r>
            <a:r>
              <a:rPr lang="en-US" altLang="en-US" sz="900" dirty="0" err="1" smtClean="0">
                <a:solidFill>
                  <a:srgbClr val="FF0000"/>
                </a:solidFill>
                <a:latin typeface="Arial" panose="020B0604020202020204" pitchFamily="34" charset="0"/>
              </a:rPr>
              <a:t>Hacer</a:t>
            </a:r>
            <a:r>
              <a:rPr lang="en-US" altLang="en-US" sz="900" dirty="0" smtClean="0">
                <a:solidFill>
                  <a:srgbClr val="FF0000"/>
                </a:solidFill>
                <a:latin typeface="Arial" panose="020B0604020202020204" pitchFamily="34" charset="0"/>
              </a:rPr>
              <a:t> el </a:t>
            </a:r>
            <a:r>
              <a:rPr lang="en-US" altLang="en-US" sz="900" dirty="0" err="1" smtClean="0">
                <a:solidFill>
                  <a:srgbClr val="FF0000"/>
                </a:solidFill>
                <a:latin typeface="Arial" panose="020B0604020202020204" pitchFamily="34" charset="0"/>
              </a:rPr>
              <a:t>Diagnóstico</a:t>
            </a:r>
            <a:r>
              <a:rPr lang="en-US" altLang="en-US" sz="900" dirty="0" smtClean="0">
                <a:solidFill>
                  <a:srgbClr val="FF0000"/>
                </a:solidFill>
                <a:latin typeface="Arial" panose="020B0604020202020204" pitchFamily="34" charset="0"/>
              </a:rPr>
              <a:t> del </a:t>
            </a:r>
            <a:r>
              <a:rPr lang="en-US" altLang="en-US" sz="900" dirty="0" err="1" smtClean="0">
                <a:solidFill>
                  <a:srgbClr val="FF0000"/>
                </a:solidFill>
                <a:latin typeface="Arial" panose="020B0604020202020204" pitchFamily="34" charset="0"/>
              </a:rPr>
              <a:t>Crecimiento</a:t>
            </a:r>
            <a:r>
              <a:rPr lang="en-US" altLang="en-US" sz="900" dirty="0" smtClean="0">
                <a:solidFill>
                  <a:srgbClr val="FF0000"/>
                </a:solidFill>
                <a:latin typeface="Arial" panose="020B0604020202020204" pitchFamily="34" charset="0"/>
              </a:rPr>
              <a:t> </a:t>
            </a:r>
            <a:r>
              <a:rPr lang="en-US" altLang="en-US" sz="900" dirty="0" err="1" smtClean="0">
                <a:solidFill>
                  <a:srgbClr val="FF0000"/>
                </a:solidFill>
                <a:latin typeface="Arial" panose="020B0604020202020204" pitchFamily="34" charset="0"/>
              </a:rPr>
              <a:t>en</a:t>
            </a:r>
            <a:r>
              <a:rPr lang="en-US" altLang="en-US" sz="900" dirty="0" smtClean="0">
                <a:solidFill>
                  <a:srgbClr val="FF0000"/>
                </a:solidFill>
                <a:latin typeface="Arial" panose="020B0604020202020204" pitchFamily="34" charset="0"/>
              </a:rPr>
              <a:t> la </a:t>
            </a:r>
            <a:r>
              <a:rPr lang="en-US" altLang="en-US" sz="900" dirty="0" err="1" smtClean="0">
                <a:solidFill>
                  <a:srgbClr val="FF0000"/>
                </a:solidFill>
                <a:latin typeface="Arial" panose="020B0604020202020204" pitchFamily="34" charset="0"/>
              </a:rPr>
              <a:t>Práctica</a:t>
            </a:r>
            <a:r>
              <a:rPr lang="en-US" altLang="en-US" sz="900" dirty="0" smtClean="0">
                <a:solidFill>
                  <a:srgbClr val="FF0000"/>
                </a:solidFill>
                <a:latin typeface="Arial" panose="020B0604020202020204" pitchFamily="34" charset="0"/>
              </a:rPr>
              <a:t>: </a:t>
            </a:r>
            <a:r>
              <a:rPr lang="en-US" altLang="en-US" sz="900" dirty="0">
                <a:solidFill>
                  <a:srgbClr val="FF0000"/>
                </a:solidFill>
                <a:latin typeface="Arial" panose="020B0604020202020204" pitchFamily="34" charset="0"/>
              </a:rPr>
              <a:t>A ‘</a:t>
            </a:r>
            <a:r>
              <a:rPr lang="en-US" altLang="en-US" sz="900" dirty="0" err="1">
                <a:solidFill>
                  <a:srgbClr val="FF0000"/>
                </a:solidFill>
                <a:latin typeface="Arial" panose="020B0604020202020204" pitchFamily="34" charset="0"/>
              </a:rPr>
              <a:t>Mindbook</a:t>
            </a:r>
            <a:r>
              <a:rPr lang="en-US" altLang="en-US" sz="900" dirty="0">
                <a:solidFill>
                  <a:srgbClr val="FF0000"/>
                </a:solidFill>
                <a:latin typeface="Arial" panose="020B0604020202020204" pitchFamily="34" charset="0"/>
              </a:rPr>
              <a:t>’. CID </a:t>
            </a:r>
            <a:r>
              <a:rPr lang="en-US" altLang="en-US" sz="900" dirty="0" err="1" smtClean="0">
                <a:solidFill>
                  <a:srgbClr val="FF0000"/>
                </a:solidFill>
                <a:latin typeface="Arial" panose="020B0604020202020204" pitchFamily="34" charset="0"/>
              </a:rPr>
              <a:t>Documento</a:t>
            </a:r>
            <a:r>
              <a:rPr lang="en-US" altLang="en-US" sz="900" dirty="0" smtClean="0">
                <a:solidFill>
                  <a:srgbClr val="FF0000"/>
                </a:solidFill>
                <a:latin typeface="Arial" panose="020B0604020202020204" pitchFamily="34" charset="0"/>
              </a:rPr>
              <a:t> de </a:t>
            </a:r>
            <a:r>
              <a:rPr lang="en-US" altLang="en-US" sz="900" dirty="0" err="1" smtClean="0">
                <a:solidFill>
                  <a:srgbClr val="FF0000"/>
                </a:solidFill>
                <a:latin typeface="Arial" panose="020B0604020202020204" pitchFamily="34" charset="0"/>
              </a:rPr>
              <a:t>Trabajo</a:t>
            </a:r>
            <a:r>
              <a:rPr lang="en-US" altLang="en-US" sz="900" dirty="0" smtClean="0">
                <a:solidFill>
                  <a:srgbClr val="FF0000"/>
                </a:solidFill>
                <a:latin typeface="Arial" panose="020B0604020202020204" pitchFamily="34" charset="0"/>
              </a:rPr>
              <a:t> N° </a:t>
            </a:r>
            <a:r>
              <a:rPr lang="en-US" altLang="en-US" sz="900" dirty="0">
                <a:solidFill>
                  <a:srgbClr val="FF0000"/>
                </a:solidFill>
                <a:latin typeface="Arial" panose="020B0604020202020204" pitchFamily="34" charset="0"/>
              </a:rPr>
              <a:t>177</a:t>
            </a:r>
          </a:p>
        </p:txBody>
      </p:sp>
    </p:spTree>
    <p:extLst>
      <p:ext uri="{BB962C8B-B14F-4D97-AF65-F5344CB8AC3E}">
        <p14:creationId xmlns:p14="http://schemas.microsoft.com/office/powerpoint/2010/main" val="551844006"/>
      </p:ext>
    </p:extLst>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38</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5" name="AutoShape 44">
            <a:extLst>
              <a:ext uri="{FF2B5EF4-FFF2-40B4-BE49-F238E27FC236}">
                <a16:creationId xmlns="" xmlns:a16="http://schemas.microsoft.com/office/drawing/2014/main" id="{24457DE5-9132-4F04-9CA0-3BDB25B3165D}"/>
              </a:ext>
            </a:extLst>
          </p:cNvPr>
          <p:cNvSpPr>
            <a:spLocks/>
          </p:cNvSpPr>
          <p:nvPr/>
        </p:nvSpPr>
        <p:spPr bwMode="auto">
          <a:xfrm>
            <a:off x="1007125" y="1974304"/>
            <a:ext cx="7411388" cy="2894856"/>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lvl="0"/>
            <a:endParaRPr lang="en-US" sz="3200" dirty="0">
              <a:solidFill>
                <a:srgbClr val="FFFFFF"/>
              </a:solidFill>
              <a:latin typeface="Lato" panose="020F0502020204030203" pitchFamily="34" charset="0"/>
            </a:endParaRPr>
          </a:p>
          <a:p>
            <a:pPr lvl="0"/>
            <a:r>
              <a:rPr lang="es-ES" sz="3600" dirty="0">
                <a:solidFill>
                  <a:srgbClr val="FF0000"/>
                </a:solidFill>
                <a:latin typeface="Calibri"/>
                <a:cs typeface="Times New Roman"/>
              </a:rPr>
              <a:t>LO BUENO ES QUE PODEMOS APRENDER DE LOS DEMÁS: TODOS LO HAN HECHO</a:t>
            </a:r>
            <a:endParaRPr lang="en-US" sz="3600" dirty="0">
              <a:solidFill>
                <a:srgbClr val="FFFFFF"/>
              </a:solidFill>
              <a:latin typeface="Lato" panose="020F0502020204030203" pitchFamily="34" charset="0"/>
            </a:endParaRPr>
          </a:p>
          <a:p>
            <a:pPr lvl="0"/>
            <a:r>
              <a:rPr lang="en-US" sz="1600" b="1" dirty="0" smtClean="0">
                <a:solidFill>
                  <a:schemeClr val="tx1"/>
                </a:solidFill>
                <a:latin typeface="Lato" panose="020F0502020204030203" pitchFamily="34" charset="0"/>
              </a:rPr>
              <a:t>De  </a:t>
            </a:r>
            <a:r>
              <a:rPr lang="en-US" sz="1600" b="1" dirty="0">
                <a:solidFill>
                  <a:schemeClr val="tx1"/>
                </a:solidFill>
                <a:latin typeface="Lato" panose="020F0502020204030203" pitchFamily="34" charset="0"/>
              </a:rPr>
              <a:t>Ha-</a:t>
            </a:r>
            <a:r>
              <a:rPr lang="en-US" sz="1600" b="1" dirty="0" err="1">
                <a:solidFill>
                  <a:schemeClr val="tx1"/>
                </a:solidFill>
                <a:latin typeface="Lato" panose="020F0502020204030203" pitchFamily="34" charset="0"/>
              </a:rPr>
              <a:t>Joon</a:t>
            </a:r>
            <a:r>
              <a:rPr lang="en-US" sz="1600" b="1" dirty="0">
                <a:solidFill>
                  <a:schemeClr val="tx1"/>
                </a:solidFill>
                <a:latin typeface="Lato" panose="020F0502020204030203" pitchFamily="34" charset="0"/>
              </a:rPr>
              <a:t> Chang</a:t>
            </a:r>
          </a:p>
          <a:p>
            <a:pPr lvl="0"/>
            <a:endParaRPr lang="en-US" sz="3200" dirty="0">
              <a:solidFill>
                <a:srgbClr val="FFFFFF"/>
              </a:solidFill>
              <a:latin typeface="Lato" panose="020F0502020204030203" pitchFamily="34" charset="0"/>
            </a:endParaRPr>
          </a:p>
          <a:p>
            <a:pPr lvl="0"/>
            <a:endParaRPr kumimoji="0" lang="en-US" sz="3200" b="0" i="0" u="none" strike="noStrike" kern="1200" cap="none" spc="0" normalizeH="0" baseline="0" noProof="0" dirty="0">
              <a:ln>
                <a:noFill/>
              </a:ln>
              <a:solidFill>
                <a:srgbClr val="FFFFFF"/>
              </a:solidFill>
              <a:effectLst/>
              <a:uLnTx/>
              <a:uFillTx/>
              <a:latin typeface="Lato" panose="020F0502020204030203" pitchFamily="34" charset="0"/>
              <a:cs typeface="Calibri" panose="020F0502020204030204" pitchFamily="34" charset="0"/>
              <a:sym typeface="Calibri" panose="020F0502020204030204" pitchFamily="34" charset="0"/>
            </a:endParaRPr>
          </a:p>
        </p:txBody>
      </p:sp>
      <p:sp>
        <p:nvSpPr>
          <p:cNvPr id="3" name="Rectangle 2">
            <a:extLst>
              <a:ext uri="{FF2B5EF4-FFF2-40B4-BE49-F238E27FC236}">
                <a16:creationId xmlns="" xmlns:a16="http://schemas.microsoft.com/office/drawing/2014/main" id="{CB0CF503-6DF0-480B-9481-D8A7E01B348C}"/>
              </a:ext>
            </a:extLst>
          </p:cNvPr>
          <p:cNvSpPr/>
          <p:nvPr/>
        </p:nvSpPr>
        <p:spPr>
          <a:xfrm>
            <a:off x="3506900" y="3244334"/>
            <a:ext cx="3009316" cy="677108"/>
          </a:xfrm>
          <a:prstGeom prst="rect">
            <a:avLst/>
          </a:prstGeom>
        </p:spPr>
        <p:txBody>
          <a:bodyPr wrap="square">
            <a:spAutoFit/>
          </a:bodyPr>
          <a:lstStyle/>
          <a:p>
            <a:endParaRPr lang="en-US" dirty="0"/>
          </a:p>
          <a:p>
            <a:endParaRPr lang="en-US" sz="2000" b="1" dirty="0"/>
          </a:p>
        </p:txBody>
      </p:sp>
    </p:spTree>
    <p:extLst>
      <p:ext uri="{BB962C8B-B14F-4D97-AF65-F5344CB8AC3E}">
        <p14:creationId xmlns:p14="http://schemas.microsoft.com/office/powerpoint/2010/main" val="3219405503"/>
      </p:ext>
    </p:extLst>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39</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pic>
        <p:nvPicPr>
          <p:cNvPr id="3" name="Picture 2">
            <a:extLst>
              <a:ext uri="{FF2B5EF4-FFF2-40B4-BE49-F238E27FC236}">
                <a16:creationId xmlns="" xmlns:a16="http://schemas.microsoft.com/office/drawing/2014/main" id="{D8CC42D3-0F7B-43A7-AE74-B05838A2B5E8}"/>
              </a:ext>
            </a:extLst>
          </p:cNvPr>
          <p:cNvPicPr>
            <a:picLocks noChangeAspect="1"/>
          </p:cNvPicPr>
          <p:nvPr/>
        </p:nvPicPr>
        <p:blipFill>
          <a:blip r:embed="rId3"/>
          <a:stretch>
            <a:fillRect/>
          </a:stretch>
        </p:blipFill>
        <p:spPr>
          <a:xfrm>
            <a:off x="2937213" y="193203"/>
            <a:ext cx="3979709" cy="5872157"/>
          </a:xfrm>
          <a:prstGeom prst="rect">
            <a:avLst/>
          </a:prstGeom>
        </p:spPr>
      </p:pic>
    </p:spTree>
    <p:extLst>
      <p:ext uri="{BB962C8B-B14F-4D97-AF65-F5344CB8AC3E}">
        <p14:creationId xmlns:p14="http://schemas.microsoft.com/office/powerpoint/2010/main" val="276679225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a:t>
            </a:r>
            <a:r>
              <a:rPr lang="en-US" altLang="en-US" sz="1800" b="1" dirty="0" err="1" smtClean="0">
                <a:solidFill>
                  <a:srgbClr val="FFFFFF"/>
                </a:solidFill>
                <a:latin typeface="Lato" pitchFamily="34" charset="0"/>
                <a:cs typeface="Lato" pitchFamily="34" charset="0"/>
                <a:sym typeface="Lato" pitchFamily="34" charset="0"/>
              </a:rPr>
              <a:t>Industrialation</a:t>
            </a:r>
            <a:endParaRPr lang="en-US" altLang="en-US" sz="1800" b="1" dirty="0">
              <a:solidFill>
                <a:srgbClr val="FFFFFF"/>
              </a:solidFill>
              <a:latin typeface="Lato" pitchFamily="34" charset="0"/>
              <a:cs typeface="Lato" pitchFamily="34" charset="0"/>
              <a:sym typeface="Lato" pitchFamily="34" charset="0"/>
            </a:endParaRP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1117601" y="64987"/>
            <a:ext cx="7761287" cy="566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n-US" altLang="en-US" sz="2800" b="1" i="1" dirty="0" err="1" smtClean="0">
                <a:solidFill>
                  <a:srgbClr val="FF0000"/>
                </a:solidFill>
                <a:latin typeface="Lato" pitchFamily="34" charset="0"/>
                <a:cs typeface="Lato" pitchFamily="34" charset="0"/>
                <a:sym typeface="Lato" pitchFamily="34" charset="0"/>
              </a:rPr>
              <a:t>Nuestra</a:t>
            </a:r>
            <a:r>
              <a:rPr lang="en-US" altLang="en-US" sz="2800" b="1" i="1" dirty="0" smtClean="0">
                <a:solidFill>
                  <a:srgbClr val="FF0000"/>
                </a:solidFill>
                <a:latin typeface="Lato" pitchFamily="34" charset="0"/>
                <a:cs typeface="Lato" pitchFamily="34" charset="0"/>
                <a:sym typeface="Lato" pitchFamily="34" charset="0"/>
              </a:rPr>
              <a:t> </a:t>
            </a:r>
            <a:r>
              <a:rPr lang="en-US" altLang="en-US" sz="2800" b="1" i="1" dirty="0" err="1" smtClean="0">
                <a:solidFill>
                  <a:srgbClr val="FF0000"/>
                </a:solidFill>
                <a:latin typeface="Lato" pitchFamily="34" charset="0"/>
                <a:cs typeface="Lato" pitchFamily="34" charset="0"/>
                <a:sym typeface="Lato" pitchFamily="34" charset="0"/>
              </a:rPr>
              <a:t>conversación</a:t>
            </a:r>
            <a:r>
              <a:rPr lang="en-US" altLang="en-US" sz="2800" b="1" i="1" dirty="0" smtClean="0">
                <a:solidFill>
                  <a:srgbClr val="FF0000"/>
                </a:solidFill>
                <a:latin typeface="Lato" pitchFamily="34" charset="0"/>
                <a:cs typeface="Lato" pitchFamily="34" charset="0"/>
                <a:sym typeface="Lato" pitchFamily="34" charset="0"/>
              </a:rPr>
              <a:t> </a:t>
            </a:r>
            <a:r>
              <a:rPr lang="en-US" altLang="en-US" sz="2800" b="1" i="1" dirty="0" err="1" smtClean="0">
                <a:solidFill>
                  <a:srgbClr val="FF0000"/>
                </a:solidFill>
                <a:latin typeface="Lato" pitchFamily="34" charset="0"/>
                <a:cs typeface="Lato" pitchFamily="34" charset="0"/>
                <a:sym typeface="Lato" pitchFamily="34" charset="0"/>
              </a:rPr>
              <a:t>importa</a:t>
            </a:r>
            <a:r>
              <a:rPr lang="en-US" altLang="en-US" sz="2800" b="1" i="1" dirty="0" smtClean="0">
                <a:solidFill>
                  <a:srgbClr val="FF0000"/>
                </a:solidFill>
                <a:latin typeface="Lato" pitchFamily="34" charset="0"/>
                <a:cs typeface="Lato" pitchFamily="34" charset="0"/>
                <a:sym typeface="Lato" pitchFamily="34" charset="0"/>
              </a:rPr>
              <a:t> </a:t>
            </a:r>
            <a:endParaRPr lang="en-US" altLang="en-US" sz="2800" b="1" i="1" dirty="0">
              <a:solidFill>
                <a:srgbClr val="FF0000"/>
              </a:solidFill>
              <a:latin typeface="Lato" pitchFamily="34" charset="0"/>
              <a:cs typeface="Lato" pitchFamily="34" charset="0"/>
              <a:sym typeface="Lato"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4</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631489"/>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0"/>
              </a:spcAft>
              <a:buFont typeface="Wingdings"/>
              <a:buChar char=""/>
              <a:tabLst>
                <a:tab pos="457200" algn="l"/>
              </a:tabLst>
            </a:pPr>
            <a:r>
              <a:rPr lang="es-ES" sz="2000" dirty="0" smtClean="0">
                <a:solidFill>
                  <a:srgbClr val="FF0000"/>
                </a:solidFill>
                <a:cs typeface="Times New Roman"/>
              </a:rPr>
              <a:t>En </a:t>
            </a:r>
            <a:r>
              <a:rPr lang="es-ES" sz="2000" dirty="0">
                <a:solidFill>
                  <a:srgbClr val="FF0000"/>
                </a:solidFill>
                <a:cs typeface="Times New Roman"/>
              </a:rPr>
              <a:t>África, el capital natural contribuye hasta el 25% del PIB en comparación con el 2% en los países de la OCDE</a:t>
            </a:r>
            <a:endParaRPr lang="fr-FR" sz="2000" dirty="0">
              <a:cs typeface="Times New Roman"/>
            </a:endParaRPr>
          </a:p>
          <a:p>
            <a:endParaRPr lang="en-US" altLang="en-US" sz="2000" kern="0" dirty="0" smtClean="0">
              <a:latin typeface="Lato" panose="020F0502020204030203" pitchFamily="34" charset="0"/>
              <a:cs typeface="Times New Roman" panose="02020603050405020304" pitchFamily="18" charset="0"/>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Para 23 países africanos, el 10% de la producción anual y el 50% de sus exportaciones anuales provienen de recursos </a:t>
            </a:r>
            <a:r>
              <a:rPr lang="es-ES" sz="2000" dirty="0" smtClean="0">
                <a:solidFill>
                  <a:srgbClr val="FF0000"/>
                </a:solidFill>
                <a:cs typeface="Times New Roman"/>
              </a:rPr>
              <a:t>extractivos</a:t>
            </a:r>
            <a:endParaRPr lang="en-US" altLang="en-US" sz="2000" kern="0" dirty="0">
              <a:latin typeface="Lato" panose="020F0502020204030203" pitchFamily="34" charset="0"/>
              <a:cs typeface="Times New Roman" panose="02020603050405020304" pitchFamily="18" charset="0"/>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Este alto grado de concentración de las exportaciones en productos básicos expone a los países a los caprichos de la fluctuación de los precios de los productos básicos: destaca su vulnerabilidad a las crisis de precios</a:t>
            </a:r>
            <a:endParaRPr lang="fr-FR" sz="2000" dirty="0">
              <a:cs typeface="Times New Roman"/>
            </a:endParaRPr>
          </a:p>
          <a:p>
            <a:pPr marL="342900" indent="-342900">
              <a:buFont typeface="Wingdings" panose="05000000000000000000" pitchFamily="2" charset="2"/>
              <a:buChar char="q"/>
            </a:pPr>
            <a:endParaRPr lang="en-US" altLang="en-US" sz="2000" kern="0" dirty="0">
              <a:latin typeface="Lato" panose="020F0502020204030203" pitchFamily="34" charset="0"/>
              <a:cs typeface="Times New Roman" panose="02020603050405020304" pitchFamily="18" charset="0"/>
            </a:endParaRPr>
          </a:p>
          <a:p>
            <a:pPr marL="342900" lvl="0" indent="-342900">
              <a:lnSpc>
                <a:spcPct val="115000"/>
              </a:lnSpc>
              <a:spcAft>
                <a:spcPts val="0"/>
              </a:spcAft>
              <a:buFont typeface="Wingdings"/>
              <a:buChar char=""/>
              <a:tabLst>
                <a:tab pos="457200" algn="l"/>
              </a:tabLst>
            </a:pPr>
            <a:r>
              <a:rPr lang="es-ES" sz="2000" dirty="0">
                <a:solidFill>
                  <a:srgbClr val="FF0000"/>
                </a:solidFill>
                <a:cs typeface="Times New Roman"/>
              </a:rPr>
              <a:t>Con el término del súper ciclo de los productos básicos, estamos en un mercado bajista y los países están sujetos a riesgos, incluida GE</a:t>
            </a:r>
            <a:endParaRPr lang="fr-FR" sz="2000" dirty="0">
              <a:cs typeface="Times New Roman"/>
            </a:endParaRPr>
          </a:p>
          <a:p>
            <a:pPr marL="342900" indent="-342900">
              <a:buFont typeface="Wingdings" panose="05000000000000000000" pitchFamily="2" charset="2"/>
              <a:buChar char="q"/>
            </a:pPr>
            <a:endParaRPr lang="en-US" altLang="en-US" sz="2000" kern="0" dirty="0">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s-ES" sz="2000" dirty="0">
                <a:solidFill>
                  <a:srgbClr val="FF0000"/>
                </a:solidFill>
                <a:cs typeface="Times New Roman"/>
              </a:rPr>
              <a:t>Las variaciones de los precios de los productos básicos someten a los gobiernos a ciclos de auge y caída. Ello afecta los ingresos de exportación, la balanza de pagos, las finanzas públicas, la inflación y los tipos de cambio y aumenta la incapacidad de los países para gestionar sus economías. Los canales de transmisión son claros </a:t>
            </a:r>
            <a:endParaRPr lang="en-US"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36623789"/>
      </p:ext>
    </p:extLst>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4987"/>
            <a:ext cx="7257354" cy="399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15000"/>
              </a:lnSpc>
              <a:spcAft>
                <a:spcPts val="0"/>
              </a:spcAft>
            </a:pPr>
            <a:r>
              <a:rPr lang="es-ES" sz="2400" b="1" i="1" dirty="0">
                <a:solidFill>
                  <a:srgbClr val="FF0000"/>
                </a:solidFill>
                <a:latin typeface="Calibri"/>
                <a:cs typeface="Times New Roman"/>
              </a:rPr>
              <a:t>Experiencias de los países ricos de hoy</a:t>
            </a:r>
            <a:endParaRPr lang="fr-FR" sz="2000" dirty="0">
              <a:latin typeface="Calibri"/>
              <a:cs typeface="Times New Roman"/>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40</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indent="-342900">
              <a:buFont typeface="Wingdings" panose="05000000000000000000" pitchFamily="2" charset="2"/>
              <a:buChar char="q"/>
            </a:pPr>
            <a:endParaRPr lang="en-US" altLang="en-US" sz="2000" kern="0" dirty="0">
              <a:latin typeface="Lato" panose="020F0502020204030203" pitchFamily="34" charset="0"/>
              <a:cs typeface="Times New Roman" panose="02020603050405020304" pitchFamily="18" charset="0"/>
            </a:endParaRPr>
          </a:p>
          <a:p>
            <a:pPr marL="342900" lvl="0" indent="-342900">
              <a:buFont typeface="Wingdings" panose="05000000000000000000" pitchFamily="2" charset="2"/>
              <a:buChar char="q"/>
            </a:pPr>
            <a:r>
              <a:rPr lang="es-ES" sz="2000" dirty="0" smtClean="0">
                <a:solidFill>
                  <a:srgbClr val="FF0000"/>
                </a:solidFill>
              </a:rPr>
              <a:t>La </a:t>
            </a:r>
            <a:r>
              <a:rPr lang="es-ES" sz="2000" dirty="0">
                <a:solidFill>
                  <a:srgbClr val="FF0000"/>
                </a:solidFill>
              </a:rPr>
              <a:t>política industrial se ha utilizado de </a:t>
            </a:r>
            <a:r>
              <a:rPr lang="es-ES" sz="2000" b="1" dirty="0">
                <a:solidFill>
                  <a:srgbClr val="FF0000"/>
                </a:solidFill>
              </a:rPr>
              <a:t>manera mucho más extensa e intensa</a:t>
            </a:r>
            <a:r>
              <a:rPr lang="es-ES" sz="2000" dirty="0">
                <a:solidFill>
                  <a:srgbClr val="FF0000"/>
                </a:solidFill>
              </a:rPr>
              <a:t> que la mayoría de las personas (incluidos algunos defensores de la política industrial</a:t>
            </a:r>
            <a:r>
              <a:rPr lang="es-ES" sz="2000" dirty="0" smtClean="0">
                <a:solidFill>
                  <a:srgbClr val="FF0000"/>
                </a:solidFill>
              </a:rPr>
              <a:t>)</a:t>
            </a:r>
            <a:endParaRPr lang="en-US" altLang="en-US" sz="2000" kern="0" dirty="0" smtClean="0">
              <a:solidFill>
                <a:srgbClr val="FF0000"/>
              </a:solidFill>
              <a:latin typeface="Lato" panose="020F0502020204030203" pitchFamily="34" charset="0"/>
              <a:cs typeface="Times New Roman" panose="02020603050405020304" pitchFamily="18" charset="0"/>
            </a:endParaRPr>
          </a:p>
          <a:p>
            <a:endParaRPr lang="en-US" altLang="en-US" sz="2000" kern="0" dirty="0">
              <a:latin typeface="Lato" panose="020F0502020204030203" pitchFamily="34" charset="0"/>
              <a:cs typeface="Times New Roman" panose="02020603050405020304" pitchFamily="18" charset="0"/>
            </a:endParaRPr>
          </a:p>
          <a:p>
            <a:pPr marL="342900" lvl="0" indent="-342900">
              <a:lnSpc>
                <a:spcPct val="115000"/>
              </a:lnSpc>
              <a:spcAft>
                <a:spcPts val="0"/>
              </a:spcAft>
              <a:buFont typeface="Wingdings"/>
              <a:buChar char=""/>
              <a:tabLst>
                <a:tab pos="457200" algn="l"/>
              </a:tabLst>
            </a:pPr>
            <a:r>
              <a:rPr lang="es-ES" sz="2000" b="1" dirty="0" smtClean="0">
                <a:solidFill>
                  <a:srgbClr val="FF0000"/>
                </a:solidFill>
                <a:cs typeface="Times New Roman"/>
              </a:rPr>
              <a:t>No </a:t>
            </a:r>
            <a:r>
              <a:rPr lang="es-ES" sz="2000" b="1" dirty="0">
                <a:solidFill>
                  <a:srgbClr val="FF0000"/>
                </a:solidFill>
                <a:cs typeface="Times New Roman"/>
              </a:rPr>
              <a:t>modelo 'único'</a:t>
            </a:r>
            <a:r>
              <a:rPr lang="es-ES" sz="2000" dirty="0">
                <a:solidFill>
                  <a:srgbClr val="FF0000"/>
                </a:solidFill>
                <a:cs typeface="Times New Roman"/>
              </a:rPr>
              <a:t> para la política industrial:</a:t>
            </a:r>
            <a:endParaRPr lang="fr-FR" sz="2000" dirty="0">
              <a:cs typeface="Times New Roman"/>
            </a:endParaRPr>
          </a:p>
          <a:p>
            <a:pPr marL="800100" lvl="1" indent="-342900">
              <a:buFont typeface="Wingdings" panose="05000000000000000000" pitchFamily="2" charset="2"/>
              <a:buChar char="ü"/>
            </a:pPr>
            <a:r>
              <a:rPr lang="es-ES" dirty="0" smtClean="0">
                <a:solidFill>
                  <a:srgbClr val="FF0000"/>
                </a:solidFill>
              </a:rPr>
              <a:t>Algunos </a:t>
            </a:r>
            <a:r>
              <a:rPr lang="es-ES" dirty="0">
                <a:solidFill>
                  <a:srgbClr val="FF0000"/>
                </a:solidFill>
              </a:rPr>
              <a:t>países (por ejemplo, Japón y Finlandia) regulan la IED en mayor medida que </a:t>
            </a:r>
            <a:r>
              <a:rPr lang="es-ES" dirty="0" smtClean="0">
                <a:solidFill>
                  <a:srgbClr val="FF0000"/>
                </a:solidFill>
              </a:rPr>
              <a:t>otros</a:t>
            </a:r>
            <a:endParaRPr lang="en-US" altLang="en-US" kern="0" dirty="0" smtClean="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dirty="0" smtClean="0">
                <a:solidFill>
                  <a:srgbClr val="FF0000"/>
                </a:solidFill>
              </a:rPr>
              <a:t>Algunos </a:t>
            </a:r>
            <a:r>
              <a:rPr lang="es-ES" dirty="0">
                <a:solidFill>
                  <a:srgbClr val="FF0000"/>
                </a:solidFill>
              </a:rPr>
              <a:t>(por ejemplo, Francia, Austria, Singapur, Taiwán) usaron </a:t>
            </a:r>
            <a:r>
              <a:rPr lang="en-US" dirty="0">
                <a:solidFill>
                  <a:srgbClr val="FF0000"/>
                </a:solidFill>
              </a:rPr>
              <a:t>SOEs </a:t>
            </a:r>
            <a:r>
              <a:rPr lang="es-ES" dirty="0">
                <a:solidFill>
                  <a:srgbClr val="FF0000"/>
                </a:solidFill>
              </a:rPr>
              <a:t>empresas públicas más activamente que </a:t>
            </a:r>
            <a:r>
              <a:rPr lang="es-ES" dirty="0" smtClean="0">
                <a:solidFill>
                  <a:srgbClr val="FF0000"/>
                </a:solidFill>
              </a:rPr>
              <a:t>otros     </a:t>
            </a:r>
          </a:p>
          <a:p>
            <a:pPr marL="800100" lvl="1" indent="-342900">
              <a:buFont typeface="Wingdings" panose="05000000000000000000" pitchFamily="2" charset="2"/>
              <a:buChar char="ü"/>
            </a:pPr>
            <a:r>
              <a:rPr lang="es-ES" dirty="0" smtClean="0">
                <a:solidFill>
                  <a:srgbClr val="FF0000"/>
                </a:solidFill>
              </a:rPr>
              <a:t>Algunos </a:t>
            </a:r>
            <a:r>
              <a:rPr lang="es-ES" dirty="0">
                <a:solidFill>
                  <a:srgbClr val="FF0000"/>
                </a:solidFill>
              </a:rPr>
              <a:t>(por ejemplo, Francia, Japón, Corea) practicaron la planificación indicativa, mientras que otros no lo </a:t>
            </a:r>
            <a:r>
              <a:rPr lang="es-ES" dirty="0" smtClean="0">
                <a:solidFill>
                  <a:srgbClr val="FF0000"/>
                </a:solidFill>
              </a:rPr>
              <a:t>hicieron</a:t>
            </a:r>
            <a:endParaRPr lang="en-US" altLang="en-US" kern="0" dirty="0" smtClean="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dirty="0" smtClean="0">
                <a:solidFill>
                  <a:srgbClr val="FF0000"/>
                </a:solidFill>
              </a:rPr>
              <a:t>Algunos </a:t>
            </a:r>
            <a:r>
              <a:rPr lang="es-ES" dirty="0">
                <a:solidFill>
                  <a:srgbClr val="FF0000"/>
                </a:solidFill>
              </a:rPr>
              <a:t>(por ejemplo, EE. UU.) proporcionaron más fondos públicos para  la I&amp;D que </a:t>
            </a:r>
            <a:r>
              <a:rPr lang="es-ES" dirty="0" smtClean="0">
                <a:solidFill>
                  <a:srgbClr val="FF0000"/>
                </a:solidFill>
              </a:rPr>
              <a:t>otros</a:t>
            </a:r>
            <a:endParaRPr lang="en-US" altLang="en-US" kern="0" dirty="0" smtClean="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b="1" dirty="0" smtClean="0">
                <a:solidFill>
                  <a:srgbClr val="FF0000"/>
                </a:solidFill>
              </a:rPr>
              <a:t>Suiza </a:t>
            </a:r>
            <a:r>
              <a:rPr lang="es-ES" b="1" dirty="0">
                <a:solidFill>
                  <a:srgbClr val="FF0000"/>
                </a:solidFill>
              </a:rPr>
              <a:t>y los Países Bajos</a:t>
            </a:r>
            <a:r>
              <a:rPr lang="es-ES" dirty="0">
                <a:solidFill>
                  <a:srgbClr val="FF0000"/>
                </a:solidFill>
              </a:rPr>
              <a:t> ni siquiera tenían una ley de patentes hasta principios del siglo XX</a:t>
            </a:r>
            <a:endParaRPr lang="fr-FR" dirty="0">
              <a:solidFill>
                <a:srgbClr val="FF0000"/>
              </a:solidFill>
            </a:endParaRPr>
          </a:p>
          <a:p>
            <a:pPr marL="800100" lvl="1" indent="-342900">
              <a:buFont typeface="Wingdings" panose="05000000000000000000" pitchFamily="2" charset="2"/>
              <a:buChar char="ü"/>
            </a:pPr>
            <a:r>
              <a:rPr lang="es-ES" dirty="0" smtClean="0">
                <a:solidFill>
                  <a:srgbClr val="FF0000"/>
                </a:solidFill>
              </a:rPr>
              <a:t>Los </a:t>
            </a:r>
            <a:r>
              <a:rPr lang="es-ES" dirty="0">
                <a:solidFill>
                  <a:srgbClr val="FF0000"/>
                </a:solidFill>
              </a:rPr>
              <a:t>gobiernos (especialmente de los EE. UU., Alemania, Japón, los Países Bajos y Suecia) invirtieron o subvencionaron las inversiones del sector privado en la </a:t>
            </a:r>
            <a:r>
              <a:rPr lang="es-ES" b="1" dirty="0">
                <a:solidFill>
                  <a:srgbClr val="FF0000"/>
                </a:solidFill>
              </a:rPr>
              <a:t>infraestructura</a:t>
            </a:r>
            <a:r>
              <a:rPr lang="es-ES" dirty="0">
                <a:solidFill>
                  <a:srgbClr val="FF0000"/>
                </a:solidFill>
              </a:rPr>
              <a:t>, </a:t>
            </a:r>
            <a:r>
              <a:rPr lang="es-ES" b="1" dirty="0">
                <a:solidFill>
                  <a:srgbClr val="FF0000"/>
                </a:solidFill>
              </a:rPr>
              <a:t>la educación</a:t>
            </a:r>
            <a:r>
              <a:rPr lang="es-ES" dirty="0">
                <a:solidFill>
                  <a:srgbClr val="FF0000"/>
                </a:solidFill>
              </a:rPr>
              <a:t> (incluida la educación técnica) y la I+D (incluida I+D en la agricultura). </a:t>
            </a:r>
            <a:endParaRPr lang="en-US" altLang="en-US" kern="0" dirty="0" smtClean="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endParaRPr lang="en-US" altLang="en-US" sz="2000" kern="0" dirty="0">
              <a:solidFill>
                <a:srgbClr val="FF0000"/>
              </a:solidFill>
              <a:latin typeface="Lato" panose="020F0502020204030203" pitchFamily="34" charset="0"/>
              <a:cs typeface="Times New Roman" panose="02020603050405020304" pitchFamily="18" charset="0"/>
            </a:endParaRPr>
          </a:p>
          <a:p>
            <a:endParaRPr lang="en-US" altLang="en-US"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7949129"/>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63079"/>
            <a:ext cx="8352927" cy="84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15000"/>
              </a:lnSpc>
              <a:spcAft>
                <a:spcPts val="0"/>
              </a:spcAft>
            </a:pPr>
            <a:r>
              <a:rPr lang="es-ES" sz="2400" b="1" i="1" dirty="0">
                <a:solidFill>
                  <a:srgbClr val="FF0000"/>
                </a:solidFill>
                <a:latin typeface="Calibri"/>
                <a:cs typeface="Times New Roman"/>
              </a:rPr>
              <a:t>Experiencias de países en desarrollo más avanzados entre los países ricos de hoy</a:t>
            </a:r>
            <a:endParaRPr lang="fr-FR" sz="2400" dirty="0">
              <a:latin typeface="Calibri"/>
              <a:cs typeface="Times New Roman"/>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41</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1507607"/>
            <a:ext cx="914400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indent="-342900">
              <a:buFont typeface="Wingdings" panose="05000000000000000000" pitchFamily="2" charset="2"/>
              <a:buChar char="q"/>
            </a:pPr>
            <a:endParaRPr lang="en-US" altLang="en-US" sz="2000" kern="0" dirty="0">
              <a:latin typeface="Lato" panose="020F0502020204030203" pitchFamily="34" charset="0"/>
              <a:cs typeface="Times New Roman" panose="02020603050405020304" pitchFamily="18" charset="0"/>
            </a:endParaRPr>
          </a:p>
          <a:p>
            <a:pPr marL="342900" lvl="0" indent="-342900">
              <a:lnSpc>
                <a:spcPct val="115000"/>
              </a:lnSpc>
              <a:spcAft>
                <a:spcPts val="0"/>
              </a:spcAft>
              <a:buFont typeface="Wingdings"/>
              <a:buChar char=""/>
              <a:tabLst>
                <a:tab pos="457200" algn="l"/>
              </a:tabLst>
            </a:pPr>
            <a:r>
              <a:rPr lang="es-ES" sz="2000" dirty="0" smtClean="0">
                <a:solidFill>
                  <a:srgbClr val="FF0000"/>
                </a:solidFill>
                <a:cs typeface="Times New Roman"/>
              </a:rPr>
              <a:t>China</a:t>
            </a:r>
            <a:r>
              <a:rPr lang="es-ES" sz="2000" dirty="0">
                <a:solidFill>
                  <a:srgbClr val="FF0000"/>
                </a:solidFill>
                <a:cs typeface="Times New Roman"/>
              </a:rPr>
              <a:t>, Brasil, Chile, Emiratos Árabes Unidos (EAU) y Malasia</a:t>
            </a:r>
            <a:r>
              <a:rPr lang="es-ES" sz="2000" dirty="0" smtClean="0">
                <a:solidFill>
                  <a:srgbClr val="FF0000"/>
                </a:solidFill>
                <a:cs typeface="Times New Roman"/>
              </a:rPr>
              <a:t>:</a:t>
            </a:r>
            <a:endParaRPr lang="en-US" altLang="en-US" sz="2000" kern="0" dirty="0">
              <a:latin typeface="Lato" panose="020F0502020204030203" pitchFamily="34" charset="0"/>
              <a:cs typeface="Times New Roman" panose="02020603050405020304" pitchFamily="18" charset="0"/>
            </a:endParaRPr>
          </a:p>
          <a:p>
            <a:endParaRPr lang="en-US" altLang="en-US" sz="2000" kern="0" dirty="0">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dirty="0" smtClean="0">
                <a:solidFill>
                  <a:srgbClr val="FF0000"/>
                </a:solidFill>
              </a:rPr>
              <a:t>agroindustria </a:t>
            </a:r>
            <a:r>
              <a:rPr lang="es-ES" dirty="0">
                <a:solidFill>
                  <a:srgbClr val="FF0000"/>
                </a:solidFill>
              </a:rPr>
              <a:t>para </a:t>
            </a:r>
            <a:r>
              <a:rPr lang="es-ES" dirty="0" smtClean="0">
                <a:solidFill>
                  <a:srgbClr val="FF0000"/>
                </a:solidFill>
              </a:rPr>
              <a:t>Brasil</a:t>
            </a:r>
            <a:endParaRPr lang="en-US" altLang="en-US" kern="0" dirty="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dirty="0" smtClean="0">
                <a:solidFill>
                  <a:srgbClr val="FF0000"/>
                </a:solidFill>
              </a:rPr>
              <a:t>salmón </a:t>
            </a:r>
            <a:r>
              <a:rPr lang="es-ES" dirty="0">
                <a:solidFill>
                  <a:srgbClr val="FF0000"/>
                </a:solidFill>
              </a:rPr>
              <a:t>y otras agroindustrias para </a:t>
            </a:r>
            <a:r>
              <a:rPr lang="es-ES" dirty="0" smtClean="0">
                <a:solidFill>
                  <a:srgbClr val="FF0000"/>
                </a:solidFill>
              </a:rPr>
              <a:t>Chile</a:t>
            </a:r>
            <a:endParaRPr lang="en-US" altLang="en-US" kern="0" dirty="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dirty="0" smtClean="0">
                <a:solidFill>
                  <a:srgbClr val="FF0000"/>
                </a:solidFill>
              </a:rPr>
              <a:t>industria </a:t>
            </a:r>
            <a:r>
              <a:rPr lang="es-ES" dirty="0">
                <a:solidFill>
                  <a:srgbClr val="FF0000"/>
                </a:solidFill>
              </a:rPr>
              <a:t>del aluminio en los </a:t>
            </a:r>
            <a:r>
              <a:rPr lang="es-ES" dirty="0" smtClean="0">
                <a:solidFill>
                  <a:srgbClr val="FF0000"/>
                </a:solidFill>
              </a:rPr>
              <a:t>EAU</a:t>
            </a:r>
            <a:endParaRPr lang="en-US" altLang="en-US" kern="0" dirty="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dirty="0" smtClean="0">
                <a:solidFill>
                  <a:srgbClr val="FF0000"/>
                </a:solidFill>
              </a:rPr>
              <a:t>industrias </a:t>
            </a:r>
            <a:r>
              <a:rPr lang="es-ES" dirty="0">
                <a:solidFill>
                  <a:srgbClr val="FF0000"/>
                </a:solidFill>
              </a:rPr>
              <a:t>relacionadas con el aceite de palma, así como las industrias eléctricas y electrónicas en Malasia</a:t>
            </a:r>
            <a:endParaRPr lang="en-US" altLang="en-US" kern="0" dirty="0" smtClean="0">
              <a:solidFill>
                <a:srgbClr val="FF0000"/>
              </a:solidFill>
              <a:latin typeface="Lato" panose="020F0502020204030203" pitchFamily="34" charset="0"/>
              <a:cs typeface="Times New Roman" panose="02020603050405020304" pitchFamily="18" charset="0"/>
            </a:endParaRPr>
          </a:p>
          <a:p>
            <a:endParaRPr lang="en-US" altLang="en-US" sz="2000" kern="0" dirty="0">
              <a:latin typeface="Lato" panose="020F0502020204030203" pitchFamily="34" charset="0"/>
              <a:cs typeface="Times New Roman" panose="02020603050405020304" pitchFamily="18" charset="0"/>
            </a:endParaRPr>
          </a:p>
          <a:p>
            <a:endParaRPr lang="en-US" altLang="en-US"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18252353"/>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63079"/>
            <a:ext cx="8352927" cy="33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nSpc>
                <a:spcPct val="115000"/>
              </a:lnSpc>
              <a:spcAft>
                <a:spcPts val="1000"/>
              </a:spcAft>
            </a:pPr>
            <a:r>
              <a:rPr lang="es-ES" sz="2000" b="1" i="1" dirty="0">
                <a:solidFill>
                  <a:srgbClr val="FF0000"/>
                </a:solidFill>
                <a:latin typeface="Calibri"/>
                <a:cs typeface="Times New Roman"/>
              </a:rPr>
              <a:t>Experiencias de los países en desarrollo más pobres</a:t>
            </a:r>
            <a:endParaRPr lang="fr-FR" sz="2000" dirty="0">
              <a:latin typeface="Calibri"/>
              <a:cs typeface="Times New Roman"/>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42</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1556792"/>
            <a:ext cx="9144000" cy="5301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endParaRPr lang="en-US" altLang="en-US" sz="2000" kern="0" dirty="0">
              <a:latin typeface="Lato" panose="020F0502020204030203" pitchFamily="34" charset="0"/>
              <a:cs typeface="Times New Roman" panose="02020603050405020304" pitchFamily="18" charset="0"/>
            </a:endParaRPr>
          </a:p>
          <a:p>
            <a:pPr marL="342900" lvl="0" indent="-342900">
              <a:buFont typeface="Wingdings" panose="05000000000000000000" pitchFamily="2" charset="2"/>
              <a:buChar char="q"/>
            </a:pPr>
            <a:r>
              <a:rPr lang="es-ES" sz="2000" dirty="0" smtClean="0">
                <a:solidFill>
                  <a:srgbClr val="FF0000"/>
                </a:solidFill>
              </a:rPr>
              <a:t>Vietnam</a:t>
            </a:r>
            <a:r>
              <a:rPr lang="es-ES" sz="2000" dirty="0">
                <a:solidFill>
                  <a:srgbClr val="FF0000"/>
                </a:solidFill>
              </a:rPr>
              <a:t>, Uzbekistán, Etiopía</a:t>
            </a:r>
            <a:r>
              <a:rPr lang="es-ES" sz="2000" dirty="0" smtClean="0">
                <a:solidFill>
                  <a:srgbClr val="FF0000"/>
                </a:solidFill>
              </a:rPr>
              <a:t>:</a:t>
            </a:r>
            <a:endParaRPr lang="en-US" altLang="en-US" sz="2000" kern="0" dirty="0">
              <a:solidFill>
                <a:srgbClr val="FF0000"/>
              </a:solidFill>
              <a:latin typeface="Lato" panose="020F0502020204030203" pitchFamily="34" charset="0"/>
              <a:cs typeface="Times New Roman" panose="02020603050405020304" pitchFamily="18" charset="0"/>
            </a:endParaRPr>
          </a:p>
          <a:p>
            <a:pPr marL="800100" lvl="1" indent="-342900">
              <a:buFont typeface="Wingdings" panose="05000000000000000000" pitchFamily="2" charset="2"/>
              <a:buChar char="ü"/>
            </a:pPr>
            <a:r>
              <a:rPr lang="es-ES" dirty="0" smtClean="0">
                <a:solidFill>
                  <a:srgbClr val="FF0000"/>
                </a:solidFill>
              </a:rPr>
              <a:t>ropa </a:t>
            </a:r>
            <a:r>
              <a:rPr lang="es-ES" dirty="0">
                <a:solidFill>
                  <a:srgbClr val="FF0000"/>
                </a:solidFill>
              </a:rPr>
              <a:t>y construcción naval para Vietnam</a:t>
            </a:r>
            <a:endParaRPr lang="fr-FR" dirty="0">
              <a:solidFill>
                <a:srgbClr val="FF0000"/>
              </a:solidFill>
            </a:endParaRPr>
          </a:p>
          <a:p>
            <a:pPr marL="742950" lvl="1" indent="-285750">
              <a:lnSpc>
                <a:spcPct val="115000"/>
              </a:lnSpc>
              <a:spcAft>
                <a:spcPts val="0"/>
              </a:spcAft>
              <a:buFont typeface="Wingdings"/>
              <a:buChar char=""/>
              <a:tabLst>
                <a:tab pos="914400" algn="l"/>
              </a:tabLst>
            </a:pPr>
            <a:r>
              <a:rPr lang="es-ES" dirty="0" smtClean="0">
                <a:solidFill>
                  <a:srgbClr val="FF0000"/>
                </a:solidFill>
                <a:cs typeface="Times New Roman"/>
              </a:rPr>
              <a:t>automóviles </a:t>
            </a:r>
            <a:r>
              <a:rPr lang="es-ES" dirty="0">
                <a:solidFill>
                  <a:srgbClr val="FF0000"/>
                </a:solidFill>
                <a:cs typeface="Times New Roman"/>
              </a:rPr>
              <a:t>para </a:t>
            </a:r>
            <a:r>
              <a:rPr lang="es-ES" dirty="0" smtClean="0">
                <a:solidFill>
                  <a:srgbClr val="FF0000"/>
                </a:solidFill>
                <a:cs typeface="Times New Roman"/>
              </a:rPr>
              <a:t>Uzbekistán</a:t>
            </a:r>
            <a:endParaRPr lang="en-US" altLang="en-US" i="1" kern="0" dirty="0">
              <a:latin typeface="Lato" panose="020F0502020204030203" pitchFamily="34" charset="0"/>
              <a:cs typeface="Times New Roman" panose="02020603050405020304" pitchFamily="18" charset="0"/>
            </a:endParaRPr>
          </a:p>
          <a:p>
            <a:pPr marL="742950" lvl="1" indent="-285750">
              <a:lnSpc>
                <a:spcPct val="115000"/>
              </a:lnSpc>
              <a:spcAft>
                <a:spcPts val="0"/>
              </a:spcAft>
              <a:buFont typeface="Wingdings"/>
              <a:buChar char=""/>
              <a:tabLst>
                <a:tab pos="914400" algn="l"/>
              </a:tabLst>
            </a:pPr>
            <a:r>
              <a:rPr lang="es-ES" dirty="0">
                <a:solidFill>
                  <a:srgbClr val="FF0000"/>
                </a:solidFill>
                <a:cs typeface="Times New Roman"/>
              </a:rPr>
              <a:t>cuero, textiles y prendas, flores y cemento para Etiopía</a:t>
            </a:r>
            <a:endParaRPr lang="fr-FR" sz="1600" dirty="0">
              <a:cs typeface="Times New Roman"/>
            </a:endParaRPr>
          </a:p>
          <a:p>
            <a:pPr marL="742950" lvl="1" indent="-285750">
              <a:lnSpc>
                <a:spcPct val="115000"/>
              </a:lnSpc>
              <a:spcAft>
                <a:spcPts val="0"/>
              </a:spcAft>
              <a:buFont typeface="Wingdings"/>
              <a:buChar char=""/>
              <a:tabLst>
                <a:tab pos="914400" algn="l"/>
              </a:tabLst>
            </a:pPr>
            <a:r>
              <a:rPr lang="es-ES" dirty="0">
                <a:solidFill>
                  <a:srgbClr val="FF0000"/>
                </a:solidFill>
                <a:cs typeface="Times New Roman"/>
              </a:rPr>
              <a:t>servicios basados en las TIC y turismo para Ruanda.</a:t>
            </a:r>
            <a:endParaRPr lang="fr-FR" sz="1600" dirty="0">
              <a:cs typeface="Times New Roman"/>
            </a:endParaRPr>
          </a:p>
          <a:p>
            <a:endParaRPr lang="en-US" altLang="en-US" sz="2000" kern="0" dirty="0">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n-US" altLang="en-US" sz="2000" kern="0" dirty="0">
                <a:latin typeface="Lato" panose="020F0502020204030203" pitchFamily="34" charset="0"/>
                <a:cs typeface="Times New Roman" panose="02020603050405020304" pitchFamily="18" charset="0"/>
              </a:rPr>
              <a:t> </a:t>
            </a:r>
            <a:r>
              <a:rPr lang="es-ES" sz="2000" dirty="0" smtClean="0">
                <a:solidFill>
                  <a:srgbClr val="FF0000"/>
                </a:solidFill>
              </a:rPr>
              <a:t>Muestra </a:t>
            </a:r>
            <a:r>
              <a:rPr lang="es-ES" sz="2000" dirty="0">
                <a:solidFill>
                  <a:srgbClr val="FF0000"/>
                </a:solidFill>
              </a:rPr>
              <a:t>que </a:t>
            </a:r>
            <a:r>
              <a:rPr lang="es-ES" sz="2000" b="1" dirty="0">
                <a:solidFill>
                  <a:srgbClr val="FF0000"/>
                </a:solidFill>
              </a:rPr>
              <a:t>incluso algunos de los países más pobres han tenido algún éxito en la política industrial</a:t>
            </a:r>
            <a:r>
              <a:rPr lang="es-ES" sz="2000" dirty="0">
                <a:solidFill>
                  <a:srgbClr val="FF0000"/>
                </a:solidFill>
              </a:rPr>
              <a:t>, a pesar de las capacidades administrativas inadecuadas, las crecientes restricciones globales en las medidas de política industrial y el entorno ideológico cada vez más hostil. </a:t>
            </a:r>
            <a:endParaRPr lang="en-US" altLang="en-US" sz="2000" kern="0" dirty="0">
              <a:solidFill>
                <a:srgbClr val="FF0000"/>
              </a:solidFill>
              <a:latin typeface="Lato" panose="020F0502020204030203" pitchFamily="34" charset="0"/>
              <a:cs typeface="Times New Roman" panose="02020603050405020304" pitchFamily="18" charset="0"/>
            </a:endParaRPr>
          </a:p>
          <a:p>
            <a:endParaRPr lang="en-US" altLang="en-US"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2694696"/>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14512" y="208307"/>
            <a:ext cx="8352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s-ES" sz="2000" b="1" i="1" dirty="0">
                <a:solidFill>
                  <a:srgbClr val="FF0000"/>
                </a:solidFill>
                <a:latin typeface="Calibri"/>
                <a:cs typeface="Times New Roman"/>
              </a:rPr>
              <a:t>Experiencias de políticas industriales: ¿qué nos </a:t>
            </a:r>
            <a:r>
              <a:rPr lang="es-ES" sz="2000" b="1" i="1" dirty="0" smtClean="0">
                <a:solidFill>
                  <a:srgbClr val="FF0000"/>
                </a:solidFill>
                <a:latin typeface="Calibri"/>
                <a:cs typeface="Times New Roman"/>
              </a:rPr>
              <a:t>aprenden </a:t>
            </a:r>
            <a:r>
              <a:rPr lang="en-US" altLang="en-US" sz="2000" b="1" i="1" dirty="0" smtClean="0">
                <a:solidFill>
                  <a:schemeClr val="tx1"/>
                </a:solidFill>
                <a:latin typeface="Lato" pitchFamily="34" charset="0"/>
                <a:cs typeface="Lato" pitchFamily="34" charset="0"/>
                <a:sym typeface="Lato" pitchFamily="34" charset="0"/>
              </a:rPr>
              <a:t>?</a:t>
            </a:r>
            <a:endParaRPr lang="en-US" altLang="en-US" sz="2000" b="1" i="1" dirty="0">
              <a:solidFill>
                <a:schemeClr val="tx1"/>
              </a:solidFill>
              <a:latin typeface="Lato" pitchFamily="34" charset="0"/>
              <a:cs typeface="Lato" pitchFamily="34" charset="0"/>
              <a:sym typeface="Lato"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43</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21300" y="1015455"/>
            <a:ext cx="9144000" cy="500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buFont typeface="Wingdings" panose="05000000000000000000" pitchFamily="2" charset="2"/>
              <a:buChar char="q"/>
            </a:pPr>
            <a:r>
              <a:rPr lang="es-ES" sz="2000" dirty="0" smtClean="0">
                <a:solidFill>
                  <a:srgbClr val="FF0000"/>
                </a:solidFill>
              </a:rPr>
              <a:t>Desarrollo </a:t>
            </a:r>
            <a:r>
              <a:rPr lang="es-ES" sz="2000" dirty="0">
                <a:solidFill>
                  <a:srgbClr val="FF0000"/>
                </a:solidFill>
              </a:rPr>
              <a:t>de capacidades productivas clave para éxitos económicos a largo plazo</a:t>
            </a:r>
            <a:endParaRPr lang="fr-FR" sz="2000" dirty="0">
              <a:solidFill>
                <a:srgbClr val="FF0000"/>
              </a:solidFill>
            </a:endParaRPr>
          </a:p>
          <a:p>
            <a:pPr marL="342900" lvl="0" indent="-342900">
              <a:lnSpc>
                <a:spcPct val="115000"/>
              </a:lnSpc>
              <a:spcAft>
                <a:spcPts val="0"/>
              </a:spcAft>
              <a:buFont typeface="Wingdings"/>
              <a:buChar char=""/>
              <a:tabLst>
                <a:tab pos="457200" algn="l"/>
              </a:tabLst>
            </a:pPr>
            <a:r>
              <a:rPr lang="es-ES" sz="2000" dirty="0" smtClean="0">
                <a:solidFill>
                  <a:srgbClr val="FF0000"/>
                </a:solidFill>
                <a:cs typeface="Times New Roman"/>
              </a:rPr>
              <a:t>Los </a:t>
            </a:r>
            <a:r>
              <a:rPr lang="es-ES" sz="2000" dirty="0">
                <a:solidFill>
                  <a:srgbClr val="FF0000"/>
                </a:solidFill>
                <a:cs typeface="Times New Roman"/>
              </a:rPr>
              <a:t>países exitosos </a:t>
            </a:r>
            <a:r>
              <a:rPr lang="es-ES" sz="2000" b="1" dirty="0">
                <a:solidFill>
                  <a:srgbClr val="FF0000"/>
                </a:solidFill>
                <a:cs typeface="Times New Roman"/>
              </a:rPr>
              <a:t>no solo crearon</a:t>
            </a:r>
            <a:r>
              <a:rPr lang="es-ES" sz="2000" dirty="0">
                <a:solidFill>
                  <a:srgbClr val="FF0000"/>
                </a:solidFill>
                <a:cs typeface="Times New Roman"/>
              </a:rPr>
              <a:t>, a través del proteccionismo y los subsidios, </a:t>
            </a:r>
            <a:r>
              <a:rPr lang="es-ES" sz="2000" b="1" dirty="0">
                <a:solidFill>
                  <a:srgbClr val="FF0000"/>
                </a:solidFill>
                <a:cs typeface="Times New Roman"/>
              </a:rPr>
              <a:t>el espacio</a:t>
            </a:r>
            <a:r>
              <a:rPr lang="es-ES" sz="2000" dirty="0">
                <a:solidFill>
                  <a:srgbClr val="FF0000"/>
                </a:solidFill>
                <a:cs typeface="Times New Roman"/>
              </a:rPr>
              <a:t> en el que las industrias incipientes pueden crecer </a:t>
            </a:r>
            <a:r>
              <a:rPr lang="es-ES" sz="2000" b="1" dirty="0">
                <a:solidFill>
                  <a:srgbClr val="FF0000"/>
                </a:solidFill>
                <a:cs typeface="Times New Roman"/>
              </a:rPr>
              <a:t>sino que también garantizaron que las inversiones para mejorar las capacidades productivas</a:t>
            </a:r>
            <a:r>
              <a:rPr lang="es-ES" sz="2000" dirty="0">
                <a:solidFill>
                  <a:srgbClr val="FF0000"/>
                </a:solidFill>
                <a:cs typeface="Times New Roman"/>
              </a:rPr>
              <a:t> de los productores incipientes se realizan, algunas por el gobierno y otras por los propios productores incipientes</a:t>
            </a:r>
            <a:r>
              <a:rPr lang="es-ES" sz="2000" dirty="0" smtClean="0">
                <a:solidFill>
                  <a:srgbClr val="FF0000"/>
                </a:solidFill>
                <a:cs typeface="Times New Roman"/>
              </a:rPr>
              <a:t>.</a:t>
            </a:r>
            <a:endParaRPr lang="en-US" altLang="en-US" sz="2000" kern="0" dirty="0">
              <a:solidFill>
                <a:srgbClr val="FF0000"/>
              </a:solidFill>
              <a:latin typeface="Lato" panose="020F0502020204030203" pitchFamily="34" charset="0"/>
              <a:cs typeface="Times New Roman" panose="02020603050405020304" pitchFamily="18" charset="0"/>
            </a:endParaRPr>
          </a:p>
          <a:p>
            <a:pPr marL="342900" lvl="0" indent="-342900">
              <a:lnSpc>
                <a:spcPct val="115000"/>
              </a:lnSpc>
              <a:spcAft>
                <a:spcPts val="0"/>
              </a:spcAft>
              <a:buFont typeface="Wingdings"/>
              <a:buChar char=""/>
              <a:tabLst>
                <a:tab pos="457200" algn="l"/>
              </a:tabLst>
            </a:pPr>
            <a:r>
              <a:rPr lang="es-ES" sz="2000" dirty="0" smtClean="0">
                <a:solidFill>
                  <a:srgbClr val="FF0000"/>
                </a:solidFill>
                <a:cs typeface="Times New Roman"/>
              </a:rPr>
              <a:t>En </a:t>
            </a:r>
            <a:r>
              <a:rPr lang="es-ES" sz="2000" dirty="0">
                <a:solidFill>
                  <a:srgbClr val="FF0000"/>
                </a:solidFill>
                <a:cs typeface="Times New Roman"/>
              </a:rPr>
              <a:t>las primeras etapas del desarrollo económico, el desarrollo de las capacidades productivas requiere que el país </a:t>
            </a:r>
            <a:r>
              <a:rPr lang="es-ES" sz="2000" b="1" dirty="0">
                <a:solidFill>
                  <a:srgbClr val="FF0000"/>
                </a:solidFill>
                <a:cs typeface="Times New Roman"/>
              </a:rPr>
              <a:t>desafíe las ventajas comparativas</a:t>
            </a:r>
            <a:r>
              <a:rPr lang="es-ES" sz="2000" dirty="0">
                <a:solidFill>
                  <a:srgbClr val="FF0000"/>
                </a:solidFill>
                <a:cs typeface="Times New Roman"/>
              </a:rPr>
              <a:t> y promueva industrias </a:t>
            </a:r>
            <a:r>
              <a:rPr lang="es-ES" sz="2000" dirty="0" smtClean="0">
                <a:solidFill>
                  <a:srgbClr val="FF0000"/>
                </a:solidFill>
                <a:cs typeface="Times New Roman"/>
              </a:rPr>
              <a:t>incipientes</a:t>
            </a:r>
            <a:endParaRPr lang="en-US" altLang="en-US" sz="2000" kern="0" dirty="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s-ES" sz="2000" dirty="0" smtClean="0">
                <a:solidFill>
                  <a:srgbClr val="FF0000"/>
                </a:solidFill>
              </a:rPr>
              <a:t>Sin </a:t>
            </a:r>
            <a:r>
              <a:rPr lang="es-ES" sz="2000" dirty="0">
                <a:solidFill>
                  <a:srgbClr val="FF0000"/>
                </a:solidFill>
              </a:rPr>
              <a:t>embargo, incluso mientras estaban ocupados desviándose de la ventaja comparativa en ciertos sectores, los países exitosos se aseguraron de que </a:t>
            </a:r>
            <a:r>
              <a:rPr lang="es-ES" sz="2000" b="1" dirty="0">
                <a:solidFill>
                  <a:srgbClr val="FF0000"/>
                </a:solidFill>
              </a:rPr>
              <a:t>el potencial de sus industrias</a:t>
            </a:r>
            <a:r>
              <a:rPr lang="es-ES" sz="2000" dirty="0">
                <a:solidFill>
                  <a:srgbClr val="FF0000"/>
                </a:solidFill>
              </a:rPr>
              <a:t> de conformación de ventajas comparativas como fuentes de ingresos de exportación y creación de empleo se </a:t>
            </a:r>
            <a:r>
              <a:rPr lang="es-ES" sz="2000" b="1" dirty="0">
                <a:solidFill>
                  <a:srgbClr val="FF0000"/>
                </a:solidFill>
              </a:rPr>
              <a:t>exploten plenamente </a:t>
            </a:r>
            <a:r>
              <a:rPr lang="es-ES" sz="2000" dirty="0">
                <a:solidFill>
                  <a:srgbClr val="FF0000"/>
                </a:solidFill>
              </a:rPr>
              <a:t>(por ejemplo, Japón, Corea y Taiwán) </a:t>
            </a:r>
            <a:endParaRPr lang="en-US" altLang="en-US" sz="2000" kern="0" dirty="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endParaRPr lang="en-US" altLang="en-US" sz="2000" kern="0" dirty="0">
              <a:latin typeface="Lato" panose="020F0502020204030203" pitchFamily="34" charset="0"/>
              <a:cs typeface="Times New Roman" panose="02020603050405020304" pitchFamily="18" charset="0"/>
            </a:endParaRPr>
          </a:p>
          <a:p>
            <a:endParaRPr lang="en-US" altLang="en-US"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346930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1300" y="208307"/>
            <a:ext cx="9110000" cy="41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s-ES" sz="2000" b="1" i="1" dirty="0">
                <a:solidFill>
                  <a:srgbClr val="FF0000"/>
                </a:solidFill>
                <a:latin typeface="Calibri"/>
                <a:cs typeface="Times New Roman"/>
              </a:rPr>
              <a:t>Experiencias de políticas industriales: ¿qué nos </a:t>
            </a:r>
            <a:r>
              <a:rPr lang="es-ES" sz="2000" b="1" i="1" dirty="0" smtClean="0">
                <a:solidFill>
                  <a:srgbClr val="FF0000"/>
                </a:solidFill>
                <a:latin typeface="Calibri"/>
                <a:cs typeface="Times New Roman"/>
              </a:rPr>
              <a:t>aprenden </a:t>
            </a:r>
            <a:r>
              <a:rPr lang="en-US" altLang="en-US" sz="2000" b="1" i="1" dirty="0" smtClean="0">
                <a:solidFill>
                  <a:schemeClr val="tx1"/>
                </a:solidFill>
                <a:latin typeface="Lato" pitchFamily="34" charset="0"/>
                <a:cs typeface="Lato" pitchFamily="34" charset="0"/>
                <a:sym typeface="Lato" pitchFamily="34" charset="0"/>
              </a:rPr>
              <a:t> </a:t>
            </a:r>
            <a:r>
              <a:rPr lang="en-US" altLang="en-US" sz="2000" b="1" i="1" dirty="0">
                <a:solidFill>
                  <a:schemeClr val="tx1"/>
                </a:solidFill>
                <a:latin typeface="Lato" pitchFamily="34" charset="0"/>
                <a:cs typeface="Lato" pitchFamily="34" charset="0"/>
                <a:sym typeface="Lato" pitchFamily="34" charset="0"/>
              </a:rPr>
              <a:t>(2)?</a:t>
            </a: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44</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21300" y="587375"/>
            <a:ext cx="9144000" cy="536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buFont typeface="Wingdings" panose="05000000000000000000" pitchFamily="2" charset="2"/>
              <a:buChar char="q"/>
            </a:pPr>
            <a:r>
              <a:rPr lang="es-ES" sz="2000" dirty="0" smtClean="0">
                <a:solidFill>
                  <a:srgbClr val="FF0000"/>
                </a:solidFill>
              </a:rPr>
              <a:t>Hay </a:t>
            </a:r>
            <a:r>
              <a:rPr lang="es-ES" sz="2000" b="1" dirty="0">
                <a:solidFill>
                  <a:srgbClr val="FF0000"/>
                </a:solidFill>
              </a:rPr>
              <a:t>muchos caminos</a:t>
            </a:r>
            <a:r>
              <a:rPr lang="es-ES" sz="2000" dirty="0">
                <a:solidFill>
                  <a:srgbClr val="FF0000"/>
                </a:solidFill>
              </a:rPr>
              <a:t> </a:t>
            </a:r>
            <a:r>
              <a:rPr lang="es-ES" sz="2000" b="1" dirty="0">
                <a:solidFill>
                  <a:srgbClr val="FF0000"/>
                </a:solidFill>
              </a:rPr>
              <a:t>diferentes</a:t>
            </a:r>
            <a:r>
              <a:rPr lang="es-ES" sz="2000" dirty="0">
                <a:solidFill>
                  <a:srgbClr val="FF0000"/>
                </a:solidFill>
              </a:rPr>
              <a:t> hacia el desarrollo de capacidades productivas</a:t>
            </a:r>
            <a:r>
              <a:rPr lang="es-ES" sz="2000" dirty="0" smtClean="0">
                <a:solidFill>
                  <a:srgbClr val="FF0000"/>
                </a:solidFill>
              </a:rPr>
              <a:t>.</a:t>
            </a:r>
            <a:endParaRPr lang="en-US" altLang="en-US" sz="2000" kern="0" dirty="0">
              <a:solidFill>
                <a:srgbClr val="FF0000"/>
              </a:solidFill>
              <a:latin typeface="Lato" panose="020F0502020204030203" pitchFamily="34" charset="0"/>
              <a:cs typeface="Times New Roman" panose="02020603050405020304" pitchFamily="18" charset="0"/>
            </a:endParaRPr>
          </a:p>
          <a:p>
            <a:pPr marL="1257300" lvl="2" indent="-342900">
              <a:buFont typeface="Wingdings" panose="05000000000000000000" pitchFamily="2" charset="2"/>
              <a:buChar char="ü"/>
            </a:pPr>
            <a:r>
              <a:rPr lang="en-US" altLang="en-US" sz="2000" kern="0" dirty="0" smtClean="0">
                <a:solidFill>
                  <a:srgbClr val="FF0000"/>
                </a:solidFill>
                <a:latin typeface="Lato" panose="020F0502020204030203" pitchFamily="34" charset="0"/>
                <a:cs typeface="Times New Roman" panose="02020603050405020304" pitchFamily="18" charset="0"/>
              </a:rPr>
              <a:t> </a:t>
            </a:r>
            <a:r>
              <a:rPr lang="es-ES" sz="2000" i="1" dirty="0" smtClean="0">
                <a:solidFill>
                  <a:srgbClr val="FF0000"/>
                </a:solidFill>
              </a:rPr>
              <a:t>Alto </a:t>
            </a:r>
            <a:r>
              <a:rPr lang="es-ES" sz="2000" i="1" dirty="0">
                <a:solidFill>
                  <a:srgbClr val="FF0000"/>
                </a:solidFill>
              </a:rPr>
              <a:t>proteccionismo (Gran Bretaña, EE. UU.) o proteccionismo bajo pero selectivo (</a:t>
            </a:r>
            <a:r>
              <a:rPr lang="es-ES" sz="2000" i="1" dirty="0" smtClean="0">
                <a:solidFill>
                  <a:srgbClr val="FF0000"/>
                </a:solidFill>
              </a:rPr>
              <a:t>Bélgica)</a:t>
            </a:r>
            <a:endParaRPr lang="en-US" sz="1900" i="1" kern="0" dirty="0">
              <a:solidFill>
                <a:srgbClr val="FF0000"/>
              </a:solidFill>
              <a:latin typeface="Lato" panose="020F0502020204030203" pitchFamily="34" charset="0"/>
              <a:cs typeface="Times New Roman" panose="02020603050405020304" pitchFamily="18" charset="0"/>
            </a:endParaRPr>
          </a:p>
          <a:p>
            <a:pPr marL="1257300" lvl="2" indent="-342900">
              <a:buFont typeface="Wingdings" panose="05000000000000000000" pitchFamily="2" charset="2"/>
              <a:buChar char="ü"/>
            </a:pPr>
            <a:r>
              <a:rPr lang="es-ES" sz="2000" i="1" dirty="0" smtClean="0">
                <a:solidFill>
                  <a:srgbClr val="FF0000"/>
                </a:solidFill>
              </a:rPr>
              <a:t>Sustitución </a:t>
            </a:r>
            <a:r>
              <a:rPr lang="es-ES" sz="2000" i="1" dirty="0">
                <a:solidFill>
                  <a:srgbClr val="FF0000"/>
                </a:solidFill>
              </a:rPr>
              <a:t>de importaciones (EE. UU.) O promoción de exportaciones (Corea, Taiwán).</a:t>
            </a:r>
            <a:endParaRPr lang="fr-FR" sz="2000" dirty="0">
              <a:solidFill>
                <a:srgbClr val="FF0000"/>
              </a:solidFill>
            </a:endParaRPr>
          </a:p>
          <a:p>
            <a:pPr marL="1257300" lvl="2" indent="-342900">
              <a:buFont typeface="Wingdings" panose="05000000000000000000" pitchFamily="2" charset="2"/>
              <a:buChar char="ü"/>
            </a:pPr>
            <a:endParaRPr lang="en-US" altLang="en-US" sz="1900" i="1" kern="0" dirty="0">
              <a:solidFill>
                <a:srgbClr val="FF0000"/>
              </a:solidFill>
              <a:latin typeface="Lato" panose="020F0502020204030203" pitchFamily="34" charset="0"/>
              <a:cs typeface="Times New Roman" panose="02020603050405020304" pitchFamily="18" charset="0"/>
            </a:endParaRPr>
          </a:p>
          <a:p>
            <a:pPr marL="1257300" lvl="2" indent="-342900">
              <a:buFont typeface="Wingdings" panose="05000000000000000000" pitchFamily="2" charset="2"/>
              <a:buChar char="ü"/>
            </a:pPr>
            <a:r>
              <a:rPr lang="es-ES" sz="2000" i="1" dirty="0" smtClean="0">
                <a:solidFill>
                  <a:srgbClr val="FF0000"/>
                </a:solidFill>
              </a:rPr>
              <a:t>Los </a:t>
            </a:r>
            <a:r>
              <a:rPr lang="es-ES" sz="2000" i="1" dirty="0">
                <a:solidFill>
                  <a:srgbClr val="FF0000"/>
                </a:solidFill>
              </a:rPr>
              <a:t>países pueden desalentar la IED (Japón, Finlandia), usar regulaciones pesadas mezcladas con compromisos activos en ámbitos limitados (Corea, Taiwán), o cortejo activo pero estratégico (Singapur, China, </a:t>
            </a:r>
            <a:r>
              <a:rPr lang="es-ES" sz="2000" i="1" dirty="0" smtClean="0">
                <a:solidFill>
                  <a:srgbClr val="FF0000"/>
                </a:solidFill>
              </a:rPr>
              <a:t>Malasia</a:t>
            </a:r>
          </a:p>
          <a:p>
            <a:pPr lvl="2" indent="0"/>
            <a:endParaRPr lang="en-US" altLang="en-US" sz="1900" i="1" kern="0" dirty="0">
              <a:solidFill>
                <a:srgbClr val="FF0000"/>
              </a:solidFill>
              <a:latin typeface="Lato" panose="020F0502020204030203" pitchFamily="34" charset="0"/>
              <a:cs typeface="Times New Roman" panose="02020603050405020304" pitchFamily="18" charset="0"/>
            </a:endParaRPr>
          </a:p>
          <a:p>
            <a:pPr marL="1257300" lvl="2" indent="-342900">
              <a:buFont typeface="Wingdings" panose="05000000000000000000" pitchFamily="2" charset="2"/>
              <a:buChar char="ü"/>
            </a:pPr>
            <a:r>
              <a:rPr lang="es-ES" sz="2000" i="1" dirty="0" smtClean="0">
                <a:solidFill>
                  <a:srgbClr val="FF0000"/>
                </a:solidFill>
              </a:rPr>
              <a:t>Los </a:t>
            </a:r>
            <a:r>
              <a:rPr lang="es-ES" sz="2000" i="1" dirty="0">
                <a:solidFill>
                  <a:srgbClr val="FF0000"/>
                </a:solidFill>
              </a:rPr>
              <a:t>países pueden actualizar sus bases de recursos naturales (Chile), lanzar industrias completamente nuevas (Japón y Corea), o hacer ambas cosas (aceite de palma y productos electrónicos de Malasia</a:t>
            </a:r>
            <a:r>
              <a:rPr lang="es-ES" sz="2000" i="1" dirty="0" smtClean="0">
                <a:solidFill>
                  <a:srgbClr val="FF0000"/>
                </a:solidFill>
              </a:rPr>
              <a:t>).</a:t>
            </a:r>
            <a:endParaRPr lang="en-US" altLang="en-US" sz="1900" i="1" kern="0" dirty="0">
              <a:solidFill>
                <a:srgbClr val="FF0000"/>
              </a:solidFill>
              <a:latin typeface="Lato" panose="020F0502020204030203" pitchFamily="34" charset="0"/>
              <a:cs typeface="Times New Roman" panose="02020603050405020304" pitchFamily="18" charset="0"/>
            </a:endParaRPr>
          </a:p>
          <a:p>
            <a:pPr marL="1257300" lvl="2" indent="-342900">
              <a:buFont typeface="Wingdings" panose="05000000000000000000" pitchFamily="2" charset="2"/>
              <a:buChar char="ü"/>
            </a:pPr>
            <a:endParaRPr lang="en-US" altLang="en-US" sz="1900" i="1" kern="0" dirty="0">
              <a:solidFill>
                <a:srgbClr val="FF0000"/>
              </a:solidFill>
              <a:latin typeface="Lato" panose="020F0502020204030203" pitchFamily="34" charset="0"/>
              <a:cs typeface="Times New Roman" panose="02020603050405020304" pitchFamily="18" charset="0"/>
            </a:endParaRPr>
          </a:p>
          <a:p>
            <a:pPr marL="1257300" lvl="2" indent="-342900">
              <a:buFont typeface="Wingdings" panose="05000000000000000000" pitchFamily="2" charset="2"/>
              <a:buChar char="ü"/>
            </a:pPr>
            <a:r>
              <a:rPr lang="es-ES" sz="2000" i="1" dirty="0" smtClean="0">
                <a:solidFill>
                  <a:srgbClr val="FF0000"/>
                </a:solidFill>
              </a:rPr>
              <a:t>Los </a:t>
            </a:r>
            <a:r>
              <a:rPr lang="es-ES" sz="2000" i="1" dirty="0">
                <a:solidFill>
                  <a:srgbClr val="FF0000"/>
                </a:solidFill>
              </a:rPr>
              <a:t>países pueden dar el papel principal a las empresas estatales (Francia, Singapur, Taiwán), las grandes empresas del sector privado (Japón, Corea, EE. UU.) O las </a:t>
            </a:r>
            <a:r>
              <a:rPr lang="es-ES" sz="2000" i="1" dirty="0" err="1">
                <a:solidFill>
                  <a:srgbClr val="FF0000"/>
                </a:solidFill>
              </a:rPr>
              <a:t>PYMEs</a:t>
            </a:r>
            <a:r>
              <a:rPr lang="es-ES" sz="2000" i="1" dirty="0">
                <a:solidFill>
                  <a:srgbClr val="FF0000"/>
                </a:solidFill>
              </a:rPr>
              <a:t> (Italia, Suiza o Alemania)</a:t>
            </a:r>
            <a:r>
              <a:rPr lang="es-ES" sz="2000" dirty="0">
                <a:solidFill>
                  <a:srgbClr val="FF0000"/>
                </a:solidFill>
              </a:rPr>
              <a:t> </a:t>
            </a:r>
            <a:endParaRPr lang="en-US" altLang="en-US" sz="2000" kern="0" dirty="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endParaRPr lang="en-US" altLang="en-US" sz="2000" kern="0" dirty="0">
              <a:latin typeface="Lato" panose="020F0502020204030203" pitchFamily="34" charset="0"/>
              <a:cs typeface="Times New Roman" panose="02020603050405020304" pitchFamily="18" charset="0"/>
            </a:endParaRPr>
          </a:p>
          <a:p>
            <a:endParaRPr lang="en-US" altLang="en-US"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6359984"/>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14512" y="208307"/>
            <a:ext cx="835292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s-ES" sz="2000" b="1" i="1" dirty="0">
                <a:solidFill>
                  <a:srgbClr val="FF0000"/>
                </a:solidFill>
                <a:latin typeface="Calibri"/>
                <a:cs typeface="Times New Roman"/>
              </a:rPr>
              <a:t>Experiencias de políticas industriales: ¿qué nos </a:t>
            </a:r>
            <a:r>
              <a:rPr lang="es-ES" sz="2000" b="1" i="1" dirty="0" smtClean="0">
                <a:solidFill>
                  <a:srgbClr val="FF0000"/>
                </a:solidFill>
                <a:latin typeface="Calibri"/>
                <a:cs typeface="Times New Roman"/>
              </a:rPr>
              <a:t>aprenden </a:t>
            </a:r>
            <a:r>
              <a:rPr lang="en-US" altLang="en-US" sz="2000" b="1" i="1" dirty="0" smtClean="0">
                <a:solidFill>
                  <a:schemeClr val="tx1"/>
                </a:solidFill>
                <a:latin typeface="Lato" pitchFamily="34" charset="0"/>
                <a:cs typeface="Lato" pitchFamily="34" charset="0"/>
                <a:sym typeface="Lato" pitchFamily="34" charset="0"/>
              </a:rPr>
              <a:t>(</a:t>
            </a:r>
            <a:r>
              <a:rPr lang="en-US" altLang="en-US" sz="2000" b="1" i="1" dirty="0">
                <a:solidFill>
                  <a:schemeClr val="tx1"/>
                </a:solidFill>
                <a:latin typeface="Lato" pitchFamily="34" charset="0"/>
                <a:cs typeface="Lato" pitchFamily="34" charset="0"/>
                <a:sym typeface="Lato" pitchFamily="34" charset="0"/>
              </a:rPr>
              <a:t>3)?</a:t>
            </a: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45</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24660" y="854740"/>
            <a:ext cx="9144000" cy="5166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buFont typeface="Wingdings" panose="05000000000000000000" pitchFamily="2" charset="2"/>
              <a:buChar char="q"/>
            </a:pPr>
            <a:r>
              <a:rPr lang="es-ES" sz="2000" dirty="0" smtClean="0">
                <a:solidFill>
                  <a:srgbClr val="FF0000"/>
                </a:solidFill>
              </a:rPr>
              <a:t>Muchas </a:t>
            </a:r>
            <a:r>
              <a:rPr lang="es-ES" sz="2000" dirty="0">
                <a:solidFill>
                  <a:srgbClr val="FF0000"/>
                </a:solidFill>
              </a:rPr>
              <a:t>herramientas diferentes de política industrial que pueden utilizarse, y que  se utilizaron</a:t>
            </a:r>
            <a:r>
              <a:rPr lang="es-ES" sz="2000" dirty="0" smtClean="0">
                <a:solidFill>
                  <a:srgbClr val="FF0000"/>
                </a:solidFill>
              </a:rPr>
              <a:t>:</a:t>
            </a:r>
            <a:endParaRPr lang="en-US" altLang="en-US" sz="2000" kern="0" dirty="0">
              <a:solidFill>
                <a:srgbClr val="FF0000"/>
              </a:solidFill>
              <a:latin typeface="Lato" panose="020F0502020204030203" pitchFamily="34" charset="0"/>
              <a:cs typeface="Times New Roman" panose="02020603050405020304" pitchFamily="18" charset="0"/>
            </a:endParaRPr>
          </a:p>
          <a:p>
            <a:pPr marL="1257300" lvl="2" indent="-342900">
              <a:buFont typeface="Wingdings" panose="05000000000000000000" pitchFamily="2" charset="2"/>
              <a:buChar char="ü"/>
            </a:pPr>
            <a:r>
              <a:rPr lang="en-US" altLang="en-US" sz="1600" kern="0" dirty="0">
                <a:latin typeface="Lato" panose="020F0502020204030203" pitchFamily="34" charset="0"/>
                <a:cs typeface="Times New Roman" panose="02020603050405020304" pitchFamily="18" charset="0"/>
              </a:rPr>
              <a:t> </a:t>
            </a:r>
            <a:r>
              <a:rPr lang="en-US" altLang="en-US" sz="1600" i="1" kern="0" dirty="0">
                <a:latin typeface="Lato" panose="020F0502020204030203" pitchFamily="34" charset="0"/>
                <a:cs typeface="Times New Roman" panose="02020603050405020304" pitchFamily="18" charset="0"/>
              </a:rPr>
              <a:t>(</a:t>
            </a:r>
            <a:r>
              <a:rPr lang="en-US" altLang="en-US" sz="1600" i="1" kern="0" dirty="0" err="1">
                <a:latin typeface="Lato" panose="020F0502020204030203" pitchFamily="34" charset="0"/>
                <a:cs typeface="Times New Roman" panose="02020603050405020304" pitchFamily="18" charset="0"/>
              </a:rPr>
              <a:t>i</a:t>
            </a:r>
            <a:r>
              <a:rPr lang="en-US" altLang="en-US" sz="1600" i="1" kern="0" dirty="0">
                <a:latin typeface="Lato" panose="020F0502020204030203" pitchFamily="34" charset="0"/>
                <a:cs typeface="Times New Roman" panose="02020603050405020304" pitchFamily="18" charset="0"/>
              </a:rPr>
              <a:t>) </a:t>
            </a:r>
            <a:r>
              <a:rPr lang="en-US" sz="1600" i="1" dirty="0" smtClean="0">
                <a:solidFill>
                  <a:srgbClr val="FF0000"/>
                </a:solidFill>
              </a:rPr>
              <a:t>las </a:t>
            </a:r>
            <a:r>
              <a:rPr lang="es-ES" sz="1600" i="1" dirty="0">
                <a:solidFill>
                  <a:srgbClr val="FF0000"/>
                </a:solidFill>
              </a:rPr>
              <a:t>restricciones comerciales para promover industrias nacientes</a:t>
            </a:r>
            <a:endParaRPr lang="en-US" altLang="en-US" sz="1600" i="1" kern="0" dirty="0">
              <a:solidFill>
                <a:srgbClr val="FF0000"/>
              </a:solidFill>
              <a:latin typeface="Lato" panose="020F0502020204030203" pitchFamily="34" charset="0"/>
              <a:cs typeface="Times New Roman" panose="02020603050405020304" pitchFamily="18" charset="0"/>
            </a:endParaRPr>
          </a:p>
          <a:p>
            <a:pPr marL="1143000" lvl="2" indent="-228600">
              <a:lnSpc>
                <a:spcPct val="115000"/>
              </a:lnSpc>
              <a:spcAft>
                <a:spcPts val="0"/>
              </a:spcAft>
              <a:buFont typeface="Wingdings"/>
              <a:buChar char=""/>
              <a:tabLst>
                <a:tab pos="1371600" algn="l"/>
              </a:tabLst>
            </a:pPr>
            <a:r>
              <a:rPr lang="en-US" sz="1600" i="1" dirty="0">
                <a:solidFill>
                  <a:srgbClr val="FF0000"/>
                </a:solidFill>
                <a:cs typeface="Times New Roman"/>
              </a:rPr>
              <a:t>(ii) las </a:t>
            </a:r>
            <a:r>
              <a:rPr lang="es-ES" sz="1600" i="1" dirty="0">
                <a:solidFill>
                  <a:srgbClr val="FF0000"/>
                </a:solidFill>
                <a:cs typeface="Times New Roman"/>
              </a:rPr>
              <a:t>subvenciones o desgravaciones fiscales dirigidas a industrias o actividades particulares (por ejemplo, exportaciones, I+D o formación)</a:t>
            </a:r>
            <a:endParaRPr lang="fr-FR" sz="1600" dirty="0">
              <a:cs typeface="Times New Roman"/>
            </a:endParaRPr>
          </a:p>
          <a:p>
            <a:pPr marL="1143000" lvl="2" indent="-228600">
              <a:lnSpc>
                <a:spcPct val="115000"/>
              </a:lnSpc>
              <a:spcAft>
                <a:spcPts val="0"/>
              </a:spcAft>
              <a:buFont typeface="Wingdings"/>
              <a:buChar char=""/>
              <a:tabLst>
                <a:tab pos="1371600" algn="l"/>
              </a:tabLst>
            </a:pPr>
            <a:r>
              <a:rPr lang="en-US" sz="1600" i="1" dirty="0">
                <a:solidFill>
                  <a:srgbClr val="FF0000"/>
                </a:solidFill>
                <a:cs typeface="Times New Roman"/>
              </a:rPr>
              <a:t>(iii) </a:t>
            </a:r>
            <a:r>
              <a:rPr lang="es-ES" sz="1600" i="1" dirty="0">
                <a:solidFill>
                  <a:srgbClr val="FF0000"/>
                </a:solidFill>
                <a:cs typeface="Times New Roman"/>
              </a:rPr>
              <a:t>la coordinación de inversiones complementarias o competidoras</a:t>
            </a:r>
            <a:endParaRPr lang="fr-FR" sz="1600" dirty="0">
              <a:cs typeface="Times New Roman"/>
            </a:endParaRPr>
          </a:p>
          <a:p>
            <a:pPr marL="1143000" lvl="2" indent="-228600">
              <a:lnSpc>
                <a:spcPct val="115000"/>
              </a:lnSpc>
              <a:spcAft>
                <a:spcPts val="0"/>
              </a:spcAft>
              <a:buFont typeface="Wingdings"/>
              <a:buChar char=""/>
              <a:tabLst>
                <a:tab pos="1371600" algn="l"/>
              </a:tabLst>
            </a:pPr>
            <a:r>
              <a:rPr lang="en-US" sz="1600" i="1" dirty="0">
                <a:solidFill>
                  <a:srgbClr val="FF0000"/>
                </a:solidFill>
                <a:cs typeface="Times New Roman"/>
              </a:rPr>
              <a:t>(iv) las </a:t>
            </a:r>
            <a:r>
              <a:rPr lang="es-ES" sz="1600" i="1" dirty="0">
                <a:solidFill>
                  <a:srgbClr val="FF0000"/>
                </a:solidFill>
                <a:cs typeface="Times New Roman"/>
              </a:rPr>
              <a:t>políticas de licencias destinadas a aumentar las capacidades productivas</a:t>
            </a:r>
            <a:endParaRPr lang="fr-FR" sz="1600" dirty="0">
              <a:cs typeface="Times New Roman"/>
            </a:endParaRPr>
          </a:p>
          <a:p>
            <a:pPr marL="1143000" lvl="2" indent="-228600">
              <a:lnSpc>
                <a:spcPct val="115000"/>
              </a:lnSpc>
              <a:spcAft>
                <a:spcPts val="0"/>
              </a:spcAft>
              <a:buFont typeface="Wingdings"/>
              <a:buChar char=""/>
              <a:tabLst>
                <a:tab pos="1371600" algn="l"/>
              </a:tabLst>
            </a:pPr>
            <a:r>
              <a:rPr lang="en-US" sz="1600" i="1" dirty="0">
                <a:solidFill>
                  <a:srgbClr val="FF0000"/>
                </a:solidFill>
                <a:cs typeface="Times New Roman"/>
              </a:rPr>
              <a:t>(v) </a:t>
            </a:r>
            <a:r>
              <a:rPr lang="es-ES" sz="1600" i="1" dirty="0">
                <a:solidFill>
                  <a:srgbClr val="FF0000"/>
                </a:solidFill>
                <a:cs typeface="Times New Roman"/>
              </a:rPr>
              <a:t>la regulación formal e informal de la IED (por ejemplo, los requisitos para la transferencia de tecnología, la I+D local, el contenido local o la capacitación de los trabajadores)</a:t>
            </a:r>
            <a:endParaRPr lang="fr-FR" sz="1600" dirty="0">
              <a:cs typeface="Times New Roman"/>
            </a:endParaRPr>
          </a:p>
          <a:p>
            <a:pPr marL="1143000" lvl="2" indent="-228600">
              <a:lnSpc>
                <a:spcPct val="115000"/>
              </a:lnSpc>
              <a:spcAft>
                <a:spcPts val="0"/>
              </a:spcAft>
              <a:buFont typeface="Wingdings"/>
              <a:buChar char=""/>
              <a:tabLst>
                <a:tab pos="1371600" algn="l"/>
              </a:tabLst>
            </a:pPr>
            <a:r>
              <a:rPr lang="en-US" sz="1600" i="1" dirty="0">
                <a:solidFill>
                  <a:srgbClr val="FF0000"/>
                </a:solidFill>
                <a:cs typeface="Times New Roman"/>
              </a:rPr>
              <a:t>(vi) </a:t>
            </a:r>
            <a:r>
              <a:rPr lang="es-ES" sz="1600" i="1" dirty="0">
                <a:solidFill>
                  <a:srgbClr val="FF0000"/>
                </a:solidFill>
                <a:cs typeface="Times New Roman"/>
              </a:rPr>
              <a:t>el uso de empresas públicas, capital de riesgo administrado por el estado o participación de capital estatal en empresas del sector privado</a:t>
            </a:r>
            <a:endParaRPr lang="fr-FR" sz="1600" dirty="0">
              <a:cs typeface="Times New Roman"/>
            </a:endParaRPr>
          </a:p>
          <a:p>
            <a:pPr marL="1143000" lvl="2" indent="-228600">
              <a:lnSpc>
                <a:spcPct val="115000"/>
              </a:lnSpc>
              <a:spcAft>
                <a:spcPts val="0"/>
              </a:spcAft>
              <a:buFont typeface="Wingdings"/>
              <a:buChar char=""/>
              <a:tabLst>
                <a:tab pos="1371600" algn="l"/>
              </a:tabLst>
            </a:pPr>
            <a:r>
              <a:rPr lang="en-US" sz="1600" i="1" dirty="0">
                <a:solidFill>
                  <a:srgbClr val="FF0000"/>
                </a:solidFill>
                <a:cs typeface="Times New Roman"/>
              </a:rPr>
              <a:t>(vii) las  </a:t>
            </a:r>
            <a:r>
              <a:rPr lang="es-ES" sz="1600" i="1" dirty="0">
                <a:solidFill>
                  <a:srgbClr val="FF0000"/>
                </a:solidFill>
                <a:cs typeface="Times New Roman"/>
              </a:rPr>
              <a:t>políticas de contratación pública</a:t>
            </a:r>
            <a:endParaRPr lang="fr-FR" sz="1600" dirty="0">
              <a:cs typeface="Times New Roman"/>
            </a:endParaRPr>
          </a:p>
          <a:p>
            <a:pPr marL="1143000" lvl="2" indent="-228600">
              <a:lnSpc>
                <a:spcPct val="115000"/>
              </a:lnSpc>
              <a:spcAft>
                <a:spcPts val="0"/>
              </a:spcAft>
              <a:buFont typeface="Wingdings"/>
              <a:buChar char=""/>
              <a:tabLst>
                <a:tab pos="1371600" algn="l"/>
              </a:tabLst>
            </a:pPr>
            <a:r>
              <a:rPr lang="en-US" sz="1600" i="1" dirty="0">
                <a:solidFill>
                  <a:srgbClr val="FF0000"/>
                </a:solidFill>
                <a:cs typeface="Times New Roman"/>
              </a:rPr>
              <a:t>(viii) el </a:t>
            </a:r>
            <a:r>
              <a:rPr lang="es-ES" sz="1600" i="1" dirty="0">
                <a:solidFill>
                  <a:srgbClr val="FF0000"/>
                </a:solidFill>
                <a:cs typeface="Times New Roman"/>
              </a:rPr>
              <a:t>establecimiento de una agencia pública o la asociación público-privado para proporcionar infraestructura, la I+D, la comercialización de exportaciones y otros insumos productivos que los productores pertinentes no puedan proporcionar</a:t>
            </a:r>
            <a:endParaRPr lang="fr-FR" sz="1600" dirty="0">
              <a:cs typeface="Times New Roman"/>
            </a:endParaRPr>
          </a:p>
          <a:p>
            <a:pPr marL="1143000" lvl="2" indent="-228600">
              <a:lnSpc>
                <a:spcPct val="115000"/>
              </a:lnSpc>
              <a:spcAft>
                <a:spcPts val="0"/>
              </a:spcAft>
              <a:buFont typeface="Wingdings"/>
              <a:buChar char=""/>
              <a:tabLst>
                <a:tab pos="1371600" algn="l"/>
              </a:tabLst>
            </a:pPr>
            <a:r>
              <a:rPr lang="en-US" sz="1600" i="1" dirty="0">
                <a:solidFill>
                  <a:srgbClr val="FF0000"/>
                </a:solidFill>
                <a:cs typeface="Times New Roman"/>
              </a:rPr>
              <a:t>(ix) </a:t>
            </a:r>
            <a:r>
              <a:rPr lang="es-ES" sz="1600" i="1" dirty="0">
                <a:solidFill>
                  <a:srgbClr val="FF0000"/>
                </a:solidFill>
                <a:cs typeface="Times New Roman"/>
              </a:rPr>
              <a:t>la promoción de agrupaciones industriales, empresas conjuntas del sector privado, asociaciones industriales y </a:t>
            </a:r>
            <a:r>
              <a:rPr lang="es-ES" sz="1600" i="1" dirty="0" smtClean="0">
                <a:solidFill>
                  <a:srgbClr val="FF0000"/>
                </a:solidFill>
                <a:cs typeface="Times New Roman"/>
              </a:rPr>
              <a:t>cooperativas</a:t>
            </a:r>
          </a:p>
          <a:p>
            <a:pPr marL="1143000" lvl="2" indent="-228600">
              <a:lnSpc>
                <a:spcPct val="115000"/>
              </a:lnSpc>
              <a:spcAft>
                <a:spcPts val="0"/>
              </a:spcAft>
              <a:buFont typeface="Wingdings"/>
              <a:buChar char=""/>
              <a:tabLst>
                <a:tab pos="1371600" algn="l"/>
              </a:tabLst>
            </a:pPr>
            <a:r>
              <a:rPr lang="en-US" sz="1600" i="1" dirty="0" smtClean="0">
                <a:solidFill>
                  <a:srgbClr val="FF0000"/>
                </a:solidFill>
                <a:cs typeface="Times New Roman"/>
              </a:rPr>
              <a:t>(x</a:t>
            </a:r>
            <a:r>
              <a:rPr lang="en-US" sz="1600" i="1" dirty="0">
                <a:solidFill>
                  <a:srgbClr val="FF0000"/>
                </a:solidFill>
                <a:cs typeface="Times New Roman"/>
              </a:rPr>
              <a:t>) el </a:t>
            </a:r>
            <a:r>
              <a:rPr lang="es-ES" sz="1600" i="1" dirty="0">
                <a:solidFill>
                  <a:srgbClr val="FF0000"/>
                </a:solidFill>
                <a:cs typeface="Times New Roman"/>
              </a:rPr>
              <a:t>uso estratégico de las leyes de patentes y otras leyes de DPI para maximizar la absorción tecnológica y la innovación</a:t>
            </a:r>
            <a:r>
              <a:rPr lang="es-ES" dirty="0">
                <a:solidFill>
                  <a:srgbClr val="FF0000"/>
                </a:solidFill>
                <a:cs typeface="Times New Roman"/>
              </a:rPr>
              <a:t> </a:t>
            </a:r>
            <a:endParaRPr lang="en-US" altLang="en-US" sz="3200" kern="0" dirty="0">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endParaRPr lang="en-US" altLang="en-US" sz="2000" kern="0" dirty="0">
              <a:latin typeface="Lato" panose="020F0502020204030203" pitchFamily="34" charset="0"/>
              <a:cs typeface="Times New Roman" panose="02020603050405020304" pitchFamily="18" charset="0"/>
            </a:endParaRPr>
          </a:p>
          <a:p>
            <a:endParaRPr lang="en-US" altLang="en-US" sz="20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139561"/>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7740352" y="284161"/>
            <a:ext cx="108012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CEPA</a:t>
            </a:r>
            <a:endParaRPr kumimoji="0" lang="en-US" altLang="en-US" sz="27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6965432" y="284162"/>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46</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5" name="AutoShape 44">
            <a:extLst>
              <a:ext uri="{FF2B5EF4-FFF2-40B4-BE49-F238E27FC236}">
                <a16:creationId xmlns="" xmlns:a16="http://schemas.microsoft.com/office/drawing/2014/main" id="{24457DE5-9132-4F04-9CA0-3BDB25B3165D}"/>
              </a:ext>
            </a:extLst>
          </p:cNvPr>
          <p:cNvSpPr>
            <a:spLocks/>
          </p:cNvSpPr>
          <p:nvPr/>
        </p:nvSpPr>
        <p:spPr bwMode="auto">
          <a:xfrm>
            <a:off x="983488" y="2636912"/>
            <a:ext cx="7399500" cy="1001087"/>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lvl="0"/>
            <a:r>
              <a:rPr lang="es-ES" sz="3600" b="1" dirty="0">
                <a:solidFill>
                  <a:srgbClr val="FF0000"/>
                </a:solidFill>
                <a:latin typeface="Calibri"/>
                <a:cs typeface="Times New Roman"/>
              </a:rPr>
              <a:t>UNA ÚLTIMA PALABRA: ESTRATEGIAS</a:t>
            </a:r>
            <a:r>
              <a:rPr lang="es-ES" sz="3600" dirty="0">
                <a:solidFill>
                  <a:srgbClr val="FF0000"/>
                </a:solidFill>
                <a:latin typeface="Calibri"/>
                <a:cs typeface="Times New Roman"/>
              </a:rPr>
              <a:t> </a:t>
            </a:r>
            <a:endParaRPr kumimoji="0" lang="en-US" sz="3600" b="0" i="0" u="none" strike="noStrike" kern="1200" cap="none" spc="0" normalizeH="0" baseline="0" noProof="0" dirty="0">
              <a:ln>
                <a:noFill/>
              </a:ln>
              <a:solidFill>
                <a:srgbClr val="FFFFFF"/>
              </a:solidFill>
              <a:effectLst/>
              <a:uLnTx/>
              <a:uFillTx/>
              <a:latin typeface="Lato" panose="020F0502020204030203" pitchFamily="34" charset="0"/>
              <a:sym typeface="Calibri" panose="020F0502020204030204" pitchFamily="34" charset="0"/>
            </a:endParaRPr>
          </a:p>
        </p:txBody>
      </p:sp>
    </p:spTree>
    <p:extLst>
      <p:ext uri="{BB962C8B-B14F-4D97-AF65-F5344CB8AC3E}">
        <p14:creationId xmlns:p14="http://schemas.microsoft.com/office/powerpoint/2010/main" val="981941369"/>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a:extLst>
              <a:ext uri="{FF2B5EF4-FFF2-40B4-BE49-F238E27FC236}">
                <a16:creationId xmlns="" xmlns:a16="http://schemas.microsoft.com/office/drawing/2014/main" id="{A9F84208-C362-4BD8-9490-DF1E134CEF85}"/>
              </a:ext>
            </a:extLst>
          </p:cNvPr>
          <p:cNvSpPr>
            <a:spLocks noGrp="1"/>
          </p:cNvSpPr>
          <p:nvPr>
            <p:ph type="title"/>
          </p:nvPr>
        </p:nvSpPr>
        <p:spPr>
          <a:xfrm>
            <a:off x="23670" y="22811"/>
            <a:ext cx="9120330" cy="1203102"/>
          </a:xfrm>
          <a:solidFill>
            <a:schemeClr val="accent1">
              <a:lumMod val="40000"/>
              <a:lumOff val="60000"/>
            </a:schemeClr>
          </a:solidFill>
        </p:spPr>
        <p:txBody>
          <a:bodyPr>
            <a:noAutofit/>
          </a:bodyPr>
          <a:lstStyle/>
          <a:p>
            <a:pPr>
              <a:defRPr/>
            </a:pPr>
            <a:r>
              <a:rPr lang="en-GB" sz="3200" b="1" dirty="0"/>
              <a:t/>
            </a:r>
            <a:br>
              <a:rPr lang="en-GB" sz="3200" b="1" dirty="0"/>
            </a:br>
            <a:r>
              <a:rPr lang="en-GB" sz="3200" b="1" dirty="0" err="1" smtClean="0">
                <a:solidFill>
                  <a:srgbClr val="FF0000"/>
                </a:solidFill>
              </a:rPr>
              <a:t>Estrategia</a:t>
            </a:r>
            <a:r>
              <a:rPr lang="en-GB" sz="3200" b="1" dirty="0" smtClean="0">
                <a:solidFill>
                  <a:srgbClr val="FF0000"/>
                </a:solidFill>
              </a:rPr>
              <a:t> </a:t>
            </a:r>
            <a:r>
              <a:rPr lang="en-GB" sz="3200" b="1" dirty="0" err="1" smtClean="0">
                <a:solidFill>
                  <a:srgbClr val="FF0000"/>
                </a:solidFill>
              </a:rPr>
              <a:t>Integrada</a:t>
            </a:r>
            <a:r>
              <a:rPr lang="en-GB" sz="3200" b="1" dirty="0" smtClean="0">
                <a:solidFill>
                  <a:srgbClr val="FF0000"/>
                </a:solidFill>
              </a:rPr>
              <a:t> (de </a:t>
            </a:r>
            <a:r>
              <a:rPr lang="en-GB" sz="3200" b="1" dirty="0">
                <a:solidFill>
                  <a:srgbClr val="FF0000"/>
                </a:solidFill>
              </a:rPr>
              <a:t>Freire)</a:t>
            </a:r>
            <a:r>
              <a:rPr lang="en-GB" sz="3200" b="1" dirty="0"/>
              <a:t/>
            </a:r>
            <a:br>
              <a:rPr lang="en-GB" sz="3200" b="1" dirty="0"/>
            </a:br>
            <a:endParaRPr lang="en-GB" sz="3200" b="1" dirty="0"/>
          </a:p>
        </p:txBody>
      </p:sp>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539552"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47</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pic>
        <p:nvPicPr>
          <p:cNvPr id="3" name="Picture 2">
            <a:extLst>
              <a:ext uri="{FF2B5EF4-FFF2-40B4-BE49-F238E27FC236}">
                <a16:creationId xmlns="" xmlns:a16="http://schemas.microsoft.com/office/drawing/2014/main" id="{DEF1B871-84A8-44B4-A234-1A06A88A66D4}"/>
              </a:ext>
            </a:extLst>
          </p:cNvPr>
          <p:cNvPicPr>
            <a:picLocks noChangeAspect="1"/>
          </p:cNvPicPr>
          <p:nvPr/>
        </p:nvPicPr>
        <p:blipFill>
          <a:blip r:embed="rId3"/>
          <a:stretch>
            <a:fillRect/>
          </a:stretch>
        </p:blipFill>
        <p:spPr>
          <a:xfrm>
            <a:off x="154630" y="1161134"/>
            <a:ext cx="8654877" cy="5026942"/>
          </a:xfrm>
          <a:prstGeom prst="rect">
            <a:avLst/>
          </a:prstGeom>
        </p:spPr>
      </p:pic>
    </p:spTree>
    <p:extLst>
      <p:ext uri="{BB962C8B-B14F-4D97-AF65-F5344CB8AC3E}">
        <p14:creationId xmlns:p14="http://schemas.microsoft.com/office/powerpoint/2010/main" val="2551878742"/>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4987"/>
            <a:ext cx="7257354" cy="48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n-US" altLang="en-US" sz="2400" b="1" i="1" dirty="0" err="1" smtClean="0">
                <a:solidFill>
                  <a:srgbClr val="FF0000"/>
                </a:solidFill>
                <a:latin typeface="Lato" pitchFamily="34" charset="0"/>
                <a:cs typeface="Lato" pitchFamily="34" charset="0"/>
                <a:sym typeface="Lato" pitchFamily="34" charset="0"/>
              </a:rPr>
              <a:t>Estrategias</a:t>
            </a:r>
            <a:endParaRPr lang="en-US" altLang="en-US" sz="2400" b="1" i="1" dirty="0">
              <a:solidFill>
                <a:srgbClr val="FF0000"/>
              </a:solidFill>
              <a:latin typeface="Lato" pitchFamily="34" charset="0"/>
              <a:cs typeface="Lato" pitchFamily="34" charset="0"/>
              <a:sym typeface="Lato"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48</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107504" y="762000"/>
            <a:ext cx="8928992" cy="51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buFont typeface="Wingdings" panose="05000000000000000000" pitchFamily="2" charset="2"/>
              <a:buChar char="q"/>
            </a:pPr>
            <a:r>
              <a:rPr lang="es-ES" sz="2000" dirty="0" smtClean="0">
                <a:solidFill>
                  <a:srgbClr val="FF0000"/>
                </a:solidFill>
              </a:rPr>
              <a:t>No </a:t>
            </a:r>
            <a:r>
              <a:rPr lang="es-ES" sz="2000" dirty="0">
                <a:solidFill>
                  <a:srgbClr val="FF0000"/>
                </a:solidFill>
              </a:rPr>
              <a:t>existe una estrategia de política "única"</a:t>
            </a:r>
            <a:endParaRPr lang="fr-FR" sz="2000" dirty="0">
              <a:solidFill>
                <a:srgbClr val="FF0000"/>
              </a:solidFill>
            </a:endParaRPr>
          </a:p>
          <a:p>
            <a:endParaRPr lang="en-US" altLang="en-US" sz="2000" kern="0" dirty="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n-US" altLang="en-US" sz="2000" kern="0" dirty="0" smtClean="0">
                <a:solidFill>
                  <a:srgbClr val="FF0000"/>
                </a:solidFill>
                <a:latin typeface="Lato" panose="020F0502020204030203" pitchFamily="34" charset="0"/>
                <a:cs typeface="Times New Roman" panose="02020603050405020304" pitchFamily="18" charset="0"/>
              </a:rPr>
              <a:t>“</a:t>
            </a:r>
            <a:r>
              <a:rPr lang="es-ES" sz="2000" dirty="0" smtClean="0">
                <a:solidFill>
                  <a:srgbClr val="FF0000"/>
                </a:solidFill>
              </a:rPr>
              <a:t>Una </a:t>
            </a:r>
            <a:r>
              <a:rPr lang="es-ES" sz="2000" dirty="0">
                <a:solidFill>
                  <a:srgbClr val="FF0000"/>
                </a:solidFill>
              </a:rPr>
              <a:t>cosa lleva a la otra": Tener una estrategia gubernamental y empresarial clara y una visión/proceso así como un enfoque organizacional</a:t>
            </a:r>
            <a:endParaRPr lang="en-US" altLang="en-US" sz="2000" kern="0" dirty="0" smtClean="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endParaRPr lang="en-US" sz="2000" kern="0" dirty="0">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s-ES" sz="2000" dirty="0" smtClean="0">
                <a:solidFill>
                  <a:srgbClr val="FF0000"/>
                </a:solidFill>
              </a:rPr>
              <a:t>Integrar </a:t>
            </a:r>
            <a:r>
              <a:rPr lang="es-ES" sz="2000" dirty="0">
                <a:solidFill>
                  <a:srgbClr val="FF0000"/>
                </a:solidFill>
              </a:rPr>
              <a:t>la política industrial en las estrategias nacionales de desarrollo, garantizar la coherencia de las políticas y establecer las instituciones apropiadas para impulsar la </a:t>
            </a:r>
            <a:r>
              <a:rPr lang="es-ES" sz="2000" dirty="0" smtClean="0">
                <a:solidFill>
                  <a:srgbClr val="FF0000"/>
                </a:solidFill>
              </a:rPr>
              <a:t>agenda</a:t>
            </a:r>
            <a:endParaRPr lang="fr-FR" sz="2000" dirty="0">
              <a:solidFill>
                <a:srgbClr val="FF0000"/>
              </a:solidFill>
            </a:endParaRPr>
          </a:p>
          <a:p>
            <a:pPr marL="342900" indent="-342900">
              <a:buFont typeface="Wingdings" panose="05000000000000000000" pitchFamily="2" charset="2"/>
              <a:buChar char="q"/>
            </a:pPr>
            <a:endParaRPr lang="fr-FR" sz="2000" dirty="0">
              <a:solidFill>
                <a:srgbClr val="FF0000"/>
              </a:solidFill>
            </a:endParaRPr>
          </a:p>
          <a:p>
            <a:pPr marL="342900" indent="-342900">
              <a:buFont typeface="Wingdings" panose="05000000000000000000" pitchFamily="2" charset="2"/>
              <a:buChar char="q"/>
            </a:pPr>
            <a:r>
              <a:rPr lang="es-ES" sz="2000" dirty="0" smtClean="0">
                <a:solidFill>
                  <a:srgbClr val="FF0000"/>
                </a:solidFill>
              </a:rPr>
              <a:t>Explorar </a:t>
            </a:r>
            <a:r>
              <a:rPr lang="es-ES" sz="2000" dirty="0">
                <a:solidFill>
                  <a:srgbClr val="FF0000"/>
                </a:solidFill>
              </a:rPr>
              <a:t>los factores (por ejemplo, dotaciones de recursos, buena infraestructura, ubicación) y las condiciones de </a:t>
            </a:r>
            <a:r>
              <a:rPr lang="es-ES" sz="2000" dirty="0" smtClean="0">
                <a:solidFill>
                  <a:srgbClr val="FF0000"/>
                </a:solidFill>
              </a:rPr>
              <a:t>demanda</a:t>
            </a:r>
            <a:endParaRPr lang="fr-FR" sz="2000" dirty="0">
              <a:solidFill>
                <a:srgbClr val="FF0000"/>
              </a:solidFill>
            </a:endParaRPr>
          </a:p>
          <a:p>
            <a:pPr marL="342900" indent="-342900">
              <a:buFont typeface="Wingdings" panose="05000000000000000000" pitchFamily="2" charset="2"/>
              <a:buChar char="q"/>
            </a:pPr>
            <a:endParaRPr lang="fr-FR" sz="2000" dirty="0">
              <a:solidFill>
                <a:srgbClr val="FF0000"/>
              </a:solidFill>
            </a:endParaRPr>
          </a:p>
          <a:p>
            <a:pPr marL="342900" indent="-342900">
              <a:buFont typeface="Wingdings" panose="05000000000000000000" pitchFamily="2" charset="2"/>
              <a:buChar char="q"/>
            </a:pPr>
            <a:r>
              <a:rPr lang="es-ES" sz="2000" dirty="0" smtClean="0">
                <a:solidFill>
                  <a:srgbClr val="FF0000"/>
                </a:solidFill>
              </a:rPr>
              <a:t>Fomentar </a:t>
            </a:r>
            <a:r>
              <a:rPr lang="es-ES" sz="2000" dirty="0">
                <a:solidFill>
                  <a:srgbClr val="FF0000"/>
                </a:solidFill>
              </a:rPr>
              <a:t>el desarrollo de vínculos locales y profundizar el RBI dentro de las dinámicas de GE, el sector y la cadena de valor dominante (ERA 2013)</a:t>
            </a:r>
            <a:endParaRPr lang="fr-FR" sz="2000" dirty="0">
              <a:solidFill>
                <a:srgbClr val="FF0000"/>
              </a:solidFill>
            </a:endParaRPr>
          </a:p>
          <a:p>
            <a:pPr marL="342900" indent="-342900">
              <a:buFont typeface="Wingdings" panose="05000000000000000000" pitchFamily="2" charset="2"/>
              <a:buChar char="q"/>
            </a:pPr>
            <a:endParaRPr lang="en-US" altLang="en-US" sz="2000" kern="0" dirty="0">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s-ES" sz="2000" dirty="0" smtClean="0">
                <a:solidFill>
                  <a:srgbClr val="FF0000"/>
                </a:solidFill>
                <a:cs typeface="Times New Roman"/>
              </a:rPr>
              <a:t>Comprender </a:t>
            </a:r>
            <a:r>
              <a:rPr lang="es-ES" sz="2000" dirty="0">
                <a:solidFill>
                  <a:srgbClr val="FF0000"/>
                </a:solidFill>
                <a:cs typeface="Times New Roman"/>
              </a:rPr>
              <a:t>las características técnicas de las cadenas de valor mundiales y la estructura del subsector industrial objetivo </a:t>
            </a:r>
            <a:endParaRPr lang="en-US" altLang="en-US" sz="2000" kern="0" dirty="0">
              <a:latin typeface="Lato" panose="020F0502020204030203" pitchFamily="34" charset="0"/>
              <a:cs typeface="Times New Roman" panose="02020603050405020304" pitchFamily="18" charset="0"/>
            </a:endParaRPr>
          </a:p>
        </p:txBody>
      </p:sp>
    </p:spTree>
    <p:extLst>
      <p:ext uri="{BB962C8B-B14F-4D97-AF65-F5344CB8AC3E}">
        <p14:creationId xmlns:p14="http://schemas.microsoft.com/office/powerpoint/2010/main" val="795223316"/>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4987"/>
            <a:ext cx="7257354" cy="48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n-US" altLang="en-US" sz="2400" b="1" i="1" dirty="0" err="1" smtClean="0">
                <a:solidFill>
                  <a:srgbClr val="FF0000"/>
                </a:solidFill>
                <a:latin typeface="Lato" pitchFamily="34" charset="0"/>
                <a:cs typeface="Lato" pitchFamily="34" charset="0"/>
                <a:sym typeface="Lato" pitchFamily="34" charset="0"/>
              </a:rPr>
              <a:t>Estrategias</a:t>
            </a:r>
            <a:r>
              <a:rPr lang="en-US" altLang="en-US" sz="2400" b="1" i="1" dirty="0" smtClean="0">
                <a:solidFill>
                  <a:srgbClr val="FF0000"/>
                </a:solidFill>
                <a:latin typeface="Lato" pitchFamily="34" charset="0"/>
                <a:cs typeface="Lato" pitchFamily="34" charset="0"/>
                <a:sym typeface="Lato" pitchFamily="34" charset="0"/>
              </a:rPr>
              <a:t> </a:t>
            </a:r>
            <a:r>
              <a:rPr lang="en-US" altLang="en-US" sz="2400" b="1" i="1" dirty="0">
                <a:solidFill>
                  <a:srgbClr val="FF0000"/>
                </a:solidFill>
                <a:latin typeface="Lato" pitchFamily="34" charset="0"/>
                <a:cs typeface="Lato" pitchFamily="34" charset="0"/>
                <a:sym typeface="Lato" pitchFamily="34" charset="0"/>
              </a:rPr>
              <a:t>(2)</a:t>
            </a: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49</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107504" y="762000"/>
            <a:ext cx="8928992" cy="51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buFont typeface="Wingdings" panose="05000000000000000000" pitchFamily="2" charset="2"/>
              <a:buChar char="q"/>
            </a:pPr>
            <a:r>
              <a:rPr lang="en-US" sz="2400" dirty="0" err="1" smtClean="0">
                <a:solidFill>
                  <a:srgbClr val="FF0000"/>
                </a:solidFill>
              </a:rPr>
              <a:t>Reducir</a:t>
            </a:r>
            <a:r>
              <a:rPr lang="en-US" sz="2400" dirty="0" smtClean="0">
                <a:solidFill>
                  <a:srgbClr val="FF0000"/>
                </a:solidFill>
              </a:rPr>
              <a:t> </a:t>
            </a:r>
            <a:r>
              <a:rPr lang="en-US" sz="2400" dirty="0" err="1">
                <a:solidFill>
                  <a:srgbClr val="FF0000"/>
                </a:solidFill>
              </a:rPr>
              <a:t>los</a:t>
            </a:r>
            <a:r>
              <a:rPr lang="en-US" sz="2400" dirty="0">
                <a:solidFill>
                  <a:srgbClr val="FF0000"/>
                </a:solidFill>
              </a:rPr>
              <a:t> c</a:t>
            </a:r>
            <a:r>
              <a:rPr lang="es-ES" sz="2400" dirty="0" err="1">
                <a:solidFill>
                  <a:srgbClr val="FF0000"/>
                </a:solidFill>
              </a:rPr>
              <a:t>ostos</a:t>
            </a:r>
            <a:r>
              <a:rPr lang="es-ES" sz="2400" dirty="0">
                <a:solidFill>
                  <a:srgbClr val="FF0000"/>
                </a:solidFill>
              </a:rPr>
              <a:t> de los negocios al abordar los cuellos de botella de infraestructura blandos y </a:t>
            </a:r>
            <a:r>
              <a:rPr lang="es-ES" sz="2400" dirty="0" smtClean="0">
                <a:solidFill>
                  <a:srgbClr val="FF0000"/>
                </a:solidFill>
              </a:rPr>
              <a:t>duros </a:t>
            </a:r>
          </a:p>
          <a:p>
            <a:pPr marL="342900" lvl="0" indent="-342900">
              <a:buFont typeface="Wingdings" panose="05000000000000000000" pitchFamily="2" charset="2"/>
              <a:buChar char="q"/>
            </a:pPr>
            <a:endParaRPr lang="es-ES" sz="2400" dirty="0">
              <a:solidFill>
                <a:srgbClr val="FF0000"/>
              </a:solidFill>
            </a:endParaRPr>
          </a:p>
          <a:p>
            <a:pPr marL="342900" lvl="0" indent="-342900">
              <a:buFont typeface="Wingdings" panose="05000000000000000000" pitchFamily="2" charset="2"/>
              <a:buChar char="q"/>
            </a:pPr>
            <a:r>
              <a:rPr lang="es-ES" sz="2400" dirty="0" smtClean="0">
                <a:solidFill>
                  <a:srgbClr val="FF0000"/>
                </a:solidFill>
              </a:rPr>
              <a:t>Enfocarse </a:t>
            </a:r>
            <a:r>
              <a:rPr lang="es-ES" sz="2400" dirty="0">
                <a:solidFill>
                  <a:srgbClr val="FF0000"/>
                </a:solidFill>
              </a:rPr>
              <a:t>en las agrupaciones regionales de industrias relacionadas más que en los campeones solteros: visión </a:t>
            </a:r>
            <a:r>
              <a:rPr lang="es-ES" sz="2400" dirty="0" smtClean="0">
                <a:solidFill>
                  <a:srgbClr val="FF0000"/>
                </a:solidFill>
              </a:rPr>
              <a:t>común </a:t>
            </a:r>
          </a:p>
          <a:p>
            <a:pPr marL="342900" lvl="0" indent="-342900">
              <a:buFont typeface="Wingdings" panose="05000000000000000000" pitchFamily="2" charset="2"/>
              <a:buChar char="q"/>
            </a:pPr>
            <a:endParaRPr lang="es-ES" sz="2400" dirty="0">
              <a:solidFill>
                <a:srgbClr val="FF0000"/>
              </a:solidFill>
            </a:endParaRPr>
          </a:p>
          <a:p>
            <a:pPr marL="342900" lvl="0" indent="-342900">
              <a:buFont typeface="Wingdings" panose="05000000000000000000" pitchFamily="2" charset="2"/>
              <a:buChar char="q"/>
            </a:pPr>
            <a:r>
              <a:rPr lang="es-ES" sz="2400" dirty="0" smtClean="0">
                <a:solidFill>
                  <a:srgbClr val="FF0000"/>
                </a:solidFill>
              </a:rPr>
              <a:t>Promover </a:t>
            </a:r>
            <a:r>
              <a:rPr lang="es-ES" sz="2400" dirty="0">
                <a:solidFill>
                  <a:srgbClr val="FF0000"/>
                </a:solidFill>
              </a:rPr>
              <a:t>la integración regional para realizar mercados más grandes, facilitar los flujos de factores, reducir los costos de los negocios, fortalecer las economías de escala y promover el comercio </a:t>
            </a:r>
            <a:r>
              <a:rPr lang="es-ES" sz="2400" dirty="0" smtClean="0">
                <a:solidFill>
                  <a:srgbClr val="FF0000"/>
                </a:solidFill>
              </a:rPr>
              <a:t>intraafricano </a:t>
            </a:r>
          </a:p>
          <a:p>
            <a:pPr marL="342900" lvl="0" indent="-342900">
              <a:buFont typeface="Wingdings" panose="05000000000000000000" pitchFamily="2" charset="2"/>
              <a:buChar char="q"/>
            </a:pPr>
            <a:endParaRPr lang="es-ES" sz="2400" dirty="0">
              <a:solidFill>
                <a:srgbClr val="FF0000"/>
              </a:solidFill>
            </a:endParaRPr>
          </a:p>
          <a:p>
            <a:pPr marL="342900" lvl="0" indent="-342900">
              <a:buFont typeface="Wingdings" panose="05000000000000000000" pitchFamily="2" charset="2"/>
              <a:buChar char="q"/>
            </a:pPr>
            <a:r>
              <a:rPr lang="es-ES" sz="2400" dirty="0" err="1" smtClean="0">
                <a:solidFill>
                  <a:srgbClr val="FF0000"/>
                </a:solidFill>
              </a:rPr>
              <a:t>Operacionalizar</a:t>
            </a:r>
            <a:r>
              <a:rPr lang="es-ES" sz="2400" dirty="0" smtClean="0">
                <a:solidFill>
                  <a:srgbClr val="FF0000"/>
                </a:solidFill>
              </a:rPr>
              <a:t> </a:t>
            </a:r>
            <a:r>
              <a:rPr lang="es-ES" sz="2400" dirty="0">
                <a:solidFill>
                  <a:srgbClr val="FF0000"/>
                </a:solidFill>
              </a:rPr>
              <a:t>los </a:t>
            </a:r>
            <a:r>
              <a:rPr lang="es-ES" sz="2400" dirty="0" err="1" smtClean="0">
                <a:solidFill>
                  <a:srgbClr val="FF0000"/>
                </a:solidFill>
              </a:rPr>
              <a:t>IDSs</a:t>
            </a:r>
            <a:r>
              <a:rPr lang="es-ES" sz="2400" dirty="0" smtClean="0">
                <a:solidFill>
                  <a:srgbClr val="FF0000"/>
                </a:solidFill>
              </a:rPr>
              <a:t>/</a:t>
            </a:r>
            <a:r>
              <a:rPr lang="es-ES" sz="2400" dirty="0" err="1" smtClean="0">
                <a:solidFill>
                  <a:srgbClr val="FF0000"/>
                </a:solidFill>
              </a:rPr>
              <a:t>PDSs</a:t>
            </a:r>
            <a:r>
              <a:rPr lang="es-ES" sz="2400" dirty="0" smtClean="0">
                <a:solidFill>
                  <a:srgbClr val="FF0000"/>
                </a:solidFill>
              </a:rPr>
              <a:t> </a:t>
            </a:r>
          </a:p>
          <a:p>
            <a:pPr marL="342900" lvl="0" indent="-342900">
              <a:buFont typeface="Wingdings" panose="05000000000000000000" pitchFamily="2" charset="2"/>
              <a:buChar char="q"/>
            </a:pPr>
            <a:r>
              <a:rPr lang="es-ES" sz="2400" dirty="0" smtClean="0">
                <a:solidFill>
                  <a:srgbClr val="FF0000"/>
                </a:solidFill>
              </a:rPr>
              <a:t>Fortalecer </a:t>
            </a:r>
            <a:r>
              <a:rPr lang="es-ES" sz="2400" dirty="0">
                <a:solidFill>
                  <a:srgbClr val="FF0000"/>
                </a:solidFill>
              </a:rPr>
              <a:t>la capacidad de implementación y preparación de proyectos a niveles nacional y regional </a:t>
            </a:r>
            <a:endParaRPr lang="en-US" altLang="en-US" sz="2400" kern="0" dirty="0">
              <a:solidFill>
                <a:srgbClr val="FF0000"/>
              </a:solidFill>
              <a:latin typeface="Lato" panose="020F0502020204030203" pitchFamily="34" charset="0"/>
              <a:cs typeface="Times New Roman" panose="02020603050405020304" pitchFamily="18" charset="0"/>
            </a:endParaRPr>
          </a:p>
        </p:txBody>
      </p:sp>
    </p:spTree>
    <p:extLst>
      <p:ext uri="{BB962C8B-B14F-4D97-AF65-F5344CB8AC3E}">
        <p14:creationId xmlns:p14="http://schemas.microsoft.com/office/powerpoint/2010/main" val="3844049297"/>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4147B902-FE8E-49B4-B2D8-45F06CAC28D9}"/>
              </a:ext>
            </a:extLst>
          </p:cNvPr>
          <p:cNvPicPr>
            <a:picLocks noChangeAspect="1"/>
          </p:cNvPicPr>
          <p:nvPr/>
        </p:nvPicPr>
        <p:blipFill>
          <a:blip r:embed="rId2"/>
          <a:stretch>
            <a:fillRect/>
          </a:stretch>
        </p:blipFill>
        <p:spPr>
          <a:xfrm>
            <a:off x="683568" y="16100"/>
            <a:ext cx="8195320" cy="6088840"/>
          </a:xfrm>
          <a:prstGeom prst="rect">
            <a:avLst/>
          </a:prstGeom>
        </p:spPr>
      </p:pic>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5</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0" y="307878"/>
            <a:ext cx="9131300" cy="5619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endParaRPr lang="en-US"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8141087"/>
      </p:ext>
    </p:extLst>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4987"/>
            <a:ext cx="7257354" cy="48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n-US" altLang="en-US" sz="2400" b="1" i="1" dirty="0" err="1" smtClean="0">
                <a:solidFill>
                  <a:srgbClr val="FF0000"/>
                </a:solidFill>
                <a:latin typeface="Lato" pitchFamily="34" charset="0"/>
                <a:cs typeface="Lato" pitchFamily="34" charset="0"/>
                <a:sym typeface="Lato" pitchFamily="34" charset="0"/>
              </a:rPr>
              <a:t>Estrategias</a:t>
            </a:r>
            <a:r>
              <a:rPr lang="en-US" altLang="en-US" sz="2400" b="1" i="1" dirty="0" smtClean="0">
                <a:solidFill>
                  <a:srgbClr val="FF0000"/>
                </a:solidFill>
                <a:latin typeface="Lato" pitchFamily="34" charset="0"/>
                <a:cs typeface="Lato" pitchFamily="34" charset="0"/>
                <a:sym typeface="Lato" pitchFamily="34" charset="0"/>
              </a:rPr>
              <a:t> </a:t>
            </a:r>
            <a:r>
              <a:rPr lang="en-US" altLang="en-US" sz="2400" b="1" i="1" dirty="0">
                <a:solidFill>
                  <a:srgbClr val="FF0000"/>
                </a:solidFill>
                <a:latin typeface="Lato" pitchFamily="34" charset="0"/>
                <a:cs typeface="Lato" pitchFamily="34" charset="0"/>
                <a:sym typeface="Lato" pitchFamily="34" charset="0"/>
              </a:rPr>
              <a:t>(3)</a:t>
            </a: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50</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107504" y="762000"/>
            <a:ext cx="8928992" cy="51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1000"/>
              </a:spcAft>
              <a:buFont typeface="Wingdings"/>
              <a:buChar char=""/>
              <a:tabLst>
                <a:tab pos="457200" algn="l"/>
              </a:tabLst>
            </a:pPr>
            <a:r>
              <a:rPr lang="es-ES" sz="2100" dirty="0" smtClean="0">
                <a:solidFill>
                  <a:srgbClr val="FF0000"/>
                </a:solidFill>
                <a:cs typeface="Times New Roman"/>
              </a:rPr>
              <a:t>Promover </a:t>
            </a:r>
            <a:r>
              <a:rPr lang="es-ES" sz="2100" dirty="0">
                <a:solidFill>
                  <a:srgbClr val="FF0000"/>
                </a:solidFill>
                <a:cs typeface="Times New Roman"/>
              </a:rPr>
              <a:t>la emulación; pasar de la emulación a nuevas innovaciones; y promover nuevas </a:t>
            </a:r>
            <a:r>
              <a:rPr lang="es-ES" sz="2100" dirty="0" smtClean="0">
                <a:solidFill>
                  <a:srgbClr val="FF0000"/>
                </a:solidFill>
                <a:cs typeface="Times New Roman"/>
              </a:rPr>
              <a:t>innovaciones</a:t>
            </a:r>
            <a:endParaRPr lang="en-US" sz="2100" kern="0" dirty="0">
              <a:latin typeface="Lato" panose="020F0502020204030203" pitchFamily="34" charset="0"/>
              <a:cs typeface="Times New Roman" panose="02020603050405020304" pitchFamily="18" charset="0"/>
            </a:endParaRPr>
          </a:p>
          <a:p>
            <a:pPr marL="342900" lvl="0" indent="-342900">
              <a:lnSpc>
                <a:spcPct val="115000"/>
              </a:lnSpc>
              <a:spcAft>
                <a:spcPts val="1000"/>
              </a:spcAft>
              <a:buFont typeface="Wingdings"/>
              <a:buChar char=""/>
              <a:tabLst>
                <a:tab pos="457200" algn="l"/>
              </a:tabLst>
            </a:pPr>
            <a:r>
              <a:rPr lang="es-ES" sz="2100" dirty="0" smtClean="0">
                <a:solidFill>
                  <a:srgbClr val="FF0000"/>
                </a:solidFill>
              </a:rPr>
              <a:t>Crear </a:t>
            </a:r>
            <a:r>
              <a:rPr lang="es-ES" sz="2100" dirty="0">
                <a:solidFill>
                  <a:srgbClr val="FF0000"/>
                </a:solidFill>
              </a:rPr>
              <a:t>colmenas de I+D, innovación, diversificación y difusión de tecnología y concentrarse en la calidad y la construcción de competencias: conocimientos, I+D (incluidas artesanía y habilidades especializadas), I+D e innovación (debe ser continua o el clúster </a:t>
            </a:r>
            <a:r>
              <a:rPr lang="es-ES" sz="2100" dirty="0" smtClean="0">
                <a:solidFill>
                  <a:srgbClr val="FF0000"/>
                </a:solidFill>
              </a:rPr>
              <a:t>muere)</a:t>
            </a:r>
            <a:endParaRPr lang="en-US" sz="2100" kern="0" dirty="0">
              <a:latin typeface="Lato" panose="020F0502020204030203" pitchFamily="34" charset="0"/>
              <a:cs typeface="Times New Roman" panose="02020603050405020304" pitchFamily="18" charset="0"/>
            </a:endParaRPr>
          </a:p>
          <a:p>
            <a:pPr marL="342900" lvl="0" indent="-342900">
              <a:lnSpc>
                <a:spcPct val="115000"/>
              </a:lnSpc>
              <a:spcAft>
                <a:spcPts val="1000"/>
              </a:spcAft>
              <a:buFont typeface="Wingdings"/>
              <a:buChar char=""/>
              <a:tabLst>
                <a:tab pos="457200" algn="l"/>
              </a:tabLst>
            </a:pPr>
            <a:r>
              <a:rPr lang="es-ES" sz="2100" dirty="0" smtClean="0">
                <a:solidFill>
                  <a:srgbClr val="FF0000"/>
                </a:solidFill>
              </a:rPr>
              <a:t>Crear </a:t>
            </a:r>
            <a:r>
              <a:rPr lang="es-ES" sz="2100" dirty="0">
                <a:solidFill>
                  <a:srgbClr val="FF0000"/>
                </a:solidFill>
              </a:rPr>
              <a:t>instrumentos sólidos para la colaboración: asociaciones industriales/profesionales, consejos de clúster, paquetes de incubadora/tecnológicos, redes sociales informales y otras </a:t>
            </a:r>
            <a:r>
              <a:rPr lang="es-ES" sz="2100" dirty="0" smtClean="0">
                <a:solidFill>
                  <a:srgbClr val="FF0000"/>
                </a:solidFill>
              </a:rPr>
              <a:t>redes</a:t>
            </a:r>
            <a:endParaRPr lang="en-US" altLang="en-US" sz="2100" kern="0" dirty="0">
              <a:solidFill>
                <a:srgbClr val="FF0000"/>
              </a:solidFill>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s-ES" sz="2100" dirty="0" smtClean="0">
                <a:solidFill>
                  <a:srgbClr val="FF0000"/>
                </a:solidFill>
              </a:rPr>
              <a:t>Apoyar </a:t>
            </a:r>
            <a:r>
              <a:rPr lang="es-ES" sz="2100" dirty="0">
                <a:solidFill>
                  <a:srgbClr val="FF0000"/>
                </a:solidFill>
              </a:rPr>
              <a:t>la transferencia de conocimientos técnicos y crear plataformas comunes para los servicios (legales, reglamentarios, etc.), recaudar capital y promover la inversión </a:t>
            </a:r>
            <a:endParaRPr lang="en-US" altLang="en-US" sz="2100" kern="0" dirty="0">
              <a:solidFill>
                <a:srgbClr val="FF0000"/>
              </a:solidFill>
              <a:latin typeface="Lato" panose="020F0502020204030203" pitchFamily="34" charset="0"/>
              <a:cs typeface="Times New Roman" panose="02020603050405020304" pitchFamily="18" charset="0"/>
            </a:endParaRPr>
          </a:p>
        </p:txBody>
      </p:sp>
    </p:spTree>
    <p:extLst>
      <p:ext uri="{BB962C8B-B14F-4D97-AF65-F5344CB8AC3E}">
        <p14:creationId xmlns:p14="http://schemas.microsoft.com/office/powerpoint/2010/main" val="3919194217"/>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251521" y="64987"/>
            <a:ext cx="7257354" cy="48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n-US" altLang="en-US" sz="2400" b="1" i="1" dirty="0" err="1" smtClean="0">
                <a:solidFill>
                  <a:schemeClr val="tx1"/>
                </a:solidFill>
                <a:latin typeface="Lato" pitchFamily="34" charset="0"/>
                <a:cs typeface="Lato" pitchFamily="34" charset="0"/>
                <a:sym typeface="Lato" pitchFamily="34" charset="0"/>
              </a:rPr>
              <a:t>Estrategias</a:t>
            </a:r>
            <a:r>
              <a:rPr lang="en-US" altLang="en-US" sz="2400" b="1" i="1" dirty="0" smtClean="0">
                <a:solidFill>
                  <a:schemeClr val="tx1"/>
                </a:solidFill>
                <a:latin typeface="Lato" pitchFamily="34" charset="0"/>
                <a:cs typeface="Lato" pitchFamily="34" charset="0"/>
                <a:sym typeface="Lato" pitchFamily="34" charset="0"/>
              </a:rPr>
              <a:t> </a:t>
            </a:r>
            <a:r>
              <a:rPr lang="en-US" altLang="en-US" sz="2400" b="1" i="1" dirty="0">
                <a:solidFill>
                  <a:schemeClr val="tx1"/>
                </a:solidFill>
                <a:latin typeface="Lato" pitchFamily="34" charset="0"/>
                <a:cs typeface="Lato" pitchFamily="34" charset="0"/>
                <a:sym typeface="Lato" pitchFamily="34" charset="0"/>
              </a:rPr>
              <a:t>(4)</a:t>
            </a: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51</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107504" y="762000"/>
            <a:ext cx="8928992" cy="51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buFont typeface="Wingdings" panose="05000000000000000000" pitchFamily="2" charset="2"/>
              <a:buChar char="q"/>
            </a:pPr>
            <a:r>
              <a:rPr lang="es-ES" sz="1900" dirty="0" smtClean="0">
                <a:solidFill>
                  <a:srgbClr val="FF0000"/>
                </a:solidFill>
              </a:rPr>
              <a:t>Profundizar </a:t>
            </a:r>
            <a:r>
              <a:rPr lang="es-ES" sz="1900" dirty="0">
                <a:solidFill>
                  <a:srgbClr val="FF0000"/>
                </a:solidFill>
              </a:rPr>
              <a:t>el control de </a:t>
            </a:r>
            <a:r>
              <a:rPr lang="es-ES" sz="1900" dirty="0" smtClean="0">
                <a:solidFill>
                  <a:srgbClr val="FF0000"/>
                </a:solidFill>
              </a:rPr>
              <a:t>calidad  </a:t>
            </a:r>
          </a:p>
          <a:p>
            <a:pPr marL="342900" lvl="0" indent="-342900">
              <a:buFont typeface="Wingdings" panose="05000000000000000000" pitchFamily="2" charset="2"/>
              <a:buChar char="q"/>
            </a:pPr>
            <a:endParaRPr lang="es-ES" sz="1900" dirty="0">
              <a:solidFill>
                <a:srgbClr val="FF0000"/>
              </a:solidFill>
            </a:endParaRPr>
          </a:p>
          <a:p>
            <a:pPr marL="342900" lvl="0" indent="-342900">
              <a:buFont typeface="Wingdings" panose="05000000000000000000" pitchFamily="2" charset="2"/>
              <a:buChar char="q"/>
            </a:pPr>
            <a:r>
              <a:rPr lang="es-ES" sz="1900" dirty="0" smtClean="0">
                <a:solidFill>
                  <a:srgbClr val="FF0000"/>
                </a:solidFill>
              </a:rPr>
              <a:t>Diversificar </a:t>
            </a:r>
            <a:r>
              <a:rPr lang="es-ES" sz="1900" dirty="0">
                <a:solidFill>
                  <a:srgbClr val="FF0000"/>
                </a:solidFill>
              </a:rPr>
              <a:t>las economías para promover los enlaces ascendentes de segundo y tercer </a:t>
            </a:r>
            <a:r>
              <a:rPr lang="es-ES" sz="1900" dirty="0" smtClean="0">
                <a:solidFill>
                  <a:srgbClr val="FF0000"/>
                </a:solidFill>
              </a:rPr>
              <a:t>nivel </a:t>
            </a:r>
          </a:p>
          <a:p>
            <a:pPr marL="342900" lvl="0" indent="-342900">
              <a:buFont typeface="Wingdings" panose="05000000000000000000" pitchFamily="2" charset="2"/>
              <a:buChar char="q"/>
            </a:pPr>
            <a:endParaRPr lang="es-ES" sz="1900" dirty="0">
              <a:solidFill>
                <a:srgbClr val="FF0000"/>
              </a:solidFill>
            </a:endParaRPr>
          </a:p>
          <a:p>
            <a:pPr marL="342900" lvl="0" indent="-342900">
              <a:buFont typeface="Wingdings" panose="05000000000000000000" pitchFamily="2" charset="2"/>
              <a:buChar char="q"/>
            </a:pPr>
            <a:r>
              <a:rPr lang="es-ES" sz="1900" dirty="0" smtClean="0">
                <a:solidFill>
                  <a:srgbClr val="FF0000"/>
                </a:solidFill>
              </a:rPr>
              <a:t>Explorar </a:t>
            </a:r>
            <a:r>
              <a:rPr lang="es-ES" sz="1900" dirty="0">
                <a:solidFill>
                  <a:srgbClr val="FF0000"/>
                </a:solidFill>
              </a:rPr>
              <a:t>los modelos de empoderamiento y contenido local: Legislar la obligación de vincular y proporcionar los incentivos </a:t>
            </a:r>
            <a:r>
              <a:rPr lang="es-ES" sz="1900" dirty="0" smtClean="0">
                <a:solidFill>
                  <a:srgbClr val="FF0000"/>
                </a:solidFill>
              </a:rPr>
              <a:t>necesarios </a:t>
            </a:r>
          </a:p>
          <a:p>
            <a:pPr marL="342900" lvl="0" indent="-342900">
              <a:buFont typeface="Wingdings" panose="05000000000000000000" pitchFamily="2" charset="2"/>
              <a:buChar char="q"/>
            </a:pPr>
            <a:endParaRPr lang="es-ES" sz="1900" dirty="0">
              <a:solidFill>
                <a:srgbClr val="FF0000"/>
              </a:solidFill>
            </a:endParaRPr>
          </a:p>
          <a:p>
            <a:pPr marL="342900" lvl="0" indent="-342900">
              <a:buFont typeface="Wingdings" panose="05000000000000000000" pitchFamily="2" charset="2"/>
              <a:buChar char="q"/>
            </a:pPr>
            <a:r>
              <a:rPr lang="es-ES" sz="1900" dirty="0" smtClean="0">
                <a:solidFill>
                  <a:srgbClr val="FF0000"/>
                </a:solidFill>
              </a:rPr>
              <a:t>Tener </a:t>
            </a:r>
            <a:r>
              <a:rPr lang="es-ES" sz="1900" dirty="0">
                <a:solidFill>
                  <a:srgbClr val="FF0000"/>
                </a:solidFill>
              </a:rPr>
              <a:t>motores de inversión </a:t>
            </a:r>
            <a:r>
              <a:rPr lang="es-ES" sz="1900" dirty="0" smtClean="0">
                <a:solidFill>
                  <a:srgbClr val="FF0000"/>
                </a:solidFill>
              </a:rPr>
              <a:t>específicos </a:t>
            </a:r>
          </a:p>
          <a:p>
            <a:pPr marL="342900" lvl="0" indent="-342900">
              <a:buFont typeface="Wingdings" panose="05000000000000000000" pitchFamily="2" charset="2"/>
              <a:buChar char="q"/>
            </a:pPr>
            <a:endParaRPr lang="es-ES" sz="1900" dirty="0">
              <a:solidFill>
                <a:srgbClr val="FF0000"/>
              </a:solidFill>
            </a:endParaRPr>
          </a:p>
          <a:p>
            <a:pPr marL="342900" lvl="0" indent="-342900">
              <a:buFont typeface="Wingdings" panose="05000000000000000000" pitchFamily="2" charset="2"/>
              <a:buChar char="q"/>
            </a:pPr>
            <a:r>
              <a:rPr lang="es-ES" sz="1900" dirty="0" smtClean="0">
                <a:solidFill>
                  <a:srgbClr val="FF0000"/>
                </a:solidFill>
              </a:rPr>
              <a:t>Utilizar </a:t>
            </a:r>
            <a:r>
              <a:rPr lang="es-ES" sz="1900" dirty="0">
                <a:solidFill>
                  <a:srgbClr val="FF0000"/>
                </a:solidFill>
              </a:rPr>
              <a:t>más </a:t>
            </a:r>
            <a:r>
              <a:rPr lang="es-ES" sz="1900" dirty="0" smtClean="0">
                <a:solidFill>
                  <a:srgbClr val="FF0000"/>
                </a:solidFill>
              </a:rPr>
              <a:t>subastas </a:t>
            </a:r>
          </a:p>
          <a:p>
            <a:pPr marL="342900" lvl="0" indent="-342900">
              <a:buFont typeface="Wingdings" panose="05000000000000000000" pitchFamily="2" charset="2"/>
              <a:buChar char="q"/>
            </a:pPr>
            <a:endParaRPr lang="es-ES" sz="1900" dirty="0">
              <a:solidFill>
                <a:srgbClr val="FF0000"/>
              </a:solidFill>
            </a:endParaRPr>
          </a:p>
          <a:p>
            <a:pPr marL="342900" lvl="0" indent="-342900">
              <a:buFont typeface="Wingdings" panose="05000000000000000000" pitchFamily="2" charset="2"/>
              <a:buChar char="q"/>
            </a:pPr>
            <a:r>
              <a:rPr lang="es-ES" sz="1900" dirty="0" smtClean="0">
                <a:solidFill>
                  <a:srgbClr val="FF0000"/>
                </a:solidFill>
              </a:rPr>
              <a:t>Domesticar </a:t>
            </a:r>
            <a:r>
              <a:rPr lang="es-ES" sz="1900" dirty="0">
                <a:solidFill>
                  <a:srgbClr val="FF0000"/>
                </a:solidFill>
              </a:rPr>
              <a:t>la inversión: de la IED a la </a:t>
            </a:r>
            <a:r>
              <a:rPr lang="es-ES" sz="1900" dirty="0" smtClean="0">
                <a:solidFill>
                  <a:srgbClr val="FF0000"/>
                </a:solidFill>
              </a:rPr>
              <a:t>DDI </a:t>
            </a:r>
          </a:p>
          <a:p>
            <a:pPr marL="342900" lvl="0" indent="-342900">
              <a:buFont typeface="Wingdings" panose="05000000000000000000" pitchFamily="2" charset="2"/>
              <a:buChar char="q"/>
            </a:pPr>
            <a:endParaRPr lang="es-ES" sz="1900" dirty="0">
              <a:solidFill>
                <a:srgbClr val="FF0000"/>
              </a:solidFill>
            </a:endParaRPr>
          </a:p>
          <a:p>
            <a:pPr marL="342900" lvl="0" indent="-342900">
              <a:buFont typeface="Wingdings" panose="05000000000000000000" pitchFamily="2" charset="2"/>
              <a:buChar char="q"/>
            </a:pPr>
            <a:r>
              <a:rPr lang="es-ES" sz="1900" dirty="0" smtClean="0">
                <a:solidFill>
                  <a:srgbClr val="FF0000"/>
                </a:solidFill>
              </a:rPr>
              <a:t>Fortalecer </a:t>
            </a:r>
            <a:r>
              <a:rPr lang="es-ES" sz="1900" dirty="0">
                <a:solidFill>
                  <a:srgbClr val="FF0000"/>
                </a:solidFill>
              </a:rPr>
              <a:t>el sector privado local y fomentar </a:t>
            </a:r>
            <a:r>
              <a:rPr lang="es-ES" sz="1900" dirty="0" err="1">
                <a:solidFill>
                  <a:srgbClr val="FF0000"/>
                </a:solidFill>
              </a:rPr>
              <a:t>PYMEs</a:t>
            </a:r>
            <a:r>
              <a:rPr lang="es-ES" sz="1900" dirty="0">
                <a:solidFill>
                  <a:srgbClr val="FF0000"/>
                </a:solidFill>
              </a:rPr>
              <a:t> (a través de programas de desarrollo de proveedores nacionales) para ingresar a la cadena de </a:t>
            </a:r>
            <a:r>
              <a:rPr lang="es-ES" sz="1900" dirty="0" smtClean="0">
                <a:solidFill>
                  <a:srgbClr val="FF0000"/>
                </a:solidFill>
              </a:rPr>
              <a:t>valor  </a:t>
            </a:r>
          </a:p>
          <a:p>
            <a:pPr marL="342900" lvl="0" indent="-342900">
              <a:buFont typeface="Wingdings" panose="05000000000000000000" pitchFamily="2" charset="2"/>
              <a:buChar char="q"/>
            </a:pPr>
            <a:endParaRPr lang="es-ES" sz="1900" dirty="0">
              <a:solidFill>
                <a:srgbClr val="FF0000"/>
              </a:solidFill>
            </a:endParaRPr>
          </a:p>
          <a:p>
            <a:pPr marL="342900" lvl="0" indent="-342900">
              <a:buFont typeface="Wingdings" panose="05000000000000000000" pitchFamily="2" charset="2"/>
              <a:buChar char="q"/>
            </a:pPr>
            <a:r>
              <a:rPr lang="es-ES" sz="1900" dirty="0" smtClean="0">
                <a:solidFill>
                  <a:srgbClr val="FF0000"/>
                </a:solidFill>
              </a:rPr>
              <a:t>Ser </a:t>
            </a:r>
            <a:r>
              <a:rPr lang="es-ES" sz="1900" dirty="0">
                <a:solidFill>
                  <a:srgbClr val="FF0000"/>
                </a:solidFill>
              </a:rPr>
              <a:t>inteligente: el espacio de políticas se ha reducido (OMC, </a:t>
            </a:r>
            <a:r>
              <a:rPr lang="es-ES" sz="1900" dirty="0" err="1">
                <a:solidFill>
                  <a:srgbClr val="FF0000"/>
                </a:solidFill>
              </a:rPr>
              <a:t>TBIs</a:t>
            </a:r>
            <a:r>
              <a:rPr lang="es-ES" sz="1900" dirty="0">
                <a:solidFill>
                  <a:srgbClr val="FF0000"/>
                </a:solidFill>
              </a:rPr>
              <a:t>, </a:t>
            </a:r>
            <a:r>
              <a:rPr lang="es-ES" sz="1900" dirty="0" err="1">
                <a:solidFill>
                  <a:srgbClr val="FF0000"/>
                </a:solidFill>
              </a:rPr>
              <a:t>AAEs</a:t>
            </a:r>
            <a:r>
              <a:rPr lang="es-ES" sz="1900" dirty="0">
                <a:solidFill>
                  <a:srgbClr val="FF0000"/>
                </a:solidFill>
              </a:rPr>
              <a:t>, etc.) </a:t>
            </a:r>
            <a:endParaRPr lang="en-US" altLang="en-US" sz="1900" kern="0" dirty="0">
              <a:solidFill>
                <a:srgbClr val="FF0000"/>
              </a:solidFill>
              <a:latin typeface="Lato" panose="020F0502020204030203" pitchFamily="34" charset="0"/>
              <a:cs typeface="Times New Roman" panose="02020603050405020304" pitchFamily="18" charset="0"/>
            </a:endParaRPr>
          </a:p>
        </p:txBody>
      </p:sp>
    </p:spTree>
    <p:extLst>
      <p:ext uri="{BB962C8B-B14F-4D97-AF65-F5344CB8AC3E}">
        <p14:creationId xmlns:p14="http://schemas.microsoft.com/office/powerpoint/2010/main" val="159420352"/>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dirty="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52</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5" name="AutoShape 44">
            <a:extLst>
              <a:ext uri="{FF2B5EF4-FFF2-40B4-BE49-F238E27FC236}">
                <a16:creationId xmlns="" xmlns:a16="http://schemas.microsoft.com/office/drawing/2014/main" id="{24457DE5-9132-4F04-9CA0-3BDB25B3165D}"/>
              </a:ext>
            </a:extLst>
          </p:cNvPr>
          <p:cNvSpPr>
            <a:spLocks/>
          </p:cNvSpPr>
          <p:nvPr/>
        </p:nvSpPr>
        <p:spPr bwMode="auto">
          <a:xfrm>
            <a:off x="983488" y="2636912"/>
            <a:ext cx="7399500" cy="1001087"/>
          </a:xfrm>
          <a:custGeom>
            <a:avLst/>
            <a:gdLst>
              <a:gd name="T0" fmla="*/ 2237582 w 21600"/>
              <a:gd name="T1" fmla="*/ 220663 h 21600"/>
              <a:gd name="T2" fmla="*/ 2237582 w 21600"/>
              <a:gd name="T3" fmla="*/ 220663 h 21600"/>
              <a:gd name="T4" fmla="*/ 2237582 w 21600"/>
              <a:gd name="T5" fmla="*/ 220663 h 21600"/>
              <a:gd name="T6" fmla="*/ 2237582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694" y="0"/>
                </a:moveTo>
                <a:lnTo>
                  <a:pt x="115" y="0"/>
                </a:lnTo>
                <a:lnTo>
                  <a:pt x="0" y="157"/>
                </a:lnTo>
                <a:lnTo>
                  <a:pt x="0" y="21443"/>
                </a:lnTo>
                <a:lnTo>
                  <a:pt x="115" y="21600"/>
                </a:lnTo>
                <a:lnTo>
                  <a:pt x="20694" y="21600"/>
                </a:lnTo>
                <a:lnTo>
                  <a:pt x="20935" y="21272"/>
                </a:lnTo>
                <a:lnTo>
                  <a:pt x="21151" y="20346"/>
                </a:lnTo>
                <a:lnTo>
                  <a:pt x="21335" y="18910"/>
                </a:lnTo>
                <a:lnTo>
                  <a:pt x="21476" y="17052"/>
                </a:lnTo>
                <a:lnTo>
                  <a:pt x="21568" y="14858"/>
                </a:lnTo>
                <a:lnTo>
                  <a:pt x="21600" y="12416"/>
                </a:lnTo>
                <a:lnTo>
                  <a:pt x="21600" y="9183"/>
                </a:lnTo>
                <a:lnTo>
                  <a:pt x="21568" y="6742"/>
                </a:lnTo>
                <a:lnTo>
                  <a:pt x="21476" y="4549"/>
                </a:lnTo>
                <a:lnTo>
                  <a:pt x="21335" y="2690"/>
                </a:lnTo>
                <a:lnTo>
                  <a:pt x="21151" y="1254"/>
                </a:lnTo>
                <a:lnTo>
                  <a:pt x="20935" y="328"/>
                </a:lnTo>
                <a:lnTo>
                  <a:pt x="20694"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lvl="0"/>
            <a:r>
              <a:rPr lang="en-US" sz="4000" dirty="0" smtClean="0">
                <a:solidFill>
                  <a:srgbClr val="FF0000"/>
                </a:solidFill>
                <a:latin typeface="Lato" panose="020F0502020204030203" pitchFamily="34" charset="0"/>
              </a:rPr>
              <a:t>CONCLUSIONES</a:t>
            </a:r>
            <a:endParaRPr kumimoji="0" lang="en-US" sz="4000" b="0" i="0" u="none" strike="noStrike" kern="1200" cap="none" spc="0" normalizeH="0" baseline="0" noProof="0" dirty="0">
              <a:ln>
                <a:noFill/>
              </a:ln>
              <a:solidFill>
                <a:srgbClr val="FF0000"/>
              </a:solidFill>
              <a:effectLst/>
              <a:uLnTx/>
              <a:uFillTx/>
              <a:latin typeface="Lato" panose="020F0502020204030203" pitchFamily="34" charset="0"/>
              <a:sym typeface="Calibri" panose="020F0502020204030204" pitchFamily="34" charset="0"/>
            </a:endParaRPr>
          </a:p>
        </p:txBody>
      </p:sp>
    </p:spTree>
    <p:extLst>
      <p:ext uri="{BB962C8B-B14F-4D97-AF65-F5344CB8AC3E}">
        <p14:creationId xmlns:p14="http://schemas.microsoft.com/office/powerpoint/2010/main" val="2453072890"/>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ctr" defTabSz="914400" rtl="0" eaLnBrk="1"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Fostering Economic Diversification In Equatorial Guinea</a:t>
            </a:r>
            <a:endParaRPr kumimoji="0" lang="en-US" altLang="en-US" sz="1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0" y="1270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marL="0" marR="0" lvl="0" indent="0" algn="ctr" defTabSz="914400" rtl="0" eaLnBrk="1"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Economic Diversification through </a:t>
            </a:r>
            <a:r>
              <a:rPr kumimoji="0" lang="en-US" altLang="en-US" sz="1800" b="1" i="0" u="none" strike="noStrike" kern="1200" cap="none" spc="0" normalizeH="0" baseline="0" noProof="0" dirty="0" err="1" smtClean="0">
                <a:ln>
                  <a:noFill/>
                </a:ln>
                <a:solidFill>
                  <a:srgbClr val="FFFFFF"/>
                </a:solidFill>
                <a:effectLst/>
                <a:uLnTx/>
                <a:uFillTx/>
                <a:latin typeface="Lato" pitchFamily="34" charset="0"/>
                <a:cs typeface="Lato" pitchFamily="34" charset="0"/>
                <a:sym typeface="Lato" pitchFamily="34" charset="0"/>
              </a:rPr>
              <a:t>ReFuente</a:t>
            </a:r>
            <a:r>
              <a:rPr kumimoji="0" lang="en-US" altLang="en-US" sz="1800" b="1" i="0" u="none" strike="noStrike" kern="1200" cap="none" spc="0" normalizeH="0" baseline="0" noProof="0" dirty="0" smtClean="0">
                <a:ln>
                  <a:noFill/>
                </a:ln>
                <a:solidFill>
                  <a:srgbClr val="FFFFFF"/>
                </a:solidFill>
                <a:effectLst/>
                <a:uLnTx/>
                <a:uFillTx/>
                <a:latin typeface="Lato" pitchFamily="34" charset="0"/>
                <a:cs typeface="Lato" pitchFamily="34" charset="0"/>
                <a:sym typeface="Lato" pitchFamily="34" charset="0"/>
              </a:rPr>
              <a:t>-based </a:t>
            </a:r>
            <a:r>
              <a:rPr kumimoji="0" lang="en-US" altLang="en-US" sz="18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and trade-induced Industrialation</a:t>
            </a:r>
          </a:p>
          <a:p>
            <a:pPr marL="0" marR="0" lvl="0" indent="0" algn="ctr" defTabSz="914400" rtl="0" eaLnBrk="1" fontAlgn="base" latinLnBrk="0" hangingPunct="0">
              <a:lnSpc>
                <a:spcPct val="100000"/>
              </a:lnSpc>
              <a:spcBef>
                <a:spcPts val="100"/>
              </a:spcBef>
              <a:spcAft>
                <a:spcPct val="0"/>
              </a:spcAft>
              <a:buClrTx/>
              <a:buSzTx/>
              <a:buFontTx/>
              <a:buNone/>
              <a:tabLst/>
              <a:defRPr/>
            </a:pPr>
            <a:endParaRPr kumimoji="0" lang="en-US" altLang="en-US" sz="3200" b="0"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2700" b="1" i="0" u="none" strike="noStrike" kern="1200" cap="none" spc="0" normalizeH="0" baseline="0" noProof="0">
                <a:ln>
                  <a:noFill/>
                </a:ln>
                <a:solidFill>
                  <a:srgbClr val="6385C1"/>
                </a:solidFill>
                <a:effectLst/>
                <a:uLnTx/>
                <a:uFillTx/>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0" marR="0" lvl="0" indent="12700" algn="l" defTabSz="914400" rtl="0" eaLnBrk="1"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FFFFFF"/>
                </a:solidFill>
                <a:effectLst/>
                <a:uLnTx/>
                <a:uFillTx/>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pPr marL="0" marR="0" lvl="0" indent="0" algn="l" defTabSz="914400" rtl="0" eaLnBrk="1"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Calibri" panose="020F0502020204030204" pitchFamily="34" charset="0"/>
            </a:endParaRPr>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1" y="64987"/>
            <a:ext cx="88788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a:r>
              <a:rPr lang="es-ES" sz="3200" b="1" i="1" dirty="0">
                <a:solidFill>
                  <a:srgbClr val="FF0000"/>
                </a:solidFill>
              </a:rPr>
              <a:t>Se necesita un marco y un campeón</a:t>
            </a:r>
            <a:endParaRPr lang="fr-FR" sz="3200" dirty="0">
              <a:solidFill>
                <a:srgbClr val="FF0000"/>
              </a:solidFill>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pPr marL="0" marR="0" lvl="0" indent="0" algn="r" defTabSz="914400" rtl="0" eaLnBrk="1" fontAlgn="base" latinLnBrk="0" hangingPunct="0">
              <a:lnSpc>
                <a:spcPct val="100000"/>
              </a:lnSpc>
              <a:spcBef>
                <a:spcPct val="0"/>
              </a:spcBef>
              <a:spcAft>
                <a:spcPct val="0"/>
              </a:spcAft>
              <a:buClrTx/>
              <a:buSzTx/>
              <a:buFontTx/>
              <a:buNone/>
              <a:tabLst/>
              <a:defRPr/>
            </a:pPr>
            <a:fld id="{4827BDDB-3242-4417-9CED-D1AA1522422A}" type="slidenum">
              <a:rPr kumimoji="0" lang="en-US" altLang="en-US" sz="1800" b="0" i="0" u="none" strike="noStrike" kern="1200" cap="none" spc="0" normalizeH="0" baseline="0" noProof="0" smtClean="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rPr>
              <a:pPr marL="0" marR="0" lvl="0" indent="0" algn="r" defTabSz="914400" rtl="0" eaLnBrk="1" fontAlgn="base" latinLnBrk="0" hangingPunct="0">
                <a:lnSpc>
                  <a:spcPct val="100000"/>
                </a:lnSpc>
                <a:spcBef>
                  <a:spcPct val="0"/>
                </a:spcBef>
                <a:spcAft>
                  <a:spcPct val="0"/>
                </a:spcAft>
                <a:buClrTx/>
                <a:buSzTx/>
                <a:buFontTx/>
                <a:buNone/>
                <a:tabLst/>
                <a:defRPr/>
              </a:pPr>
              <a:t>53</a:t>
            </a:fld>
            <a:endParaRPr kumimoji="0" lang="en-US" altLang="en-US" sz="1800" b="0" i="0" u="none" strike="noStrike" kern="1200" cap="none" spc="0" normalizeH="0" baseline="0" noProof="0">
              <a:ln>
                <a:noFill/>
              </a:ln>
              <a:solidFill>
                <a:srgbClr val="888888"/>
              </a:solidFill>
              <a:effectLst/>
              <a:uLnTx/>
              <a:uFillTx/>
              <a:latin typeface="Helvetica" panose="020B0604020202020204" pitchFamily="34" charset="0"/>
              <a:cs typeface="Helvetica" panose="020B0604020202020204" pitchFamily="34" charset="0"/>
              <a:sym typeface="Helvetica" panose="020B0604020202020204" pitchFamily="34" charset="0"/>
            </a:endParaRPr>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1"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indent="-342900">
              <a:buFont typeface="Wingdings" panose="05000000000000000000" pitchFamily="2" charset="2"/>
              <a:buChar char="q"/>
            </a:pPr>
            <a:r>
              <a:rPr lang="es-ES" sz="2400" dirty="0" smtClean="0">
                <a:solidFill>
                  <a:srgbClr val="FF0000"/>
                </a:solidFill>
              </a:rPr>
              <a:t>Se </a:t>
            </a:r>
            <a:r>
              <a:rPr lang="es-ES" sz="2400" dirty="0">
                <a:solidFill>
                  <a:srgbClr val="FF0000"/>
                </a:solidFill>
              </a:rPr>
              <a:t>necesita una amplia estrategia de diversificación económica y una política </a:t>
            </a:r>
            <a:r>
              <a:rPr lang="es-ES" sz="2400" dirty="0" smtClean="0">
                <a:solidFill>
                  <a:srgbClr val="FF0000"/>
                </a:solidFill>
              </a:rPr>
              <a:t>industrial</a:t>
            </a:r>
            <a:endParaRPr lang="en-US" altLang="en-US" sz="2200" kern="0" dirty="0">
              <a:latin typeface="Lato" panose="020F0502020204030203" pitchFamily="34" charset="0"/>
              <a:cs typeface="Times New Roman" panose="02020603050405020304" pitchFamily="18" charset="0"/>
            </a:endParaRPr>
          </a:p>
          <a:p>
            <a:pPr marL="342900" lvl="0" indent="-342900">
              <a:buFont typeface="Wingdings" panose="05000000000000000000" pitchFamily="2" charset="2"/>
              <a:buChar char="q"/>
            </a:pPr>
            <a:r>
              <a:rPr lang="en-US" altLang="en-US" sz="2200" kern="0" dirty="0">
                <a:latin typeface="Lato" panose="020F0502020204030203" pitchFamily="34" charset="0"/>
                <a:cs typeface="Times New Roman" panose="02020603050405020304" pitchFamily="18" charset="0"/>
              </a:rPr>
              <a:t> </a:t>
            </a:r>
            <a:r>
              <a:rPr lang="es-ES" sz="2400" dirty="0" smtClean="0">
                <a:solidFill>
                  <a:srgbClr val="FF0000"/>
                </a:solidFill>
              </a:rPr>
              <a:t>Asegurar </a:t>
            </a:r>
            <a:r>
              <a:rPr lang="es-ES" sz="2400" dirty="0">
                <a:solidFill>
                  <a:srgbClr val="FF0000"/>
                </a:solidFill>
              </a:rPr>
              <a:t>un marco institucional, legal y regulatorio coherente (especialmente entre las políticas industriales, comerciales y de petróleo/gas en particular) y la cohesión </a:t>
            </a:r>
            <a:r>
              <a:rPr lang="es-ES" sz="2400" dirty="0" smtClean="0">
                <a:solidFill>
                  <a:srgbClr val="FF0000"/>
                </a:solidFill>
              </a:rPr>
              <a:t>institucional</a:t>
            </a:r>
          </a:p>
          <a:p>
            <a:pPr marL="342900" lvl="0" indent="-342900">
              <a:buFont typeface="Wingdings" panose="05000000000000000000" pitchFamily="2" charset="2"/>
              <a:buChar char="q"/>
            </a:pPr>
            <a:endParaRPr lang="es-ES" sz="2400" dirty="0">
              <a:solidFill>
                <a:srgbClr val="FF0000"/>
              </a:solidFill>
            </a:endParaRPr>
          </a:p>
          <a:p>
            <a:pPr marL="342900" lvl="0" indent="-342900">
              <a:buFont typeface="Wingdings" panose="05000000000000000000" pitchFamily="2" charset="2"/>
              <a:buChar char="q"/>
            </a:pPr>
            <a:r>
              <a:rPr lang="es-ES" sz="2400" dirty="0" smtClean="0">
                <a:solidFill>
                  <a:srgbClr val="FF0000"/>
                </a:solidFill>
              </a:rPr>
              <a:t>Se </a:t>
            </a:r>
            <a:r>
              <a:rPr lang="es-ES" sz="2400" dirty="0">
                <a:solidFill>
                  <a:srgbClr val="FF0000"/>
                </a:solidFill>
              </a:rPr>
              <a:t>podría tener debidamente en cuenta el establecimiento de una Corporación de Desarrollo Industrial, que podría recibir el mandato de defender el "complejo petrolero-energético-químico-industrial</a:t>
            </a:r>
            <a:r>
              <a:rPr lang="es-ES" sz="2400" dirty="0" smtClean="0">
                <a:solidFill>
                  <a:srgbClr val="FF0000"/>
                </a:solidFill>
              </a:rPr>
              <a:t>".</a:t>
            </a:r>
            <a:endParaRPr lang="fr-FR" sz="2400" dirty="0">
              <a:solidFill>
                <a:srgbClr val="FF0000"/>
              </a:solidFill>
            </a:endParaRPr>
          </a:p>
          <a:p>
            <a:pPr lvl="0"/>
            <a:endParaRPr lang="en-US" altLang="en-US" sz="2200" kern="0" dirty="0">
              <a:latin typeface="Lato" panose="020F0502020204030203" pitchFamily="34" charset="0"/>
              <a:cs typeface="Times New Roman" panose="02020603050405020304" pitchFamily="18" charset="0"/>
            </a:endParaRPr>
          </a:p>
          <a:p>
            <a:pPr marL="342900" lvl="0" indent="-342900">
              <a:buFont typeface="Wingdings" panose="05000000000000000000" pitchFamily="2" charset="2"/>
              <a:buChar char="q"/>
            </a:pPr>
            <a:r>
              <a:rPr lang="es-ES" sz="2400" dirty="0" smtClean="0">
                <a:solidFill>
                  <a:srgbClr val="FF0000"/>
                </a:solidFill>
              </a:rPr>
              <a:t>Para </a:t>
            </a:r>
            <a:r>
              <a:rPr lang="es-ES" sz="2400" dirty="0">
                <a:solidFill>
                  <a:srgbClr val="FF0000"/>
                </a:solidFill>
              </a:rPr>
              <a:t>apoyar la </a:t>
            </a:r>
            <a:r>
              <a:rPr lang="es-ES" sz="2400" dirty="0" err="1">
                <a:solidFill>
                  <a:srgbClr val="FF0000"/>
                </a:solidFill>
              </a:rPr>
              <a:t>operacionalización</a:t>
            </a:r>
            <a:r>
              <a:rPr lang="es-ES" sz="2400" dirty="0">
                <a:solidFill>
                  <a:srgbClr val="FF0000"/>
                </a:solidFill>
              </a:rPr>
              <a:t> de la estrategia de diversificación económica y la política industrial del país y determinar las prioridades para las inversiones específicas, se deben realizar amplios estudios de diagnóstico del crecimiento y análisis de la cadena de valor </a:t>
            </a:r>
            <a:endParaRPr lang="en-US" altLang="en-US" sz="2200" kern="0" dirty="0">
              <a:solidFill>
                <a:srgbClr val="FF0000"/>
              </a:solidFill>
              <a:latin typeface="Lato" panose="020F0502020204030203"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Calibri" panose="020F0502020204030204" pitchFamily="34" charset="0"/>
            </a:endParaRPr>
          </a:p>
        </p:txBody>
      </p:sp>
    </p:spTree>
    <p:extLst>
      <p:ext uri="{BB962C8B-B14F-4D97-AF65-F5344CB8AC3E}">
        <p14:creationId xmlns:p14="http://schemas.microsoft.com/office/powerpoint/2010/main" val="606848726"/>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 xmlns:a16="http://schemas.microsoft.com/office/drawing/2014/main" id="{364D60E1-C9F1-40FA-B6B0-F25964ECC640}"/>
              </a:ext>
            </a:extLst>
          </p:cNvPr>
          <p:cNvSpPr>
            <a:spLocks noGrp="1" noChangeArrowheads="1"/>
          </p:cNvSpPr>
          <p:nvPr>
            <p:ph type="ctrTitle"/>
          </p:nvPr>
        </p:nvSpPr>
        <p:spPr>
          <a:xfrm>
            <a:off x="2339753" y="2495550"/>
            <a:ext cx="4442048" cy="835025"/>
          </a:xfrm>
        </p:spPr>
        <p:txBody>
          <a:bodyPr/>
          <a:lstStyle/>
          <a:p>
            <a:pPr indent="12700" eaLnBrk="1">
              <a:lnSpc>
                <a:spcPts val="6500"/>
              </a:lnSpc>
            </a:pPr>
            <a:r>
              <a:rPr lang="fr-FR" sz="6000" dirty="0"/>
              <a:t>¡</a:t>
            </a:r>
            <a:r>
              <a:rPr lang="en-US" altLang="en-US" sz="5500" dirty="0" smtClean="0">
                <a:solidFill>
                  <a:srgbClr val="FF0000"/>
                </a:solidFill>
                <a:latin typeface="Lato" pitchFamily="34" charset="0"/>
                <a:cs typeface="Lato" pitchFamily="34" charset="0"/>
                <a:sym typeface="Lato" pitchFamily="34" charset="0"/>
              </a:rPr>
              <a:t>MUCHAS GRACIAS</a:t>
            </a:r>
            <a:r>
              <a:rPr lang="en-US" altLang="en-US" sz="5500" dirty="0" smtClean="0">
                <a:latin typeface="Lato" pitchFamily="34" charset="0"/>
                <a:cs typeface="Lato" pitchFamily="34" charset="0"/>
                <a:sym typeface="Lato" pitchFamily="34" charset="0"/>
              </a:rPr>
              <a:t>!</a:t>
            </a:r>
            <a:endParaRPr lang="en-US" altLang="en-US" sz="5500" dirty="0">
              <a:latin typeface="Lato" pitchFamily="34" charset="0"/>
              <a:cs typeface="Lato" pitchFamily="34" charset="0"/>
              <a:sym typeface="Lato" pitchFamily="34" charset="0"/>
            </a:endParaRPr>
          </a:p>
        </p:txBody>
      </p:sp>
      <p:sp>
        <p:nvSpPr>
          <p:cNvPr id="8195" name="Rectangle 2">
            <a:extLst>
              <a:ext uri="{FF2B5EF4-FFF2-40B4-BE49-F238E27FC236}">
                <a16:creationId xmlns="" xmlns:a16="http://schemas.microsoft.com/office/drawing/2014/main" id="{3B7B4DC3-A41A-4846-A080-F0836D0A419B}"/>
              </a:ext>
            </a:extLst>
          </p:cNvPr>
          <p:cNvSpPr>
            <a:spLocks/>
          </p:cNvSpPr>
          <p:nvPr/>
        </p:nvSpPr>
        <p:spPr bwMode="auto">
          <a:xfrm>
            <a:off x="7812360" y="184150"/>
            <a:ext cx="117447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dirty="0" smtClean="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rPr>
              <a:t> CEPA</a:t>
            </a:r>
            <a:endParaRPr lang="en-US" altLang="en-US" sz="2700" b="1" dirty="0">
              <a:solidFill>
                <a:srgbClr val="FF0000"/>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8196" name="Rectangle 3" descr="image7.png">
            <a:extLst>
              <a:ext uri="{FF2B5EF4-FFF2-40B4-BE49-F238E27FC236}">
                <a16:creationId xmlns="" xmlns:a16="http://schemas.microsoft.com/office/drawing/2014/main" id="{C5D74FC8-2E6F-4F63-BB4D-F2966CC6F653}"/>
              </a:ext>
            </a:extLst>
          </p:cNvPr>
          <p:cNvSpPr>
            <a:spLocks/>
          </p:cNvSpPr>
          <p:nvPr/>
        </p:nvSpPr>
        <p:spPr bwMode="auto">
          <a:xfrm>
            <a:off x="7035558" y="184150"/>
            <a:ext cx="573088" cy="479425"/>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a:extLst>
              <a:ext uri="{FF2B5EF4-FFF2-40B4-BE49-F238E27FC236}">
                <a16:creationId xmlns="" xmlns:a16="http://schemas.microsoft.com/office/drawing/2014/main" id="{1A8030A6-2C24-41B7-8361-F026FB1261F4}"/>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23" name="Rectangle 3">
            <a:extLst>
              <a:ext uri="{FF2B5EF4-FFF2-40B4-BE49-F238E27FC236}">
                <a16:creationId xmlns="" xmlns:a16="http://schemas.microsoft.com/office/drawing/2014/main" id="{1B96A324-2B83-4A52-A94B-57BC7BE79F7D}"/>
              </a:ext>
            </a:extLst>
          </p:cNvPr>
          <p:cNvSpPr>
            <a:spLocks/>
          </p:cNvSpPr>
          <p:nvPr/>
        </p:nvSpPr>
        <p:spPr bwMode="auto">
          <a:xfrm>
            <a:off x="179512" y="6256338"/>
            <a:ext cx="5876800"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a:solidFill>
                  <a:srgbClr val="FFFFFF"/>
                </a:solidFill>
                <a:latin typeface="Lato" pitchFamily="34" charset="0"/>
                <a:cs typeface="Lato" pitchFamily="34" charset="0"/>
                <a:sym typeface="Lato" pitchFamily="34" charset="0"/>
              </a:rPr>
              <a:t>Fostering Economic Diversification In Equatorial Guinea</a:t>
            </a:r>
            <a:endParaRPr lang="en-US" altLang="en-US" sz="1200" dirty="0">
              <a:solidFill>
                <a:srgbClr val="FFFFFF"/>
              </a:solidFill>
              <a:latin typeface="Lato" pitchFamily="34" charset="0"/>
              <a:cs typeface="Lato" pitchFamily="34" charset="0"/>
              <a:sym typeface="Lato" pitchFamily="34" charset="0"/>
            </a:endParaRPr>
          </a:p>
        </p:txBody>
      </p:sp>
      <p:sp>
        <p:nvSpPr>
          <p:cNvPr id="5124" name="AutoShape 4">
            <a:extLst>
              <a:ext uri="{FF2B5EF4-FFF2-40B4-BE49-F238E27FC236}">
                <a16:creationId xmlns="" xmlns:a16="http://schemas.microsoft.com/office/drawing/2014/main" id="{A8BBE7F1-5925-4EC6-83BC-0F5EF7CF3EA0}"/>
              </a:ext>
            </a:extLst>
          </p:cNvPr>
          <p:cNvSpPr>
            <a:spLocks/>
          </p:cNvSpPr>
          <p:nvPr/>
        </p:nvSpPr>
        <p:spPr bwMode="auto">
          <a:xfrm>
            <a:off x="0" y="0"/>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endParaRPr lang="en-US"/>
          </a:p>
        </p:txBody>
      </p:sp>
      <p:sp>
        <p:nvSpPr>
          <p:cNvPr id="5125" name="AutoShape 5">
            <a:extLst>
              <a:ext uri="{FF2B5EF4-FFF2-40B4-BE49-F238E27FC236}">
                <a16:creationId xmlns="" xmlns:a16="http://schemas.microsoft.com/office/drawing/2014/main" id="{0FA3860B-B706-4CAC-A6DF-C0CADB59F59A}"/>
              </a:ext>
            </a:extLst>
          </p:cNvPr>
          <p:cNvSpPr>
            <a:spLocks/>
          </p:cNvSpPr>
          <p:nvPr/>
        </p:nvSpPr>
        <p:spPr bwMode="auto">
          <a:xfrm>
            <a:off x="-12700" y="-657224"/>
            <a:ext cx="9131300" cy="6845300"/>
          </a:xfrm>
          <a:custGeom>
            <a:avLst/>
            <a:gdLst>
              <a:gd name="T0" fmla="*/ 4565650 w 21600"/>
              <a:gd name="T1" fmla="*/ 3422650 h 21600"/>
              <a:gd name="T2" fmla="*/ 4565650 w 21600"/>
              <a:gd name="T3" fmla="*/ 3422650 h 21600"/>
              <a:gd name="T4" fmla="*/ 4565650 w 21600"/>
              <a:gd name="T5" fmla="*/ 3422650 h 21600"/>
              <a:gd name="T6" fmla="*/ 4565650 w 21600"/>
              <a:gd name="T7" fmla="*/ 342265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21600"/>
                </a:moveTo>
                <a:lnTo>
                  <a:pt x="0" y="0"/>
                </a:lnTo>
                <a:lnTo>
                  <a:pt x="21600" y="0"/>
                </a:lnTo>
              </a:path>
            </a:pathLst>
          </a:custGeom>
          <a:noFill/>
          <a:ln w="3175" cap="flat" cmpd="sng">
            <a:solidFill>
              <a:srgbClr val="7B7B7B"/>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45720" rIns="45720"/>
          <a:lstStyle/>
          <a:p>
            <a:pPr algn="ctr" eaLnBrk="1"/>
            <a:r>
              <a:rPr lang="en-US" altLang="en-US" sz="1800" b="1" dirty="0">
                <a:solidFill>
                  <a:srgbClr val="FFFFFF"/>
                </a:solidFill>
                <a:latin typeface="Lato" pitchFamily="34" charset="0"/>
                <a:cs typeface="Lato" pitchFamily="34" charset="0"/>
                <a:sym typeface="Lato" pitchFamily="34" charset="0"/>
              </a:rPr>
              <a:t>Economic Diversification through </a:t>
            </a:r>
            <a:r>
              <a:rPr lang="en-US" altLang="en-US" sz="1800" b="1" dirty="0" err="1" smtClean="0">
                <a:solidFill>
                  <a:srgbClr val="FFFFFF"/>
                </a:solidFill>
                <a:latin typeface="Lato" pitchFamily="34" charset="0"/>
                <a:cs typeface="Lato" pitchFamily="34" charset="0"/>
                <a:sym typeface="Lato" pitchFamily="34" charset="0"/>
              </a:rPr>
              <a:t>ReFuente</a:t>
            </a:r>
            <a:r>
              <a:rPr lang="en-US" altLang="en-US" sz="1800" b="1" dirty="0" smtClean="0">
                <a:solidFill>
                  <a:srgbClr val="FFFFFF"/>
                </a:solidFill>
                <a:latin typeface="Lato" pitchFamily="34" charset="0"/>
                <a:cs typeface="Lato" pitchFamily="34" charset="0"/>
                <a:sym typeface="Lato" pitchFamily="34" charset="0"/>
              </a:rPr>
              <a:t>-based </a:t>
            </a:r>
            <a:r>
              <a:rPr lang="en-US" altLang="en-US" sz="1800" b="1" dirty="0">
                <a:solidFill>
                  <a:srgbClr val="FFFFFF"/>
                </a:solidFill>
                <a:latin typeface="Lato" pitchFamily="34" charset="0"/>
                <a:cs typeface="Lato" pitchFamily="34" charset="0"/>
                <a:sym typeface="Lato" pitchFamily="34" charset="0"/>
              </a:rPr>
              <a:t>and trade-induced Industrialation</a:t>
            </a:r>
          </a:p>
          <a:p>
            <a:pPr algn="ctr" eaLnBrk="1">
              <a:spcBef>
                <a:spcPts val="100"/>
              </a:spcBef>
            </a:pPr>
            <a:endParaRPr lang="en-US" altLang="en-US" sz="3200" dirty="0">
              <a:solidFill>
                <a:srgbClr val="FFFFFF"/>
              </a:solidFill>
              <a:latin typeface="Lato" pitchFamily="34" charset="0"/>
              <a:cs typeface="Lato" pitchFamily="34" charset="0"/>
              <a:sym typeface="Lato" pitchFamily="34" charset="0"/>
            </a:endParaRPr>
          </a:p>
        </p:txBody>
      </p:sp>
      <p:sp>
        <p:nvSpPr>
          <p:cNvPr id="5127" name="Rectangle 7">
            <a:extLst>
              <a:ext uri="{FF2B5EF4-FFF2-40B4-BE49-F238E27FC236}">
                <a16:creationId xmlns="" xmlns:a16="http://schemas.microsoft.com/office/drawing/2014/main" id="{63999A2F-6A03-4251-A5C5-B45835D8BF47}"/>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5128" name="Rectangle 8" descr="image4.png">
            <a:extLst>
              <a:ext uri="{FF2B5EF4-FFF2-40B4-BE49-F238E27FC236}">
                <a16:creationId xmlns="" xmlns:a16="http://schemas.microsoft.com/office/drawing/2014/main" id="{4646ECE4-6B2A-4ABC-983F-E2CE0DACDE15}"/>
              </a:ext>
            </a:extLst>
          </p:cNvPr>
          <p:cNvSpPr>
            <a:spLocks/>
          </p:cNvSpPr>
          <p:nvPr/>
        </p:nvSpPr>
        <p:spPr bwMode="auto">
          <a:xfrm>
            <a:off x="7508875" y="284163"/>
            <a:ext cx="573088" cy="477837"/>
          </a:xfrm>
          <a:prstGeom prst="rect">
            <a:avLst/>
          </a:prstGeom>
          <a:blipFill dpi="0" rotWithShape="0">
            <a:blip r:embed="rId2"/>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5129" name="AutoShape 9">
            <a:extLst>
              <a:ext uri="{FF2B5EF4-FFF2-40B4-BE49-F238E27FC236}">
                <a16:creationId xmlns="" xmlns:a16="http://schemas.microsoft.com/office/drawing/2014/main" id="{2B3F0C4F-0F73-4FA8-A4E1-6B68BE704ABF}"/>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5130" name="Rectangle 10">
            <a:extLst>
              <a:ext uri="{FF2B5EF4-FFF2-40B4-BE49-F238E27FC236}">
                <a16:creationId xmlns="" xmlns:a16="http://schemas.microsoft.com/office/drawing/2014/main" id="{6D6AB45C-9562-47D1-B3A8-0F9D0885AB9F}"/>
              </a:ext>
            </a:extLst>
          </p:cNvPr>
          <p:cNvSpPr>
            <a:spLocks/>
          </p:cNvSpPr>
          <p:nvPr/>
        </p:nvSpPr>
        <p:spPr bwMode="auto">
          <a:xfrm>
            <a:off x="6194817"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5133" name="Line 13">
            <a:extLst>
              <a:ext uri="{FF2B5EF4-FFF2-40B4-BE49-F238E27FC236}">
                <a16:creationId xmlns="" xmlns:a16="http://schemas.microsoft.com/office/drawing/2014/main" id="{A1E419A1-0BEA-4244-950F-57AEB96F26C7}"/>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5134" name="Rectangle 1">
            <a:extLst>
              <a:ext uri="{FF2B5EF4-FFF2-40B4-BE49-F238E27FC236}">
                <a16:creationId xmlns="" xmlns:a16="http://schemas.microsoft.com/office/drawing/2014/main" id="{286B12E3-E8EF-447E-A0A0-CDFC6A4FDCA7}"/>
              </a:ext>
            </a:extLst>
          </p:cNvPr>
          <p:cNvSpPr>
            <a:spLocks/>
          </p:cNvSpPr>
          <p:nvPr/>
        </p:nvSpPr>
        <p:spPr bwMode="auto">
          <a:xfrm>
            <a:off x="0" y="711692"/>
            <a:ext cx="9131300"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marL="185738" indent="-1460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marL="39688" indent="0" eaLnBrk="1">
              <a:lnSpc>
                <a:spcPct val="150000"/>
              </a:lnSpc>
            </a:pPr>
            <a:r>
              <a:rPr lang="en-US" altLang="en-US" b="1" i="1" dirty="0" err="1" smtClean="0">
                <a:solidFill>
                  <a:srgbClr val="FF0000"/>
                </a:solidFill>
                <a:latin typeface="Lato" pitchFamily="34" charset="0"/>
                <a:cs typeface="Lato" pitchFamily="34" charset="0"/>
                <a:sym typeface="Lato" pitchFamily="34" charset="0"/>
              </a:rPr>
              <a:t>Exportar</a:t>
            </a:r>
            <a:r>
              <a:rPr lang="en-US" altLang="en-US" b="1" i="1" dirty="0" smtClean="0">
                <a:solidFill>
                  <a:srgbClr val="FF0000"/>
                </a:solidFill>
                <a:latin typeface="Lato" pitchFamily="34" charset="0"/>
                <a:cs typeface="Lato" pitchFamily="34" charset="0"/>
                <a:sym typeface="Lato" pitchFamily="34" charset="0"/>
              </a:rPr>
              <a:t> </a:t>
            </a:r>
            <a:r>
              <a:rPr lang="en-US" altLang="en-US" b="1" i="1" dirty="0" err="1" smtClean="0">
                <a:solidFill>
                  <a:srgbClr val="FF0000"/>
                </a:solidFill>
                <a:latin typeface="Lato" pitchFamily="34" charset="0"/>
                <a:cs typeface="Lato" pitchFamily="34" charset="0"/>
                <a:sym typeface="Lato" pitchFamily="34" charset="0"/>
              </a:rPr>
              <a:t>Materias</a:t>
            </a:r>
            <a:r>
              <a:rPr lang="en-US" altLang="en-US" b="1" i="1" dirty="0" smtClean="0">
                <a:solidFill>
                  <a:srgbClr val="FF0000"/>
                </a:solidFill>
                <a:latin typeface="Lato" pitchFamily="34" charset="0"/>
                <a:cs typeface="Lato" pitchFamily="34" charset="0"/>
                <a:sym typeface="Lato" pitchFamily="34" charset="0"/>
              </a:rPr>
              <a:t> </a:t>
            </a:r>
            <a:r>
              <a:rPr lang="en-US" altLang="en-US" b="1" i="1" dirty="0" err="1" smtClean="0">
                <a:solidFill>
                  <a:srgbClr val="FF0000"/>
                </a:solidFill>
                <a:latin typeface="Lato" pitchFamily="34" charset="0"/>
                <a:cs typeface="Lato" pitchFamily="34" charset="0"/>
                <a:sym typeface="Lato" pitchFamily="34" charset="0"/>
              </a:rPr>
              <a:t>Primas</a:t>
            </a:r>
            <a:r>
              <a:rPr lang="en-US" altLang="en-US" b="1" i="1" dirty="0" smtClean="0">
                <a:solidFill>
                  <a:srgbClr val="FF0000"/>
                </a:solidFill>
                <a:latin typeface="Lato" pitchFamily="34" charset="0"/>
                <a:cs typeface="Lato" pitchFamily="34" charset="0"/>
                <a:sym typeface="Lato" pitchFamily="34" charset="0"/>
              </a:rPr>
              <a:t> = </a:t>
            </a:r>
            <a:r>
              <a:rPr lang="en-US" altLang="en-US" b="1" i="1" dirty="0" err="1" smtClean="0">
                <a:solidFill>
                  <a:srgbClr val="FF0000"/>
                </a:solidFill>
                <a:latin typeface="Lato" pitchFamily="34" charset="0"/>
                <a:cs typeface="Lato" pitchFamily="34" charset="0"/>
                <a:sym typeface="Lato" pitchFamily="34" charset="0"/>
              </a:rPr>
              <a:t>Importar</a:t>
            </a:r>
            <a:r>
              <a:rPr lang="en-US" altLang="en-US" b="1" i="1" dirty="0" smtClean="0">
                <a:solidFill>
                  <a:srgbClr val="FF0000"/>
                </a:solidFill>
                <a:latin typeface="Lato" pitchFamily="34" charset="0"/>
                <a:cs typeface="Lato" pitchFamily="34" charset="0"/>
                <a:sym typeface="Lato" pitchFamily="34" charset="0"/>
              </a:rPr>
              <a:t> </a:t>
            </a:r>
            <a:r>
              <a:rPr lang="en-US" altLang="en-US" b="1" i="1" dirty="0" err="1" smtClean="0">
                <a:solidFill>
                  <a:srgbClr val="FF0000"/>
                </a:solidFill>
                <a:latin typeface="Lato" pitchFamily="34" charset="0"/>
                <a:cs typeface="Lato" pitchFamily="34" charset="0"/>
                <a:sym typeface="Lato" pitchFamily="34" charset="0"/>
              </a:rPr>
              <a:t>Dependencia</a:t>
            </a:r>
            <a:r>
              <a:rPr lang="en-US" altLang="en-US" b="1" i="1" dirty="0" smtClean="0">
                <a:solidFill>
                  <a:srgbClr val="FF0000"/>
                </a:solidFill>
                <a:latin typeface="Lato" pitchFamily="34" charset="0"/>
                <a:cs typeface="Lato" pitchFamily="34" charset="0"/>
                <a:sym typeface="Lato" pitchFamily="34" charset="0"/>
              </a:rPr>
              <a:t> y </a:t>
            </a:r>
            <a:r>
              <a:rPr lang="en-US" altLang="en-US" b="1" i="1" dirty="0" err="1" smtClean="0">
                <a:solidFill>
                  <a:srgbClr val="FF0000"/>
                </a:solidFill>
                <a:latin typeface="Lato" pitchFamily="34" charset="0"/>
                <a:cs typeface="Lato" pitchFamily="34" charset="0"/>
                <a:sym typeface="Lato" pitchFamily="34" charset="0"/>
              </a:rPr>
              <a:t>Exportar</a:t>
            </a:r>
            <a:r>
              <a:rPr lang="en-US" altLang="en-US" b="1" i="1" dirty="0" smtClean="0">
                <a:solidFill>
                  <a:srgbClr val="FF0000"/>
                </a:solidFill>
                <a:latin typeface="Lato" pitchFamily="34" charset="0"/>
                <a:cs typeface="Lato" pitchFamily="34" charset="0"/>
                <a:sym typeface="Lato" pitchFamily="34" charset="0"/>
              </a:rPr>
              <a:t> </a:t>
            </a:r>
            <a:r>
              <a:rPr lang="en-US" altLang="en-US" b="1" i="1" dirty="0" err="1" smtClean="0">
                <a:solidFill>
                  <a:srgbClr val="FF0000"/>
                </a:solidFill>
                <a:latin typeface="Lato" pitchFamily="34" charset="0"/>
                <a:cs typeface="Lato" pitchFamily="34" charset="0"/>
                <a:sym typeface="Lato" pitchFamily="34" charset="0"/>
              </a:rPr>
              <a:t>Empleos</a:t>
            </a:r>
            <a:endParaRPr lang="en-US" altLang="en-US" b="1" i="1" dirty="0">
              <a:solidFill>
                <a:srgbClr val="FF0000"/>
              </a:solidFill>
              <a:latin typeface="Lato" pitchFamily="34" charset="0"/>
              <a:cs typeface="Lato" pitchFamily="34" charset="0"/>
              <a:sym typeface="Lato" pitchFamily="34" charset="0"/>
            </a:endParaRPr>
          </a:p>
        </p:txBody>
      </p:sp>
      <p:sp>
        <p:nvSpPr>
          <p:cNvPr id="2" name="Slide Number Placeholder 1">
            <a:extLst>
              <a:ext uri="{FF2B5EF4-FFF2-40B4-BE49-F238E27FC236}">
                <a16:creationId xmlns="" xmlns:a16="http://schemas.microsoft.com/office/drawing/2014/main" id="{8EA269FB-9AC4-425F-A159-7BEE8D954344}"/>
              </a:ext>
            </a:extLst>
          </p:cNvPr>
          <p:cNvSpPr>
            <a:spLocks noGrp="1"/>
          </p:cNvSpPr>
          <p:nvPr>
            <p:ph type="sldNum" sz="quarter" idx="10"/>
          </p:nvPr>
        </p:nvSpPr>
        <p:spPr/>
        <p:txBody>
          <a:bodyPr/>
          <a:lstStyle/>
          <a:p>
            <a:fld id="{4827BDDB-3242-4417-9CED-D1AA1522422A}" type="slidenum">
              <a:rPr lang="en-US" altLang="en-US" smtClean="0"/>
              <a:pPr/>
              <a:t>6</a:t>
            </a:fld>
            <a:endParaRPr lang="en-US" altLang="en-US"/>
          </a:p>
        </p:txBody>
      </p:sp>
      <p:sp>
        <p:nvSpPr>
          <p:cNvPr id="13" name="Rectangle 3">
            <a:extLst>
              <a:ext uri="{FF2B5EF4-FFF2-40B4-BE49-F238E27FC236}">
                <a16:creationId xmlns="" xmlns:a16="http://schemas.microsoft.com/office/drawing/2014/main" id="{11DB105F-7D5E-4C1C-A957-29686865B24C}"/>
              </a:ext>
            </a:extLst>
          </p:cNvPr>
          <p:cNvSpPr txBox="1">
            <a:spLocks noChangeArrowheads="1"/>
          </p:cNvSpPr>
          <p:nvPr/>
        </p:nvSpPr>
        <p:spPr bwMode="auto">
          <a:xfrm>
            <a:off x="-50552" y="1340768"/>
            <a:ext cx="9144000" cy="559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1pPr>
            <a:lvl2pPr indent="4572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2pPr>
            <a:lvl3pPr indent="9144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3pPr>
            <a:lvl4pPr indent="13716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4pPr>
            <a:lvl5pPr indent="1828800" algn="l" rtl="0" eaLnBrk="0" fontAlgn="base" hangingPunct="0">
              <a:spcBef>
                <a:spcPct val="0"/>
              </a:spcBef>
              <a:spcAft>
                <a:spcPct val="0"/>
              </a:spcAft>
              <a:defRPr>
                <a:solidFill>
                  <a:srgbClr val="000000"/>
                </a:solidFill>
                <a:latin typeface="+mn-lt"/>
                <a:ea typeface="+mn-ea"/>
                <a:cs typeface="+mn-cs"/>
                <a:sym typeface="Calibri" panose="020F0502020204030204" pitchFamily="34" charset="0"/>
              </a:defRPr>
            </a:lvl5pPr>
            <a:lvl6pPr marL="457200" indent="1828800" algn="l" rtl="0" fontAlgn="base" hangingPunct="0">
              <a:spcBef>
                <a:spcPct val="0"/>
              </a:spcBef>
              <a:spcAft>
                <a:spcPct val="0"/>
              </a:spcAft>
              <a:defRPr>
                <a:solidFill>
                  <a:srgbClr val="000000"/>
                </a:solidFill>
                <a:latin typeface="+mn-lt"/>
                <a:ea typeface="+mn-ea"/>
                <a:cs typeface="+mn-cs"/>
                <a:sym typeface="Calibri" pitchFamily="34" charset="0"/>
              </a:defRPr>
            </a:lvl6pPr>
            <a:lvl7pPr marL="914400" indent="1828800" algn="l" rtl="0" fontAlgn="base" hangingPunct="0">
              <a:spcBef>
                <a:spcPct val="0"/>
              </a:spcBef>
              <a:spcAft>
                <a:spcPct val="0"/>
              </a:spcAft>
              <a:defRPr>
                <a:solidFill>
                  <a:srgbClr val="000000"/>
                </a:solidFill>
                <a:latin typeface="+mn-lt"/>
                <a:ea typeface="+mn-ea"/>
                <a:cs typeface="+mn-cs"/>
                <a:sym typeface="Calibri" pitchFamily="34" charset="0"/>
              </a:defRPr>
            </a:lvl7pPr>
            <a:lvl8pPr marL="1371600" indent="1828800" algn="l" rtl="0" fontAlgn="base" hangingPunct="0">
              <a:spcBef>
                <a:spcPct val="0"/>
              </a:spcBef>
              <a:spcAft>
                <a:spcPct val="0"/>
              </a:spcAft>
              <a:defRPr>
                <a:solidFill>
                  <a:srgbClr val="000000"/>
                </a:solidFill>
                <a:latin typeface="+mn-lt"/>
                <a:ea typeface="+mn-ea"/>
                <a:cs typeface="+mn-cs"/>
                <a:sym typeface="Calibri" pitchFamily="34" charset="0"/>
              </a:defRPr>
            </a:lvl8pPr>
            <a:lvl9pPr marL="1828800" indent="1828800" algn="l" rtl="0" fontAlgn="base" hangingPunct="0">
              <a:spcBef>
                <a:spcPct val="0"/>
              </a:spcBef>
              <a:spcAft>
                <a:spcPct val="0"/>
              </a:spcAft>
              <a:defRPr>
                <a:solidFill>
                  <a:srgbClr val="000000"/>
                </a:solidFill>
                <a:latin typeface="+mn-lt"/>
                <a:ea typeface="+mn-ea"/>
                <a:cs typeface="+mn-cs"/>
                <a:sym typeface="Calibri" pitchFamily="34" charset="0"/>
              </a:defRPr>
            </a:lvl9pPr>
          </a:lstStyle>
          <a:p>
            <a:pPr marL="342900" lvl="0" indent="-342900">
              <a:lnSpc>
                <a:spcPct val="115000"/>
              </a:lnSpc>
              <a:spcAft>
                <a:spcPts val="0"/>
              </a:spcAft>
              <a:buFont typeface="Wingdings"/>
              <a:buChar char=""/>
              <a:tabLst>
                <a:tab pos="457200" algn="l"/>
              </a:tabLst>
            </a:pPr>
            <a:r>
              <a:rPr lang="es-ES" sz="2400" dirty="0">
                <a:solidFill>
                  <a:srgbClr val="FF0000"/>
                </a:solidFill>
                <a:ea typeface="Times New Roman"/>
                <a:cs typeface="Times New Roman"/>
              </a:rPr>
              <a:t>El problema se agrava cuando los productos básicos no se benefician localmente, la adición de valor es insignificante, el contenido local es mínimo y el sector forma un enclave encerrado en las cadenas de valor mundiales con vínculos limitados con la economía local</a:t>
            </a:r>
            <a:endParaRPr lang="fr-FR" sz="2000" dirty="0">
              <a:cs typeface="Times New Roman"/>
            </a:endParaRPr>
          </a:p>
          <a:p>
            <a:pPr marL="342900" lvl="0" indent="-342900">
              <a:lnSpc>
                <a:spcPct val="115000"/>
              </a:lnSpc>
              <a:spcAft>
                <a:spcPts val="0"/>
              </a:spcAft>
              <a:buFont typeface="Wingdings"/>
              <a:buChar char=""/>
              <a:tabLst>
                <a:tab pos="457200" algn="l"/>
              </a:tabLst>
            </a:pPr>
            <a:r>
              <a:rPr lang="es-ES" sz="2400" dirty="0">
                <a:solidFill>
                  <a:srgbClr val="FF0000"/>
                </a:solidFill>
                <a:ea typeface="Times New Roman"/>
                <a:cs typeface="Times New Roman"/>
              </a:rPr>
              <a:t>Así, los potenciales efectos multiplicadores con ramificaciones de creación de empleo no se realizan y la proporción de riqueza retenida localmente es menor</a:t>
            </a:r>
            <a:endParaRPr lang="fr-FR" sz="2000" dirty="0">
              <a:cs typeface="Times New Roman"/>
            </a:endParaRPr>
          </a:p>
          <a:p>
            <a:endParaRPr lang="en-US" altLang="en-US" sz="2400" kern="0" dirty="0">
              <a:latin typeface="Lato" panose="020F0502020204030203" pitchFamily="34" charset="0"/>
              <a:cs typeface="Times New Roman" panose="02020603050405020304" pitchFamily="18" charset="0"/>
            </a:endParaRPr>
          </a:p>
          <a:p>
            <a:pPr marL="342900" indent="-342900">
              <a:buFont typeface="Wingdings" panose="05000000000000000000" pitchFamily="2" charset="2"/>
              <a:buChar char="q"/>
            </a:pPr>
            <a:r>
              <a:rPr lang="es-ES" sz="2400" dirty="0">
                <a:solidFill>
                  <a:srgbClr val="FF0000"/>
                </a:solidFill>
                <a:ea typeface="Times New Roman"/>
                <a:cs typeface="Times New Roman"/>
              </a:rPr>
              <a:t>Por lo tanto, los países que dependen de las exportaciones de productos minerales deben crear escenarios y juzgar la perspectiva a largo plazo de sus respectivos mercados con el fin de ajustar sus políticas de desarrollo, macroeconómicas y fiscales en consecuencia </a:t>
            </a:r>
            <a:endParaRPr lang="en-US" altLang="en-US" sz="2400" kern="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97077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1">
            <a:extLst>
              <a:ext uri="{FF2B5EF4-FFF2-40B4-BE49-F238E27FC236}">
                <a16:creationId xmlns="" xmlns:a16="http://schemas.microsoft.com/office/drawing/2014/main" id="{6E02A2AB-49EF-4AAB-B9AA-404C32FEEAB1}"/>
              </a:ext>
            </a:extLst>
          </p:cNvPr>
          <p:cNvSpPr>
            <a:spLocks noChangeShapeType="1"/>
          </p:cNvSpPr>
          <p:nvPr/>
        </p:nvSpPr>
        <p:spPr bwMode="auto">
          <a:xfrm flipV="1">
            <a:off x="9137650" y="0"/>
            <a:ext cx="0" cy="685800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7172" name="Line 2">
            <a:extLst>
              <a:ext uri="{FF2B5EF4-FFF2-40B4-BE49-F238E27FC236}">
                <a16:creationId xmlns="" xmlns:a16="http://schemas.microsoft.com/office/drawing/2014/main" id="{69CB30CF-9116-4A0D-96F0-56CF095F3547}"/>
              </a:ext>
            </a:extLst>
          </p:cNvPr>
          <p:cNvSpPr>
            <a:spLocks noChangeShapeType="1"/>
          </p:cNvSpPr>
          <p:nvPr/>
        </p:nvSpPr>
        <p:spPr bwMode="auto">
          <a:xfrm flipH="1">
            <a:off x="4763" y="0"/>
            <a:ext cx="1587" cy="685800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7213" name="Rectangle 45">
            <a:extLst>
              <a:ext uri="{FF2B5EF4-FFF2-40B4-BE49-F238E27FC236}">
                <a16:creationId xmlns="" xmlns:a16="http://schemas.microsoft.com/office/drawing/2014/main" id="{B21963CA-6E71-4BF8-B356-93F40585EAA8}"/>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7214" name="Rectangle 46" descr="image4.png">
            <a:extLst>
              <a:ext uri="{FF2B5EF4-FFF2-40B4-BE49-F238E27FC236}">
                <a16:creationId xmlns="" xmlns:a16="http://schemas.microsoft.com/office/drawing/2014/main" id="{07849ADE-89C7-4737-BFAD-C4527BBD5FC5}"/>
              </a:ext>
            </a:extLst>
          </p:cNvPr>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7216" name="Rectangle 48">
            <a:extLst>
              <a:ext uri="{FF2B5EF4-FFF2-40B4-BE49-F238E27FC236}">
                <a16:creationId xmlns="" xmlns:a16="http://schemas.microsoft.com/office/drawing/2014/main" id="{9DCC82EB-FB97-4445-9A66-D3B60B343157}"/>
              </a:ext>
            </a:extLst>
          </p:cNvPr>
          <p:cNvSpPr>
            <a:spLocks/>
          </p:cNvSpPr>
          <p:nvPr/>
        </p:nvSpPr>
        <p:spPr bwMode="auto">
          <a:xfrm>
            <a:off x="279399" y="360363"/>
            <a:ext cx="39898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GB" altLang="en-US" b="1" dirty="0">
                <a:solidFill>
                  <a:srgbClr val="FFFFFF"/>
                </a:solidFill>
                <a:latin typeface="Lato" pitchFamily="34" charset="0"/>
                <a:cs typeface="Lato" pitchFamily="34" charset="0"/>
                <a:sym typeface="Lato" pitchFamily="34" charset="0"/>
              </a:rPr>
              <a:t>Context and Justification</a:t>
            </a:r>
            <a:endParaRPr lang="en-US" altLang="en-US" b="1" dirty="0">
              <a:solidFill>
                <a:srgbClr val="FFFFFF"/>
              </a:solidFill>
              <a:latin typeface="Lato" pitchFamily="34" charset="0"/>
              <a:cs typeface="Lato" pitchFamily="34" charset="0"/>
              <a:sym typeface="Lato" pitchFamily="34" charset="0"/>
            </a:endParaRPr>
          </a:p>
        </p:txBody>
      </p:sp>
      <p:sp>
        <p:nvSpPr>
          <p:cNvPr id="7217" name="AutoShape 49">
            <a:extLst>
              <a:ext uri="{FF2B5EF4-FFF2-40B4-BE49-F238E27FC236}">
                <a16:creationId xmlns="" xmlns:a16="http://schemas.microsoft.com/office/drawing/2014/main" id="{F19AD26A-0901-449F-A7B0-5D0683879C7E}"/>
              </a:ext>
            </a:extLst>
          </p:cNvPr>
          <p:cNvSpPr>
            <a:spLocks/>
          </p:cNvSpPr>
          <p:nvPr/>
        </p:nvSpPr>
        <p:spPr bwMode="auto">
          <a:xfrm>
            <a:off x="279399" y="6204159"/>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219" name="AutoShape 51">
            <a:extLst>
              <a:ext uri="{FF2B5EF4-FFF2-40B4-BE49-F238E27FC236}">
                <a16:creationId xmlns="" xmlns:a16="http://schemas.microsoft.com/office/drawing/2014/main" id="{4D408A0B-8B32-4CDE-A607-49C7662C91EE}"/>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220" name="Rectangle 52">
            <a:extLst>
              <a:ext uri="{FF2B5EF4-FFF2-40B4-BE49-F238E27FC236}">
                <a16:creationId xmlns="" xmlns:a16="http://schemas.microsoft.com/office/drawing/2014/main" id="{F027BA7D-C37B-4CC9-B663-D4B7F7E14751}"/>
              </a:ext>
            </a:extLst>
          </p:cNvPr>
          <p:cNvSpPr>
            <a:spLocks/>
          </p:cNvSpPr>
          <p:nvPr/>
        </p:nvSpPr>
        <p:spPr bwMode="auto">
          <a:xfrm>
            <a:off x="6193737" y="6256338"/>
            <a:ext cx="125957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7221" name="Line 53">
            <a:extLst>
              <a:ext uri="{FF2B5EF4-FFF2-40B4-BE49-F238E27FC236}">
                <a16:creationId xmlns="" xmlns:a16="http://schemas.microsoft.com/office/drawing/2014/main" id="{9CCEB5C0-968A-4FAB-B2DB-9FED31C9A95E}"/>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TextBox 1">
            <a:extLst>
              <a:ext uri="{FF2B5EF4-FFF2-40B4-BE49-F238E27FC236}">
                <a16:creationId xmlns="" xmlns:a16="http://schemas.microsoft.com/office/drawing/2014/main" id="{3A6A045D-3383-4777-9897-DD1A34538E30}"/>
              </a:ext>
            </a:extLst>
          </p:cNvPr>
          <p:cNvSpPr txBox="1"/>
          <p:nvPr/>
        </p:nvSpPr>
        <p:spPr>
          <a:xfrm>
            <a:off x="391664" y="775245"/>
            <a:ext cx="4309372" cy="835613"/>
          </a:xfrm>
          <a:prstGeom prst="rect">
            <a:avLst/>
          </a:prstGeom>
          <a:noFill/>
        </p:spPr>
        <p:txBody>
          <a:bodyPr wrap="square" rtlCol="0">
            <a:spAutoFit/>
          </a:bodyPr>
          <a:lstStyle/>
          <a:p>
            <a:pPr>
              <a:lnSpc>
                <a:spcPct val="115000"/>
              </a:lnSpc>
              <a:spcAft>
                <a:spcPts val="1000"/>
              </a:spcAft>
            </a:pPr>
            <a:r>
              <a:rPr lang="es-ES" sz="1400" b="1" dirty="0">
                <a:solidFill>
                  <a:srgbClr val="41B97A"/>
                </a:solidFill>
                <a:latin typeface="Calibri"/>
                <a:cs typeface="Times New Roman"/>
              </a:rPr>
              <a:t>África central sigue siendo en gran medida una región rica en recursos con gran dependencia de los ingresos </a:t>
            </a:r>
            <a:r>
              <a:rPr lang="es-ES" sz="1400" b="1" dirty="0" smtClean="0">
                <a:solidFill>
                  <a:srgbClr val="41B97A"/>
                </a:solidFill>
                <a:latin typeface="Calibri"/>
                <a:cs typeface="Times New Roman"/>
              </a:rPr>
              <a:t>derivados del </a:t>
            </a:r>
            <a:r>
              <a:rPr lang="es-ES" sz="1400" b="1" dirty="0">
                <a:solidFill>
                  <a:srgbClr val="41B97A"/>
                </a:solidFill>
                <a:latin typeface="Calibri"/>
                <a:cs typeface="Times New Roman"/>
              </a:rPr>
              <a:t>petróleo</a:t>
            </a:r>
            <a:endParaRPr lang="fr-FR" sz="1400" b="1" dirty="0">
              <a:solidFill>
                <a:srgbClr val="41B97A"/>
              </a:solidFill>
              <a:latin typeface="Calibri"/>
              <a:cs typeface="Times New Roman"/>
            </a:endParaRPr>
          </a:p>
        </p:txBody>
      </p:sp>
      <p:sp>
        <p:nvSpPr>
          <p:cNvPr id="55" name="TextBox 54">
            <a:extLst>
              <a:ext uri="{FF2B5EF4-FFF2-40B4-BE49-F238E27FC236}">
                <a16:creationId xmlns="" xmlns:a16="http://schemas.microsoft.com/office/drawing/2014/main" id="{64706676-9104-44CB-894A-12E934E35A11}"/>
              </a:ext>
            </a:extLst>
          </p:cNvPr>
          <p:cNvSpPr txBox="1"/>
          <p:nvPr/>
        </p:nvSpPr>
        <p:spPr>
          <a:xfrm>
            <a:off x="4668839" y="762000"/>
            <a:ext cx="4309372" cy="587853"/>
          </a:xfrm>
          <a:prstGeom prst="rect">
            <a:avLst/>
          </a:prstGeom>
          <a:noFill/>
        </p:spPr>
        <p:txBody>
          <a:bodyPr wrap="square" rtlCol="0">
            <a:spAutoFit/>
          </a:bodyPr>
          <a:lstStyle/>
          <a:p>
            <a:pPr>
              <a:lnSpc>
                <a:spcPct val="115000"/>
              </a:lnSpc>
              <a:spcAft>
                <a:spcPts val="1000"/>
              </a:spcAft>
            </a:pPr>
            <a:r>
              <a:rPr lang="en-GB" sz="1400" b="1" dirty="0">
                <a:solidFill>
                  <a:srgbClr val="399D5C"/>
                </a:solidFill>
                <a:latin typeface="Gill Sans MT" panose="020B0502020104020203" pitchFamily="34" charset="0"/>
              </a:rPr>
              <a:t>….. </a:t>
            </a:r>
            <a:r>
              <a:rPr lang="es-ES" sz="1400" b="1" dirty="0">
                <a:solidFill>
                  <a:srgbClr val="41B97A"/>
                </a:solidFill>
                <a:latin typeface="Calibri"/>
                <a:cs typeface="Times New Roman"/>
              </a:rPr>
              <a:t>convirtiéndola en una de las subregiones menos diversificadas </a:t>
            </a:r>
            <a:r>
              <a:rPr lang="es-ES" sz="1400" b="1" dirty="0" smtClean="0">
                <a:solidFill>
                  <a:srgbClr val="41B97A"/>
                </a:solidFill>
                <a:latin typeface="Calibri"/>
                <a:cs typeface="Times New Roman"/>
              </a:rPr>
              <a:t>de </a:t>
            </a:r>
            <a:r>
              <a:rPr lang="es-ES" sz="1400" b="1" dirty="0">
                <a:solidFill>
                  <a:srgbClr val="41B97A"/>
                </a:solidFill>
                <a:latin typeface="Calibri"/>
                <a:cs typeface="Times New Roman"/>
              </a:rPr>
              <a:t>África</a:t>
            </a:r>
            <a:endParaRPr lang="fr-FR" sz="1400" b="1" dirty="0">
              <a:solidFill>
                <a:srgbClr val="41B97A"/>
              </a:solidFill>
              <a:latin typeface="Calibri"/>
              <a:cs typeface="Times New Roman"/>
            </a:endParaRPr>
          </a:p>
        </p:txBody>
      </p:sp>
      <p:sp>
        <p:nvSpPr>
          <p:cNvPr id="3" name="TextBox 2">
            <a:extLst>
              <a:ext uri="{FF2B5EF4-FFF2-40B4-BE49-F238E27FC236}">
                <a16:creationId xmlns="" xmlns:a16="http://schemas.microsoft.com/office/drawing/2014/main" id="{22EC1ECD-C83E-46D9-9EAE-797834774B21}"/>
              </a:ext>
            </a:extLst>
          </p:cNvPr>
          <p:cNvSpPr txBox="1"/>
          <p:nvPr/>
        </p:nvSpPr>
        <p:spPr>
          <a:xfrm>
            <a:off x="179052" y="5301777"/>
            <a:ext cx="1765969" cy="230832"/>
          </a:xfrm>
          <a:prstGeom prst="rect">
            <a:avLst/>
          </a:prstGeom>
          <a:noFill/>
        </p:spPr>
        <p:txBody>
          <a:bodyPr wrap="square" rtlCol="0">
            <a:spAutoFit/>
          </a:bodyPr>
          <a:lstStyle/>
          <a:p>
            <a:r>
              <a:rPr lang="en-GB" sz="900" dirty="0" smtClean="0">
                <a:solidFill>
                  <a:srgbClr val="FF0000"/>
                </a:solidFill>
              </a:rPr>
              <a:t>Fuente</a:t>
            </a:r>
            <a:r>
              <a:rPr lang="en-GB" sz="900" dirty="0">
                <a:solidFill>
                  <a:srgbClr val="FF0000"/>
                </a:solidFill>
              </a:rPr>
              <a:t>:  BEAC (2017)</a:t>
            </a:r>
            <a:endParaRPr lang="en-US" sz="900" dirty="0">
              <a:solidFill>
                <a:srgbClr val="FF0000"/>
              </a:solidFill>
            </a:endParaRPr>
          </a:p>
        </p:txBody>
      </p:sp>
      <p:sp>
        <p:nvSpPr>
          <p:cNvPr id="63" name="TextBox 62">
            <a:extLst>
              <a:ext uri="{FF2B5EF4-FFF2-40B4-BE49-F238E27FC236}">
                <a16:creationId xmlns="" xmlns:a16="http://schemas.microsoft.com/office/drawing/2014/main" id="{AB234841-03D3-42E9-A33B-5CC40EB4D040}"/>
              </a:ext>
            </a:extLst>
          </p:cNvPr>
          <p:cNvSpPr txBox="1"/>
          <p:nvPr/>
        </p:nvSpPr>
        <p:spPr>
          <a:xfrm>
            <a:off x="4483063" y="5288534"/>
            <a:ext cx="2755455" cy="230832"/>
          </a:xfrm>
          <a:prstGeom prst="rect">
            <a:avLst/>
          </a:prstGeom>
          <a:noFill/>
        </p:spPr>
        <p:txBody>
          <a:bodyPr wrap="square" rtlCol="0">
            <a:spAutoFit/>
          </a:bodyPr>
          <a:lstStyle/>
          <a:p>
            <a:r>
              <a:rPr lang="en-GB" sz="900" dirty="0" smtClean="0">
                <a:solidFill>
                  <a:srgbClr val="FF0000"/>
                </a:solidFill>
              </a:rPr>
              <a:t>Fuente</a:t>
            </a:r>
            <a:r>
              <a:rPr lang="en-GB" sz="900" dirty="0">
                <a:solidFill>
                  <a:srgbClr val="FF0000"/>
                </a:solidFill>
              </a:rPr>
              <a:t>: </a:t>
            </a:r>
            <a:r>
              <a:rPr lang="en-GB" sz="900" dirty="0" err="1" smtClean="0">
                <a:solidFill>
                  <a:srgbClr val="FF0000"/>
                </a:solidFill>
              </a:rPr>
              <a:t>Perspectivas</a:t>
            </a:r>
            <a:r>
              <a:rPr lang="en-GB" sz="900" dirty="0" smtClean="0">
                <a:solidFill>
                  <a:srgbClr val="FF0000"/>
                </a:solidFill>
              </a:rPr>
              <a:t> </a:t>
            </a:r>
            <a:r>
              <a:rPr lang="en-GB" sz="900" dirty="0" err="1" smtClean="0">
                <a:solidFill>
                  <a:srgbClr val="FF0000"/>
                </a:solidFill>
              </a:rPr>
              <a:t>económicas</a:t>
            </a:r>
            <a:r>
              <a:rPr lang="en-GB" sz="900" dirty="0" smtClean="0">
                <a:solidFill>
                  <a:srgbClr val="FF0000"/>
                </a:solidFill>
              </a:rPr>
              <a:t> de </a:t>
            </a:r>
            <a:r>
              <a:rPr lang="en-GB" sz="900" dirty="0" err="1" smtClean="0">
                <a:solidFill>
                  <a:srgbClr val="FF0000"/>
                </a:solidFill>
              </a:rPr>
              <a:t>África</a:t>
            </a:r>
            <a:r>
              <a:rPr lang="en-GB" sz="900" dirty="0" smtClean="0">
                <a:solidFill>
                  <a:srgbClr val="FF0000"/>
                </a:solidFill>
              </a:rPr>
              <a:t>(2016</a:t>
            </a:r>
            <a:r>
              <a:rPr lang="en-GB" sz="900" dirty="0"/>
              <a:t>)</a:t>
            </a:r>
            <a:endParaRPr lang="en-US" sz="900" dirty="0"/>
          </a:p>
        </p:txBody>
      </p:sp>
      <p:sp>
        <p:nvSpPr>
          <p:cNvPr id="65" name="Rectangle 3">
            <a:extLst>
              <a:ext uri="{FF2B5EF4-FFF2-40B4-BE49-F238E27FC236}">
                <a16:creationId xmlns="" xmlns:a16="http://schemas.microsoft.com/office/drawing/2014/main" id="{D3730404-384F-46DF-BE6E-D67C6B887051}"/>
              </a:ext>
            </a:extLst>
          </p:cNvPr>
          <p:cNvSpPr>
            <a:spLocks/>
          </p:cNvSpPr>
          <p:nvPr/>
        </p:nvSpPr>
        <p:spPr bwMode="auto">
          <a:xfrm>
            <a:off x="76199" y="6256338"/>
            <a:ext cx="5776913"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graphicFrame>
        <p:nvGraphicFramePr>
          <p:cNvPr id="20" name="Chart 19">
            <a:extLst>
              <a:ext uri="{FF2B5EF4-FFF2-40B4-BE49-F238E27FC236}">
                <a16:creationId xmlns="" xmlns:a16="http://schemas.microsoft.com/office/drawing/2014/main" id="{CED910C6-DCE5-4063-9848-409D7D662308}"/>
              </a:ext>
            </a:extLst>
          </p:cNvPr>
          <p:cNvGraphicFramePr/>
          <p:nvPr>
            <p:extLst>
              <p:ext uri="{D42A27DB-BD31-4B8C-83A1-F6EECF244321}">
                <p14:modId xmlns:p14="http://schemas.microsoft.com/office/powerpoint/2010/main" val="192776558"/>
              </p:ext>
            </p:extLst>
          </p:nvPr>
        </p:nvGraphicFramePr>
        <p:xfrm>
          <a:off x="4495801" y="1493727"/>
          <a:ext cx="4379913" cy="3792979"/>
        </p:xfrm>
        <a:graphic>
          <a:graphicData uri="http://schemas.openxmlformats.org/drawingml/2006/chart">
            <c:chart xmlns:c="http://schemas.openxmlformats.org/drawingml/2006/chart" xmlns:r="http://schemas.openxmlformats.org/officeDocument/2006/relationships" r:id="rId4"/>
          </a:graphicData>
        </a:graphic>
      </p:graphicFrame>
      <p:sp>
        <p:nvSpPr>
          <p:cNvPr id="4" name="Slide Number Placeholder 3"/>
          <p:cNvSpPr>
            <a:spLocks noGrp="1"/>
          </p:cNvSpPr>
          <p:nvPr>
            <p:ph type="sldNum" sz="quarter" idx="10"/>
          </p:nvPr>
        </p:nvSpPr>
        <p:spPr/>
        <p:txBody>
          <a:bodyPr/>
          <a:lstStyle/>
          <a:p>
            <a:fld id="{4827BDDB-3242-4417-9CED-D1AA1522422A}" type="slidenum">
              <a:rPr lang="en-US" altLang="en-US" smtClean="0"/>
              <a:pPr/>
              <a:t>7</a:t>
            </a:fld>
            <a:endParaRPr lang="en-US" altLang="en-US"/>
          </a:p>
        </p:txBody>
      </p:sp>
      <p:graphicFrame>
        <p:nvGraphicFramePr>
          <p:cNvPr id="22" name="Chart 21">
            <a:extLst>
              <a:ext uri="{FF2B5EF4-FFF2-40B4-BE49-F238E27FC236}">
                <a16:creationId xmlns="" xmlns:a16="http://schemas.microsoft.com/office/drawing/2014/main" id="{70F213DD-F82B-4FA9-85DC-0AEFD2B4C27D}"/>
              </a:ext>
            </a:extLst>
          </p:cNvPr>
          <p:cNvGraphicFramePr>
            <a:graphicFrameLocks/>
          </p:cNvGraphicFramePr>
          <p:nvPr>
            <p:extLst>
              <p:ext uri="{D42A27DB-BD31-4B8C-83A1-F6EECF244321}">
                <p14:modId xmlns:p14="http://schemas.microsoft.com/office/powerpoint/2010/main" val="659646524"/>
              </p:ext>
            </p:extLst>
          </p:nvPr>
        </p:nvGraphicFramePr>
        <p:xfrm>
          <a:off x="76199" y="1419115"/>
          <a:ext cx="4592640" cy="373265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4064745"/>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1">
            <a:extLst>
              <a:ext uri="{FF2B5EF4-FFF2-40B4-BE49-F238E27FC236}">
                <a16:creationId xmlns="" xmlns:a16="http://schemas.microsoft.com/office/drawing/2014/main" id="{6E02A2AB-49EF-4AAB-B9AA-404C32FEEAB1}"/>
              </a:ext>
            </a:extLst>
          </p:cNvPr>
          <p:cNvSpPr>
            <a:spLocks noChangeShapeType="1"/>
          </p:cNvSpPr>
          <p:nvPr/>
        </p:nvSpPr>
        <p:spPr bwMode="auto">
          <a:xfrm flipV="1">
            <a:off x="9137650" y="0"/>
            <a:ext cx="0" cy="685800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7172" name="Line 2">
            <a:extLst>
              <a:ext uri="{FF2B5EF4-FFF2-40B4-BE49-F238E27FC236}">
                <a16:creationId xmlns="" xmlns:a16="http://schemas.microsoft.com/office/drawing/2014/main" id="{69CB30CF-9116-4A0D-96F0-56CF095F3547}"/>
              </a:ext>
            </a:extLst>
          </p:cNvPr>
          <p:cNvSpPr>
            <a:spLocks noChangeShapeType="1"/>
          </p:cNvSpPr>
          <p:nvPr/>
        </p:nvSpPr>
        <p:spPr bwMode="auto">
          <a:xfrm flipH="1">
            <a:off x="4763" y="0"/>
            <a:ext cx="1587" cy="685800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7187" name="Rectangle 17">
            <a:extLst>
              <a:ext uri="{FF2B5EF4-FFF2-40B4-BE49-F238E27FC236}">
                <a16:creationId xmlns="" xmlns:a16="http://schemas.microsoft.com/office/drawing/2014/main" id="{2BF5FA70-3CC8-41AB-A4B1-EAE7F63F1B04}"/>
              </a:ext>
            </a:extLst>
          </p:cNvPr>
          <p:cNvSpPr>
            <a:spLocks/>
          </p:cNvSpPr>
          <p:nvPr/>
        </p:nvSpPr>
        <p:spPr bwMode="auto">
          <a:xfrm>
            <a:off x="1331911" y="1844900"/>
            <a:ext cx="6378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31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sz="2200" dirty="0">
              <a:latin typeface="Arial" panose="020B0604020202020204" pitchFamily="34" charset="0"/>
              <a:cs typeface="Arial" panose="020B0604020202020204" pitchFamily="34" charset="0"/>
              <a:sym typeface="Arial" panose="020B0604020202020204" pitchFamily="34" charset="0"/>
            </a:endParaRPr>
          </a:p>
        </p:txBody>
      </p:sp>
      <p:sp>
        <p:nvSpPr>
          <p:cNvPr id="7213" name="Rectangle 45">
            <a:extLst>
              <a:ext uri="{FF2B5EF4-FFF2-40B4-BE49-F238E27FC236}">
                <a16:creationId xmlns="" xmlns:a16="http://schemas.microsoft.com/office/drawing/2014/main" id="{B21963CA-6E71-4BF8-B356-93F40585EAA8}"/>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7214" name="Rectangle 46" descr="image4.png">
            <a:extLst>
              <a:ext uri="{FF2B5EF4-FFF2-40B4-BE49-F238E27FC236}">
                <a16:creationId xmlns="" xmlns:a16="http://schemas.microsoft.com/office/drawing/2014/main" id="{07849ADE-89C7-4737-BFAD-C4527BBD5FC5}"/>
              </a:ext>
            </a:extLst>
          </p:cNvPr>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7216" name="Rectangle 48">
            <a:extLst>
              <a:ext uri="{FF2B5EF4-FFF2-40B4-BE49-F238E27FC236}">
                <a16:creationId xmlns="" xmlns:a16="http://schemas.microsoft.com/office/drawing/2014/main" id="{9DCC82EB-FB97-4445-9A66-D3B60B343157}"/>
              </a:ext>
            </a:extLst>
          </p:cNvPr>
          <p:cNvSpPr>
            <a:spLocks/>
          </p:cNvSpPr>
          <p:nvPr/>
        </p:nvSpPr>
        <p:spPr bwMode="auto">
          <a:xfrm>
            <a:off x="279399" y="360363"/>
            <a:ext cx="35677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GB" altLang="en-US" b="1" dirty="0">
                <a:solidFill>
                  <a:srgbClr val="FFFFFF"/>
                </a:solidFill>
                <a:latin typeface="Lato" pitchFamily="34" charset="0"/>
                <a:cs typeface="Lato" pitchFamily="34" charset="0"/>
                <a:sym typeface="Lato" pitchFamily="34" charset="0"/>
              </a:rPr>
              <a:t>Context and Justification</a:t>
            </a:r>
            <a:endParaRPr lang="en-US" altLang="en-US" b="1" dirty="0">
              <a:solidFill>
                <a:srgbClr val="FFFFFF"/>
              </a:solidFill>
              <a:latin typeface="Lato" pitchFamily="34" charset="0"/>
              <a:cs typeface="Lato" pitchFamily="34" charset="0"/>
              <a:sym typeface="Lato" pitchFamily="34" charset="0"/>
            </a:endParaRPr>
          </a:p>
        </p:txBody>
      </p:sp>
      <p:sp>
        <p:nvSpPr>
          <p:cNvPr id="7217" name="AutoShape 49">
            <a:extLst>
              <a:ext uri="{FF2B5EF4-FFF2-40B4-BE49-F238E27FC236}">
                <a16:creationId xmlns="" xmlns:a16="http://schemas.microsoft.com/office/drawing/2014/main" id="{F19AD26A-0901-449F-A7B0-5D0683879C7E}"/>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dirty="0"/>
          </a:p>
        </p:txBody>
      </p:sp>
      <p:sp>
        <p:nvSpPr>
          <p:cNvPr id="7219" name="AutoShape 51">
            <a:extLst>
              <a:ext uri="{FF2B5EF4-FFF2-40B4-BE49-F238E27FC236}">
                <a16:creationId xmlns="" xmlns:a16="http://schemas.microsoft.com/office/drawing/2014/main" id="{4D408A0B-8B32-4CDE-A607-49C7662C91EE}"/>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220" name="Rectangle 52">
            <a:extLst>
              <a:ext uri="{FF2B5EF4-FFF2-40B4-BE49-F238E27FC236}">
                <a16:creationId xmlns="" xmlns:a16="http://schemas.microsoft.com/office/drawing/2014/main" id="{F027BA7D-C37B-4CC9-B663-D4B7F7E14751}"/>
              </a:ext>
            </a:extLst>
          </p:cNvPr>
          <p:cNvSpPr>
            <a:spLocks/>
          </p:cNvSpPr>
          <p:nvPr/>
        </p:nvSpPr>
        <p:spPr bwMode="auto">
          <a:xfrm>
            <a:off x="6194426" y="6256338"/>
            <a:ext cx="908050"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7221" name="Line 53">
            <a:extLst>
              <a:ext uri="{FF2B5EF4-FFF2-40B4-BE49-F238E27FC236}">
                <a16:creationId xmlns="" xmlns:a16="http://schemas.microsoft.com/office/drawing/2014/main" id="{9CCEB5C0-968A-4FAB-B2DB-9FED31C9A95E}"/>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2" name="TextBox 1">
            <a:extLst>
              <a:ext uri="{FF2B5EF4-FFF2-40B4-BE49-F238E27FC236}">
                <a16:creationId xmlns="" xmlns:a16="http://schemas.microsoft.com/office/drawing/2014/main" id="{3A6A045D-3383-4777-9897-DD1A34538E30}"/>
              </a:ext>
            </a:extLst>
          </p:cNvPr>
          <p:cNvSpPr txBox="1"/>
          <p:nvPr/>
        </p:nvSpPr>
        <p:spPr>
          <a:xfrm>
            <a:off x="279399" y="819056"/>
            <a:ext cx="4309372" cy="307777"/>
          </a:xfrm>
          <a:prstGeom prst="rect">
            <a:avLst/>
          </a:prstGeom>
          <a:noFill/>
        </p:spPr>
        <p:txBody>
          <a:bodyPr wrap="square" rtlCol="0">
            <a:spAutoFit/>
          </a:bodyPr>
          <a:lstStyle/>
          <a:p>
            <a:r>
              <a:rPr lang="en-GB" sz="1400" b="1" dirty="0" smtClean="0">
                <a:solidFill>
                  <a:srgbClr val="399D5C"/>
                </a:solidFill>
                <a:latin typeface="Gill Sans MT" panose="020B0502020104020203" pitchFamily="34" charset="0"/>
              </a:rPr>
              <a:t>…  </a:t>
            </a:r>
            <a:r>
              <a:rPr lang="es-ES" sz="1400" b="1" dirty="0" smtClean="0">
                <a:solidFill>
                  <a:srgbClr val="FF0000"/>
                </a:solidFill>
              </a:rPr>
              <a:t>desplazando </a:t>
            </a:r>
            <a:r>
              <a:rPr lang="es-ES" sz="1400" b="1" dirty="0">
                <a:solidFill>
                  <a:srgbClr val="FF0000"/>
                </a:solidFill>
              </a:rPr>
              <a:t>al sector manufacturero</a:t>
            </a:r>
            <a:endParaRPr lang="en-US" sz="1400" b="1" dirty="0">
              <a:solidFill>
                <a:srgbClr val="FF0000"/>
              </a:solidFill>
              <a:latin typeface="Gill Sans MT" panose="020B0502020104020203" pitchFamily="34" charset="0"/>
            </a:endParaRPr>
          </a:p>
        </p:txBody>
      </p:sp>
      <p:sp>
        <p:nvSpPr>
          <p:cNvPr id="55" name="TextBox 54">
            <a:extLst>
              <a:ext uri="{FF2B5EF4-FFF2-40B4-BE49-F238E27FC236}">
                <a16:creationId xmlns="" xmlns:a16="http://schemas.microsoft.com/office/drawing/2014/main" id="{64706676-9104-44CB-894A-12E934E35A11}"/>
              </a:ext>
            </a:extLst>
          </p:cNvPr>
          <p:cNvSpPr txBox="1"/>
          <p:nvPr/>
        </p:nvSpPr>
        <p:spPr>
          <a:xfrm>
            <a:off x="4697858" y="805407"/>
            <a:ext cx="4382642" cy="523220"/>
          </a:xfrm>
          <a:prstGeom prst="rect">
            <a:avLst/>
          </a:prstGeom>
          <a:noFill/>
        </p:spPr>
        <p:txBody>
          <a:bodyPr wrap="square" rtlCol="0">
            <a:spAutoFit/>
          </a:bodyPr>
          <a:lstStyle/>
          <a:p>
            <a:r>
              <a:rPr lang="en-GB" sz="1400" b="1" dirty="0">
                <a:solidFill>
                  <a:srgbClr val="FF0000"/>
                </a:solidFill>
                <a:latin typeface="Gill Sans MT" panose="020B0502020104020203" pitchFamily="34" charset="0"/>
              </a:rPr>
              <a:t>….. </a:t>
            </a:r>
            <a:r>
              <a:rPr lang="es-ES" sz="1400" b="1" dirty="0">
                <a:solidFill>
                  <a:srgbClr val="FF0000"/>
                </a:solidFill>
              </a:rPr>
              <a:t>impidiendo así una participación efectiva en las cadenas de valor mundiales</a:t>
            </a:r>
            <a:endParaRPr lang="en-US" sz="1400" b="1" dirty="0">
              <a:solidFill>
                <a:srgbClr val="FF0000"/>
              </a:solidFill>
              <a:latin typeface="Gill Sans MT" panose="020B0502020104020203" pitchFamily="34" charset="0"/>
            </a:endParaRPr>
          </a:p>
        </p:txBody>
      </p:sp>
      <p:sp>
        <p:nvSpPr>
          <p:cNvPr id="3" name="TextBox 2">
            <a:extLst>
              <a:ext uri="{FF2B5EF4-FFF2-40B4-BE49-F238E27FC236}">
                <a16:creationId xmlns="" xmlns:a16="http://schemas.microsoft.com/office/drawing/2014/main" id="{22EC1ECD-C83E-46D9-9EAE-797834774B21}"/>
              </a:ext>
            </a:extLst>
          </p:cNvPr>
          <p:cNvSpPr txBox="1"/>
          <p:nvPr/>
        </p:nvSpPr>
        <p:spPr>
          <a:xfrm>
            <a:off x="250409" y="5308791"/>
            <a:ext cx="2509625" cy="230832"/>
          </a:xfrm>
          <a:prstGeom prst="rect">
            <a:avLst/>
          </a:prstGeom>
          <a:noFill/>
        </p:spPr>
        <p:txBody>
          <a:bodyPr wrap="square" rtlCol="0">
            <a:spAutoFit/>
          </a:bodyPr>
          <a:lstStyle/>
          <a:p>
            <a:r>
              <a:rPr lang="en-GB" sz="900" dirty="0" smtClean="0">
                <a:solidFill>
                  <a:srgbClr val="FF0000"/>
                </a:solidFill>
              </a:rPr>
              <a:t>Fuente: </a:t>
            </a:r>
            <a:r>
              <a:rPr lang="fr-FR" sz="900" dirty="0" smtClean="0">
                <a:solidFill>
                  <a:srgbClr val="FF0000"/>
                </a:solidFill>
              </a:rPr>
              <a:t>CEPA</a:t>
            </a:r>
            <a:r>
              <a:rPr lang="fr-FR" sz="900" dirty="0">
                <a:solidFill>
                  <a:srgbClr val="FF0000"/>
                </a:solidFill>
              </a:rPr>
              <a:t>, Flash Statistiques </a:t>
            </a:r>
            <a:r>
              <a:rPr lang="fr-FR" sz="900" dirty="0" smtClean="0">
                <a:solidFill>
                  <a:srgbClr val="FF0000"/>
                </a:solidFill>
              </a:rPr>
              <a:t>Afrique (2</a:t>
            </a:r>
            <a:r>
              <a:rPr lang="en-GB" sz="900" dirty="0">
                <a:solidFill>
                  <a:srgbClr val="FF0000"/>
                </a:solidFill>
              </a:rPr>
              <a:t>017)</a:t>
            </a:r>
            <a:endParaRPr lang="en-US" sz="900" dirty="0">
              <a:solidFill>
                <a:srgbClr val="FF0000"/>
              </a:solidFill>
            </a:endParaRPr>
          </a:p>
        </p:txBody>
      </p:sp>
      <p:sp>
        <p:nvSpPr>
          <p:cNvPr id="63" name="TextBox 62">
            <a:extLst>
              <a:ext uri="{FF2B5EF4-FFF2-40B4-BE49-F238E27FC236}">
                <a16:creationId xmlns="" xmlns:a16="http://schemas.microsoft.com/office/drawing/2014/main" id="{AB234841-03D3-42E9-A33B-5CC40EB4D040}"/>
              </a:ext>
            </a:extLst>
          </p:cNvPr>
          <p:cNvSpPr txBox="1"/>
          <p:nvPr/>
        </p:nvSpPr>
        <p:spPr>
          <a:xfrm>
            <a:off x="4697858" y="5308791"/>
            <a:ext cx="2610446" cy="230832"/>
          </a:xfrm>
          <a:prstGeom prst="rect">
            <a:avLst/>
          </a:prstGeom>
          <a:noFill/>
        </p:spPr>
        <p:txBody>
          <a:bodyPr wrap="square" rtlCol="0">
            <a:spAutoFit/>
          </a:bodyPr>
          <a:lstStyle/>
          <a:p>
            <a:r>
              <a:rPr lang="en-GB" sz="900" dirty="0" smtClean="0">
                <a:solidFill>
                  <a:srgbClr val="FF0000"/>
                </a:solidFill>
              </a:rPr>
              <a:t>Fuente: </a:t>
            </a:r>
            <a:r>
              <a:rPr lang="fr-FR" sz="900" dirty="0" err="1">
                <a:solidFill>
                  <a:srgbClr val="FF0000"/>
                </a:solidFill>
              </a:rPr>
              <a:t>Perspectivas</a:t>
            </a:r>
            <a:r>
              <a:rPr lang="fr-FR" sz="900" dirty="0">
                <a:solidFill>
                  <a:srgbClr val="FF0000"/>
                </a:solidFill>
              </a:rPr>
              <a:t> </a:t>
            </a:r>
            <a:r>
              <a:rPr lang="fr-FR" sz="900" dirty="0" err="1">
                <a:solidFill>
                  <a:srgbClr val="FF0000"/>
                </a:solidFill>
              </a:rPr>
              <a:t>Económicas</a:t>
            </a:r>
            <a:r>
              <a:rPr lang="fr-FR" sz="900" dirty="0">
                <a:solidFill>
                  <a:srgbClr val="FF0000"/>
                </a:solidFill>
              </a:rPr>
              <a:t> de </a:t>
            </a:r>
            <a:r>
              <a:rPr lang="fr-FR" sz="900" dirty="0" err="1">
                <a:solidFill>
                  <a:srgbClr val="FF0000"/>
                </a:solidFill>
              </a:rPr>
              <a:t>África</a:t>
            </a:r>
            <a:r>
              <a:rPr lang="en-GB" sz="900" dirty="0" smtClean="0">
                <a:solidFill>
                  <a:srgbClr val="FF0000"/>
                </a:solidFill>
              </a:rPr>
              <a:t> (</a:t>
            </a:r>
            <a:r>
              <a:rPr lang="en-GB" sz="900" dirty="0">
                <a:solidFill>
                  <a:srgbClr val="FF0000"/>
                </a:solidFill>
              </a:rPr>
              <a:t>2014)</a:t>
            </a:r>
            <a:endParaRPr lang="en-US" sz="900" dirty="0">
              <a:solidFill>
                <a:srgbClr val="FF0000"/>
              </a:solidFill>
            </a:endParaRPr>
          </a:p>
        </p:txBody>
      </p:sp>
      <p:graphicFrame>
        <p:nvGraphicFramePr>
          <p:cNvPr id="22" name="Chart 21">
            <a:extLst>
              <a:ext uri="{FF2B5EF4-FFF2-40B4-BE49-F238E27FC236}">
                <a16:creationId xmlns="" xmlns:a16="http://schemas.microsoft.com/office/drawing/2014/main" id="{C37427A0-1166-42A0-B132-6AA56857B34C}"/>
              </a:ext>
            </a:extLst>
          </p:cNvPr>
          <p:cNvGraphicFramePr>
            <a:graphicFrameLocks/>
          </p:cNvGraphicFramePr>
          <p:nvPr>
            <p:extLst>
              <p:ext uri="{D42A27DB-BD31-4B8C-83A1-F6EECF244321}">
                <p14:modId xmlns:p14="http://schemas.microsoft.com/office/powerpoint/2010/main" val="1278361056"/>
              </p:ext>
            </p:extLst>
          </p:nvPr>
        </p:nvGraphicFramePr>
        <p:xfrm>
          <a:off x="4429351" y="1472953"/>
          <a:ext cx="4642766" cy="3835837"/>
        </p:xfrm>
        <a:graphic>
          <a:graphicData uri="http://schemas.openxmlformats.org/drawingml/2006/chart">
            <c:chart xmlns:c="http://schemas.openxmlformats.org/drawingml/2006/chart" xmlns:r="http://schemas.openxmlformats.org/officeDocument/2006/relationships" r:id="rId4"/>
          </a:graphicData>
        </a:graphic>
      </p:graphicFrame>
      <p:sp>
        <p:nvSpPr>
          <p:cNvPr id="23" name="Rectangle 3">
            <a:extLst>
              <a:ext uri="{FF2B5EF4-FFF2-40B4-BE49-F238E27FC236}">
                <a16:creationId xmlns="" xmlns:a16="http://schemas.microsoft.com/office/drawing/2014/main" id="{C25BA127-DC18-4FAC-A05B-5E60E776D4A9}"/>
              </a:ext>
            </a:extLst>
          </p:cNvPr>
          <p:cNvSpPr>
            <a:spLocks/>
          </p:cNvSpPr>
          <p:nvPr/>
        </p:nvSpPr>
        <p:spPr bwMode="auto">
          <a:xfrm>
            <a:off x="96662" y="6256338"/>
            <a:ext cx="5776913"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sp>
        <p:nvSpPr>
          <p:cNvPr id="5" name="Slide Number Placeholder 4"/>
          <p:cNvSpPr>
            <a:spLocks noGrp="1"/>
          </p:cNvSpPr>
          <p:nvPr>
            <p:ph type="sldNum" sz="quarter" idx="10"/>
          </p:nvPr>
        </p:nvSpPr>
        <p:spPr/>
        <p:txBody>
          <a:bodyPr/>
          <a:lstStyle/>
          <a:p>
            <a:fld id="{4827BDDB-3242-4417-9CED-D1AA1522422A}" type="slidenum">
              <a:rPr lang="en-US" altLang="en-US" smtClean="0"/>
              <a:pPr/>
              <a:t>8</a:t>
            </a:fld>
            <a:endParaRPr lang="en-US" altLang="en-US"/>
          </a:p>
        </p:txBody>
      </p:sp>
      <p:graphicFrame>
        <p:nvGraphicFramePr>
          <p:cNvPr id="24" name="Chart 23">
            <a:extLst>
              <a:ext uri="{FF2B5EF4-FFF2-40B4-BE49-F238E27FC236}">
                <a16:creationId xmlns="" xmlns:a16="http://schemas.microsoft.com/office/drawing/2014/main" id="{D49EAD15-D1E4-45AE-981D-C14200A6AF8D}"/>
              </a:ext>
            </a:extLst>
          </p:cNvPr>
          <p:cNvGraphicFramePr>
            <a:graphicFrameLocks/>
          </p:cNvGraphicFramePr>
          <p:nvPr>
            <p:extLst>
              <p:ext uri="{D42A27DB-BD31-4B8C-83A1-F6EECF244321}">
                <p14:modId xmlns:p14="http://schemas.microsoft.com/office/powerpoint/2010/main" val="3211327430"/>
              </p:ext>
            </p:extLst>
          </p:nvPr>
        </p:nvGraphicFramePr>
        <p:xfrm>
          <a:off x="265111" y="1386990"/>
          <a:ext cx="4153127" cy="37682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77344644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1">
            <a:extLst>
              <a:ext uri="{FF2B5EF4-FFF2-40B4-BE49-F238E27FC236}">
                <a16:creationId xmlns="" xmlns:a16="http://schemas.microsoft.com/office/drawing/2014/main" id="{6E02A2AB-49EF-4AAB-B9AA-404C32FEEAB1}"/>
              </a:ext>
            </a:extLst>
          </p:cNvPr>
          <p:cNvSpPr>
            <a:spLocks noChangeShapeType="1"/>
          </p:cNvSpPr>
          <p:nvPr/>
        </p:nvSpPr>
        <p:spPr bwMode="auto">
          <a:xfrm flipV="1">
            <a:off x="9137650" y="0"/>
            <a:ext cx="0" cy="685800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7172" name="Line 2">
            <a:extLst>
              <a:ext uri="{FF2B5EF4-FFF2-40B4-BE49-F238E27FC236}">
                <a16:creationId xmlns="" xmlns:a16="http://schemas.microsoft.com/office/drawing/2014/main" id="{69CB30CF-9116-4A0D-96F0-56CF095F3547}"/>
              </a:ext>
            </a:extLst>
          </p:cNvPr>
          <p:cNvSpPr>
            <a:spLocks noChangeShapeType="1"/>
          </p:cNvSpPr>
          <p:nvPr/>
        </p:nvSpPr>
        <p:spPr bwMode="auto">
          <a:xfrm flipH="1">
            <a:off x="4763" y="0"/>
            <a:ext cx="1587" cy="685800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7187" name="Rectangle 17">
            <a:extLst>
              <a:ext uri="{FF2B5EF4-FFF2-40B4-BE49-F238E27FC236}">
                <a16:creationId xmlns="" xmlns:a16="http://schemas.microsoft.com/office/drawing/2014/main" id="{2BF5FA70-3CC8-41AB-A4B1-EAE7F63F1B04}"/>
              </a:ext>
            </a:extLst>
          </p:cNvPr>
          <p:cNvSpPr>
            <a:spLocks/>
          </p:cNvSpPr>
          <p:nvPr/>
        </p:nvSpPr>
        <p:spPr bwMode="auto">
          <a:xfrm>
            <a:off x="1331911" y="1844900"/>
            <a:ext cx="6378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31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sz="2200" dirty="0">
              <a:latin typeface="Arial" panose="020B0604020202020204" pitchFamily="34" charset="0"/>
              <a:cs typeface="Arial" panose="020B0604020202020204" pitchFamily="34" charset="0"/>
              <a:sym typeface="Arial" panose="020B0604020202020204" pitchFamily="34" charset="0"/>
            </a:endParaRPr>
          </a:p>
        </p:txBody>
      </p:sp>
      <p:sp>
        <p:nvSpPr>
          <p:cNvPr id="7213" name="Rectangle 45">
            <a:extLst>
              <a:ext uri="{FF2B5EF4-FFF2-40B4-BE49-F238E27FC236}">
                <a16:creationId xmlns="" xmlns:a16="http://schemas.microsoft.com/office/drawing/2014/main" id="{B21963CA-6E71-4BF8-B356-93F40585EAA8}"/>
              </a:ext>
            </a:extLst>
          </p:cNvPr>
          <p:cNvSpPr>
            <a:spLocks/>
          </p:cNvSpPr>
          <p:nvPr/>
        </p:nvSpPr>
        <p:spPr bwMode="auto">
          <a:xfrm>
            <a:off x="8123238" y="296863"/>
            <a:ext cx="755650"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2700" b="1">
                <a:solidFill>
                  <a:srgbClr val="6385C1"/>
                </a:solidFill>
                <a:latin typeface="Times New Roman" panose="02020603050405020304" pitchFamily="18" charset="0"/>
                <a:cs typeface="Times New Roman" panose="02020603050405020304" pitchFamily="18" charset="0"/>
                <a:sym typeface="Times New Roman" panose="02020603050405020304" pitchFamily="18" charset="0"/>
              </a:rPr>
              <a:t>ECA</a:t>
            </a:r>
          </a:p>
        </p:txBody>
      </p:sp>
      <p:sp>
        <p:nvSpPr>
          <p:cNvPr id="7214" name="Rectangle 46" descr="image4.png">
            <a:extLst>
              <a:ext uri="{FF2B5EF4-FFF2-40B4-BE49-F238E27FC236}">
                <a16:creationId xmlns="" xmlns:a16="http://schemas.microsoft.com/office/drawing/2014/main" id="{07849ADE-89C7-4737-BFAD-C4527BBD5FC5}"/>
              </a:ext>
            </a:extLst>
          </p:cNvPr>
          <p:cNvSpPr>
            <a:spLocks/>
          </p:cNvSpPr>
          <p:nvPr/>
        </p:nvSpPr>
        <p:spPr bwMode="auto">
          <a:xfrm>
            <a:off x="7508875" y="284163"/>
            <a:ext cx="573088" cy="477837"/>
          </a:xfrm>
          <a:prstGeom prst="rect">
            <a:avLst/>
          </a:prstGeom>
          <a:blipFill dpi="0" rotWithShape="0">
            <a:blip r:embed="rId3"/>
            <a:srcRect/>
            <a:stretch>
              <a:fillRect/>
            </a:stretch>
          </a:blipFill>
          <a:ln>
            <a:noFill/>
          </a:ln>
          <a:extLst>
            <a:ext uri="{91240B29-F687-4F45-9708-019B960494DF}">
              <a14:hiddenLine xmlns:a14="http://schemas.microsoft.com/office/drawing/2010/main" w="12700">
                <a:solidFill>
                  <a:srgbClr val="000000"/>
                </a:solidFill>
                <a:miter lim="400000"/>
                <a:headEnd/>
                <a:tailEnd/>
              </a14:hiddenLine>
            </a:ext>
          </a:extLst>
        </p:spPr>
        <p:txBody>
          <a:bodyPr lIns="45720" rIns="45720"/>
          <a:lstStyle>
            <a:lvl1pPr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endParaRPr lang="en-US" altLang="en-US"/>
          </a:p>
        </p:txBody>
      </p:sp>
      <p:sp>
        <p:nvSpPr>
          <p:cNvPr id="7216" name="Rectangle 48">
            <a:extLst>
              <a:ext uri="{FF2B5EF4-FFF2-40B4-BE49-F238E27FC236}">
                <a16:creationId xmlns="" xmlns:a16="http://schemas.microsoft.com/office/drawing/2014/main" id="{9DCC82EB-FB97-4445-9A66-D3B60B343157}"/>
              </a:ext>
            </a:extLst>
          </p:cNvPr>
          <p:cNvSpPr>
            <a:spLocks/>
          </p:cNvSpPr>
          <p:nvPr/>
        </p:nvSpPr>
        <p:spPr bwMode="auto">
          <a:xfrm>
            <a:off x="279399" y="360363"/>
            <a:ext cx="45735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GB" altLang="en-US" b="1" dirty="0">
                <a:solidFill>
                  <a:srgbClr val="FFFFFF"/>
                </a:solidFill>
                <a:latin typeface="Lato" pitchFamily="34" charset="0"/>
                <a:cs typeface="Lato" pitchFamily="34" charset="0"/>
                <a:sym typeface="Lato" pitchFamily="34" charset="0"/>
              </a:rPr>
              <a:t>Context ad justification</a:t>
            </a:r>
            <a:endParaRPr lang="en-US" altLang="en-US" b="1" dirty="0">
              <a:solidFill>
                <a:srgbClr val="FFFFFF"/>
              </a:solidFill>
              <a:latin typeface="Lato" pitchFamily="34" charset="0"/>
              <a:cs typeface="Lato" pitchFamily="34" charset="0"/>
              <a:sym typeface="Lato" pitchFamily="34" charset="0"/>
            </a:endParaRPr>
          </a:p>
        </p:txBody>
      </p:sp>
      <p:sp>
        <p:nvSpPr>
          <p:cNvPr id="7217" name="AutoShape 49">
            <a:extLst>
              <a:ext uri="{FF2B5EF4-FFF2-40B4-BE49-F238E27FC236}">
                <a16:creationId xmlns="" xmlns:a16="http://schemas.microsoft.com/office/drawing/2014/main" id="{F19AD26A-0901-449F-A7B0-5D0683879C7E}"/>
              </a:ext>
            </a:extLst>
          </p:cNvPr>
          <p:cNvSpPr>
            <a:spLocks/>
          </p:cNvSpPr>
          <p:nvPr/>
        </p:nvSpPr>
        <p:spPr bwMode="auto">
          <a:xfrm>
            <a:off x="0" y="6135688"/>
            <a:ext cx="6026150" cy="442912"/>
          </a:xfrm>
          <a:custGeom>
            <a:avLst/>
            <a:gdLst>
              <a:gd name="T0" fmla="*/ 3013075 w 21600"/>
              <a:gd name="T1" fmla="*/ 221456 h 21600"/>
              <a:gd name="T2" fmla="*/ 3013075 w 21600"/>
              <a:gd name="T3" fmla="*/ 221456 h 21600"/>
              <a:gd name="T4" fmla="*/ 3013075 w 21600"/>
              <a:gd name="T5" fmla="*/ 221456 h 21600"/>
              <a:gd name="T6" fmla="*/ 3013075 w 21600"/>
              <a:gd name="T7" fmla="*/ 221456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20929" y="0"/>
                </a:moveTo>
                <a:lnTo>
                  <a:pt x="0" y="0"/>
                </a:lnTo>
                <a:lnTo>
                  <a:pt x="0" y="21600"/>
                </a:lnTo>
                <a:lnTo>
                  <a:pt x="20929" y="21600"/>
                </a:lnTo>
                <a:lnTo>
                  <a:pt x="21107" y="21274"/>
                </a:lnTo>
                <a:lnTo>
                  <a:pt x="21268" y="20353"/>
                </a:lnTo>
                <a:lnTo>
                  <a:pt x="21404" y="18924"/>
                </a:lnTo>
                <a:lnTo>
                  <a:pt x="21508" y="17076"/>
                </a:lnTo>
                <a:lnTo>
                  <a:pt x="21576" y="14893"/>
                </a:lnTo>
                <a:lnTo>
                  <a:pt x="21600" y="12465"/>
                </a:lnTo>
                <a:lnTo>
                  <a:pt x="21600" y="9135"/>
                </a:lnTo>
                <a:lnTo>
                  <a:pt x="21576" y="6707"/>
                </a:lnTo>
                <a:lnTo>
                  <a:pt x="21508" y="4524"/>
                </a:lnTo>
                <a:lnTo>
                  <a:pt x="21404" y="2676"/>
                </a:lnTo>
                <a:lnTo>
                  <a:pt x="21268" y="1247"/>
                </a:lnTo>
                <a:lnTo>
                  <a:pt x="21107" y="326"/>
                </a:lnTo>
                <a:lnTo>
                  <a:pt x="20929" y="0"/>
                </a:lnTo>
                <a:close/>
              </a:path>
            </a:pathLst>
          </a:custGeom>
          <a:solidFill>
            <a:srgbClr val="44AE6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219" name="AutoShape 51">
            <a:extLst>
              <a:ext uri="{FF2B5EF4-FFF2-40B4-BE49-F238E27FC236}">
                <a16:creationId xmlns="" xmlns:a16="http://schemas.microsoft.com/office/drawing/2014/main" id="{4D408A0B-8B32-4CDE-A607-49C7662C91EE}"/>
              </a:ext>
            </a:extLst>
          </p:cNvPr>
          <p:cNvSpPr>
            <a:spLocks/>
          </p:cNvSpPr>
          <p:nvPr/>
        </p:nvSpPr>
        <p:spPr bwMode="auto">
          <a:xfrm>
            <a:off x="6121400" y="6135688"/>
            <a:ext cx="1292225" cy="441325"/>
          </a:xfrm>
          <a:custGeom>
            <a:avLst/>
            <a:gdLst>
              <a:gd name="T0" fmla="*/ 646113 w 21600"/>
              <a:gd name="T1" fmla="*/ 220663 h 21600"/>
              <a:gd name="T2" fmla="*/ 646113 w 21600"/>
              <a:gd name="T3" fmla="*/ 220663 h 21600"/>
              <a:gd name="T4" fmla="*/ 646113 w 21600"/>
              <a:gd name="T5" fmla="*/ 220663 h 21600"/>
              <a:gd name="T6" fmla="*/ 646113 w 21600"/>
              <a:gd name="T7" fmla="*/ 22066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18463" y="0"/>
                </a:moveTo>
                <a:lnTo>
                  <a:pt x="3137" y="0"/>
                </a:lnTo>
                <a:lnTo>
                  <a:pt x="2303" y="328"/>
                </a:lnTo>
                <a:lnTo>
                  <a:pt x="1554" y="1254"/>
                </a:lnTo>
                <a:lnTo>
                  <a:pt x="919" y="2690"/>
                </a:lnTo>
                <a:lnTo>
                  <a:pt x="428" y="4549"/>
                </a:lnTo>
                <a:lnTo>
                  <a:pt x="112" y="6742"/>
                </a:lnTo>
                <a:lnTo>
                  <a:pt x="0" y="9183"/>
                </a:lnTo>
                <a:lnTo>
                  <a:pt x="0" y="12416"/>
                </a:lnTo>
                <a:lnTo>
                  <a:pt x="112" y="14858"/>
                </a:lnTo>
                <a:lnTo>
                  <a:pt x="428" y="17052"/>
                </a:lnTo>
                <a:lnTo>
                  <a:pt x="919" y="18910"/>
                </a:lnTo>
                <a:lnTo>
                  <a:pt x="1554" y="20346"/>
                </a:lnTo>
                <a:lnTo>
                  <a:pt x="2303" y="21272"/>
                </a:lnTo>
                <a:lnTo>
                  <a:pt x="3137" y="21600"/>
                </a:lnTo>
                <a:lnTo>
                  <a:pt x="18463" y="21600"/>
                </a:lnTo>
                <a:lnTo>
                  <a:pt x="19297" y="21272"/>
                </a:lnTo>
                <a:lnTo>
                  <a:pt x="20047" y="20346"/>
                </a:lnTo>
                <a:lnTo>
                  <a:pt x="20681" y="18910"/>
                </a:lnTo>
                <a:lnTo>
                  <a:pt x="21172" y="17052"/>
                </a:lnTo>
                <a:lnTo>
                  <a:pt x="21488" y="14858"/>
                </a:lnTo>
                <a:lnTo>
                  <a:pt x="21600" y="12416"/>
                </a:lnTo>
                <a:lnTo>
                  <a:pt x="21600" y="9183"/>
                </a:lnTo>
                <a:lnTo>
                  <a:pt x="21488" y="6742"/>
                </a:lnTo>
                <a:lnTo>
                  <a:pt x="21172" y="4549"/>
                </a:lnTo>
                <a:lnTo>
                  <a:pt x="20681" y="2690"/>
                </a:lnTo>
                <a:lnTo>
                  <a:pt x="20047" y="1254"/>
                </a:lnTo>
                <a:lnTo>
                  <a:pt x="19297" y="328"/>
                </a:lnTo>
                <a:lnTo>
                  <a:pt x="18463" y="0"/>
                </a:lnTo>
                <a:close/>
              </a:path>
            </a:pathLst>
          </a:custGeom>
          <a:solidFill>
            <a:srgbClr val="399D5C"/>
          </a:solidFill>
          <a:ln>
            <a:noFill/>
          </a:ln>
          <a:extLs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Lst>
        </p:spPr>
        <p:txBody>
          <a:bodyPr lIns="45720" rIns="45720"/>
          <a:lstStyle/>
          <a:p>
            <a:endParaRPr lang="en-US"/>
          </a:p>
        </p:txBody>
      </p:sp>
      <p:sp>
        <p:nvSpPr>
          <p:cNvPr id="7220" name="Rectangle 52">
            <a:extLst>
              <a:ext uri="{FF2B5EF4-FFF2-40B4-BE49-F238E27FC236}">
                <a16:creationId xmlns="" xmlns:a16="http://schemas.microsoft.com/office/drawing/2014/main" id="{F027BA7D-C37B-4CC9-B663-D4B7F7E14751}"/>
              </a:ext>
            </a:extLst>
          </p:cNvPr>
          <p:cNvSpPr>
            <a:spLocks/>
          </p:cNvSpPr>
          <p:nvPr/>
        </p:nvSpPr>
        <p:spPr bwMode="auto">
          <a:xfrm>
            <a:off x="6211214" y="6256338"/>
            <a:ext cx="1100137"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eaLnBrk="1"/>
            <a:r>
              <a:rPr lang="en-US" altLang="en-US" sz="1100" b="1" dirty="0">
                <a:solidFill>
                  <a:srgbClr val="FFFFFF"/>
                </a:solidFill>
                <a:latin typeface="Lato" pitchFamily="34" charset="0"/>
                <a:cs typeface="Lato" pitchFamily="34" charset="0"/>
                <a:sym typeface="Lato" pitchFamily="34" charset="0"/>
              </a:rPr>
              <a:t>UNECA.ORG</a:t>
            </a:r>
          </a:p>
        </p:txBody>
      </p:sp>
      <p:sp>
        <p:nvSpPr>
          <p:cNvPr id="7221" name="Line 53">
            <a:extLst>
              <a:ext uri="{FF2B5EF4-FFF2-40B4-BE49-F238E27FC236}">
                <a16:creationId xmlns="" xmlns:a16="http://schemas.microsoft.com/office/drawing/2014/main" id="{9CCEB5C0-968A-4FAB-B2DB-9FED31C9A95E}"/>
              </a:ext>
            </a:extLst>
          </p:cNvPr>
          <p:cNvSpPr>
            <a:spLocks noChangeShapeType="1"/>
          </p:cNvSpPr>
          <p:nvPr/>
        </p:nvSpPr>
        <p:spPr bwMode="auto">
          <a:xfrm>
            <a:off x="0" y="6851650"/>
            <a:ext cx="9144000" cy="0"/>
          </a:xfrm>
          <a:prstGeom prst="line">
            <a:avLst/>
          </a:prstGeom>
          <a:noFill/>
          <a:ln w="12700">
            <a:solidFill>
              <a:srgbClr val="666666"/>
            </a:solidFill>
            <a:round/>
            <a:headEnd/>
            <a:tailEnd/>
          </a:ln>
          <a:extLst>
            <a:ext uri="{909E8E84-426E-40DD-AFC4-6F175D3DCCD1}">
              <a14:hiddenFill xmlns:a14="http://schemas.microsoft.com/office/drawing/2010/main">
                <a:noFill/>
              </a14:hiddenFill>
            </a:ext>
          </a:extLst>
        </p:spPr>
        <p:txBody>
          <a:bodyPr lIns="45720" rIns="45720"/>
          <a:lstStyle/>
          <a:p>
            <a:endParaRPr lang="en-US"/>
          </a:p>
        </p:txBody>
      </p:sp>
      <p:sp>
        <p:nvSpPr>
          <p:cNvPr id="3" name="TextBox 2">
            <a:extLst>
              <a:ext uri="{FF2B5EF4-FFF2-40B4-BE49-F238E27FC236}">
                <a16:creationId xmlns="" xmlns:a16="http://schemas.microsoft.com/office/drawing/2014/main" id="{22EC1ECD-C83E-46D9-9EAE-797834774B21}"/>
              </a:ext>
            </a:extLst>
          </p:cNvPr>
          <p:cNvSpPr txBox="1"/>
          <p:nvPr/>
        </p:nvSpPr>
        <p:spPr>
          <a:xfrm>
            <a:off x="211929" y="5308791"/>
            <a:ext cx="2484905" cy="230832"/>
          </a:xfrm>
          <a:prstGeom prst="rect">
            <a:avLst/>
          </a:prstGeom>
          <a:noFill/>
        </p:spPr>
        <p:txBody>
          <a:bodyPr wrap="square" rtlCol="0">
            <a:spAutoFit/>
          </a:bodyPr>
          <a:lstStyle/>
          <a:p>
            <a:r>
              <a:rPr lang="en-GB" sz="900" dirty="0" smtClean="0">
                <a:solidFill>
                  <a:srgbClr val="FF0000"/>
                </a:solidFill>
              </a:rPr>
              <a:t>Fuente</a:t>
            </a:r>
            <a:r>
              <a:rPr lang="en-GB" sz="900" dirty="0">
                <a:solidFill>
                  <a:srgbClr val="FF0000"/>
                </a:solidFill>
              </a:rPr>
              <a:t>: </a:t>
            </a:r>
            <a:r>
              <a:rPr lang="fr-FR" sz="900" dirty="0" err="1" smtClean="0">
                <a:solidFill>
                  <a:srgbClr val="FF0000"/>
                </a:solidFill>
              </a:rPr>
              <a:t>Perspectivas</a:t>
            </a:r>
            <a:r>
              <a:rPr lang="fr-FR" sz="900" dirty="0" smtClean="0">
                <a:solidFill>
                  <a:srgbClr val="FF0000"/>
                </a:solidFill>
              </a:rPr>
              <a:t> </a:t>
            </a:r>
            <a:r>
              <a:rPr lang="fr-FR" sz="900" dirty="0" err="1" smtClean="0">
                <a:solidFill>
                  <a:srgbClr val="FF0000"/>
                </a:solidFill>
              </a:rPr>
              <a:t>Económicas</a:t>
            </a:r>
            <a:r>
              <a:rPr lang="fr-FR" sz="900" dirty="0" smtClean="0">
                <a:solidFill>
                  <a:srgbClr val="FF0000"/>
                </a:solidFill>
              </a:rPr>
              <a:t> de </a:t>
            </a:r>
            <a:r>
              <a:rPr lang="fr-FR" sz="900" dirty="0" err="1" smtClean="0">
                <a:solidFill>
                  <a:srgbClr val="FF0000"/>
                </a:solidFill>
              </a:rPr>
              <a:t>África</a:t>
            </a:r>
            <a:r>
              <a:rPr lang="fr-FR" sz="900" dirty="0" smtClean="0">
                <a:solidFill>
                  <a:srgbClr val="FF0000"/>
                </a:solidFill>
              </a:rPr>
              <a:t> (2</a:t>
            </a:r>
            <a:r>
              <a:rPr lang="en-GB" sz="900" dirty="0">
                <a:solidFill>
                  <a:srgbClr val="FF0000"/>
                </a:solidFill>
              </a:rPr>
              <a:t>017</a:t>
            </a:r>
            <a:r>
              <a:rPr lang="en-GB" sz="900" dirty="0"/>
              <a:t>)</a:t>
            </a:r>
            <a:endParaRPr lang="en-US" sz="900" dirty="0"/>
          </a:p>
        </p:txBody>
      </p:sp>
      <p:sp>
        <p:nvSpPr>
          <p:cNvPr id="63" name="TextBox 62">
            <a:extLst>
              <a:ext uri="{FF2B5EF4-FFF2-40B4-BE49-F238E27FC236}">
                <a16:creationId xmlns="" xmlns:a16="http://schemas.microsoft.com/office/drawing/2014/main" id="{AB234841-03D3-42E9-A33B-5CC40EB4D040}"/>
              </a:ext>
            </a:extLst>
          </p:cNvPr>
          <p:cNvSpPr txBox="1"/>
          <p:nvPr/>
        </p:nvSpPr>
        <p:spPr>
          <a:xfrm>
            <a:off x="4697858" y="5308791"/>
            <a:ext cx="2237710" cy="230832"/>
          </a:xfrm>
          <a:prstGeom prst="rect">
            <a:avLst/>
          </a:prstGeom>
          <a:noFill/>
        </p:spPr>
        <p:txBody>
          <a:bodyPr wrap="square" rtlCol="0">
            <a:spAutoFit/>
          </a:bodyPr>
          <a:lstStyle/>
          <a:p>
            <a:r>
              <a:rPr lang="en-GB" sz="900" dirty="0" smtClean="0">
                <a:solidFill>
                  <a:srgbClr val="FF0000"/>
                </a:solidFill>
              </a:rPr>
              <a:t>Fuente</a:t>
            </a:r>
            <a:r>
              <a:rPr lang="en-GB" sz="900" dirty="0">
                <a:solidFill>
                  <a:srgbClr val="FF0000"/>
                </a:solidFill>
              </a:rPr>
              <a:t>: BEAC (2017</a:t>
            </a:r>
            <a:r>
              <a:rPr lang="en-GB" sz="900" dirty="0"/>
              <a:t>)</a:t>
            </a:r>
            <a:endParaRPr lang="en-US" sz="900" dirty="0"/>
          </a:p>
        </p:txBody>
      </p:sp>
      <p:sp>
        <p:nvSpPr>
          <p:cNvPr id="4" name="TextBox 3">
            <a:extLst>
              <a:ext uri="{FF2B5EF4-FFF2-40B4-BE49-F238E27FC236}">
                <a16:creationId xmlns="" xmlns:a16="http://schemas.microsoft.com/office/drawing/2014/main" id="{08B9E4D5-8379-4654-9228-634F33AADD86}"/>
              </a:ext>
            </a:extLst>
          </p:cNvPr>
          <p:cNvSpPr txBox="1"/>
          <p:nvPr/>
        </p:nvSpPr>
        <p:spPr>
          <a:xfrm>
            <a:off x="279173" y="776949"/>
            <a:ext cx="8480653" cy="523220"/>
          </a:xfrm>
          <a:prstGeom prst="rect">
            <a:avLst/>
          </a:prstGeom>
          <a:noFill/>
        </p:spPr>
        <p:txBody>
          <a:bodyPr wrap="square" rtlCol="0">
            <a:spAutoFit/>
          </a:bodyPr>
          <a:lstStyle/>
          <a:p>
            <a:r>
              <a:rPr lang="en-GB" sz="1400" b="1" dirty="0">
                <a:solidFill>
                  <a:srgbClr val="399D5C"/>
                </a:solidFill>
                <a:latin typeface="Gill Sans MT" panose="020B0502020104020203" pitchFamily="34" charset="0"/>
              </a:rPr>
              <a:t>These economic features in turn expose the region to cyclical external demand shocks and macroeconomic imbalances</a:t>
            </a:r>
            <a:endParaRPr lang="en-US" sz="1400" b="1" dirty="0">
              <a:solidFill>
                <a:srgbClr val="399D5C"/>
              </a:solidFill>
              <a:latin typeface="Gill Sans MT" panose="020B0502020104020203" pitchFamily="34" charset="0"/>
            </a:endParaRPr>
          </a:p>
        </p:txBody>
      </p:sp>
      <p:sp>
        <p:nvSpPr>
          <p:cNvPr id="23" name="Rectangle 3">
            <a:extLst>
              <a:ext uri="{FF2B5EF4-FFF2-40B4-BE49-F238E27FC236}">
                <a16:creationId xmlns="" xmlns:a16="http://schemas.microsoft.com/office/drawing/2014/main" id="{9F896C61-653C-4426-A936-2EF896FF29BA}"/>
              </a:ext>
            </a:extLst>
          </p:cNvPr>
          <p:cNvSpPr>
            <a:spLocks/>
          </p:cNvSpPr>
          <p:nvPr/>
        </p:nvSpPr>
        <p:spPr bwMode="auto">
          <a:xfrm>
            <a:off x="76199" y="6256338"/>
            <a:ext cx="5776913" cy="187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0" tIns="0" rIns="0" bIns="0">
            <a:spAutoFit/>
          </a:bodyPr>
          <a:lstStyle>
            <a:lvl1pPr indent="127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1pPr>
            <a:lvl2pPr marL="742950" indent="-28575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2pPr>
            <a:lvl3pPr marL="11430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3pPr>
            <a:lvl4pPr marL="16002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4pPr>
            <a:lvl5pPr marL="2057400" indent="-228600" eaLnBrk="0">
              <a:defRPr>
                <a:solidFill>
                  <a:srgbClr val="000000"/>
                </a:solidFill>
                <a:latin typeface="Calibri" panose="020F0502020204030204" pitchFamily="34" charset="0"/>
                <a:cs typeface="Calibri" panose="020F0502020204030204" pitchFamily="34" charset="0"/>
                <a:sym typeface="Calibri" panose="020F0502020204030204" pitchFamily="34" charset="0"/>
              </a:defRPr>
            </a:lvl5pPr>
            <a:lvl6pPr marL="25146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6pPr>
            <a:lvl7pPr marL="29718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7pPr>
            <a:lvl8pPr marL="34290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8pPr>
            <a:lvl9pPr marL="3886200" indent="-228600" eaLnBrk="0" fontAlgn="base" hangingPunct="0">
              <a:spcBef>
                <a:spcPct val="0"/>
              </a:spcBef>
              <a:spcAft>
                <a:spcPct val="0"/>
              </a:spcAft>
              <a:defRPr>
                <a:solidFill>
                  <a:srgbClr val="000000"/>
                </a:solidFill>
                <a:latin typeface="Calibri" panose="020F0502020204030204" pitchFamily="34" charset="0"/>
                <a:cs typeface="Calibri" panose="020F0502020204030204" pitchFamily="34" charset="0"/>
                <a:sym typeface="Calibri" panose="020F0502020204030204" pitchFamily="34" charset="0"/>
              </a:defRPr>
            </a:lvl9pPr>
          </a:lstStyle>
          <a:p>
            <a:pPr lvl="0" indent="0" algn="ctr" eaLnBrk="1"/>
            <a:r>
              <a:rPr lang="en-GB" altLang="en-US" sz="1200" dirty="0" err="1">
                <a:solidFill>
                  <a:srgbClr val="FFFFFF"/>
                </a:solidFill>
                <a:latin typeface="Lato" pitchFamily="34" charset="0"/>
                <a:cs typeface="Lato" pitchFamily="34" charset="0"/>
                <a:sym typeface="Lato" pitchFamily="34" charset="0"/>
              </a:rPr>
              <a:t>Fomentar</a:t>
            </a:r>
            <a:r>
              <a:rPr lang="en-GB" altLang="en-US" sz="1200" dirty="0">
                <a:solidFill>
                  <a:srgbClr val="FFFFFF"/>
                </a:solidFill>
                <a:latin typeface="Lato" pitchFamily="34" charset="0"/>
                <a:cs typeface="Lato" pitchFamily="34" charset="0"/>
                <a:sym typeface="Lato" pitchFamily="34" charset="0"/>
              </a:rPr>
              <a:t> la </a:t>
            </a:r>
            <a:r>
              <a:rPr lang="en-GB" altLang="en-US" sz="1200" dirty="0" err="1">
                <a:solidFill>
                  <a:srgbClr val="FFFFFF"/>
                </a:solidFill>
                <a:latin typeface="Lato" pitchFamily="34" charset="0"/>
                <a:cs typeface="Lato" pitchFamily="34" charset="0"/>
                <a:sym typeface="Lato" pitchFamily="34" charset="0"/>
              </a:rPr>
              <a:t>Diversificación</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Económica</a:t>
            </a:r>
            <a:r>
              <a:rPr lang="en-GB" altLang="en-US" sz="1200" dirty="0">
                <a:solidFill>
                  <a:srgbClr val="FFFFFF"/>
                </a:solidFill>
                <a:latin typeface="Lato" pitchFamily="34" charset="0"/>
                <a:cs typeface="Lato" pitchFamily="34" charset="0"/>
                <a:sym typeface="Lato" pitchFamily="34" charset="0"/>
              </a:rPr>
              <a:t> </a:t>
            </a:r>
            <a:r>
              <a:rPr lang="en-GB" altLang="en-US" sz="1200" dirty="0" err="1">
                <a:solidFill>
                  <a:srgbClr val="FFFFFF"/>
                </a:solidFill>
                <a:latin typeface="Lato" pitchFamily="34" charset="0"/>
                <a:cs typeface="Lato" pitchFamily="34" charset="0"/>
                <a:sym typeface="Lato" pitchFamily="34" charset="0"/>
              </a:rPr>
              <a:t>En</a:t>
            </a:r>
            <a:r>
              <a:rPr lang="en-GB" altLang="en-US" sz="1200" dirty="0">
                <a:solidFill>
                  <a:srgbClr val="FFFFFF"/>
                </a:solidFill>
                <a:latin typeface="Lato" pitchFamily="34" charset="0"/>
                <a:cs typeface="Lato" pitchFamily="34" charset="0"/>
                <a:sym typeface="Lato" pitchFamily="34" charset="0"/>
              </a:rPr>
              <a:t> Guinea </a:t>
            </a:r>
            <a:r>
              <a:rPr lang="en-GB" altLang="en-US" sz="1200" dirty="0" err="1">
                <a:solidFill>
                  <a:srgbClr val="FFFFFF"/>
                </a:solidFill>
                <a:latin typeface="Lato" pitchFamily="34" charset="0"/>
                <a:cs typeface="Lato" pitchFamily="34" charset="0"/>
                <a:sym typeface="Lato" pitchFamily="34" charset="0"/>
              </a:rPr>
              <a:t>Ecuatorial</a:t>
            </a:r>
            <a:r>
              <a:rPr lang="en-GB" altLang="en-US" sz="1200" dirty="0">
                <a:solidFill>
                  <a:srgbClr val="FFFFFF"/>
                </a:solidFill>
                <a:latin typeface="Lato" pitchFamily="34" charset="0"/>
                <a:cs typeface="Lato" pitchFamily="34" charset="0"/>
                <a:sym typeface="Lato" pitchFamily="34" charset="0"/>
              </a:rPr>
              <a:t> </a:t>
            </a:r>
            <a:endParaRPr lang="en-US" altLang="en-US" sz="1200" dirty="0">
              <a:solidFill>
                <a:srgbClr val="FFFFFF"/>
              </a:solidFill>
              <a:latin typeface="Lato" pitchFamily="34" charset="0"/>
              <a:cs typeface="Lato" pitchFamily="34" charset="0"/>
              <a:sym typeface="Lato" pitchFamily="34" charset="0"/>
            </a:endParaRPr>
          </a:p>
        </p:txBody>
      </p:sp>
      <p:graphicFrame>
        <p:nvGraphicFramePr>
          <p:cNvPr id="27" name="Chart 26">
            <a:extLst>
              <a:ext uri="{FF2B5EF4-FFF2-40B4-BE49-F238E27FC236}">
                <a16:creationId xmlns=""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890945371"/>
              </p:ext>
            </p:extLst>
          </p:nvPr>
        </p:nvGraphicFramePr>
        <p:xfrm>
          <a:off x="76199" y="1615124"/>
          <a:ext cx="4680333" cy="36873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790643233"/>
              </p:ext>
            </p:extLst>
          </p:nvPr>
        </p:nvGraphicFramePr>
        <p:xfrm>
          <a:off x="4672458" y="1573219"/>
          <a:ext cx="4395341" cy="3600631"/>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p:cNvSpPr>
            <a:spLocks noGrp="1"/>
          </p:cNvSpPr>
          <p:nvPr>
            <p:ph type="sldNum" sz="quarter" idx="10"/>
          </p:nvPr>
        </p:nvSpPr>
        <p:spPr/>
        <p:txBody>
          <a:bodyPr/>
          <a:lstStyle/>
          <a:p>
            <a:fld id="{4827BDDB-3242-4417-9CED-D1AA1522422A}" type="slidenum">
              <a:rPr lang="en-US" altLang="en-US" smtClean="0"/>
              <a:pPr/>
              <a:t>9</a:t>
            </a:fld>
            <a:endParaRPr lang="en-US" altLang="en-US"/>
          </a:p>
        </p:txBody>
      </p:sp>
    </p:spTree>
    <p:extLst>
      <p:ext uri="{BB962C8B-B14F-4D97-AF65-F5344CB8AC3E}">
        <p14:creationId xmlns:p14="http://schemas.microsoft.com/office/powerpoint/2010/main" val="1662242911"/>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Office Theme - Title Slid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Theme - Title Slide">
      <a:majorFont>
        <a:latin typeface="Lucida Sans"/>
        <a:ea typeface="Lucida Sans"/>
        <a:cs typeface="Lucida Sans"/>
      </a:majorFont>
      <a:minorFont>
        <a:latin typeface="Calibri"/>
        <a:ea typeface="Calibri"/>
        <a:cs typeface="Calibri"/>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chemeClr val="accent1"/>
          </a:solidFill>
          <a:prstDash val="solid"/>
          <a:round/>
          <a:headEnd type="none" w="med" len="med"/>
          <a:tailEnd type="none" w="med" len="med"/>
        </a:ln>
        <a:effectLst>
          <a:outerShdw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l" defTabSz="914400" rtl="0" eaLnBrk="1"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2339</TotalTime>
  <Words>5517</Words>
  <Application>Microsoft Office PowerPoint</Application>
  <PresentationFormat>Affichage à l'écran (4:3)</PresentationFormat>
  <Paragraphs>613</Paragraphs>
  <Slides>54</Slides>
  <Notes>7</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54</vt:i4>
      </vt:variant>
    </vt:vector>
  </HeadingPairs>
  <TitlesOfParts>
    <vt:vector size="66" baseType="lpstr">
      <vt:lpstr>MS PGothic</vt:lpstr>
      <vt:lpstr>Arial</vt:lpstr>
      <vt:lpstr>Calibri</vt:lpstr>
      <vt:lpstr>Gill Sans MT</vt:lpstr>
      <vt:lpstr>Helvetica</vt:lpstr>
      <vt:lpstr>Helvetica Neue</vt:lpstr>
      <vt:lpstr>Lato</vt:lpstr>
      <vt:lpstr>Lucida Sans</vt:lpstr>
      <vt:lpstr>Times New Roman</vt:lpstr>
      <vt:lpstr>Wingdings</vt:lpstr>
      <vt:lpstr>Office Theme</vt:lpstr>
      <vt:lpstr>Office Theme - Title Slide</vt:lpstr>
      <vt:lpstr>FOMENTAR LA DIVERSIFICACIÓN ECONÓMICA EN GUINEA ECUATORIAL : EL CASO DE LA POLÍTICA INDUSTRIAL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The Extractives Value Chain and Developing Countries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Dependencia del camino </vt:lpstr>
      <vt:lpstr>Présentation PowerPoint</vt:lpstr>
      <vt:lpstr>Présentation PowerPoint</vt:lpstr>
      <vt:lpstr>Présentation PowerPoint</vt:lpstr>
      <vt:lpstr>Présentation PowerPoint</vt:lpstr>
      <vt:lpstr>Problemas relacionados con la implementación: identificar las limitaciones para el surgimiento y el crecimiento de las actividades económicas con un resultado social deseable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Estrategia Integrada (de Freire) </vt:lpstr>
      <vt:lpstr>Présentation PowerPoint</vt:lpstr>
      <vt:lpstr>Présentation PowerPoint</vt:lpstr>
      <vt:lpstr>Présentation PowerPoint</vt:lpstr>
      <vt:lpstr>Présentation PowerPoint</vt:lpstr>
      <vt:lpstr>Présentation PowerPoint</vt:lpstr>
      <vt:lpstr>Présentation PowerPoint</vt:lpstr>
      <vt:lpstr>¡MUCHAS GRACIAS!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Abdourahman Sowe</dc:creator>
  <cp:lastModifiedBy>Lenovo</cp:lastModifiedBy>
  <cp:revision>238</cp:revision>
  <cp:lastPrinted>2018-01-02T14:32:24Z</cp:lastPrinted>
  <dcterms:modified xsi:type="dcterms:W3CDTF">2018-07-19T09:49:15Z</dcterms:modified>
</cp:coreProperties>
</file>