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7" r:id="rId4"/>
    <p:sldId id="271" r:id="rId5"/>
    <p:sldId id="266" r:id="rId6"/>
    <p:sldId id="272" r:id="rId7"/>
    <p:sldId id="265" r:id="rId8"/>
    <p:sldId id="268" r:id="rId9"/>
    <p:sldId id="269" r:id="rId1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45CA7-778A-4D4A-B008-638AA39744F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36C4D-F821-421F-80FD-CC993D260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1661A-E6D9-4B84-93CB-8A4D1F28DAF9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F6C0-4EA5-41FC-AB9B-233DA17CB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2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5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4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3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1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04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3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0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4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7143-34F8-494D-8705-2A58FB5742F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3019-F685-4B68-9544-2BB0C2D65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7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86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Harnessing the data </a:t>
            </a:r>
            <a:r>
              <a:rPr lang="en-US" dirty="0">
                <a:solidFill>
                  <a:srgbClr val="0070C0"/>
                </a:solidFill>
              </a:rPr>
              <a:t>revolution for sustainable development </a:t>
            </a:r>
            <a:r>
              <a:rPr lang="en-US" dirty="0" smtClean="0">
                <a:solidFill>
                  <a:srgbClr val="0070C0"/>
                </a:solidFill>
              </a:rPr>
              <a:t>in the global statistical system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Meeting of Directors of National Statistics Offices on the Data Revolution in </a:t>
            </a:r>
            <a:r>
              <a:rPr lang="en-US" sz="2800" b="1" dirty="0" smtClean="0"/>
              <a:t>Africa</a:t>
            </a:r>
          </a:p>
          <a:p>
            <a:r>
              <a:rPr lang="en-US" sz="2400" i="1" dirty="0" smtClean="0"/>
              <a:t>Addis Ababa, 21-22  January 2016</a:t>
            </a:r>
            <a:endParaRPr lang="en-GB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3230313"/>
            <a:ext cx="4275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United Nations Statistics Division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205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" y="426012"/>
            <a:ext cx="8994524" cy="135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9" y="2057400"/>
            <a:ext cx="8759817" cy="39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01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4471A7"/>
                </a:solidFill>
              </a:rPr>
              <a:t>2030 Agenda for sustainable development: </a:t>
            </a:r>
            <a:r>
              <a:rPr lang="en-US" sz="3600" dirty="0" smtClean="0">
                <a:solidFill>
                  <a:srgbClr val="4471A7"/>
                </a:solidFill>
              </a:rPr>
              <a:t>Follow-up and review framework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37338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i="1" dirty="0" smtClean="0"/>
              <a:t>“The </a:t>
            </a:r>
            <a:r>
              <a:rPr lang="en-US" i="1" dirty="0"/>
              <a:t>High-level Political Forum (HLPF)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will </a:t>
            </a:r>
            <a:r>
              <a:rPr lang="en-US" i="1" dirty="0"/>
              <a:t>have a central role in overseeing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a </a:t>
            </a:r>
            <a:r>
              <a:rPr lang="en-US" b="1" i="1" dirty="0"/>
              <a:t>network of follow-up and review processes</a:t>
            </a:r>
            <a:r>
              <a:rPr lang="en-US" i="1" dirty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at </a:t>
            </a:r>
            <a:r>
              <a:rPr lang="en-US" i="1" dirty="0"/>
              <a:t>the global level,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working </a:t>
            </a:r>
            <a:r>
              <a:rPr lang="en-US" i="1" dirty="0"/>
              <a:t>coherently with the General Assembly, ECOSOC and other relevant organs and forums,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in </a:t>
            </a:r>
            <a:r>
              <a:rPr lang="en-US" i="1" dirty="0"/>
              <a:t>accordance with existing </a:t>
            </a:r>
            <a:r>
              <a:rPr lang="en-US" i="1" dirty="0" smtClean="0"/>
              <a:t>mandates”</a:t>
            </a:r>
            <a:endParaRPr lang="en-US" sz="3200" i="1" dirty="0" smtClean="0"/>
          </a:p>
          <a:p>
            <a:pPr lvl="1" algn="ctr"/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28134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589639" y="1415399"/>
            <a:ext cx="7285287" cy="1643334"/>
          </a:xfrm>
          <a:prstGeom prst="rect">
            <a:avLst/>
          </a:prstGeom>
          <a:solidFill>
            <a:srgbClr val="00B0F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3152" tIns="253152" rIns="253152" bIns="253152" anchor="ctr"/>
          <a:lstStyle/>
          <a:p>
            <a:r>
              <a:rPr lang="en-CA" sz="3700" i="1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Arial" panose="020B0604020202020204" pitchFamily="34" charset="0"/>
              </a:rPr>
              <a:t>Global </a:t>
            </a:r>
            <a:r>
              <a:rPr lang="en-CA" sz="3700" i="1" dirty="0" smtClean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Arial" panose="020B0604020202020204" pitchFamily="34" charset="0"/>
              </a:rPr>
              <a:t>level</a:t>
            </a:r>
          </a:p>
          <a:p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Annual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progress report on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SDGs by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SG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in cooperation with the United Nations system, based on the global indicator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framework</a:t>
            </a:r>
            <a:endParaRPr lang="en-CA" sz="2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589639" y="3275323"/>
            <a:ext cx="7721255" cy="1640885"/>
          </a:xfrm>
          <a:prstGeom prst="rect">
            <a:avLst/>
          </a:prstGeom>
          <a:solidFill>
            <a:srgbClr val="92D05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3152" tIns="253152" rIns="253152" bIns="253152" anchor="ctr"/>
          <a:lstStyle/>
          <a:p>
            <a:r>
              <a:rPr lang="en-CA" sz="3700" i="1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Arial" panose="020B0604020202020204" pitchFamily="34" charset="0"/>
              </a:rPr>
              <a:t>Regional </a:t>
            </a:r>
            <a:r>
              <a:rPr lang="en-CA" sz="3700" i="1" dirty="0" smtClean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Arial" panose="020B0604020202020204" pitchFamily="34" charset="0"/>
              </a:rPr>
              <a:t>level</a:t>
            </a:r>
          </a:p>
          <a:p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Follow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-up and review at the regional and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sub-regional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levels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will provide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useful opportunities for peer learning, </a:t>
            </a:r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sharing </a:t>
            </a:r>
            <a:r>
              <a:rPr lang="en-US" sz="2000" b="1" dirty="0">
                <a:solidFill>
                  <a:srgbClr val="FFFFFF"/>
                </a:solidFill>
                <a:cs typeface="Arial" panose="020B0604020202020204" pitchFamily="34" charset="0"/>
              </a:rPr>
              <a:t>of best practices and discussion on shared targets. </a:t>
            </a:r>
          </a:p>
        </p:txBody>
      </p:sp>
      <p:sp>
        <p:nvSpPr>
          <p:cNvPr id="4" name="CustomShape 4"/>
          <p:cNvSpPr/>
          <p:nvPr/>
        </p:nvSpPr>
        <p:spPr>
          <a:xfrm>
            <a:off x="589639" y="5085874"/>
            <a:ext cx="7964694" cy="1619726"/>
          </a:xfrm>
          <a:prstGeom prst="rect">
            <a:avLst/>
          </a:prstGeom>
          <a:solidFill>
            <a:srgbClr val="FFC00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3152" tIns="253152" rIns="253152" bIns="253152" anchor="ctr"/>
          <a:lstStyle/>
          <a:p>
            <a:pPr>
              <a:lnSpc>
                <a:spcPct val="100000"/>
              </a:lnSpc>
            </a:pPr>
            <a:r>
              <a:rPr lang="en-CA" sz="3700" i="1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Arial" panose="020B0604020202020204" pitchFamily="34" charset="0"/>
              </a:rPr>
              <a:t>National level 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cs typeface="Arial" panose="020B0604020202020204" pitchFamily="34" charset="0"/>
              </a:rPr>
              <a:t>Member States to conduct regular and inclusive reviews of progress at the national and sub-national levels which are </a:t>
            </a:r>
            <a:r>
              <a:rPr lang="en-US" sz="2000" b="1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country-led</a:t>
            </a:r>
            <a:r>
              <a:rPr lang="en-US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  <a:r>
              <a:rPr lang="en-US" sz="2000" b="1" u="sng" dirty="0">
                <a:solidFill>
                  <a:schemeClr val="bg1"/>
                </a:solidFill>
                <a:cs typeface="Arial" panose="020B0604020202020204" pitchFamily="34" charset="0"/>
              </a:rPr>
              <a:t>country- driven </a:t>
            </a:r>
            <a:endParaRPr sz="2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4800" y="1924065"/>
            <a:ext cx="0" cy="4190999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4471A7"/>
                </a:solidFill>
              </a:rPr>
              <a:t>2030 Agenda for sustainable development: Follow-up and review framework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3895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4471A7"/>
                </a:solidFill>
              </a:rPr>
              <a:t>2030 Agenda for sustainable development: </a:t>
            </a:r>
            <a:r>
              <a:rPr lang="en-US" sz="3600" dirty="0" smtClean="0">
                <a:solidFill>
                  <a:srgbClr val="4471A7"/>
                </a:solidFill>
              </a:rPr>
              <a:t/>
            </a:r>
            <a:br>
              <a:rPr lang="en-US" sz="3600" dirty="0" smtClean="0">
                <a:solidFill>
                  <a:srgbClr val="4471A7"/>
                </a:solidFill>
              </a:rPr>
            </a:br>
            <a:r>
              <a:rPr lang="en-US" sz="3600" dirty="0" smtClean="0">
                <a:solidFill>
                  <a:srgbClr val="4471A7"/>
                </a:solidFill>
              </a:rPr>
              <a:t>Main outcomes concerning statistics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Recognition at the highest political level of the </a:t>
            </a:r>
            <a:r>
              <a:rPr lang="en-US" b="1" dirty="0" smtClean="0"/>
              <a:t>key role of quality, accessible, timely and reliable disaggregated data</a:t>
            </a:r>
            <a:r>
              <a:rPr lang="en-US" dirty="0" smtClean="0"/>
              <a:t> to measure progress and ensure no one is left behind</a:t>
            </a:r>
          </a:p>
          <a:p>
            <a:r>
              <a:rPr lang="en-US" dirty="0" smtClean="0"/>
              <a:t>Request to use data and information from existing </a:t>
            </a:r>
            <a:r>
              <a:rPr lang="en-US" b="1" dirty="0" smtClean="0"/>
              <a:t>reporting mechanisms</a:t>
            </a:r>
          </a:p>
          <a:p>
            <a:r>
              <a:rPr lang="en-US" dirty="0" smtClean="0"/>
              <a:t>Commitment to strengthen </a:t>
            </a:r>
            <a:r>
              <a:rPr lang="en-US" b="1" dirty="0" smtClean="0"/>
              <a:t>statistical capacities </a:t>
            </a:r>
            <a:r>
              <a:rPr lang="en-US" dirty="0" smtClean="0"/>
              <a:t>in developing countries, particularly African countries, LDCs, LLDCs, SIDS and middle-income countries</a:t>
            </a:r>
          </a:p>
          <a:p>
            <a:r>
              <a:rPr lang="en-US" b="1" dirty="0" smtClean="0"/>
              <a:t>Statistical Commission / IAEG-SDGs mandate </a:t>
            </a:r>
            <a:r>
              <a:rPr lang="en-US" dirty="0" smtClean="0"/>
              <a:t>to develop by March 2016 the </a:t>
            </a:r>
            <a:r>
              <a:rPr lang="en-US" b="1" dirty="0" smtClean="0"/>
              <a:t>global indicator framework </a:t>
            </a:r>
            <a:r>
              <a:rPr lang="en-US" dirty="0" smtClean="0"/>
              <a:t>to be adopted by ECOSOC and GA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415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471A7"/>
                </a:solidFill>
              </a:rPr>
              <a:t>SDG indicator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Global </a:t>
            </a:r>
            <a:r>
              <a:rPr lang="en-US" dirty="0"/>
              <a:t>indicators will be the core of all other sets of indicators</a:t>
            </a:r>
          </a:p>
          <a:p>
            <a:r>
              <a:rPr lang="en-US" dirty="0"/>
              <a:t>Member States may develop additional indicators for </a:t>
            </a:r>
            <a:r>
              <a:rPr lang="en-US" b="1" dirty="0"/>
              <a:t>regional, national and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sub-national </a:t>
            </a:r>
            <a:r>
              <a:rPr lang="en-US" dirty="0"/>
              <a:t>levels</a:t>
            </a:r>
          </a:p>
          <a:p>
            <a:r>
              <a:rPr lang="en-US" b="1" dirty="0"/>
              <a:t>Thematic </a:t>
            </a:r>
            <a:r>
              <a:rPr lang="en-US" dirty="0"/>
              <a:t>indicators are also being developed in a number of </a:t>
            </a:r>
            <a:r>
              <a:rPr lang="en-US" dirty="0" smtClean="0"/>
              <a:t>areas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3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4471A7"/>
                </a:solidFill>
              </a:rPr>
              <a:t>Mandates of the IAEG-SDGs and HLG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Inter-agency and Expert Group of SDG indicators (IAEG-SDGs)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develop </a:t>
            </a:r>
            <a:r>
              <a:rPr lang="en-US" dirty="0" smtClean="0"/>
              <a:t>a global indicator </a:t>
            </a:r>
            <a:r>
              <a:rPr lang="en-US" dirty="0"/>
              <a:t>framework for the goals and targets of </a:t>
            </a:r>
            <a:r>
              <a:rPr lang="en-US" dirty="0" smtClean="0"/>
              <a:t>2030 Agenda, </a:t>
            </a:r>
            <a:r>
              <a:rPr lang="en-US" dirty="0"/>
              <a:t>and to support </a:t>
            </a:r>
            <a:r>
              <a:rPr lang="en-US" dirty="0" smtClean="0"/>
              <a:t>its technical </a:t>
            </a:r>
            <a:r>
              <a:rPr lang="en-US" dirty="0"/>
              <a:t>implementation</a:t>
            </a:r>
            <a:endParaRPr lang="en-US" dirty="0" smtClean="0"/>
          </a:p>
          <a:p>
            <a:r>
              <a:rPr lang="en-US" b="1" dirty="0" smtClean="0"/>
              <a:t>High-level </a:t>
            </a:r>
            <a:r>
              <a:rPr lang="en-US" b="1" dirty="0"/>
              <a:t>Group for Partnership, Coordination and Capacity-Building for post-2015 </a:t>
            </a:r>
            <a:r>
              <a:rPr lang="en-US" b="1" dirty="0" smtClean="0"/>
              <a:t>monitoring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promote national ownership of the post-2015 monitoring system </a:t>
            </a:r>
          </a:p>
          <a:p>
            <a:pPr lvl="1"/>
            <a:r>
              <a:rPr lang="en-US" dirty="0" smtClean="0"/>
              <a:t>To foster </a:t>
            </a:r>
            <a:r>
              <a:rPr lang="en-US" dirty="0"/>
              <a:t>statistical capacity building, partnership and </a:t>
            </a:r>
            <a:r>
              <a:rPr lang="en-US" dirty="0" smtClean="0"/>
              <a:t>coordination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49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4471A7"/>
                </a:solidFill>
              </a:rPr>
              <a:t>Specific tasks of the High-level group related to the Data Revolution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Develop </a:t>
            </a:r>
            <a:r>
              <a:rPr lang="en-GB" sz="2400" dirty="0"/>
              <a:t>a global action plan for statistics to address the challenges of the data revolution for sustainable development and the transformative agenda for official statistics</a:t>
            </a:r>
          </a:p>
          <a:p>
            <a:r>
              <a:rPr lang="en-GB" sz="2400" dirty="0" smtClean="0"/>
              <a:t>Formulate strategies </a:t>
            </a:r>
            <a:r>
              <a:rPr lang="en-GB" sz="2400" dirty="0"/>
              <a:t>to address </a:t>
            </a:r>
            <a:r>
              <a:rPr lang="en-GB" sz="2400" dirty="0" smtClean="0"/>
              <a:t>data </a:t>
            </a:r>
            <a:r>
              <a:rPr lang="en-GB" sz="2400" dirty="0"/>
              <a:t>gaps </a:t>
            </a:r>
            <a:r>
              <a:rPr lang="en-GB" sz="2400" dirty="0" smtClean="0"/>
              <a:t>and strengthen national statistical capacities</a:t>
            </a:r>
          </a:p>
          <a:p>
            <a:r>
              <a:rPr lang="en-GB" sz="2400" dirty="0" smtClean="0"/>
              <a:t>Make </a:t>
            </a:r>
            <a:r>
              <a:rPr lang="en-GB" sz="2400" dirty="0"/>
              <a:t>recommendations </a:t>
            </a:r>
            <a:r>
              <a:rPr lang="en-GB" sz="2400" dirty="0" smtClean="0"/>
              <a:t>to </a:t>
            </a:r>
            <a:r>
              <a:rPr lang="en-GB" sz="2400" dirty="0"/>
              <a:t>ensure coherence </a:t>
            </a:r>
            <a:r>
              <a:rPr lang="en-GB" sz="2400" dirty="0" smtClean="0"/>
              <a:t>of data at the national</a:t>
            </a:r>
            <a:r>
              <a:rPr lang="en-GB" sz="2400" dirty="0"/>
              <a:t>, regional, and global </a:t>
            </a:r>
            <a:r>
              <a:rPr lang="en-GB" sz="2400" dirty="0" smtClean="0"/>
              <a:t>levels</a:t>
            </a:r>
          </a:p>
          <a:p>
            <a:r>
              <a:rPr lang="en-GB" sz="2400" dirty="0" smtClean="0"/>
              <a:t>Promote an </a:t>
            </a:r>
            <a:r>
              <a:rPr lang="en-GB" sz="2400" dirty="0"/>
              <a:t>institutional </a:t>
            </a:r>
            <a:r>
              <a:rPr lang="en-GB" sz="2400" dirty="0" smtClean="0"/>
              <a:t>framework that enables stakeholder </a:t>
            </a:r>
            <a:r>
              <a:rPr lang="en-GB" sz="2400" dirty="0"/>
              <a:t>groups </a:t>
            </a:r>
            <a:r>
              <a:rPr lang="en-GB" sz="2400" dirty="0" smtClean="0"/>
              <a:t>to contribute  with their </a:t>
            </a:r>
            <a:r>
              <a:rPr lang="en-GB" sz="2400" dirty="0"/>
              <a:t>experience and </a:t>
            </a:r>
            <a:r>
              <a:rPr lang="en-GB" sz="2400" dirty="0" smtClean="0"/>
              <a:t>resources </a:t>
            </a:r>
            <a:r>
              <a:rPr lang="en-GB" sz="2400" dirty="0"/>
              <a:t>at the national, </a:t>
            </a:r>
            <a:r>
              <a:rPr lang="en-GB" sz="2400" dirty="0" smtClean="0"/>
              <a:t>regional </a:t>
            </a:r>
            <a:r>
              <a:rPr lang="en-GB" sz="2400" dirty="0"/>
              <a:t>and global levels</a:t>
            </a:r>
            <a:r>
              <a:rPr lang="en-GB" sz="2400" dirty="0" smtClean="0"/>
              <a:t>, </a:t>
            </a:r>
            <a:r>
              <a:rPr lang="en-GB" sz="2400" dirty="0"/>
              <a:t>without undermining the central role of National Statistical </a:t>
            </a:r>
            <a:r>
              <a:rPr lang="en-GB" sz="2400" dirty="0" smtClean="0"/>
              <a:t>Systems</a:t>
            </a:r>
          </a:p>
          <a:p>
            <a:r>
              <a:rPr lang="en-US" sz="2400" dirty="0" smtClean="0"/>
              <a:t>Lead the organization of a UN World Data Forum </a:t>
            </a:r>
          </a:p>
        </p:txBody>
      </p:sp>
    </p:spTree>
    <p:extLst>
      <p:ext uri="{BB962C8B-B14F-4D97-AF65-F5344CB8AC3E}">
        <p14:creationId xmlns:p14="http://schemas.microsoft.com/office/powerpoint/2010/main" val="52414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471A7"/>
                </a:solidFill>
              </a:rPr>
              <a:t>Next steps in the work </a:t>
            </a:r>
            <a:r>
              <a:rPr lang="en-US" dirty="0" err="1" smtClean="0">
                <a:solidFill>
                  <a:srgbClr val="4471A7"/>
                </a:solidFill>
              </a:rPr>
              <a:t>programme</a:t>
            </a:r>
            <a:r>
              <a:rPr lang="en-US" dirty="0" smtClean="0">
                <a:solidFill>
                  <a:srgbClr val="4471A7"/>
                </a:solidFill>
              </a:rPr>
              <a:t> </a:t>
            </a:r>
            <a:br>
              <a:rPr lang="en-US" dirty="0" smtClean="0">
                <a:solidFill>
                  <a:srgbClr val="4471A7"/>
                </a:solidFill>
              </a:rPr>
            </a:br>
            <a:r>
              <a:rPr lang="en-US" dirty="0" smtClean="0">
                <a:solidFill>
                  <a:srgbClr val="4471A7"/>
                </a:solidFill>
              </a:rPr>
              <a:t>of the High-level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Develop </a:t>
            </a:r>
            <a:r>
              <a:rPr lang="en-GB" dirty="0"/>
              <a:t>an outline for a global action plan for data </a:t>
            </a:r>
            <a:endParaRPr lang="en-GB" dirty="0" smtClean="0"/>
          </a:p>
          <a:p>
            <a:pPr lvl="0"/>
            <a:r>
              <a:rPr lang="en-GB" dirty="0"/>
              <a:t>Identify strategic principles to address gaps in data availability for SDG </a:t>
            </a:r>
            <a:r>
              <a:rPr lang="en-GB" dirty="0" smtClean="0"/>
              <a:t>indicators</a:t>
            </a:r>
            <a:endParaRPr lang="en-GB" dirty="0"/>
          </a:p>
          <a:p>
            <a:pPr lvl="0"/>
            <a:r>
              <a:rPr lang="en-GB" dirty="0" smtClean="0"/>
              <a:t>Discuss country experiences and lessons learnt in national, regional and </a:t>
            </a:r>
            <a:r>
              <a:rPr lang="en-GB" dirty="0"/>
              <a:t>global data reporting</a:t>
            </a:r>
          </a:p>
          <a:p>
            <a:pPr lvl="0"/>
            <a:r>
              <a:rPr lang="en-GB" dirty="0" smtClean="0"/>
              <a:t>Reach out to key potential partners </a:t>
            </a:r>
          </a:p>
          <a:p>
            <a:pPr lvl="0"/>
            <a:r>
              <a:rPr lang="en-GB" dirty="0"/>
              <a:t>Finalize a concept note of the UN World Data Forum (</a:t>
            </a:r>
            <a:r>
              <a:rPr lang="en-GB" i="1" dirty="0"/>
              <a:t>to be presented at the 47</a:t>
            </a:r>
            <a:r>
              <a:rPr lang="en-GB" i="1" baseline="30000" dirty="0"/>
              <a:t>th</a:t>
            </a:r>
            <a:r>
              <a:rPr lang="en-GB" i="1" dirty="0"/>
              <a:t> session of the Statistical Commission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08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496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Helvetica Light</vt:lpstr>
      <vt:lpstr>Office Theme</vt:lpstr>
      <vt:lpstr>Harnessing the data revolution for sustainable development in the global statistical system</vt:lpstr>
      <vt:lpstr>PowerPoint Presentation</vt:lpstr>
      <vt:lpstr>2030 Agenda for sustainable development: Follow-up and review framework</vt:lpstr>
      <vt:lpstr>PowerPoint Presentation</vt:lpstr>
      <vt:lpstr>2030 Agenda for sustainable development:  Main outcomes concerning statistics</vt:lpstr>
      <vt:lpstr>SDG indicator framework</vt:lpstr>
      <vt:lpstr>Mandates of the IAEG-SDGs and HLG</vt:lpstr>
      <vt:lpstr>Specific tasks of the High-level group related to the Data Revolution</vt:lpstr>
      <vt:lpstr>Next steps in the work programme  of the High-level group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IAEG-SDGs work on global SDG indicator framework</dc:title>
  <dc:creator>United Nations</dc:creator>
  <cp:lastModifiedBy>Dozie Ezigbalike</cp:lastModifiedBy>
  <cp:revision>35</cp:revision>
  <cp:lastPrinted>2016-01-21T05:24:55Z</cp:lastPrinted>
  <dcterms:created xsi:type="dcterms:W3CDTF">2016-01-12T00:40:21Z</dcterms:created>
  <dcterms:modified xsi:type="dcterms:W3CDTF">2016-01-21T05:28:50Z</dcterms:modified>
</cp:coreProperties>
</file>