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19"/>
  </p:notesMasterIdLst>
  <p:sldIdLst>
    <p:sldId id="329" r:id="rId8"/>
    <p:sldId id="336" r:id="rId9"/>
    <p:sldId id="325" r:id="rId10"/>
    <p:sldId id="337" r:id="rId11"/>
    <p:sldId id="324" r:id="rId12"/>
    <p:sldId id="321" r:id="rId13"/>
    <p:sldId id="339" r:id="rId14"/>
    <p:sldId id="333" r:id="rId15"/>
    <p:sldId id="334" r:id="rId16"/>
    <p:sldId id="335" r:id="rId17"/>
    <p:sldId id="31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 Ezeh" initials="AE" lastIdx="6" clrIdx="0">
    <p:extLst/>
  </p:cmAuthor>
  <p:cmAuthor id="2" name="Danielle Doughman" initials="DD" lastIdx="3" clrIdx="1">
    <p:extLst/>
  </p:cmAuthor>
  <p:cmAuthor id="3" name="Donatien Beguy" initials="DB" lastIdx="5" clrIdx="2">
    <p:extLst/>
  </p:cmAuthor>
  <p:cmAuthor id="4" name="Alex Ezeh" initials="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7778" autoAdjust="0"/>
  </p:normalViewPr>
  <p:slideViewPr>
    <p:cSldViewPr snapToObjects="1">
      <p:cViewPr varScale="1">
        <p:scale>
          <a:sx n="61" d="100"/>
          <a:sy n="61" d="100"/>
        </p:scale>
        <p:origin x="-176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20" Type="http://schemas.openxmlformats.org/officeDocument/2006/relationships/printerSettings" Target="printerSettings/printerSettings1.bin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989BE-D9C2-4EBC-8997-026FD6BD6C68}" type="datetimeFigureOut">
              <a:rPr lang="en-US" smtClean="0"/>
              <a:t>1/21/16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43C51-CBDC-4BCC-B66E-4411A9AD0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4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fld id="{E6C17FF5-C639-4A53-886E-DDFA70B6C20C}" type="slidenum">
              <a:rPr lang="en-US" altLang="en-US" smtClean="0">
                <a:latin typeface="Calibri" panose="020F0502020204030204" pitchFamily="34" charset="0"/>
              </a:rPr>
              <a:pPr/>
              <a:t>4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388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43C51-CBDC-4BCC-B66E-4411A9AD0B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32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9B8BA-2A16-AC41-B633-8E8715CE87B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710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Should we say something about the duration of a compact? funding for its implementation?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9B8BA-2A16-AC41-B633-8E8715CE87B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710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9B8BA-2A16-AC41-B633-8E8715CE87B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055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9B8BA-2A16-AC41-B633-8E8715CE87B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349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9B8BA-2A16-AC41-B633-8E8715CE87B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115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43C51-CBDC-4BCC-B66E-4411A9AD0B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6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D921F-2108-7648-A63A-E3E2118B84F2}" type="datetimeFigureOut">
              <a:rPr lang="en-US" smtClean="0"/>
              <a:pPr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3CFA-FFEA-F14B-B035-30E8279CF7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D921F-2108-7648-A63A-E3E2118B84F2}" type="datetimeFigureOut">
              <a:rPr lang="en-US" smtClean="0"/>
              <a:pPr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3CFA-FFEA-F14B-B035-30E8279CF7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D921F-2108-7648-A63A-E3E2118B84F2}" type="datetimeFigureOut">
              <a:rPr lang="en-US" smtClean="0"/>
              <a:pPr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3CFA-FFEA-F14B-B035-30E8279CF7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00BF-89C0-B445-A812-0928D68C156D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AAE7-7518-3146-B691-D2E697E117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00BF-89C0-B445-A812-0928D68C156D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AAE7-7518-3146-B691-D2E697E117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00BF-89C0-B445-A812-0928D68C156D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AAE7-7518-3146-B691-D2E697E117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00BF-89C0-B445-A812-0928D68C156D}" type="datetimeFigureOut">
              <a:rPr lang="en-US" smtClean="0"/>
              <a:t>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AAE7-7518-3146-B691-D2E697E117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00BF-89C0-B445-A812-0928D68C156D}" type="datetimeFigureOut">
              <a:rPr lang="en-US" smtClean="0"/>
              <a:t>1/21/16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AAE7-7518-3146-B691-D2E697E117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00BF-89C0-B445-A812-0928D68C156D}" type="datetimeFigureOut">
              <a:rPr lang="en-US" smtClean="0"/>
              <a:t>1/21/16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AAE7-7518-3146-B691-D2E697E117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00BF-89C0-B445-A812-0928D68C156D}" type="datetimeFigureOut">
              <a:rPr lang="en-US" smtClean="0"/>
              <a:t>1/21/16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AAE7-7518-3146-B691-D2E697E117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00BF-89C0-B445-A812-0928D68C156D}" type="datetimeFigureOut">
              <a:rPr lang="en-US" smtClean="0"/>
              <a:t>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AAE7-7518-3146-B691-D2E697E117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D921F-2108-7648-A63A-E3E2118B84F2}" type="datetimeFigureOut">
              <a:rPr lang="en-US" smtClean="0"/>
              <a:pPr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3CFA-FFEA-F14B-B035-30E8279CF7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00BF-89C0-B445-A812-0928D68C156D}" type="datetimeFigureOut">
              <a:rPr lang="en-US" smtClean="0"/>
              <a:t>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AAE7-7518-3146-B691-D2E697E117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00BF-89C0-B445-A812-0928D68C156D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AAE7-7518-3146-B691-D2E697E117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00BF-89C0-B445-A812-0928D68C156D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AAE7-7518-3146-B691-D2E697E117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37B01-8884-8C45-89B9-C0A2C8469892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E9E1-8171-3C44-AD0C-3A211A62D3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37B01-8884-8C45-89B9-C0A2C8469892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E9E1-8171-3C44-AD0C-3A211A62D3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37B01-8884-8C45-89B9-C0A2C8469892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E9E1-8171-3C44-AD0C-3A211A62D3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37B01-8884-8C45-89B9-C0A2C8469892}" type="datetimeFigureOut">
              <a:rPr lang="en-US" smtClean="0"/>
              <a:t>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E9E1-8171-3C44-AD0C-3A211A62D3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37B01-8884-8C45-89B9-C0A2C8469892}" type="datetimeFigureOut">
              <a:rPr lang="en-US" smtClean="0"/>
              <a:t>1/21/16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E9E1-8171-3C44-AD0C-3A211A62D3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37B01-8884-8C45-89B9-C0A2C8469892}" type="datetimeFigureOut">
              <a:rPr lang="en-US" smtClean="0"/>
              <a:t>1/21/16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E9E1-8171-3C44-AD0C-3A211A62D3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37B01-8884-8C45-89B9-C0A2C8469892}" type="datetimeFigureOut">
              <a:rPr lang="en-US" smtClean="0"/>
              <a:t>1/21/16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E9E1-8171-3C44-AD0C-3A211A62D3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D921F-2108-7648-A63A-E3E2118B84F2}" type="datetimeFigureOut">
              <a:rPr lang="en-US" smtClean="0"/>
              <a:pPr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3CFA-FFEA-F14B-B035-30E8279CF7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37B01-8884-8C45-89B9-C0A2C8469892}" type="datetimeFigureOut">
              <a:rPr lang="en-US" smtClean="0"/>
              <a:t>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E9E1-8171-3C44-AD0C-3A211A62D3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37B01-8884-8C45-89B9-C0A2C8469892}" type="datetimeFigureOut">
              <a:rPr lang="en-US" smtClean="0"/>
              <a:t>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E9E1-8171-3C44-AD0C-3A211A62D3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37B01-8884-8C45-89B9-C0A2C8469892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E9E1-8171-3C44-AD0C-3A211A62D3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37B01-8884-8C45-89B9-C0A2C8469892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E9E1-8171-3C44-AD0C-3A211A62D3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4B02-43A4-684B-8090-0107AA00EF41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BE20-F5F7-0247-9902-ECA5A42BAC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4B02-43A4-684B-8090-0107AA00EF41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BE20-F5F7-0247-9902-ECA5A42BAC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4B02-43A4-684B-8090-0107AA00EF41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BE20-F5F7-0247-9902-ECA5A42BAC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4B02-43A4-684B-8090-0107AA00EF41}" type="datetimeFigureOut">
              <a:rPr lang="en-US" smtClean="0"/>
              <a:t>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BE20-F5F7-0247-9902-ECA5A42BAC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4B02-43A4-684B-8090-0107AA00EF41}" type="datetimeFigureOut">
              <a:rPr lang="en-US" smtClean="0"/>
              <a:t>1/21/16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BE20-F5F7-0247-9902-ECA5A42BAC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4B02-43A4-684B-8090-0107AA00EF41}" type="datetimeFigureOut">
              <a:rPr lang="en-US" smtClean="0"/>
              <a:t>1/21/16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BE20-F5F7-0247-9902-ECA5A42BAC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D921F-2108-7648-A63A-E3E2118B84F2}" type="datetimeFigureOut">
              <a:rPr lang="en-US" smtClean="0"/>
              <a:pPr/>
              <a:t>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3CFA-FFEA-F14B-B035-30E8279CF7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4B02-43A4-684B-8090-0107AA00EF41}" type="datetimeFigureOut">
              <a:rPr lang="en-US" smtClean="0"/>
              <a:t>1/21/16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BE20-F5F7-0247-9902-ECA5A42BAC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4B02-43A4-684B-8090-0107AA00EF41}" type="datetimeFigureOut">
              <a:rPr lang="en-US" smtClean="0"/>
              <a:t>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BE20-F5F7-0247-9902-ECA5A42BAC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4B02-43A4-684B-8090-0107AA00EF41}" type="datetimeFigureOut">
              <a:rPr lang="en-US" smtClean="0"/>
              <a:t>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BE20-F5F7-0247-9902-ECA5A42BAC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4B02-43A4-684B-8090-0107AA00EF41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BE20-F5F7-0247-9902-ECA5A42BAC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4B02-43A4-684B-8090-0107AA00EF41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BE20-F5F7-0247-9902-ECA5A42BAC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9251-FA22-B446-B4C6-6F5A3A5FDDC7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922E-FF8E-4648-A01C-80ECE0929A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9251-FA22-B446-B4C6-6F5A3A5FDDC7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922E-FF8E-4648-A01C-80ECE0929A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9251-FA22-B446-B4C6-6F5A3A5FDDC7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922E-FF8E-4648-A01C-80ECE0929A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9251-FA22-B446-B4C6-6F5A3A5FDDC7}" type="datetimeFigureOut">
              <a:rPr lang="en-US" smtClean="0"/>
              <a:t>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922E-FF8E-4648-A01C-80ECE0929A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9251-FA22-B446-B4C6-6F5A3A5FDDC7}" type="datetimeFigureOut">
              <a:rPr lang="en-US" smtClean="0"/>
              <a:t>1/21/16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922E-FF8E-4648-A01C-80ECE0929A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D921F-2108-7648-A63A-E3E2118B84F2}" type="datetimeFigureOut">
              <a:rPr lang="en-US" smtClean="0"/>
              <a:pPr/>
              <a:t>1/21/16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3CFA-FFEA-F14B-B035-30E8279CF7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9251-FA22-B446-B4C6-6F5A3A5FDDC7}" type="datetimeFigureOut">
              <a:rPr lang="en-US" smtClean="0"/>
              <a:t>1/21/16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922E-FF8E-4648-A01C-80ECE0929A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9251-FA22-B446-B4C6-6F5A3A5FDDC7}" type="datetimeFigureOut">
              <a:rPr lang="en-US" smtClean="0"/>
              <a:t>1/21/16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922E-FF8E-4648-A01C-80ECE0929A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9251-FA22-B446-B4C6-6F5A3A5FDDC7}" type="datetimeFigureOut">
              <a:rPr lang="en-US" smtClean="0"/>
              <a:t>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922E-FF8E-4648-A01C-80ECE0929A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9251-FA22-B446-B4C6-6F5A3A5FDDC7}" type="datetimeFigureOut">
              <a:rPr lang="en-US" smtClean="0"/>
              <a:t>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922E-FF8E-4648-A01C-80ECE0929A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9251-FA22-B446-B4C6-6F5A3A5FDDC7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922E-FF8E-4648-A01C-80ECE0929A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9251-FA22-B446-B4C6-6F5A3A5FDDC7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922E-FF8E-4648-A01C-80ECE0929A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A44-C698-0A42-B4F0-A1F7D975453F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E932-F750-8645-9756-79060FF289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A44-C698-0A42-B4F0-A1F7D975453F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E932-F750-8645-9756-79060FF289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A44-C698-0A42-B4F0-A1F7D975453F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E932-F750-8645-9756-79060FF289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A44-C698-0A42-B4F0-A1F7D975453F}" type="datetimeFigureOut">
              <a:rPr lang="en-US" smtClean="0"/>
              <a:t>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E932-F750-8645-9756-79060FF289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D921F-2108-7648-A63A-E3E2118B84F2}" type="datetimeFigureOut">
              <a:rPr lang="en-US" smtClean="0"/>
              <a:pPr/>
              <a:t>1/21/16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3CFA-FFEA-F14B-B035-30E8279CF7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A44-C698-0A42-B4F0-A1F7D975453F}" type="datetimeFigureOut">
              <a:rPr lang="en-US" smtClean="0"/>
              <a:t>1/21/16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E932-F750-8645-9756-79060FF289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A44-C698-0A42-B4F0-A1F7D975453F}" type="datetimeFigureOut">
              <a:rPr lang="en-US" smtClean="0"/>
              <a:t>1/21/16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E932-F750-8645-9756-79060FF289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A44-C698-0A42-B4F0-A1F7D975453F}" type="datetimeFigureOut">
              <a:rPr lang="en-US" smtClean="0"/>
              <a:t>1/21/16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E932-F750-8645-9756-79060FF289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A44-C698-0A42-B4F0-A1F7D975453F}" type="datetimeFigureOut">
              <a:rPr lang="en-US" smtClean="0"/>
              <a:t>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E932-F750-8645-9756-79060FF289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A44-C698-0A42-B4F0-A1F7D975453F}" type="datetimeFigureOut">
              <a:rPr lang="en-US" smtClean="0"/>
              <a:t>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E932-F750-8645-9756-79060FF289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A44-C698-0A42-B4F0-A1F7D975453F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E932-F750-8645-9756-79060FF289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A44-C698-0A42-B4F0-A1F7D975453F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E932-F750-8645-9756-79060FF289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9822-3DBD-F14C-BAF8-DA08794018FB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2DF6-D20B-F440-84A0-8796738C83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9822-3DBD-F14C-BAF8-DA08794018FB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2DF6-D20B-F440-84A0-8796738C83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9822-3DBD-F14C-BAF8-DA08794018FB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2DF6-D20B-F440-84A0-8796738C83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D921F-2108-7648-A63A-E3E2118B84F2}" type="datetimeFigureOut">
              <a:rPr lang="en-US" smtClean="0"/>
              <a:pPr/>
              <a:t>1/21/16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3CFA-FFEA-F14B-B035-30E8279CF7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9822-3DBD-F14C-BAF8-DA08794018FB}" type="datetimeFigureOut">
              <a:rPr lang="en-US" smtClean="0"/>
              <a:t>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2DF6-D20B-F440-84A0-8796738C83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9822-3DBD-F14C-BAF8-DA08794018FB}" type="datetimeFigureOut">
              <a:rPr lang="en-US" smtClean="0"/>
              <a:t>1/21/16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2DF6-D20B-F440-84A0-8796738C83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9822-3DBD-F14C-BAF8-DA08794018FB}" type="datetimeFigureOut">
              <a:rPr lang="en-US" smtClean="0"/>
              <a:t>1/21/16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2DF6-D20B-F440-84A0-8796738C83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9822-3DBD-F14C-BAF8-DA08794018FB}" type="datetimeFigureOut">
              <a:rPr lang="en-US" smtClean="0"/>
              <a:t>1/21/16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2DF6-D20B-F440-84A0-8796738C83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9822-3DBD-F14C-BAF8-DA08794018FB}" type="datetimeFigureOut">
              <a:rPr lang="en-US" smtClean="0"/>
              <a:t>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2DF6-D20B-F440-84A0-8796738C83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9822-3DBD-F14C-BAF8-DA08794018FB}" type="datetimeFigureOut">
              <a:rPr lang="en-US" smtClean="0"/>
              <a:t>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2DF6-D20B-F440-84A0-8796738C83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9822-3DBD-F14C-BAF8-DA08794018FB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2DF6-D20B-F440-84A0-8796738C83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9822-3DBD-F14C-BAF8-DA08794018FB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2DF6-D20B-F440-84A0-8796738C83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D921F-2108-7648-A63A-E3E2118B84F2}" type="datetimeFigureOut">
              <a:rPr lang="en-US" smtClean="0"/>
              <a:pPr/>
              <a:t>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3CFA-FFEA-F14B-B035-30E8279CF7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D921F-2108-7648-A63A-E3E2118B84F2}" type="datetimeFigureOut">
              <a:rPr lang="en-US" smtClean="0"/>
              <a:pPr/>
              <a:t>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3CFA-FFEA-F14B-B035-30E8279CF7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5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6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7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in-Final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178"/>
            <a:ext cx="9156518" cy="691235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D921F-2108-7648-A63A-E3E2118B84F2}" type="datetimeFigureOut">
              <a:rPr lang="en-US" smtClean="0"/>
              <a:pPr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73CFA-FFEA-F14B-B035-30E8279CF7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ner2-Final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354"/>
            <a:ext cx="9156518" cy="691235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500BF-89C0-B445-A812-0928D68C156D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DAAE7-7518-3146-B691-D2E697E117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ner3-Final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354"/>
            <a:ext cx="9156518" cy="691235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37B01-8884-8C45-89B9-C0A2C8469892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0E9E1-8171-3C44-AD0C-3A211A62D3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ner4-Final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354"/>
            <a:ext cx="9156518" cy="691235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64B02-43A4-684B-8090-0107AA00EF41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8BE20-F5F7-0247-9902-ECA5A42BAC3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ner6-Final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354"/>
            <a:ext cx="9156518" cy="691235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79251-FA22-B446-B4C6-6F5A3A5FDDC7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C922E-FF8E-4648-A01C-80ECE0929A8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ner5-Final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354"/>
            <a:ext cx="9156518" cy="691235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78A44-C698-0A42-B4F0-A1F7D975453F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AE932-F750-8645-9756-79060FF289A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ner1-Final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354"/>
            <a:ext cx="9156518" cy="691235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49822-3DBD-F14C-BAF8-DA08794018FB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92DF6-D20B-F440-84A0-8796738C83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phrc.or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283817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200" b="1" dirty="0" smtClean="0"/>
              <a:t>Delivering on Data Revolution in Africa: </a:t>
            </a:r>
            <a:br>
              <a:rPr lang="en-US" sz="4200" b="1" dirty="0" smtClean="0"/>
            </a:br>
            <a:r>
              <a:rPr lang="en-US" sz="4200" b="1" i="1" dirty="0"/>
              <a:t>Country </a:t>
            </a:r>
            <a:r>
              <a:rPr lang="en-US" sz="4200" b="1" i="1" dirty="0" smtClean="0"/>
              <a:t>Compacts as the Next Step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7147" y="4077072"/>
            <a:ext cx="7772400" cy="175260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Alex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Ezeh, PhD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Executive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Director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African Population and Health Research Center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194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r>
              <a:rPr lang="en-US" sz="3900" b="1" dirty="0" smtClean="0"/>
              <a:t>APHRC Consultation on Country Compact 3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475252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900" dirty="0" smtClean="0"/>
              <a:t>Expected outcomes</a:t>
            </a:r>
          </a:p>
          <a:p>
            <a:r>
              <a:rPr lang="en-US" dirty="0" smtClean="0"/>
              <a:t>Joint </a:t>
            </a:r>
            <a:r>
              <a:rPr lang="en-US" dirty="0"/>
              <a:t>work plan for 2016 </a:t>
            </a:r>
            <a:endParaRPr lang="en-US" dirty="0" smtClean="0"/>
          </a:p>
          <a:p>
            <a:pPr lvl="1"/>
            <a:r>
              <a:rPr lang="en-US" dirty="0" smtClean="0"/>
              <a:t>Outline partners’ </a:t>
            </a:r>
            <a:r>
              <a:rPr lang="en-US" dirty="0"/>
              <a:t>roles and </a:t>
            </a:r>
            <a:r>
              <a:rPr lang="en-US" dirty="0" smtClean="0"/>
              <a:t>responsibilities</a:t>
            </a:r>
          </a:p>
          <a:p>
            <a:r>
              <a:rPr lang="en-US" dirty="0" smtClean="0"/>
              <a:t>Strategy </a:t>
            </a:r>
            <a:r>
              <a:rPr lang="en-US" dirty="0"/>
              <a:t>for resource mobilization to support further partnership and engagement </a:t>
            </a:r>
            <a:endParaRPr lang="en-US" dirty="0" smtClean="0"/>
          </a:p>
          <a:p>
            <a:pPr lvl="1"/>
            <a:r>
              <a:rPr lang="en-US" dirty="0" smtClean="0"/>
              <a:t>Distill </a:t>
            </a:r>
            <a:r>
              <a:rPr lang="en-US" dirty="0"/>
              <a:t>lessons learned and bring together wider network of interested and invested stakeholders.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85940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217024" cy="4608512"/>
          </a:xfrm>
        </p:spPr>
      </p:pic>
    </p:spTree>
    <p:extLst>
      <p:ext uri="{BB962C8B-B14F-4D97-AF65-F5344CB8AC3E}">
        <p14:creationId xmlns:p14="http://schemas.microsoft.com/office/powerpoint/2010/main" val="2771800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841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Moving from ADC to a Country-led DR in Africa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ADC Principles: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Countries MUST OWN the prioritization, financing &amp; leadership of this revolution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 data community should EMBRACE the Fundamental Principles of Official Statistics as a starting point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Information MUST BE timely, accurate, relevant &amp; accessible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Key Actions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Create an inclusive data ecosystem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Government should take the lead … </a:t>
            </a:r>
          </a:p>
        </p:txBody>
      </p:sp>
    </p:spTree>
    <p:extLst>
      <p:ext uri="{BB962C8B-B14F-4D97-AF65-F5344CB8AC3E}">
        <p14:creationId xmlns:p14="http://schemas.microsoft.com/office/powerpoint/2010/main" val="1532946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How do we catalyze a data revolution at country level in Africa?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for Africa Development (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DfAD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 Working Group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Explored root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causes of slow data progress in Africa with a focus on political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economy challenges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Final report available at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www.aphrc.org 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Identifies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challenges and strategies to address limitations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Provides specific, actionable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recommendations 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for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strengthening national statistical systems in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Africa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1314450" lvl="2" indent="-45720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National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government </a:t>
            </a:r>
          </a:p>
          <a:p>
            <a:pPr marL="1314450" lvl="2" indent="-45720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Donors and international technical agencies</a:t>
            </a:r>
          </a:p>
          <a:p>
            <a:pPr marL="1314450" lvl="2" indent="-45720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Civil society and research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organizations and academic institutions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876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" y="1124744"/>
            <a:ext cx="9144000" cy="5112568"/>
          </a:xfrm>
        </p:spPr>
        <p:txBody>
          <a:bodyPr rtlCol="0"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Institutions that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produce accurate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unbiased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Enhance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functional autonomy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Fund National Statistical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Systems differently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access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accuracy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coordination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Build quality-control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mechanisms,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inter-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sectoral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coordination, norms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&amp; standards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Encourage open data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Leverage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regional/multilaterals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 NSS capacity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Develop formalized partnerships for capacity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building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9884" y="134034"/>
            <a:ext cx="86819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Summary of </a:t>
            </a:r>
            <a:r>
              <a:rPr 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DfAD</a:t>
            </a: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WG Recommendations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657350"/>
            <a:ext cx="8077200" cy="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7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9" y="1556792"/>
            <a:ext cx="9167292" cy="4536504"/>
          </a:xfrm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Putting the Recommendations into Action: Call </a:t>
            </a:r>
            <a:r>
              <a:rPr lang="en-US" sz="3200" b="1" dirty="0">
                <a:solidFill>
                  <a:srgbClr val="222222"/>
                </a:solidFill>
                <a:latin typeface="arial" panose="020B0604020202020204" pitchFamily="34" charset="0"/>
              </a:rPr>
              <a:t>for </a:t>
            </a:r>
            <a:r>
              <a:rPr lang="en-US" sz="32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Country </a:t>
            </a:r>
            <a:r>
              <a:rPr lang="en-US" sz="3200" b="1" dirty="0">
                <a:solidFill>
                  <a:srgbClr val="222222"/>
                </a:solidFill>
                <a:latin typeface="arial" panose="020B0604020202020204" pitchFamily="34" charset="0"/>
              </a:rPr>
              <a:t>C</a:t>
            </a:r>
            <a:r>
              <a:rPr lang="en-US" sz="32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ompacts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79915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37" y="0"/>
            <a:ext cx="9144000" cy="927307"/>
          </a:xfrm>
        </p:spPr>
        <p:txBody>
          <a:bodyPr>
            <a:normAutofit fontScale="90000"/>
          </a:bodyPr>
          <a:lstStyle/>
          <a:p>
            <a:r>
              <a:rPr lang="en-US" sz="3800" b="1" dirty="0" smtClean="0"/>
              <a:t>Achieving a Country Compact: Steps &amp; Activities 1</a:t>
            </a:r>
            <a:r>
              <a:rPr lang="en-US" sz="3800" dirty="0" smtClean="0"/>
              <a:t> 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19" y="927308"/>
            <a:ext cx="8874443" cy="5165988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Convene a National Data Forum</a:t>
            </a:r>
          </a:p>
          <a:p>
            <a:pPr lvl="1"/>
            <a:r>
              <a:rPr lang="en-US" sz="2400" dirty="0" smtClean="0"/>
              <a:t>Lead: Government (NSO </a:t>
            </a:r>
            <a:r>
              <a:rPr lang="en-US" sz="2400" dirty="0"/>
              <a:t>+ line ministries and sub-national </a:t>
            </a:r>
            <a:r>
              <a:rPr lang="en-US" sz="2400" dirty="0" err="1"/>
              <a:t>govts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Output: A profile of key actors, their focus, capacity, plans &amp; commitments</a:t>
            </a:r>
          </a:p>
          <a:p>
            <a:pPr lvl="1"/>
            <a:r>
              <a:rPr lang="en-US" sz="2400" dirty="0" smtClean="0"/>
              <a:t>Outcome: A Reference group or </a:t>
            </a:r>
            <a:r>
              <a:rPr lang="en-US" sz="2400" dirty="0"/>
              <a:t>N</a:t>
            </a:r>
            <a:r>
              <a:rPr lang="en-US" sz="2400" dirty="0" smtClean="0"/>
              <a:t>ational Data Steering Committee formed + key Technical Working Groups</a:t>
            </a:r>
          </a:p>
          <a:p>
            <a:r>
              <a:rPr lang="en-US" sz="2800" dirty="0" smtClean="0"/>
              <a:t>Conduct reviews – legal/regulatory, other actors, financial flows, </a:t>
            </a:r>
            <a:r>
              <a:rPr lang="en-US" sz="2800" dirty="0" smtClean="0"/>
              <a:t>gaps and data priorities, etc.</a:t>
            </a:r>
            <a:endParaRPr lang="en-US" sz="2800" dirty="0" smtClean="0"/>
          </a:p>
          <a:p>
            <a:pPr lvl="1"/>
            <a:r>
              <a:rPr lang="en-US" sz="2400" dirty="0" smtClean="0"/>
              <a:t>Lead: technical agencies with </a:t>
            </a:r>
            <a:r>
              <a:rPr lang="en-US" sz="2400" dirty="0" smtClean="0"/>
              <a:t>capacity </a:t>
            </a:r>
            <a:r>
              <a:rPr lang="en-US" sz="2400" dirty="0" smtClean="0"/>
              <a:t>in each area + oversight from NSO &amp; National </a:t>
            </a:r>
            <a:r>
              <a:rPr lang="en-US" sz="2400" dirty="0" smtClean="0"/>
              <a:t>Forum (Steering Committee).</a:t>
            </a:r>
            <a:endParaRPr lang="en-US" sz="2400" dirty="0" smtClean="0"/>
          </a:p>
          <a:p>
            <a:pPr lvl="1"/>
            <a:r>
              <a:rPr lang="en-US" sz="2400" dirty="0" smtClean="0"/>
              <a:t>Output: Series of reports documenting results of each review and a summary report + dashboard</a:t>
            </a:r>
          </a:p>
          <a:p>
            <a:pPr lvl="1"/>
            <a:r>
              <a:rPr lang="en-US" sz="2400" dirty="0" smtClean="0"/>
              <a:t>Outcome:</a:t>
            </a:r>
            <a:r>
              <a:rPr lang="en-US" sz="2400" dirty="0"/>
              <a:t> </a:t>
            </a:r>
            <a:r>
              <a:rPr lang="en-US" sz="2400" dirty="0" smtClean="0"/>
              <a:t>An </a:t>
            </a:r>
            <a:r>
              <a:rPr lang="en-US" sz="2400" dirty="0"/>
              <a:t>up-to-date assessment of the country’s data </a:t>
            </a:r>
            <a:r>
              <a:rPr lang="en-US" sz="2400" dirty="0" smtClean="0"/>
              <a:t>ecosystem, current status</a:t>
            </a:r>
            <a:r>
              <a:rPr lang="en-US" sz="2400" dirty="0"/>
              <a:t>, gaps, opportunities, </a:t>
            </a:r>
            <a:r>
              <a:rPr lang="en-US" sz="2400" dirty="0" smtClean="0"/>
              <a:t>national </a:t>
            </a:r>
            <a:r>
              <a:rPr lang="en-US" sz="2400" dirty="0" smtClean="0"/>
              <a:t>roadmap, </a:t>
            </a:r>
            <a:r>
              <a:rPr lang="en-US" sz="2400" dirty="0" smtClean="0"/>
              <a:t>etc</a:t>
            </a:r>
            <a:r>
              <a:rPr lang="en-US" sz="2400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876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37" y="165840"/>
            <a:ext cx="9144000" cy="927307"/>
          </a:xfrm>
        </p:spPr>
        <p:txBody>
          <a:bodyPr>
            <a:normAutofit fontScale="90000"/>
          </a:bodyPr>
          <a:lstStyle/>
          <a:p>
            <a:r>
              <a:rPr lang="en-US" sz="3800" b="1" dirty="0" smtClean="0"/>
              <a:t>Achieving a Country Compact: Steps &amp; Activities 2</a:t>
            </a:r>
            <a:r>
              <a:rPr lang="en-US" sz="3800" dirty="0" smtClean="0"/>
              <a:t> 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19" y="1093148"/>
            <a:ext cx="8874443" cy="500014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Develop action plan with thematic working groups</a:t>
            </a:r>
          </a:p>
          <a:p>
            <a:pPr lvl="1"/>
            <a:r>
              <a:rPr lang="en-US" dirty="0" smtClean="0"/>
              <a:t>Lead: National Forum – through technical working groups</a:t>
            </a:r>
          </a:p>
          <a:p>
            <a:pPr lvl="1"/>
            <a:r>
              <a:rPr lang="en-US" dirty="0" smtClean="0"/>
              <a:t>Outputs: </a:t>
            </a:r>
            <a:r>
              <a:rPr lang="en-US" dirty="0"/>
              <a:t>defined </a:t>
            </a:r>
            <a:r>
              <a:rPr lang="en-US" dirty="0" smtClean="0"/>
              <a:t>technical working groups formed with </a:t>
            </a:r>
            <a:r>
              <a:rPr lang="en-US" dirty="0"/>
              <a:t>joint </a:t>
            </a:r>
            <a:r>
              <a:rPr lang="en-US" dirty="0" smtClean="0"/>
              <a:t>institutional leadership – regulatory reforms, inter-</a:t>
            </a:r>
            <a:r>
              <a:rPr lang="en-US" dirty="0" err="1" smtClean="0"/>
              <a:t>sectoral</a:t>
            </a:r>
            <a:r>
              <a:rPr lang="en-US" dirty="0" smtClean="0"/>
              <a:t> coordination/norms/standards, CRVS, financing, capacity building, etc.</a:t>
            </a:r>
          </a:p>
          <a:p>
            <a:pPr lvl="1"/>
            <a:r>
              <a:rPr lang="en-US" dirty="0" smtClean="0"/>
              <a:t>Outcome: A working data community poised to deliver on the DR</a:t>
            </a:r>
          </a:p>
          <a:p>
            <a:r>
              <a:rPr lang="en-US" dirty="0" smtClean="0"/>
              <a:t>Sustaining the revolution</a:t>
            </a:r>
          </a:p>
          <a:p>
            <a:pPr lvl="1"/>
            <a:r>
              <a:rPr lang="en-US" dirty="0" smtClean="0"/>
              <a:t>Lead: National Forum through its management organs</a:t>
            </a:r>
          </a:p>
          <a:p>
            <a:pPr lvl="1"/>
            <a:r>
              <a:rPr lang="en-US" dirty="0" smtClean="0"/>
              <a:t>Outputs: Resources mobilized through the NF to support TWGs; Peer-reviews used to track performance and progress of TWGs; TWGs meet at least monthly and NF at least twice each year</a:t>
            </a:r>
          </a:p>
          <a:p>
            <a:pPr lvl="1"/>
            <a:r>
              <a:rPr lang="en-US" dirty="0" smtClean="0"/>
              <a:t>Outcome: A working data community delivering on the DR with strong  common voice to influence continental and global agendas around DR.</a:t>
            </a:r>
          </a:p>
        </p:txBody>
      </p:sp>
    </p:spTree>
    <p:extLst>
      <p:ext uri="{BB962C8B-B14F-4D97-AF65-F5344CB8AC3E}">
        <p14:creationId xmlns:p14="http://schemas.microsoft.com/office/powerpoint/2010/main" val="2945109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r>
              <a:rPr lang="en-US" sz="3900" b="1" dirty="0" smtClean="0"/>
              <a:t>APHRC Consultation on Country Compact 1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892480" cy="4896543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/>
              <a:t>Meeting: February 10-11 in Nairobi</a:t>
            </a:r>
          </a:p>
          <a:p>
            <a:pPr lvl="1"/>
            <a:r>
              <a:rPr lang="en-US" sz="3200" dirty="0" smtClean="0"/>
              <a:t>Institutions </a:t>
            </a:r>
            <a:r>
              <a:rPr lang="en-US" sz="3200" dirty="0"/>
              <a:t>involved in delivering </a:t>
            </a:r>
            <a:r>
              <a:rPr lang="en-US" sz="3200" dirty="0" smtClean="0"/>
              <a:t>on </a:t>
            </a:r>
            <a:r>
              <a:rPr lang="en-US" sz="3200" dirty="0"/>
              <a:t>data revolution in Africa </a:t>
            </a:r>
            <a:endParaRPr lang="en-US" sz="3200" dirty="0" smtClean="0"/>
          </a:p>
          <a:p>
            <a:pPr lvl="2"/>
            <a:r>
              <a:rPr lang="en-US" sz="2800" dirty="0" smtClean="0"/>
              <a:t>Continental bodies – ECA</a:t>
            </a:r>
          </a:p>
          <a:p>
            <a:pPr lvl="2"/>
            <a:r>
              <a:rPr lang="en-US" sz="2800" dirty="0"/>
              <a:t>DGs of selected NSOs already leading national processes on </a:t>
            </a:r>
            <a:r>
              <a:rPr lang="en-US" sz="2800" dirty="0" smtClean="0"/>
              <a:t>DR – SA, KE, TZ, etc.</a:t>
            </a:r>
            <a:endParaRPr lang="en-US" sz="2800" dirty="0"/>
          </a:p>
          <a:p>
            <a:pPr lvl="2"/>
            <a:r>
              <a:rPr lang="en-US" sz="2800" dirty="0" smtClean="0"/>
              <a:t>CSOs active in the region – Development Initiatives, PASGR, </a:t>
            </a:r>
            <a:r>
              <a:rPr lang="en-US" sz="2800" dirty="0" err="1" smtClean="0"/>
              <a:t>Ushahidi</a:t>
            </a:r>
            <a:endParaRPr lang="en-US" sz="2800" dirty="0" smtClean="0"/>
          </a:p>
          <a:p>
            <a:pPr lvl="2"/>
            <a:r>
              <a:rPr lang="en-US" sz="2800" dirty="0" smtClean="0"/>
              <a:t>Others</a:t>
            </a:r>
            <a:endParaRPr lang="en-US" sz="2800" dirty="0"/>
          </a:p>
          <a:p>
            <a:pPr lvl="2"/>
            <a:endParaRPr lang="en-US" sz="2800" dirty="0" smtClean="0"/>
          </a:p>
          <a:p>
            <a:pPr lvl="1"/>
            <a:endParaRPr lang="en-US" sz="3200" dirty="0"/>
          </a:p>
          <a:p>
            <a:endParaRPr lang="en-US" sz="3600" dirty="0" smtClean="0"/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583412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r>
              <a:rPr lang="en-US" sz="3900" b="1" dirty="0" smtClean="0"/>
              <a:t>APHRC Consultation on Country Compact 2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4968552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600" dirty="0" smtClean="0"/>
              <a:t>Objectives</a:t>
            </a:r>
          </a:p>
          <a:p>
            <a:pPr lvl="1"/>
            <a:r>
              <a:rPr lang="en-US" dirty="0" smtClean="0"/>
              <a:t>Brainstorm </a:t>
            </a:r>
            <a:r>
              <a:rPr lang="en-US" dirty="0"/>
              <a:t>on creating a space for Africa-led strategy &amp; activity </a:t>
            </a:r>
            <a:r>
              <a:rPr lang="en-US" dirty="0" smtClean="0"/>
              <a:t>harmonization </a:t>
            </a:r>
          </a:p>
          <a:p>
            <a:pPr lvl="1"/>
            <a:r>
              <a:rPr lang="en-US" dirty="0" smtClean="0"/>
              <a:t>Define and clarify strategies and steps to advance CCs </a:t>
            </a:r>
            <a:endParaRPr lang="en-US" dirty="0"/>
          </a:p>
          <a:p>
            <a:pPr lvl="1"/>
            <a:r>
              <a:rPr lang="en-US" dirty="0"/>
              <a:t>Identify each partner’s area of focus </a:t>
            </a:r>
            <a:r>
              <a:rPr lang="en-US" dirty="0" smtClean="0"/>
              <a:t>and planned activities</a:t>
            </a:r>
          </a:p>
          <a:p>
            <a:pPr lvl="1"/>
            <a:r>
              <a:rPr lang="en-US" dirty="0" smtClean="0"/>
              <a:t>Discuss </a:t>
            </a:r>
            <a:r>
              <a:rPr lang="en-US" dirty="0"/>
              <a:t>possibilities and modalities of collaboration </a:t>
            </a:r>
            <a:r>
              <a:rPr lang="en-US" dirty="0" smtClean="0"/>
              <a:t>for </a:t>
            </a:r>
            <a:r>
              <a:rPr lang="en-US" dirty="0"/>
              <a:t>accelerated </a:t>
            </a:r>
            <a:r>
              <a:rPr lang="en-US" dirty="0" smtClean="0"/>
              <a:t>actions</a:t>
            </a:r>
            <a:endParaRPr lang="en-US" dirty="0"/>
          </a:p>
          <a:p>
            <a:pPr lvl="1"/>
            <a:r>
              <a:rPr lang="en-US" dirty="0"/>
              <a:t>Identify collaborative opportunities that if taken separately would have less impact and be less </a:t>
            </a:r>
            <a:r>
              <a:rPr lang="en-US" dirty="0" smtClean="0"/>
              <a:t>efficient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962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PHRC Them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PHRC Them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APHRC Theme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APHRC Theme 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APHRC Theme 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APHRC Theme 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APHRCTheme 7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4029</TotalTime>
  <Words>706</Words>
  <Application>Microsoft Macintosh PowerPoint</Application>
  <PresentationFormat>On-screen Show (4:3)</PresentationFormat>
  <Paragraphs>80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APHRC Theme 1</vt:lpstr>
      <vt:lpstr>APHRC Theme 2</vt:lpstr>
      <vt:lpstr>APHRC Theme 3</vt:lpstr>
      <vt:lpstr>APHRC Theme 4</vt:lpstr>
      <vt:lpstr>APHRC Theme 5</vt:lpstr>
      <vt:lpstr>APHRC Theme 6</vt:lpstr>
      <vt:lpstr>APHRCTheme 7 </vt:lpstr>
      <vt:lpstr>Delivering on Data Revolution in Africa:  Country Compacts as the Next Step </vt:lpstr>
      <vt:lpstr>Moving from ADC to a Country-led DR in Africa</vt:lpstr>
      <vt:lpstr>How do we catalyze a data revolution at country level in Africa?</vt:lpstr>
      <vt:lpstr>PowerPoint Presentation</vt:lpstr>
      <vt:lpstr>PowerPoint Presentation</vt:lpstr>
      <vt:lpstr>Achieving a Country Compact: Steps &amp; Activities 1 </vt:lpstr>
      <vt:lpstr>Achieving a Country Compact: Steps &amp; Activities 2 </vt:lpstr>
      <vt:lpstr>APHRC Consultation on Country Compact 1</vt:lpstr>
      <vt:lpstr>APHRC Consultation on Country Compact 2</vt:lpstr>
      <vt:lpstr>APHRC Consultation on Country Compact 3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Alex Ezeh</cp:lastModifiedBy>
  <cp:revision>143</cp:revision>
  <dcterms:created xsi:type="dcterms:W3CDTF">2012-10-31T11:56:52Z</dcterms:created>
  <dcterms:modified xsi:type="dcterms:W3CDTF">2016-01-21T05:27:39Z</dcterms:modified>
</cp:coreProperties>
</file>