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2"/>
  </p:notesMasterIdLst>
  <p:handoutMasterIdLst>
    <p:handoutMasterId r:id="rId23"/>
  </p:handoutMasterIdLst>
  <p:sldIdLst>
    <p:sldId id="291" r:id="rId2"/>
    <p:sldId id="257" r:id="rId3"/>
    <p:sldId id="270" r:id="rId4"/>
    <p:sldId id="272" r:id="rId5"/>
    <p:sldId id="276" r:id="rId6"/>
    <p:sldId id="279" r:id="rId7"/>
    <p:sldId id="277" r:id="rId8"/>
    <p:sldId id="278" r:id="rId9"/>
    <p:sldId id="258" r:id="rId10"/>
    <p:sldId id="288" r:id="rId11"/>
    <p:sldId id="292" r:id="rId12"/>
    <p:sldId id="293" r:id="rId13"/>
    <p:sldId id="294" r:id="rId14"/>
    <p:sldId id="295" r:id="rId15"/>
    <p:sldId id="289" r:id="rId16"/>
    <p:sldId id="290" r:id="rId17"/>
    <p:sldId id="297" r:id="rId18"/>
    <p:sldId id="282" r:id="rId19"/>
    <p:sldId id="281" r:id="rId20"/>
    <p:sldId id="268" r:id="rId21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GONG, ROBERT" initials="N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68028" autoAdjust="0"/>
  </p:normalViewPr>
  <p:slideViewPr>
    <p:cSldViewPr snapToGrid="0" snapToObjects="1">
      <p:cViewPr varScale="1">
        <p:scale>
          <a:sx n="31" d="100"/>
          <a:sy n="31" d="100"/>
        </p:scale>
        <p:origin x="16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2-06T16:30:24.608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86237-E999-B04D-8BF2-7FC69BE6D692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83AD7-1F01-774F-A7B6-01C911949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65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7A30D-537F-B842-8A85-5F8F6BD44F25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FB97C-218F-3244-BBE0-99B07E81B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228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B97C-218F-3244-BBE0-99B07E81B2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62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B97C-218F-3244-BBE0-99B07E81B2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36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B97C-218F-3244-BBE0-99B07E81B2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69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 surveys using mobile phones, hand held devises and tablets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implemented on pilot basis for real time interview analysis in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B97C-218F-3244-BBE0-99B07E81B2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93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B97C-218F-3244-BBE0-99B07E81B21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60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B97C-218F-3244-BBE0-99B07E81B21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457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B97C-218F-3244-BBE0-99B07E81B21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181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B97C-218F-3244-BBE0-99B07E81B21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525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B97C-218F-3244-BBE0-99B07E81B21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671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B97C-218F-3244-BBE0-99B07E81B21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B97C-218F-3244-BBE0-99B07E81B2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21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B97C-218F-3244-BBE0-99B07E81B2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7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B97C-218F-3244-BBE0-99B07E81B2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89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B97C-218F-3244-BBE0-99B07E81B2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62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B97C-218F-3244-BBE0-99B07E81B2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1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B97C-218F-3244-BBE0-99B07E81B2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50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B97C-218F-3244-BBE0-99B07E81B2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37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B97C-218F-3244-BBE0-99B07E81B2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77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870D-CEAE-7142-BBEA-754DB2425EB6}" type="datetime1">
              <a:rPr lang="x-none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54B85CF-4AC9-AE4A-A2F3-21B1B5AFE1F9}" type="datetime1">
              <a:rPr lang="x-none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42D1-8D09-AB42-81B2-52A73735FAC9}" type="datetime1">
              <a:rPr lang="x-none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ED91E922-327A-4646-9957-448FFE41051B}" type="datetime1">
              <a:rPr lang="x-none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9D89290-CBB9-474E-AA5B-48F104F0C16B}" type="datetime1">
              <a:rPr lang="x-none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B8B3-F86F-A946-9408-D3EE6325D153}" type="datetime1">
              <a:rPr lang="x-none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51E8-663D-4C4B-A6F6-A317C3AC08D0}" type="datetime1">
              <a:rPr lang="x-none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AB4A-6901-6B41-A8DE-92C474A8EAEE}" type="datetime1">
              <a:rPr lang="x-none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5CFE-364D-F04D-8183-00258DFCC886}" type="datetime1">
              <a:rPr lang="x-none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0A46-A25A-7E4F-8961-25F526430982}" type="datetime1">
              <a:rPr lang="x-none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9CF948-674B-0F41-8F4D-E209ABFEACB1}" type="datetime1">
              <a:rPr lang="x-none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519045DF-3686-F043-8AE3-52B96706A787}" type="datetime1">
              <a:rPr lang="x-none" smtClean="0"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3877-EBA1-7F4D-8908-47729C10718F}" type="datetime1">
              <a:rPr lang="x-none" smtClean="0"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91AD-6C33-5A4F-ADA7-F5C1137C37E4}" type="datetime1">
              <a:rPr lang="x-none" smtClean="0"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154F18DC-AA58-6442-8342-13206177CD12}" type="datetime1">
              <a:rPr lang="x-none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DB675F3-6358-4742-8801-B3AA5CAB8D4E}" type="datetime1">
              <a:rPr lang="x-none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ustainabledevelopment.un.org/focussdg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9058" y="2136258"/>
            <a:ext cx="9366151" cy="16033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Bank’s contribution to Data Revolution </a:t>
            </a:r>
            <a:br>
              <a:rPr lang="en-US" b="1" dirty="0" smtClean="0"/>
            </a:br>
            <a:r>
              <a:rPr lang="en-US" b="1" dirty="0" smtClean="0"/>
              <a:t>                 - </a:t>
            </a:r>
            <a:r>
              <a:rPr lang="en-US" sz="2800" b="1" i="1" dirty="0" smtClean="0"/>
              <a:t>Does Africa count?</a:t>
            </a:r>
            <a:endParaRPr lang="en-US" sz="2800" b="1" i="1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81000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65805" y="44119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253181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Meeting of Directors of National Statistics Offices on the Data Revolution in Africa</a:t>
            </a:r>
            <a:endParaRPr lang="en-US" dirty="0"/>
          </a:p>
          <a:p>
            <a:endParaRPr lang="en-US" b="1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January 20-22 2016</a:t>
            </a:r>
            <a:r>
              <a:rPr lang="en-US" dirty="0"/>
              <a:t>; Addis Ababa, Ethiopia</a:t>
            </a:r>
          </a:p>
          <a:p>
            <a:pPr algn="ctr"/>
            <a:endParaRPr lang="en-US" i="1" dirty="0"/>
          </a:p>
          <a:p>
            <a:endParaRPr lang="x-non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5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14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Century Gothic" charset="0"/>
              </a:rPr>
              <a:t>Vehicle for statistical Development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170" y="1110424"/>
            <a:ext cx="6640830" cy="5458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SCB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  “vehicle” for statistical development</a:t>
            </a:r>
          </a:p>
          <a:p>
            <a:r>
              <a:rPr lang="en-US" dirty="0" smtClean="0"/>
              <a:t>Implemented </a:t>
            </a:r>
            <a:r>
              <a:rPr lang="en-US" dirty="0"/>
              <a:t>by the African Development Bank </a:t>
            </a:r>
            <a:r>
              <a:rPr lang="en-US" dirty="0" smtClean="0"/>
              <a:t>since 2004 </a:t>
            </a:r>
            <a:r>
              <a:rPr lang="en-US" dirty="0"/>
              <a:t>in collaboration with major development partners </a:t>
            </a:r>
            <a:endParaRPr lang="en-US" dirty="0" smtClean="0"/>
          </a:p>
          <a:p>
            <a:r>
              <a:rPr lang="en-US" dirty="0"/>
              <a:t>Under the program AfDB has committed over US$ 100 million in grants </a:t>
            </a:r>
            <a:r>
              <a:rPr lang="en-US" dirty="0" smtClean="0"/>
              <a:t>to support: </a:t>
            </a:r>
            <a:endParaRPr lang="x-none" dirty="0"/>
          </a:p>
          <a:p>
            <a:pPr lvl="2"/>
            <a:r>
              <a:rPr lang="en-US" dirty="0"/>
              <a:t>Strategy, organizational and methods development to promote statistical </a:t>
            </a:r>
            <a:r>
              <a:rPr lang="en-US" dirty="0" smtClean="0"/>
              <a:t>infrastructure</a:t>
            </a:r>
            <a:endParaRPr lang="x-none" sz="1600" dirty="0"/>
          </a:p>
          <a:p>
            <a:pPr lvl="2"/>
            <a:r>
              <a:rPr lang="en-US" dirty="0"/>
              <a:t>Adaptation of international statistical standards to conditions in </a:t>
            </a:r>
            <a:r>
              <a:rPr lang="en-US" dirty="0" smtClean="0"/>
              <a:t>RMCs</a:t>
            </a:r>
            <a:endParaRPr lang="x-none" sz="1600" dirty="0"/>
          </a:p>
          <a:p>
            <a:pPr lvl="2"/>
            <a:r>
              <a:rPr lang="en-US" dirty="0"/>
              <a:t>Harmonization of data generation and dissemination practices for data comparability across RMCs with the rest of the </a:t>
            </a:r>
            <a:r>
              <a:rPr lang="en-US" dirty="0" smtClean="0"/>
              <a:t>world</a:t>
            </a:r>
            <a:endParaRPr lang="x-none" sz="1600" dirty="0"/>
          </a:p>
          <a:p>
            <a:pPr lvl="2"/>
            <a:r>
              <a:rPr lang="en-US" dirty="0"/>
              <a:t>Training of RMC and SRO officials to strengthen statistical capacity</a:t>
            </a:r>
            <a:r>
              <a:rPr lang="x-none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4" y="180438"/>
            <a:ext cx="920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" y="2427284"/>
            <a:ext cx="2507742" cy="251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19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8724900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Some of the initiatives under SCB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859" y="1110425"/>
            <a:ext cx="6835141" cy="5633276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/>
              <a:t>The African Information Highway (AIH</a:t>
            </a:r>
            <a:r>
              <a:rPr lang="en-US" b="1" i="1" dirty="0" smtClean="0"/>
              <a:t>)</a:t>
            </a:r>
          </a:p>
          <a:p>
            <a:pPr lvl="2"/>
            <a:r>
              <a:rPr lang="en-US" dirty="0" smtClean="0"/>
              <a:t>Launched in 2012</a:t>
            </a:r>
          </a:p>
          <a:p>
            <a:pPr lvl="2"/>
            <a:r>
              <a:rPr lang="en-US" dirty="0" smtClean="0"/>
              <a:t>Data </a:t>
            </a:r>
            <a:r>
              <a:rPr lang="en-US" dirty="0"/>
              <a:t>Portals/Open Data systems with common IT Platforms </a:t>
            </a:r>
            <a:r>
              <a:rPr lang="en-US" dirty="0" smtClean="0"/>
              <a:t>installed </a:t>
            </a:r>
            <a:r>
              <a:rPr lang="en-US" dirty="0"/>
              <a:t>in all 54 African countries and 16 African sub-regional and regional organizations</a:t>
            </a:r>
            <a:r>
              <a:rPr lang="x-none" dirty="0"/>
              <a:t> </a:t>
            </a:r>
            <a:r>
              <a:rPr lang="x-none" dirty="0" smtClean="0"/>
              <a:t> </a:t>
            </a:r>
            <a:endParaRPr lang="en-US" dirty="0" smtClean="0"/>
          </a:p>
          <a:p>
            <a:pPr lvl="2"/>
            <a:r>
              <a:rPr lang="en-US" dirty="0"/>
              <a:t>O</a:t>
            </a:r>
            <a:r>
              <a:rPr lang="en-US" dirty="0" smtClean="0"/>
              <a:t>ne</a:t>
            </a:r>
            <a:r>
              <a:rPr lang="en-US" dirty="0"/>
              <a:t>-stop </a:t>
            </a:r>
            <a:r>
              <a:rPr lang="en-US" dirty="0" smtClean="0"/>
              <a:t>shop to </a:t>
            </a:r>
            <a:r>
              <a:rPr lang="en-US" dirty="0"/>
              <a:t>all data necessary for managing and monitoring development results in African countries</a:t>
            </a:r>
            <a:r>
              <a:rPr lang="x-none" dirty="0"/>
              <a:t> </a:t>
            </a:r>
            <a:endParaRPr lang="en-US" dirty="0" smtClean="0"/>
          </a:p>
          <a:p>
            <a:r>
              <a:rPr lang="en-US" b="1" i="1" dirty="0"/>
              <a:t>Advocacy for Population and Housing Censuses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smtClean="0"/>
              <a:t>Undertaken by ASSD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esulted </a:t>
            </a:r>
            <a:r>
              <a:rPr lang="en-US" dirty="0"/>
              <a:t>in the highest participation by RMCs in any round to </a:t>
            </a:r>
            <a:r>
              <a:rPr lang="en-US" dirty="0" smtClean="0"/>
              <a:t>date, with </a:t>
            </a:r>
            <a:r>
              <a:rPr lang="x-none" dirty="0" smtClean="0"/>
              <a:t> </a:t>
            </a:r>
            <a:r>
              <a:rPr lang="en-US" dirty="0"/>
              <a:t>50 African countries </a:t>
            </a:r>
            <a:r>
              <a:rPr lang="en-US" dirty="0" smtClean="0"/>
              <a:t>participating </a:t>
            </a:r>
            <a:r>
              <a:rPr lang="en-US" dirty="0"/>
              <a:t>in the 2010 round of </a:t>
            </a:r>
            <a:r>
              <a:rPr lang="en-US" dirty="0" smtClean="0"/>
              <a:t>World </a:t>
            </a:r>
            <a:r>
              <a:rPr lang="en-US" dirty="0"/>
              <a:t>Population and Housing Census by end-2014 compared to 35 in 2000 round</a:t>
            </a:r>
            <a:r>
              <a:rPr lang="x-none" dirty="0"/>
              <a:t> </a:t>
            </a:r>
            <a:endParaRPr lang="en-US" dirty="0"/>
          </a:p>
          <a:p>
            <a:r>
              <a:rPr lang="en-US" b="1" i="1" dirty="0" smtClean="0"/>
              <a:t>International </a:t>
            </a:r>
            <a:r>
              <a:rPr lang="en-US" b="1" i="1" dirty="0"/>
              <a:t>Comparison Program for Africa (ICP) </a:t>
            </a:r>
            <a:endParaRPr lang="en-US" b="1" i="1" dirty="0" smtClean="0"/>
          </a:p>
          <a:p>
            <a:pPr lvl="2"/>
            <a:r>
              <a:rPr lang="en-US" dirty="0"/>
              <a:t>M</a:t>
            </a:r>
            <a:r>
              <a:rPr lang="en-US" dirty="0" smtClean="0"/>
              <a:t>anaged </a:t>
            </a:r>
            <a:r>
              <a:rPr lang="en-US" dirty="0"/>
              <a:t>by AfDB since 2002</a:t>
            </a:r>
            <a:r>
              <a:rPr lang="en-US" b="1" i="1" dirty="0"/>
              <a:t> </a:t>
            </a:r>
            <a:r>
              <a:rPr lang="en-US" dirty="0"/>
              <a:t>to measure price levels and economic aggregates in real terms </a:t>
            </a:r>
            <a:r>
              <a:rPr lang="en-US" dirty="0" smtClean="0"/>
              <a:t>across Africa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apacity</a:t>
            </a:r>
            <a:r>
              <a:rPr lang="en-US" dirty="0"/>
              <a:t>-building platform for price statistics, national accounts and related statistics and adopting best practices in economic and social statistics</a:t>
            </a:r>
            <a:r>
              <a:rPr lang="x-none" dirty="0"/>
              <a:t> </a:t>
            </a:r>
            <a:endParaRPr lang="en-US" b="1" i="1" dirty="0" smtClean="0"/>
          </a:p>
          <a:p>
            <a:r>
              <a:rPr lang="en-US" b="1" i="1" dirty="0"/>
              <a:t>Civil Registration and Vital Statistics</a:t>
            </a:r>
            <a:r>
              <a:rPr lang="x-none" dirty="0"/>
              <a:t> </a:t>
            </a:r>
            <a:endParaRPr lang="en-US" dirty="0" smtClean="0"/>
          </a:p>
          <a:p>
            <a:pPr lvl="2"/>
            <a:r>
              <a:rPr lang="en-US" dirty="0" smtClean="0"/>
              <a:t>Implemented by </a:t>
            </a:r>
            <a:r>
              <a:rPr lang="en-US" dirty="0" err="1"/>
              <a:t>AfDB</a:t>
            </a:r>
            <a:r>
              <a:rPr lang="en-US" dirty="0"/>
              <a:t> </a:t>
            </a:r>
            <a:r>
              <a:rPr lang="en-US" dirty="0" smtClean="0"/>
              <a:t>in collaboration with other Pan Africa </a:t>
            </a:r>
            <a:r>
              <a:rPr lang="en-US" dirty="0" err="1" smtClean="0"/>
              <a:t>institutiions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4" y="180438"/>
            <a:ext cx="920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2" y="1511461"/>
            <a:ext cx="2274569" cy="1601651"/>
          </a:xfrm>
          <a:prstGeom prst="rect">
            <a:avLst/>
          </a:prstGeom>
        </p:spPr>
      </p:pic>
      <p:pic>
        <p:nvPicPr>
          <p:cNvPr id="15" name="Picture 2" descr="d:\MGR2555\Desktop\Picture1-000000po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010" y="3200401"/>
            <a:ext cx="2834641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50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Initiatives </a:t>
            </a:r>
            <a:r>
              <a:rPr lang="en-US" b="1" dirty="0" smtClean="0"/>
              <a:t>under </a:t>
            </a:r>
            <a:r>
              <a:rPr lang="en-US" b="1" dirty="0"/>
              <a:t>SCB </a:t>
            </a:r>
            <a:r>
              <a:rPr lang="en-US" b="1" dirty="0" smtClean="0"/>
              <a:t>Program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1710" y="1153470"/>
            <a:ext cx="6812280" cy="5704529"/>
          </a:xfrm>
        </p:spPr>
        <p:txBody>
          <a:bodyPr>
            <a:normAutofit fontScale="32500" lnSpcReduction="20000"/>
          </a:bodyPr>
          <a:lstStyle/>
          <a:p>
            <a:r>
              <a:rPr lang="en-US" sz="3700" b="1" i="1" dirty="0"/>
              <a:t>Africa Infrastructure Knowledge Program (AIKP)</a:t>
            </a:r>
            <a:r>
              <a:rPr lang="x-none" sz="3700" b="1" i="1" dirty="0"/>
              <a:t> </a:t>
            </a:r>
            <a:endParaRPr lang="en-US" sz="3700" b="1" i="1" dirty="0" smtClean="0"/>
          </a:p>
          <a:p>
            <a:pPr lvl="2"/>
            <a:r>
              <a:rPr lang="en-US" sz="3700" dirty="0"/>
              <a:t>A</a:t>
            </a:r>
            <a:r>
              <a:rPr lang="en-US" sz="3700" dirty="0" smtClean="0"/>
              <a:t>dopts </a:t>
            </a:r>
            <a:r>
              <a:rPr lang="en-US" sz="3700" dirty="0"/>
              <a:t>a longer-term perspective in providing a framework for </a:t>
            </a:r>
            <a:r>
              <a:rPr lang="en-US" sz="3700" dirty="0" smtClean="0"/>
              <a:t>generating country-level </a:t>
            </a:r>
            <a:r>
              <a:rPr lang="en-US" sz="3700" dirty="0"/>
              <a:t>knowledge on infrastructure </a:t>
            </a:r>
            <a:r>
              <a:rPr lang="en-US" sz="3700" dirty="0" smtClean="0"/>
              <a:t>on </a:t>
            </a:r>
            <a:r>
              <a:rPr lang="en-US" sz="3700" dirty="0"/>
              <a:t>a more sustainable basis</a:t>
            </a:r>
            <a:r>
              <a:rPr lang="x-none" sz="3700" dirty="0"/>
              <a:t> </a:t>
            </a:r>
            <a:endParaRPr lang="en-US" sz="3700" dirty="0" smtClean="0"/>
          </a:p>
          <a:p>
            <a:pPr lvl="2"/>
            <a:r>
              <a:rPr lang="en-US" sz="3700" dirty="0"/>
              <a:t>P</a:t>
            </a:r>
            <a:r>
              <a:rPr lang="en-US" sz="3700" dirty="0" smtClean="0"/>
              <a:t>rovides benchmarks </a:t>
            </a:r>
            <a:r>
              <a:rPr lang="en-US" sz="3700" dirty="0"/>
              <a:t>for </a:t>
            </a:r>
            <a:r>
              <a:rPr lang="en-US" sz="3700" dirty="0" smtClean="0"/>
              <a:t>measuring </a:t>
            </a:r>
            <a:r>
              <a:rPr lang="en-US" sz="3700" dirty="0"/>
              <a:t>improvements in infrastructure services to ensure that </a:t>
            </a:r>
            <a:r>
              <a:rPr lang="en-US" sz="3700" dirty="0" smtClean="0"/>
              <a:t>finances are </a:t>
            </a:r>
            <a:r>
              <a:rPr lang="en-US" sz="3700" dirty="0"/>
              <a:t>directed where they will have the greatest impact</a:t>
            </a:r>
            <a:r>
              <a:rPr lang="x-none" sz="3500" dirty="0"/>
              <a:t> </a:t>
            </a:r>
            <a:endParaRPr lang="en-US" sz="3500" b="1" i="1" dirty="0" smtClean="0"/>
          </a:p>
          <a:p>
            <a:r>
              <a:rPr lang="en-US" sz="3700" b="1" i="1" dirty="0" smtClean="0"/>
              <a:t>Labor Statistics: </a:t>
            </a:r>
            <a:r>
              <a:rPr lang="x-none" sz="3700" dirty="0" smtClean="0"/>
              <a:t> </a:t>
            </a:r>
            <a:r>
              <a:rPr lang="en-US" sz="3700" dirty="0" smtClean="0"/>
              <a:t>the </a:t>
            </a:r>
            <a:r>
              <a:rPr lang="en-US" sz="3700" dirty="0"/>
              <a:t>Bank assists RMCs to improve their labor statistics through:</a:t>
            </a:r>
            <a:endParaRPr lang="x-none" sz="3700" dirty="0"/>
          </a:p>
          <a:p>
            <a:pPr lvl="2"/>
            <a:r>
              <a:rPr lang="en-US" sz="3700" dirty="0" smtClean="0"/>
              <a:t>operational </a:t>
            </a:r>
            <a:r>
              <a:rPr lang="en-US" sz="3700" dirty="0"/>
              <a:t>and methodological guidebooks for </a:t>
            </a:r>
            <a:r>
              <a:rPr lang="en-US" sz="3700" dirty="0" smtClean="0"/>
              <a:t>conducting </a:t>
            </a:r>
            <a:r>
              <a:rPr lang="en-US" sz="3700" dirty="0"/>
              <a:t>labor force and household </a:t>
            </a:r>
            <a:r>
              <a:rPr lang="en-US" sz="3700" dirty="0" smtClean="0"/>
              <a:t>surveys</a:t>
            </a:r>
            <a:endParaRPr lang="x-none" sz="3700" dirty="0"/>
          </a:p>
          <a:p>
            <a:pPr lvl="2"/>
            <a:r>
              <a:rPr lang="en-US" sz="3700" dirty="0"/>
              <a:t>Assisting </a:t>
            </a:r>
            <a:r>
              <a:rPr lang="en-US" sz="3700" dirty="0" smtClean="0"/>
              <a:t>countries </a:t>
            </a:r>
            <a:r>
              <a:rPr lang="en-US" sz="3700" dirty="0"/>
              <a:t>with the undertaking of labor </a:t>
            </a:r>
            <a:r>
              <a:rPr lang="en-US" sz="3700" dirty="0" smtClean="0"/>
              <a:t>surveys and labor statistics classifications</a:t>
            </a:r>
            <a:endParaRPr lang="x-none" sz="3700" dirty="0"/>
          </a:p>
          <a:p>
            <a:pPr lvl="2"/>
            <a:r>
              <a:rPr lang="en-US" sz="3700" dirty="0"/>
              <a:t>Providing training for African sampling </a:t>
            </a:r>
            <a:r>
              <a:rPr lang="en-US" sz="3700" dirty="0" smtClean="0"/>
              <a:t>statisticians</a:t>
            </a:r>
            <a:endParaRPr lang="en-US" sz="3700" dirty="0"/>
          </a:p>
          <a:p>
            <a:r>
              <a:rPr lang="en-US" sz="3700" b="1" i="1" dirty="0"/>
              <a:t>Improving Data on Food Security, Sustainable Agricultural and Rural Development</a:t>
            </a:r>
            <a:r>
              <a:rPr lang="x-none" sz="3700" dirty="0"/>
              <a:t> </a:t>
            </a:r>
            <a:endParaRPr lang="en-US" sz="3700" dirty="0" smtClean="0"/>
          </a:p>
          <a:p>
            <a:pPr lvl="2"/>
            <a:r>
              <a:rPr lang="en-US" sz="3700" dirty="0"/>
              <a:t>Under the Global Strategy for Improving Statistics for Food Security, Sustainable Agriculture </a:t>
            </a:r>
            <a:r>
              <a:rPr lang="en-US" sz="3700" dirty="0" smtClean="0"/>
              <a:t>&amp;  </a:t>
            </a:r>
            <a:r>
              <a:rPr lang="en-US" sz="3700" dirty="0"/>
              <a:t>Rural Development, the Action Plan for Africa was formulated by </a:t>
            </a:r>
            <a:r>
              <a:rPr lang="en-US" sz="3700" dirty="0" smtClean="0"/>
              <a:t>AfDB, UNECA, &amp; the </a:t>
            </a:r>
            <a:r>
              <a:rPr lang="en-US" sz="3700" dirty="0"/>
              <a:t>FAO</a:t>
            </a:r>
            <a:r>
              <a:rPr lang="x-none" sz="3700" dirty="0"/>
              <a:t> </a:t>
            </a:r>
            <a:endParaRPr lang="en-US" sz="3700" dirty="0"/>
          </a:p>
          <a:p>
            <a:r>
              <a:rPr lang="en-US" sz="3700" b="1" i="1" dirty="0"/>
              <a:t>Rebasing of </a:t>
            </a:r>
            <a:r>
              <a:rPr lang="en-US" sz="3700" b="1" i="1" dirty="0" smtClean="0"/>
              <a:t>GDP &amp; reviews</a:t>
            </a:r>
          </a:p>
          <a:p>
            <a:pPr lvl="2"/>
            <a:r>
              <a:rPr lang="en-US" sz="3700" dirty="0" smtClean="0"/>
              <a:t>Several countries already assisted with GDP rebasing by AfDB in collaboration with the World Bank and IMF, with 35 countries due to rebase in the near future</a:t>
            </a:r>
          </a:p>
          <a:p>
            <a:pPr lvl="2"/>
            <a:r>
              <a:rPr lang="en-US" sz="3700" dirty="0" smtClean="0"/>
              <a:t>Peer review of national accounts</a:t>
            </a:r>
          </a:p>
          <a:p>
            <a:r>
              <a:rPr lang="en-US" sz="3700" b="1" i="1" dirty="0" smtClean="0"/>
              <a:t>Preparation of Country Statistical Profile (</a:t>
            </a:r>
            <a:r>
              <a:rPr lang="en-US" sz="3700" b="1" i="1" dirty="0" err="1" smtClean="0"/>
              <a:t>CStP</a:t>
            </a:r>
            <a:r>
              <a:rPr lang="en-US" sz="3700" b="1" i="1" dirty="0" smtClean="0"/>
              <a:t>)</a:t>
            </a:r>
            <a:r>
              <a:rPr lang="x-none" sz="3700" dirty="0" smtClean="0"/>
              <a:t>  </a:t>
            </a:r>
            <a:endParaRPr lang="en-US" sz="3700" dirty="0" smtClean="0"/>
          </a:p>
          <a:p>
            <a:pPr lvl="2"/>
            <a:r>
              <a:rPr lang="en-US" sz="3700" dirty="0"/>
              <a:t>diagnostic and programming tool for evaluating the national and sector development strategies</a:t>
            </a:r>
            <a:r>
              <a:rPr lang="x-none" sz="3700" dirty="0"/>
              <a:t> </a:t>
            </a:r>
            <a:endParaRPr lang="en-US" sz="3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4" y="180438"/>
            <a:ext cx="920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6118"/>
            <a:ext cx="2513009" cy="17557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60746"/>
            <a:ext cx="2698855" cy="18553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6264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23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Recent Innovations in Methods of Data Collection and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4580" y="1044555"/>
            <a:ext cx="6697980" cy="5524520"/>
          </a:xfrm>
        </p:spPr>
        <p:txBody>
          <a:bodyPr>
            <a:normAutofit fontScale="92500"/>
          </a:bodyPr>
          <a:lstStyle/>
          <a:p>
            <a:r>
              <a:rPr lang="en-US" dirty="0"/>
              <a:t>Under the </a:t>
            </a:r>
            <a:r>
              <a:rPr lang="en-US" dirty="0" smtClean="0"/>
              <a:t>AIH initiative</a:t>
            </a:r>
            <a:r>
              <a:rPr lang="en-US" dirty="0"/>
              <a:t>, the AfDB promotes the use of advanced technology</a:t>
            </a:r>
            <a:r>
              <a:rPr lang="x-none" dirty="0"/>
              <a:t> </a:t>
            </a:r>
            <a:r>
              <a:rPr lang="en-US" dirty="0" smtClean="0"/>
              <a:t>through:</a:t>
            </a:r>
            <a:endParaRPr lang="en-US" b="1" i="1" dirty="0" smtClean="0"/>
          </a:p>
          <a:p>
            <a:pPr lvl="2"/>
            <a:r>
              <a:rPr lang="en-US" b="1" i="1" dirty="0" smtClean="0"/>
              <a:t>Quick </a:t>
            </a:r>
            <a:r>
              <a:rPr lang="en-US" b="1" i="1" dirty="0"/>
              <a:t>surveys using mobile phones, hand held devises and tablets</a:t>
            </a:r>
            <a:r>
              <a:rPr lang="en-US" dirty="0"/>
              <a:t> </a:t>
            </a:r>
            <a:endParaRPr lang="en-US" dirty="0" smtClean="0"/>
          </a:p>
          <a:p>
            <a:pPr lvl="4"/>
            <a:r>
              <a:rPr lang="en-US" dirty="0" smtClean="0"/>
              <a:t>Implemented on pilot survey of youth unemployment in DRC, Tunisia and a CWIQ survey in Uganda using a combination of telephone calls from call centers and tablets</a:t>
            </a:r>
          </a:p>
          <a:p>
            <a:pPr lvl="2"/>
            <a:r>
              <a:rPr lang="en-US" b="1" i="1" dirty="0"/>
              <a:t>Weekly data collection of prices for food </a:t>
            </a:r>
            <a:r>
              <a:rPr lang="en-US" b="1" i="1" dirty="0" smtClean="0"/>
              <a:t>items</a:t>
            </a:r>
          </a:p>
          <a:p>
            <a:pPr lvl="4"/>
            <a:r>
              <a:rPr lang="en-US" dirty="0" smtClean="0"/>
              <a:t>AfDB </a:t>
            </a:r>
            <a:r>
              <a:rPr lang="en-US" dirty="0"/>
              <a:t>in collaboration with EU’s Joint Research Center currently undertaken in 40 African countries using its AIH web platform</a:t>
            </a:r>
            <a:r>
              <a:rPr lang="x-none" dirty="0"/>
              <a:t> </a:t>
            </a:r>
            <a:endParaRPr lang="en-US" dirty="0" smtClean="0"/>
          </a:p>
          <a:p>
            <a:pPr lvl="2"/>
            <a:r>
              <a:rPr lang="en-US" b="1" i="1" dirty="0"/>
              <a:t>Data Collection undertaken by national agricultural extension systems</a:t>
            </a:r>
            <a:r>
              <a:rPr lang="en-US" dirty="0"/>
              <a:t> </a:t>
            </a:r>
            <a:endParaRPr lang="en-US" dirty="0" smtClean="0"/>
          </a:p>
          <a:p>
            <a:pPr lvl="4"/>
            <a:r>
              <a:rPr lang="en-US" dirty="0"/>
              <a:t>E</a:t>
            </a:r>
            <a:r>
              <a:rPr lang="en-US" dirty="0" smtClean="0"/>
              <a:t>xpand on </a:t>
            </a:r>
            <a:r>
              <a:rPr lang="en-US" dirty="0"/>
              <a:t>weekly </a:t>
            </a:r>
            <a:r>
              <a:rPr lang="en-US" dirty="0" smtClean="0"/>
              <a:t>food </a:t>
            </a:r>
            <a:r>
              <a:rPr lang="en-US" dirty="0"/>
              <a:t>price data </a:t>
            </a:r>
            <a:r>
              <a:rPr lang="en-US" dirty="0" smtClean="0"/>
              <a:t>collection using </a:t>
            </a:r>
            <a:r>
              <a:rPr lang="en-US" dirty="0"/>
              <a:t>mobile phones and tablets technology in multiple locations using extension officers</a:t>
            </a:r>
            <a:r>
              <a:rPr lang="x-none" dirty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4" y="180438"/>
            <a:ext cx="920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7" y="4236122"/>
            <a:ext cx="2354580" cy="16448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6" y="1401224"/>
            <a:ext cx="2503170" cy="177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68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14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Recent Innovations in Methods of Data Collection and Management </a:t>
            </a:r>
            <a:r>
              <a:rPr lang="en-US" sz="2800" b="1" dirty="0" smtClean="0"/>
              <a:t>(cont.)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0310" y="1468931"/>
            <a:ext cx="6560820" cy="4577539"/>
          </a:xfrm>
        </p:spPr>
        <p:txBody>
          <a:bodyPr>
            <a:normAutofit lnSpcReduction="10000"/>
          </a:bodyPr>
          <a:lstStyle/>
          <a:p>
            <a:r>
              <a:rPr lang="en-US" b="1" i="1" dirty="0"/>
              <a:t>Data Dissemination to Farmers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Providing weekly market food price data to farmers in distant markets through cell phone</a:t>
            </a:r>
            <a:r>
              <a:rPr lang="x-none" dirty="0"/>
              <a:t> </a:t>
            </a:r>
            <a:r>
              <a:rPr lang="en-US" dirty="0"/>
              <a:t>	</a:t>
            </a:r>
          </a:p>
          <a:p>
            <a:r>
              <a:rPr lang="en-US" b="1" i="1" dirty="0"/>
              <a:t>Creation of Farmers’ Registries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Pilot phase initiated in Zambia with records on over 10,000 farmers collected</a:t>
            </a:r>
            <a:r>
              <a:rPr lang="x-none"/>
              <a:t> 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chemeClr val="tx1"/>
                </a:solidFill>
              </a:rPr>
              <a:t>to be initiated in Tunisia and expanded  progressively to other countries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i="1" dirty="0"/>
              <a:t>Digital Farm Mapping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Provide maps of all farms or agricultural land in participating countries</a:t>
            </a:r>
            <a:r>
              <a:rPr lang="x-none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Overall will provide ideal frames for Agriculture. Related surveys</a:t>
            </a:r>
            <a:endParaRPr lang="en-US" dirty="0">
              <a:solidFill>
                <a:schemeClr val="tx1"/>
              </a:solidFill>
            </a:endParaRPr>
          </a:p>
          <a:p>
            <a:pPr marL="6858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4" y="180438"/>
            <a:ext cx="920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48890"/>
            <a:ext cx="2712674" cy="20787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9059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1450" y="-217760"/>
            <a:ext cx="9620250" cy="9144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Tragedy for Africa &amp; other developing regions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0310" y="846629"/>
            <a:ext cx="6560820" cy="5878021"/>
          </a:xfrm>
        </p:spPr>
        <p:txBody>
          <a:bodyPr>
            <a:normAutofit fontScale="92500" lnSpcReduction="20000"/>
          </a:bodyPr>
          <a:lstStyle/>
          <a:p>
            <a:pPr marL="0" lvl="2" indent="0">
              <a:spcBef>
                <a:spcPts val="2000"/>
              </a:spcBef>
              <a:buNone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Tragedy...</a:t>
            </a:r>
          </a:p>
          <a:p>
            <a:pPr marL="0" indent="0">
              <a:buNone/>
            </a:pPr>
            <a:endParaRPr lang="en-US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b="1" i="1" dirty="0" smtClean="0"/>
              <a:t>Rear View Mirror is shattered…..  </a:t>
            </a:r>
          </a:p>
          <a:p>
            <a:r>
              <a:rPr lang="en-US" b="1" i="1" dirty="0" smtClean="0"/>
              <a:t>Playing </a:t>
            </a:r>
            <a:r>
              <a:rPr lang="en-US" b="1" i="1" dirty="0"/>
              <a:t>Catch up…..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lvl="2"/>
            <a:r>
              <a:rPr lang="en-US" dirty="0"/>
              <a:t>New methodologies &amp; </a:t>
            </a:r>
            <a:r>
              <a:rPr lang="en-US" dirty="0" smtClean="0"/>
              <a:t>guidelines </a:t>
            </a:r>
            <a:r>
              <a:rPr lang="en-US" dirty="0" err="1" smtClean="0"/>
              <a:t>i.e</a:t>
            </a:r>
            <a:r>
              <a:rPr lang="en-US" dirty="0" smtClean="0"/>
              <a:t> MDGs&gt;&gt;SDGs</a:t>
            </a:r>
            <a:endParaRPr lang="en-US" dirty="0"/>
          </a:p>
          <a:p>
            <a:pPr lvl="2"/>
            <a:r>
              <a:rPr lang="en-US" dirty="0"/>
              <a:t>Moving target --- new indicators</a:t>
            </a:r>
          </a:p>
          <a:p>
            <a:pPr marL="0" indent="0">
              <a:buNone/>
            </a:pPr>
            <a:r>
              <a:rPr lang="en-US" dirty="0"/>
              <a:t>…..Difficulties to cope with pace of development…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Because of challenges countries face..…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Inadequate legal &amp; institutional framework</a:t>
            </a:r>
          </a:p>
          <a:p>
            <a:pPr lvl="2"/>
            <a:r>
              <a:rPr lang="en-US" dirty="0" smtClean="0"/>
              <a:t>Poor infrastructure facilities</a:t>
            </a:r>
            <a:r>
              <a:rPr lang="x-none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Inadequate trained personnel</a:t>
            </a:r>
            <a:endParaRPr lang="en-US" dirty="0"/>
          </a:p>
          <a:p>
            <a:pPr lvl="2"/>
            <a:r>
              <a:rPr lang="en-US" dirty="0" smtClean="0"/>
              <a:t>Poor funding</a:t>
            </a:r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438"/>
            <a:ext cx="920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:\untitled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4" y="3136882"/>
            <a:ext cx="2464436" cy="278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ssautoglass.com/wp-content/uploads/2013/08/broke-side-view-mirror-glas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4" y="1535549"/>
            <a:ext cx="2464435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73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1450" y="-217760"/>
            <a:ext cx="9620250" cy="9144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Opportunity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170" y="979979"/>
            <a:ext cx="6560820" cy="58780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2" indent="0">
              <a:spcBef>
                <a:spcPts val="2000"/>
              </a:spcBef>
              <a:buNone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Playing catch up can be an opportunity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b="1" i="1" dirty="0" smtClean="0"/>
              <a:t>Take advantage of being latecomers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r>
              <a:rPr lang="en-US" dirty="0" smtClean="0"/>
              <a:t>Not </a:t>
            </a:r>
            <a:r>
              <a:rPr lang="en-US"/>
              <a:t>doing </a:t>
            </a:r>
            <a:r>
              <a:rPr lang="en-US" smtClean="0"/>
              <a:t>same the </a:t>
            </a:r>
            <a:r>
              <a:rPr lang="en-US" dirty="0"/>
              <a:t>way as others have </a:t>
            </a:r>
            <a:r>
              <a:rPr lang="en-US" dirty="0" smtClean="0"/>
              <a:t>done</a:t>
            </a:r>
          </a:p>
          <a:p>
            <a:pPr lvl="2"/>
            <a:r>
              <a:rPr lang="en-US" dirty="0" smtClean="0"/>
              <a:t>Learning from other’s mistakes</a:t>
            </a:r>
            <a:endParaRPr lang="en-US" dirty="0"/>
          </a:p>
          <a:p>
            <a:pPr lvl="2"/>
            <a:r>
              <a:rPr lang="en-US" dirty="0" smtClean="0"/>
              <a:t>Leapfrog to latest solutions</a:t>
            </a:r>
          </a:p>
          <a:p>
            <a:pPr lvl="2"/>
            <a:r>
              <a:rPr lang="en-US" dirty="0" smtClean="0"/>
              <a:t>Take note of the existing </a:t>
            </a:r>
            <a:r>
              <a:rPr lang="en-US" dirty="0" err="1" smtClean="0"/>
              <a:t>ecosytems</a:t>
            </a:r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pPr marL="0" indent="-635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Harnessing all this …. for sustainable development</a:t>
            </a:r>
          </a:p>
          <a:p>
            <a:pPr marL="685800" lvl="2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438"/>
            <a:ext cx="920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s://encrypted-tbn2.gstatic.com/images?q=tbn:ANd9GcTzlBZ72xfwCOmzgvn_Fiow4TPLfft1S8X-mW5QYHVvgByhIRL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5127"/>
            <a:ext cx="2320067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90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1450" y="-217760"/>
            <a:ext cx="9315450" cy="914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 High 5 priority agenda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170" y="979979"/>
            <a:ext cx="6560820" cy="58780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685800" lvl="2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450" y="-217760"/>
            <a:ext cx="1092200" cy="899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:\Users\vladimir.eskin\AppData\Local\Microsoft\Windows\Temporary Internet Files\Content.Word\highfive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1080286"/>
            <a:ext cx="7175500" cy="50728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927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14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Take </a:t>
            </a:r>
            <a:r>
              <a:rPr lang="en-US" sz="2800" b="1" dirty="0" err="1" smtClean="0"/>
              <a:t>Aways</a:t>
            </a:r>
            <a:r>
              <a:rPr lang="en-US" sz="2800" b="1" dirty="0" smtClean="0"/>
              <a:t>……..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0310" y="914401"/>
            <a:ext cx="6560820" cy="5943600"/>
          </a:xfrm>
        </p:spPr>
        <p:txBody>
          <a:bodyPr>
            <a:normAutofit/>
          </a:bodyPr>
          <a:lstStyle/>
          <a:p>
            <a:endParaRPr lang="en-US" b="1" i="1" dirty="0" smtClean="0"/>
          </a:p>
          <a:p>
            <a:endParaRPr lang="en-US" b="1" dirty="0" smtClean="0"/>
          </a:p>
          <a:p>
            <a:pPr lvl="1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4" y="180438"/>
            <a:ext cx="920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:\DFAD-Message.png"/>
          <p:cNvPicPr>
            <a:picLocks noChangeAspect="1" noChangeArrowheads="1"/>
          </p:cNvPicPr>
          <p:nvPr/>
        </p:nvPicPr>
        <p:blipFill rotWithShape="1">
          <a:blip r:embed="rId4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8" r="4091" b="10775"/>
          <a:stretch/>
        </p:blipFill>
        <p:spPr bwMode="auto">
          <a:xfrm>
            <a:off x="628650" y="1785142"/>
            <a:ext cx="7753350" cy="4387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14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Take </a:t>
            </a:r>
            <a:r>
              <a:rPr lang="en-US" sz="2800" b="1" dirty="0" err="1" smtClean="0"/>
              <a:t>Aways</a:t>
            </a:r>
            <a:r>
              <a:rPr lang="en-US" sz="2800" b="1" dirty="0" smtClean="0"/>
              <a:t>……..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7900" y="914401"/>
            <a:ext cx="6793230" cy="5943600"/>
          </a:xfrm>
        </p:spPr>
        <p:txBody>
          <a:bodyPr>
            <a:normAutofit fontScale="85000" lnSpcReduction="10000"/>
          </a:bodyPr>
          <a:lstStyle/>
          <a:p>
            <a:pPr marL="349250" lvl="1" indent="0">
              <a:buNone/>
            </a:pPr>
            <a:endParaRPr lang="en-US" i="1" dirty="0" smtClean="0"/>
          </a:p>
          <a:p>
            <a:pPr marL="349250" lvl="1" indent="0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What have we established about Data Revolution:</a:t>
            </a:r>
          </a:p>
          <a:p>
            <a:pPr marL="349250" lvl="1" indent="0">
              <a:buNone/>
            </a:pP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9250" lvl="1" indent="0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Its about.</a:t>
            </a:r>
            <a:r>
              <a:rPr lang="en-US" b="1" dirty="0" smtClean="0"/>
              <a:t>.</a:t>
            </a:r>
          </a:p>
          <a:p>
            <a:pPr lvl="1"/>
            <a:r>
              <a:rPr lang="en-US" dirty="0" smtClean="0"/>
              <a:t>Fixing  basic nuts &amp; bolts in the data generation chain</a:t>
            </a:r>
          </a:p>
          <a:p>
            <a:pPr lvl="1"/>
            <a:r>
              <a:rPr lang="en-US" dirty="0" smtClean="0"/>
              <a:t>System-wide coordination &amp; management</a:t>
            </a:r>
          </a:p>
          <a:p>
            <a:pPr lvl="1"/>
            <a:r>
              <a:rPr lang="en-US" dirty="0" smtClean="0"/>
              <a:t>Investing in human resources development &amp; production of statistics</a:t>
            </a:r>
          </a:p>
          <a:p>
            <a:pPr lvl="1"/>
            <a:r>
              <a:rPr lang="en-US" dirty="0" smtClean="0"/>
              <a:t>Data Dissemination &amp; Use</a:t>
            </a:r>
          </a:p>
          <a:p>
            <a:pPr lvl="1"/>
            <a:endParaRPr lang="en-US" b="1" dirty="0" smtClean="0"/>
          </a:p>
          <a:p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Going forward</a:t>
            </a:r>
          </a:p>
          <a:p>
            <a:pPr lvl="1"/>
            <a:r>
              <a:rPr lang="en-US" i="1" dirty="0"/>
              <a:t>The Bank through its SCB program will continue to provide support to build sustainable statistical capacity in RMCs to respond to SDGs &amp; </a:t>
            </a:r>
            <a:r>
              <a:rPr lang="en-US" i="1"/>
              <a:t>the </a:t>
            </a:r>
            <a:r>
              <a:rPr lang="en-US" i="1" smtClean="0"/>
              <a:t>High 5s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(light up &amp; power Africa; Feed Africa; Integrate Africa; Industrialize Africa; and Improve the quality of life for the people of Africa)</a:t>
            </a:r>
          </a:p>
          <a:p>
            <a:pPr lvl="1"/>
            <a:r>
              <a:rPr lang="en-US" i="1" dirty="0"/>
              <a:t>EASTA will continue to work with operation departments to identify resources  from projects to support data generation in RMCs</a:t>
            </a:r>
          </a:p>
          <a:p>
            <a:pPr lvl="1"/>
            <a:r>
              <a:rPr lang="en-US" i="1" dirty="0"/>
              <a:t>ESTA aspires to </a:t>
            </a:r>
            <a:r>
              <a:rPr lang="en-US" dirty="0"/>
              <a:t>operate like a sector dept., to enable more resources to be allocated to support statistical activities in RMCs</a:t>
            </a:r>
            <a:endParaRPr lang="en-US" i="1" dirty="0"/>
          </a:p>
          <a:p>
            <a:pPr lvl="1"/>
            <a:endParaRPr lang="en-US" b="1" dirty="0" smtClean="0"/>
          </a:p>
          <a:p>
            <a:pPr lvl="1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4" y="180438"/>
            <a:ext cx="920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0829"/>
            <a:ext cx="2544374" cy="281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01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14400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b="1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080" y="1066801"/>
            <a:ext cx="7604760" cy="550227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Introduction – What is Data Revolution</a:t>
            </a:r>
          </a:p>
          <a:p>
            <a:r>
              <a:rPr lang="en-US" dirty="0" smtClean="0"/>
              <a:t>How the Bank has interpreted it</a:t>
            </a:r>
          </a:p>
          <a:p>
            <a:r>
              <a:rPr lang="en-US" dirty="0" smtClean="0"/>
              <a:t>Are data Strategically important for Africa</a:t>
            </a:r>
          </a:p>
          <a:p>
            <a:r>
              <a:rPr lang="en-US" dirty="0" smtClean="0"/>
              <a:t>Data requirements </a:t>
            </a:r>
          </a:p>
          <a:p>
            <a:r>
              <a:rPr lang="en-US" dirty="0" smtClean="0"/>
              <a:t>What are the data challenges</a:t>
            </a:r>
            <a:r>
              <a:rPr lang="x-none" dirty="0" smtClean="0"/>
              <a:t> 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ddressing the challenges</a:t>
            </a:r>
          </a:p>
          <a:p>
            <a:r>
              <a:rPr lang="en-US" dirty="0"/>
              <a:t>What is the Bank doing</a:t>
            </a:r>
          </a:p>
          <a:p>
            <a:r>
              <a:rPr lang="en-US" dirty="0" smtClean="0"/>
              <a:t>SCB - Vehicle for statistical development</a:t>
            </a:r>
          </a:p>
          <a:p>
            <a:r>
              <a:rPr lang="en-US" dirty="0" smtClean="0"/>
              <a:t>Initiatives and innovations</a:t>
            </a:r>
          </a:p>
          <a:p>
            <a:r>
              <a:rPr lang="en-US" dirty="0" smtClean="0"/>
              <a:t>Tragedy for Africa &amp; other regions</a:t>
            </a:r>
          </a:p>
          <a:p>
            <a:r>
              <a:rPr lang="en-US" dirty="0" smtClean="0"/>
              <a:t>High 5s priority agenda</a:t>
            </a:r>
          </a:p>
          <a:p>
            <a:r>
              <a:rPr lang="en-US" dirty="0" smtClean="0"/>
              <a:t>Take </a:t>
            </a:r>
            <a:r>
              <a:rPr lang="en-US" dirty="0" err="1" smtClean="0"/>
              <a:t>Aways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4" y="228600"/>
            <a:ext cx="920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0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799" y="2595562"/>
            <a:ext cx="5354211" cy="367076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 smtClean="0"/>
              <a:t>THANK YOU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44" y="743712"/>
            <a:ext cx="56896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2240"/>
            <a:ext cx="3406140" cy="332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1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144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	</a:t>
            </a:r>
            <a:r>
              <a:rPr lang="en-US" b="1" dirty="0" smtClean="0"/>
              <a:t>What is Data revolution?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0" y="1341993"/>
            <a:ext cx="6743699" cy="5333127"/>
          </a:xfrm>
        </p:spPr>
        <p:txBody>
          <a:bodyPr>
            <a:normAutofit/>
          </a:bodyPr>
          <a:lstStyle/>
          <a:p>
            <a:r>
              <a:rPr lang="en-US" dirty="0" smtClean="0"/>
              <a:t>There are many definitions </a:t>
            </a:r>
            <a:r>
              <a:rPr lang="en-US" b="1" i="1" dirty="0"/>
              <a:t>b</a:t>
            </a:r>
            <a:r>
              <a:rPr lang="en-US" b="1" i="1" dirty="0" smtClean="0"/>
              <a:t>ut</a:t>
            </a:r>
            <a:r>
              <a:rPr lang="en-US" dirty="0" smtClean="0"/>
              <a:t>  would like to confine ourselves to a definition which is all encompassing:</a:t>
            </a:r>
          </a:p>
          <a:p>
            <a:endParaRPr lang="en-US" dirty="0" smtClean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/>
              <a:t>The Independent Advisory Group on the Data Revolution for sustainable development set up by the UN Secretary General defines it as: 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685800" lvl="2" indent="0" algn="just">
              <a:buNone/>
            </a:pPr>
            <a:r>
              <a:rPr lang="en-US" b="1" i="1" dirty="0" smtClean="0"/>
              <a:t>an “explosion” in volume &amp; production of data matched by growing demand for data from all parts of society. </a:t>
            </a:r>
          </a:p>
          <a:p>
            <a:pPr marL="685800" lvl="2" indent="0" algn="just">
              <a:buNone/>
            </a:pPr>
            <a:endParaRPr lang="en-US" b="1" i="1" dirty="0" smtClean="0"/>
          </a:p>
          <a:p>
            <a:pPr marL="685800" lvl="2" indent="0" algn="just">
              <a:buNone/>
            </a:pPr>
            <a:r>
              <a:rPr lang="en-US" b="1" i="1" dirty="0" smtClean="0"/>
              <a:t> </a:t>
            </a:r>
            <a:r>
              <a:rPr lang="en-US" i="1" dirty="0" smtClean="0"/>
              <a:t>Further that “</a:t>
            </a:r>
            <a:r>
              <a:rPr lang="en-US" b="1" i="1" dirty="0" smtClean="0"/>
              <a:t>It must address global inequalities in access to &amp; use of data &amp; should aim to monitor development progress, hold governments accountable &amp; foster sustainable development</a:t>
            </a:r>
            <a:r>
              <a:rPr lang="en-US" i="1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4" y="180438"/>
            <a:ext cx="920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7167"/>
            <a:ext cx="2400300" cy="307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2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144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	</a:t>
            </a:r>
            <a:r>
              <a:rPr lang="en-US" b="1" dirty="0"/>
              <a:t> How has the Bank interpreted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6834" y="180438"/>
            <a:ext cx="6527166" cy="6575205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?? an </a:t>
            </a:r>
            <a:r>
              <a:rPr lang="en-US" b="1" i="1" dirty="0">
                <a:solidFill>
                  <a:srgbClr val="C00000"/>
                </a:solidFill>
              </a:rPr>
              <a:t>“explosion” in volume &amp; production </a:t>
            </a:r>
            <a:r>
              <a:rPr lang="en-US" b="1" i="1" dirty="0" smtClean="0">
                <a:solidFill>
                  <a:srgbClr val="C00000"/>
                </a:solidFill>
              </a:rPr>
              <a:t>??? </a:t>
            </a:r>
          </a:p>
          <a:p>
            <a:r>
              <a:rPr lang="en-US" dirty="0" smtClean="0"/>
              <a:t>Data Revolution is not just about generating more data</a:t>
            </a:r>
          </a:p>
          <a:p>
            <a:pPr marL="0" indent="0">
              <a:buNone/>
            </a:pPr>
            <a:r>
              <a:rPr lang="en-US" b="1" dirty="0" smtClean="0"/>
              <a:t>BUT</a:t>
            </a:r>
            <a:endParaRPr lang="en-US" b="1" dirty="0"/>
          </a:p>
          <a:p>
            <a:r>
              <a:rPr lang="en-US" dirty="0" smtClean="0"/>
              <a:t>It is about providing the right </a:t>
            </a:r>
            <a:r>
              <a:rPr lang="en-US" b="1" dirty="0" smtClean="0"/>
              <a:t>data</a:t>
            </a:r>
            <a:r>
              <a:rPr lang="en-US" dirty="0" smtClean="0"/>
              <a:t> to the right </a:t>
            </a:r>
            <a:r>
              <a:rPr lang="en-US" b="1" dirty="0" smtClean="0"/>
              <a:t>people</a:t>
            </a:r>
            <a:r>
              <a:rPr lang="en-US" dirty="0" smtClean="0"/>
              <a:t> at the right </a:t>
            </a:r>
            <a:r>
              <a:rPr lang="en-US" b="1" dirty="0" smtClean="0"/>
              <a:t>time</a:t>
            </a:r>
            <a:r>
              <a:rPr lang="en-US" dirty="0" smtClean="0"/>
              <a:t> and in the right </a:t>
            </a:r>
            <a:r>
              <a:rPr lang="en-US" b="1" dirty="0" smtClean="0"/>
              <a:t>format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“Give me what I need not what I want”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Trevor Manuel – former Minister of Finance in South Africa  </a:t>
            </a:r>
          </a:p>
          <a:p>
            <a:r>
              <a:rPr lang="en-US" dirty="0" smtClean="0"/>
              <a:t>Data must be transformed into </a:t>
            </a:r>
            <a:r>
              <a:rPr lang="en-US" b="1" dirty="0" smtClean="0"/>
              <a:t>information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Information becomes </a:t>
            </a:r>
            <a:r>
              <a:rPr lang="en-US" b="1" dirty="0" smtClean="0"/>
              <a:t>knowledge</a:t>
            </a:r>
            <a:r>
              <a:rPr lang="en-US" dirty="0" smtClean="0"/>
              <a:t>, and that </a:t>
            </a:r>
          </a:p>
          <a:p>
            <a:r>
              <a:rPr lang="en-US" dirty="0" smtClean="0"/>
              <a:t>Knowledge that can drive </a:t>
            </a:r>
            <a:r>
              <a:rPr lang="en-US" b="1" dirty="0" smtClean="0"/>
              <a:t>actions</a:t>
            </a:r>
            <a:r>
              <a:rPr lang="en-US" dirty="0" smtClean="0"/>
              <a:t> needed to stimulate </a:t>
            </a:r>
            <a:r>
              <a:rPr lang="en-US" b="1" dirty="0" smtClean="0"/>
              <a:t>transformation development</a:t>
            </a:r>
            <a:r>
              <a:rPr lang="en-US" dirty="0" smtClean="0"/>
              <a:t>              r eliminate poverty</a:t>
            </a:r>
          </a:p>
          <a:p>
            <a:pPr marL="0" indent="0">
              <a:buNone/>
            </a:pPr>
            <a:r>
              <a:rPr lang="en-US" dirty="0" smtClean="0"/>
              <a:t>Resonates with the Bank’s  position – “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 Knowledge Bank”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4" y="180438"/>
            <a:ext cx="920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ight Arrow 9"/>
          <p:cNvSpPr/>
          <p:nvPr/>
        </p:nvSpPr>
        <p:spPr>
          <a:xfrm>
            <a:off x="7727935" y="5366136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1" y="2109216"/>
            <a:ext cx="2513964" cy="298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15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14400"/>
          </a:xfrm>
        </p:spPr>
        <p:txBody>
          <a:bodyPr>
            <a:normAutofit/>
          </a:bodyPr>
          <a:lstStyle/>
          <a:p>
            <a:pPr algn="ctr"/>
            <a:r>
              <a:rPr lang="fr-FR" altLang="fr-FR" sz="2800" b="1" dirty="0" smtClean="0">
                <a:cs typeface="Times New Roman" panose="02020603050405020304" pitchFamily="18" charset="0"/>
              </a:rPr>
              <a:t>Are data strategically Important for Africa?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2524" y="1017270"/>
            <a:ext cx="6721475" cy="584073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</a:rPr>
              <a:t>YES----is where needs are greatest</a:t>
            </a:r>
          </a:p>
          <a:p>
            <a:r>
              <a:rPr lang="en-GB" sz="28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High-quality</a:t>
            </a:r>
            <a:r>
              <a:rPr lang="en-GB" sz="2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, reliable and timely data are strategically important for Africa. Efforts are being made to meet the</a:t>
            </a:r>
            <a:r>
              <a:rPr lang="en-US" sz="28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:</a:t>
            </a:r>
          </a:p>
          <a:p>
            <a:endParaRPr lang="fr-FR" sz="2800" dirty="0" smtClean="0">
              <a:solidFill>
                <a:prstClr val="black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0" defTabSz="457200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Exponential demand for statistics, to inform evidence-based policy and decision-making processes for the government, private sector </a:t>
            </a:r>
          </a:p>
          <a:p>
            <a:pPr marL="0" lvl="0" indent="0" defTabSz="457200">
              <a:spcBef>
                <a:spcPts val="0"/>
              </a:spcBef>
              <a:buClrTx/>
              <a:buNone/>
            </a:pPr>
            <a:endParaRPr lang="fr-FR" sz="2800" dirty="0" smtClean="0">
              <a:solidFill>
                <a:prstClr val="black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0" defTabSz="457200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Needs </a:t>
            </a:r>
            <a:r>
              <a:rPr lang="en-US" sz="2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for results measurements to monitor progress of national development strategies toward </a:t>
            </a:r>
            <a:r>
              <a:rPr lang="en-US" sz="28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the Sustainable </a:t>
            </a:r>
            <a:r>
              <a:rPr lang="en-US" sz="2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Development </a:t>
            </a:r>
            <a:r>
              <a:rPr lang="en-US" sz="28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Goals</a:t>
            </a:r>
          </a:p>
          <a:p>
            <a:pPr marL="0" lvl="0" indent="0" defTabSz="457200">
              <a:spcBef>
                <a:spcPts val="0"/>
              </a:spcBef>
              <a:buClrTx/>
              <a:buNone/>
            </a:pPr>
            <a:endParaRPr lang="en-US" sz="2800" dirty="0" smtClean="0">
              <a:solidFill>
                <a:prstClr val="black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 defTabSz="457200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Aligned to the Banks TYS 2013-2022 &amp; the</a:t>
            </a:r>
          </a:p>
          <a:p>
            <a:pPr marL="349250" lvl="1" indent="0" defTabSz="457200">
              <a:spcBef>
                <a:spcPts val="0"/>
              </a:spcBef>
              <a:buClrTx/>
              <a:buNone/>
            </a:pPr>
            <a:r>
              <a:rPr lang="en-US" sz="26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The High 5s </a:t>
            </a:r>
          </a:p>
          <a:p>
            <a:pPr marL="0" lvl="0" indent="0" defTabSz="457200">
              <a:spcBef>
                <a:spcPts val="0"/>
              </a:spcBef>
              <a:buClrTx/>
              <a:buNone/>
            </a:pPr>
            <a:endParaRPr lang="en-US" sz="2800" dirty="0">
              <a:solidFill>
                <a:prstClr val="black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lvl="0" indent="0" defTabSz="457200">
              <a:spcBef>
                <a:spcPts val="0"/>
              </a:spcBef>
              <a:buClrTx/>
              <a:buNone/>
            </a:pPr>
            <a:endParaRPr lang="fr-FR" sz="2800" dirty="0">
              <a:solidFill>
                <a:prstClr val="black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4" y="180438"/>
            <a:ext cx="920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Content Placeholder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769" y="2060448"/>
            <a:ext cx="2540889" cy="192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69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14400"/>
          </a:xfrm>
        </p:spPr>
        <p:txBody>
          <a:bodyPr>
            <a:normAutofit/>
          </a:bodyPr>
          <a:lstStyle/>
          <a:p>
            <a:pPr algn="ctr"/>
            <a:r>
              <a:rPr lang="fr-FR" altLang="fr-FR" sz="28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Data </a:t>
            </a:r>
            <a:r>
              <a:rPr lang="fr-FR" altLang="fr-FR" sz="2800" b="1" dirty="0" err="1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requirements</a:t>
            </a:r>
            <a:r>
              <a:rPr lang="fr-FR" altLang="fr-FR" sz="28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for Data </a:t>
            </a:r>
            <a:r>
              <a:rPr lang="fr-FR" altLang="fr-FR" sz="2800" b="1" dirty="0" err="1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Revolution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2524" y="1017270"/>
            <a:ext cx="6721475" cy="5840730"/>
          </a:xfrm>
        </p:spPr>
        <p:txBody>
          <a:bodyPr>
            <a:normAutofit/>
          </a:bodyPr>
          <a:lstStyle/>
          <a:p>
            <a:pPr marL="0" lvl="0" indent="0" defTabSz="457200">
              <a:spcBef>
                <a:spcPts val="0"/>
              </a:spcBef>
              <a:buClrTx/>
              <a:buNone/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Data required:</a:t>
            </a:r>
          </a:p>
          <a:p>
            <a:pPr marL="0" lvl="0" indent="0" defTabSz="457200">
              <a:spcBef>
                <a:spcPts val="0"/>
              </a:spcBef>
              <a:buClrTx/>
              <a:buNone/>
            </a:pPr>
            <a:endParaRPr lang="en-GB" sz="2400" b="1" dirty="0" smtClean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lvl="1" defTabSz="457200"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n-GB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22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Africa 2063 agenda and</a:t>
            </a:r>
          </a:p>
          <a:p>
            <a:pPr lvl="1" defTabSz="457200"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n-GB" sz="22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SDGs (within the framework of the Bank TYS &amp; High 5s)</a:t>
            </a:r>
          </a:p>
          <a:p>
            <a:pPr marL="0" lvl="0" indent="0" defTabSz="457200">
              <a:spcBef>
                <a:spcPts val="0"/>
              </a:spcBef>
              <a:buClrTx/>
              <a:buNone/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en-GB" sz="2400" b="1" dirty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lvl="0" indent="0" defTabSz="457200">
              <a:spcBef>
                <a:spcPts val="0"/>
              </a:spcBef>
              <a:buClrTx/>
              <a:buNone/>
            </a:pPr>
            <a:r>
              <a:rPr lang="fr-FR" sz="28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  <a:hlinkClick r:id="rId3"/>
              </a:rPr>
              <a:t>https</a:t>
            </a:r>
            <a:r>
              <a:rPr lang="fr-FR" sz="28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  <a:hlinkClick r:id="rId3"/>
              </a:rPr>
              <a:t>://</a:t>
            </a:r>
            <a:r>
              <a:rPr lang="fr-FR" sz="28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  <a:hlinkClick r:id="rId3"/>
              </a:rPr>
              <a:t>sustainabledevelopment.un.org/focussdgs.html</a:t>
            </a:r>
            <a:endParaRPr lang="fr-FR" sz="2800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marL="0" lvl="0" indent="0" defTabSz="457200">
              <a:spcBef>
                <a:spcPts val="0"/>
              </a:spcBef>
              <a:buClrTx/>
              <a:buNone/>
            </a:pPr>
            <a:endParaRPr lang="fr-FR" sz="2800" dirty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24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Scope 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of data requirements is challenging, and demands a significant scaling up of efforts to </a:t>
            </a:r>
            <a:r>
              <a:rPr lang="en-US" sz="2400" b="1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boost statistical capacity </a:t>
            </a:r>
            <a:r>
              <a:rPr lang="en-US" sz="24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across the region </a:t>
            </a:r>
            <a:endParaRPr lang="en-US" sz="24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4" y="180438"/>
            <a:ext cx="920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2814"/>
            <a:ext cx="2231136" cy="193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3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14400"/>
          </a:xfrm>
        </p:spPr>
        <p:txBody>
          <a:bodyPr>
            <a:normAutofit/>
          </a:bodyPr>
          <a:lstStyle/>
          <a:p>
            <a:pPr algn="ctr"/>
            <a:r>
              <a:rPr lang="fr-FR" altLang="fr-FR" sz="28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What are the data challenges?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2524" y="1017270"/>
            <a:ext cx="6721475" cy="58407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 defTabSz="457200">
              <a:spcBef>
                <a:spcPts val="0"/>
              </a:spcBef>
              <a:buClrTx/>
              <a:buNone/>
            </a:pP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Despite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the remarkable progress in African statistical systems over the past decade, three main fundamental challenges still exist</a:t>
            </a:r>
            <a:r>
              <a:rPr lang="en-US" sz="22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0" lvl="0" indent="0" algn="just" defTabSz="457200">
              <a:spcBef>
                <a:spcPts val="0"/>
              </a:spcBef>
              <a:buClrTx/>
              <a:buNone/>
            </a:pPr>
            <a:endParaRPr lang="en-US" sz="2200" dirty="0">
              <a:solidFill>
                <a:prstClr val="black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0" algn="just" defTabSz="457200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Weak and inadequate legal </a:t>
            </a:r>
            <a:r>
              <a:rPr lang="en-US" sz="22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&amp;  </a:t>
            </a:r>
            <a:r>
              <a:rPr lang="en-US" sz="22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organizational frameworks (incl. IT </a:t>
            </a:r>
            <a:r>
              <a:rPr lang="en-US" sz="22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&amp;  </a:t>
            </a:r>
            <a:r>
              <a:rPr lang="en-US" sz="22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legal infrastructure);</a:t>
            </a:r>
          </a:p>
          <a:p>
            <a:pPr lvl="0" algn="just" defTabSz="457200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en-US" sz="2200" dirty="0">
              <a:solidFill>
                <a:prstClr val="black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0" algn="just" defTabSz="457200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Shortage of statistical manpower </a:t>
            </a:r>
            <a:r>
              <a:rPr lang="en-US" sz="22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&amp; </a:t>
            </a:r>
            <a:r>
              <a:rPr lang="en-US" sz="22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skills to meet the ever-increasing demand for data ;</a:t>
            </a:r>
          </a:p>
          <a:p>
            <a:pPr lvl="0" algn="just" defTabSz="457200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en-US" sz="2200" dirty="0">
              <a:solidFill>
                <a:prstClr val="black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0" algn="just" defTabSz="457200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Persistent need in the region for increased financial resources for statistical development </a:t>
            </a:r>
            <a:r>
              <a:rPr lang="en-US" sz="22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&amp; </a:t>
            </a:r>
            <a:r>
              <a:rPr lang="en-US" sz="22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activities </a:t>
            </a:r>
            <a:r>
              <a:rPr lang="en-US" sz="2200" dirty="0">
                <a:solidFill>
                  <a:prstClr val="white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exist: </a:t>
            </a:r>
            <a:endParaRPr lang="fr-FR" sz="2200" dirty="0">
              <a:solidFill>
                <a:prstClr val="white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fr-FR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4" y="180438"/>
            <a:ext cx="920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http://www.csss-iugs.ca/c3s/data/images/content/Cooperation_350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1751"/>
            <a:ext cx="2422524" cy="2146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13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14400"/>
          </a:xfrm>
        </p:spPr>
        <p:txBody>
          <a:bodyPr>
            <a:normAutofit/>
          </a:bodyPr>
          <a:lstStyle/>
          <a:p>
            <a:pPr algn="ctr"/>
            <a:r>
              <a:rPr lang="fr-FR" altLang="fr-FR" sz="3200" b="1" dirty="0" err="1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Addressing</a:t>
            </a:r>
            <a:r>
              <a:rPr lang="fr-FR" altLang="fr-FR" sz="32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the challenges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017270"/>
            <a:ext cx="6324599" cy="5840730"/>
          </a:xfrm>
        </p:spPr>
        <p:txBody>
          <a:bodyPr>
            <a:normAutofit fontScale="92500" lnSpcReduction="10000"/>
          </a:bodyPr>
          <a:lstStyle/>
          <a:p>
            <a:pPr marL="0" lvl="0" indent="0" algn="just" defTabSz="457200">
              <a:spcBef>
                <a:spcPts val="0"/>
              </a:spcBef>
              <a:buClrTx/>
              <a:buNone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Sterling work has been done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to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build a firm foundation for statistical development in Africa over the past decade, including</a:t>
            </a:r>
            <a:r>
              <a:rPr lang="en-US" sz="2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0" lvl="0" indent="0" algn="just" defTabSz="457200">
              <a:spcBef>
                <a:spcPts val="0"/>
              </a:spcBef>
              <a:buClrTx/>
              <a:buNone/>
            </a:pPr>
            <a:endParaRPr lang="en-US" sz="2800" dirty="0">
              <a:solidFill>
                <a:prstClr val="black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0" algn="just" defTabSz="457200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Many </a:t>
            </a:r>
            <a:r>
              <a:rPr lang="en-US" sz="2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regional </a:t>
            </a:r>
            <a:r>
              <a:rPr lang="en-US" sz="28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&amp; </a:t>
            </a:r>
            <a:r>
              <a:rPr lang="en-US" sz="2800" dirty="0" err="1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subregional</a:t>
            </a:r>
            <a:r>
              <a:rPr lang="en-US" sz="2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bodies created in collaboration with UN Statistical Commission, </a:t>
            </a:r>
            <a:r>
              <a:rPr lang="en-US" sz="2800" dirty="0" err="1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subregional</a:t>
            </a:r>
            <a:r>
              <a:rPr lang="en-US" sz="2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organizations and development agencies; with</a:t>
            </a:r>
          </a:p>
          <a:p>
            <a:pPr lvl="0" algn="just" defTabSz="457200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en-US" sz="2800" dirty="0">
              <a:solidFill>
                <a:prstClr val="black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0" algn="just" defTabSz="457200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Overarching </a:t>
            </a:r>
            <a:r>
              <a:rPr lang="en-US" sz="2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firm commitment to good governance and adherence to international </a:t>
            </a:r>
            <a:r>
              <a:rPr lang="en-US" sz="28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standard &amp; best </a:t>
            </a:r>
            <a:r>
              <a:rPr lang="en-US" sz="2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practices.</a:t>
            </a:r>
          </a:p>
          <a:p>
            <a:pPr marL="0" lvl="0" indent="0" defTabSz="457200">
              <a:spcBef>
                <a:spcPts val="0"/>
              </a:spcBef>
              <a:buClrTx/>
              <a:buNone/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exist: </a:t>
            </a:r>
            <a:endParaRPr lang="fr-FR" sz="28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4" y="180438"/>
            <a:ext cx="920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327" y="2346579"/>
            <a:ext cx="2804632" cy="31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25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144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	</a:t>
            </a:r>
            <a:r>
              <a:rPr lang="en-US" b="1" dirty="0" smtClean="0"/>
              <a:t>What is the Bank Doing?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3" y="180438"/>
            <a:ext cx="9144001" cy="6575205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Bank’s support for Statistics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19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Over </a:t>
            </a:r>
            <a:r>
              <a:rPr lang="en-US" sz="19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the past </a:t>
            </a:r>
            <a:r>
              <a:rPr lang="en-US" sz="19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10 </a:t>
            </a:r>
            <a:r>
              <a:rPr lang="en-US" sz="19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years, the Bank has provided grants of over US$ 100 million for statistical capacity building in its member countries. Its support covers the </a:t>
            </a:r>
            <a:r>
              <a:rPr lang="en-US" sz="19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following:</a:t>
            </a:r>
          </a:p>
          <a:p>
            <a:pPr lvl="1" algn="just"/>
            <a:r>
              <a:rPr lang="en-US" sz="19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development </a:t>
            </a:r>
            <a:r>
              <a:rPr lang="en-US" sz="19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of statistical infrastructure (incl. National Statistical Development Strategies</a:t>
            </a:r>
            <a:r>
              <a:rPr lang="en-US" sz="19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);</a:t>
            </a:r>
          </a:p>
          <a:p>
            <a:pPr lvl="1" algn="just"/>
            <a:r>
              <a:rPr lang="en-US" sz="19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harmonization </a:t>
            </a:r>
            <a:r>
              <a:rPr lang="en-US" sz="19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of data generation and dissemination practices and standards across all its member </a:t>
            </a:r>
            <a:r>
              <a:rPr lang="en-US" sz="19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countries;</a:t>
            </a:r>
          </a:p>
          <a:p>
            <a:pPr lvl="1" algn="just"/>
            <a:r>
              <a:rPr lang="en-US" sz="19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training </a:t>
            </a:r>
            <a:r>
              <a:rPr lang="en-US" sz="19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programs for officials from member countries and Regional Economic Communities </a:t>
            </a:r>
            <a:r>
              <a:rPr lang="en-US" sz="19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;</a:t>
            </a:r>
          </a:p>
          <a:p>
            <a:pPr lvl="1" algn="just"/>
            <a:r>
              <a:rPr lang="en-US" sz="19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launching </a:t>
            </a:r>
            <a:r>
              <a:rPr lang="en-US" sz="19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of the African Information Highway (or AIH) which includes the Open Data and the Data </a:t>
            </a:r>
            <a:r>
              <a:rPr lang="en-US" sz="19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Portals;</a:t>
            </a:r>
          </a:p>
          <a:p>
            <a:pPr lvl="1" algn="just"/>
            <a:r>
              <a:rPr lang="en-US" sz="19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leading </a:t>
            </a:r>
            <a:r>
              <a:rPr lang="en-US" sz="19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the International Comparison Program for Africa (or ICP</a:t>
            </a:r>
            <a:r>
              <a:rPr lang="en-US" sz="19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);</a:t>
            </a:r>
          </a:p>
          <a:p>
            <a:pPr lvl="1" algn="just"/>
            <a:r>
              <a:rPr lang="en-US" sz="19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launching </a:t>
            </a:r>
            <a:r>
              <a:rPr lang="en-US" sz="19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the Africa Infrastructure Knowledge program (or AIKP</a:t>
            </a:r>
            <a:r>
              <a:rPr lang="en-US" sz="19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);</a:t>
            </a:r>
          </a:p>
          <a:p>
            <a:pPr lvl="1" algn="just"/>
            <a:r>
              <a:rPr lang="en-US" sz="19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support </a:t>
            </a:r>
            <a:r>
              <a:rPr lang="en-US" sz="19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on the labor force surveys and households surveys </a:t>
            </a:r>
            <a:r>
              <a:rPr lang="en-US" sz="19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;</a:t>
            </a:r>
          </a:p>
          <a:p>
            <a:pPr lvl="1" algn="just"/>
            <a:r>
              <a:rPr lang="en-US" sz="19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development </a:t>
            </a:r>
            <a:r>
              <a:rPr lang="en-US" sz="19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of the “Strategy for improving Statistics for Food Security, Sustainable Agriculture and Rural Development” including the Food Security Data Portal</a:t>
            </a:r>
            <a:r>
              <a:rPr lang="en-US" sz="19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;</a:t>
            </a:r>
          </a:p>
          <a:p>
            <a:pPr lvl="1" algn="just"/>
            <a:r>
              <a:rPr lang="en-US" sz="19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Supported the “wave” of GDP re-basing exercise &amp; development of business statistical registers</a:t>
            </a:r>
          </a:p>
          <a:p>
            <a:pPr lvl="1" algn="just"/>
            <a:endParaRPr lang="en-US" sz="1900" dirty="0">
              <a:solidFill>
                <a:prstClr val="black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4" y="180438"/>
            <a:ext cx="920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78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2165</TotalTime>
  <Words>1604</Words>
  <Application>Microsoft Office PowerPoint</Application>
  <PresentationFormat>On-screen Show (4:3)</PresentationFormat>
  <Paragraphs>229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Century Gothic</vt:lpstr>
      <vt:lpstr>Times New Roman</vt:lpstr>
      <vt:lpstr>Wingdings</vt:lpstr>
      <vt:lpstr>Wingdings 2</vt:lpstr>
      <vt:lpstr>Perception</vt:lpstr>
      <vt:lpstr>Bank’s contribution to Data Revolution                   - Does Africa count?</vt:lpstr>
      <vt:lpstr> Table of Contents</vt:lpstr>
      <vt:lpstr> What is Data revolution?</vt:lpstr>
      <vt:lpstr>  How has the Bank interpreted it?</vt:lpstr>
      <vt:lpstr>Are data strategically Important for Africa?</vt:lpstr>
      <vt:lpstr>Data requirements for Data Revolution</vt:lpstr>
      <vt:lpstr>What are the data challenges?</vt:lpstr>
      <vt:lpstr>Addressing the challenges</vt:lpstr>
      <vt:lpstr> What is the Bank Doing?</vt:lpstr>
      <vt:lpstr>Vehicle for statistical Development</vt:lpstr>
      <vt:lpstr>Some of the initiatives under SCB </vt:lpstr>
      <vt:lpstr>Initiatives under SCB Program (cont.)</vt:lpstr>
      <vt:lpstr>Recent Innovations in Methods of Data Collection and Management </vt:lpstr>
      <vt:lpstr>Recent Innovations in Methods of Data Collection and Management (cont.)</vt:lpstr>
      <vt:lpstr>Tragedy for Africa &amp; other developing regions </vt:lpstr>
      <vt:lpstr>Opportunity </vt:lpstr>
      <vt:lpstr> High 5 priority agenda</vt:lpstr>
      <vt:lpstr>Take Aways……..</vt:lpstr>
      <vt:lpstr>Take Aways……..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Ongoing and New Statistical  Initiatives of the African Development Bank</dc:title>
  <dc:creator>Oliver CHINGANYA</dc:creator>
  <cp:lastModifiedBy>CHINGANYA, OLIVER J.M.</cp:lastModifiedBy>
  <cp:revision>111</cp:revision>
  <cp:lastPrinted>2015-10-19T10:33:47Z</cp:lastPrinted>
  <dcterms:created xsi:type="dcterms:W3CDTF">2014-12-04T13:19:26Z</dcterms:created>
  <dcterms:modified xsi:type="dcterms:W3CDTF">2016-01-20T18:47:12Z</dcterms:modified>
</cp:coreProperties>
</file>