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5"/>
  </p:notesMasterIdLst>
  <p:sldIdLst>
    <p:sldId id="257" r:id="rId2"/>
    <p:sldId id="282" r:id="rId3"/>
    <p:sldId id="301" r:id="rId4"/>
    <p:sldId id="302" r:id="rId5"/>
    <p:sldId id="284" r:id="rId6"/>
    <p:sldId id="260" r:id="rId7"/>
    <p:sldId id="286" r:id="rId8"/>
    <p:sldId id="287" r:id="rId9"/>
    <p:sldId id="288" r:id="rId10"/>
    <p:sldId id="289" r:id="rId11"/>
    <p:sldId id="290" r:id="rId12"/>
    <p:sldId id="306" r:id="rId13"/>
    <p:sldId id="292" r:id="rId14"/>
    <p:sldId id="293" r:id="rId15"/>
    <p:sldId id="294" r:id="rId16"/>
    <p:sldId id="309" r:id="rId17"/>
    <p:sldId id="313" r:id="rId18"/>
    <p:sldId id="312" r:id="rId19"/>
    <p:sldId id="304" r:id="rId20"/>
    <p:sldId id="314" r:id="rId21"/>
    <p:sldId id="315" r:id="rId22"/>
    <p:sldId id="307" r:id="rId23"/>
    <p:sldId id="316" r:id="rId24"/>
  </p:sldIdLst>
  <p:sldSz cx="12192000" cy="6858000"/>
  <p:notesSz cx="6858000" cy="9144000"/>
  <p:custShowLst>
    <p:custShow name="Dialog: 29Jan2014" id="0">
      <p:sldLst>
        <p:sld r:id="rId2"/>
        <p:sld r:id="rId3"/>
        <p:sld r:id="rId7"/>
      </p:sldLst>
    </p:custShow>
  </p:custShowLst>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20" autoAdjust="0"/>
  </p:normalViewPr>
  <p:slideViewPr>
    <p:cSldViewPr snapToGrid="0">
      <p:cViewPr varScale="1">
        <p:scale>
          <a:sx n="99" d="100"/>
          <a:sy n="99" d="100"/>
        </p:scale>
        <p:origin x="84" y="720"/>
      </p:cViewPr>
      <p:guideLst/>
    </p:cSldViewPr>
  </p:slideViewPr>
  <p:outlineViewPr>
    <p:cViewPr>
      <p:scale>
        <a:sx n="33" d="100"/>
        <a:sy n="33" d="100"/>
      </p:scale>
      <p:origin x="0" y="-3632"/>
    </p:cViewPr>
  </p:outlineViewPr>
  <p:notesTextViewPr>
    <p:cViewPr>
      <p:scale>
        <a:sx n="1" d="1"/>
        <a:sy n="1" d="1"/>
      </p:scale>
      <p:origin x="0" y="0"/>
    </p:cViewPr>
  </p:notesTextViewPr>
  <p:sorterViewPr>
    <p:cViewPr>
      <p:scale>
        <a:sx n="100" d="100"/>
        <a:sy n="100" d="100"/>
      </p:scale>
      <p:origin x="0" y="-8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EACAFC-C6C6-4B19-8000-584B08C6CBE2}" type="datetimeFigureOut">
              <a:rPr lang="en-US" smtClean="0"/>
              <a:t>1/21/2016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03E96-02B6-46EF-9131-1D4242DB7ABF}" type="slidenum">
              <a:rPr lang="en-US" smtClean="0"/>
              <a:t>‹#›</a:t>
            </a:fld>
            <a:endParaRPr lang="en-US"/>
          </a:p>
        </p:txBody>
      </p:sp>
    </p:spTree>
    <p:extLst>
      <p:ext uri="{BB962C8B-B14F-4D97-AF65-F5344CB8AC3E}">
        <p14:creationId xmlns:p14="http://schemas.microsoft.com/office/powerpoint/2010/main" val="2237894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143C0-4F23-B545-9533-520B5A87CA1E}" type="slidenum">
              <a:rPr lang="en-US" smtClean="0"/>
              <a:pPr/>
              <a:t>15</a:t>
            </a:fld>
            <a:endParaRPr lang="en-US" dirty="0"/>
          </a:p>
        </p:txBody>
      </p:sp>
    </p:spTree>
    <p:extLst>
      <p:ext uri="{BB962C8B-B14F-4D97-AF65-F5344CB8AC3E}">
        <p14:creationId xmlns:p14="http://schemas.microsoft.com/office/powerpoint/2010/main" val="29982785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4" y="2428193"/>
            <a:ext cx="8525773" cy="914400"/>
          </a:xfrm>
        </p:spPr>
        <p:txBody>
          <a:bodyPr rIns="0" anchor="b">
            <a:noAutofit/>
          </a:bodyPr>
          <a:lstStyle>
            <a:lvl1pPr algn="ctr">
              <a:defRPr sz="3400" baseline="0">
                <a:solidFill>
                  <a:schemeClr val="tx1"/>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52038" y="6289314"/>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18195748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2" y="56698"/>
            <a:ext cx="11553935" cy="553998"/>
          </a:xfrm>
        </p:spPr>
        <p:txBody>
          <a:bodyPr anchor="t"/>
          <a:lstStyle>
            <a:lvl1pPr>
              <a:defRPr sz="3600">
                <a:solidFill>
                  <a:schemeClr val="tx2"/>
                </a:solidFill>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275950" y="756558"/>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63873592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6" y="56698"/>
            <a:ext cx="11299372" cy="492443"/>
          </a:xfrm>
        </p:spPr>
        <p:txBody>
          <a:bodyPr/>
          <a:lstStyle>
            <a:lvl1pPr>
              <a:defRPr sz="3200">
                <a:solidFill>
                  <a:schemeClr val="tx2"/>
                </a:solidFill>
              </a:defRPr>
            </a:lvl1pPr>
          </a:lstStyle>
          <a:p>
            <a:r>
              <a:rPr lang="en-US" dirty="0" smtClean="0"/>
              <a:t>Click to Edit Master Title Style</a:t>
            </a:r>
            <a:endParaRPr lang="en-US" dirty="0"/>
          </a:p>
        </p:txBody>
      </p:sp>
      <p:sp>
        <p:nvSpPr>
          <p:cNvPr id="8" name="Text Placeholder 7"/>
          <p:cNvSpPr>
            <a:spLocks noGrp="1"/>
          </p:cNvSpPr>
          <p:nvPr>
            <p:ph type="body" sz="quarter" idx="11" hasCustomPrompt="1"/>
          </p:nvPr>
        </p:nvSpPr>
        <p:spPr>
          <a:xfrm>
            <a:off x="442685" y="604058"/>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smtClean="0"/>
              <a:t>Click to Edit Subtitle (optional)</a:t>
            </a:r>
          </a:p>
        </p:txBody>
      </p:sp>
      <p:sp>
        <p:nvSpPr>
          <p:cNvPr id="11" name="Content Placeholder 10"/>
          <p:cNvSpPr>
            <a:spLocks noGrp="1"/>
          </p:cNvSpPr>
          <p:nvPr>
            <p:ph sz="quarter" idx="12"/>
          </p:nvPr>
        </p:nvSpPr>
        <p:spPr>
          <a:xfrm>
            <a:off x="442686" y="1349830"/>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smtClean="0"/>
              <a:t>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403456992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2239592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109215" y="6414727"/>
            <a:ext cx="3192785" cy="368598"/>
          </a:xfrm>
          <a:prstGeom prst="rect">
            <a:avLst/>
          </a:prstGeom>
        </p:spPr>
      </p:pic>
    </p:spTree>
    <p:extLst>
      <p:ext uri="{BB962C8B-B14F-4D97-AF65-F5344CB8AC3E}">
        <p14:creationId xmlns:p14="http://schemas.microsoft.com/office/powerpoint/2010/main" val="57717332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4"/>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smtClean="0"/>
              <a:t>Click to </a:t>
            </a:r>
            <a:r>
              <a:rPr kumimoji="0" lang="en-US" dirty="0"/>
              <a:t>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Click icon to insert Picture</a:t>
            </a:r>
            <a:endParaRPr kumimoji="0" lang="en-US" sz="20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83250412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5" y="1990427"/>
            <a:ext cx="10367433" cy="1477328"/>
          </a:xfrm>
        </p:spPr>
        <p:txBody>
          <a:bodyPr anchor="b"/>
          <a:lstStyle>
            <a:lvl1pPr>
              <a:spcAft>
                <a:spcPts val="0"/>
              </a:spcAft>
              <a:defRPr sz="9600" baseline="0">
                <a:solidFill>
                  <a:schemeClr val="tx1"/>
                </a:solidFill>
              </a:defRPr>
            </a:lvl1pPr>
          </a:lstStyle>
          <a:p>
            <a:r>
              <a:rPr lang="en-US" dirty="0" smtClean="0"/>
              <a:t>BIG Word</a:t>
            </a:r>
            <a:endParaRPr lang="en-US" dirty="0"/>
          </a:p>
        </p:txBody>
      </p:sp>
      <p:sp>
        <p:nvSpPr>
          <p:cNvPr id="4" name="Text Placeholder 3"/>
          <p:cNvSpPr>
            <a:spLocks noGrp="1"/>
          </p:cNvSpPr>
          <p:nvPr>
            <p:ph type="body" sz="quarter" idx="10" hasCustomPrompt="1"/>
          </p:nvPr>
        </p:nvSpPr>
        <p:spPr>
          <a:xfrm>
            <a:off x="912285" y="3467755"/>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smtClean="0"/>
              <a:t>Smaller word</a:t>
            </a:r>
            <a:endParaRPr lang="en-US" dirty="0"/>
          </a:p>
        </p:txBody>
      </p:sp>
    </p:spTree>
    <p:extLst>
      <p:ext uri="{BB962C8B-B14F-4D97-AF65-F5344CB8AC3E}">
        <p14:creationId xmlns:p14="http://schemas.microsoft.com/office/powerpoint/2010/main" val="353160451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88"/>
            <a:ext cx="10060516" cy="461665"/>
          </a:xfrm>
        </p:spPr>
        <p:txBody>
          <a:bodyPr anchor="b"/>
          <a:lstStyle>
            <a:lvl1pPr>
              <a:spcAft>
                <a:spcPts val="0"/>
              </a:spcAft>
              <a:defRPr sz="3000" b="0" baseline="0">
                <a:solidFill>
                  <a:schemeClr val="tx2"/>
                </a:solidFill>
              </a:defRPr>
            </a:lvl1pPr>
          </a:lstStyle>
          <a:p>
            <a:r>
              <a:rPr lang="en-US" dirty="0" smtClean="0"/>
              <a:t>“Quote”</a:t>
            </a:r>
            <a:endParaRPr lang="en-US" dirty="0"/>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tx2">
                    <a:lumMod val="60000"/>
                    <a:lumOff val="4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smtClean="0"/>
              <a:t>Name</a:t>
            </a:r>
            <a:endParaRPr lang="en-US" dirty="0"/>
          </a:p>
        </p:txBody>
      </p:sp>
    </p:spTree>
    <p:extLst>
      <p:ext uri="{BB962C8B-B14F-4D97-AF65-F5344CB8AC3E}">
        <p14:creationId xmlns:p14="http://schemas.microsoft.com/office/powerpoint/2010/main" val="725029143"/>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fld id="{3A63E6BC-0826-4BF2-B7F2-5DE9DD25BFB1}" type="datetimeFigureOut">
              <a:rPr lang="en-US" smtClean="0"/>
              <a:t>1/21/2016</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A5E9A75-2C2F-4BD7-89C1-0387E4D8EA36}" type="slidenum">
              <a:rPr lang="en-US" smtClean="0"/>
              <a:t>‹#›</a:t>
            </a:fld>
            <a:endParaRPr lang="en-US"/>
          </a:p>
        </p:txBody>
      </p:sp>
    </p:spTree>
    <p:extLst>
      <p:ext uri="{BB962C8B-B14F-4D97-AF65-F5344CB8AC3E}">
        <p14:creationId xmlns:p14="http://schemas.microsoft.com/office/powerpoint/2010/main" val="124052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7200" y="598714"/>
            <a:ext cx="12091912" cy="5709557"/>
          </a:xfrm>
          <a:prstGeom prst="rect">
            <a:avLst/>
          </a:prstGeom>
          <a:noFill/>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p:txBody>
      </p:sp>
      <p:cxnSp>
        <p:nvCxnSpPr>
          <p:cNvPr id="8" name="Straight Connector 7"/>
          <p:cNvCxnSpPr/>
          <p:nvPr/>
        </p:nvCxnSpPr>
        <p:spPr bwMode="auto">
          <a:xfrm>
            <a:off x="0" y="6354753"/>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9" name="Picture 8"/>
          <p:cNvPicPr>
            <a:picLocks noChangeAspect="1"/>
          </p:cNvPicPr>
          <p:nvPr userDrawn="1"/>
        </p:nvPicPr>
        <p:blipFill>
          <a:blip r:embed="rId11"/>
          <a:stretch>
            <a:fillRect/>
          </a:stretch>
        </p:blipFill>
        <p:spPr>
          <a:xfrm>
            <a:off x="109215" y="6414727"/>
            <a:ext cx="3192785" cy="368598"/>
          </a:xfrm>
          <a:prstGeom prst="rect">
            <a:avLst/>
          </a:prstGeom>
        </p:spPr>
      </p:pic>
    </p:spTree>
    <p:extLst>
      <p:ext uri="{BB962C8B-B14F-4D97-AF65-F5344CB8AC3E}">
        <p14:creationId xmlns:p14="http://schemas.microsoft.com/office/powerpoint/2010/main" val="346603246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transition spd="med">
    <p:fade/>
  </p:transition>
  <p:txStyles>
    <p:titleStyle>
      <a:lvl1pPr algn="l" defTabSz="457200" rtl="0" eaLnBrk="1" latinLnBrk="0" hangingPunct="1">
        <a:lnSpc>
          <a:spcPct val="100000"/>
        </a:lnSpc>
        <a:spcBef>
          <a:spcPct val="0"/>
        </a:spcBef>
        <a:buNone/>
        <a:defRPr sz="2400" b="1" kern="1200">
          <a:solidFill>
            <a:schemeClr val="tx1"/>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1"/>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1"/>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1"/>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3094" y="1182323"/>
            <a:ext cx="8525773" cy="914400"/>
          </a:xfrm>
        </p:spPr>
        <p:txBody>
          <a:bodyPr>
            <a:normAutofit/>
          </a:bodyPr>
          <a:lstStyle/>
          <a:p>
            <a:r>
              <a:rPr lang="en-US" dirty="0" smtClean="0"/>
              <a:t>Africa and the Data Revolution</a:t>
            </a:r>
          </a:p>
        </p:txBody>
      </p:sp>
      <p:sp>
        <p:nvSpPr>
          <p:cNvPr id="3" name="Text Placeholder 2"/>
          <p:cNvSpPr>
            <a:spLocks noGrp="1"/>
          </p:cNvSpPr>
          <p:nvPr>
            <p:ph type="subTitle" idx="1"/>
          </p:nvPr>
        </p:nvSpPr>
        <p:spPr>
          <a:xfrm>
            <a:off x="397081" y="2519457"/>
            <a:ext cx="11425269" cy="2995518"/>
          </a:xfrm>
        </p:spPr>
        <p:txBody>
          <a:bodyPr/>
          <a:lstStyle/>
          <a:p>
            <a:pPr lvl="0"/>
            <a:r>
              <a:rPr lang="en-US" dirty="0" smtClean="0"/>
              <a:t>Dozie Ezigbalike</a:t>
            </a:r>
          </a:p>
          <a:p>
            <a:pPr lvl="0"/>
            <a:r>
              <a:rPr lang="en-US" sz="2400" dirty="0" smtClean="0"/>
              <a:t>African Centre for Statistics, UNECA</a:t>
            </a:r>
            <a:br>
              <a:rPr lang="en-US" sz="2400" dirty="0" smtClean="0"/>
            </a:br>
            <a:endParaRPr lang="en-US" sz="2400" dirty="0" smtClean="0"/>
          </a:p>
          <a:p>
            <a:pPr lvl="0"/>
            <a:r>
              <a:rPr lang="en-US" dirty="0" smtClean="0"/>
              <a:t>Special EGM for DGs of NSOs </a:t>
            </a:r>
          </a:p>
          <a:p>
            <a:pPr lvl="0"/>
            <a:r>
              <a:rPr lang="en-US" sz="2400" dirty="0" smtClean="0"/>
              <a:t>20 – 22 January 2016</a:t>
            </a:r>
          </a:p>
          <a:p>
            <a:pPr lvl="0"/>
            <a:r>
              <a:rPr lang="en-US" sz="2400" dirty="0" smtClean="0"/>
              <a:t>Addis Ababa, Ethiopia</a:t>
            </a:r>
          </a:p>
        </p:txBody>
      </p:sp>
    </p:spTree>
    <p:extLst>
      <p:ext uri="{BB962C8B-B14F-4D97-AF65-F5344CB8AC3E}">
        <p14:creationId xmlns:p14="http://schemas.microsoft.com/office/powerpoint/2010/main" val="32149289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0" y="2171699"/>
            <a:ext cx="6612054" cy="3472481"/>
          </a:xfrm>
        </p:spPr>
        <p:txBody>
          <a:bodyPr/>
          <a:lstStyle/>
          <a:p>
            <a:r>
              <a:rPr lang="en-US" sz="2800" dirty="0"/>
              <a:t>“… ensure sustainable food production systems and </a:t>
            </a:r>
            <a:r>
              <a:rPr lang="en-US" sz="2800" b="1" dirty="0">
                <a:solidFill>
                  <a:srgbClr val="FF0000"/>
                </a:solidFill>
              </a:rPr>
              <a:t>implement</a:t>
            </a:r>
            <a:r>
              <a:rPr lang="en-US" sz="2800" dirty="0"/>
              <a:t> resilient agricultural practices that increase productivity and production, that help maintain ecosystems, that strengthen capacity for adaptation to climate change, extreme weather, drought, flooding and other disasters and that progressively improve land and soil quality”</a:t>
            </a:r>
          </a:p>
        </p:txBody>
      </p:sp>
      <p:sp>
        <p:nvSpPr>
          <p:cNvPr id="3" name="Text Placeholder 2"/>
          <p:cNvSpPr>
            <a:spLocks noGrp="1"/>
          </p:cNvSpPr>
          <p:nvPr>
            <p:ph type="body" sz="quarter" idx="10"/>
          </p:nvPr>
        </p:nvSpPr>
        <p:spPr>
          <a:xfrm>
            <a:off x="6554904" y="5644180"/>
            <a:ext cx="5486400" cy="400110"/>
          </a:xfrm>
        </p:spPr>
        <p:txBody>
          <a:bodyPr/>
          <a:lstStyle/>
          <a:p>
            <a:r>
              <a:rPr lang="en-US" dirty="0" smtClean="0"/>
              <a:t>Target 2.4</a:t>
            </a:r>
            <a:endParaRPr lang="en-US" dirty="0"/>
          </a:p>
        </p:txBody>
      </p:sp>
      <p:pic>
        <p:nvPicPr>
          <p:cNvPr id="8194" name="Picture 2" descr="https://encrypted-tbn0.gstatic.com/images?q=tbn:ANd9GcRBYlkckGRgdsNOIjKUFdIRfvNye586XY4bQ3D1jumDpjvf9RjT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89" y="1965960"/>
            <a:ext cx="5244884" cy="2937135"/>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7"/>
          <p:cNvSpPr txBox="1">
            <a:spLocks/>
          </p:cNvSpPr>
          <p:nvPr/>
        </p:nvSpPr>
        <p:spPr>
          <a:xfrm>
            <a:off x="434664" y="138395"/>
            <a:ext cx="11299372" cy="553998"/>
          </a:xfrm>
          <a:prstGeom prst="rect">
            <a:avLst/>
          </a:prstGeom>
          <a:noFill/>
        </p:spPr>
        <p:txBody>
          <a:bodyPr vert="horz" wrap="square" lIns="0" tIns="0" rIns="0" bIns="0" rtlCol="0" anchor="t" anchorCtr="0">
            <a:spAutoFit/>
          </a:bodyPr>
          <a:lstStyle>
            <a:lvl1pPr indent="0" defTabSz="457200">
              <a:lnSpc>
                <a:spcPct val="100000"/>
              </a:lnSpc>
              <a:spcBef>
                <a:spcPct val="0"/>
              </a:spcBef>
              <a:spcAft>
                <a:spcPts val="0"/>
              </a:spcAft>
              <a:buClr>
                <a:schemeClr val="accent4">
                  <a:lumMod val="60000"/>
                  <a:lumOff val="40000"/>
                </a:schemeClr>
              </a:buClr>
              <a:buSzPct val="80000"/>
              <a:buFont typeface="Arial"/>
              <a:buNone/>
              <a:defRPr sz="3600" b="1" i="0">
                <a:solidFill>
                  <a:schemeClr val="tx2"/>
                </a:solidFill>
                <a:latin typeface="+mj-lt"/>
                <a:ea typeface="+mj-ea"/>
                <a:cs typeface="Arial"/>
              </a:defRPr>
            </a:lvl1pPr>
            <a:lvl2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2pPr>
            <a:lvl3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3pPr>
            <a:lvl4pPr marL="0" indent="0" defTabSz="457200">
              <a:lnSpc>
                <a:spcPts val="1800"/>
              </a:lnSpc>
              <a:spcBef>
                <a:spcPts val="0"/>
              </a:spcBef>
              <a:spcAft>
                <a:spcPts val="600"/>
              </a:spcAft>
              <a:buClr>
                <a:schemeClr val="accent4">
                  <a:lumMod val="60000"/>
                  <a:lumOff val="40000"/>
                </a:schemeClr>
              </a:buClr>
              <a:buSzPct val="80000"/>
              <a:buFont typeface="Lucida Grande"/>
              <a:buNone/>
              <a:defRPr sz="1400" b="1">
                <a:cs typeface="Arial"/>
              </a:defRPr>
            </a:lvl4pPr>
            <a:lvl5pPr marL="0" indent="0" defTabSz="457200">
              <a:lnSpc>
                <a:spcPts val="1900"/>
              </a:lnSpc>
              <a:spcBef>
                <a:spcPts val="0"/>
              </a:spcBef>
              <a:spcAft>
                <a:spcPts val="600"/>
              </a:spcAft>
              <a:buClr>
                <a:schemeClr val="accent4">
                  <a:lumMod val="60000"/>
                  <a:lumOff val="40000"/>
                </a:schemeClr>
              </a:buClr>
              <a:buSzPct val="80000"/>
              <a:buFont typeface="Lucida Grande"/>
              <a:buNone/>
              <a:defRPr lang="en-US" sz="1400" b="1">
                <a:cs typeface="Arial"/>
              </a:defRPr>
            </a:lvl5pPr>
            <a:lvl6pPr marL="1773238" indent="-177800" defTabSz="401638">
              <a:lnSpc>
                <a:spcPts val="1700"/>
              </a:lnSpc>
              <a:spcBef>
                <a:spcPts val="300"/>
              </a:spcBef>
              <a:spcAft>
                <a:spcPts val="300"/>
              </a:spcAft>
              <a:buSzPct val="80000"/>
              <a:buFont typeface="Lucida Grande"/>
              <a:buChar char="-"/>
              <a:tabLst>
                <a:tab pos="1484313" algn="l"/>
              </a:tabLst>
              <a:defRPr sz="1400" b="1">
                <a:latin typeface="Arial"/>
                <a:cs typeface="Arial"/>
              </a:defRPr>
            </a:lvl6pPr>
            <a:lvl7pPr marL="2062163" indent="-176213" defTabSz="457200">
              <a:lnSpc>
                <a:spcPts val="1700"/>
              </a:lnSpc>
              <a:spcBef>
                <a:spcPts val="300"/>
              </a:spcBef>
              <a:spcAft>
                <a:spcPts val="300"/>
              </a:spcAft>
              <a:buSzPct val="80000"/>
              <a:buFont typeface="Lucida Grande"/>
              <a:buChar char="-"/>
              <a:defRPr sz="1400" b="1">
                <a:latin typeface="Arial"/>
                <a:cs typeface="Arial"/>
              </a:defRPr>
            </a:lvl7pPr>
            <a:lvl8pPr marL="2286000" indent="-173038" defTabSz="457200">
              <a:lnSpc>
                <a:spcPts val="1700"/>
              </a:lnSpc>
              <a:spcBef>
                <a:spcPts val="300"/>
              </a:spcBef>
              <a:spcAft>
                <a:spcPts val="300"/>
              </a:spcAft>
              <a:buSzPct val="80000"/>
              <a:buFont typeface="Lucida Grande"/>
              <a:buChar char="-"/>
              <a:defRPr sz="1400" b="1">
                <a:latin typeface="Arial"/>
                <a:cs typeface="Arial"/>
              </a:defRPr>
            </a:lvl8pPr>
            <a:lvl9pPr marL="2452688" indent="-163513" defTabSz="457200">
              <a:lnSpc>
                <a:spcPts val="1700"/>
              </a:lnSpc>
              <a:spcBef>
                <a:spcPts val="300"/>
              </a:spcBef>
              <a:spcAft>
                <a:spcPts val="300"/>
              </a:spcAft>
              <a:buSzPct val="80000"/>
              <a:buFont typeface="Lucida Grande"/>
              <a:buChar char="-"/>
              <a:defRPr sz="1400" b="1">
                <a:latin typeface="Arial"/>
                <a:cs typeface="Arial"/>
              </a:defRPr>
            </a:lvl9pPr>
          </a:lstStyle>
          <a:p>
            <a:r>
              <a:rPr lang="en-US" dirty="0"/>
              <a:t>Explaining the data community concept (cont’d)</a:t>
            </a:r>
          </a:p>
        </p:txBody>
      </p:sp>
    </p:spTree>
    <p:extLst>
      <p:ext uri="{BB962C8B-B14F-4D97-AF65-F5344CB8AC3E}">
        <p14:creationId xmlns:p14="http://schemas.microsoft.com/office/powerpoint/2010/main" val="22493495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34664" y="1705593"/>
            <a:ext cx="11607909" cy="4363737"/>
          </a:xfrm>
          <a:prstGeom prst="rect">
            <a:avLst/>
          </a:prstGeom>
        </p:spPr>
        <p:txBody>
          <a:bodyPr>
            <a:normAutofit/>
          </a:bodyPr>
          <a:lstStyle/>
          <a:p>
            <a:r>
              <a:rPr lang="en-US" sz="2400" dirty="0" smtClean="0"/>
              <a:t>Common misconception that “development goals” are about only “monitoring” and reporting</a:t>
            </a:r>
          </a:p>
          <a:p>
            <a:r>
              <a:rPr lang="en-US" sz="2400" dirty="0" smtClean="0"/>
              <a:t>Therefore, a tendency to collect data on agreed indicators to report on situation </a:t>
            </a:r>
          </a:p>
          <a:p>
            <a:pPr lvl="1"/>
            <a:r>
              <a:rPr lang="en-US" dirty="0" smtClean="0"/>
              <a:t>After the fact. Land has degraded, people may have died from floods, etc. </a:t>
            </a:r>
          </a:p>
          <a:p>
            <a:r>
              <a:rPr lang="en-US" sz="2400" dirty="0" smtClean="0"/>
              <a:t>Focus on Implementation</a:t>
            </a:r>
          </a:p>
          <a:p>
            <a:pPr lvl="1"/>
            <a:r>
              <a:rPr lang="en-US" dirty="0" smtClean="0"/>
              <a:t>Properly defined, should include documenting baseline situation, planning interventions, delivering services and </a:t>
            </a:r>
            <a:r>
              <a:rPr lang="en-US" dirty="0" smtClean="0">
                <a:solidFill>
                  <a:srgbClr val="FF0000"/>
                </a:solidFill>
              </a:rPr>
              <a:t>monitoring</a:t>
            </a:r>
            <a:r>
              <a:rPr lang="en-US" dirty="0" smtClean="0"/>
              <a:t> progress to refine plans and actions</a:t>
            </a:r>
          </a:p>
          <a:p>
            <a:pPr lvl="1"/>
            <a:r>
              <a:rPr lang="en-US" dirty="0" smtClean="0"/>
              <a:t>The data will then be available to generate the indicators for reporting</a:t>
            </a:r>
          </a:p>
        </p:txBody>
      </p:sp>
      <p:sp>
        <p:nvSpPr>
          <p:cNvPr id="4" name="Title 1"/>
          <p:cNvSpPr txBox="1">
            <a:spLocks/>
          </p:cNvSpPr>
          <p:nvPr/>
        </p:nvSpPr>
        <p:spPr bwMode="auto">
          <a:xfrm>
            <a:off x="342055" y="369544"/>
            <a:ext cx="10898046"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normAutofit/>
          </a:bodyPr>
          <a:lstStyle>
            <a:lvl1pPr algn="ctr" rtl="0" eaLnBrk="1" fontAlgn="base" hangingPunct="1">
              <a:spcBef>
                <a:spcPct val="0"/>
              </a:spcBef>
              <a:spcAft>
                <a:spcPct val="0"/>
              </a:spcAft>
              <a:defRPr sz="4400" b="1">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Arial" pitchFamily="34" charset="0"/>
              </a:defRPr>
            </a:lvl2pPr>
            <a:lvl3pPr algn="ctr" rtl="0" eaLnBrk="1" fontAlgn="base" hangingPunct="1">
              <a:spcBef>
                <a:spcPct val="0"/>
              </a:spcBef>
              <a:spcAft>
                <a:spcPct val="0"/>
              </a:spcAft>
              <a:defRPr sz="4400" b="1">
                <a:solidFill>
                  <a:schemeClr val="bg1"/>
                </a:solidFill>
                <a:latin typeface="Arial" pitchFamily="34" charset="0"/>
              </a:defRPr>
            </a:lvl3pPr>
            <a:lvl4pPr algn="ctr" rtl="0" eaLnBrk="1" fontAlgn="base" hangingPunct="1">
              <a:spcBef>
                <a:spcPct val="0"/>
              </a:spcBef>
              <a:spcAft>
                <a:spcPct val="0"/>
              </a:spcAft>
              <a:defRPr sz="4400" b="1">
                <a:solidFill>
                  <a:schemeClr val="bg1"/>
                </a:solidFill>
                <a:latin typeface="Arial" pitchFamily="34" charset="0"/>
              </a:defRPr>
            </a:lvl4pPr>
            <a:lvl5pPr algn="ctr" rtl="0" eaLnBrk="1" fontAlgn="base" hangingPunct="1">
              <a:spcBef>
                <a:spcPct val="0"/>
              </a:spcBef>
              <a:spcAft>
                <a:spcPct val="0"/>
              </a:spcAft>
              <a:defRPr sz="4400" b="1">
                <a:solidFill>
                  <a:schemeClr val="bg1"/>
                </a:solidFill>
                <a:latin typeface="Arial" pitchFamily="34"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pPr algn="l"/>
            <a:r>
              <a:rPr lang="en-US" sz="3200" kern="0" dirty="0" smtClean="0">
                <a:solidFill>
                  <a:schemeClr val="tx1"/>
                </a:solidFill>
              </a:rPr>
              <a:t>Emphasis on “Implementation”</a:t>
            </a:r>
            <a:endParaRPr lang="en-US" sz="3200" kern="0" dirty="0">
              <a:solidFill>
                <a:schemeClr val="tx1"/>
              </a:solidFill>
            </a:endParaRPr>
          </a:p>
        </p:txBody>
      </p:sp>
      <p:sp>
        <p:nvSpPr>
          <p:cNvPr id="7" name="Text Placeholder 7"/>
          <p:cNvSpPr txBox="1">
            <a:spLocks/>
          </p:cNvSpPr>
          <p:nvPr/>
        </p:nvSpPr>
        <p:spPr>
          <a:xfrm>
            <a:off x="434664" y="138395"/>
            <a:ext cx="11299372" cy="553998"/>
          </a:xfrm>
          <a:prstGeom prst="rect">
            <a:avLst/>
          </a:prstGeom>
          <a:noFill/>
        </p:spPr>
        <p:txBody>
          <a:bodyPr vert="horz" wrap="square" lIns="0" tIns="0" rIns="0" bIns="0" rtlCol="0" anchor="t" anchorCtr="0">
            <a:spAutoFit/>
          </a:bodyPr>
          <a:lstStyle>
            <a:lvl1pPr indent="0" defTabSz="457200">
              <a:lnSpc>
                <a:spcPct val="100000"/>
              </a:lnSpc>
              <a:spcBef>
                <a:spcPct val="0"/>
              </a:spcBef>
              <a:spcAft>
                <a:spcPts val="0"/>
              </a:spcAft>
              <a:buClr>
                <a:schemeClr val="accent4">
                  <a:lumMod val="60000"/>
                  <a:lumOff val="40000"/>
                </a:schemeClr>
              </a:buClr>
              <a:buSzPct val="80000"/>
              <a:buFont typeface="Arial"/>
              <a:buNone/>
              <a:defRPr sz="3600" b="1" i="0">
                <a:solidFill>
                  <a:schemeClr val="tx2"/>
                </a:solidFill>
                <a:latin typeface="+mj-lt"/>
                <a:ea typeface="+mj-ea"/>
                <a:cs typeface="Arial"/>
              </a:defRPr>
            </a:lvl1pPr>
            <a:lvl2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2pPr>
            <a:lvl3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3pPr>
            <a:lvl4pPr marL="0" indent="0" defTabSz="457200">
              <a:lnSpc>
                <a:spcPts val="1800"/>
              </a:lnSpc>
              <a:spcBef>
                <a:spcPts val="0"/>
              </a:spcBef>
              <a:spcAft>
                <a:spcPts val="600"/>
              </a:spcAft>
              <a:buClr>
                <a:schemeClr val="accent4">
                  <a:lumMod val="60000"/>
                  <a:lumOff val="40000"/>
                </a:schemeClr>
              </a:buClr>
              <a:buSzPct val="80000"/>
              <a:buFont typeface="Lucida Grande"/>
              <a:buNone/>
              <a:defRPr sz="1400" b="1">
                <a:cs typeface="Arial"/>
              </a:defRPr>
            </a:lvl4pPr>
            <a:lvl5pPr marL="0" indent="0" defTabSz="457200">
              <a:lnSpc>
                <a:spcPts val="1900"/>
              </a:lnSpc>
              <a:spcBef>
                <a:spcPts val="0"/>
              </a:spcBef>
              <a:spcAft>
                <a:spcPts val="600"/>
              </a:spcAft>
              <a:buClr>
                <a:schemeClr val="accent4">
                  <a:lumMod val="60000"/>
                  <a:lumOff val="40000"/>
                </a:schemeClr>
              </a:buClr>
              <a:buSzPct val="80000"/>
              <a:buFont typeface="Lucida Grande"/>
              <a:buNone/>
              <a:defRPr lang="en-US" sz="1400" b="1">
                <a:cs typeface="Arial"/>
              </a:defRPr>
            </a:lvl5pPr>
            <a:lvl6pPr marL="1773238" indent="-177800" defTabSz="401638">
              <a:lnSpc>
                <a:spcPts val="1700"/>
              </a:lnSpc>
              <a:spcBef>
                <a:spcPts val="300"/>
              </a:spcBef>
              <a:spcAft>
                <a:spcPts val="300"/>
              </a:spcAft>
              <a:buSzPct val="80000"/>
              <a:buFont typeface="Lucida Grande"/>
              <a:buChar char="-"/>
              <a:tabLst>
                <a:tab pos="1484313" algn="l"/>
              </a:tabLst>
              <a:defRPr sz="1400" b="1">
                <a:latin typeface="Arial"/>
                <a:cs typeface="Arial"/>
              </a:defRPr>
            </a:lvl6pPr>
            <a:lvl7pPr marL="2062163" indent="-176213" defTabSz="457200">
              <a:lnSpc>
                <a:spcPts val="1700"/>
              </a:lnSpc>
              <a:spcBef>
                <a:spcPts val="300"/>
              </a:spcBef>
              <a:spcAft>
                <a:spcPts val="300"/>
              </a:spcAft>
              <a:buSzPct val="80000"/>
              <a:buFont typeface="Lucida Grande"/>
              <a:buChar char="-"/>
              <a:defRPr sz="1400" b="1">
                <a:latin typeface="Arial"/>
                <a:cs typeface="Arial"/>
              </a:defRPr>
            </a:lvl7pPr>
            <a:lvl8pPr marL="2286000" indent="-173038" defTabSz="457200">
              <a:lnSpc>
                <a:spcPts val="1700"/>
              </a:lnSpc>
              <a:spcBef>
                <a:spcPts val="300"/>
              </a:spcBef>
              <a:spcAft>
                <a:spcPts val="300"/>
              </a:spcAft>
              <a:buSzPct val="80000"/>
              <a:buFont typeface="Lucida Grande"/>
              <a:buChar char="-"/>
              <a:defRPr sz="1400" b="1">
                <a:latin typeface="Arial"/>
                <a:cs typeface="Arial"/>
              </a:defRPr>
            </a:lvl8pPr>
            <a:lvl9pPr marL="2452688" indent="-163513" defTabSz="457200">
              <a:lnSpc>
                <a:spcPts val="1700"/>
              </a:lnSpc>
              <a:spcBef>
                <a:spcPts val="300"/>
              </a:spcBef>
              <a:spcAft>
                <a:spcPts val="300"/>
              </a:spcAft>
              <a:buSzPct val="80000"/>
              <a:buFont typeface="Lucida Grande"/>
              <a:buChar char="-"/>
              <a:defRPr sz="1400" b="1">
                <a:latin typeface="Arial"/>
                <a:cs typeface="Arial"/>
              </a:defRPr>
            </a:lvl9pPr>
          </a:lstStyle>
          <a:p>
            <a:r>
              <a:rPr lang="en-US" dirty="0"/>
              <a:t>Explaining the data community concept (cont’d)</a:t>
            </a:r>
          </a:p>
        </p:txBody>
      </p:sp>
    </p:spTree>
    <p:extLst>
      <p:ext uri="{BB962C8B-B14F-4D97-AF65-F5344CB8AC3E}">
        <p14:creationId xmlns:p14="http://schemas.microsoft.com/office/powerpoint/2010/main" val="29477689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54827" y="1028572"/>
            <a:ext cx="11479209" cy="1248089"/>
          </a:xfrm>
          <a:prstGeom prst="rect">
            <a:avLst/>
          </a:prstGeom>
        </p:spPr>
        <p:txBody>
          <a:bodyPr/>
          <a:lstStyle/>
          <a:p>
            <a:pPr marL="0" indent="0">
              <a:buNone/>
            </a:pPr>
            <a:r>
              <a:rPr lang="en-US" sz="2400" b="1" dirty="0" smtClean="0"/>
              <a:t>Proposed indicator for 2.3</a:t>
            </a:r>
          </a:p>
          <a:p>
            <a:r>
              <a:rPr lang="en-US" sz="2400" dirty="0" smtClean="0"/>
              <a:t>Volume </a:t>
            </a:r>
            <a:r>
              <a:rPr lang="en-US" sz="2400" dirty="0"/>
              <a:t>of production per labour unit (measured in constant USD), by classes of farming/pastoral/ forestry enterprise </a:t>
            </a:r>
            <a:r>
              <a:rPr lang="en-US" sz="2400" dirty="0" smtClean="0"/>
              <a:t>size</a:t>
            </a:r>
          </a:p>
        </p:txBody>
      </p:sp>
      <p:graphicFrame>
        <p:nvGraphicFramePr>
          <p:cNvPr id="5" name="Table 4"/>
          <p:cNvGraphicFramePr>
            <a:graphicFrameLocks noGrp="1"/>
          </p:cNvGraphicFramePr>
          <p:nvPr>
            <p:extLst>
              <p:ext uri="{D42A27DB-BD31-4B8C-83A1-F6EECF244321}">
                <p14:modId xmlns:p14="http://schemas.microsoft.com/office/powerpoint/2010/main" val="1810011378"/>
              </p:ext>
            </p:extLst>
          </p:nvPr>
        </p:nvGraphicFramePr>
        <p:xfrm>
          <a:off x="1302639" y="2490011"/>
          <a:ext cx="6574655" cy="3533334"/>
        </p:xfrm>
        <a:graphic>
          <a:graphicData uri="http://schemas.openxmlformats.org/drawingml/2006/table">
            <a:tbl>
              <a:tblPr firstRow="1" bandRow="1">
                <a:tableStyleId>{5940675A-B579-460E-94D1-54222C63F5DA}</a:tableStyleId>
              </a:tblPr>
              <a:tblGrid>
                <a:gridCol w="6047105">
                  <a:extLst>
                    <a:ext uri="{9D8B030D-6E8A-4147-A177-3AD203B41FA5}">
                      <a16:colId xmlns:a16="http://schemas.microsoft.com/office/drawing/2014/main" val="1146889306"/>
                    </a:ext>
                  </a:extLst>
                </a:gridCol>
                <a:gridCol w="527550">
                  <a:extLst>
                    <a:ext uri="{9D8B030D-6E8A-4147-A177-3AD203B41FA5}">
                      <a16:colId xmlns:a16="http://schemas.microsoft.com/office/drawing/2014/main" val="2173896430"/>
                    </a:ext>
                  </a:extLst>
                </a:gridCol>
              </a:tblGrid>
              <a:tr h="588889">
                <a:tc gridSpan="2">
                  <a:txBody>
                    <a:bodyPr/>
                    <a:lstStyle/>
                    <a:p>
                      <a:pPr algn="l"/>
                      <a:r>
                        <a:rPr lang="en-US" sz="2800" dirty="0" smtClean="0">
                          <a:solidFill>
                            <a:schemeClr val="tx2"/>
                          </a:solidFill>
                        </a:rPr>
                        <a:t>Deconstruct the</a:t>
                      </a:r>
                      <a:r>
                        <a:rPr lang="en-US" sz="2800" baseline="0" dirty="0" smtClean="0">
                          <a:solidFill>
                            <a:schemeClr val="tx2"/>
                          </a:solidFill>
                        </a:rPr>
                        <a:t> target:</a:t>
                      </a:r>
                      <a:endParaRPr lang="en-US" sz="2800" dirty="0">
                        <a:solidFill>
                          <a:schemeClr val="tx2"/>
                        </a:solidFill>
                      </a:endParaRPr>
                    </a:p>
                  </a:txBody>
                  <a:tcPr/>
                </a:tc>
                <a:tc hMerge="1">
                  <a:txBody>
                    <a:bodyPr/>
                    <a:lstStyle/>
                    <a:p>
                      <a:pPr algn="l"/>
                      <a:endParaRPr lang="en-US" sz="2800" dirty="0">
                        <a:solidFill>
                          <a:schemeClr val="tx2"/>
                        </a:solidFill>
                      </a:endParaRPr>
                    </a:p>
                  </a:txBody>
                  <a:tcPr/>
                </a:tc>
                <a:extLst>
                  <a:ext uri="{0D108BD9-81ED-4DB2-BD59-A6C34878D82A}">
                    <a16:rowId xmlns:a16="http://schemas.microsoft.com/office/drawing/2014/main" val="10000"/>
                  </a:ext>
                </a:extLst>
              </a:tr>
              <a:tr h="588889">
                <a:tc>
                  <a:txBody>
                    <a:bodyPr/>
                    <a:lstStyle/>
                    <a:p>
                      <a:pPr algn="l"/>
                      <a:r>
                        <a:rPr lang="en-US" sz="2800" dirty="0" smtClean="0">
                          <a:solidFill>
                            <a:schemeClr val="tx2"/>
                          </a:solidFill>
                        </a:rPr>
                        <a:t>Did we double productivity?</a:t>
                      </a:r>
                      <a:endParaRPr lang="en-US" sz="2800" dirty="0">
                        <a:solidFill>
                          <a:schemeClr val="tx2"/>
                        </a:solidFill>
                      </a:endParaRPr>
                    </a:p>
                  </a:txBody>
                  <a:tcPr/>
                </a:tc>
                <a:tc>
                  <a:txBody>
                    <a:bodyPr/>
                    <a:lstStyle/>
                    <a:p>
                      <a:pPr algn="l"/>
                      <a:r>
                        <a:rPr lang="en-US" sz="2800" dirty="0" smtClean="0">
                          <a:solidFill>
                            <a:schemeClr val="tx2"/>
                          </a:solidFill>
                          <a:sym typeface="Symbol" panose="05050102010706020507" pitchFamily="18" charset="2"/>
                        </a:rPr>
                        <a:t></a:t>
                      </a:r>
                      <a:endParaRPr lang="en-US" sz="2800" dirty="0">
                        <a:solidFill>
                          <a:schemeClr val="tx2"/>
                        </a:solidFill>
                      </a:endParaRPr>
                    </a:p>
                  </a:txBody>
                  <a:tcPr/>
                </a:tc>
                <a:extLst>
                  <a:ext uri="{0D108BD9-81ED-4DB2-BD59-A6C34878D82A}">
                    <a16:rowId xmlns:a16="http://schemas.microsoft.com/office/drawing/2014/main" val="2946479949"/>
                  </a:ext>
                </a:extLst>
              </a:tr>
              <a:tr h="588889">
                <a:tc>
                  <a:txBody>
                    <a:bodyPr/>
                    <a:lstStyle/>
                    <a:p>
                      <a:pPr algn="l"/>
                      <a:r>
                        <a:rPr lang="en-US" sz="2800" dirty="0" smtClean="0">
                          <a:solidFill>
                            <a:schemeClr val="tx2"/>
                          </a:solidFill>
                        </a:rPr>
                        <a:t>… of small-scale</a:t>
                      </a:r>
                      <a:r>
                        <a:rPr lang="en-US" sz="2800" baseline="0" dirty="0" smtClean="0">
                          <a:solidFill>
                            <a:schemeClr val="tx2"/>
                          </a:solidFill>
                        </a:rPr>
                        <a:t> producers?</a:t>
                      </a:r>
                      <a:endParaRPr lang="en-US" sz="2800" dirty="0">
                        <a:solidFill>
                          <a:schemeClr val="tx2"/>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smtClean="0">
                          <a:solidFill>
                            <a:schemeClr val="tx2"/>
                          </a:solidFill>
                          <a:sym typeface="Symbol" panose="05050102010706020507" pitchFamily="18" charset="2"/>
                        </a:rPr>
                        <a:t></a:t>
                      </a:r>
                      <a:endParaRPr lang="en-US" sz="2800" dirty="0" smtClean="0">
                        <a:solidFill>
                          <a:schemeClr val="tx2"/>
                        </a:solidFill>
                      </a:endParaRPr>
                    </a:p>
                  </a:txBody>
                  <a:tcPr/>
                </a:tc>
                <a:extLst>
                  <a:ext uri="{0D108BD9-81ED-4DB2-BD59-A6C34878D82A}">
                    <a16:rowId xmlns:a16="http://schemas.microsoft.com/office/drawing/2014/main" val="2243795631"/>
                  </a:ext>
                </a:extLst>
              </a:tr>
              <a:tr h="588889">
                <a:tc>
                  <a:txBody>
                    <a:bodyPr/>
                    <a:lstStyle/>
                    <a:p>
                      <a:pPr algn="l"/>
                      <a:r>
                        <a:rPr lang="en-US" sz="2800" dirty="0" smtClean="0">
                          <a:solidFill>
                            <a:schemeClr val="tx2"/>
                          </a:solidFill>
                        </a:rPr>
                        <a:t>… particularly women?</a:t>
                      </a:r>
                      <a:endParaRPr lang="en-US" sz="2800" dirty="0">
                        <a:solidFill>
                          <a:schemeClr val="tx2"/>
                        </a:solidFill>
                      </a:endParaRPr>
                    </a:p>
                  </a:txBody>
                  <a:tcPr/>
                </a:tc>
                <a:tc>
                  <a:txBody>
                    <a:bodyPr/>
                    <a:lstStyle/>
                    <a:p>
                      <a:pPr algn="l"/>
                      <a:r>
                        <a:rPr lang="en-US" sz="2800" dirty="0" smtClean="0">
                          <a:solidFill>
                            <a:schemeClr val="tx2"/>
                          </a:solidFill>
                          <a:sym typeface="Symbol" panose="05050102010706020507" pitchFamily="18" charset="2"/>
                        </a:rPr>
                        <a:t></a:t>
                      </a:r>
                      <a:endParaRPr lang="en-US" sz="2800" dirty="0">
                        <a:solidFill>
                          <a:schemeClr val="tx2"/>
                        </a:solidFill>
                      </a:endParaRPr>
                    </a:p>
                  </a:txBody>
                  <a:tcPr/>
                </a:tc>
                <a:extLst>
                  <a:ext uri="{0D108BD9-81ED-4DB2-BD59-A6C34878D82A}">
                    <a16:rowId xmlns:a16="http://schemas.microsoft.com/office/drawing/2014/main" val="2226829876"/>
                  </a:ext>
                </a:extLst>
              </a:tr>
              <a:tr h="588889">
                <a:tc>
                  <a:txBody>
                    <a:bodyPr/>
                    <a:lstStyle/>
                    <a:p>
                      <a:pPr algn="l"/>
                      <a:r>
                        <a:rPr lang="en-US" sz="2800" dirty="0" smtClean="0">
                          <a:solidFill>
                            <a:schemeClr val="tx2"/>
                          </a:solidFill>
                        </a:rPr>
                        <a:t>… secure</a:t>
                      </a:r>
                      <a:r>
                        <a:rPr lang="en-US" sz="2800" baseline="0" dirty="0" smtClean="0">
                          <a:solidFill>
                            <a:schemeClr val="tx2"/>
                          </a:solidFill>
                        </a:rPr>
                        <a:t> and equal access to land?</a:t>
                      </a:r>
                      <a:endParaRPr lang="en-US" sz="2800" dirty="0">
                        <a:solidFill>
                          <a:schemeClr val="tx2"/>
                        </a:solidFill>
                      </a:endParaRPr>
                    </a:p>
                  </a:txBody>
                  <a:tcPr/>
                </a:tc>
                <a:tc>
                  <a:txBody>
                    <a:bodyPr/>
                    <a:lstStyle/>
                    <a:p>
                      <a:pPr algn="l"/>
                      <a:r>
                        <a:rPr lang="en-US" sz="2800" dirty="0" smtClean="0">
                          <a:solidFill>
                            <a:schemeClr val="tx2"/>
                          </a:solidFill>
                          <a:sym typeface="Symbol" panose="05050102010706020507" pitchFamily="18" charset="2"/>
                        </a:rPr>
                        <a:t></a:t>
                      </a:r>
                      <a:endParaRPr lang="en-US" sz="2800" dirty="0">
                        <a:solidFill>
                          <a:schemeClr val="tx2"/>
                        </a:solidFill>
                      </a:endParaRPr>
                    </a:p>
                  </a:txBody>
                  <a:tcPr/>
                </a:tc>
                <a:extLst>
                  <a:ext uri="{0D108BD9-81ED-4DB2-BD59-A6C34878D82A}">
                    <a16:rowId xmlns:a16="http://schemas.microsoft.com/office/drawing/2014/main" val="3424934510"/>
                  </a:ext>
                </a:extLst>
              </a:tr>
              <a:tr h="588889">
                <a:tc>
                  <a:txBody>
                    <a:bodyPr/>
                    <a:lstStyle/>
                    <a:p>
                      <a:pPr algn="l"/>
                      <a:r>
                        <a:rPr lang="en-US" sz="2800" dirty="0" smtClean="0">
                          <a:solidFill>
                            <a:schemeClr val="tx2"/>
                          </a:solidFill>
                        </a:rPr>
                        <a:t>… financial services?</a:t>
                      </a:r>
                      <a:endParaRPr lang="en-US" sz="2800" dirty="0">
                        <a:solidFill>
                          <a:schemeClr val="tx2"/>
                        </a:solidFill>
                      </a:endParaRPr>
                    </a:p>
                  </a:txBody>
                  <a:tcPr/>
                </a:tc>
                <a:tc>
                  <a:txBody>
                    <a:bodyPr/>
                    <a:lstStyle/>
                    <a:p>
                      <a:pPr algn="l"/>
                      <a:r>
                        <a:rPr lang="en-US" sz="2800" dirty="0" smtClean="0">
                          <a:solidFill>
                            <a:schemeClr val="tx2"/>
                          </a:solidFill>
                          <a:sym typeface="Symbol" panose="05050102010706020507" pitchFamily="18" charset="2"/>
                        </a:rPr>
                        <a:t></a:t>
                      </a:r>
                      <a:endParaRPr lang="en-US" sz="2800" dirty="0">
                        <a:solidFill>
                          <a:schemeClr val="tx2"/>
                        </a:solidFill>
                      </a:endParaRPr>
                    </a:p>
                  </a:txBody>
                  <a:tcPr/>
                </a:tc>
                <a:extLst>
                  <a:ext uri="{0D108BD9-81ED-4DB2-BD59-A6C34878D82A}">
                    <a16:rowId xmlns:a16="http://schemas.microsoft.com/office/drawing/2014/main" val="2544965521"/>
                  </a:ext>
                </a:extLst>
              </a:tr>
            </a:tbl>
          </a:graphicData>
        </a:graphic>
      </p:graphicFrame>
      <p:sp>
        <p:nvSpPr>
          <p:cNvPr id="6" name="TextBox 5"/>
          <p:cNvSpPr txBox="1"/>
          <p:nvPr/>
        </p:nvSpPr>
        <p:spPr>
          <a:xfrm>
            <a:off x="8675503" y="3223659"/>
            <a:ext cx="3306725" cy="2799686"/>
          </a:xfrm>
          <a:prstGeom prst="rect">
            <a:avLst/>
          </a:prstGeom>
          <a:noFill/>
          <a:effectLst/>
        </p:spPr>
        <p:txBody>
          <a:bodyPr wrap="square" lIns="0" tIns="0" rIns="0" bIns="0" rtlCol="0">
            <a:noAutofit/>
          </a:bodyPr>
          <a:lstStyle/>
          <a:p>
            <a:pPr marL="538163" indent="-538163" eaLnBrk="0" hangingPunct="0"/>
            <a:r>
              <a:rPr lang="en-US" sz="2800" dirty="0" smtClean="0">
                <a:solidFill>
                  <a:schemeClr val="tx2"/>
                </a:solidFill>
              </a:rPr>
              <a:t>High volume does not necessarily meet the target</a:t>
            </a:r>
          </a:p>
          <a:p>
            <a:pPr marL="538163" indent="-538163" eaLnBrk="0" hangingPunct="0"/>
            <a:r>
              <a:rPr lang="en-US" sz="2800" dirty="0" smtClean="0">
                <a:solidFill>
                  <a:schemeClr val="tx2"/>
                </a:solidFill>
              </a:rPr>
              <a:t>… </a:t>
            </a:r>
            <a:r>
              <a:rPr lang="en-US" sz="2800" dirty="0">
                <a:solidFill>
                  <a:schemeClr val="tx2"/>
                </a:solidFill>
              </a:rPr>
              <a:t>because emphasis was on reporting on the indicator</a:t>
            </a:r>
          </a:p>
        </p:txBody>
      </p:sp>
      <p:sp>
        <p:nvSpPr>
          <p:cNvPr id="7" name="Text Placeholder 7"/>
          <p:cNvSpPr txBox="1">
            <a:spLocks/>
          </p:cNvSpPr>
          <p:nvPr/>
        </p:nvSpPr>
        <p:spPr>
          <a:xfrm>
            <a:off x="434664" y="138395"/>
            <a:ext cx="11299372" cy="553998"/>
          </a:xfrm>
          <a:prstGeom prst="rect">
            <a:avLst/>
          </a:prstGeom>
          <a:noFill/>
        </p:spPr>
        <p:txBody>
          <a:bodyPr vert="horz" wrap="square" lIns="0" tIns="0" rIns="0" bIns="0" rtlCol="0" anchor="t" anchorCtr="0">
            <a:spAutoFit/>
          </a:bodyPr>
          <a:lstStyle>
            <a:lvl1pPr indent="0" defTabSz="457200">
              <a:lnSpc>
                <a:spcPct val="100000"/>
              </a:lnSpc>
              <a:spcBef>
                <a:spcPct val="0"/>
              </a:spcBef>
              <a:spcAft>
                <a:spcPts val="0"/>
              </a:spcAft>
              <a:buClr>
                <a:schemeClr val="accent4">
                  <a:lumMod val="60000"/>
                  <a:lumOff val="40000"/>
                </a:schemeClr>
              </a:buClr>
              <a:buSzPct val="80000"/>
              <a:buFont typeface="Arial"/>
              <a:buNone/>
              <a:defRPr sz="3600" b="1" i="0">
                <a:solidFill>
                  <a:schemeClr val="tx2"/>
                </a:solidFill>
                <a:latin typeface="+mj-lt"/>
                <a:ea typeface="+mj-ea"/>
                <a:cs typeface="Arial"/>
              </a:defRPr>
            </a:lvl1pPr>
            <a:lvl2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2pPr>
            <a:lvl3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3pPr>
            <a:lvl4pPr marL="0" indent="0" defTabSz="457200">
              <a:lnSpc>
                <a:spcPts val="1800"/>
              </a:lnSpc>
              <a:spcBef>
                <a:spcPts val="0"/>
              </a:spcBef>
              <a:spcAft>
                <a:spcPts val="600"/>
              </a:spcAft>
              <a:buClr>
                <a:schemeClr val="accent4">
                  <a:lumMod val="60000"/>
                  <a:lumOff val="40000"/>
                </a:schemeClr>
              </a:buClr>
              <a:buSzPct val="80000"/>
              <a:buFont typeface="Lucida Grande"/>
              <a:buNone/>
              <a:defRPr sz="1400" b="1">
                <a:cs typeface="Arial"/>
              </a:defRPr>
            </a:lvl4pPr>
            <a:lvl5pPr marL="0" indent="0" defTabSz="457200">
              <a:lnSpc>
                <a:spcPts val="1900"/>
              </a:lnSpc>
              <a:spcBef>
                <a:spcPts val="0"/>
              </a:spcBef>
              <a:spcAft>
                <a:spcPts val="600"/>
              </a:spcAft>
              <a:buClr>
                <a:schemeClr val="accent4">
                  <a:lumMod val="60000"/>
                  <a:lumOff val="40000"/>
                </a:schemeClr>
              </a:buClr>
              <a:buSzPct val="80000"/>
              <a:buFont typeface="Lucida Grande"/>
              <a:buNone/>
              <a:defRPr lang="en-US" sz="1400" b="1">
                <a:cs typeface="Arial"/>
              </a:defRPr>
            </a:lvl5pPr>
            <a:lvl6pPr marL="1773238" indent="-177800" defTabSz="401638">
              <a:lnSpc>
                <a:spcPts val="1700"/>
              </a:lnSpc>
              <a:spcBef>
                <a:spcPts val="300"/>
              </a:spcBef>
              <a:spcAft>
                <a:spcPts val="300"/>
              </a:spcAft>
              <a:buSzPct val="80000"/>
              <a:buFont typeface="Lucida Grande"/>
              <a:buChar char="-"/>
              <a:tabLst>
                <a:tab pos="1484313" algn="l"/>
              </a:tabLst>
              <a:defRPr sz="1400" b="1">
                <a:latin typeface="Arial"/>
                <a:cs typeface="Arial"/>
              </a:defRPr>
            </a:lvl6pPr>
            <a:lvl7pPr marL="2062163" indent="-176213" defTabSz="457200">
              <a:lnSpc>
                <a:spcPts val="1700"/>
              </a:lnSpc>
              <a:spcBef>
                <a:spcPts val="300"/>
              </a:spcBef>
              <a:spcAft>
                <a:spcPts val="300"/>
              </a:spcAft>
              <a:buSzPct val="80000"/>
              <a:buFont typeface="Lucida Grande"/>
              <a:buChar char="-"/>
              <a:defRPr sz="1400" b="1">
                <a:latin typeface="Arial"/>
                <a:cs typeface="Arial"/>
              </a:defRPr>
            </a:lvl7pPr>
            <a:lvl8pPr marL="2286000" indent="-173038" defTabSz="457200">
              <a:lnSpc>
                <a:spcPts val="1700"/>
              </a:lnSpc>
              <a:spcBef>
                <a:spcPts val="300"/>
              </a:spcBef>
              <a:spcAft>
                <a:spcPts val="300"/>
              </a:spcAft>
              <a:buSzPct val="80000"/>
              <a:buFont typeface="Lucida Grande"/>
              <a:buChar char="-"/>
              <a:defRPr sz="1400" b="1">
                <a:latin typeface="Arial"/>
                <a:cs typeface="Arial"/>
              </a:defRPr>
            </a:lvl8pPr>
            <a:lvl9pPr marL="2452688" indent="-163513" defTabSz="457200">
              <a:lnSpc>
                <a:spcPts val="1700"/>
              </a:lnSpc>
              <a:spcBef>
                <a:spcPts val="300"/>
              </a:spcBef>
              <a:spcAft>
                <a:spcPts val="300"/>
              </a:spcAft>
              <a:buSzPct val="80000"/>
              <a:buFont typeface="Lucida Grande"/>
              <a:buChar char="-"/>
              <a:defRPr sz="1400" b="1">
                <a:latin typeface="Arial"/>
                <a:cs typeface="Arial"/>
              </a:defRPr>
            </a:lvl9pPr>
          </a:lstStyle>
          <a:p>
            <a:r>
              <a:rPr lang="en-US" dirty="0"/>
              <a:t>Explaining the data community concept (cont’d</a:t>
            </a:r>
            <a:r>
              <a:rPr lang="en-US" dirty="0" smtClean="0"/>
              <a:t>)</a:t>
            </a:r>
            <a:endParaRPr lang="en-US" dirty="0"/>
          </a:p>
        </p:txBody>
      </p:sp>
    </p:spTree>
    <p:extLst>
      <p:ext uri="{BB962C8B-B14F-4D97-AF65-F5344CB8AC3E}">
        <p14:creationId xmlns:p14="http://schemas.microsoft.com/office/powerpoint/2010/main" val="3872772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1072" y="881286"/>
            <a:ext cx="11299372" cy="954750"/>
          </a:xfrm>
        </p:spPr>
        <p:txBody>
          <a:bodyPr/>
          <a:lstStyle/>
          <a:p>
            <a:r>
              <a:rPr lang="en-US" b="1" i="0" dirty="0" smtClean="0"/>
              <a:t>Secure and Equal Access</a:t>
            </a:r>
          </a:p>
          <a:p>
            <a:r>
              <a:rPr lang="en-US" dirty="0" smtClean="0"/>
              <a:t>Refocus on implementation data</a:t>
            </a:r>
            <a:endParaRPr lang="en-US" dirty="0"/>
          </a:p>
        </p:txBody>
      </p:sp>
      <p:sp>
        <p:nvSpPr>
          <p:cNvPr id="6" name="Content Placeholder 5"/>
          <p:cNvSpPr>
            <a:spLocks noGrp="1"/>
          </p:cNvSpPr>
          <p:nvPr>
            <p:ph sz="quarter" idx="12"/>
          </p:nvPr>
        </p:nvSpPr>
        <p:spPr>
          <a:xfrm>
            <a:off x="434664" y="2065054"/>
            <a:ext cx="10562200" cy="4058653"/>
          </a:xfrm>
        </p:spPr>
        <p:txBody>
          <a:bodyPr>
            <a:normAutofit fontScale="85000" lnSpcReduction="20000"/>
          </a:bodyPr>
          <a:lstStyle/>
          <a:p>
            <a:r>
              <a:rPr lang="en-US" dirty="0" smtClean="0"/>
              <a:t>Identification of land parcels or units of holding and/or use</a:t>
            </a:r>
          </a:p>
          <a:p>
            <a:r>
              <a:rPr lang="en-US" dirty="0" smtClean="0"/>
              <a:t>Interests and rights recognized in land</a:t>
            </a:r>
          </a:p>
          <a:p>
            <a:pPr lvl="1"/>
            <a:r>
              <a:rPr lang="en-US" dirty="0" smtClean="0"/>
              <a:t>Ownership interests, grazing rights, access rights, group rights, management rights, etc.</a:t>
            </a:r>
          </a:p>
          <a:p>
            <a:r>
              <a:rPr lang="en-US" dirty="0" smtClean="0"/>
              <a:t>Current holders of the interests</a:t>
            </a:r>
          </a:p>
          <a:p>
            <a:pPr lvl="1"/>
            <a:r>
              <a:rPr lang="en-US" dirty="0" smtClean="0"/>
              <a:t>Including stakeholders</a:t>
            </a:r>
          </a:p>
          <a:p>
            <a:r>
              <a:rPr lang="en-US" dirty="0" smtClean="0"/>
              <a:t>Land capability and potential</a:t>
            </a:r>
          </a:p>
          <a:p>
            <a:pPr lvl="1"/>
            <a:r>
              <a:rPr lang="en-US" dirty="0" smtClean="0"/>
              <a:t>Suitability analysis</a:t>
            </a:r>
          </a:p>
          <a:p>
            <a:r>
              <a:rPr lang="en-US" dirty="0" smtClean="0"/>
              <a:t>Current uses</a:t>
            </a:r>
          </a:p>
          <a:p>
            <a:r>
              <a:rPr lang="en-US" dirty="0" smtClean="0"/>
              <a:t>Taxes and charges assessed; amount paid</a:t>
            </a:r>
          </a:p>
          <a:p>
            <a:r>
              <a:rPr lang="en-US" dirty="0" smtClean="0"/>
              <a:t>… </a:t>
            </a:r>
            <a:r>
              <a:rPr lang="en-US" dirty="0" err="1" smtClean="0"/>
              <a:t>etc</a:t>
            </a:r>
            <a:endParaRPr lang="en-US" dirty="0" smtClean="0"/>
          </a:p>
          <a:p>
            <a:endParaRPr lang="en-US" dirty="0"/>
          </a:p>
        </p:txBody>
      </p:sp>
      <p:sp>
        <p:nvSpPr>
          <p:cNvPr id="7" name="Text Placeholder 7"/>
          <p:cNvSpPr txBox="1">
            <a:spLocks/>
          </p:cNvSpPr>
          <p:nvPr/>
        </p:nvSpPr>
        <p:spPr>
          <a:xfrm>
            <a:off x="434664" y="138395"/>
            <a:ext cx="11299372" cy="553998"/>
          </a:xfrm>
          <a:prstGeom prst="rect">
            <a:avLst/>
          </a:prstGeom>
          <a:noFill/>
        </p:spPr>
        <p:txBody>
          <a:bodyPr vert="horz" wrap="square" lIns="0" tIns="0" rIns="0" bIns="0" rtlCol="0" anchor="t" anchorCtr="0">
            <a:spAutoFit/>
          </a:bodyPr>
          <a:lstStyle>
            <a:lvl1pPr indent="0" defTabSz="457200">
              <a:lnSpc>
                <a:spcPct val="100000"/>
              </a:lnSpc>
              <a:spcBef>
                <a:spcPct val="0"/>
              </a:spcBef>
              <a:spcAft>
                <a:spcPts val="0"/>
              </a:spcAft>
              <a:buClr>
                <a:schemeClr val="accent4">
                  <a:lumMod val="60000"/>
                  <a:lumOff val="40000"/>
                </a:schemeClr>
              </a:buClr>
              <a:buSzPct val="80000"/>
              <a:buFont typeface="Arial"/>
              <a:buNone/>
              <a:defRPr sz="3600" b="1" i="0">
                <a:solidFill>
                  <a:schemeClr val="tx2"/>
                </a:solidFill>
                <a:latin typeface="+mj-lt"/>
                <a:ea typeface="+mj-ea"/>
                <a:cs typeface="Arial"/>
              </a:defRPr>
            </a:lvl1pPr>
            <a:lvl2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2pPr>
            <a:lvl3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3pPr>
            <a:lvl4pPr marL="0" indent="0" defTabSz="457200">
              <a:lnSpc>
                <a:spcPts val="1800"/>
              </a:lnSpc>
              <a:spcBef>
                <a:spcPts val="0"/>
              </a:spcBef>
              <a:spcAft>
                <a:spcPts val="600"/>
              </a:spcAft>
              <a:buClr>
                <a:schemeClr val="accent4">
                  <a:lumMod val="60000"/>
                  <a:lumOff val="40000"/>
                </a:schemeClr>
              </a:buClr>
              <a:buSzPct val="80000"/>
              <a:buFont typeface="Lucida Grande"/>
              <a:buNone/>
              <a:defRPr sz="1400" b="1">
                <a:cs typeface="Arial"/>
              </a:defRPr>
            </a:lvl4pPr>
            <a:lvl5pPr marL="0" indent="0" defTabSz="457200">
              <a:lnSpc>
                <a:spcPts val="1900"/>
              </a:lnSpc>
              <a:spcBef>
                <a:spcPts val="0"/>
              </a:spcBef>
              <a:spcAft>
                <a:spcPts val="600"/>
              </a:spcAft>
              <a:buClr>
                <a:schemeClr val="accent4">
                  <a:lumMod val="60000"/>
                  <a:lumOff val="40000"/>
                </a:schemeClr>
              </a:buClr>
              <a:buSzPct val="80000"/>
              <a:buFont typeface="Lucida Grande"/>
              <a:buNone/>
              <a:defRPr lang="en-US" sz="1400" b="1">
                <a:cs typeface="Arial"/>
              </a:defRPr>
            </a:lvl5pPr>
            <a:lvl6pPr marL="1773238" indent="-177800" defTabSz="401638">
              <a:lnSpc>
                <a:spcPts val="1700"/>
              </a:lnSpc>
              <a:spcBef>
                <a:spcPts val="300"/>
              </a:spcBef>
              <a:spcAft>
                <a:spcPts val="300"/>
              </a:spcAft>
              <a:buSzPct val="80000"/>
              <a:buFont typeface="Lucida Grande"/>
              <a:buChar char="-"/>
              <a:tabLst>
                <a:tab pos="1484313" algn="l"/>
              </a:tabLst>
              <a:defRPr sz="1400" b="1">
                <a:latin typeface="Arial"/>
                <a:cs typeface="Arial"/>
              </a:defRPr>
            </a:lvl6pPr>
            <a:lvl7pPr marL="2062163" indent="-176213" defTabSz="457200">
              <a:lnSpc>
                <a:spcPts val="1700"/>
              </a:lnSpc>
              <a:spcBef>
                <a:spcPts val="300"/>
              </a:spcBef>
              <a:spcAft>
                <a:spcPts val="300"/>
              </a:spcAft>
              <a:buSzPct val="80000"/>
              <a:buFont typeface="Lucida Grande"/>
              <a:buChar char="-"/>
              <a:defRPr sz="1400" b="1">
                <a:latin typeface="Arial"/>
                <a:cs typeface="Arial"/>
              </a:defRPr>
            </a:lvl7pPr>
            <a:lvl8pPr marL="2286000" indent="-173038" defTabSz="457200">
              <a:lnSpc>
                <a:spcPts val="1700"/>
              </a:lnSpc>
              <a:spcBef>
                <a:spcPts val="300"/>
              </a:spcBef>
              <a:spcAft>
                <a:spcPts val="300"/>
              </a:spcAft>
              <a:buSzPct val="80000"/>
              <a:buFont typeface="Lucida Grande"/>
              <a:buChar char="-"/>
              <a:defRPr sz="1400" b="1">
                <a:latin typeface="Arial"/>
                <a:cs typeface="Arial"/>
              </a:defRPr>
            </a:lvl8pPr>
            <a:lvl9pPr marL="2452688" indent="-163513" defTabSz="457200">
              <a:lnSpc>
                <a:spcPts val="1700"/>
              </a:lnSpc>
              <a:spcBef>
                <a:spcPts val="300"/>
              </a:spcBef>
              <a:spcAft>
                <a:spcPts val="300"/>
              </a:spcAft>
              <a:buSzPct val="80000"/>
              <a:buFont typeface="Lucida Grande"/>
              <a:buChar char="-"/>
              <a:defRPr sz="1400" b="1">
                <a:latin typeface="Arial"/>
                <a:cs typeface="Arial"/>
              </a:defRPr>
            </a:lvl9pPr>
          </a:lstStyle>
          <a:p>
            <a:r>
              <a:rPr lang="en-US" dirty="0"/>
              <a:t>Explaining the data community concept (cont’d</a:t>
            </a:r>
            <a:r>
              <a:rPr lang="en-US" dirty="0" smtClean="0"/>
              <a:t>)</a:t>
            </a:r>
            <a:endParaRPr lang="en-US" dirty="0"/>
          </a:p>
        </p:txBody>
      </p:sp>
    </p:spTree>
    <p:extLst>
      <p:ext uri="{BB962C8B-B14F-4D97-AF65-F5344CB8AC3E}">
        <p14:creationId xmlns:p14="http://schemas.microsoft.com/office/powerpoint/2010/main" val="210322688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08610" y="1393057"/>
            <a:ext cx="11883390" cy="4521870"/>
          </a:xfrm>
          <a:prstGeom prst="rect">
            <a:avLst/>
          </a:prstGeom>
        </p:spPr>
        <p:txBody>
          <a:bodyPr/>
          <a:lstStyle/>
          <a:p>
            <a:pPr marL="173038" indent="0">
              <a:buNone/>
            </a:pPr>
            <a:r>
              <a:rPr lang="en-US" sz="2400" b="1" dirty="0" smtClean="0"/>
              <a:t>Not really new</a:t>
            </a:r>
          </a:p>
          <a:p>
            <a:pPr marL="741363" indent="-285750"/>
            <a:r>
              <a:rPr lang="en-US" sz="2400" dirty="0" smtClean="0"/>
              <a:t>Land records and </a:t>
            </a:r>
            <a:r>
              <a:rPr lang="en-US" sz="2400" dirty="0" err="1" smtClean="0"/>
              <a:t>cadastres</a:t>
            </a:r>
            <a:r>
              <a:rPr lang="en-US" sz="2400" dirty="0" smtClean="0"/>
              <a:t> have been around </a:t>
            </a:r>
          </a:p>
          <a:p>
            <a:pPr marL="741363" indent="-285750"/>
            <a:r>
              <a:rPr lang="en-US" sz="2400" dirty="0" smtClean="0"/>
              <a:t>Initially with emphasis on conveyancing and taxation</a:t>
            </a:r>
          </a:p>
          <a:p>
            <a:pPr marL="741363" indent="-285750"/>
            <a:r>
              <a:rPr lang="en-US" sz="2400" dirty="0" smtClean="0"/>
              <a:t>Became multi-purpose in the 1980s, applying modern information technologies</a:t>
            </a:r>
          </a:p>
          <a:p>
            <a:pPr marL="741363" indent="-285750"/>
            <a:r>
              <a:rPr lang="en-US" sz="2400" dirty="0" smtClean="0"/>
              <a:t>Countries have varying degrees of restrictions to access</a:t>
            </a:r>
          </a:p>
          <a:p>
            <a:pPr marL="896938" lvl="1" indent="-173038"/>
            <a:r>
              <a:rPr lang="en-US" sz="1800" dirty="0" smtClean="0"/>
              <a:t>From complete public access – conditions apply of course</a:t>
            </a:r>
          </a:p>
          <a:p>
            <a:pPr marL="896938" lvl="1" indent="-173038"/>
            <a:r>
              <a:rPr lang="en-US" sz="1800" dirty="0"/>
              <a:t>To near-complete secrecy – except for owner</a:t>
            </a:r>
          </a:p>
          <a:p>
            <a:pPr marL="741363" indent="-285750"/>
            <a:r>
              <a:rPr lang="en-US" sz="2400" dirty="0" smtClean="0"/>
              <a:t>Modern economic models recommend openness to the management of land information</a:t>
            </a:r>
          </a:p>
          <a:p>
            <a:pPr marL="896938" lvl="1" indent="-173038"/>
            <a:r>
              <a:rPr lang="en-US" sz="1800" dirty="0"/>
              <a:t>Country specific decisions on degree of openness</a:t>
            </a:r>
          </a:p>
          <a:p>
            <a:pPr marL="0" indent="0">
              <a:buNone/>
            </a:pPr>
            <a:endParaRPr lang="en-US" sz="2400" dirty="0" smtClean="0"/>
          </a:p>
        </p:txBody>
      </p:sp>
      <p:sp>
        <p:nvSpPr>
          <p:cNvPr id="5" name="Text Placeholder 7"/>
          <p:cNvSpPr txBox="1">
            <a:spLocks/>
          </p:cNvSpPr>
          <p:nvPr/>
        </p:nvSpPr>
        <p:spPr>
          <a:xfrm>
            <a:off x="434664" y="138395"/>
            <a:ext cx="11299372" cy="553998"/>
          </a:xfrm>
          <a:prstGeom prst="rect">
            <a:avLst/>
          </a:prstGeom>
          <a:noFill/>
        </p:spPr>
        <p:txBody>
          <a:bodyPr vert="horz" wrap="square" lIns="0" tIns="0" rIns="0" bIns="0" rtlCol="0" anchor="t" anchorCtr="0">
            <a:spAutoFit/>
          </a:bodyPr>
          <a:lstStyle>
            <a:lvl1pPr indent="0" defTabSz="457200">
              <a:lnSpc>
                <a:spcPct val="100000"/>
              </a:lnSpc>
              <a:spcBef>
                <a:spcPct val="0"/>
              </a:spcBef>
              <a:spcAft>
                <a:spcPts val="0"/>
              </a:spcAft>
              <a:buClr>
                <a:schemeClr val="accent4">
                  <a:lumMod val="60000"/>
                  <a:lumOff val="40000"/>
                </a:schemeClr>
              </a:buClr>
              <a:buSzPct val="80000"/>
              <a:buFont typeface="Arial"/>
              <a:buNone/>
              <a:defRPr sz="3600" b="1" i="0">
                <a:solidFill>
                  <a:schemeClr val="tx2"/>
                </a:solidFill>
                <a:latin typeface="+mj-lt"/>
                <a:ea typeface="+mj-ea"/>
                <a:cs typeface="Arial"/>
              </a:defRPr>
            </a:lvl1pPr>
            <a:lvl2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2pPr>
            <a:lvl3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3pPr>
            <a:lvl4pPr marL="0" indent="0" defTabSz="457200">
              <a:lnSpc>
                <a:spcPts val="1800"/>
              </a:lnSpc>
              <a:spcBef>
                <a:spcPts val="0"/>
              </a:spcBef>
              <a:spcAft>
                <a:spcPts val="600"/>
              </a:spcAft>
              <a:buClr>
                <a:schemeClr val="accent4">
                  <a:lumMod val="60000"/>
                  <a:lumOff val="40000"/>
                </a:schemeClr>
              </a:buClr>
              <a:buSzPct val="80000"/>
              <a:buFont typeface="Lucida Grande"/>
              <a:buNone/>
              <a:defRPr sz="1400" b="1">
                <a:cs typeface="Arial"/>
              </a:defRPr>
            </a:lvl4pPr>
            <a:lvl5pPr marL="0" indent="0" defTabSz="457200">
              <a:lnSpc>
                <a:spcPts val="1900"/>
              </a:lnSpc>
              <a:spcBef>
                <a:spcPts val="0"/>
              </a:spcBef>
              <a:spcAft>
                <a:spcPts val="600"/>
              </a:spcAft>
              <a:buClr>
                <a:schemeClr val="accent4">
                  <a:lumMod val="60000"/>
                  <a:lumOff val="40000"/>
                </a:schemeClr>
              </a:buClr>
              <a:buSzPct val="80000"/>
              <a:buFont typeface="Lucida Grande"/>
              <a:buNone/>
              <a:defRPr lang="en-US" sz="1400" b="1">
                <a:cs typeface="Arial"/>
              </a:defRPr>
            </a:lvl5pPr>
            <a:lvl6pPr marL="1773238" indent="-177800" defTabSz="401638">
              <a:lnSpc>
                <a:spcPts val="1700"/>
              </a:lnSpc>
              <a:spcBef>
                <a:spcPts val="300"/>
              </a:spcBef>
              <a:spcAft>
                <a:spcPts val="300"/>
              </a:spcAft>
              <a:buSzPct val="80000"/>
              <a:buFont typeface="Lucida Grande"/>
              <a:buChar char="-"/>
              <a:tabLst>
                <a:tab pos="1484313" algn="l"/>
              </a:tabLst>
              <a:defRPr sz="1400" b="1">
                <a:latin typeface="Arial"/>
                <a:cs typeface="Arial"/>
              </a:defRPr>
            </a:lvl6pPr>
            <a:lvl7pPr marL="2062163" indent="-176213" defTabSz="457200">
              <a:lnSpc>
                <a:spcPts val="1700"/>
              </a:lnSpc>
              <a:spcBef>
                <a:spcPts val="300"/>
              </a:spcBef>
              <a:spcAft>
                <a:spcPts val="300"/>
              </a:spcAft>
              <a:buSzPct val="80000"/>
              <a:buFont typeface="Lucida Grande"/>
              <a:buChar char="-"/>
              <a:defRPr sz="1400" b="1">
                <a:latin typeface="Arial"/>
                <a:cs typeface="Arial"/>
              </a:defRPr>
            </a:lvl7pPr>
            <a:lvl8pPr marL="2286000" indent="-173038" defTabSz="457200">
              <a:lnSpc>
                <a:spcPts val="1700"/>
              </a:lnSpc>
              <a:spcBef>
                <a:spcPts val="300"/>
              </a:spcBef>
              <a:spcAft>
                <a:spcPts val="300"/>
              </a:spcAft>
              <a:buSzPct val="80000"/>
              <a:buFont typeface="Lucida Grande"/>
              <a:buChar char="-"/>
              <a:defRPr sz="1400" b="1">
                <a:latin typeface="Arial"/>
                <a:cs typeface="Arial"/>
              </a:defRPr>
            </a:lvl8pPr>
            <a:lvl9pPr marL="2452688" indent="-163513" defTabSz="457200">
              <a:lnSpc>
                <a:spcPts val="1700"/>
              </a:lnSpc>
              <a:spcBef>
                <a:spcPts val="300"/>
              </a:spcBef>
              <a:spcAft>
                <a:spcPts val="300"/>
              </a:spcAft>
              <a:buSzPct val="80000"/>
              <a:buFont typeface="Lucida Grande"/>
              <a:buChar char="-"/>
              <a:defRPr sz="1400" b="1">
                <a:latin typeface="Arial"/>
                <a:cs typeface="Arial"/>
              </a:defRPr>
            </a:lvl9pPr>
          </a:lstStyle>
          <a:p>
            <a:r>
              <a:rPr lang="en-US" dirty="0"/>
              <a:t>Explaining the data community concept (cont’d</a:t>
            </a:r>
            <a:r>
              <a:rPr lang="en-US" dirty="0" smtClean="0"/>
              <a:t>)</a:t>
            </a:r>
            <a:endParaRPr lang="en-US" dirty="0"/>
          </a:p>
        </p:txBody>
      </p:sp>
    </p:spTree>
    <p:extLst>
      <p:ext uri="{BB962C8B-B14F-4D97-AF65-F5344CB8AC3E}">
        <p14:creationId xmlns:p14="http://schemas.microsoft.com/office/powerpoint/2010/main" val="130546927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255590" y="1747305"/>
            <a:ext cx="11478446" cy="4995366"/>
          </a:xfrm>
        </p:spPr>
        <p:txBody>
          <a:bodyPr>
            <a:normAutofit/>
          </a:bodyPr>
          <a:lstStyle/>
          <a:p>
            <a:pPr marL="0" indent="0">
              <a:buNone/>
            </a:pPr>
            <a:r>
              <a:rPr lang="en-US" sz="2400" b="1" dirty="0" smtClean="0"/>
              <a:t>Managing Land Record: </a:t>
            </a:r>
            <a:r>
              <a:rPr lang="en-US" sz="2400" i="1" dirty="0" smtClean="0"/>
              <a:t>The land Data Community</a:t>
            </a:r>
          </a:p>
          <a:p>
            <a:pPr marL="741363" indent="-173038"/>
            <a:r>
              <a:rPr lang="en-US" sz="2400" dirty="0" smtClean="0"/>
              <a:t>There are experts, practitioners, officials, who:</a:t>
            </a:r>
          </a:p>
          <a:p>
            <a:pPr marL="1087438" lvl="2" indent="-173038"/>
            <a:r>
              <a:rPr lang="en-US" dirty="0"/>
              <a:t>Understand the concepts associated with this type of data, including best way to curate them and disseminate to wider society</a:t>
            </a:r>
          </a:p>
          <a:p>
            <a:pPr marL="1087438" lvl="2" indent="-173038"/>
            <a:r>
              <a:rPr lang="en-US" dirty="0"/>
              <a:t>Are in a position to collect the data in the course of normal work</a:t>
            </a:r>
          </a:p>
          <a:p>
            <a:pPr marL="1087438" lvl="2" indent="-173038"/>
            <a:r>
              <a:rPr lang="en-US" dirty="0"/>
              <a:t>Need them more than others in the course of their work, therefore have the strongest incentives to keep them updated</a:t>
            </a:r>
          </a:p>
          <a:p>
            <a:pPr marL="741363" indent="-173038"/>
            <a:r>
              <a:rPr lang="en-US" sz="2400" dirty="0"/>
              <a:t>Constitute </a:t>
            </a:r>
            <a:r>
              <a:rPr lang="en-US" sz="2400" dirty="0" smtClean="0"/>
              <a:t>them into a </a:t>
            </a:r>
            <a:r>
              <a:rPr lang="en-US" sz="2400" dirty="0"/>
              <a:t>data community and give it </a:t>
            </a:r>
            <a:r>
              <a:rPr lang="en-US" sz="2400" dirty="0" smtClean="0"/>
              <a:t>mandate/credential to collect, curate and disseminate these datasets </a:t>
            </a:r>
            <a:r>
              <a:rPr lang="en-US" sz="2400" dirty="0"/>
              <a:t>for </a:t>
            </a:r>
            <a:r>
              <a:rPr lang="en-US" sz="2400" dirty="0" smtClean="0"/>
              <a:t>everybody</a:t>
            </a:r>
          </a:p>
          <a:p>
            <a:pPr marL="741363" indent="-173038"/>
            <a:r>
              <a:rPr lang="en-US" sz="2400" dirty="0" smtClean="0"/>
              <a:t>Define other data communities in similar fashion</a:t>
            </a:r>
          </a:p>
          <a:p>
            <a:endParaRPr lang="en-US" sz="2400" dirty="0" smtClean="0"/>
          </a:p>
          <a:p>
            <a:endParaRPr lang="en-US" sz="2400" dirty="0" smtClean="0"/>
          </a:p>
        </p:txBody>
      </p:sp>
      <p:sp>
        <p:nvSpPr>
          <p:cNvPr id="7" name="Text Placeholder 7"/>
          <p:cNvSpPr txBox="1">
            <a:spLocks/>
          </p:cNvSpPr>
          <p:nvPr/>
        </p:nvSpPr>
        <p:spPr>
          <a:xfrm>
            <a:off x="434664" y="138395"/>
            <a:ext cx="11299372" cy="553998"/>
          </a:xfrm>
          <a:prstGeom prst="rect">
            <a:avLst/>
          </a:prstGeom>
          <a:noFill/>
        </p:spPr>
        <p:txBody>
          <a:bodyPr vert="horz" wrap="square" lIns="0" tIns="0" rIns="0" bIns="0" rtlCol="0" anchor="t" anchorCtr="0">
            <a:spAutoFit/>
          </a:bodyPr>
          <a:lstStyle>
            <a:lvl1pPr indent="0" defTabSz="457200">
              <a:lnSpc>
                <a:spcPct val="100000"/>
              </a:lnSpc>
              <a:spcBef>
                <a:spcPct val="0"/>
              </a:spcBef>
              <a:spcAft>
                <a:spcPts val="0"/>
              </a:spcAft>
              <a:buClr>
                <a:schemeClr val="accent4">
                  <a:lumMod val="60000"/>
                  <a:lumOff val="40000"/>
                </a:schemeClr>
              </a:buClr>
              <a:buSzPct val="80000"/>
              <a:buFont typeface="Arial"/>
              <a:buNone/>
              <a:defRPr sz="3600" b="1" i="0">
                <a:solidFill>
                  <a:schemeClr val="tx2"/>
                </a:solidFill>
                <a:latin typeface="+mj-lt"/>
                <a:ea typeface="+mj-ea"/>
                <a:cs typeface="Arial"/>
              </a:defRPr>
            </a:lvl1pPr>
            <a:lvl2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2pPr>
            <a:lvl3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3pPr>
            <a:lvl4pPr marL="0" indent="0" defTabSz="457200">
              <a:lnSpc>
                <a:spcPts val="1800"/>
              </a:lnSpc>
              <a:spcBef>
                <a:spcPts val="0"/>
              </a:spcBef>
              <a:spcAft>
                <a:spcPts val="600"/>
              </a:spcAft>
              <a:buClr>
                <a:schemeClr val="accent4">
                  <a:lumMod val="60000"/>
                  <a:lumOff val="40000"/>
                </a:schemeClr>
              </a:buClr>
              <a:buSzPct val="80000"/>
              <a:buFont typeface="Lucida Grande"/>
              <a:buNone/>
              <a:defRPr sz="1400" b="1">
                <a:cs typeface="Arial"/>
              </a:defRPr>
            </a:lvl4pPr>
            <a:lvl5pPr marL="0" indent="0" defTabSz="457200">
              <a:lnSpc>
                <a:spcPts val="1900"/>
              </a:lnSpc>
              <a:spcBef>
                <a:spcPts val="0"/>
              </a:spcBef>
              <a:spcAft>
                <a:spcPts val="600"/>
              </a:spcAft>
              <a:buClr>
                <a:schemeClr val="accent4">
                  <a:lumMod val="60000"/>
                  <a:lumOff val="40000"/>
                </a:schemeClr>
              </a:buClr>
              <a:buSzPct val="80000"/>
              <a:buFont typeface="Lucida Grande"/>
              <a:buNone/>
              <a:defRPr lang="en-US" sz="1400" b="1">
                <a:cs typeface="Arial"/>
              </a:defRPr>
            </a:lvl5pPr>
            <a:lvl6pPr marL="1773238" indent="-177800" defTabSz="401638">
              <a:lnSpc>
                <a:spcPts val="1700"/>
              </a:lnSpc>
              <a:spcBef>
                <a:spcPts val="300"/>
              </a:spcBef>
              <a:spcAft>
                <a:spcPts val="300"/>
              </a:spcAft>
              <a:buSzPct val="80000"/>
              <a:buFont typeface="Lucida Grande"/>
              <a:buChar char="-"/>
              <a:tabLst>
                <a:tab pos="1484313" algn="l"/>
              </a:tabLst>
              <a:defRPr sz="1400" b="1">
                <a:latin typeface="Arial"/>
                <a:cs typeface="Arial"/>
              </a:defRPr>
            </a:lvl6pPr>
            <a:lvl7pPr marL="2062163" indent="-176213" defTabSz="457200">
              <a:lnSpc>
                <a:spcPts val="1700"/>
              </a:lnSpc>
              <a:spcBef>
                <a:spcPts val="300"/>
              </a:spcBef>
              <a:spcAft>
                <a:spcPts val="300"/>
              </a:spcAft>
              <a:buSzPct val="80000"/>
              <a:buFont typeface="Lucida Grande"/>
              <a:buChar char="-"/>
              <a:defRPr sz="1400" b="1">
                <a:latin typeface="Arial"/>
                <a:cs typeface="Arial"/>
              </a:defRPr>
            </a:lvl7pPr>
            <a:lvl8pPr marL="2286000" indent="-173038" defTabSz="457200">
              <a:lnSpc>
                <a:spcPts val="1700"/>
              </a:lnSpc>
              <a:spcBef>
                <a:spcPts val="300"/>
              </a:spcBef>
              <a:spcAft>
                <a:spcPts val="300"/>
              </a:spcAft>
              <a:buSzPct val="80000"/>
              <a:buFont typeface="Lucida Grande"/>
              <a:buChar char="-"/>
              <a:defRPr sz="1400" b="1">
                <a:latin typeface="Arial"/>
                <a:cs typeface="Arial"/>
              </a:defRPr>
            </a:lvl8pPr>
            <a:lvl9pPr marL="2452688" indent="-163513" defTabSz="457200">
              <a:lnSpc>
                <a:spcPts val="1700"/>
              </a:lnSpc>
              <a:spcBef>
                <a:spcPts val="300"/>
              </a:spcBef>
              <a:spcAft>
                <a:spcPts val="300"/>
              </a:spcAft>
              <a:buSzPct val="80000"/>
              <a:buFont typeface="Lucida Grande"/>
              <a:buChar char="-"/>
              <a:defRPr sz="1400" b="1">
                <a:latin typeface="Arial"/>
                <a:cs typeface="Arial"/>
              </a:defRPr>
            </a:lvl9pPr>
          </a:lstStyle>
          <a:p>
            <a:r>
              <a:rPr lang="en-US" dirty="0"/>
              <a:t>Explaining the data community concept (cont’d</a:t>
            </a:r>
            <a:r>
              <a:rPr lang="en-US" dirty="0" smtClean="0"/>
              <a:t>)</a:t>
            </a:r>
            <a:endParaRPr lang="en-US" dirty="0"/>
          </a:p>
        </p:txBody>
      </p:sp>
    </p:spTree>
    <p:extLst>
      <p:ext uri="{BB962C8B-B14F-4D97-AF65-F5344CB8AC3E}">
        <p14:creationId xmlns:p14="http://schemas.microsoft.com/office/powerpoint/2010/main" val="138291280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29430" y="1296055"/>
            <a:ext cx="10367433" cy="4308872"/>
          </a:xfrm>
        </p:spPr>
        <p:txBody>
          <a:bodyPr/>
          <a:lstStyle/>
          <a:p>
            <a:r>
              <a:rPr lang="en-US" dirty="0"/>
              <a:t>Principle 5. Data for statistical purposes may be drawn from all types of sources, be they statistical surveys or administrative records. Statistical agencies are to choose the source with regard to quality, timeliness, costs and the burden on </a:t>
            </a:r>
            <a:r>
              <a:rPr lang="en-US" dirty="0" smtClean="0"/>
              <a:t>respondents.</a:t>
            </a:r>
            <a:endParaRPr lang="en-US" dirty="0"/>
          </a:p>
        </p:txBody>
      </p:sp>
    </p:spTree>
    <p:extLst>
      <p:ext uri="{BB962C8B-B14F-4D97-AF65-F5344CB8AC3E}">
        <p14:creationId xmlns:p14="http://schemas.microsoft.com/office/powerpoint/2010/main" val="226480958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Just Formalize it!</a:t>
            </a:r>
            <a:endParaRPr lang="en-US" dirty="0"/>
          </a:p>
        </p:txBody>
      </p:sp>
      <p:sp>
        <p:nvSpPr>
          <p:cNvPr id="3" name="Text Placeholder 2"/>
          <p:cNvSpPr>
            <a:spLocks noGrp="1"/>
          </p:cNvSpPr>
          <p:nvPr>
            <p:ph type="body" sz="quarter" idx="10"/>
          </p:nvPr>
        </p:nvSpPr>
        <p:spPr/>
        <p:txBody>
          <a:bodyPr/>
          <a:lstStyle/>
          <a:p>
            <a:pPr algn="ctr"/>
            <a:r>
              <a:rPr lang="en-US" dirty="0" smtClean="0"/>
              <a:t>How? …</a:t>
            </a:r>
            <a:endParaRPr lang="en-US" dirty="0"/>
          </a:p>
        </p:txBody>
      </p:sp>
    </p:spTree>
    <p:extLst>
      <p:ext uri="{BB962C8B-B14F-4D97-AF65-F5344CB8AC3E}">
        <p14:creationId xmlns:p14="http://schemas.microsoft.com/office/powerpoint/2010/main" val="41558712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Develop a Data Revolution Implementation Strategy</a:t>
            </a:r>
            <a:endParaRPr lang="en-US" dirty="0"/>
          </a:p>
        </p:txBody>
      </p:sp>
      <p:sp>
        <p:nvSpPr>
          <p:cNvPr id="4" name="Content Placeholder 3"/>
          <p:cNvSpPr>
            <a:spLocks noGrp="1"/>
          </p:cNvSpPr>
          <p:nvPr>
            <p:ph sz="quarter" idx="10"/>
          </p:nvPr>
        </p:nvSpPr>
        <p:spPr/>
        <p:txBody>
          <a:bodyPr/>
          <a:lstStyle/>
          <a:p>
            <a:r>
              <a:rPr lang="en-US" sz="2000" dirty="0"/>
              <a:t>Start with </a:t>
            </a:r>
            <a:r>
              <a:rPr lang="en-US" sz="2000" dirty="0" smtClean="0"/>
              <a:t>high level political commitments </a:t>
            </a:r>
            <a:r>
              <a:rPr lang="en-US" sz="2000" dirty="0"/>
              <a:t>to support key initiatives related to data revolution and statistical </a:t>
            </a:r>
            <a:r>
              <a:rPr lang="en-US" sz="2000" dirty="0" smtClean="0"/>
              <a:t>development</a:t>
            </a:r>
          </a:p>
          <a:p>
            <a:r>
              <a:rPr lang="en-US" sz="2000" dirty="0" smtClean="0"/>
              <a:t>Designate a coordinating government entity and secretariat</a:t>
            </a:r>
          </a:p>
          <a:p>
            <a:pPr lvl="1"/>
            <a:r>
              <a:rPr lang="en-US" sz="1800" dirty="0" smtClean="0"/>
              <a:t>Natural choice should be National Statistical Institute/Office</a:t>
            </a:r>
          </a:p>
          <a:p>
            <a:r>
              <a:rPr lang="en-US" sz="2000" dirty="0" smtClean="0"/>
              <a:t>Develop engagement and communication strategy</a:t>
            </a:r>
          </a:p>
          <a:p>
            <a:pPr lvl="1"/>
            <a:r>
              <a:rPr lang="en-US" sz="1800" dirty="0" smtClean="0"/>
              <a:t>Don’t forget: governance arrangements</a:t>
            </a:r>
          </a:p>
          <a:p>
            <a:r>
              <a:rPr lang="en-US" sz="2000" dirty="0" smtClean="0"/>
              <a:t>Publicize the strategy and call for expression of interest</a:t>
            </a:r>
          </a:p>
          <a:p>
            <a:pPr lvl="1"/>
            <a:r>
              <a:rPr lang="en-US" sz="1800" dirty="0" smtClean="0"/>
              <a:t>Specific outreach to key data communities: include geospatial data community, government departments, CSOs, private, academic and research sectors</a:t>
            </a:r>
          </a:p>
          <a:p>
            <a:r>
              <a:rPr lang="en-US" sz="2000" dirty="0" smtClean="0"/>
              <a:t>Convene consultative meeting of stakeholders</a:t>
            </a:r>
          </a:p>
          <a:p>
            <a:pPr lvl="1"/>
            <a:r>
              <a:rPr lang="en-US" sz="1800" dirty="0" smtClean="0"/>
              <a:t>Endorse the governance arrangement</a:t>
            </a:r>
          </a:p>
          <a:p>
            <a:pPr lvl="1"/>
            <a:r>
              <a:rPr lang="en-US" sz="1800" dirty="0" smtClean="0"/>
              <a:t>Endorse the strategy</a:t>
            </a:r>
          </a:p>
          <a:p>
            <a:pPr lvl="1"/>
            <a:r>
              <a:rPr lang="en-US" sz="1800" dirty="0" smtClean="0"/>
              <a:t>Agree on priorities, actors and timeline for activities</a:t>
            </a:r>
          </a:p>
          <a:p>
            <a:r>
              <a:rPr lang="en-US" sz="2000" dirty="0" smtClean="0"/>
              <a:t>Proceed with the planned activities</a:t>
            </a:r>
            <a:endParaRPr lang="en-US" sz="2000" dirty="0"/>
          </a:p>
        </p:txBody>
      </p:sp>
    </p:spTree>
    <p:extLst>
      <p:ext uri="{BB962C8B-B14F-4D97-AF65-F5344CB8AC3E}">
        <p14:creationId xmlns:p14="http://schemas.microsoft.com/office/powerpoint/2010/main" val="189396953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Expanding the Data Ecosystem</a:t>
            </a:r>
            <a:endParaRPr lang="en-US" dirty="0"/>
          </a:p>
        </p:txBody>
      </p:sp>
      <p:sp>
        <p:nvSpPr>
          <p:cNvPr id="4" name="Content Placeholder 3"/>
          <p:cNvSpPr>
            <a:spLocks noGrp="1"/>
          </p:cNvSpPr>
          <p:nvPr>
            <p:ph sz="quarter" idx="10"/>
          </p:nvPr>
        </p:nvSpPr>
        <p:spPr>
          <a:xfrm>
            <a:off x="275950" y="1205865"/>
            <a:ext cx="11589479" cy="5080636"/>
          </a:xfrm>
        </p:spPr>
        <p:txBody>
          <a:bodyPr/>
          <a:lstStyle/>
          <a:p>
            <a:r>
              <a:rPr lang="en-US" dirty="0" smtClean="0"/>
              <a:t>NOT all new data sources CAN fit into traditional/official statistical systems</a:t>
            </a:r>
          </a:p>
          <a:p>
            <a:r>
              <a:rPr lang="en-US" dirty="0" smtClean="0"/>
              <a:t>New sources constantly being discovered</a:t>
            </a:r>
          </a:p>
          <a:p>
            <a:r>
              <a:rPr lang="en-US" dirty="0" smtClean="0"/>
              <a:t>New uses evolving</a:t>
            </a:r>
          </a:p>
          <a:p>
            <a:r>
              <a:rPr lang="en-US" dirty="0" smtClean="0"/>
              <a:t>Some decisions do not need data to be stamped as “official” before using them</a:t>
            </a:r>
          </a:p>
        </p:txBody>
      </p:sp>
    </p:spTree>
    <p:extLst>
      <p:ext uri="{BB962C8B-B14F-4D97-AF65-F5344CB8AC3E}">
        <p14:creationId xmlns:p14="http://schemas.microsoft.com/office/powerpoint/2010/main" val="177439233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Messages</a:t>
            </a:r>
            <a:endParaRPr lang="en-US" dirty="0"/>
          </a:p>
        </p:txBody>
      </p:sp>
      <p:sp>
        <p:nvSpPr>
          <p:cNvPr id="3" name="Content Placeholder 2"/>
          <p:cNvSpPr>
            <a:spLocks noGrp="1"/>
          </p:cNvSpPr>
          <p:nvPr>
            <p:ph sz="quarter" idx="10"/>
          </p:nvPr>
        </p:nvSpPr>
        <p:spPr>
          <a:xfrm>
            <a:off x="335360" y="1772815"/>
            <a:ext cx="11617291" cy="3890749"/>
          </a:xfrm>
        </p:spPr>
        <p:txBody>
          <a:bodyPr/>
          <a:lstStyle/>
          <a:p>
            <a:r>
              <a:rPr lang="en-US" dirty="0" smtClean="0"/>
              <a:t>Definition of data revolution that is not based on exists</a:t>
            </a:r>
          </a:p>
          <a:p>
            <a:r>
              <a:rPr lang="en-US" dirty="0" smtClean="0"/>
              <a:t>Priority to implementation</a:t>
            </a:r>
          </a:p>
          <a:p>
            <a:r>
              <a:rPr lang="en-US" dirty="0" smtClean="0"/>
              <a:t>Principle 5 of Fundamental Principles</a:t>
            </a:r>
          </a:p>
          <a:p>
            <a:r>
              <a:rPr lang="en-US" dirty="0" smtClean="0"/>
              <a:t>Re-interpreting the definition</a:t>
            </a:r>
          </a:p>
          <a:p>
            <a:endParaRPr lang="en-US" dirty="0"/>
          </a:p>
        </p:txBody>
      </p:sp>
    </p:spTree>
    <p:extLst>
      <p:ext uri="{BB962C8B-B14F-4D97-AF65-F5344CB8AC3E}">
        <p14:creationId xmlns:p14="http://schemas.microsoft.com/office/powerpoint/2010/main" val="214060261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Ecosystem (contd.)</a:t>
            </a:r>
            <a:endParaRPr lang="en-US" dirty="0"/>
          </a:p>
        </p:txBody>
      </p:sp>
      <p:sp>
        <p:nvSpPr>
          <p:cNvPr id="3" name="Content Placeholder 2"/>
          <p:cNvSpPr>
            <a:spLocks noGrp="1"/>
          </p:cNvSpPr>
          <p:nvPr>
            <p:ph sz="quarter" idx="10"/>
          </p:nvPr>
        </p:nvSpPr>
        <p:spPr/>
        <p:txBody>
          <a:bodyPr/>
          <a:lstStyle/>
          <a:p>
            <a:r>
              <a:rPr lang="en-US" dirty="0"/>
              <a:t>The outcome document from the </a:t>
            </a:r>
            <a:r>
              <a:rPr lang="en-US" dirty="0" smtClean="0"/>
              <a:t>SDG negotiation process, submitted to the GA, </a:t>
            </a:r>
            <a:r>
              <a:rPr lang="en-US" dirty="0"/>
              <a:t>emphasized that the follow-up and review of the implementation of the goals will be based on national official data </a:t>
            </a:r>
            <a:r>
              <a:rPr lang="en-US" dirty="0" smtClean="0"/>
              <a:t>sources</a:t>
            </a:r>
          </a:p>
          <a:p>
            <a:r>
              <a:rPr lang="en-US" dirty="0" smtClean="0"/>
              <a:t>The new development paradigm’s “leave no one behind” and emphasis on accountability imply involving private citizens and other non-government actors in data production and curation.</a:t>
            </a:r>
            <a:endParaRPr lang="en-US" dirty="0"/>
          </a:p>
        </p:txBody>
      </p:sp>
    </p:spTree>
    <p:extLst>
      <p:ext uri="{BB962C8B-B14F-4D97-AF65-F5344CB8AC3E}">
        <p14:creationId xmlns:p14="http://schemas.microsoft.com/office/powerpoint/2010/main" val="167745126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5" y="513100"/>
            <a:ext cx="10367433" cy="2954655"/>
          </a:xfrm>
        </p:spPr>
        <p:txBody>
          <a:bodyPr/>
          <a:lstStyle/>
          <a:p>
            <a:pPr algn="ctr"/>
            <a:r>
              <a:rPr lang="en-US" dirty="0" smtClean="0"/>
              <a:t>So Expand the Ecosystem!</a:t>
            </a:r>
            <a:endParaRPr lang="en-US" dirty="0"/>
          </a:p>
        </p:txBody>
      </p:sp>
      <p:sp>
        <p:nvSpPr>
          <p:cNvPr id="3" name="Text Placeholder 2"/>
          <p:cNvSpPr>
            <a:spLocks noGrp="1"/>
          </p:cNvSpPr>
          <p:nvPr>
            <p:ph type="body" sz="quarter" idx="10"/>
          </p:nvPr>
        </p:nvSpPr>
        <p:spPr>
          <a:xfrm>
            <a:off x="912285" y="3467755"/>
            <a:ext cx="10367433" cy="1885131"/>
          </a:xfrm>
        </p:spPr>
        <p:txBody>
          <a:bodyPr/>
          <a:lstStyle/>
          <a:p>
            <a:pPr algn="ctr"/>
            <a:r>
              <a:rPr lang="en-US" dirty="0" smtClean="0"/>
              <a:t>How? </a:t>
            </a:r>
            <a:r>
              <a:rPr lang="en-US" dirty="0" smtClean="0"/>
              <a:t>…</a:t>
            </a:r>
          </a:p>
          <a:p>
            <a:pPr algn="ctr"/>
            <a:r>
              <a:rPr lang="en-US" dirty="0" smtClean="0"/>
              <a:t>Formalized data communities coordinated by NSOs</a:t>
            </a:r>
            <a:endParaRPr lang="en-US" dirty="0"/>
          </a:p>
        </p:txBody>
      </p:sp>
    </p:spTree>
    <p:extLst>
      <p:ext uri="{BB962C8B-B14F-4D97-AF65-F5344CB8AC3E}">
        <p14:creationId xmlns:p14="http://schemas.microsoft.com/office/powerpoint/2010/main" val="2180014016"/>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and Challenges</a:t>
            </a:r>
            <a:endParaRPr lang="en-US" dirty="0"/>
          </a:p>
        </p:txBody>
      </p:sp>
      <p:sp>
        <p:nvSpPr>
          <p:cNvPr id="3" name="Content Placeholder 2"/>
          <p:cNvSpPr>
            <a:spLocks noGrp="1"/>
          </p:cNvSpPr>
          <p:nvPr>
            <p:ph sz="quarter" idx="10"/>
          </p:nvPr>
        </p:nvSpPr>
        <p:spPr/>
        <p:txBody>
          <a:bodyPr/>
          <a:lstStyle/>
          <a:p>
            <a:r>
              <a:rPr lang="en-US" dirty="0"/>
              <a:t>Not </a:t>
            </a:r>
            <a:r>
              <a:rPr lang="en-US" dirty="0" smtClean="0"/>
              <a:t>yet in </a:t>
            </a:r>
            <a:r>
              <a:rPr lang="en-US" dirty="0"/>
              <a:t>the policy </a:t>
            </a:r>
            <a:r>
              <a:rPr lang="en-US" dirty="0" smtClean="0"/>
              <a:t>radar</a:t>
            </a:r>
          </a:p>
          <a:p>
            <a:pPr lvl="1"/>
            <a:r>
              <a:rPr lang="en-US" sz="2800" dirty="0">
                <a:solidFill>
                  <a:srgbClr val="FF0000"/>
                </a:solidFill>
                <a:latin typeface="Calibri" panose="020F0502020204030204"/>
                <a:cs typeface="+mn-cs"/>
              </a:rPr>
              <a:t>Must be underpinned by national policy with explicit provisions for open licensing, governance, partnership and capacity development</a:t>
            </a:r>
            <a:endParaRPr lang="en-US" dirty="0"/>
          </a:p>
          <a:p>
            <a:r>
              <a:rPr lang="en-US" dirty="0"/>
              <a:t>Legal framework/environment</a:t>
            </a:r>
          </a:p>
          <a:p>
            <a:pPr lvl="1"/>
            <a:r>
              <a:rPr lang="en-US" dirty="0"/>
              <a:t>Laws dealing with data and statistics </a:t>
            </a:r>
            <a:r>
              <a:rPr lang="en-US" dirty="0" smtClean="0"/>
              <a:t>need to be </a:t>
            </a:r>
            <a:r>
              <a:rPr lang="en-US" dirty="0"/>
              <a:t>aligned to each other and to new data revolution </a:t>
            </a:r>
            <a:r>
              <a:rPr lang="en-US" dirty="0" smtClean="0"/>
              <a:t>concepts</a:t>
            </a:r>
          </a:p>
          <a:p>
            <a:r>
              <a:rPr lang="en-US" dirty="0" smtClean="0"/>
              <a:t>Competence of new data communities</a:t>
            </a:r>
          </a:p>
          <a:p>
            <a:pPr lvl="1"/>
            <a:r>
              <a:rPr lang="en-US" dirty="0" smtClean="0"/>
              <a:t>Data quality and curation principles</a:t>
            </a:r>
          </a:p>
          <a:p>
            <a:pPr lvl="1"/>
            <a:r>
              <a:rPr lang="en-US" dirty="0" smtClean="0"/>
              <a:t>Interfaces with each other and with the national statistical systems</a:t>
            </a:r>
          </a:p>
          <a:p>
            <a:r>
              <a:rPr lang="en-US" dirty="0" smtClean="0"/>
              <a:t>Competence of citizens</a:t>
            </a:r>
          </a:p>
          <a:p>
            <a:pPr lvl="1"/>
            <a:r>
              <a:rPr lang="en-US" dirty="0" smtClean="0"/>
              <a:t>To participate in data generation</a:t>
            </a:r>
          </a:p>
          <a:p>
            <a:pPr lvl="1"/>
            <a:r>
              <a:rPr lang="en-US" dirty="0" smtClean="0"/>
              <a:t>To consume information and get involved in accountability</a:t>
            </a:r>
          </a:p>
        </p:txBody>
      </p:sp>
    </p:spTree>
    <p:extLst>
      <p:ext uri="{BB962C8B-B14F-4D97-AF65-F5344CB8AC3E}">
        <p14:creationId xmlns:p14="http://schemas.microsoft.com/office/powerpoint/2010/main" val="4008928556"/>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5" y="1990428"/>
            <a:ext cx="10367433" cy="1477328"/>
          </a:xfrm>
        </p:spPr>
        <p:txBody>
          <a:bodyPr/>
          <a:lstStyle/>
          <a:p>
            <a:pPr algn="ctr"/>
            <a:r>
              <a:rPr lang="en-US" dirty="0" smtClean="0"/>
              <a:t>Thanks</a:t>
            </a:r>
            <a:endParaRPr lang="en-US" dirty="0"/>
          </a:p>
        </p:txBody>
      </p:sp>
      <p:sp>
        <p:nvSpPr>
          <p:cNvPr id="4" name="Text Placeholder 3"/>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186322004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3" y="1162050"/>
            <a:ext cx="10060516" cy="3733164"/>
          </a:xfrm>
        </p:spPr>
        <p:txBody>
          <a:bodyPr/>
          <a:lstStyle/>
          <a:p>
            <a:pPr lvl="0"/>
            <a:r>
              <a:rPr lang="en-US" dirty="0" smtClean="0"/>
              <a:t>An explosion in the volume of data, the speed with which data are produced, the number of producers of data, the dissemination of data, and the range of things on which there is data, coming from new technologies such as mobile phones and the “internet of things”, and from other sources, such as qualitative data, citizen-generated data and perceptions data...</a:t>
            </a:r>
            <a:endParaRPr lang="en-US" dirty="0"/>
          </a:p>
        </p:txBody>
      </p:sp>
      <p:sp>
        <p:nvSpPr>
          <p:cNvPr id="3" name="Text Placeholder 2"/>
          <p:cNvSpPr>
            <a:spLocks noGrp="1"/>
          </p:cNvSpPr>
          <p:nvPr>
            <p:ph type="body" sz="quarter" idx="10"/>
          </p:nvPr>
        </p:nvSpPr>
        <p:spPr>
          <a:xfrm>
            <a:off x="912283" y="5697071"/>
            <a:ext cx="10060516" cy="276999"/>
          </a:xfrm>
        </p:spPr>
        <p:txBody>
          <a:bodyPr/>
          <a:lstStyle/>
          <a:p>
            <a:pPr lvl="1">
              <a:buFont typeface="Arial" panose="020B0604020202020204" pitchFamily="34" charset="0"/>
              <a:buChar char="̶"/>
            </a:pPr>
            <a:r>
              <a:rPr lang="en-US" dirty="0" smtClean="0"/>
              <a:t>[SG’s Data Revolution Group in </a:t>
            </a:r>
            <a:r>
              <a:rPr lang="en-US" i="1" dirty="0" smtClean="0"/>
              <a:t>“A World that Counts”</a:t>
            </a:r>
            <a:r>
              <a:rPr lang="en-US" dirty="0" smtClean="0"/>
              <a:t>]</a:t>
            </a:r>
            <a:endParaRPr lang="en-US" dirty="0"/>
          </a:p>
        </p:txBody>
      </p:sp>
      <p:sp>
        <p:nvSpPr>
          <p:cNvPr id="8" name="Title 1"/>
          <p:cNvSpPr txBox="1">
            <a:spLocks/>
          </p:cNvSpPr>
          <p:nvPr/>
        </p:nvSpPr>
        <p:spPr>
          <a:xfrm>
            <a:off x="312302" y="56698"/>
            <a:ext cx="11553935" cy="492443"/>
          </a:xfrm>
          <a:prstGeom prst="rect">
            <a:avLst/>
          </a:prstGeom>
          <a:noFill/>
        </p:spPr>
        <p:txBody>
          <a:bodyPr vert="horz" wrap="square" lIns="0" tIns="0" rIns="0" bIns="0" rtlCol="0" anchor="b">
            <a:spAutoFit/>
          </a:bodyPr>
          <a:lstStyle>
            <a:lvl1pPr algn="l" defTabSz="457200" rtl="0" eaLnBrk="1" latinLnBrk="0" hangingPunct="1">
              <a:lnSpc>
                <a:spcPct val="100000"/>
              </a:lnSpc>
              <a:spcBef>
                <a:spcPct val="0"/>
              </a:spcBef>
              <a:spcAft>
                <a:spcPts val="0"/>
              </a:spcAft>
              <a:buNone/>
              <a:defRPr sz="3000" b="0" kern="1200" baseline="0">
                <a:solidFill>
                  <a:schemeClr val="tx2"/>
                </a:solidFill>
                <a:latin typeface="+mj-lt"/>
                <a:ea typeface="+mj-ea"/>
                <a:cs typeface="Arial"/>
              </a:defRPr>
            </a:lvl1pPr>
          </a:lstStyle>
          <a:p>
            <a:r>
              <a:rPr lang="en-US" sz="3200" b="1" dirty="0" smtClean="0"/>
              <a:t>A Definition of Data Revolution</a:t>
            </a:r>
            <a:endParaRPr lang="en-US" sz="3200" b="1" dirty="0"/>
          </a:p>
        </p:txBody>
      </p:sp>
    </p:spTree>
    <p:extLst>
      <p:ext uri="{BB962C8B-B14F-4D97-AF65-F5344CB8AC3E}">
        <p14:creationId xmlns:p14="http://schemas.microsoft.com/office/powerpoint/2010/main" val="291137409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Concern for Africa</a:t>
            </a:r>
            <a:endParaRPr lang="en-US" dirty="0"/>
          </a:p>
        </p:txBody>
      </p:sp>
      <p:sp>
        <p:nvSpPr>
          <p:cNvPr id="5" name="Content Placeholder 4"/>
          <p:cNvSpPr>
            <a:spLocks noGrp="1"/>
          </p:cNvSpPr>
          <p:nvPr>
            <p:ph sz="quarter" idx="10"/>
          </p:nvPr>
        </p:nvSpPr>
        <p:spPr>
          <a:xfrm>
            <a:off x="312302" y="1736271"/>
            <a:ext cx="5364598" cy="4152900"/>
          </a:xfrm>
        </p:spPr>
        <p:txBody>
          <a:bodyPr/>
          <a:lstStyle/>
          <a:p>
            <a:r>
              <a:rPr lang="en-US" dirty="0" smtClean="0"/>
              <a:t>With this definition, we are going to be left behind by the data revolution</a:t>
            </a:r>
          </a:p>
          <a:p>
            <a:r>
              <a:rPr lang="en-US" dirty="0" smtClean="0"/>
              <a:t>These things are not necessarily true in Africa</a:t>
            </a:r>
          </a:p>
        </p:txBody>
      </p:sp>
      <p:grpSp>
        <p:nvGrpSpPr>
          <p:cNvPr id="8" name="Group 7"/>
          <p:cNvGrpSpPr/>
          <p:nvPr/>
        </p:nvGrpSpPr>
        <p:grpSpPr>
          <a:xfrm>
            <a:off x="5676900" y="1736271"/>
            <a:ext cx="6515101" cy="4580709"/>
            <a:chOff x="7157505" y="2971800"/>
            <a:chExt cx="5034496" cy="334518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7505" y="2971800"/>
              <a:ext cx="5034496" cy="3345180"/>
            </a:xfrm>
            <a:prstGeom prst="rect">
              <a:avLst/>
            </a:prstGeom>
          </p:spPr>
        </p:pic>
        <p:pic>
          <p:nvPicPr>
            <p:cNvPr id="7" name="Picture 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80985" y="3796213"/>
              <a:ext cx="2263140" cy="2263140"/>
            </a:xfrm>
            <a:prstGeom prst="rect">
              <a:avLst/>
            </a:prstGeom>
          </p:spPr>
        </p:pic>
      </p:grpSp>
    </p:spTree>
    <p:extLst>
      <p:ext uri="{BB962C8B-B14F-4D97-AF65-F5344CB8AC3E}">
        <p14:creationId xmlns:p14="http://schemas.microsoft.com/office/powerpoint/2010/main" val="79077675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p>
        </p:txBody>
      </p:sp>
      <p:sp>
        <p:nvSpPr>
          <p:cNvPr id="3" name="Text Placeholder 2"/>
          <p:cNvSpPr>
            <a:spLocks noGrp="1"/>
          </p:cNvSpPr>
          <p:nvPr>
            <p:ph sz="quarter" idx="10"/>
          </p:nvPr>
        </p:nvSpPr>
        <p:spPr>
          <a:xfrm>
            <a:off x="275950" y="1085850"/>
            <a:ext cx="11589479" cy="5200651"/>
          </a:xfrm>
        </p:spPr>
        <p:txBody>
          <a:bodyPr/>
          <a:lstStyle/>
          <a:p>
            <a:r>
              <a:rPr lang="en-US" dirty="0" smtClean="0"/>
              <a:t>Re-interpret “data revolution”</a:t>
            </a:r>
          </a:p>
          <a:p>
            <a:pPr lvl="1"/>
            <a:r>
              <a:rPr lang="en-US" dirty="0" smtClean="0"/>
              <a:t>NOT in terms of what exists – which doesn’t exist in Africa</a:t>
            </a:r>
          </a:p>
          <a:p>
            <a:pPr lvl="1"/>
            <a:r>
              <a:rPr lang="en-US" dirty="0" smtClean="0"/>
              <a:t>BUT in terms of what we need to do</a:t>
            </a:r>
          </a:p>
          <a:p>
            <a:endParaRPr lang="en-US" dirty="0" smtClean="0"/>
          </a:p>
        </p:txBody>
      </p:sp>
    </p:spTree>
    <p:extLst>
      <p:ext uri="{BB962C8B-B14F-4D97-AF65-F5344CB8AC3E}">
        <p14:creationId xmlns:p14="http://schemas.microsoft.com/office/powerpoint/2010/main" val="21341235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Revolution: A Working Definition for Africa</a:t>
            </a:r>
          </a:p>
        </p:txBody>
      </p:sp>
      <p:sp>
        <p:nvSpPr>
          <p:cNvPr id="3" name="Text Placeholder 2"/>
          <p:cNvSpPr>
            <a:spLocks noGrp="1"/>
          </p:cNvSpPr>
          <p:nvPr>
            <p:ph sz="quarter" idx="10"/>
          </p:nvPr>
        </p:nvSpPr>
        <p:spPr/>
        <p:txBody>
          <a:bodyPr/>
          <a:lstStyle/>
          <a:p>
            <a:pPr lvl="0"/>
            <a:r>
              <a:rPr lang="en-US" dirty="0" smtClean="0"/>
              <a:t>A Data Revolution in Africa is defined as </a:t>
            </a:r>
            <a:r>
              <a:rPr lang="en-US" b="1" i="1" dirty="0" smtClean="0"/>
              <a:t>the process of bringing together diverse </a:t>
            </a:r>
            <a:r>
              <a:rPr lang="en-US" b="1" i="1" u="sng" dirty="0" smtClean="0"/>
              <a:t>data communities </a:t>
            </a:r>
            <a:r>
              <a:rPr lang="en-US" b="1" i="1" dirty="0" smtClean="0"/>
              <a:t>to embrace a diverse range of data sources, tools, and innovative technologies, to provide disaggregated data for decision-making, service delivery and citizen engagement; and information for Africa to own its narrative</a:t>
            </a:r>
            <a:r>
              <a:rPr lang="en-US" dirty="0" smtClean="0"/>
              <a:t>. </a:t>
            </a:r>
          </a:p>
        </p:txBody>
      </p:sp>
    </p:spTree>
    <p:extLst>
      <p:ext uri="{BB962C8B-B14F-4D97-AF65-F5344CB8AC3E}">
        <p14:creationId xmlns:p14="http://schemas.microsoft.com/office/powerpoint/2010/main" val="347329321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Data Community?</a:t>
            </a:r>
          </a:p>
        </p:txBody>
      </p:sp>
      <p:sp>
        <p:nvSpPr>
          <p:cNvPr id="4" name="Content Placeholder 3"/>
          <p:cNvSpPr>
            <a:spLocks noGrp="1"/>
          </p:cNvSpPr>
          <p:nvPr>
            <p:ph sz="quarter" idx="10"/>
          </p:nvPr>
        </p:nvSpPr>
        <p:spPr>
          <a:xfrm>
            <a:off x="120317" y="2005264"/>
            <a:ext cx="11486146" cy="4281238"/>
          </a:xfrm>
          <a:prstGeom prst="rect">
            <a:avLst/>
          </a:prstGeom>
        </p:spPr>
        <p:txBody>
          <a:bodyPr/>
          <a:lstStyle/>
          <a:p>
            <a:r>
              <a:rPr lang="en-US" dirty="0"/>
              <a:t>A data community refers to a group of people who share a social, economic or professional interest across the entire data value chain – spanning production, management, dissemination, archiving and use</a:t>
            </a:r>
          </a:p>
          <a:p>
            <a:endParaRPr lang="en-US" dirty="0"/>
          </a:p>
        </p:txBody>
      </p:sp>
    </p:spTree>
    <p:extLst>
      <p:ext uri="{BB962C8B-B14F-4D97-AF65-F5344CB8AC3E}">
        <p14:creationId xmlns:p14="http://schemas.microsoft.com/office/powerpoint/2010/main" val="389205964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82803"/>
            <a:ext cx="11299372" cy="492443"/>
          </a:xfrm>
        </p:spPr>
        <p:txBody>
          <a:bodyPr>
            <a:normAutofit/>
          </a:bodyPr>
          <a:lstStyle/>
          <a:p>
            <a:pPr algn="l"/>
            <a:r>
              <a:rPr lang="en-US" dirty="0"/>
              <a:t>SDG Goal 2</a:t>
            </a:r>
          </a:p>
        </p:txBody>
      </p:sp>
      <p:sp>
        <p:nvSpPr>
          <p:cNvPr id="8" name="Text Placeholder 7"/>
          <p:cNvSpPr>
            <a:spLocks noGrp="1"/>
          </p:cNvSpPr>
          <p:nvPr>
            <p:ph type="body" sz="quarter" idx="11"/>
          </p:nvPr>
        </p:nvSpPr>
        <p:spPr>
          <a:xfrm>
            <a:off x="434664" y="138395"/>
            <a:ext cx="11299372" cy="553998"/>
          </a:xfrm>
          <a:noFill/>
        </p:spPr>
        <p:txBody>
          <a:bodyPr vert="horz" wrap="square" lIns="0" tIns="0" rIns="0" bIns="0" rtlCol="0" anchor="t">
            <a:spAutoFit/>
          </a:bodyPr>
          <a:lstStyle/>
          <a:p>
            <a:pPr>
              <a:spcBef>
                <a:spcPct val="0"/>
              </a:spcBef>
            </a:pPr>
            <a:r>
              <a:rPr lang="en-US" sz="3600" i="0" dirty="0">
                <a:latin typeface="+mj-lt"/>
                <a:ea typeface="+mj-ea"/>
              </a:rPr>
              <a:t>Example to explain the data community concept</a:t>
            </a:r>
          </a:p>
        </p:txBody>
      </p:sp>
      <p:sp>
        <p:nvSpPr>
          <p:cNvPr id="3" name="Text Placeholder 2"/>
          <p:cNvSpPr>
            <a:spLocks noGrp="1"/>
          </p:cNvSpPr>
          <p:nvPr>
            <p:ph sz="quarter" idx="12"/>
          </p:nvPr>
        </p:nvSpPr>
        <p:spPr>
          <a:xfrm>
            <a:off x="72189" y="3058584"/>
            <a:ext cx="5814261" cy="2119206"/>
          </a:xfrm>
        </p:spPr>
        <p:txBody>
          <a:bodyPr/>
          <a:lstStyle/>
          <a:p>
            <a:r>
              <a:rPr lang="en-US" dirty="0" smtClean="0"/>
              <a:t>End hunger, achieve food security and improved nutrition and promote sustainable agriculture</a:t>
            </a:r>
            <a:endParaRPr lang="en-US" dirty="0"/>
          </a:p>
        </p:txBody>
      </p:sp>
      <p:pic>
        <p:nvPicPr>
          <p:cNvPr id="6148" name="Picture 4" descr="http://www.foretiafoundation.org/wp-content/uploads/2013/06/Food-security-africa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7637" y="3058585"/>
            <a:ext cx="6204364" cy="379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85638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7062" y="2021305"/>
            <a:ext cx="7034463" cy="3294223"/>
          </a:xfrm>
        </p:spPr>
        <p:txBody>
          <a:bodyPr/>
          <a:lstStyle/>
          <a:p>
            <a:r>
              <a:rPr lang="en-US" sz="2400" dirty="0"/>
              <a:t>“By 2030, double the agricultural productivity and incomes of small-scale food producers, in particular women, indigenous peoples, family farmers, pastoralists and fishers, including through </a:t>
            </a:r>
            <a:r>
              <a:rPr lang="en-US" sz="2400" i="1" u="sng" dirty="0"/>
              <a:t>secure and equal access to land</a:t>
            </a:r>
            <a:r>
              <a:rPr lang="en-US" sz="2400" dirty="0"/>
              <a:t>, other productive resources and inputs, knowledge, financial services, markets and opportunities for value addition and non-farm employment”</a:t>
            </a:r>
          </a:p>
        </p:txBody>
      </p:sp>
      <p:sp>
        <p:nvSpPr>
          <p:cNvPr id="3" name="Text Placeholder 2"/>
          <p:cNvSpPr>
            <a:spLocks noGrp="1"/>
          </p:cNvSpPr>
          <p:nvPr>
            <p:ph type="body" sz="quarter" idx="10"/>
          </p:nvPr>
        </p:nvSpPr>
        <p:spPr>
          <a:xfrm>
            <a:off x="4572906" y="5925129"/>
            <a:ext cx="7545387" cy="400110"/>
          </a:xfrm>
        </p:spPr>
        <p:txBody>
          <a:bodyPr/>
          <a:lstStyle/>
          <a:p>
            <a:r>
              <a:rPr lang="en-US" b="1" dirty="0" smtClean="0"/>
              <a:t> Target 2.3</a:t>
            </a:r>
            <a:endParaRPr lang="en-US" b="1" dirty="0"/>
          </a:p>
        </p:txBody>
      </p:sp>
      <p:pic>
        <p:nvPicPr>
          <p:cNvPr id="4" name="Picture 2" descr="https://upload.wikimedia.org/wikipedia/commons/7/7a/2DU_Kenya_86_(536732264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04213"/>
            <a:ext cx="5205029" cy="3457072"/>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7"/>
          <p:cNvSpPr txBox="1">
            <a:spLocks/>
          </p:cNvSpPr>
          <p:nvPr/>
        </p:nvSpPr>
        <p:spPr>
          <a:xfrm>
            <a:off x="434664" y="138395"/>
            <a:ext cx="11299372" cy="553998"/>
          </a:xfrm>
          <a:prstGeom prst="rect">
            <a:avLst/>
          </a:prstGeom>
          <a:noFill/>
        </p:spPr>
        <p:txBody>
          <a:bodyPr vert="horz" wrap="square" lIns="0" tIns="0" rIns="0" bIns="0" rtlCol="0" anchor="t" anchorCtr="0">
            <a:spAutoFit/>
          </a:bodyPr>
          <a:lstStyle>
            <a:lvl1pPr indent="0" defTabSz="457200">
              <a:lnSpc>
                <a:spcPct val="100000"/>
              </a:lnSpc>
              <a:spcBef>
                <a:spcPct val="0"/>
              </a:spcBef>
              <a:spcAft>
                <a:spcPts val="0"/>
              </a:spcAft>
              <a:buClr>
                <a:schemeClr val="accent4">
                  <a:lumMod val="60000"/>
                  <a:lumOff val="40000"/>
                </a:schemeClr>
              </a:buClr>
              <a:buSzPct val="80000"/>
              <a:buFont typeface="Arial"/>
              <a:buNone/>
              <a:defRPr sz="3600" b="1" i="0">
                <a:solidFill>
                  <a:schemeClr val="tx2"/>
                </a:solidFill>
                <a:latin typeface="+mj-lt"/>
                <a:ea typeface="+mj-ea"/>
                <a:cs typeface="Arial"/>
              </a:defRPr>
            </a:lvl1pPr>
            <a:lvl2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2pPr>
            <a:lvl3pPr marL="0" indent="0" defTabSz="457200">
              <a:lnSpc>
                <a:spcPct val="100000"/>
              </a:lnSpc>
              <a:spcBef>
                <a:spcPts val="0"/>
              </a:spcBef>
              <a:spcAft>
                <a:spcPts val="600"/>
              </a:spcAft>
              <a:buClr>
                <a:schemeClr val="accent4">
                  <a:lumMod val="60000"/>
                  <a:lumOff val="40000"/>
                </a:schemeClr>
              </a:buClr>
              <a:buSzPct val="80000"/>
              <a:buFont typeface="Lucida Grande"/>
              <a:buNone/>
              <a:defRPr sz="1400" b="1">
                <a:cs typeface="Arial"/>
              </a:defRPr>
            </a:lvl3pPr>
            <a:lvl4pPr marL="0" indent="0" defTabSz="457200">
              <a:lnSpc>
                <a:spcPts val="1800"/>
              </a:lnSpc>
              <a:spcBef>
                <a:spcPts val="0"/>
              </a:spcBef>
              <a:spcAft>
                <a:spcPts val="600"/>
              </a:spcAft>
              <a:buClr>
                <a:schemeClr val="accent4">
                  <a:lumMod val="60000"/>
                  <a:lumOff val="40000"/>
                </a:schemeClr>
              </a:buClr>
              <a:buSzPct val="80000"/>
              <a:buFont typeface="Lucida Grande"/>
              <a:buNone/>
              <a:defRPr sz="1400" b="1">
                <a:cs typeface="Arial"/>
              </a:defRPr>
            </a:lvl4pPr>
            <a:lvl5pPr marL="0" indent="0" defTabSz="457200">
              <a:lnSpc>
                <a:spcPts val="1900"/>
              </a:lnSpc>
              <a:spcBef>
                <a:spcPts val="0"/>
              </a:spcBef>
              <a:spcAft>
                <a:spcPts val="600"/>
              </a:spcAft>
              <a:buClr>
                <a:schemeClr val="accent4">
                  <a:lumMod val="60000"/>
                  <a:lumOff val="40000"/>
                </a:schemeClr>
              </a:buClr>
              <a:buSzPct val="80000"/>
              <a:buFont typeface="Lucida Grande"/>
              <a:buNone/>
              <a:defRPr lang="en-US" sz="1400" b="1">
                <a:cs typeface="Arial"/>
              </a:defRPr>
            </a:lvl5pPr>
            <a:lvl6pPr marL="1773238" indent="-177800" defTabSz="401638">
              <a:lnSpc>
                <a:spcPts val="1700"/>
              </a:lnSpc>
              <a:spcBef>
                <a:spcPts val="300"/>
              </a:spcBef>
              <a:spcAft>
                <a:spcPts val="300"/>
              </a:spcAft>
              <a:buSzPct val="80000"/>
              <a:buFont typeface="Lucida Grande"/>
              <a:buChar char="-"/>
              <a:tabLst>
                <a:tab pos="1484313" algn="l"/>
              </a:tabLst>
              <a:defRPr sz="1400" b="1">
                <a:latin typeface="Arial"/>
                <a:cs typeface="Arial"/>
              </a:defRPr>
            </a:lvl6pPr>
            <a:lvl7pPr marL="2062163" indent="-176213" defTabSz="457200">
              <a:lnSpc>
                <a:spcPts val="1700"/>
              </a:lnSpc>
              <a:spcBef>
                <a:spcPts val="300"/>
              </a:spcBef>
              <a:spcAft>
                <a:spcPts val="300"/>
              </a:spcAft>
              <a:buSzPct val="80000"/>
              <a:buFont typeface="Lucida Grande"/>
              <a:buChar char="-"/>
              <a:defRPr sz="1400" b="1">
                <a:latin typeface="Arial"/>
                <a:cs typeface="Arial"/>
              </a:defRPr>
            </a:lvl7pPr>
            <a:lvl8pPr marL="2286000" indent="-173038" defTabSz="457200">
              <a:lnSpc>
                <a:spcPts val="1700"/>
              </a:lnSpc>
              <a:spcBef>
                <a:spcPts val="300"/>
              </a:spcBef>
              <a:spcAft>
                <a:spcPts val="300"/>
              </a:spcAft>
              <a:buSzPct val="80000"/>
              <a:buFont typeface="Lucida Grande"/>
              <a:buChar char="-"/>
              <a:defRPr sz="1400" b="1">
                <a:latin typeface="Arial"/>
                <a:cs typeface="Arial"/>
              </a:defRPr>
            </a:lvl8pPr>
            <a:lvl9pPr marL="2452688" indent="-163513" defTabSz="457200">
              <a:lnSpc>
                <a:spcPts val="1700"/>
              </a:lnSpc>
              <a:spcBef>
                <a:spcPts val="300"/>
              </a:spcBef>
              <a:spcAft>
                <a:spcPts val="300"/>
              </a:spcAft>
              <a:buSzPct val="80000"/>
              <a:buFont typeface="Lucida Grande"/>
              <a:buChar char="-"/>
              <a:defRPr sz="1400" b="1">
                <a:latin typeface="Arial"/>
                <a:cs typeface="Arial"/>
              </a:defRPr>
            </a:lvl9pPr>
          </a:lstStyle>
          <a:p>
            <a:r>
              <a:rPr lang="en-US" dirty="0" smtClean="0"/>
              <a:t>Explaining </a:t>
            </a:r>
            <a:r>
              <a:rPr lang="en-US" dirty="0"/>
              <a:t>the data community concept (cont’d)</a:t>
            </a:r>
          </a:p>
        </p:txBody>
      </p:sp>
    </p:spTree>
    <p:extLst>
      <p:ext uri="{BB962C8B-B14F-4D97-AF65-F5344CB8AC3E}">
        <p14:creationId xmlns:p14="http://schemas.microsoft.com/office/powerpoint/2010/main" val="3850461767"/>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4491ce4f-7f43-4c72-9796-46468b4d2a84"/>
</p:tagLst>
</file>

<file path=ppt/theme/theme1.xml><?xml version="1.0" encoding="utf-8"?>
<a:theme xmlns:a="http://schemas.openxmlformats.org/drawingml/2006/main" name="Esri_Corporate_Template_4x3">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Data Issues 4 Beyond GDP Africa</Template>
  <TotalTime>1110</TotalTime>
  <Words>1176</Words>
  <Application>Microsoft Office PowerPoint</Application>
  <PresentationFormat>Widescreen</PresentationFormat>
  <Paragraphs>130</Paragraphs>
  <Slides>23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23</vt:i4>
      </vt:variant>
      <vt:variant>
        <vt:lpstr>Custom Shows</vt:lpstr>
      </vt:variant>
      <vt:variant>
        <vt:i4>1</vt:i4>
      </vt:variant>
    </vt:vector>
  </HeadingPairs>
  <TitlesOfParts>
    <vt:vector size="31" baseType="lpstr">
      <vt:lpstr>Arial</vt:lpstr>
      <vt:lpstr>Calibri</vt:lpstr>
      <vt:lpstr>Lucida Grande</vt:lpstr>
      <vt:lpstr>ＭＳ Ｐゴシック</vt:lpstr>
      <vt:lpstr>Symbol</vt:lpstr>
      <vt:lpstr>Wingdings</vt:lpstr>
      <vt:lpstr>Esri_Corporate_Template_4x3</vt:lpstr>
      <vt:lpstr>Africa and the Data Revolution</vt:lpstr>
      <vt:lpstr>Central Messages</vt:lpstr>
      <vt:lpstr>An explosion in the volume of data, the speed with which data are produced, the number of producers of data, the dissemination of data, and the range of things on which there is data, coming from new technologies such as mobile phones and the “internet of things”, and from other sources, such as qualitative data, citizen-generated data and perceptions data...</vt:lpstr>
      <vt:lpstr>Concern for Africa</vt:lpstr>
      <vt:lpstr>Interpretation</vt:lpstr>
      <vt:lpstr>Data Revolution: A Working Definition for Africa</vt:lpstr>
      <vt:lpstr>What is a Data Community?</vt:lpstr>
      <vt:lpstr>SDG Goal 2</vt:lpstr>
      <vt:lpstr>“By 2030, double the agricultural productivity and incomes of small-scale food producers, in particular women, indigenous peoples, family farmers, pastoralists and fishers, including through secure and equal access to land, other productive resources and inputs, knowledge, financial services, markets and opportunities for value addition and non-farm employment”</vt:lpstr>
      <vt:lpstr>“… ensure sustainable food production systems and implement resilient agricultural practices that increase productivity and production, that help maintain ecosystems, that strengthen capacity for adaptation to climate change, extreme weather, drought, flooding and other disasters and that progressively improve land and soil quality”</vt:lpstr>
      <vt:lpstr>PowerPoint Presentation</vt:lpstr>
      <vt:lpstr>PowerPoint Presentation</vt:lpstr>
      <vt:lpstr>PowerPoint Presentation</vt:lpstr>
      <vt:lpstr>PowerPoint Presentation</vt:lpstr>
      <vt:lpstr>PowerPoint Presentation</vt:lpstr>
      <vt:lpstr>PowerPoint Presentation</vt:lpstr>
      <vt:lpstr>Just Formalize it!</vt:lpstr>
      <vt:lpstr>Develop a Data Revolution Implementation Strategy</vt:lpstr>
      <vt:lpstr>Expanding the Data Ecosystem</vt:lpstr>
      <vt:lpstr>Data Ecosystem (contd.)</vt:lpstr>
      <vt:lpstr>So Expand the Ecosystem!</vt:lpstr>
      <vt:lpstr>Key Issues and Challenges</vt:lpstr>
      <vt:lpstr>Thanks</vt:lpstr>
      <vt:lpstr>Dialog: 29Jan2014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Group on Statistical Data Management (AGSDaM)</dc:title>
  <dc:creator>dozie Ez</dc:creator>
  <cp:lastModifiedBy>Dozie Ezigbalike</cp:lastModifiedBy>
  <cp:revision>85</cp:revision>
  <dcterms:created xsi:type="dcterms:W3CDTF">2013-12-06T09:20:45Z</dcterms:created>
  <dcterms:modified xsi:type="dcterms:W3CDTF">2016-01-21T06:15:16Z</dcterms:modified>
</cp:coreProperties>
</file>