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8" r:id="rId1"/>
  </p:sldMasterIdLst>
  <p:notesMasterIdLst>
    <p:notesMasterId r:id="rId18"/>
  </p:notesMasterIdLst>
  <p:sldIdLst>
    <p:sldId id="256" r:id="rId2"/>
    <p:sldId id="263" r:id="rId3"/>
    <p:sldId id="270" r:id="rId4"/>
    <p:sldId id="287" r:id="rId5"/>
    <p:sldId id="271" r:id="rId6"/>
    <p:sldId id="288" r:id="rId7"/>
    <p:sldId id="281" r:id="rId8"/>
    <p:sldId id="289" r:id="rId9"/>
    <p:sldId id="282" r:id="rId10"/>
    <p:sldId id="290" r:id="rId11"/>
    <p:sldId id="272" r:id="rId12"/>
    <p:sldId id="291" r:id="rId13"/>
    <p:sldId id="283" r:id="rId14"/>
    <p:sldId id="292" r:id="rId15"/>
    <p:sldId id="285" r:id="rId16"/>
    <p:sldId id="28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82" autoAdjust="0"/>
  </p:normalViewPr>
  <p:slideViewPr>
    <p:cSldViewPr snapToGrid="0" snapToObjects="1">
      <p:cViewPr varScale="1">
        <p:scale>
          <a:sx n="81" d="100"/>
          <a:sy n="81" d="100"/>
        </p:scale>
        <p:origin x="169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710CE-8BEB-9840-9001-E90EE5992979}" type="datetimeFigureOut">
              <a:rPr lang="en-US" smtClean="0"/>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E9D1E-DFAD-D647-B5AF-0540435D63C9}" type="slidenum">
              <a:rPr lang="en-US" smtClean="0"/>
              <a:t>‹#›</a:t>
            </a:fld>
            <a:endParaRPr lang="en-US"/>
          </a:p>
        </p:txBody>
      </p:sp>
    </p:spTree>
    <p:extLst>
      <p:ext uri="{BB962C8B-B14F-4D97-AF65-F5344CB8AC3E}">
        <p14:creationId xmlns:p14="http://schemas.microsoft.com/office/powerpoint/2010/main" val="26816937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8E9D1E-DFAD-D647-B5AF-0540435D63C9}" type="slidenum">
              <a:rPr lang="en-US" smtClean="0"/>
              <a:t>1</a:t>
            </a:fld>
            <a:endParaRPr lang="en-US"/>
          </a:p>
        </p:txBody>
      </p:sp>
    </p:spTree>
    <p:extLst>
      <p:ext uri="{BB962C8B-B14F-4D97-AF65-F5344CB8AC3E}">
        <p14:creationId xmlns:p14="http://schemas.microsoft.com/office/powerpoint/2010/main" val="389019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10</a:t>
            </a:fld>
            <a:endParaRPr lang="en-US"/>
          </a:p>
        </p:txBody>
      </p:sp>
    </p:spTree>
    <p:extLst>
      <p:ext uri="{BB962C8B-B14F-4D97-AF65-F5344CB8AC3E}">
        <p14:creationId xmlns:p14="http://schemas.microsoft.com/office/powerpoint/2010/main" val="3479997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smtClean="0">
                <a:solidFill>
                  <a:schemeClr val="tx1"/>
                </a:solidFill>
                <a:latin typeface="+mn-lt"/>
                <a:ea typeface="+mn-ea"/>
                <a:cs typeface="+mn-cs"/>
              </a:rPr>
              <a:t>This pillar’s objective is to support the strengthening of country stakeholders’ capacities and skills in generating and using data and technologies needed to </a:t>
            </a:r>
            <a:r>
              <a:rPr lang="en-US" sz="1200" b="0" i="1" u="none" strike="noStrike" kern="1200" baseline="0" dirty="0" err="1" smtClean="0">
                <a:solidFill>
                  <a:schemeClr val="tx1"/>
                </a:solidFill>
                <a:latin typeface="+mn-lt"/>
                <a:ea typeface="+mn-ea"/>
                <a:cs typeface="+mn-cs"/>
              </a:rPr>
              <a:t>realise</a:t>
            </a:r>
            <a:r>
              <a:rPr lang="en-US" sz="1200" b="0" i="1" u="none" strike="noStrike" kern="1200" baseline="0" dirty="0" smtClean="0">
                <a:solidFill>
                  <a:schemeClr val="tx1"/>
                </a:solidFill>
                <a:latin typeface="+mn-lt"/>
                <a:ea typeface="+mn-ea"/>
                <a:cs typeface="+mn-cs"/>
              </a:rPr>
              <a:t> the data revolution. It sets out to identify capacity needs for each stakeholder in the data ecosystem, as well as the potential of each to build capacity for other stakeholders; and, identify and link key capacity building actions and appropriate technologies, with potential providers at national, regional and international levels. </a:t>
            </a:r>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11</a:t>
            </a:fld>
            <a:endParaRPr lang="en-US"/>
          </a:p>
        </p:txBody>
      </p:sp>
    </p:spTree>
    <p:extLst>
      <p:ext uri="{BB962C8B-B14F-4D97-AF65-F5344CB8AC3E}">
        <p14:creationId xmlns:p14="http://schemas.microsoft.com/office/powerpoint/2010/main" val="1485262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12</a:t>
            </a:fld>
            <a:endParaRPr lang="en-US"/>
          </a:p>
        </p:txBody>
      </p:sp>
    </p:spTree>
    <p:extLst>
      <p:ext uri="{BB962C8B-B14F-4D97-AF65-F5344CB8AC3E}">
        <p14:creationId xmlns:p14="http://schemas.microsoft.com/office/powerpoint/2010/main" val="4027761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This pillar identifies actions to be taken to build and strengthen partnerships with other existing data revolution-related initiatives and processes – at national, continental and global levels. These include processes underway in relation to the Post-2015 agenda, data and statistics. The objective is to </a:t>
            </a:r>
            <a:r>
              <a:rPr lang="en-US" i="1" dirty="0" err="1" smtClean="0"/>
              <a:t>maximise</a:t>
            </a:r>
            <a:r>
              <a:rPr lang="en-US" i="1" dirty="0" smtClean="0"/>
              <a:t> synergies between initiatives and commitment processes that share the principles spelled out in the ADC, as well as to attract the required </a:t>
            </a:r>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13</a:t>
            </a:fld>
            <a:endParaRPr lang="en-US"/>
          </a:p>
        </p:txBody>
      </p:sp>
    </p:spTree>
    <p:extLst>
      <p:ext uri="{BB962C8B-B14F-4D97-AF65-F5344CB8AC3E}">
        <p14:creationId xmlns:p14="http://schemas.microsoft.com/office/powerpoint/2010/main" val="177869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2</a:t>
            </a:fld>
            <a:endParaRPr lang="en-US"/>
          </a:p>
        </p:txBody>
      </p:sp>
    </p:spTree>
    <p:extLst>
      <p:ext uri="{BB962C8B-B14F-4D97-AF65-F5344CB8AC3E}">
        <p14:creationId xmlns:p14="http://schemas.microsoft.com/office/powerpoint/2010/main" val="4227039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1" u="none" strike="noStrike" kern="1200" baseline="0" dirty="0" smtClean="0">
                <a:solidFill>
                  <a:schemeClr val="tx1"/>
                </a:solidFill>
                <a:latin typeface="+mn-lt"/>
                <a:ea typeface="+mn-ea"/>
                <a:cs typeface="+mn-cs"/>
              </a:rPr>
              <a:t>Securing Political Commitment </a:t>
            </a:r>
            <a:endParaRPr lang="en-US" sz="1200" b="0" i="0"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This pillar spells out advocacy-related actions the ADC continental initiative will initiate to secure political commitments at the highest possible level, from different actors. The objective is to develop targeted engagement campaigns, </a:t>
            </a:r>
            <a:r>
              <a:rPr lang="en-US" sz="1200" b="0" i="1" u="none" strike="noStrike" kern="1200" baseline="0" dirty="0" err="1" smtClean="0">
                <a:solidFill>
                  <a:schemeClr val="tx1"/>
                </a:solidFill>
                <a:latin typeface="+mn-lt"/>
                <a:ea typeface="+mn-ea"/>
                <a:cs typeface="+mn-cs"/>
              </a:rPr>
              <a:t>capitalising</a:t>
            </a:r>
            <a:r>
              <a:rPr lang="en-US" sz="1200" b="0" i="1" u="none" strike="noStrike" kern="1200" baseline="0" dirty="0" smtClean="0">
                <a:solidFill>
                  <a:schemeClr val="tx1"/>
                </a:solidFill>
                <a:latin typeface="+mn-lt"/>
                <a:ea typeface="+mn-ea"/>
                <a:cs typeface="+mn-cs"/>
              </a:rPr>
              <a:t> on key upcoming opportunities that will deliver strong and actionable statements of support for Data Revolution from African leaders and senior policy makers, leaders of continental institutions, international actors as well as leaders of civil society and the private sector. </a:t>
            </a:r>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3</a:t>
            </a:fld>
            <a:endParaRPr lang="en-US"/>
          </a:p>
        </p:txBody>
      </p:sp>
    </p:spTree>
    <p:extLst>
      <p:ext uri="{BB962C8B-B14F-4D97-AF65-F5344CB8AC3E}">
        <p14:creationId xmlns:p14="http://schemas.microsoft.com/office/powerpoint/2010/main" val="74810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4</a:t>
            </a:fld>
            <a:endParaRPr lang="en-US"/>
          </a:p>
        </p:txBody>
      </p:sp>
    </p:spTree>
    <p:extLst>
      <p:ext uri="{BB962C8B-B14F-4D97-AF65-F5344CB8AC3E}">
        <p14:creationId xmlns:p14="http://schemas.microsoft.com/office/powerpoint/2010/main" val="220176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solidFill>
                  <a:srgbClr val="000000"/>
                </a:solidFill>
                <a:latin typeface="Calibri" panose="020F0502020204030204" pitchFamily="34" charset="0"/>
              </a:rPr>
              <a:t>The ADC continental Initiative intends to play a critical role in providing the body of knowledge needed to establish the state of readiness of African countries to operationalize data revolution.  </a:t>
            </a:r>
            <a:r>
              <a:rPr lang="en-US" i="1" dirty="0" smtClean="0"/>
              <a:t>Without baseline data it will be difficult to establish priorities for building the ecosystem, or to target areas for investment. As such, this pillar identifies specific reviews, mapping exercises and inventory processes to be undertaken at national level, with support from the ADC continental initiative.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5</a:t>
            </a:fld>
            <a:endParaRPr lang="en-US"/>
          </a:p>
        </p:txBody>
      </p:sp>
    </p:spTree>
    <p:extLst>
      <p:ext uri="{BB962C8B-B14F-4D97-AF65-F5344CB8AC3E}">
        <p14:creationId xmlns:p14="http://schemas.microsoft.com/office/powerpoint/2010/main" val="316202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6</a:t>
            </a:fld>
            <a:endParaRPr lang="en-US"/>
          </a:p>
        </p:txBody>
      </p:sp>
    </p:spTree>
    <p:extLst>
      <p:ext uri="{BB962C8B-B14F-4D97-AF65-F5344CB8AC3E}">
        <p14:creationId xmlns:p14="http://schemas.microsoft.com/office/powerpoint/2010/main" val="51104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i="1" dirty="0" smtClean="0"/>
              <a:t>This pillar outlines actions that should be taken in African countries to move the ADC forward. Actions included in this pillar relate to key structures and processes of dialogue and consensus building needed to provide the foundation for building national and sub-national data ecosystems that will support sustainable development, with the active participation of all stakeholders and data communities. </a:t>
            </a:r>
            <a:r>
              <a:rPr lang="en-US" sz="1600" dirty="0" smtClean="0"/>
              <a:t>	</a:t>
            </a:r>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7</a:t>
            </a:fld>
            <a:endParaRPr lang="en-US"/>
          </a:p>
        </p:txBody>
      </p:sp>
    </p:spTree>
    <p:extLst>
      <p:ext uri="{BB962C8B-B14F-4D97-AF65-F5344CB8AC3E}">
        <p14:creationId xmlns:p14="http://schemas.microsoft.com/office/powerpoint/2010/main" val="1726867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lphaLcParenR"/>
            </a:pPr>
            <a:r>
              <a:rPr lang="en-US" dirty="0" smtClean="0"/>
              <a:t> </a:t>
            </a:r>
            <a:r>
              <a:rPr lang="en-US" dirty="0" smtClean="0">
                <a:solidFill>
                  <a:srgbClr val="000000"/>
                </a:solidFill>
                <a:latin typeface="Calibri" panose="020F0502020204030204" pitchFamily="34" charset="0"/>
              </a:rPr>
              <a:t>Establish </a:t>
            </a:r>
            <a:r>
              <a:rPr lang="en-US" dirty="0" err="1" smtClean="0">
                <a:solidFill>
                  <a:srgbClr val="000000"/>
                </a:solidFill>
                <a:latin typeface="Calibri" panose="020F0502020204030204" pitchFamily="34" charset="0"/>
              </a:rPr>
              <a:t>Multistakeholder</a:t>
            </a:r>
            <a:r>
              <a:rPr lang="en-US" dirty="0" smtClean="0">
                <a:solidFill>
                  <a:srgbClr val="000000"/>
                </a:solidFill>
                <a:latin typeface="Calibri" panose="020F0502020204030204" pitchFamily="34" charset="0"/>
              </a:rPr>
              <a:t> Data Revolution Working Groups in countries;</a:t>
            </a:r>
          </a:p>
          <a:p>
            <a:pPr marL="342900" indent="-342900">
              <a:buAutoNum type="alphaLcParenR"/>
            </a:pPr>
            <a:r>
              <a:rPr lang="en-US" dirty="0" smtClean="0"/>
              <a:t>National stakeholder dialogues in countries (the dialogue will be inclusive. It will review the outputs of the working groups as well as provide opportunity for data fair)</a:t>
            </a:r>
          </a:p>
          <a:p>
            <a:pPr marL="342900" indent="-342900">
              <a:buAutoNum type="alphaLcParenR"/>
            </a:pPr>
            <a:r>
              <a:rPr lang="en-US" dirty="0" smtClean="0"/>
              <a:t>Addendum to the African Charter on Statistics to reflect Data Revolution </a:t>
            </a:r>
            <a:r>
              <a:rPr lang="en-US" strike="sngStrike" dirty="0" smtClean="0"/>
              <a:t>and revision of SHaSA to align with ADC</a:t>
            </a:r>
            <a:r>
              <a:rPr lang="en-US" dirty="0" smtClean="0"/>
              <a:t>. </a:t>
            </a:r>
          </a:p>
          <a:p>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8</a:t>
            </a:fld>
            <a:endParaRPr lang="en-US"/>
          </a:p>
        </p:txBody>
      </p:sp>
    </p:spTree>
    <p:extLst>
      <p:ext uri="{BB962C8B-B14F-4D97-AF65-F5344CB8AC3E}">
        <p14:creationId xmlns:p14="http://schemas.microsoft.com/office/powerpoint/2010/main" val="2018837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smtClean="0">
                <a:solidFill>
                  <a:schemeClr val="tx1"/>
                </a:solidFill>
                <a:latin typeface="+mn-lt"/>
                <a:ea typeface="+mn-ea"/>
                <a:cs typeface="+mn-cs"/>
              </a:rPr>
              <a:t>The objective of this pillar is to put in place the foundations for the </a:t>
            </a:r>
            <a:r>
              <a:rPr lang="en-US" sz="1200" b="0" i="1" u="none" strike="noStrike" kern="1200" baseline="0" dirty="0" err="1" smtClean="0">
                <a:solidFill>
                  <a:schemeClr val="tx1"/>
                </a:solidFill>
                <a:latin typeface="+mn-lt"/>
                <a:ea typeface="+mn-ea"/>
                <a:cs typeface="+mn-cs"/>
              </a:rPr>
              <a:t>realisation</a:t>
            </a:r>
            <a:r>
              <a:rPr lang="en-US" sz="1200" b="0" i="1" u="none" strike="noStrike" kern="1200" baseline="0" dirty="0" smtClean="0">
                <a:solidFill>
                  <a:schemeClr val="tx1"/>
                </a:solidFill>
                <a:latin typeface="+mn-lt"/>
                <a:ea typeface="+mn-ea"/>
                <a:cs typeface="+mn-cs"/>
              </a:rPr>
              <a:t> of the ADC’s proposed key action that “Governments should take the lead in ensuring that the recurrent costs of production and dissemination of all required data is financed from sustainable domestic resources”. </a:t>
            </a:r>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8E9D1E-DFAD-D647-B5AF-0540435D63C9}" type="slidenum">
              <a:rPr lang="en-US" smtClean="0"/>
              <a:t>9</a:t>
            </a:fld>
            <a:endParaRPr lang="en-US"/>
          </a:p>
        </p:txBody>
      </p:sp>
    </p:spTree>
    <p:extLst>
      <p:ext uri="{BB962C8B-B14F-4D97-AF65-F5344CB8AC3E}">
        <p14:creationId xmlns:p14="http://schemas.microsoft.com/office/powerpoint/2010/main" val="328791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660B0-0A52-4120-8C55-D1EBC5154FA7}" type="datetime1">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579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41BEEE-736D-4F9B-95B7-895D697D5A35}" type="datetime1">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97382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66C2D4-EDA6-4DB2-B877-841EA6FBDB46}" type="datetime1">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303543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68ADDD-30EE-446B-876D-B939072144B8}" type="datetime1">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321780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9B3D4C-BD7E-40F4-B7B5-74F843CC9968}" type="datetime1">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C03DD-230A-B04E-A54E-00C1D73EEF3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9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590BB6-C6A9-456B-B470-8FDE90ADFD80}" type="datetime1">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82246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B98D60-AC99-468A-A9FD-AAEF5E2B9B21}" type="datetime1">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204091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3857AF-26E2-43D7-8291-C70DC367A774}" type="datetime1">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259541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3ABE9DA-C9B1-48D9-A576-2A7A43CB9C94}" type="datetime1">
              <a:rPr lang="en-US" smtClean="0"/>
              <a:t>1/21/2016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90427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6FA68E7-3653-4CDB-91E1-590E9723CBF6}" type="datetime1">
              <a:rPr lang="en-US" smtClean="0"/>
              <a:t>1/21/2016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EBEB0A-9E3D-4B14-9782-E2AE3DA60D96}" type="slidenum">
              <a:rPr lang="en-US" smtClean="0"/>
              <a:pPr/>
              <a:t>‹#›</a:t>
            </a:fld>
            <a:endParaRPr lang="en-US"/>
          </a:p>
        </p:txBody>
      </p:sp>
    </p:spTree>
    <p:extLst>
      <p:ext uri="{BB962C8B-B14F-4D97-AF65-F5344CB8AC3E}">
        <p14:creationId xmlns:p14="http://schemas.microsoft.com/office/powerpoint/2010/main" val="31118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7888E-EA38-4AF0-8AB1-69A23B99C7FE}" type="datetime1">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C03DD-230A-B04E-A54E-00C1D73EEF35}" type="slidenum">
              <a:rPr lang="en-US" smtClean="0"/>
              <a:t>‹#›</a:t>
            </a:fld>
            <a:endParaRPr lang="en-US"/>
          </a:p>
        </p:txBody>
      </p:sp>
    </p:spTree>
    <p:extLst>
      <p:ext uri="{BB962C8B-B14F-4D97-AF65-F5344CB8AC3E}">
        <p14:creationId xmlns:p14="http://schemas.microsoft.com/office/powerpoint/2010/main" val="311827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EB50AF2-9E39-4131-85D6-B180E7D49989}" type="datetime1">
              <a:rPr lang="en-US" smtClean="0"/>
              <a:t>1/21/2016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01C03DD-230A-B04E-A54E-00C1D73EEF3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865799"/>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2960" y="422787"/>
            <a:ext cx="7545878" cy="2654710"/>
          </a:xfrm>
        </p:spPr>
        <p:txBody>
          <a:bodyPr>
            <a:normAutofit/>
          </a:bodyPr>
          <a:lstStyle/>
          <a:p>
            <a:r>
              <a:rPr lang="en-US" sz="4000" b="1" dirty="0" smtClean="0">
                <a:solidFill>
                  <a:srgbClr val="0000FF"/>
                </a:solidFill>
              </a:rPr>
              <a:t>IMPLEMENTING THE AFRICA DATA CONSENSUS: PLAN OF ACTION AND ROAD </a:t>
            </a:r>
            <a:r>
              <a:rPr lang="en-US" sz="4000" b="1" smtClean="0">
                <a:solidFill>
                  <a:srgbClr val="0000FF"/>
                </a:solidFill>
              </a:rPr>
              <a:t>MAP </a:t>
            </a:r>
            <a:r>
              <a:rPr lang="en-US" sz="4000" dirty="0" smtClean="0"/>
              <a:t/>
            </a:r>
            <a:br>
              <a:rPr lang="en-US" sz="4000" dirty="0" smtClean="0"/>
            </a:br>
            <a:endParaRPr lang="en-US" sz="4000" dirty="0"/>
          </a:p>
        </p:txBody>
      </p:sp>
      <p:sp>
        <p:nvSpPr>
          <p:cNvPr id="3" name="Subtitle 2"/>
          <p:cNvSpPr>
            <a:spLocks noGrp="1"/>
          </p:cNvSpPr>
          <p:nvPr>
            <p:ph type="subTitle" idx="1"/>
          </p:nvPr>
        </p:nvSpPr>
        <p:spPr>
          <a:xfrm flipV="1">
            <a:off x="825038" y="5598620"/>
            <a:ext cx="7543800" cy="45719"/>
          </a:xfrm>
        </p:spPr>
        <p:txBody>
          <a:bodyPr>
            <a:normAutofit fontScale="25000" lnSpcReduction="20000"/>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85867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47252"/>
            <a:ext cx="7543800" cy="596819"/>
          </a:xfrm>
        </p:spPr>
        <p:txBody>
          <a:bodyPr>
            <a:normAutofit fontScale="90000"/>
          </a:bodyPr>
          <a:lstStyle/>
          <a:p>
            <a:pPr lvl="1" algn="l" rtl="0">
              <a:lnSpc>
                <a:spcPct val="85000"/>
              </a:lnSpc>
              <a:spcBef>
                <a:spcPct val="0"/>
              </a:spcBef>
            </a:pPr>
            <a:r>
              <a:rPr lang="en-US" sz="3200" b="1" dirty="0" smtClean="0">
                <a:solidFill>
                  <a:srgbClr val="0000FF"/>
                </a:solidFill>
              </a:rPr>
              <a:t>4.  Financing and Sustainability  … cont’d</a:t>
            </a:r>
            <a:endParaRPr lang="en-US" dirty="0"/>
          </a:p>
        </p:txBody>
      </p:sp>
      <p:sp>
        <p:nvSpPr>
          <p:cNvPr id="3" name="Content Placeholder 2"/>
          <p:cNvSpPr>
            <a:spLocks noGrp="1"/>
          </p:cNvSpPr>
          <p:nvPr>
            <p:ph idx="1"/>
          </p:nvPr>
        </p:nvSpPr>
        <p:spPr>
          <a:xfrm>
            <a:off x="822959" y="1344071"/>
            <a:ext cx="8203054" cy="4968239"/>
          </a:xfrm>
        </p:spPr>
        <p:txBody>
          <a:bodyPr>
            <a:noAutofit/>
          </a:bodyPr>
          <a:lstStyle/>
          <a:p>
            <a:r>
              <a:rPr lang="en-US" sz="2800" b="1" u="sng" dirty="0" smtClean="0"/>
              <a:t>Proposed </a:t>
            </a:r>
            <a:r>
              <a:rPr lang="en-US" sz="2800" b="1" u="sng" dirty="0"/>
              <a:t>actions</a:t>
            </a:r>
            <a:r>
              <a:rPr lang="en-US" sz="2800" dirty="0"/>
              <a:t>:</a:t>
            </a:r>
          </a:p>
          <a:p>
            <a:r>
              <a:rPr lang="en-US" sz="2400" dirty="0" smtClean="0"/>
              <a:t>a</a:t>
            </a:r>
            <a:r>
              <a:rPr lang="en-US" sz="2400" dirty="0"/>
              <a:t>) </a:t>
            </a:r>
            <a:r>
              <a:rPr lang="en-US" i="1" dirty="0"/>
              <a:t>Prepare advocacy plan for Addis Ababa </a:t>
            </a:r>
            <a:r>
              <a:rPr lang="en-US" i="1" dirty="0" err="1"/>
              <a:t>FfD</a:t>
            </a:r>
            <a:r>
              <a:rPr lang="en-US" i="1" dirty="0"/>
              <a:t> Summit to secure new funding for development and improvement of information systems required by the Data Revolution </a:t>
            </a:r>
          </a:p>
          <a:p>
            <a:r>
              <a:rPr lang="en-US" sz="2400" dirty="0" smtClean="0"/>
              <a:t>b</a:t>
            </a:r>
            <a:r>
              <a:rPr lang="en-US" sz="2400" dirty="0"/>
              <a:t>) Develop a continental study exploring options for the sustainable funding </a:t>
            </a:r>
          </a:p>
          <a:p>
            <a:r>
              <a:rPr lang="en-US" sz="2400" dirty="0" smtClean="0"/>
              <a:t>c) Develop </a:t>
            </a:r>
            <a:r>
              <a:rPr lang="en-US" sz="2400" dirty="0"/>
              <a:t>national public strategy for the sustainable funding of the Data Revolution in </a:t>
            </a:r>
            <a:r>
              <a:rPr lang="en-US" sz="2400" dirty="0" smtClean="0"/>
              <a:t>Africa</a:t>
            </a:r>
          </a:p>
          <a:p>
            <a:r>
              <a:rPr lang="en-US" sz="2400" dirty="0" smtClean="0"/>
              <a:t>d) </a:t>
            </a:r>
            <a:r>
              <a:rPr lang="en-US" sz="2400" dirty="0"/>
              <a:t>Establish Data Compacts between recipient countries and donors </a:t>
            </a:r>
            <a:endParaRPr lang="en-US" sz="2400" dirty="0" smtClean="0"/>
          </a:p>
          <a:p>
            <a:r>
              <a:rPr lang="en-US" sz="2400" dirty="0" smtClean="0"/>
              <a:t>e</a:t>
            </a:r>
            <a:r>
              <a:rPr lang="en-US" sz="2400" dirty="0"/>
              <a:t>) </a:t>
            </a:r>
            <a:r>
              <a:rPr lang="en-US" sz="2400" dirty="0" err="1"/>
              <a:t>Institutionalise</a:t>
            </a:r>
            <a:r>
              <a:rPr lang="en-US" sz="2400" dirty="0"/>
              <a:t> the monitoring of financing (committed and actual) for the data revolution </a:t>
            </a:r>
          </a:p>
          <a:p>
            <a:r>
              <a:rPr lang="en-US" sz="2800" dirty="0"/>
              <a:t>	</a:t>
            </a:r>
          </a:p>
          <a:p>
            <a:endParaRPr lang="en-US" sz="2800" dirty="0"/>
          </a:p>
          <a:p>
            <a:r>
              <a:rPr lang="en-US" sz="2800" dirty="0"/>
              <a:t>	</a:t>
            </a:r>
          </a:p>
          <a:p>
            <a:endParaRPr lang="en-US" sz="2800" dirty="0"/>
          </a:p>
        </p:txBody>
      </p:sp>
      <p:sp>
        <p:nvSpPr>
          <p:cNvPr id="4" name="Slide Number Placeholder 3"/>
          <p:cNvSpPr>
            <a:spLocks noGrp="1"/>
          </p:cNvSpPr>
          <p:nvPr>
            <p:ph type="sldNum" sz="quarter" idx="12"/>
          </p:nvPr>
        </p:nvSpPr>
        <p:spPr/>
        <p:txBody>
          <a:bodyPr/>
          <a:lstStyle/>
          <a:p>
            <a:fld id="{001C03DD-230A-B04E-A54E-00C1D73EEF35}"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0134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6483" y="286604"/>
            <a:ext cx="7543800" cy="1450757"/>
          </a:xfrm>
        </p:spPr>
        <p:txBody>
          <a:bodyPr>
            <a:normAutofit fontScale="90000"/>
          </a:bodyPr>
          <a:lstStyle/>
          <a:p>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457200" y="1600200"/>
            <a:ext cx="8229600" cy="4922945"/>
          </a:xfrm>
        </p:spPr>
        <p:txBody>
          <a:bodyPr>
            <a:normAutofit/>
          </a:bodyPr>
          <a:lstStyle/>
          <a:p>
            <a:endParaRPr lang="en-US" dirty="0"/>
          </a:p>
          <a:p>
            <a:pPr marL="514350" indent="-514350">
              <a:buFont typeface="+mj-lt"/>
              <a:buAutoNum type="arabicPeriod"/>
            </a:pPr>
            <a:endParaRPr lang="en-US" dirty="0"/>
          </a:p>
        </p:txBody>
      </p:sp>
      <p:sp>
        <p:nvSpPr>
          <p:cNvPr id="4" name="Rectangle 3"/>
          <p:cNvSpPr/>
          <p:nvPr/>
        </p:nvSpPr>
        <p:spPr>
          <a:xfrm>
            <a:off x="786581" y="286603"/>
            <a:ext cx="7678993" cy="584775"/>
          </a:xfrm>
          <a:prstGeom prst="rect">
            <a:avLst/>
          </a:prstGeom>
        </p:spPr>
        <p:txBody>
          <a:bodyPr wrap="square">
            <a:spAutoFit/>
          </a:bodyPr>
          <a:lstStyle/>
          <a:p>
            <a:pPr marL="0" lvl="1" indent="0">
              <a:buNone/>
            </a:pPr>
            <a:r>
              <a:rPr lang="en-US" sz="3200" b="1" dirty="0" smtClean="0">
                <a:solidFill>
                  <a:srgbClr val="0000FF"/>
                </a:solidFill>
              </a:rPr>
              <a:t>5.  Building </a:t>
            </a:r>
            <a:r>
              <a:rPr lang="en-US" sz="3200" b="1" dirty="0">
                <a:solidFill>
                  <a:srgbClr val="0000FF"/>
                </a:solidFill>
              </a:rPr>
              <a:t>Capacities and Skills</a:t>
            </a:r>
          </a:p>
        </p:txBody>
      </p:sp>
      <p:sp>
        <p:nvSpPr>
          <p:cNvPr id="5" name="Rectangle 4"/>
          <p:cNvSpPr/>
          <p:nvPr/>
        </p:nvSpPr>
        <p:spPr>
          <a:xfrm>
            <a:off x="616483" y="1720840"/>
            <a:ext cx="7703083" cy="4401205"/>
          </a:xfrm>
          <a:prstGeom prst="rect">
            <a:avLst/>
          </a:prstGeom>
        </p:spPr>
        <p:txBody>
          <a:bodyPr wrap="square">
            <a:spAutoFit/>
          </a:bodyPr>
          <a:lstStyle/>
          <a:p>
            <a:r>
              <a:rPr lang="en-US" sz="2800" i="1" dirty="0">
                <a:solidFill>
                  <a:srgbClr val="000000"/>
                </a:solidFill>
                <a:latin typeface="Calibri" panose="020F0502020204030204" pitchFamily="34" charset="0"/>
              </a:rPr>
              <a:t>This pillar’s objective is to support the strengthening of country stakeholders’ capacities and skills in generating and using data and technologies needed to </a:t>
            </a:r>
            <a:r>
              <a:rPr lang="en-US" sz="2800" i="1" dirty="0" err="1">
                <a:solidFill>
                  <a:srgbClr val="000000"/>
                </a:solidFill>
                <a:latin typeface="Calibri" panose="020F0502020204030204" pitchFamily="34" charset="0"/>
              </a:rPr>
              <a:t>realise</a:t>
            </a:r>
            <a:r>
              <a:rPr lang="en-US" sz="2800" i="1" dirty="0">
                <a:solidFill>
                  <a:srgbClr val="000000"/>
                </a:solidFill>
                <a:latin typeface="Calibri" panose="020F0502020204030204" pitchFamily="34" charset="0"/>
              </a:rPr>
              <a:t> the data revolution. It sets out to identify capacity needs for each stakeholder in the data ecosystem, as well as the potential of each to build capacity for other stakeholders; and, identify and link key capacity building actions and appropriate technologies, with potential providers at national, regional and international levels. </a:t>
            </a:r>
            <a:r>
              <a:rPr lang="en-US" sz="2800" dirty="0">
                <a:solidFill>
                  <a:srgbClr val="000000"/>
                </a:solidFill>
                <a:latin typeface="Calibri" panose="020F0502020204030204" pitchFamily="34" charset="0"/>
              </a:rPr>
              <a:t>	</a:t>
            </a:r>
          </a:p>
        </p:txBody>
      </p:sp>
      <p:sp>
        <p:nvSpPr>
          <p:cNvPr id="6" name="Slide Number Placeholder 5"/>
          <p:cNvSpPr>
            <a:spLocks noGrp="1"/>
          </p:cNvSpPr>
          <p:nvPr>
            <p:ph type="sldNum" sz="quarter" idx="12"/>
          </p:nvPr>
        </p:nvSpPr>
        <p:spPr/>
        <p:txBody>
          <a:bodyPr/>
          <a:lstStyle/>
          <a:p>
            <a:fld id="{001C03DD-230A-B04E-A54E-00C1D73EEF35}" type="slidenum">
              <a:rPr lang="en-US" smtClean="0"/>
              <a:t>11</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98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2603"/>
            <a:ext cx="8229600" cy="5249203"/>
          </a:xfrm>
        </p:spPr>
        <p:txBody>
          <a:bodyPr>
            <a:normAutofit fontScale="25000" lnSpcReduction="20000"/>
          </a:bodyPr>
          <a:lstStyle/>
          <a:p>
            <a:endParaRPr lang="en-US" dirty="0"/>
          </a:p>
          <a:p>
            <a:r>
              <a:rPr lang="en-US" sz="11200" b="1" u="sng" dirty="0"/>
              <a:t>Proposed actions</a:t>
            </a:r>
            <a:r>
              <a:rPr lang="en-US" sz="11200" dirty="0"/>
              <a:t>:</a:t>
            </a:r>
          </a:p>
          <a:p>
            <a:r>
              <a:rPr lang="en-US" sz="11200" dirty="0" smtClean="0"/>
              <a:t>a</a:t>
            </a:r>
            <a:r>
              <a:rPr lang="en-US" sz="11200" dirty="0"/>
              <a:t>) Assessments of the ecosystems’ available capacities, skills including institutions/stakeholders’ (demand and supply sides of data), technologies and </a:t>
            </a:r>
            <a:r>
              <a:rPr lang="en-US" sz="11200" dirty="0" smtClean="0"/>
              <a:t>gaps</a:t>
            </a:r>
          </a:p>
          <a:p>
            <a:r>
              <a:rPr lang="en-US" sz="11200" dirty="0" smtClean="0"/>
              <a:t>b</a:t>
            </a:r>
            <a:r>
              <a:rPr lang="en-US" sz="11200" dirty="0"/>
              <a:t>) Review of </a:t>
            </a:r>
            <a:r>
              <a:rPr lang="en-US" sz="11200" dirty="0" smtClean="0"/>
              <a:t>NSDS </a:t>
            </a:r>
            <a:r>
              <a:rPr lang="en-US" sz="11200" dirty="0"/>
              <a:t>frameworks for training gaps </a:t>
            </a:r>
            <a:endParaRPr lang="en-US" sz="11200" dirty="0" smtClean="0"/>
          </a:p>
          <a:p>
            <a:r>
              <a:rPr lang="en-US" sz="11200" dirty="0" smtClean="0"/>
              <a:t>c</a:t>
            </a:r>
            <a:r>
              <a:rPr lang="en-US" sz="11200" dirty="0"/>
              <a:t>) National forums on technical cooperation and capacity building roadmap </a:t>
            </a:r>
          </a:p>
          <a:p>
            <a:r>
              <a:rPr lang="en-US" sz="11200" dirty="0" smtClean="0"/>
              <a:t>d</a:t>
            </a:r>
            <a:r>
              <a:rPr lang="en-US" sz="11200" dirty="0"/>
              <a:t>) Global and Regional services for technical cooperation and capacity building </a:t>
            </a:r>
          </a:p>
          <a:p>
            <a:r>
              <a:rPr lang="en-US" sz="11200" dirty="0"/>
              <a:t>e</a:t>
            </a:r>
            <a:r>
              <a:rPr lang="en-US" sz="11200" dirty="0" smtClean="0"/>
              <a:t>) Develop </a:t>
            </a:r>
            <a:r>
              <a:rPr lang="en-US" sz="11200" dirty="0"/>
              <a:t>interoperable databases of potential capacity providers at national, regional and international levels </a:t>
            </a:r>
          </a:p>
          <a:p>
            <a:r>
              <a:rPr lang="en-US" dirty="0"/>
              <a:t>	</a:t>
            </a:r>
          </a:p>
          <a:p>
            <a:r>
              <a:rPr lang="en-US" dirty="0"/>
              <a:t>	</a:t>
            </a:r>
          </a:p>
          <a:p>
            <a:r>
              <a:rPr lang="en-US" dirty="0" smtClean="0"/>
              <a:t> </a:t>
            </a:r>
            <a:endParaRPr lang="en-US" dirty="0"/>
          </a:p>
          <a:p>
            <a:r>
              <a:rPr lang="en-US" dirty="0"/>
              <a:t>	</a:t>
            </a:r>
          </a:p>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Rectangle 3"/>
          <p:cNvSpPr/>
          <p:nvPr/>
        </p:nvSpPr>
        <p:spPr>
          <a:xfrm>
            <a:off x="786581" y="286603"/>
            <a:ext cx="7678993" cy="584775"/>
          </a:xfrm>
          <a:prstGeom prst="rect">
            <a:avLst/>
          </a:prstGeom>
        </p:spPr>
        <p:txBody>
          <a:bodyPr wrap="square">
            <a:spAutoFit/>
          </a:bodyPr>
          <a:lstStyle/>
          <a:p>
            <a:pPr marL="0" lvl="1" indent="0">
              <a:buNone/>
            </a:pPr>
            <a:r>
              <a:rPr lang="en-US" sz="3200" b="1" dirty="0" smtClean="0">
                <a:solidFill>
                  <a:srgbClr val="0000FF"/>
                </a:solidFill>
              </a:rPr>
              <a:t>5.  Building </a:t>
            </a:r>
            <a:r>
              <a:rPr lang="en-US" sz="3200" b="1" dirty="0">
                <a:solidFill>
                  <a:srgbClr val="0000FF"/>
                </a:solidFill>
              </a:rPr>
              <a:t>Capacities and Skills</a:t>
            </a:r>
          </a:p>
        </p:txBody>
      </p:sp>
      <p:sp>
        <p:nvSpPr>
          <p:cNvPr id="7" name="Slide Number Placeholder 6"/>
          <p:cNvSpPr>
            <a:spLocks noGrp="1"/>
          </p:cNvSpPr>
          <p:nvPr>
            <p:ph type="sldNum" sz="quarter" idx="12"/>
          </p:nvPr>
        </p:nvSpPr>
        <p:spPr/>
        <p:txBody>
          <a:bodyPr/>
          <a:lstStyle/>
          <a:p>
            <a:fld id="{001C03DD-230A-B04E-A54E-00C1D73EEF35}" type="slidenum">
              <a:rPr lang="en-US" smtClean="0"/>
              <a:t>12</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72060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8172" y="286604"/>
            <a:ext cx="7878588" cy="1450757"/>
          </a:xfrm>
        </p:spPr>
        <p:txBody>
          <a:bodyPr/>
          <a:lstStyle/>
          <a:p>
            <a:pPr lvl="1" algn="l" rtl="0">
              <a:lnSpc>
                <a:spcPct val="85000"/>
              </a:lnSpc>
              <a:spcBef>
                <a:spcPct val="0"/>
              </a:spcBef>
            </a:pPr>
            <a:r>
              <a:rPr lang="en-US" sz="3200" b="1" dirty="0">
                <a:solidFill>
                  <a:srgbClr val="0000FF"/>
                </a:solidFill>
              </a:rPr>
              <a:t>6</a:t>
            </a:r>
            <a:r>
              <a:rPr lang="en-US" sz="3200" b="1" dirty="0" smtClean="0">
                <a:solidFill>
                  <a:srgbClr val="0000FF"/>
                </a:solidFill>
              </a:rPr>
              <a:t>.  Building Partnerships and Synergies</a:t>
            </a:r>
            <a:br>
              <a:rPr lang="en-US" sz="3200" b="1" dirty="0" smtClean="0">
                <a:solidFill>
                  <a:srgbClr val="0000FF"/>
                </a:solidFill>
              </a:rPr>
            </a:br>
            <a:endParaRPr lang="en-US" dirty="0"/>
          </a:p>
        </p:txBody>
      </p:sp>
      <p:sp>
        <p:nvSpPr>
          <p:cNvPr id="3" name="Content Placeholder 2"/>
          <p:cNvSpPr>
            <a:spLocks noGrp="1"/>
          </p:cNvSpPr>
          <p:nvPr>
            <p:ph idx="1"/>
          </p:nvPr>
        </p:nvSpPr>
        <p:spPr>
          <a:xfrm>
            <a:off x="678427" y="1845734"/>
            <a:ext cx="7688334" cy="4023360"/>
          </a:xfrm>
        </p:spPr>
        <p:txBody>
          <a:bodyPr>
            <a:normAutofit lnSpcReduction="10000"/>
          </a:bodyPr>
          <a:lstStyle/>
          <a:p>
            <a:r>
              <a:rPr lang="en-US" sz="2800" i="1" dirty="0"/>
              <a:t>This pillar identifies actions to be taken to build and strengthen partnerships with other existing data revolution-related initiatives and processes – at national, continental and global levels. These include processes underway in relation to the Post-2015 agenda, data and statistics. The objective is to </a:t>
            </a:r>
            <a:r>
              <a:rPr lang="en-US" sz="2800" i="1" dirty="0" err="1"/>
              <a:t>maximise</a:t>
            </a:r>
            <a:r>
              <a:rPr lang="en-US" sz="2800" i="1" dirty="0"/>
              <a:t> synergies between initiatives and commitment processes that share the principles spelled out in the ADC, as well as to attract the required support for the implementation of the continental initiative. </a:t>
            </a:r>
            <a:r>
              <a:rPr lang="en-US" sz="2800" dirty="0"/>
              <a:t>	</a:t>
            </a:r>
          </a:p>
          <a:p>
            <a:endParaRPr lang="en-US" dirty="0"/>
          </a:p>
        </p:txBody>
      </p:sp>
      <p:sp>
        <p:nvSpPr>
          <p:cNvPr id="4" name="Slide Number Placeholder 3"/>
          <p:cNvSpPr>
            <a:spLocks noGrp="1"/>
          </p:cNvSpPr>
          <p:nvPr>
            <p:ph type="sldNum" sz="quarter" idx="12"/>
          </p:nvPr>
        </p:nvSpPr>
        <p:spPr/>
        <p:txBody>
          <a:bodyPr/>
          <a:lstStyle/>
          <a:p>
            <a:fld id="{001C03DD-230A-B04E-A54E-00C1D73EEF35}"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91850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172" y="212863"/>
            <a:ext cx="7878588" cy="922764"/>
          </a:xfrm>
        </p:spPr>
        <p:txBody>
          <a:bodyPr/>
          <a:lstStyle/>
          <a:p>
            <a:pPr lvl="1" algn="l" rtl="0">
              <a:lnSpc>
                <a:spcPct val="85000"/>
              </a:lnSpc>
              <a:spcBef>
                <a:spcPct val="0"/>
              </a:spcBef>
            </a:pPr>
            <a:r>
              <a:rPr lang="en-US" sz="3200" b="1" dirty="0">
                <a:solidFill>
                  <a:srgbClr val="0000FF"/>
                </a:solidFill>
              </a:rPr>
              <a:t>6</a:t>
            </a:r>
            <a:r>
              <a:rPr lang="en-US" sz="3200" b="1" dirty="0" smtClean="0">
                <a:solidFill>
                  <a:srgbClr val="0000FF"/>
                </a:solidFill>
              </a:rPr>
              <a:t>.  Building Partnerships and Synergies</a:t>
            </a:r>
            <a:br>
              <a:rPr lang="en-US" sz="3200" b="1" dirty="0" smtClean="0">
                <a:solidFill>
                  <a:srgbClr val="0000FF"/>
                </a:solidFill>
              </a:rPr>
            </a:br>
            <a:endParaRPr lang="en-US" dirty="0"/>
          </a:p>
        </p:txBody>
      </p:sp>
      <p:sp>
        <p:nvSpPr>
          <p:cNvPr id="3" name="Content Placeholder 2"/>
          <p:cNvSpPr>
            <a:spLocks noGrp="1"/>
          </p:cNvSpPr>
          <p:nvPr>
            <p:ph idx="1"/>
          </p:nvPr>
        </p:nvSpPr>
        <p:spPr>
          <a:xfrm>
            <a:off x="488172" y="1135627"/>
            <a:ext cx="8288592" cy="5469465"/>
          </a:xfrm>
        </p:spPr>
        <p:txBody>
          <a:bodyPr>
            <a:noAutofit/>
          </a:bodyPr>
          <a:lstStyle/>
          <a:p>
            <a:r>
              <a:rPr lang="en-US" sz="2800" b="1" u="sng" dirty="0"/>
              <a:t>Proposed actions</a:t>
            </a:r>
            <a:r>
              <a:rPr lang="en-US" sz="2800" dirty="0"/>
              <a:t>:</a:t>
            </a:r>
          </a:p>
          <a:p>
            <a:r>
              <a:rPr lang="en-US" sz="2800" dirty="0" smtClean="0"/>
              <a:t>a</a:t>
            </a:r>
            <a:r>
              <a:rPr lang="en-US" sz="2800" dirty="0"/>
              <a:t>) Participate in the establishment of a Global Partnership for Sustainable Development Data whose primary mission is to support national and regional </a:t>
            </a:r>
            <a:r>
              <a:rPr lang="en-US" sz="2800" dirty="0" smtClean="0"/>
              <a:t>initiatives;</a:t>
            </a:r>
          </a:p>
          <a:p>
            <a:r>
              <a:rPr lang="en-US" sz="2800" dirty="0" smtClean="0"/>
              <a:t>b</a:t>
            </a:r>
            <a:r>
              <a:rPr lang="en-US" sz="2800" dirty="0"/>
              <a:t>) Propose joint activities and areas for collaboration with other continental and regional initiatives as identified </a:t>
            </a:r>
            <a:endParaRPr lang="en-US" sz="2800" dirty="0" smtClean="0"/>
          </a:p>
          <a:p>
            <a:r>
              <a:rPr lang="en-US" sz="2800" dirty="0" smtClean="0"/>
              <a:t>c</a:t>
            </a:r>
            <a:r>
              <a:rPr lang="en-US" sz="2800" dirty="0"/>
              <a:t>) Develop national public strategy for the sustainable funding of the Data Revolution in Africa </a:t>
            </a:r>
          </a:p>
          <a:p>
            <a:r>
              <a:rPr lang="en-US" sz="2800" dirty="0"/>
              <a:t>d</a:t>
            </a:r>
            <a:r>
              <a:rPr lang="en-US" sz="2800" dirty="0" smtClean="0"/>
              <a:t>) Establish </a:t>
            </a:r>
            <a:r>
              <a:rPr lang="en-US" sz="2800" dirty="0"/>
              <a:t>Data Compacts between recipient countries and donors </a:t>
            </a:r>
          </a:p>
          <a:p>
            <a:r>
              <a:rPr lang="en-US" sz="2800" dirty="0"/>
              <a:t>	</a:t>
            </a:r>
          </a:p>
          <a:p>
            <a:endParaRPr lang="en-US" sz="2800" dirty="0"/>
          </a:p>
          <a:p>
            <a:r>
              <a:rPr lang="en-US" sz="2800" dirty="0"/>
              <a:t>	</a:t>
            </a:r>
          </a:p>
          <a:p>
            <a:r>
              <a:rPr lang="en-US" sz="2800" dirty="0" smtClean="0"/>
              <a:t> </a:t>
            </a:r>
            <a:endParaRPr lang="en-US" sz="2800" dirty="0"/>
          </a:p>
          <a:p>
            <a:r>
              <a:rPr lang="en-US" sz="2800" dirty="0"/>
              <a:t>	</a:t>
            </a:r>
          </a:p>
          <a:p>
            <a:endParaRPr lang="en-US" sz="2800" dirty="0"/>
          </a:p>
        </p:txBody>
      </p:sp>
      <p:sp>
        <p:nvSpPr>
          <p:cNvPr id="4" name="Slide Number Placeholder 3"/>
          <p:cNvSpPr>
            <a:spLocks noGrp="1"/>
          </p:cNvSpPr>
          <p:nvPr>
            <p:ph type="sldNum" sz="quarter" idx="12"/>
          </p:nvPr>
        </p:nvSpPr>
        <p:spPr/>
        <p:txBody>
          <a:bodyPr/>
          <a:lstStyle/>
          <a:p>
            <a:fld id="{001C03DD-230A-B04E-A54E-00C1D73EEF35}"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341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232" y="580102"/>
            <a:ext cx="7639664" cy="537826"/>
          </a:xfrm>
        </p:spPr>
        <p:txBody>
          <a:bodyPr>
            <a:noAutofit/>
          </a:bodyPr>
          <a:lstStyle/>
          <a:p>
            <a:r>
              <a:rPr lang="en-US" sz="3600" b="1" i="1" dirty="0" smtClean="0">
                <a:solidFill>
                  <a:srgbClr val="0000FF"/>
                </a:solidFill>
              </a:rPr>
              <a:t>For consideration by the meeting</a:t>
            </a:r>
            <a:endParaRPr lang="en-US" sz="3600" i="1" dirty="0"/>
          </a:p>
        </p:txBody>
      </p:sp>
      <p:sp>
        <p:nvSpPr>
          <p:cNvPr id="3" name="Content Placeholder 2"/>
          <p:cNvSpPr>
            <a:spLocks noGrp="1"/>
          </p:cNvSpPr>
          <p:nvPr>
            <p:ph idx="1"/>
          </p:nvPr>
        </p:nvSpPr>
        <p:spPr>
          <a:xfrm>
            <a:off x="796413" y="1329540"/>
            <a:ext cx="7767483" cy="4156860"/>
          </a:xfrm>
        </p:spPr>
        <p:txBody>
          <a:bodyPr>
            <a:noAutofit/>
          </a:bodyPr>
          <a:lstStyle/>
          <a:p>
            <a:pPr algn="just"/>
            <a:r>
              <a:rPr lang="en-US" sz="3000" b="1" dirty="0" smtClean="0">
                <a:solidFill>
                  <a:srgbClr val="0000FF"/>
                </a:solidFill>
              </a:rPr>
              <a:t>The meeting is requested: </a:t>
            </a:r>
          </a:p>
          <a:p>
            <a:pPr algn="just">
              <a:buFont typeface="Wingdings" panose="05000000000000000000" pitchFamily="2" charset="2"/>
              <a:buChar char="§"/>
            </a:pPr>
            <a:r>
              <a:rPr lang="en-US" sz="3000" b="1" dirty="0">
                <a:solidFill>
                  <a:srgbClr val="0000FF"/>
                </a:solidFill>
              </a:rPr>
              <a:t> </a:t>
            </a:r>
            <a:r>
              <a:rPr lang="en-US" sz="3000" b="1" dirty="0" smtClean="0">
                <a:solidFill>
                  <a:srgbClr val="0000FF"/>
                </a:solidFill>
              </a:rPr>
              <a:t>to </a:t>
            </a:r>
            <a:r>
              <a:rPr lang="en-US" sz="3000" b="1" dirty="0">
                <a:solidFill>
                  <a:srgbClr val="0000FF"/>
                </a:solidFill>
              </a:rPr>
              <a:t>express its views </a:t>
            </a:r>
            <a:r>
              <a:rPr lang="en-US" sz="3000" b="1" dirty="0" smtClean="0">
                <a:solidFill>
                  <a:srgbClr val="0000FF"/>
                </a:solidFill>
              </a:rPr>
              <a:t>on the implementation of the first phase of the ADC plan of action and road map; and</a:t>
            </a:r>
          </a:p>
          <a:p>
            <a:pPr algn="just">
              <a:buFont typeface="Wingdings" panose="05000000000000000000" pitchFamily="2" charset="2"/>
              <a:buChar char="§"/>
            </a:pPr>
            <a:r>
              <a:rPr lang="en-US" sz="3000" b="1" dirty="0" smtClean="0">
                <a:solidFill>
                  <a:srgbClr val="0000FF"/>
                </a:solidFill>
              </a:rPr>
              <a:t> to </a:t>
            </a:r>
            <a:r>
              <a:rPr lang="en-US" sz="3000" b="1" dirty="0">
                <a:solidFill>
                  <a:srgbClr val="0000FF"/>
                </a:solidFill>
              </a:rPr>
              <a:t>endorse the </a:t>
            </a:r>
            <a:r>
              <a:rPr lang="en-US" sz="3000" b="1" dirty="0" smtClean="0">
                <a:solidFill>
                  <a:srgbClr val="0000FF"/>
                </a:solidFill>
              </a:rPr>
              <a:t>implementation pillars and suggested actions for their realization contained </a:t>
            </a:r>
            <a:r>
              <a:rPr lang="en-US" sz="3000" b="1" dirty="0">
                <a:solidFill>
                  <a:srgbClr val="0000FF"/>
                </a:solidFill>
              </a:rPr>
              <a:t>therein, subject to any recommendations for revision that it considers </a:t>
            </a:r>
            <a:r>
              <a:rPr lang="en-US" sz="3000" b="1" dirty="0" smtClean="0">
                <a:solidFill>
                  <a:srgbClr val="0000FF"/>
                </a:solidFill>
              </a:rPr>
              <a:t>necessary during the breakout sessions.</a:t>
            </a:r>
            <a:endParaRPr lang="en-US" sz="3000" b="1" dirty="0">
              <a:solidFill>
                <a:srgbClr val="0000FF"/>
              </a:solidFill>
            </a:endParaRPr>
          </a:p>
          <a:p>
            <a:pPr algn="just"/>
            <a:endParaRPr lang="en-US" sz="3000" b="1" dirty="0">
              <a:solidFill>
                <a:srgbClr val="0000FF"/>
              </a:solidFill>
            </a:endParaRPr>
          </a:p>
        </p:txBody>
      </p:sp>
      <p:sp>
        <p:nvSpPr>
          <p:cNvPr id="4" name="Slide Number Placeholder 3"/>
          <p:cNvSpPr>
            <a:spLocks noGrp="1"/>
          </p:cNvSpPr>
          <p:nvPr>
            <p:ph type="sldNum" sz="quarter" idx="12"/>
          </p:nvPr>
        </p:nvSpPr>
        <p:spPr/>
        <p:txBody>
          <a:bodyPr/>
          <a:lstStyle/>
          <a:p>
            <a:fld id="{001C03DD-230A-B04E-A54E-00C1D73EEF35}"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837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r>
              <a:rPr lang="en-US" sz="3600" dirty="0" smtClean="0"/>
              <a:t>Thank you </a:t>
            </a:r>
            <a:endParaRPr lang="en-US" sz="3600" dirty="0"/>
          </a:p>
        </p:txBody>
      </p:sp>
      <p:sp>
        <p:nvSpPr>
          <p:cNvPr id="4" name="Slide Number Placeholder 3"/>
          <p:cNvSpPr>
            <a:spLocks noGrp="1"/>
          </p:cNvSpPr>
          <p:nvPr>
            <p:ph type="sldNum" sz="quarter" idx="12"/>
          </p:nvPr>
        </p:nvSpPr>
        <p:spPr/>
        <p:txBody>
          <a:bodyPr/>
          <a:lstStyle/>
          <a:p>
            <a:fld id="{001C03DD-230A-B04E-A54E-00C1D73EEF35}" type="slidenum">
              <a:rPr lang="en-US" smtClean="0"/>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642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alpha val="6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805" y="688259"/>
            <a:ext cx="7543800" cy="606651"/>
          </a:xfrm>
        </p:spPr>
        <p:txBody>
          <a:bodyPr>
            <a:normAutofit/>
          </a:bodyPr>
          <a:lstStyle/>
          <a:p>
            <a:r>
              <a:rPr lang="en-US" sz="3600" b="1" dirty="0" smtClean="0">
                <a:solidFill>
                  <a:srgbClr val="0000FF"/>
                </a:solidFill>
              </a:rPr>
              <a:t>Implementation pillars</a:t>
            </a:r>
            <a:endParaRPr lang="en-US" sz="3600" b="1" dirty="0">
              <a:solidFill>
                <a:srgbClr val="0000FF"/>
              </a:solidFill>
            </a:endParaRPr>
          </a:p>
        </p:txBody>
      </p:sp>
      <p:sp>
        <p:nvSpPr>
          <p:cNvPr id="3" name="Content Placeholder 2"/>
          <p:cNvSpPr>
            <a:spLocks noGrp="1"/>
          </p:cNvSpPr>
          <p:nvPr>
            <p:ph idx="1"/>
          </p:nvPr>
        </p:nvSpPr>
        <p:spPr/>
        <p:txBody>
          <a:bodyPr>
            <a:normAutofit/>
          </a:bodyPr>
          <a:lstStyle/>
          <a:p>
            <a:pPr marL="0" lvl="1" indent="0">
              <a:buNone/>
            </a:pPr>
            <a:r>
              <a:rPr lang="en-US" sz="3200" b="1" dirty="0" smtClean="0">
                <a:solidFill>
                  <a:srgbClr val="0000FF"/>
                </a:solidFill>
              </a:rPr>
              <a:t>1.  Securing Political </a:t>
            </a:r>
            <a:r>
              <a:rPr lang="en-US" sz="3200" b="1" dirty="0">
                <a:solidFill>
                  <a:srgbClr val="0000FF"/>
                </a:solidFill>
              </a:rPr>
              <a:t>C</a:t>
            </a:r>
            <a:r>
              <a:rPr lang="en-US" sz="3200" b="1" dirty="0" smtClean="0">
                <a:solidFill>
                  <a:srgbClr val="0000FF"/>
                </a:solidFill>
              </a:rPr>
              <a:t>ommitment</a:t>
            </a:r>
          </a:p>
          <a:p>
            <a:pPr marL="0" lvl="1" indent="0">
              <a:buNone/>
            </a:pPr>
            <a:r>
              <a:rPr lang="en-US" sz="3200" b="1" dirty="0" smtClean="0">
                <a:solidFill>
                  <a:srgbClr val="0000FF"/>
                </a:solidFill>
              </a:rPr>
              <a:t>2.  Building the Evidence Base</a:t>
            </a:r>
          </a:p>
          <a:p>
            <a:pPr marL="461963" lvl="1" indent="-461963">
              <a:buNone/>
            </a:pPr>
            <a:r>
              <a:rPr lang="en-US" sz="3200" b="1" dirty="0" smtClean="0">
                <a:solidFill>
                  <a:srgbClr val="0000FF"/>
                </a:solidFill>
              </a:rPr>
              <a:t>3.  Embedding the Data Revolution in African Countries</a:t>
            </a:r>
          </a:p>
          <a:p>
            <a:pPr marL="0" lvl="1" indent="0">
              <a:buNone/>
            </a:pPr>
            <a:r>
              <a:rPr lang="en-US" sz="3200" b="1" dirty="0" smtClean="0">
                <a:solidFill>
                  <a:srgbClr val="0000FF"/>
                </a:solidFill>
              </a:rPr>
              <a:t>4.  Financing and Sustainability</a:t>
            </a:r>
          </a:p>
          <a:p>
            <a:pPr marL="0" lvl="1" indent="0">
              <a:buNone/>
            </a:pPr>
            <a:r>
              <a:rPr lang="en-US" sz="3200" b="1" dirty="0" smtClean="0">
                <a:solidFill>
                  <a:srgbClr val="0000FF"/>
                </a:solidFill>
              </a:rPr>
              <a:t>5.  Building Capacities and Skills</a:t>
            </a:r>
          </a:p>
          <a:p>
            <a:pPr marL="0" lvl="1" indent="0">
              <a:buNone/>
            </a:pPr>
            <a:r>
              <a:rPr lang="en-US" sz="3200" b="1" dirty="0" smtClean="0">
                <a:solidFill>
                  <a:srgbClr val="0000FF"/>
                </a:solidFill>
              </a:rPr>
              <a:t>6.  Building Partnerships and Synergies</a:t>
            </a:r>
          </a:p>
          <a:p>
            <a:pPr marL="514350" lvl="1" indent="-514350">
              <a:buAutoNum type="arabicPeriod"/>
            </a:pPr>
            <a:endParaRPr lang="en-US" sz="3200" b="1" dirty="0" smtClean="0">
              <a:solidFill>
                <a:srgbClr val="0000FF"/>
              </a:solidFill>
            </a:endParaRPr>
          </a:p>
          <a:p>
            <a:pPr marL="514350" lvl="1" indent="-514350">
              <a:buAutoNum type="arabicPeriod"/>
            </a:pPr>
            <a:endParaRPr lang="en-US" sz="3200" b="1" dirty="0" smtClean="0">
              <a:solidFill>
                <a:srgbClr val="0000FF"/>
              </a:solidFill>
            </a:endParaRPr>
          </a:p>
          <a:p>
            <a:pPr marL="514350" lvl="1" indent="-514350">
              <a:buAutoNum type="arabicPeriod"/>
            </a:pPr>
            <a:endParaRPr lang="en-US" sz="3200" b="1" dirty="0" smtClean="0">
              <a:solidFill>
                <a:srgbClr val="0000FF"/>
              </a:solidFill>
            </a:endParaRPr>
          </a:p>
          <a:p>
            <a:pPr marL="57150" indent="0">
              <a:buNone/>
            </a:pPr>
            <a:endParaRPr lang="en-US" sz="3200" b="1" dirty="0">
              <a:solidFill>
                <a:srgbClr val="0000FF"/>
              </a:solidFill>
            </a:endParaRPr>
          </a:p>
          <a:p>
            <a:pPr lvl="1"/>
            <a:endParaRPr lang="en-US" sz="3200" b="1" dirty="0">
              <a:solidFill>
                <a:srgbClr val="0000FF"/>
              </a:solidFill>
            </a:endParaRPr>
          </a:p>
        </p:txBody>
      </p:sp>
      <p:sp>
        <p:nvSpPr>
          <p:cNvPr id="4" name="Slide Number Placeholder 3"/>
          <p:cNvSpPr>
            <a:spLocks noGrp="1"/>
          </p:cNvSpPr>
          <p:nvPr>
            <p:ph type="sldNum" sz="quarter" idx="12"/>
          </p:nvPr>
        </p:nvSpPr>
        <p:spPr/>
        <p:txBody>
          <a:bodyPr/>
          <a:lstStyle/>
          <a:p>
            <a:fld id="{001C03DD-230A-B04E-A54E-00C1D73EEF35}"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4141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629264"/>
            <a:ext cx="7543800" cy="865239"/>
          </a:xfrm>
        </p:spPr>
        <p:txBody>
          <a:bodyPr>
            <a:noAutofit/>
          </a:bodyPr>
          <a:lstStyle/>
          <a:p>
            <a:pPr lvl="1" algn="l" rtl="0">
              <a:lnSpc>
                <a:spcPct val="85000"/>
              </a:lnSpc>
              <a:spcBef>
                <a:spcPct val="0"/>
              </a:spcBef>
            </a:pPr>
            <a:r>
              <a:rPr lang="en-US" sz="3200" dirty="0" smtClean="0"/>
              <a:t/>
            </a:r>
            <a:br>
              <a:rPr lang="en-US" sz="3200" dirty="0" smtClean="0"/>
            </a:br>
            <a:r>
              <a:rPr lang="en-US" sz="3200" dirty="0" smtClean="0"/>
              <a:t/>
            </a:r>
            <a:br>
              <a:rPr lang="en-US" sz="3200" dirty="0" smtClean="0"/>
            </a:br>
            <a:r>
              <a:rPr lang="en-US" sz="3200" b="1" dirty="0" smtClean="0">
                <a:solidFill>
                  <a:srgbClr val="0000FF"/>
                </a:solidFill>
              </a:rPr>
              <a:t>1. Securing Political Commitment</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4" name="Rectangle 3"/>
          <p:cNvSpPr/>
          <p:nvPr/>
        </p:nvSpPr>
        <p:spPr>
          <a:xfrm>
            <a:off x="412956" y="1611955"/>
            <a:ext cx="8436076" cy="4401205"/>
          </a:xfrm>
          <a:prstGeom prst="rect">
            <a:avLst/>
          </a:prstGeom>
          <a:gradFill>
            <a:gsLst>
              <a:gs pos="57000">
                <a:schemeClr val="accent1">
                  <a:lumMod val="5000"/>
                  <a:lumOff val="95000"/>
                </a:schemeClr>
              </a:gs>
              <a:gs pos="74427">
                <a:srgbClr val="D8E7F5"/>
              </a:gs>
              <a:gs pos="97000">
                <a:schemeClr val="accent1">
                  <a:lumMod val="45000"/>
                  <a:lumOff val="55000"/>
                </a:schemeClr>
              </a:gs>
              <a:gs pos="94000">
                <a:schemeClr val="accent1">
                  <a:lumMod val="45000"/>
                  <a:lumOff val="55000"/>
                </a:schemeClr>
              </a:gs>
              <a:gs pos="100000">
                <a:schemeClr val="accent1">
                  <a:lumMod val="30000"/>
                  <a:lumOff val="70000"/>
                </a:schemeClr>
              </a:gs>
            </a:gsLst>
            <a:lin ang="5400000" scaled="1"/>
          </a:gradFill>
        </p:spPr>
        <p:txBody>
          <a:bodyPr wrap="square">
            <a:spAutoFit/>
          </a:bodyPr>
          <a:lstStyle/>
          <a:p>
            <a:pPr marL="342900" indent="-342900">
              <a:buFont typeface="Arial" panose="020B0604020202020204" pitchFamily="34" charset="0"/>
              <a:buChar char="•"/>
            </a:pPr>
            <a:r>
              <a:rPr lang="en-US" sz="2800" i="1" dirty="0" smtClean="0">
                <a:solidFill>
                  <a:srgbClr val="000000"/>
                </a:solidFill>
                <a:latin typeface="Calibri" panose="020F0502020204030204" pitchFamily="34" charset="0"/>
              </a:rPr>
              <a:t>spells </a:t>
            </a:r>
            <a:r>
              <a:rPr lang="en-US" sz="2800" i="1" dirty="0">
                <a:solidFill>
                  <a:srgbClr val="000000"/>
                </a:solidFill>
                <a:latin typeface="Calibri" panose="020F0502020204030204" pitchFamily="34" charset="0"/>
              </a:rPr>
              <a:t>out advocacy-related </a:t>
            </a:r>
            <a:r>
              <a:rPr lang="en-US" sz="2800" i="1" dirty="0" smtClean="0">
                <a:solidFill>
                  <a:srgbClr val="000000"/>
                </a:solidFill>
                <a:latin typeface="Calibri" panose="020F0502020204030204" pitchFamily="34" charset="0"/>
              </a:rPr>
              <a:t>actions </a:t>
            </a:r>
            <a:r>
              <a:rPr lang="en-US" sz="2800" i="1" dirty="0">
                <a:solidFill>
                  <a:srgbClr val="000000"/>
                </a:solidFill>
                <a:latin typeface="Calibri" panose="020F0502020204030204" pitchFamily="34" charset="0"/>
              </a:rPr>
              <a:t>to secure political </a:t>
            </a:r>
            <a:r>
              <a:rPr lang="en-US" sz="2800" i="1" dirty="0" smtClean="0">
                <a:solidFill>
                  <a:srgbClr val="000000"/>
                </a:solidFill>
                <a:latin typeface="Calibri" panose="020F0502020204030204" pitchFamily="34" charset="0"/>
              </a:rPr>
              <a:t>commitments for ADC </a:t>
            </a:r>
            <a:r>
              <a:rPr lang="en-US" sz="2800" i="1" dirty="0">
                <a:solidFill>
                  <a:srgbClr val="000000"/>
                </a:solidFill>
                <a:latin typeface="Calibri" panose="020F0502020204030204" pitchFamily="34" charset="0"/>
              </a:rPr>
              <a:t>at the highest possible level, from different actors. </a:t>
            </a:r>
            <a:endParaRPr lang="en-US" sz="2800" i="1" dirty="0" smtClean="0">
              <a:solidFill>
                <a:srgbClr val="000000"/>
              </a:solidFill>
              <a:latin typeface="Calibri" panose="020F0502020204030204" pitchFamily="34" charset="0"/>
            </a:endParaRPr>
          </a:p>
          <a:p>
            <a:pPr marL="342900" indent="-342900">
              <a:buFont typeface="Arial" panose="020B0604020202020204" pitchFamily="34" charset="0"/>
              <a:buChar char="•"/>
            </a:pPr>
            <a:r>
              <a:rPr lang="en-US" sz="2800" i="1" dirty="0" smtClean="0">
                <a:solidFill>
                  <a:srgbClr val="000000"/>
                </a:solidFill>
                <a:latin typeface="Calibri" panose="020F0502020204030204" pitchFamily="34" charset="0"/>
              </a:rPr>
              <a:t>The </a:t>
            </a:r>
            <a:r>
              <a:rPr lang="en-US" sz="2800" i="1" dirty="0">
                <a:solidFill>
                  <a:srgbClr val="000000"/>
                </a:solidFill>
                <a:latin typeface="Calibri" panose="020F0502020204030204" pitchFamily="34" charset="0"/>
              </a:rPr>
              <a:t>objective is to develop targeted engagement campaigns, </a:t>
            </a:r>
            <a:r>
              <a:rPr lang="en-US" sz="2800" i="1" dirty="0" err="1">
                <a:solidFill>
                  <a:srgbClr val="000000"/>
                </a:solidFill>
                <a:latin typeface="Calibri" panose="020F0502020204030204" pitchFamily="34" charset="0"/>
              </a:rPr>
              <a:t>capitalising</a:t>
            </a:r>
            <a:r>
              <a:rPr lang="en-US" sz="2800" i="1" dirty="0">
                <a:solidFill>
                  <a:srgbClr val="000000"/>
                </a:solidFill>
                <a:latin typeface="Calibri" panose="020F0502020204030204" pitchFamily="34" charset="0"/>
              </a:rPr>
              <a:t> on key upcoming opportunities that will deliver strong and actionable statements of support for Data Revolution from African leaders and senior policy makers, leaders of continental institutions, international actors as well as leaders of civil society and the private sector. </a:t>
            </a:r>
            <a:endParaRPr lang="en-US" sz="2800" dirty="0">
              <a:solidFill>
                <a:srgbClr val="000000"/>
              </a:solidFill>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001C03DD-230A-B04E-A54E-00C1D73EEF35}"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4136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6" y="629264"/>
            <a:ext cx="8450826" cy="865239"/>
          </a:xfrm>
        </p:spPr>
        <p:txBody>
          <a:bodyPr>
            <a:noAutofit/>
          </a:bodyPr>
          <a:lstStyle/>
          <a:p>
            <a:pPr lvl="1" algn="l" rtl="0">
              <a:lnSpc>
                <a:spcPct val="85000"/>
              </a:lnSpc>
              <a:spcBef>
                <a:spcPct val="0"/>
              </a:spcBef>
            </a:pPr>
            <a:r>
              <a:rPr lang="en-US" sz="3200" dirty="0" smtClean="0"/>
              <a:t/>
            </a:r>
            <a:br>
              <a:rPr lang="en-US" sz="3200" dirty="0" smtClean="0"/>
            </a:br>
            <a:r>
              <a:rPr lang="en-US" sz="3200" dirty="0" smtClean="0"/>
              <a:t/>
            </a:r>
            <a:br>
              <a:rPr lang="en-US" sz="3200" dirty="0" smtClean="0"/>
            </a:br>
            <a:r>
              <a:rPr lang="en-US" sz="3200" b="1" dirty="0" smtClean="0">
                <a:solidFill>
                  <a:srgbClr val="0000FF"/>
                </a:solidFill>
              </a:rPr>
              <a:t>1. Securing Political Commitment   … cont’d</a:t>
            </a:r>
            <a:endParaRPr lang="en-US" sz="3200"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4" name="Rectangle 3"/>
          <p:cNvSpPr/>
          <p:nvPr/>
        </p:nvSpPr>
        <p:spPr>
          <a:xfrm>
            <a:off x="822960" y="1611955"/>
            <a:ext cx="8026072" cy="3323987"/>
          </a:xfrm>
          <a:prstGeom prst="rect">
            <a:avLst/>
          </a:prstGeom>
        </p:spPr>
        <p:txBody>
          <a:bodyPr wrap="square">
            <a:spAutoFit/>
          </a:bodyPr>
          <a:lstStyle/>
          <a:p>
            <a:endParaRPr lang="en-US" sz="3000" dirty="0"/>
          </a:p>
          <a:p>
            <a:r>
              <a:rPr lang="en-US" sz="3000" b="1" u="sng" dirty="0"/>
              <a:t> </a:t>
            </a:r>
            <a:r>
              <a:rPr lang="en-US" sz="3000" b="1" u="sng" dirty="0" smtClean="0"/>
              <a:t>Proposed actions</a:t>
            </a:r>
            <a:r>
              <a:rPr lang="en-US" sz="3000" dirty="0" smtClean="0"/>
              <a:t>:</a:t>
            </a:r>
            <a:endParaRPr lang="en-US" sz="3000" dirty="0"/>
          </a:p>
          <a:p>
            <a:r>
              <a:rPr lang="en-US" sz="3000" dirty="0"/>
              <a:t>a) Present the ADC to </a:t>
            </a:r>
            <a:r>
              <a:rPr lang="en-US" sz="3000" dirty="0" smtClean="0"/>
              <a:t>AU Summit on the High-level Conference’s outcome </a:t>
            </a:r>
            <a:r>
              <a:rPr lang="en-US" sz="3000" dirty="0"/>
              <a:t>in June </a:t>
            </a:r>
            <a:r>
              <a:rPr lang="en-US" sz="3000" dirty="0" smtClean="0"/>
              <a:t>2016;</a:t>
            </a:r>
          </a:p>
          <a:p>
            <a:endParaRPr lang="en-US" sz="3000" dirty="0"/>
          </a:p>
          <a:p>
            <a:r>
              <a:rPr lang="en-US" sz="3000" dirty="0" smtClean="0"/>
              <a:t>b) Develop engagement strategy (regional, national and global)</a:t>
            </a:r>
            <a:r>
              <a:rPr lang="en-US" sz="3000" dirty="0"/>
              <a:t>	</a:t>
            </a:r>
          </a:p>
        </p:txBody>
      </p:sp>
      <p:sp>
        <p:nvSpPr>
          <p:cNvPr id="5" name="Slide Number Placeholder 4"/>
          <p:cNvSpPr>
            <a:spLocks noGrp="1"/>
          </p:cNvSpPr>
          <p:nvPr>
            <p:ph type="sldNum" sz="quarter" idx="12"/>
          </p:nvPr>
        </p:nvSpPr>
        <p:spPr/>
        <p:txBody>
          <a:bodyPr/>
          <a:lstStyle/>
          <a:p>
            <a:fld id="{001C03DD-230A-B04E-A54E-00C1D73EEF35}" type="slidenum">
              <a:rPr lang="en-US" smtClean="0"/>
              <a:t>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8948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alpha val="69804"/>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6806" y="682447"/>
            <a:ext cx="7543800" cy="921284"/>
          </a:xfrm>
        </p:spPr>
        <p:txBody>
          <a:bodyPr>
            <a:normAutofit/>
          </a:bodyPr>
          <a:lstStyle/>
          <a:p>
            <a:pPr lvl="1" algn="l" rtl="0">
              <a:lnSpc>
                <a:spcPct val="85000"/>
              </a:lnSpc>
              <a:spcBef>
                <a:spcPct val="0"/>
              </a:spcBef>
            </a:pPr>
            <a:r>
              <a:rPr lang="en-US" sz="3200" b="1" dirty="0" smtClean="0">
                <a:solidFill>
                  <a:srgbClr val="0000FF"/>
                </a:solidFill>
              </a:rPr>
              <a:t>2.  Building the Evidence Base</a:t>
            </a:r>
            <a:br>
              <a:rPr lang="en-US" sz="3200" b="1" dirty="0" smtClean="0">
                <a:solidFill>
                  <a:srgbClr val="0000FF"/>
                </a:solidFill>
              </a:rPr>
            </a:br>
            <a:endParaRPr lang="en-US" dirty="0"/>
          </a:p>
        </p:txBody>
      </p:sp>
      <p:sp>
        <p:nvSpPr>
          <p:cNvPr id="3" name="Content Placeholder 2"/>
          <p:cNvSpPr>
            <a:spLocks noGrp="1"/>
          </p:cNvSpPr>
          <p:nvPr>
            <p:ph idx="1"/>
          </p:nvPr>
        </p:nvSpPr>
        <p:spPr>
          <a:xfrm>
            <a:off x="822959" y="1603731"/>
            <a:ext cx="7701609" cy="5136282"/>
          </a:xfrm>
        </p:spPr>
        <p:txBody>
          <a:bodyPr>
            <a:normAutofit/>
          </a:bodyPr>
          <a:lstStyle/>
          <a:p>
            <a:endParaRPr lang="en-US" sz="2800" dirty="0" smtClean="0"/>
          </a:p>
          <a:p>
            <a:endParaRPr lang="en-US" dirty="0"/>
          </a:p>
        </p:txBody>
      </p:sp>
      <p:sp>
        <p:nvSpPr>
          <p:cNvPr id="4" name="Rectangle 3"/>
          <p:cNvSpPr/>
          <p:nvPr/>
        </p:nvSpPr>
        <p:spPr>
          <a:xfrm>
            <a:off x="626806" y="1603731"/>
            <a:ext cx="8236975" cy="4401205"/>
          </a:xfrm>
          <a:prstGeom prst="rect">
            <a:avLst/>
          </a:prstGeom>
          <a:gradFill>
            <a:gsLst>
              <a:gs pos="86000">
                <a:schemeClr val="accent1">
                  <a:lumMod val="5000"/>
                  <a:lumOff val="95000"/>
                </a:schemeClr>
              </a:gs>
              <a:gs pos="94000">
                <a:schemeClr val="accent1">
                  <a:lumMod val="45000"/>
                  <a:lumOff val="55000"/>
                </a:schemeClr>
              </a:gs>
              <a:gs pos="91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US" sz="2800" i="1" dirty="0" smtClean="0">
                <a:solidFill>
                  <a:srgbClr val="000000"/>
                </a:solidFill>
                <a:latin typeface="Calibri" panose="020F0502020204030204" pitchFamily="34" charset="0"/>
              </a:rPr>
              <a:t>The ADC continental initiative would </a:t>
            </a:r>
            <a:r>
              <a:rPr lang="en-US" sz="2800" i="1" dirty="0">
                <a:solidFill>
                  <a:srgbClr val="000000"/>
                </a:solidFill>
                <a:latin typeface="Calibri" panose="020F0502020204030204" pitchFamily="34" charset="0"/>
              </a:rPr>
              <a:t>play a critical role in providing the body of knowledge needed to establish the state of readiness of African countries to operationalize data </a:t>
            </a:r>
            <a:r>
              <a:rPr lang="en-US" sz="2800" i="1" dirty="0" smtClean="0">
                <a:solidFill>
                  <a:srgbClr val="000000"/>
                </a:solidFill>
                <a:latin typeface="Calibri" panose="020F0502020204030204" pitchFamily="34" charset="0"/>
              </a:rPr>
              <a:t>revolution by</a:t>
            </a:r>
          </a:p>
          <a:p>
            <a:pPr marL="457200" indent="-457200">
              <a:buFontTx/>
              <a:buChar char="-"/>
            </a:pPr>
            <a:r>
              <a:rPr lang="en-US" sz="2800" i="1" dirty="0" smtClean="0"/>
              <a:t>establishing </a:t>
            </a:r>
            <a:r>
              <a:rPr lang="en-US" sz="2800" i="1" dirty="0"/>
              <a:t>priorities for building the ecosystem</a:t>
            </a:r>
            <a:r>
              <a:rPr lang="en-US" sz="2800" i="1" dirty="0" smtClean="0"/>
              <a:t>,</a:t>
            </a:r>
          </a:p>
          <a:p>
            <a:pPr marL="457200" indent="-457200">
              <a:buFontTx/>
              <a:buChar char="-"/>
            </a:pPr>
            <a:r>
              <a:rPr lang="en-US" sz="2800" i="1" dirty="0" smtClean="0"/>
              <a:t>targeting </a:t>
            </a:r>
            <a:r>
              <a:rPr lang="en-US" sz="2800" i="1" dirty="0"/>
              <a:t>areas for investment. </a:t>
            </a:r>
            <a:endParaRPr lang="en-US" sz="2800" i="1" dirty="0" smtClean="0"/>
          </a:p>
          <a:p>
            <a:r>
              <a:rPr lang="en-US" sz="2800" i="1" dirty="0" smtClean="0"/>
              <a:t>As </a:t>
            </a:r>
            <a:r>
              <a:rPr lang="en-US" sz="2800" i="1" dirty="0"/>
              <a:t>such, this pillar identifies specific reviews, mapping exercises and inventory processes to be undertaken at national level, with support from the ADC continental initiative. </a:t>
            </a:r>
            <a:r>
              <a:rPr lang="en-US" sz="2800" dirty="0"/>
              <a:t>	</a:t>
            </a:r>
          </a:p>
        </p:txBody>
      </p:sp>
      <p:sp>
        <p:nvSpPr>
          <p:cNvPr id="5" name="Slide Number Placeholder 4"/>
          <p:cNvSpPr>
            <a:spLocks noGrp="1"/>
          </p:cNvSpPr>
          <p:nvPr>
            <p:ph type="sldNum" sz="quarter" idx="12"/>
          </p:nvPr>
        </p:nvSpPr>
        <p:spPr/>
        <p:txBody>
          <a:bodyPr/>
          <a:lstStyle/>
          <a:p>
            <a:fld id="{001C03DD-230A-B04E-A54E-00C1D73EEF35}" type="slidenum">
              <a:rPr lang="en-US" smtClean="0"/>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3796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806" y="412955"/>
            <a:ext cx="8354962" cy="496982"/>
          </a:xfrm>
        </p:spPr>
        <p:txBody>
          <a:bodyPr>
            <a:noAutofit/>
          </a:bodyPr>
          <a:lstStyle/>
          <a:p>
            <a:pPr lvl="1" algn="l" rtl="0">
              <a:lnSpc>
                <a:spcPct val="85000"/>
              </a:lnSpc>
              <a:spcBef>
                <a:spcPct val="0"/>
              </a:spcBef>
            </a:pPr>
            <a:r>
              <a:rPr lang="en-US" sz="3000" b="1" dirty="0" smtClean="0">
                <a:solidFill>
                  <a:srgbClr val="0000FF"/>
                </a:solidFill>
              </a:rPr>
              <a:t>2.  Building the Evidence Base  … cont’d</a:t>
            </a:r>
            <a:endParaRPr lang="en-US" sz="3000" dirty="0"/>
          </a:p>
        </p:txBody>
      </p:sp>
      <p:sp>
        <p:nvSpPr>
          <p:cNvPr id="3" name="Content Placeholder 2"/>
          <p:cNvSpPr>
            <a:spLocks noGrp="1"/>
          </p:cNvSpPr>
          <p:nvPr>
            <p:ph idx="1"/>
          </p:nvPr>
        </p:nvSpPr>
        <p:spPr>
          <a:xfrm>
            <a:off x="822959" y="1603731"/>
            <a:ext cx="7701609" cy="5136282"/>
          </a:xfrm>
        </p:spPr>
        <p:txBody>
          <a:bodyPr>
            <a:normAutofit/>
          </a:bodyPr>
          <a:lstStyle/>
          <a:p>
            <a:endParaRPr lang="en-US" sz="2800" dirty="0" smtClean="0"/>
          </a:p>
          <a:p>
            <a:endParaRPr lang="en-US" dirty="0"/>
          </a:p>
        </p:txBody>
      </p:sp>
      <p:sp>
        <p:nvSpPr>
          <p:cNvPr id="4" name="Rectangle 3"/>
          <p:cNvSpPr/>
          <p:nvPr/>
        </p:nvSpPr>
        <p:spPr>
          <a:xfrm>
            <a:off x="393043" y="1191363"/>
            <a:ext cx="8236975" cy="5693866"/>
          </a:xfrm>
          <a:prstGeom prst="rect">
            <a:avLst/>
          </a:prstGeom>
        </p:spPr>
        <p:txBody>
          <a:bodyPr wrap="square">
            <a:spAutoFit/>
          </a:bodyPr>
          <a:lstStyle/>
          <a:p>
            <a:r>
              <a:rPr lang="en-US" sz="2800" b="1" u="sng" dirty="0" smtClean="0"/>
              <a:t>Proposed </a:t>
            </a:r>
            <a:r>
              <a:rPr lang="en-US" sz="2800" b="1" u="sng" dirty="0"/>
              <a:t>actions</a:t>
            </a:r>
            <a:r>
              <a:rPr lang="en-US" sz="2800" dirty="0"/>
              <a:t>:</a:t>
            </a:r>
          </a:p>
          <a:p>
            <a:pPr marL="514350" indent="-514350">
              <a:buAutoNum type="alphaLcParenR"/>
            </a:pPr>
            <a:r>
              <a:rPr lang="en-US" sz="2800" dirty="0" smtClean="0"/>
              <a:t>Conduct a review of the NSDS to establish readiness to implement the broad data ecosystem;</a:t>
            </a:r>
            <a:endParaRPr lang="en-US" sz="2800" dirty="0"/>
          </a:p>
          <a:p>
            <a:pPr marL="514350" indent="-514350">
              <a:buAutoNum type="alphaLcParenR"/>
            </a:pPr>
            <a:r>
              <a:rPr lang="en-US" sz="2800" dirty="0" smtClean="0"/>
              <a:t>Conduct </a:t>
            </a:r>
            <a:r>
              <a:rPr lang="en-US" sz="2800" dirty="0"/>
              <a:t>mapping of the national data eco-system, including review of existing administrative data sources, assessment of national data needs and </a:t>
            </a:r>
            <a:r>
              <a:rPr lang="en-US" sz="2800" dirty="0" smtClean="0"/>
              <a:t>identification </a:t>
            </a:r>
            <a:r>
              <a:rPr lang="en-US" sz="2800" dirty="0"/>
              <a:t>of new data sources and </a:t>
            </a:r>
            <a:r>
              <a:rPr lang="en-US" sz="2800" dirty="0" smtClean="0"/>
              <a:t>gaps</a:t>
            </a:r>
          </a:p>
          <a:p>
            <a:pPr marL="514350" indent="-514350">
              <a:buAutoNum type="alphaLcParenR"/>
            </a:pPr>
            <a:r>
              <a:rPr lang="en-US" sz="2800" dirty="0" smtClean="0"/>
              <a:t>Conduct review of existing legal and policy frameworks to establish alignment with principles of ADC and identify gaps </a:t>
            </a:r>
          </a:p>
          <a:p>
            <a:pPr marL="514350" indent="-514350">
              <a:buAutoNum type="alphaLcParenR"/>
            </a:pPr>
            <a:r>
              <a:rPr lang="en-US" sz="2800" dirty="0" smtClean="0"/>
              <a:t>Identify </a:t>
            </a:r>
            <a:r>
              <a:rPr lang="en-US" sz="2800" dirty="0"/>
              <a:t>and inventory relevant standards, concepts, classifications (global and regional) and gaps (national) </a:t>
            </a:r>
            <a:endParaRPr lang="en-US" sz="2800" dirty="0" smtClean="0"/>
          </a:p>
        </p:txBody>
      </p:sp>
      <p:sp>
        <p:nvSpPr>
          <p:cNvPr id="5" name="Slide Number Placeholder 4"/>
          <p:cNvSpPr>
            <a:spLocks noGrp="1"/>
          </p:cNvSpPr>
          <p:nvPr>
            <p:ph type="sldNum" sz="quarter" idx="12"/>
          </p:nvPr>
        </p:nvSpPr>
        <p:spPr/>
        <p:txBody>
          <a:bodyPr/>
          <a:lstStyle/>
          <a:p>
            <a:fld id="{001C03DD-230A-B04E-A54E-00C1D73EEF35}" type="slidenum">
              <a:rPr lang="en-US" smtClean="0"/>
              <a:t>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078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sz="3200" b="1" dirty="0" smtClean="0">
                <a:solidFill>
                  <a:srgbClr val="0000FF"/>
                </a:solidFill>
              </a:rPr>
              <a:t>3.  Embedding the Data Revolution in African Countries</a:t>
            </a:r>
            <a:br>
              <a:rPr lang="en-US" sz="3200" b="1" dirty="0" smtClean="0">
                <a:solidFill>
                  <a:srgbClr val="0000FF"/>
                </a:solidFill>
              </a:rPr>
            </a:br>
            <a:endParaRPr lang="en-US" dirty="0"/>
          </a:p>
        </p:txBody>
      </p:sp>
      <p:sp>
        <p:nvSpPr>
          <p:cNvPr id="3" name="Content Placeholder 2"/>
          <p:cNvSpPr>
            <a:spLocks noGrp="1"/>
          </p:cNvSpPr>
          <p:nvPr>
            <p:ph idx="1"/>
          </p:nvPr>
        </p:nvSpPr>
        <p:spPr>
          <a:xfrm>
            <a:off x="822959" y="1889979"/>
            <a:ext cx="7586404" cy="3212963"/>
          </a:xfrm>
          <a:gradFill>
            <a:gsLst>
              <a:gs pos="83000">
                <a:schemeClr val="accent1">
                  <a:lumMod val="5000"/>
                  <a:lumOff val="95000"/>
                </a:schemeClr>
              </a:gs>
              <a:gs pos="91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p:spPr>
        <p:txBody>
          <a:bodyPr>
            <a:noAutofit/>
          </a:bodyPr>
          <a:lstStyle/>
          <a:p>
            <a:r>
              <a:rPr lang="en-US" sz="3000" i="1" dirty="0" smtClean="0"/>
              <a:t>Actions </a:t>
            </a:r>
            <a:r>
              <a:rPr lang="en-US" sz="3000" i="1" dirty="0"/>
              <a:t>included in this pillar relate to key structures and processes of dialogue and consensus building needed to provide the foundation for building national and sub-national data ecosystems that will support sustainable development, with the active participation of all stakeholders and data communities. </a:t>
            </a:r>
            <a:r>
              <a:rPr lang="en-US" sz="3000" dirty="0"/>
              <a:t>	</a:t>
            </a:r>
          </a:p>
        </p:txBody>
      </p:sp>
      <p:sp>
        <p:nvSpPr>
          <p:cNvPr id="4" name="Slide Number Placeholder 3"/>
          <p:cNvSpPr>
            <a:spLocks noGrp="1"/>
          </p:cNvSpPr>
          <p:nvPr>
            <p:ph type="sldNum" sz="quarter" idx="12"/>
          </p:nvPr>
        </p:nvSpPr>
        <p:spPr/>
        <p:txBody>
          <a:bodyPr/>
          <a:lstStyle/>
          <a:p>
            <a:fld id="{001C03DD-230A-B04E-A54E-00C1D73EEF35}" type="slidenum">
              <a:rPr lang="en-US" smtClean="0"/>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093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973" y="439221"/>
            <a:ext cx="7543800" cy="1450757"/>
          </a:xfrm>
        </p:spPr>
        <p:txBody>
          <a:bodyPr/>
          <a:lstStyle/>
          <a:p>
            <a:pPr marL="574675" lvl="1" indent="-574675" algn="l" rtl="0">
              <a:lnSpc>
                <a:spcPct val="85000"/>
              </a:lnSpc>
              <a:spcBef>
                <a:spcPct val="0"/>
              </a:spcBef>
            </a:pPr>
            <a:r>
              <a:rPr lang="en-US" sz="3200" b="1" dirty="0" smtClean="0">
                <a:solidFill>
                  <a:srgbClr val="0000FF"/>
                </a:solidFill>
              </a:rPr>
              <a:t>3.  Embedding the Data Revolution in  African Countries …….. cont’d</a:t>
            </a:r>
            <a:br>
              <a:rPr lang="en-US" sz="3200" b="1" dirty="0" smtClean="0">
                <a:solidFill>
                  <a:srgbClr val="0000FF"/>
                </a:solidFill>
              </a:rPr>
            </a:br>
            <a:endParaRPr lang="en-US" dirty="0"/>
          </a:p>
        </p:txBody>
      </p:sp>
      <p:sp>
        <p:nvSpPr>
          <p:cNvPr id="3" name="Content Placeholder 2"/>
          <p:cNvSpPr>
            <a:spLocks noGrp="1"/>
          </p:cNvSpPr>
          <p:nvPr>
            <p:ph idx="1"/>
          </p:nvPr>
        </p:nvSpPr>
        <p:spPr>
          <a:xfrm>
            <a:off x="822959" y="1889978"/>
            <a:ext cx="7967080" cy="3994627"/>
          </a:xfrm>
        </p:spPr>
        <p:txBody>
          <a:bodyPr>
            <a:noAutofit/>
          </a:bodyPr>
          <a:lstStyle/>
          <a:p>
            <a:pPr marL="0" indent="0">
              <a:buNone/>
            </a:pPr>
            <a:r>
              <a:rPr lang="en-US" sz="2800" dirty="0"/>
              <a:t>	</a:t>
            </a:r>
          </a:p>
        </p:txBody>
      </p:sp>
      <p:sp>
        <p:nvSpPr>
          <p:cNvPr id="4" name="Rectangle 3"/>
          <p:cNvSpPr/>
          <p:nvPr/>
        </p:nvSpPr>
        <p:spPr>
          <a:xfrm>
            <a:off x="1017639" y="1889977"/>
            <a:ext cx="7349120" cy="3108543"/>
          </a:xfrm>
          <a:prstGeom prst="rect">
            <a:avLst/>
          </a:prstGeom>
        </p:spPr>
        <p:txBody>
          <a:bodyPr wrap="square">
            <a:spAutoFit/>
          </a:bodyPr>
          <a:lstStyle/>
          <a:p>
            <a:r>
              <a:rPr lang="en-US" sz="2800" b="1" u="sng" dirty="0" smtClean="0"/>
              <a:t>Proposed </a:t>
            </a:r>
            <a:r>
              <a:rPr lang="en-US" sz="2800" b="1" u="sng" dirty="0"/>
              <a:t>actions</a:t>
            </a:r>
            <a:r>
              <a:rPr lang="en-US" sz="2800" dirty="0"/>
              <a:t>:</a:t>
            </a:r>
          </a:p>
          <a:p>
            <a:pPr marL="342900" indent="-342900">
              <a:buAutoNum type="alphaLcParenR"/>
            </a:pPr>
            <a:r>
              <a:rPr lang="en-US" sz="2800" dirty="0" smtClean="0">
                <a:solidFill>
                  <a:srgbClr val="000000"/>
                </a:solidFill>
                <a:latin typeface="Calibri" panose="020F0502020204030204" pitchFamily="34" charset="0"/>
              </a:rPr>
              <a:t>Establish </a:t>
            </a:r>
            <a:r>
              <a:rPr lang="en-US" sz="2800" dirty="0" err="1">
                <a:solidFill>
                  <a:srgbClr val="000000"/>
                </a:solidFill>
                <a:latin typeface="Calibri" panose="020F0502020204030204" pitchFamily="34" charset="0"/>
              </a:rPr>
              <a:t>Multistakeholder</a:t>
            </a:r>
            <a:r>
              <a:rPr lang="en-US" sz="2800" dirty="0">
                <a:solidFill>
                  <a:srgbClr val="000000"/>
                </a:solidFill>
                <a:latin typeface="Calibri" panose="020F0502020204030204" pitchFamily="34" charset="0"/>
              </a:rPr>
              <a:t> Data Revolution Working Groups in </a:t>
            </a:r>
            <a:r>
              <a:rPr lang="en-US" sz="2800" dirty="0" smtClean="0">
                <a:solidFill>
                  <a:srgbClr val="000000"/>
                </a:solidFill>
                <a:latin typeface="Calibri" panose="020F0502020204030204" pitchFamily="34" charset="0"/>
              </a:rPr>
              <a:t>countries;</a:t>
            </a:r>
          </a:p>
          <a:p>
            <a:pPr marL="342900" indent="-342900">
              <a:buAutoNum type="alphaLcParenR"/>
            </a:pPr>
            <a:r>
              <a:rPr lang="en-US" sz="2800" dirty="0" smtClean="0"/>
              <a:t>National stakeholder dialogues in countries</a:t>
            </a:r>
          </a:p>
          <a:p>
            <a:pPr marL="342900" indent="-342900">
              <a:buAutoNum type="alphaLcParenR"/>
            </a:pPr>
            <a:r>
              <a:rPr lang="en-US" sz="2800" dirty="0" smtClean="0"/>
              <a:t>Addendum </a:t>
            </a:r>
            <a:r>
              <a:rPr lang="en-US" sz="2800" dirty="0"/>
              <a:t>to the African Charter on Statistics to reflect Data </a:t>
            </a:r>
            <a:r>
              <a:rPr lang="en-US" sz="2800" dirty="0" smtClean="0"/>
              <a:t>Revolution; </a:t>
            </a:r>
            <a:r>
              <a:rPr lang="en-US" sz="2800" dirty="0"/>
              <a:t>and </a:t>
            </a:r>
            <a:r>
              <a:rPr lang="en-US" sz="2800" dirty="0" smtClean="0"/>
              <a:t>align ADC with SHaSA.</a:t>
            </a:r>
          </a:p>
        </p:txBody>
      </p:sp>
      <p:sp>
        <p:nvSpPr>
          <p:cNvPr id="5" name="Slide Number Placeholder 4"/>
          <p:cNvSpPr>
            <a:spLocks noGrp="1"/>
          </p:cNvSpPr>
          <p:nvPr>
            <p:ph type="sldNum" sz="quarter" idx="12"/>
          </p:nvPr>
        </p:nvSpPr>
        <p:spPr/>
        <p:txBody>
          <a:bodyPr/>
          <a:lstStyle/>
          <a:p>
            <a:fld id="{001C03DD-230A-B04E-A54E-00C1D73EEF35}" type="slidenum">
              <a:rPr lang="en-US" smtClean="0"/>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45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747252"/>
            <a:ext cx="7543800" cy="596819"/>
          </a:xfrm>
        </p:spPr>
        <p:txBody>
          <a:bodyPr/>
          <a:lstStyle/>
          <a:p>
            <a:pPr lvl="1" algn="l" rtl="0">
              <a:lnSpc>
                <a:spcPct val="85000"/>
              </a:lnSpc>
              <a:spcBef>
                <a:spcPct val="0"/>
              </a:spcBef>
            </a:pPr>
            <a:r>
              <a:rPr lang="en-US" sz="3200" b="1" dirty="0" smtClean="0">
                <a:solidFill>
                  <a:srgbClr val="0000FF"/>
                </a:solidFill>
              </a:rPr>
              <a:t>4.  Financing and Sustainability</a:t>
            </a:r>
            <a:endParaRPr lang="en-US" dirty="0"/>
          </a:p>
        </p:txBody>
      </p:sp>
      <p:sp>
        <p:nvSpPr>
          <p:cNvPr id="3" name="Content Placeholder 2"/>
          <p:cNvSpPr>
            <a:spLocks noGrp="1"/>
          </p:cNvSpPr>
          <p:nvPr>
            <p:ph idx="1"/>
          </p:nvPr>
        </p:nvSpPr>
        <p:spPr>
          <a:xfrm>
            <a:off x="822959" y="1845734"/>
            <a:ext cx="7657364" cy="3286705"/>
          </a:xfrm>
          <a:gradFill>
            <a:gsLst>
              <a:gs pos="67000">
                <a:schemeClr val="accent1">
                  <a:lumMod val="5000"/>
                  <a:lumOff val="95000"/>
                </a:schemeClr>
              </a:gs>
              <a:gs pos="89000">
                <a:schemeClr val="accent1">
                  <a:lumMod val="45000"/>
                  <a:lumOff val="55000"/>
                </a:schemeClr>
              </a:gs>
              <a:gs pos="93000">
                <a:schemeClr val="accent1">
                  <a:lumMod val="45000"/>
                  <a:lumOff val="55000"/>
                </a:schemeClr>
              </a:gs>
              <a:gs pos="100000">
                <a:schemeClr val="accent1">
                  <a:lumMod val="30000"/>
                  <a:lumOff val="70000"/>
                </a:schemeClr>
              </a:gs>
            </a:gsLst>
            <a:lin ang="5400000" scaled="1"/>
          </a:gradFill>
        </p:spPr>
        <p:txBody>
          <a:bodyPr>
            <a:noAutofit/>
          </a:bodyPr>
          <a:lstStyle/>
          <a:p>
            <a:r>
              <a:rPr lang="en-US" sz="3000" i="1" dirty="0"/>
              <a:t>The objective of this pillar is to put in place the foundations for the </a:t>
            </a:r>
            <a:r>
              <a:rPr lang="en-US" sz="3000" i="1" dirty="0" err="1"/>
              <a:t>realisation</a:t>
            </a:r>
            <a:r>
              <a:rPr lang="en-US" sz="3000" i="1" dirty="0"/>
              <a:t> of the ADC’s proposed key action that “Governments should take the lead in ensuring that the recurrent costs of production and dissemination of all required data is financed from sustainable domestic resources”. </a:t>
            </a:r>
            <a:r>
              <a:rPr lang="en-US" sz="3000" dirty="0"/>
              <a:t>	</a:t>
            </a:r>
          </a:p>
          <a:p>
            <a:endParaRPr lang="en-US" sz="3000" dirty="0"/>
          </a:p>
        </p:txBody>
      </p:sp>
      <p:sp>
        <p:nvSpPr>
          <p:cNvPr id="4" name="Slide Number Placeholder 3"/>
          <p:cNvSpPr>
            <a:spLocks noGrp="1"/>
          </p:cNvSpPr>
          <p:nvPr>
            <p:ph type="sldNum" sz="quarter" idx="12"/>
          </p:nvPr>
        </p:nvSpPr>
        <p:spPr/>
        <p:txBody>
          <a:bodyPr/>
          <a:lstStyle/>
          <a:p>
            <a:fld id="{001C03DD-230A-B04E-A54E-00C1D73EEF35}"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5516061"/>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10164</TotalTime>
  <Words>1491</Words>
  <Application>Microsoft Office PowerPoint</Application>
  <PresentationFormat>On-screen Show (4:3)</PresentationFormat>
  <Paragraphs>131</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Retrospect</vt:lpstr>
      <vt:lpstr>IMPLEMENTING THE AFRICA DATA CONSENSUS: PLAN OF ACTION AND ROAD MAP  </vt:lpstr>
      <vt:lpstr>Implementation pillars</vt:lpstr>
      <vt:lpstr>  1. Securing Political Commitment</vt:lpstr>
      <vt:lpstr>  1. Securing Political Commitment   … cont’d</vt:lpstr>
      <vt:lpstr>2.  Building the Evidence Base </vt:lpstr>
      <vt:lpstr>2.  Building the Evidence Base  … cont’d</vt:lpstr>
      <vt:lpstr>3.  Embedding the Data Revolution in African Countries </vt:lpstr>
      <vt:lpstr>3.  Embedding the Data Revolution in  African Countries …….. cont’d </vt:lpstr>
      <vt:lpstr>4.  Financing and Sustainability</vt:lpstr>
      <vt:lpstr>4.  Financing and Sustainability  … cont’d</vt:lpstr>
      <vt:lpstr>  </vt:lpstr>
      <vt:lpstr>PowerPoint Presentation</vt:lpstr>
      <vt:lpstr>6.  Building Partnerships and Synergies </vt:lpstr>
      <vt:lpstr>6.  Building Partnerships and Synergies </vt:lpstr>
      <vt:lpstr>For consideration by the meeting</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APAI-CRVS</dc:title>
  <dc:creator>USER</dc:creator>
  <cp:lastModifiedBy>Dozie Ezigbalike</cp:lastModifiedBy>
  <cp:revision>78</cp:revision>
  <dcterms:created xsi:type="dcterms:W3CDTF">2015-11-12T18:47:44Z</dcterms:created>
  <dcterms:modified xsi:type="dcterms:W3CDTF">2016-01-21T05:16:57Z</dcterms:modified>
</cp:coreProperties>
</file>