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70" r:id="rId2"/>
    <p:sldId id="271" r:id="rId3"/>
    <p:sldId id="264" r:id="rId4"/>
    <p:sldId id="262" r:id="rId5"/>
    <p:sldId id="268" r:id="rId6"/>
    <p:sldId id="272" r:id="rId7"/>
    <p:sldId id="266" r:id="rId8"/>
    <p:sldId id="273" r:id="rId9"/>
    <p:sldId id="274" r:id="rId10"/>
    <p:sldId id="265" r:id="rId11"/>
    <p:sldId id="275" r:id="rId12"/>
    <p:sldId id="276" r:id="rId13"/>
    <p:sldId id="269" r:id="rId14"/>
    <p:sldId id="27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A52F"/>
    <a:srgbClr val="FFD833"/>
    <a:srgbClr val="FAC800"/>
    <a:srgbClr val="00C800"/>
    <a:srgbClr val="008000"/>
    <a:srgbClr val="55CB2B"/>
    <a:srgbClr val="009600"/>
    <a:srgbClr val="00A800"/>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811" autoAdjust="0"/>
  </p:normalViewPr>
  <p:slideViewPr>
    <p:cSldViewPr>
      <p:cViewPr>
        <p:scale>
          <a:sx n="80" d="100"/>
          <a:sy n="80" d="100"/>
        </p:scale>
        <p:origin x="-1450"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8BD707-D9CF-40AE-B4C6-C98DA3205C09}" type="datetimeFigureOut">
              <a:rPr lang="en-US" smtClean="0"/>
              <a:pPr/>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8BD707-D9CF-40AE-B4C6-C98DA3205C09}" type="datetimeFigureOut">
              <a:rPr lang="en-US" smtClean="0"/>
              <a:pPr/>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8BD707-D9CF-40AE-B4C6-C98DA3205C09}" type="datetimeFigureOut">
              <a:rPr lang="en-US" smtClean="0"/>
              <a:pPr/>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Chart_of_UN_Sustainable_Development_Goals.png"/>
          <p:cNvPicPr>
            <a:picLocks noChangeAspect="1"/>
          </p:cNvPicPr>
          <p:nvPr/>
        </p:nvPicPr>
        <p:blipFill>
          <a:blip r:embed="rId2" cstate="print"/>
          <a:stretch>
            <a:fillRect/>
          </a:stretch>
        </p:blipFill>
        <p:spPr>
          <a:xfrm>
            <a:off x="0" y="0"/>
            <a:ext cx="9144000" cy="4654840"/>
          </a:xfrm>
          <a:prstGeom prst="rect">
            <a:avLst/>
          </a:prstGeom>
        </p:spPr>
      </p:pic>
      <p:sp>
        <p:nvSpPr>
          <p:cNvPr id="4" name="TextBox 3"/>
          <p:cNvSpPr txBox="1"/>
          <p:nvPr/>
        </p:nvSpPr>
        <p:spPr>
          <a:xfrm>
            <a:off x="76200" y="4507230"/>
            <a:ext cx="8915400" cy="1969770"/>
          </a:xfrm>
          <a:prstGeom prst="rect">
            <a:avLst/>
          </a:prstGeom>
          <a:noFill/>
        </p:spPr>
        <p:txBody>
          <a:bodyPr wrap="square" rtlCol="0">
            <a:spAutoFit/>
          </a:bodyPr>
          <a:lstStyle/>
          <a:p>
            <a:pPr algn="just"/>
            <a:r>
              <a:rPr lang="en-GB" sz="6600" b="1" i="1" dirty="0" smtClean="0">
                <a:ln>
                  <a:solidFill>
                    <a:srgbClr val="FAA52F"/>
                  </a:solidFill>
                </a:ln>
                <a:solidFill>
                  <a:schemeClr val="accent3">
                    <a:lumMod val="50000"/>
                  </a:schemeClr>
                </a:solidFill>
                <a:effectLst>
                  <a:outerShdw blurRad="50800" dist="38100" dir="18900000" algn="bl" rotWithShape="0">
                    <a:prstClr val="black">
                      <a:alpha val="40000"/>
                    </a:prstClr>
                  </a:outerShdw>
                </a:effectLst>
              </a:rPr>
              <a:t>Monitoring</a:t>
            </a:r>
            <a:r>
              <a:rPr lang="en-GB" sz="4000" b="1" i="1" dirty="0" smtClean="0">
                <a:ln>
                  <a:solidFill>
                    <a:srgbClr val="FAA52F"/>
                  </a:solidFill>
                </a:ln>
                <a:solidFill>
                  <a:schemeClr val="accent3">
                    <a:lumMod val="50000"/>
                  </a:schemeClr>
                </a:solidFill>
                <a:effectLst>
                  <a:outerShdw blurRad="50800" dist="38100" dir="18900000" algn="bl" rotWithShape="0">
                    <a:prstClr val="black">
                      <a:alpha val="40000"/>
                    </a:prstClr>
                  </a:outerShdw>
                </a:effectLst>
              </a:rPr>
              <a:t> </a:t>
            </a:r>
          </a:p>
          <a:p>
            <a:pPr algn="just"/>
            <a:r>
              <a:rPr lang="en-GB" sz="2800" b="1" i="1" dirty="0" smtClean="0">
                <a:ln>
                  <a:solidFill>
                    <a:srgbClr val="FAA52F"/>
                  </a:solidFill>
                </a:ln>
                <a:solidFill>
                  <a:schemeClr val="accent3">
                    <a:lumMod val="50000"/>
                  </a:schemeClr>
                </a:solidFill>
                <a:effectLst>
                  <a:outerShdw blurRad="50800" dist="38100" dir="18900000" algn="bl" rotWithShape="0">
                    <a:prstClr val="black">
                      <a:alpha val="40000"/>
                    </a:prstClr>
                  </a:outerShdw>
                </a:effectLst>
              </a:rPr>
              <a:t>the SDGs requires the compilation of globally compatible datasets of national aggregates or estimates</a:t>
            </a:r>
            <a:endParaRPr lang="en-GB" sz="2800" b="1" i="1" dirty="0">
              <a:ln>
                <a:solidFill>
                  <a:srgbClr val="FAA52F"/>
                </a:solidFill>
              </a:ln>
              <a:solidFill>
                <a:schemeClr val="accent3">
                  <a:lumMod val="50000"/>
                </a:schemeClr>
              </a:solidFill>
              <a:effectLst>
                <a:outerShdw blurRad="50800" dist="38100" dir="18900000" algn="b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Pie 13"/>
          <p:cNvSpPr/>
          <p:nvPr/>
        </p:nvSpPr>
        <p:spPr>
          <a:xfrm rot="10800000">
            <a:off x="1219201" y="76200"/>
            <a:ext cx="6781799" cy="6629400"/>
          </a:xfrm>
          <a:prstGeom prst="pie">
            <a:avLst>
              <a:gd name="adj1" fmla="val 10800000"/>
              <a:gd name="adj2" fmla="val 16200000"/>
            </a:avLst>
          </a:prstGeom>
          <a:solidFill>
            <a:srgbClr val="FFD833"/>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Pie 14"/>
          <p:cNvSpPr/>
          <p:nvPr/>
        </p:nvSpPr>
        <p:spPr>
          <a:xfrm rot="5400000">
            <a:off x="1409700" y="38100"/>
            <a:ext cx="6400800" cy="6781800"/>
          </a:xfrm>
          <a:prstGeom prst="pie">
            <a:avLst>
              <a:gd name="adj1" fmla="val 10800000"/>
              <a:gd name="adj2" fmla="val 16200000"/>
            </a:avLst>
          </a:prstGeom>
          <a:solidFill>
            <a:srgbClr val="FFD833"/>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Pie 12"/>
          <p:cNvSpPr/>
          <p:nvPr/>
        </p:nvSpPr>
        <p:spPr>
          <a:xfrm rot="16200000">
            <a:off x="1371601" y="-1"/>
            <a:ext cx="6477000" cy="6934200"/>
          </a:xfrm>
          <a:prstGeom prst="pie">
            <a:avLst>
              <a:gd name="adj1" fmla="val 10800000"/>
              <a:gd name="adj2" fmla="val 16189325"/>
            </a:avLst>
          </a:prstGeom>
          <a:solidFill>
            <a:srgbClr val="FFD833"/>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Pie 10"/>
          <p:cNvSpPr/>
          <p:nvPr/>
        </p:nvSpPr>
        <p:spPr>
          <a:xfrm>
            <a:off x="1143000" y="228600"/>
            <a:ext cx="6934200" cy="6553200"/>
          </a:xfrm>
          <a:prstGeom prst="pie">
            <a:avLst>
              <a:gd name="adj1" fmla="val 10800000"/>
              <a:gd name="adj2" fmla="val 16200000"/>
            </a:avLst>
          </a:prstGeom>
          <a:solidFill>
            <a:srgbClr val="FFD833"/>
          </a:solidFill>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en-GB">
              <a:solidFill>
                <a:schemeClr val="tx1"/>
              </a:solidFill>
            </a:endParaRPr>
          </a:p>
        </p:txBody>
      </p:sp>
      <p:sp>
        <p:nvSpPr>
          <p:cNvPr id="4" name="Title 3"/>
          <p:cNvSpPr>
            <a:spLocks noGrp="1"/>
          </p:cNvSpPr>
          <p:nvPr>
            <p:ph type="title"/>
          </p:nvPr>
        </p:nvSpPr>
        <p:spPr>
          <a:xfrm>
            <a:off x="457200" y="685800"/>
            <a:ext cx="8229600" cy="5867400"/>
          </a:xfrm>
        </p:spPr>
        <p:txBody>
          <a:bodyPr>
            <a:normAutofit/>
            <a:scene3d>
              <a:camera prst="orthographicFront"/>
              <a:lightRig rig="threePt" dir="t"/>
            </a:scene3d>
            <a:sp3d extrusionH="57150">
              <a:bevelT w="38100" h="38100"/>
            </a:sp3d>
          </a:bodyPr>
          <a:lstStyle/>
          <a:p>
            <a: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t>ACS</a:t>
            </a:r>
            <a:b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br>
            <a: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t>         SHaSA </a:t>
            </a:r>
            <a:b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br>
            <a: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t>        ADC</a:t>
            </a:r>
            <a:r>
              <a:rPr lang="en-GB" b="1" dirty="0" smtClean="0">
                <a:solidFill>
                  <a:srgbClr val="FFC000"/>
                </a:solidFill>
              </a:rPr>
              <a:t/>
            </a:r>
            <a:br>
              <a:rPr lang="en-GB" b="1" dirty="0" smtClean="0">
                <a:solidFill>
                  <a:srgbClr val="FFC000"/>
                </a:solidFill>
              </a:rPr>
            </a:br>
            <a:endParaRPr lang="en-GB" b="1" dirty="0">
              <a:solidFill>
                <a:srgbClr val="FFC000"/>
              </a:solidFill>
            </a:endParaRPr>
          </a:p>
        </p:txBody>
      </p:sp>
      <p:sp>
        <p:nvSpPr>
          <p:cNvPr id="5" name="TextBox 4"/>
          <p:cNvSpPr txBox="1"/>
          <p:nvPr/>
        </p:nvSpPr>
        <p:spPr>
          <a:xfrm>
            <a:off x="228600" y="5562600"/>
            <a:ext cx="1981200" cy="1077218"/>
          </a:xfrm>
          <a:prstGeom prst="rect">
            <a:avLst/>
          </a:prstGeom>
          <a:noFill/>
        </p:spPr>
        <p:txBody>
          <a:bodyPr wrap="square" rtlCol="0">
            <a:spAutoFit/>
            <a:scene3d>
              <a:camera prst="orthographicFront"/>
              <a:lightRig rig="threePt" dir="t"/>
            </a:scene3d>
            <a:sp3d extrusionH="57150">
              <a:bevelT w="38100" h="38100"/>
            </a:sp3d>
          </a:bodyPr>
          <a:lstStyle/>
          <a:p>
            <a:r>
              <a:rPr lang="en-GB" sz="3200" b="1" dirty="0" smtClean="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rPr>
              <a:t>One</a:t>
            </a:r>
          </a:p>
          <a:p>
            <a:r>
              <a:rPr lang="en-GB" sz="3200" b="1" dirty="0" smtClean="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rPr>
              <a:t>Vision</a:t>
            </a:r>
            <a:endParaRPr lang="en-GB" sz="3200" b="1" dirty="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endParaRPr>
          </a:p>
        </p:txBody>
      </p:sp>
      <p:sp>
        <p:nvSpPr>
          <p:cNvPr id="6" name="TextBox 5"/>
          <p:cNvSpPr txBox="1"/>
          <p:nvPr/>
        </p:nvSpPr>
        <p:spPr>
          <a:xfrm>
            <a:off x="7162800" y="5562600"/>
            <a:ext cx="1828800" cy="1077218"/>
          </a:xfrm>
          <a:prstGeom prst="rect">
            <a:avLst/>
          </a:prstGeom>
          <a:noFill/>
        </p:spPr>
        <p:txBody>
          <a:bodyPr wrap="square" rtlCol="0">
            <a:spAutoFit/>
            <a:scene3d>
              <a:camera prst="orthographicFront"/>
              <a:lightRig rig="threePt" dir="t"/>
            </a:scene3d>
            <a:sp3d extrusionH="57150">
              <a:bevelT w="38100" h="38100"/>
            </a:sp3d>
          </a:bodyPr>
          <a:lstStyle/>
          <a:p>
            <a:pPr algn="r"/>
            <a:r>
              <a:rPr lang="en-GB" sz="3200" b="1" dirty="0" smtClean="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rPr>
              <a:t>One</a:t>
            </a:r>
          </a:p>
          <a:p>
            <a:pPr algn="r"/>
            <a:r>
              <a:rPr lang="en-GB" sz="3200" b="1" dirty="0" smtClean="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rPr>
              <a:t>Roadmap</a:t>
            </a:r>
            <a:endParaRPr lang="en-GB" sz="3200" b="1" dirty="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endParaRPr>
          </a:p>
        </p:txBody>
      </p:sp>
      <p:sp>
        <p:nvSpPr>
          <p:cNvPr id="7" name="Rounded Rectangle 6"/>
          <p:cNvSpPr/>
          <p:nvPr/>
        </p:nvSpPr>
        <p:spPr>
          <a:xfrm>
            <a:off x="2590800" y="1371600"/>
            <a:ext cx="4114800" cy="4191000"/>
          </a:xfrm>
          <a:prstGeom prst="roundRect">
            <a:avLst>
              <a:gd name="adj" fmla="val 21810"/>
            </a:avLst>
          </a:prstGeom>
          <a:solidFill>
            <a:srgbClr val="008000"/>
          </a:solidFill>
        </p:spPr>
        <p:style>
          <a:lnRef idx="0">
            <a:schemeClr val="accent3"/>
          </a:lnRef>
          <a:fillRef idx="3">
            <a:schemeClr val="accent3"/>
          </a:fillRef>
          <a:effectRef idx="3">
            <a:schemeClr val="accent3"/>
          </a:effectRef>
          <a:fontRef idx="minor">
            <a:schemeClr val="lt1"/>
          </a:fontRef>
        </p:style>
        <p:txBody>
          <a:bodyPr rtlCol="0" anchor="ctr">
            <a:sp3d extrusionH="57150">
              <a:bevelT w="38100" h="38100" prst="angle"/>
            </a:sp3d>
          </a:bodyPr>
          <a:lstStyle/>
          <a:p>
            <a:pPr algn="ctr"/>
            <a:endParaRPr lang="en-GB" sz="800" dirty="0" smtClean="0"/>
          </a:p>
          <a:p>
            <a:pPr algn="ctr"/>
            <a:r>
              <a:rPr lang="en-GB" sz="2400" b="1" dirty="0" smtClean="0"/>
              <a:t>National Strategy for the</a:t>
            </a:r>
          </a:p>
          <a:p>
            <a:pPr algn="ctr"/>
            <a:endParaRPr lang="en-GB" sz="2400" b="1" dirty="0" smtClean="0"/>
          </a:p>
          <a:p>
            <a:pPr algn="ctr"/>
            <a:endParaRPr lang="en-GB" b="1" dirty="0" smtClean="0"/>
          </a:p>
          <a:p>
            <a:pPr algn="ctr"/>
            <a:endParaRPr lang="en-GB" b="1"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sz="800" dirty="0" smtClean="0"/>
          </a:p>
          <a:p>
            <a:pPr algn="ctr"/>
            <a:r>
              <a:rPr lang="en-GB" sz="2400" b="1" dirty="0" smtClean="0"/>
              <a:t>Development of Statistics</a:t>
            </a:r>
            <a:endParaRPr lang="en-GB" sz="2400" b="1" dirty="0"/>
          </a:p>
        </p:txBody>
      </p:sp>
      <p:sp>
        <p:nvSpPr>
          <p:cNvPr id="8" name="Rectangle 7"/>
          <p:cNvSpPr/>
          <p:nvPr/>
        </p:nvSpPr>
        <p:spPr>
          <a:xfrm>
            <a:off x="3429000" y="2209800"/>
            <a:ext cx="24384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GB" b="1" dirty="0" smtClean="0">
                <a:solidFill>
                  <a:schemeClr val="accent1">
                    <a:lumMod val="50000"/>
                  </a:schemeClr>
                </a:solidFill>
                <a:effectLst>
                  <a:glow rad="63500">
                    <a:schemeClr val="accent1">
                      <a:satMod val="175000"/>
                      <a:alpha val="40000"/>
                    </a:schemeClr>
                  </a:glow>
                </a:effectLst>
              </a:rPr>
              <a:t>Collection of Data</a:t>
            </a:r>
            <a:endParaRPr lang="en-GB" b="1" dirty="0">
              <a:solidFill>
                <a:schemeClr val="accent1">
                  <a:lumMod val="50000"/>
                </a:schemeClr>
              </a:solidFill>
              <a:effectLst>
                <a:glow rad="63500">
                  <a:schemeClr val="accent1">
                    <a:satMod val="175000"/>
                    <a:alpha val="40000"/>
                  </a:schemeClr>
                </a:glow>
              </a:effectLst>
            </a:endParaRPr>
          </a:p>
        </p:txBody>
      </p:sp>
      <p:sp>
        <p:nvSpPr>
          <p:cNvPr id="9" name="Rectangle 8"/>
          <p:cNvSpPr/>
          <p:nvPr/>
        </p:nvSpPr>
        <p:spPr>
          <a:xfrm>
            <a:off x="3429000" y="3048000"/>
            <a:ext cx="24384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GB" b="1" dirty="0" smtClean="0">
                <a:solidFill>
                  <a:schemeClr val="accent1">
                    <a:lumMod val="50000"/>
                  </a:schemeClr>
                </a:solidFill>
                <a:effectLst>
                  <a:glow rad="63500">
                    <a:schemeClr val="accent1">
                      <a:satMod val="175000"/>
                      <a:alpha val="40000"/>
                    </a:schemeClr>
                  </a:glow>
                </a:effectLst>
              </a:rPr>
              <a:t>Production of Statistics</a:t>
            </a:r>
            <a:endParaRPr lang="en-GB" b="1" dirty="0">
              <a:solidFill>
                <a:schemeClr val="accent1">
                  <a:lumMod val="50000"/>
                </a:schemeClr>
              </a:solidFill>
              <a:effectLst>
                <a:glow rad="63500">
                  <a:schemeClr val="accent1">
                    <a:satMod val="175000"/>
                    <a:alpha val="40000"/>
                  </a:schemeClr>
                </a:glow>
              </a:effectLst>
            </a:endParaRPr>
          </a:p>
        </p:txBody>
      </p:sp>
      <p:sp>
        <p:nvSpPr>
          <p:cNvPr id="10" name="Rectangle 9"/>
          <p:cNvSpPr/>
          <p:nvPr/>
        </p:nvSpPr>
        <p:spPr>
          <a:xfrm>
            <a:off x="3429000" y="3886200"/>
            <a:ext cx="24384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GB" b="1" dirty="0" smtClean="0">
                <a:solidFill>
                  <a:schemeClr val="accent1">
                    <a:lumMod val="50000"/>
                  </a:schemeClr>
                </a:solidFill>
                <a:effectLst>
                  <a:glow rad="63500">
                    <a:schemeClr val="accent1">
                      <a:satMod val="175000"/>
                      <a:alpha val="40000"/>
                    </a:schemeClr>
                  </a:glow>
                </a:effectLst>
              </a:rPr>
              <a:t>Use of Information</a:t>
            </a:r>
            <a:endParaRPr lang="en-GB" b="1" dirty="0">
              <a:solidFill>
                <a:schemeClr val="accent1">
                  <a:lumMod val="50000"/>
                </a:schemeClr>
              </a:solidFill>
              <a:effectLst>
                <a:glow rad="63500">
                  <a:schemeClr val="accent1">
                    <a:satMod val="175000"/>
                    <a:alpha val="40000"/>
                  </a:schemeClr>
                </a:glow>
              </a:effectLst>
            </a:endParaRPr>
          </a:p>
        </p:txBody>
      </p:sp>
      <p:sp>
        <p:nvSpPr>
          <p:cNvPr id="16" name="TextBox 15"/>
          <p:cNvSpPr txBox="1"/>
          <p:nvPr/>
        </p:nvSpPr>
        <p:spPr>
          <a:xfrm>
            <a:off x="2743200" y="762000"/>
            <a:ext cx="1676400" cy="400110"/>
          </a:xfrm>
          <a:prstGeom prst="rect">
            <a:avLst/>
          </a:prstGeom>
          <a:noFill/>
        </p:spPr>
        <p:txBody>
          <a:bodyPr wrap="square" rtlCol="0">
            <a:spAutoFit/>
            <a:scene3d>
              <a:camera prst="orthographicFront"/>
              <a:lightRig rig="threePt" dir="t"/>
            </a:scene3d>
            <a:sp3d extrusionH="57150">
              <a:bevelT w="38100" h="38100"/>
            </a:sp3d>
          </a:bodyPr>
          <a:lstStyle/>
          <a:p>
            <a:r>
              <a:rPr lang="en-GB" sz="2000" b="1" dirty="0" smtClean="0">
                <a:solidFill>
                  <a:schemeClr val="accent3">
                    <a:lumMod val="50000"/>
                  </a:schemeClr>
                </a:solidFill>
                <a:effectLst>
                  <a:glow rad="63500">
                    <a:schemeClr val="accent3">
                      <a:satMod val="175000"/>
                      <a:alpha val="40000"/>
                    </a:schemeClr>
                  </a:glow>
                </a:effectLst>
              </a:rPr>
              <a:t>Communities</a:t>
            </a:r>
            <a:endParaRPr lang="en-GB" sz="2000" b="1" dirty="0">
              <a:solidFill>
                <a:schemeClr val="accent3">
                  <a:lumMod val="50000"/>
                </a:schemeClr>
              </a:solidFill>
              <a:effectLst>
                <a:glow rad="63500">
                  <a:schemeClr val="accent3">
                    <a:satMod val="175000"/>
                    <a:alpha val="40000"/>
                  </a:schemeClr>
                </a:glow>
              </a:effectLst>
            </a:endParaRPr>
          </a:p>
        </p:txBody>
      </p:sp>
      <p:sp>
        <p:nvSpPr>
          <p:cNvPr id="17" name="TextBox 16"/>
          <p:cNvSpPr txBox="1"/>
          <p:nvPr/>
        </p:nvSpPr>
        <p:spPr>
          <a:xfrm>
            <a:off x="2895600" y="5772090"/>
            <a:ext cx="1600200" cy="400110"/>
          </a:xfrm>
          <a:prstGeom prst="rect">
            <a:avLst/>
          </a:prstGeom>
          <a:noFill/>
        </p:spPr>
        <p:txBody>
          <a:bodyPr wrap="square" rtlCol="0">
            <a:spAutoFit/>
            <a:scene3d>
              <a:camera prst="orthographicFront"/>
              <a:lightRig rig="threePt" dir="t"/>
            </a:scene3d>
            <a:sp3d extrusionH="57150">
              <a:bevelT w="38100" h="38100"/>
            </a:sp3d>
          </a:bodyPr>
          <a:lstStyle/>
          <a:p>
            <a:r>
              <a:rPr lang="en-GB" sz="2000" b="1" dirty="0" smtClean="0">
                <a:solidFill>
                  <a:schemeClr val="accent3">
                    <a:lumMod val="50000"/>
                  </a:schemeClr>
                </a:solidFill>
                <a:effectLst>
                  <a:glow rad="63500">
                    <a:schemeClr val="accent3">
                      <a:satMod val="175000"/>
                      <a:alpha val="40000"/>
                    </a:schemeClr>
                  </a:glow>
                </a:effectLst>
              </a:rPr>
              <a:t>Innovations</a:t>
            </a:r>
            <a:endParaRPr lang="en-GB" sz="2000" b="1" dirty="0">
              <a:solidFill>
                <a:schemeClr val="accent3">
                  <a:lumMod val="50000"/>
                </a:schemeClr>
              </a:solidFill>
              <a:effectLst>
                <a:glow rad="63500">
                  <a:schemeClr val="accent3">
                    <a:satMod val="175000"/>
                    <a:alpha val="40000"/>
                  </a:schemeClr>
                </a:glow>
              </a:effectLst>
            </a:endParaRPr>
          </a:p>
        </p:txBody>
      </p:sp>
      <p:sp>
        <p:nvSpPr>
          <p:cNvPr id="18" name="TextBox 17"/>
          <p:cNvSpPr txBox="1"/>
          <p:nvPr/>
        </p:nvSpPr>
        <p:spPr>
          <a:xfrm>
            <a:off x="4800600" y="762000"/>
            <a:ext cx="1676400" cy="400110"/>
          </a:xfrm>
          <a:prstGeom prst="rect">
            <a:avLst/>
          </a:prstGeom>
          <a:noFill/>
        </p:spPr>
        <p:txBody>
          <a:bodyPr wrap="square" rtlCol="0">
            <a:spAutoFit/>
            <a:scene3d>
              <a:camera prst="orthographicFront"/>
              <a:lightRig rig="threePt" dir="t"/>
            </a:scene3d>
            <a:sp3d extrusionH="57150">
              <a:bevelT w="38100" h="38100"/>
            </a:sp3d>
          </a:bodyPr>
          <a:lstStyle/>
          <a:p>
            <a:r>
              <a:rPr lang="en-GB" sz="2000" b="1" dirty="0" smtClean="0">
                <a:solidFill>
                  <a:schemeClr val="accent3">
                    <a:lumMod val="50000"/>
                  </a:schemeClr>
                </a:solidFill>
                <a:effectLst>
                  <a:glow rad="63500">
                    <a:schemeClr val="accent3">
                      <a:satMod val="175000"/>
                      <a:alpha val="40000"/>
                    </a:schemeClr>
                  </a:glow>
                </a:effectLst>
              </a:rPr>
              <a:t>Priorities</a:t>
            </a:r>
            <a:endParaRPr lang="en-GB" sz="2000" b="1" dirty="0">
              <a:solidFill>
                <a:schemeClr val="accent3">
                  <a:lumMod val="50000"/>
                </a:schemeClr>
              </a:solidFill>
              <a:effectLst>
                <a:glow rad="63500">
                  <a:schemeClr val="accent3">
                    <a:satMod val="175000"/>
                    <a:alpha val="40000"/>
                  </a:schemeClr>
                </a:glow>
              </a:effectLst>
            </a:endParaRPr>
          </a:p>
        </p:txBody>
      </p:sp>
      <p:sp>
        <p:nvSpPr>
          <p:cNvPr id="19" name="TextBox 18"/>
          <p:cNvSpPr txBox="1"/>
          <p:nvPr/>
        </p:nvSpPr>
        <p:spPr>
          <a:xfrm>
            <a:off x="4800600" y="5772090"/>
            <a:ext cx="1676400" cy="400110"/>
          </a:xfrm>
          <a:prstGeom prst="rect">
            <a:avLst/>
          </a:prstGeom>
          <a:noFill/>
        </p:spPr>
        <p:txBody>
          <a:bodyPr wrap="square" rtlCol="0">
            <a:spAutoFit/>
            <a:scene3d>
              <a:camera prst="orthographicFront"/>
              <a:lightRig rig="threePt" dir="t"/>
            </a:scene3d>
            <a:sp3d extrusionH="57150">
              <a:bevelT w="38100" h="38100"/>
            </a:sp3d>
          </a:bodyPr>
          <a:lstStyle/>
          <a:p>
            <a:r>
              <a:rPr lang="en-GB" sz="2000" b="1" dirty="0" smtClean="0">
                <a:solidFill>
                  <a:schemeClr val="accent3">
                    <a:lumMod val="50000"/>
                  </a:schemeClr>
                </a:solidFill>
                <a:effectLst>
                  <a:glow rad="63500">
                    <a:schemeClr val="accent3">
                      <a:satMod val="175000"/>
                      <a:alpha val="40000"/>
                    </a:schemeClr>
                  </a:glow>
                </a:effectLst>
              </a:rPr>
              <a:t>Resources</a:t>
            </a:r>
            <a:endParaRPr lang="en-GB" sz="2000" b="1" dirty="0">
              <a:solidFill>
                <a:schemeClr val="accent3">
                  <a:lumMod val="50000"/>
                </a:schemeClr>
              </a:solidFill>
              <a:effectLst>
                <a:glow rad="63500">
                  <a:schemeClr val="accent3">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ppt_x"/>
                                          </p:val>
                                        </p:tav>
                                        <p:tav tm="100000">
                                          <p:val>
                                            <p:strVal val="#ppt_x"/>
                                          </p:val>
                                        </p:tav>
                                      </p:tavLst>
                                    </p:anim>
                                    <p:anim calcmode="lin" valueType="num">
                                      <p:cBhvr additive="base">
                                        <p:cTn id="4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3" grpId="0" animBg="1"/>
      <p:bldP spid="11" grpId="0" animBg="1"/>
      <p:bldP spid="16" grpId="0"/>
      <p:bldP spid="17" grpId="0"/>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34290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r>
              <a:rPr lang="en-GB" b="1" dirty="0" smtClean="0">
                <a:solidFill>
                  <a:schemeClr val="accent1">
                    <a:lumMod val="50000"/>
                  </a:schemeClr>
                </a:solidFill>
                <a:effectLst>
                  <a:glow rad="63500">
                    <a:schemeClr val="accent1">
                      <a:satMod val="175000"/>
                      <a:alpha val="40000"/>
                    </a:schemeClr>
                  </a:glow>
                </a:effectLst>
              </a:rPr>
              <a:t>Communities</a:t>
            </a:r>
            <a:endParaRPr lang="en-GB" b="1" dirty="0">
              <a:solidFill>
                <a:schemeClr val="accent1">
                  <a:lumMod val="50000"/>
                </a:schemeClr>
              </a:solidFill>
              <a:effectLst>
                <a:glow rad="63500">
                  <a:schemeClr val="accent1">
                    <a:satMod val="175000"/>
                    <a:alpha val="40000"/>
                  </a:schemeClr>
                </a:glow>
              </a:effectLst>
            </a:endParaRPr>
          </a:p>
        </p:txBody>
      </p:sp>
      <p:sp>
        <p:nvSpPr>
          <p:cNvPr id="3" name="Rounded Rectangle 2"/>
          <p:cNvSpPr/>
          <p:nvPr/>
        </p:nvSpPr>
        <p:spPr>
          <a:xfrm>
            <a:off x="4648200" y="1219200"/>
            <a:ext cx="4191000" cy="4648200"/>
          </a:xfrm>
          <a:prstGeom prst="roundRect">
            <a:avLst/>
          </a:prstGeom>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r>
              <a:rPr lang="en-GB" sz="1600" b="1" i="1" dirty="0" smtClean="0">
                <a:latin typeface="Garamond" pitchFamily="18" charset="0"/>
              </a:rPr>
              <a:t>Existing National Strategies for the Development of Statistics should be revised to become more inclusive of all data communities</a:t>
            </a:r>
            <a:r>
              <a:rPr lang="en-GB" sz="1600" b="1" i="1" dirty="0" smtClean="0">
                <a:latin typeface="Garamond" pitchFamily="18" charset="0"/>
              </a:rPr>
              <a:t>.</a:t>
            </a:r>
          </a:p>
          <a:p>
            <a:endParaRPr lang="en-GB" sz="1600" b="1" i="1" dirty="0" smtClean="0">
              <a:latin typeface="Garamond" pitchFamily="18" charset="0"/>
            </a:endParaRPr>
          </a:p>
          <a:p>
            <a:r>
              <a:rPr lang="en-GB" sz="1600" b="1" i="1" dirty="0" smtClean="0">
                <a:latin typeface="Garamond" pitchFamily="18" charset="0"/>
              </a:rPr>
              <a:t>African </a:t>
            </a:r>
            <a:r>
              <a:rPr lang="en-GB" sz="1600" b="1" i="1" dirty="0" smtClean="0">
                <a:latin typeface="Garamond" pitchFamily="18" charset="0"/>
              </a:rPr>
              <a:t>governments should acknowledge open data provided by credentialed data communities as acceptable sources of country statistical information</a:t>
            </a:r>
            <a:r>
              <a:rPr lang="en-GB" sz="1600" b="1" i="1" dirty="0" smtClean="0">
                <a:latin typeface="Garamond" pitchFamily="18" charset="0"/>
              </a:rPr>
              <a:t>.</a:t>
            </a:r>
          </a:p>
          <a:p>
            <a:endParaRPr lang="en-GB" sz="1600" b="1" i="1" dirty="0" smtClean="0">
              <a:latin typeface="Garamond" pitchFamily="18" charset="0"/>
            </a:endParaRPr>
          </a:p>
          <a:p>
            <a:r>
              <a:rPr lang="en-GB" sz="1600" b="1" i="1" dirty="0" smtClean="0">
                <a:latin typeface="Garamond" pitchFamily="18" charset="0"/>
              </a:rPr>
              <a:t>Data communities should promote a demand-driven data user culture spanning the entire ecosystem</a:t>
            </a:r>
            <a:r>
              <a:rPr lang="en-GB" sz="1600" b="1" i="1" dirty="0" smtClean="0">
                <a:latin typeface="Garamond" pitchFamily="18" charset="0"/>
              </a:rPr>
              <a:t>.</a:t>
            </a:r>
          </a:p>
          <a:p>
            <a:endParaRPr lang="en-GB" sz="1600" b="1" i="1" dirty="0" smtClean="0">
              <a:latin typeface="Garamond" pitchFamily="18" charset="0"/>
            </a:endParaRPr>
          </a:p>
          <a:p>
            <a:pPr algn="r"/>
            <a:r>
              <a:rPr lang="en-GB" sz="1600" b="1" dirty="0" smtClean="0"/>
              <a:t>Africa Data Consensus</a:t>
            </a:r>
            <a:endParaRPr lang="en-GB" sz="1600" b="1" dirty="0"/>
          </a:p>
        </p:txBody>
      </p:sp>
      <p:sp>
        <p:nvSpPr>
          <p:cNvPr id="5" name="Rounded Rectangle 4"/>
          <p:cNvSpPr/>
          <p:nvPr/>
        </p:nvSpPr>
        <p:spPr>
          <a:xfrm>
            <a:off x="228600" y="1219200"/>
            <a:ext cx="3962400" cy="4724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GB" sz="1600" b="1" i="1" dirty="0" smtClean="0"/>
              <a:t> </a:t>
            </a:r>
            <a:endParaRPr lang="en-GB" sz="1600" b="1" i="1" dirty="0" smtClean="0">
              <a:latin typeface="Garamond" pitchFamily="18" charset="0"/>
            </a:endParaRPr>
          </a:p>
          <a:p>
            <a:r>
              <a:rPr lang="en-GB" sz="1600" b="1" i="1" dirty="0" smtClean="0">
                <a:latin typeface="Garamond" pitchFamily="18" charset="0"/>
              </a:rPr>
              <a:t>Create an inclusive data ecosystem involving government, private sector, academia, civil society, local communities and development partners that tackles the informational aspects of development decision-making in a coordinated way. </a:t>
            </a:r>
            <a:endParaRPr lang="en-GB" sz="1600" b="1" i="1" dirty="0" smtClean="0">
              <a:latin typeface="Garamond" pitchFamily="18" charset="0"/>
            </a:endParaRPr>
          </a:p>
          <a:p>
            <a:endParaRPr lang="en-GB" sz="1600" b="1" i="1" dirty="0" smtClean="0">
              <a:latin typeface="Garamond" pitchFamily="18" charset="0"/>
            </a:endParaRPr>
          </a:p>
          <a:p>
            <a:r>
              <a:rPr lang="en-GB" sz="1600" b="1" i="1" dirty="0" smtClean="0">
                <a:latin typeface="Garamond" pitchFamily="18" charset="0"/>
              </a:rPr>
              <a:t>Governments </a:t>
            </a:r>
            <a:r>
              <a:rPr lang="en-GB" sz="1600" b="1" i="1" dirty="0" smtClean="0">
                <a:latin typeface="Garamond" pitchFamily="18" charset="0"/>
              </a:rPr>
              <a:t>must play a pro-active role in engaging this community and other stakeholders should prioritise partnership with government</a:t>
            </a:r>
            <a:r>
              <a:rPr lang="en-GB" sz="1600" b="1" i="1" dirty="0" smtClean="0">
                <a:latin typeface="Garamond" pitchFamily="18" charset="0"/>
              </a:rPr>
              <a:t>.</a:t>
            </a:r>
          </a:p>
          <a:p>
            <a:endParaRPr lang="en-GB" sz="1600" b="1" i="1" dirty="0" smtClean="0">
              <a:latin typeface="Garamond" pitchFamily="18" charset="0"/>
            </a:endParaRPr>
          </a:p>
          <a:p>
            <a:pPr algn="r"/>
            <a:r>
              <a:rPr lang="en-GB" sz="1600" b="1" dirty="0" smtClean="0"/>
              <a:t>Africa Data Consensus</a:t>
            </a:r>
            <a:endParaRPr lang="en-GB"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additive="base">
                                        <p:cTn id="1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charRg st="375" end="397"/>
                                            </p:txEl>
                                          </p:spTgt>
                                        </p:tgtEl>
                                        <p:attrNameLst>
                                          <p:attrName>style.visibility</p:attrName>
                                        </p:attrNameLst>
                                      </p:cBhvr>
                                      <p:to>
                                        <p:strVal val="visible"/>
                                      </p:to>
                                    </p:set>
                                    <p:anim calcmode="lin" valueType="num">
                                      <p:cBhvr additive="base">
                                        <p:cTn id="23" dur="500" fill="hold"/>
                                        <p:tgtEl>
                                          <p:spTgt spid="5">
                                            <p:txEl>
                                              <p:charRg st="375" end="39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charRg st="375" end="39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bg/>
                                          </p:spTgt>
                                        </p:tgtEl>
                                        <p:attrNameLst>
                                          <p:attrName>style.visibility</p:attrName>
                                        </p:attrNameLst>
                                      </p:cBhvr>
                                      <p:to>
                                        <p:strVal val="visible"/>
                                      </p:to>
                                    </p:set>
                                    <p:anim calcmode="lin" valueType="num">
                                      <p:cBhvr additive="base">
                                        <p:cTn id="29" dur="500" fill="hold"/>
                                        <p:tgtEl>
                                          <p:spTgt spid="3">
                                            <p:bg/>
                                          </p:spTgt>
                                        </p:tgtEl>
                                        <p:attrNameLst>
                                          <p:attrName>ppt_x</p:attrName>
                                        </p:attrNameLst>
                                      </p:cBhvr>
                                      <p:tavLst>
                                        <p:tav tm="0">
                                          <p:val>
                                            <p:strVal val="#ppt_x"/>
                                          </p:val>
                                        </p:tav>
                                        <p:tav tm="100000">
                                          <p:val>
                                            <p:strVal val="#ppt_x"/>
                                          </p:val>
                                        </p:tav>
                                      </p:tavLst>
                                    </p:anim>
                                    <p:anim calcmode="lin" valueType="num">
                                      <p:cBhvr additive="base">
                                        <p:cTn id="30" dur="500" fill="hold"/>
                                        <p:tgtEl>
                                          <p:spTgt spid="3">
                                            <p:bg/>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anim calcmode="lin" valueType="num">
                                      <p:cBhvr additive="base">
                                        <p:cTn id="3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additive="base">
                                        <p:cTn id="4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additive="base">
                                        <p:cTn id="4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5"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34290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r>
              <a:rPr lang="en-GB" b="1" dirty="0" smtClean="0">
                <a:solidFill>
                  <a:schemeClr val="accent1">
                    <a:lumMod val="50000"/>
                  </a:schemeClr>
                </a:solidFill>
                <a:effectLst>
                  <a:glow rad="63500">
                    <a:schemeClr val="accent1">
                      <a:satMod val="175000"/>
                      <a:alpha val="40000"/>
                    </a:schemeClr>
                  </a:glow>
                </a:effectLst>
              </a:rPr>
              <a:t>Innovation</a:t>
            </a:r>
            <a:endParaRPr lang="en-GB" b="1" dirty="0">
              <a:solidFill>
                <a:schemeClr val="accent1">
                  <a:lumMod val="50000"/>
                </a:schemeClr>
              </a:solidFill>
              <a:effectLst>
                <a:glow rad="63500">
                  <a:schemeClr val="accent1">
                    <a:satMod val="175000"/>
                    <a:alpha val="40000"/>
                  </a:schemeClr>
                </a:glow>
              </a:effectLst>
            </a:endParaRPr>
          </a:p>
        </p:txBody>
      </p:sp>
      <p:sp>
        <p:nvSpPr>
          <p:cNvPr id="3" name="Rounded Rectangle 2"/>
          <p:cNvSpPr/>
          <p:nvPr/>
        </p:nvSpPr>
        <p:spPr>
          <a:xfrm>
            <a:off x="4648200" y="3276600"/>
            <a:ext cx="4191000" cy="3352800"/>
          </a:xfrm>
          <a:prstGeom prst="roundRect">
            <a:avLst/>
          </a:prstGeom>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r>
              <a:rPr lang="en-GB" sz="1600" b="1" i="1" dirty="0" smtClean="0">
                <a:latin typeface="Garamond" pitchFamily="18" charset="0"/>
              </a:rPr>
              <a:t>Technology, new forms of data and other innovations should be actively embraced</a:t>
            </a:r>
            <a:r>
              <a:rPr lang="en-GB" sz="1600" b="1" i="1" dirty="0" smtClean="0">
                <a:latin typeface="Garamond" pitchFamily="18" charset="0"/>
              </a:rPr>
              <a:t>.</a:t>
            </a:r>
          </a:p>
          <a:p>
            <a:endParaRPr lang="en-GB" sz="1600" b="1" i="1" dirty="0" smtClean="0">
              <a:latin typeface="Garamond" pitchFamily="18" charset="0"/>
            </a:endParaRPr>
          </a:p>
          <a:p>
            <a:r>
              <a:rPr lang="en-GB" sz="1600" b="1" i="1" dirty="0" smtClean="0">
                <a:latin typeface="Garamond" pitchFamily="18" charset="0"/>
              </a:rPr>
              <a:t>Innovative</a:t>
            </a:r>
            <a:r>
              <a:rPr lang="en-GB" sz="1600" b="1" i="1" dirty="0" smtClean="0">
                <a:latin typeface="Garamond" pitchFamily="18" charset="0"/>
              </a:rPr>
              <a:t>, integrated methodologies and technologies, including geospatial referencing, should be promoted to improve data collection, analysis and usage</a:t>
            </a:r>
            <a:r>
              <a:rPr lang="en-GB" sz="1600" b="1" i="1" dirty="0" smtClean="0">
                <a:latin typeface="Garamond" pitchFamily="18" charset="0"/>
              </a:rPr>
              <a:t>.</a:t>
            </a:r>
          </a:p>
          <a:p>
            <a:endParaRPr lang="en-GB" sz="1600" b="1" i="1" dirty="0" smtClean="0">
              <a:latin typeface="Garamond" pitchFamily="18" charset="0"/>
            </a:endParaRPr>
          </a:p>
          <a:p>
            <a:pPr algn="r"/>
            <a:r>
              <a:rPr lang="en-GB" sz="1600" b="1" dirty="0" smtClean="0"/>
              <a:t>Africa Data Consensus</a:t>
            </a:r>
            <a:endParaRPr lang="en-GB" sz="1600" b="1" dirty="0"/>
          </a:p>
        </p:txBody>
      </p:sp>
      <p:sp>
        <p:nvSpPr>
          <p:cNvPr id="5" name="Rounded Rectangle 4"/>
          <p:cNvSpPr/>
          <p:nvPr/>
        </p:nvSpPr>
        <p:spPr>
          <a:xfrm>
            <a:off x="228600" y="1752600"/>
            <a:ext cx="3962400" cy="2362200"/>
          </a:xfrm>
          <a:prstGeom prst="round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r>
              <a:rPr lang="en-GB" sz="1600" b="1" i="1" dirty="0" smtClean="0"/>
              <a:t> </a:t>
            </a:r>
            <a:endParaRPr lang="en-GB" sz="1600" b="1" i="1" dirty="0" smtClean="0">
              <a:latin typeface="Garamond" pitchFamily="18" charset="0"/>
            </a:endParaRPr>
          </a:p>
          <a:p>
            <a:r>
              <a:rPr lang="en-GB" sz="1600" b="1" i="1" dirty="0" smtClean="0">
                <a:latin typeface="Garamond" pitchFamily="18" charset="0"/>
              </a:rPr>
              <a:t>Strategic Objective 3.3: To establish an effective technological </a:t>
            </a:r>
            <a:r>
              <a:rPr lang="en-GB" sz="1600" b="1" i="1" dirty="0" smtClean="0">
                <a:latin typeface="Garamond" pitchFamily="18" charset="0"/>
              </a:rPr>
              <a:t>environment</a:t>
            </a:r>
          </a:p>
          <a:p>
            <a:endParaRPr lang="en-GB" sz="1600" b="1" i="1" dirty="0" smtClean="0">
              <a:latin typeface="Garamond" pitchFamily="18" charset="0"/>
            </a:endParaRPr>
          </a:p>
          <a:p>
            <a:pPr algn="r"/>
            <a:r>
              <a:rPr lang="en-GB" sz="1600" b="1" dirty="0" smtClean="0"/>
              <a:t>Strategy for the Harmonisation of Statistics in Africa</a:t>
            </a:r>
            <a:endParaRPr lang="en-GB"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additive="base">
                                        <p:cTn id="1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bg/>
                                          </p:spTgt>
                                        </p:tgtEl>
                                        <p:attrNameLst>
                                          <p:attrName>style.visibility</p:attrName>
                                        </p:attrNameLst>
                                      </p:cBhvr>
                                      <p:to>
                                        <p:strVal val="visible"/>
                                      </p:to>
                                    </p:set>
                                    <p:anim calcmode="lin" valueType="num">
                                      <p:cBhvr additive="base">
                                        <p:cTn id="25" dur="500" fill="hold"/>
                                        <p:tgtEl>
                                          <p:spTgt spid="3">
                                            <p:bg/>
                                          </p:spTgt>
                                        </p:tgtEl>
                                        <p:attrNameLst>
                                          <p:attrName>ppt_x</p:attrName>
                                        </p:attrNameLst>
                                      </p:cBhvr>
                                      <p:tavLst>
                                        <p:tav tm="0">
                                          <p:val>
                                            <p:strVal val="#ppt_x"/>
                                          </p:val>
                                        </p:tav>
                                        <p:tav tm="100000">
                                          <p:val>
                                            <p:strVal val="#ppt_x"/>
                                          </p:val>
                                        </p:tav>
                                      </p:tavLst>
                                    </p:anim>
                                    <p:anim calcmode="lin" valueType="num">
                                      <p:cBhvr additive="base">
                                        <p:cTn id="26" dur="500" fill="hold"/>
                                        <p:tgtEl>
                                          <p:spTgt spid="3">
                                            <p:bg/>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 calcmode="lin" valueType="num">
                                      <p:cBhvr additive="base">
                                        <p:cTn id="2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additive="base">
                                        <p:cTn id="3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5"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12954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r>
              <a:rPr lang="en-GB" b="1" dirty="0" smtClean="0">
                <a:solidFill>
                  <a:schemeClr val="accent1">
                    <a:lumMod val="50000"/>
                  </a:schemeClr>
                </a:solidFill>
                <a:effectLst>
                  <a:glow rad="63500">
                    <a:schemeClr val="accent1">
                      <a:satMod val="175000"/>
                      <a:alpha val="40000"/>
                    </a:schemeClr>
                  </a:glow>
                </a:effectLst>
              </a:rPr>
              <a:t>Vision</a:t>
            </a:r>
            <a:endParaRPr lang="en-GB" b="1" dirty="0">
              <a:solidFill>
                <a:schemeClr val="accent1">
                  <a:lumMod val="50000"/>
                </a:schemeClr>
              </a:solidFill>
              <a:effectLst>
                <a:glow rad="63500">
                  <a:schemeClr val="accent1">
                    <a:satMod val="175000"/>
                    <a:alpha val="40000"/>
                  </a:schemeClr>
                </a:glow>
              </a:effectLst>
            </a:endParaRPr>
          </a:p>
        </p:txBody>
      </p:sp>
      <p:sp>
        <p:nvSpPr>
          <p:cNvPr id="3" name="Rounded Rectangle 2"/>
          <p:cNvSpPr/>
          <p:nvPr/>
        </p:nvSpPr>
        <p:spPr>
          <a:xfrm>
            <a:off x="4648200" y="3962400"/>
            <a:ext cx="4191000" cy="2667000"/>
          </a:xfrm>
          <a:prstGeom prst="roundRect">
            <a:avLst/>
          </a:prstGeom>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r>
              <a:rPr lang="en-GB" sz="1600" b="1" i="1" dirty="0" smtClean="0">
                <a:latin typeface="Garamond" pitchFamily="18" charset="0"/>
              </a:rPr>
              <a:t>A partnership of all data communities that upholds the principles of official statistics as well as openness across the data value chain, which creates a vibrant data ecosystem providing timely, user-driven and disaggregated data for public good and inclusive </a:t>
            </a:r>
            <a:r>
              <a:rPr lang="en-GB" sz="1600" b="1" i="1" dirty="0" smtClean="0">
                <a:latin typeface="Garamond" pitchFamily="18" charset="0"/>
              </a:rPr>
              <a:t>development</a:t>
            </a:r>
          </a:p>
          <a:p>
            <a:endParaRPr lang="en-GB" sz="1600" b="1" i="1" dirty="0" smtClean="0">
              <a:latin typeface="Garamond" pitchFamily="18" charset="0"/>
            </a:endParaRPr>
          </a:p>
          <a:p>
            <a:pPr algn="r"/>
            <a:r>
              <a:rPr lang="en-GB" sz="1600" b="1" dirty="0" smtClean="0"/>
              <a:t>Africa Data Consensus</a:t>
            </a:r>
            <a:endParaRPr lang="en-GB" sz="1600" b="1" dirty="0"/>
          </a:p>
        </p:txBody>
      </p:sp>
      <p:sp>
        <p:nvSpPr>
          <p:cNvPr id="4" name="Rounded Rectangle 3"/>
          <p:cNvSpPr/>
          <p:nvPr/>
        </p:nvSpPr>
        <p:spPr>
          <a:xfrm>
            <a:off x="4724400" y="228600"/>
            <a:ext cx="4114800" cy="2514600"/>
          </a:xfrm>
          <a:prstGeom prst="roundRect">
            <a:avLst/>
          </a:prstGeom>
          <a:scene3d>
            <a:camera prst="orthographicFront"/>
            <a:lightRig rig="threePt" dir="t"/>
          </a:scene3d>
          <a:sp3d>
            <a:bevelT w="152400" h="50800" prst="softRound"/>
          </a:sp3d>
        </p:spPr>
        <p:style>
          <a:lnRef idx="1">
            <a:schemeClr val="accent1"/>
          </a:lnRef>
          <a:fillRef idx="2">
            <a:schemeClr val="accent1"/>
          </a:fillRef>
          <a:effectRef idx="1">
            <a:schemeClr val="accent1"/>
          </a:effectRef>
          <a:fontRef idx="minor">
            <a:schemeClr val="dk1"/>
          </a:fontRef>
        </p:style>
        <p:txBody>
          <a:bodyPr rtlCol="0" anchor="ctr"/>
          <a:lstStyle/>
          <a:p>
            <a:r>
              <a:rPr lang="en-GB" dirty="0" smtClean="0"/>
              <a:t> </a:t>
            </a:r>
            <a:r>
              <a:rPr lang="en-GB" sz="1600" b="1" i="1" dirty="0" smtClean="0">
                <a:latin typeface="Garamond" pitchFamily="18" charset="0"/>
              </a:rPr>
              <a:t>To serve as policy framework for statistics development in Africa, especially the production, management and dissemination of statistical data and information at national, regional and continental level</a:t>
            </a:r>
            <a:endParaRPr lang="en-GB" sz="1600" b="1" i="1" dirty="0" smtClean="0">
              <a:latin typeface="Garamond" pitchFamily="18" charset="0"/>
            </a:endParaRPr>
          </a:p>
          <a:p>
            <a:endParaRPr lang="en-GB" sz="1600" b="1" i="1" dirty="0" smtClean="0">
              <a:latin typeface="Garamond" pitchFamily="18" charset="0"/>
            </a:endParaRPr>
          </a:p>
          <a:p>
            <a:pPr algn="r"/>
            <a:r>
              <a:rPr lang="en-GB" sz="1600" b="1" dirty="0" smtClean="0"/>
              <a:t>African Charter on Statistics</a:t>
            </a:r>
            <a:endParaRPr lang="en-GB" sz="1600" b="1" dirty="0"/>
          </a:p>
        </p:txBody>
      </p:sp>
      <p:sp>
        <p:nvSpPr>
          <p:cNvPr id="5" name="Rounded Rectangle 4"/>
          <p:cNvSpPr/>
          <p:nvPr/>
        </p:nvSpPr>
        <p:spPr>
          <a:xfrm>
            <a:off x="228600" y="1295400"/>
            <a:ext cx="3962400" cy="4191000"/>
          </a:xfrm>
          <a:prstGeom prst="round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r>
              <a:rPr lang="en-GB" sz="1600" b="1" i="1" dirty="0" smtClean="0"/>
              <a:t> </a:t>
            </a:r>
            <a:r>
              <a:rPr lang="en-GB" sz="1600" b="1" i="1" dirty="0" smtClean="0">
                <a:latin typeface="Garamond" pitchFamily="18" charset="0"/>
              </a:rPr>
              <a:t>...</a:t>
            </a:r>
            <a:r>
              <a:rPr lang="en-GB" sz="1600" b="1" i="1" dirty="0" smtClean="0">
                <a:latin typeface="Garamond" pitchFamily="18" charset="0"/>
              </a:rPr>
              <a:t>to </a:t>
            </a:r>
            <a:r>
              <a:rPr lang="en-GB" sz="1600" b="1" i="1" dirty="0" smtClean="0">
                <a:latin typeface="Garamond" pitchFamily="18" charset="0"/>
              </a:rPr>
              <a:t>generate timely, reliable, and harmonized statistical information, covering all aspects of political, economic, social, and cultural integration for Africa. </a:t>
            </a:r>
            <a:r>
              <a:rPr lang="en-GB" sz="1600" b="1" i="1" dirty="0" smtClean="0">
                <a:latin typeface="Garamond" pitchFamily="18" charset="0"/>
              </a:rPr>
              <a:t> </a:t>
            </a:r>
            <a:endParaRPr lang="en-GB" sz="1600" b="1" i="1" dirty="0" smtClean="0">
              <a:latin typeface="Garamond" pitchFamily="18" charset="0"/>
            </a:endParaRPr>
          </a:p>
          <a:p>
            <a:r>
              <a:rPr lang="en-GB" sz="1600" b="1" i="1" dirty="0" smtClean="0">
                <a:latin typeface="Garamond" pitchFamily="18" charset="0"/>
              </a:rPr>
              <a:t>(</a:t>
            </a:r>
            <a:r>
              <a:rPr lang="en-GB" sz="1600" b="1" i="1" dirty="0" err="1" smtClean="0">
                <a:latin typeface="Garamond" pitchFamily="18" charset="0"/>
              </a:rPr>
              <a:t>i</a:t>
            </a:r>
            <a:r>
              <a:rPr lang="en-GB" sz="1600" b="1" i="1" dirty="0" smtClean="0">
                <a:latin typeface="Garamond" pitchFamily="18" charset="0"/>
              </a:rPr>
              <a:t>) to produce quality statistics for Africa; </a:t>
            </a:r>
            <a:r>
              <a:rPr lang="en-GB" sz="1600" b="1" i="1" dirty="0" smtClean="0">
                <a:latin typeface="Garamond" pitchFamily="18" charset="0"/>
              </a:rPr>
              <a:t> (</a:t>
            </a:r>
            <a:r>
              <a:rPr lang="en-GB" sz="1600" b="1" i="1" dirty="0" smtClean="0">
                <a:latin typeface="Garamond" pitchFamily="18" charset="0"/>
              </a:rPr>
              <a:t>ii) to coordinate the production of quality statistics for Africa; </a:t>
            </a:r>
            <a:r>
              <a:rPr lang="en-GB" sz="1600" b="1" i="1" dirty="0" smtClean="0">
                <a:latin typeface="Garamond" pitchFamily="18" charset="0"/>
              </a:rPr>
              <a:t> (</a:t>
            </a:r>
            <a:r>
              <a:rPr lang="en-GB" sz="1600" b="1" i="1" dirty="0" smtClean="0">
                <a:latin typeface="Garamond" pitchFamily="18" charset="0"/>
              </a:rPr>
              <a:t>iii) to build sustainable institutional capacity in the African Statistical System; and </a:t>
            </a:r>
            <a:r>
              <a:rPr lang="en-GB" sz="1600" b="1" i="1" dirty="0" smtClean="0">
                <a:latin typeface="Garamond" pitchFamily="18" charset="0"/>
              </a:rPr>
              <a:t> (</a:t>
            </a:r>
            <a:r>
              <a:rPr lang="en-GB" sz="1600" b="1" i="1" dirty="0" smtClean="0">
                <a:latin typeface="Garamond" pitchFamily="18" charset="0"/>
              </a:rPr>
              <a:t>iv) to promote a culture of quality decision-making.</a:t>
            </a:r>
            <a:endParaRPr lang="en-GB" sz="1600" b="1" i="1" dirty="0" smtClean="0">
              <a:latin typeface="Garamond" pitchFamily="18" charset="0"/>
            </a:endParaRPr>
          </a:p>
          <a:p>
            <a:endParaRPr lang="en-GB" sz="1600" b="1" i="1" dirty="0" smtClean="0">
              <a:latin typeface="Garamond" pitchFamily="18" charset="0"/>
            </a:endParaRPr>
          </a:p>
          <a:p>
            <a:pPr algn="r"/>
            <a:r>
              <a:rPr lang="en-GB" sz="1600" b="1" dirty="0" smtClean="0"/>
              <a:t>Strategy for the Harmonisation of Statistics in </a:t>
            </a:r>
            <a:r>
              <a:rPr lang="en-GB" sz="1600" b="1" dirty="0" smtClean="0"/>
              <a:t>Africa</a:t>
            </a:r>
            <a:endParaRPr lang="en-GB" sz="16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bg/>
                                          </p:spTgt>
                                        </p:tgtEl>
                                        <p:attrNameLst>
                                          <p:attrName>style.visibility</p:attrName>
                                        </p:attrNameLst>
                                      </p:cBhvr>
                                      <p:to>
                                        <p:strVal val="visible"/>
                                      </p:to>
                                    </p:set>
                                    <p:anim calcmode="lin" valueType="num">
                                      <p:cBhvr additive="base">
                                        <p:cTn id="21"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2" dur="500" fill="hold"/>
                                        <p:tgtEl>
                                          <p:spTgt spid="5">
                                            <p:bg/>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1" end="1"/>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 calcmode="lin" valueType="num">
                                      <p:cBhvr additive="base">
                                        <p:cTn id="3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bg/>
                                          </p:spTgt>
                                        </p:tgtEl>
                                        <p:attrNameLst>
                                          <p:attrName>style.visibility</p:attrName>
                                        </p:attrNameLst>
                                      </p:cBhvr>
                                      <p:to>
                                        <p:strVal val="visible"/>
                                      </p:to>
                                    </p:set>
                                    <p:anim calcmode="lin" valueType="num">
                                      <p:cBhvr additive="base">
                                        <p:cTn id="39" dur="500" fill="hold"/>
                                        <p:tgtEl>
                                          <p:spTgt spid="3">
                                            <p:bg/>
                                          </p:spTgt>
                                        </p:tgtEl>
                                        <p:attrNameLst>
                                          <p:attrName>ppt_x</p:attrName>
                                        </p:attrNameLst>
                                      </p:cBhvr>
                                      <p:tavLst>
                                        <p:tav tm="0">
                                          <p:val>
                                            <p:strVal val="#ppt_x"/>
                                          </p:val>
                                        </p:tav>
                                        <p:tav tm="100000">
                                          <p:val>
                                            <p:strVal val="#ppt_x"/>
                                          </p:val>
                                        </p:tav>
                                      </p:tavLst>
                                    </p:anim>
                                    <p:anim calcmode="lin" valueType="num">
                                      <p:cBhvr additive="base">
                                        <p:cTn id="40" dur="500" fill="hold"/>
                                        <p:tgtEl>
                                          <p:spTgt spid="3">
                                            <p:bg/>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anim calcmode="lin" valueType="num">
                                      <p:cBhvr additive="base">
                                        <p:cTn id="4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 calcmode="lin" valueType="num">
                                      <p:cBhvr additive="base">
                                        <p:cTn id="4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P spid="5"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5867400"/>
          </a:xfrm>
        </p:spPr>
        <p:txBody>
          <a:bodyPr>
            <a:normAutofit/>
            <a:scene3d>
              <a:camera prst="orthographicFront"/>
              <a:lightRig rig="threePt" dir="t"/>
            </a:scene3d>
            <a:sp3d extrusionH="57150">
              <a:bevelT w="38100" h="38100"/>
            </a:sp3d>
          </a:bodyPr>
          <a:lstStyle/>
          <a:p>
            <a: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t>ACS</a:t>
            </a:r>
            <a:b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br>
            <a: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t>         SHaSA </a:t>
            </a:r>
            <a:b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br>
            <a: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t>        ADC</a:t>
            </a:r>
            <a:r>
              <a:rPr lang="en-GB" b="1" dirty="0" smtClean="0">
                <a:solidFill>
                  <a:srgbClr val="FFC000"/>
                </a:solidFill>
              </a:rPr>
              <a:t/>
            </a:r>
            <a:br>
              <a:rPr lang="en-GB" b="1" dirty="0" smtClean="0">
                <a:solidFill>
                  <a:srgbClr val="FFC000"/>
                </a:solidFill>
              </a:rPr>
            </a:br>
            <a:endParaRPr lang="en-GB" b="1" dirty="0">
              <a:solidFill>
                <a:srgbClr val="FFC000"/>
              </a:solidFill>
            </a:endParaRPr>
          </a:p>
        </p:txBody>
      </p:sp>
      <p:sp>
        <p:nvSpPr>
          <p:cNvPr id="5" name="TextBox 4"/>
          <p:cNvSpPr txBox="1"/>
          <p:nvPr/>
        </p:nvSpPr>
        <p:spPr>
          <a:xfrm>
            <a:off x="228600" y="5562600"/>
            <a:ext cx="1981200" cy="1077218"/>
          </a:xfrm>
          <a:prstGeom prst="rect">
            <a:avLst/>
          </a:prstGeom>
          <a:noFill/>
        </p:spPr>
        <p:txBody>
          <a:bodyPr wrap="square" rtlCol="0">
            <a:spAutoFit/>
            <a:scene3d>
              <a:camera prst="orthographicFront"/>
              <a:lightRig rig="threePt" dir="t"/>
            </a:scene3d>
            <a:sp3d extrusionH="57150">
              <a:bevelT w="38100" h="38100"/>
            </a:sp3d>
          </a:bodyPr>
          <a:lstStyle/>
          <a:p>
            <a:r>
              <a:rPr lang="en-GB" sz="3200" b="1" dirty="0" smtClean="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rPr>
              <a:t>One</a:t>
            </a:r>
          </a:p>
          <a:p>
            <a:r>
              <a:rPr lang="en-GB" sz="3200" b="1" dirty="0" smtClean="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rPr>
              <a:t>Vision</a:t>
            </a:r>
            <a:endParaRPr lang="en-GB" sz="3200" b="1" dirty="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endParaRPr>
          </a:p>
        </p:txBody>
      </p:sp>
      <p:sp>
        <p:nvSpPr>
          <p:cNvPr id="6" name="TextBox 5"/>
          <p:cNvSpPr txBox="1"/>
          <p:nvPr/>
        </p:nvSpPr>
        <p:spPr>
          <a:xfrm>
            <a:off x="7162800" y="5562600"/>
            <a:ext cx="1828800" cy="1077218"/>
          </a:xfrm>
          <a:prstGeom prst="rect">
            <a:avLst/>
          </a:prstGeom>
          <a:noFill/>
        </p:spPr>
        <p:txBody>
          <a:bodyPr wrap="square" rtlCol="0">
            <a:spAutoFit/>
            <a:scene3d>
              <a:camera prst="orthographicFront"/>
              <a:lightRig rig="threePt" dir="t"/>
            </a:scene3d>
            <a:sp3d extrusionH="57150">
              <a:bevelT w="38100" h="38100"/>
            </a:sp3d>
          </a:bodyPr>
          <a:lstStyle/>
          <a:p>
            <a:pPr algn="r"/>
            <a:r>
              <a:rPr lang="en-GB" sz="3200" b="1" dirty="0" smtClean="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rPr>
              <a:t>One</a:t>
            </a:r>
          </a:p>
          <a:p>
            <a:pPr algn="r"/>
            <a:r>
              <a:rPr lang="en-GB" sz="3200" b="1" dirty="0" smtClean="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rPr>
              <a:t>Roadmap</a:t>
            </a:r>
            <a:endParaRPr lang="en-GB" sz="3200" b="1" dirty="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971800" y="1752600"/>
            <a:ext cx="2685415" cy="3508653"/>
          </a:xfrm>
          <a:prstGeom prst="rect">
            <a:avLst/>
          </a:prstGeom>
          <a:noFill/>
        </p:spPr>
        <p:txBody>
          <a:bodyPr wrap="none" rtlCol="0">
            <a:spAutoFit/>
            <a:scene3d>
              <a:camera prst="orthographicFront"/>
              <a:lightRig rig="threePt" dir="t"/>
            </a:scene3d>
            <a:sp3d extrusionH="57150">
              <a:bevelT w="38100" h="38100"/>
            </a:sp3d>
          </a:bodyPr>
          <a:lstStyle/>
          <a:p>
            <a:r>
              <a:rPr lang="en-GB" sz="5400" b="1" i="1" dirty="0" smtClean="0">
                <a:solidFill>
                  <a:srgbClr val="FAA52F"/>
                </a:solidFill>
                <a:effectLst>
                  <a:outerShdw blurRad="50800" dist="38100" dir="2700000" algn="tl" rotWithShape="0">
                    <a:prstClr val="black">
                      <a:alpha val="40000"/>
                    </a:prstClr>
                  </a:outerShdw>
                </a:effectLst>
              </a:rPr>
              <a:t>Meeting</a:t>
            </a:r>
            <a:r>
              <a:rPr lang="en-GB" b="1" i="1" dirty="0" smtClean="0">
                <a:solidFill>
                  <a:srgbClr val="FAA52F"/>
                </a:solidFill>
                <a:effectLst>
                  <a:outerShdw blurRad="50800" dist="38100" dir="2700000" algn="tl" rotWithShape="0">
                    <a:prstClr val="black">
                      <a:alpha val="40000"/>
                    </a:prstClr>
                  </a:outerShdw>
                </a:effectLst>
              </a:rPr>
              <a:t> </a:t>
            </a:r>
          </a:p>
          <a:p>
            <a:pPr algn="r"/>
            <a:r>
              <a:rPr lang="en-GB" sz="2400" b="1" i="1" dirty="0" smtClean="0">
                <a:solidFill>
                  <a:srgbClr val="FAA52F"/>
                </a:solidFill>
                <a:effectLst>
                  <a:outerShdw blurRad="50800" dist="38100" dir="2700000" algn="tl" rotWithShape="0">
                    <a:prstClr val="black">
                      <a:alpha val="40000"/>
                    </a:prstClr>
                  </a:outerShdw>
                </a:effectLst>
              </a:rPr>
              <a:t>the SDGs</a:t>
            </a:r>
          </a:p>
          <a:p>
            <a:pPr algn="r"/>
            <a:r>
              <a:rPr lang="en-GB" sz="2400" b="1" i="1" dirty="0" smtClean="0">
                <a:solidFill>
                  <a:srgbClr val="FAA52F"/>
                </a:solidFill>
                <a:effectLst>
                  <a:outerShdw blurRad="50800" dist="38100" dir="2700000" algn="tl" rotWithShape="0">
                    <a:prstClr val="black">
                      <a:alpha val="40000"/>
                    </a:prstClr>
                  </a:outerShdw>
                </a:effectLst>
              </a:rPr>
              <a:t>(2063+NDP)</a:t>
            </a:r>
          </a:p>
          <a:p>
            <a:pPr algn="r"/>
            <a:r>
              <a:rPr lang="en-GB" sz="2400" b="1" i="1" dirty="0" smtClean="0">
                <a:solidFill>
                  <a:srgbClr val="FAA52F"/>
                </a:solidFill>
                <a:effectLst>
                  <a:outerShdw blurRad="50800" dist="38100" dir="2700000" algn="tl" rotWithShape="0">
                    <a:prstClr val="black">
                      <a:alpha val="40000"/>
                    </a:prstClr>
                  </a:outerShdw>
                </a:effectLst>
              </a:rPr>
              <a:t>r</a:t>
            </a:r>
            <a:r>
              <a:rPr lang="en-GB" sz="2400" b="1" i="1" dirty="0" smtClean="0">
                <a:solidFill>
                  <a:srgbClr val="FAA52F"/>
                </a:solidFill>
                <a:effectLst>
                  <a:outerShdw blurRad="50800" dist="38100" dir="2700000" algn="tl" rotWithShape="0">
                    <a:prstClr val="black">
                      <a:alpha val="40000"/>
                    </a:prstClr>
                  </a:outerShdw>
                </a:effectLst>
              </a:rPr>
              <a:t>equires</a:t>
            </a:r>
          </a:p>
          <a:p>
            <a:pPr algn="r"/>
            <a:r>
              <a:rPr lang="en-GB" sz="2400" b="1" i="1" dirty="0" smtClean="0">
                <a:solidFill>
                  <a:srgbClr val="FAA52F"/>
                </a:solidFill>
                <a:effectLst>
                  <a:outerShdw blurRad="50800" dist="38100" dir="2700000" algn="tl" rotWithShape="0">
                    <a:prstClr val="black">
                      <a:alpha val="40000"/>
                    </a:prstClr>
                  </a:outerShdw>
                </a:effectLst>
              </a:rPr>
              <a:t>m</a:t>
            </a:r>
            <a:r>
              <a:rPr lang="en-GB" sz="2400" b="1" i="1" dirty="0" smtClean="0">
                <a:solidFill>
                  <a:srgbClr val="FAA52F"/>
                </a:solidFill>
                <a:effectLst>
                  <a:outerShdw blurRad="50800" dist="38100" dir="2700000" algn="tl" rotWithShape="0">
                    <a:prstClr val="black">
                      <a:alpha val="40000"/>
                    </a:prstClr>
                  </a:outerShdw>
                </a:effectLst>
              </a:rPr>
              <a:t>uch</a:t>
            </a:r>
          </a:p>
          <a:p>
            <a:pPr algn="r"/>
            <a:r>
              <a:rPr lang="en-GB" sz="2400" b="1" i="1" dirty="0" smtClean="0">
                <a:solidFill>
                  <a:srgbClr val="FAA52F"/>
                </a:solidFill>
                <a:effectLst>
                  <a:outerShdw blurRad="50800" dist="38100" dir="2700000" algn="tl" rotWithShape="0">
                    <a:prstClr val="black">
                      <a:alpha val="40000"/>
                    </a:prstClr>
                  </a:outerShdw>
                </a:effectLst>
              </a:rPr>
              <a:t>m</a:t>
            </a:r>
            <a:r>
              <a:rPr lang="en-GB" sz="2400" b="1" i="1" dirty="0" smtClean="0">
                <a:solidFill>
                  <a:srgbClr val="FAA52F"/>
                </a:solidFill>
                <a:effectLst>
                  <a:outerShdw blurRad="50800" dist="38100" dir="2700000" algn="tl" rotWithShape="0">
                    <a:prstClr val="black">
                      <a:alpha val="40000"/>
                    </a:prstClr>
                  </a:outerShdw>
                </a:effectLst>
              </a:rPr>
              <a:t>uch</a:t>
            </a:r>
          </a:p>
          <a:p>
            <a:pPr algn="r"/>
            <a:r>
              <a:rPr lang="en-GB" sz="2400" b="1" i="1" dirty="0" smtClean="0">
                <a:solidFill>
                  <a:srgbClr val="FAA52F"/>
                </a:solidFill>
                <a:effectLst>
                  <a:outerShdw blurRad="50800" dist="38100" dir="2700000" algn="tl" rotWithShape="0">
                    <a:prstClr val="black">
                      <a:alpha val="40000"/>
                    </a:prstClr>
                  </a:outerShdw>
                </a:effectLst>
              </a:rPr>
              <a:t>m</a:t>
            </a:r>
            <a:r>
              <a:rPr lang="en-GB" sz="2400" b="1" i="1" dirty="0" smtClean="0">
                <a:solidFill>
                  <a:srgbClr val="FAA52F"/>
                </a:solidFill>
                <a:effectLst>
                  <a:outerShdw blurRad="50800" dist="38100" dir="2700000" algn="tl" rotWithShape="0">
                    <a:prstClr val="black">
                      <a:alpha val="40000"/>
                    </a:prstClr>
                  </a:outerShdw>
                </a:effectLst>
              </a:rPr>
              <a:t>ore</a:t>
            </a:r>
          </a:p>
          <a:p>
            <a:pPr algn="r"/>
            <a:r>
              <a:rPr lang="en-GB" sz="2400" b="1" i="1" dirty="0" smtClean="0">
                <a:solidFill>
                  <a:srgbClr val="FAA52F"/>
                </a:solidFill>
                <a:effectLst>
                  <a:outerShdw blurRad="50800" dist="38100" dir="2700000" algn="tl" rotWithShape="0">
                    <a:prstClr val="black">
                      <a:alpha val="40000"/>
                    </a:prstClr>
                  </a:outerShdw>
                </a:effectLst>
              </a:rPr>
              <a:t>...</a:t>
            </a:r>
            <a:endParaRPr lang="en-GB" sz="2400" b="1" i="1" dirty="0">
              <a:solidFill>
                <a:srgbClr val="FAA52F"/>
              </a:solidFill>
              <a:effectLst>
                <a:outerShdw blurRad="50800" dist="38100" dir="2700000" algn="tl" rotWithShape="0">
                  <a:prstClr val="black">
                    <a:alpha val="40000"/>
                  </a:prst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5867400"/>
          </a:xfrm>
        </p:spPr>
        <p:txBody>
          <a:bodyPr>
            <a:normAutofit/>
            <a:scene3d>
              <a:camera prst="orthographicFront"/>
              <a:lightRig rig="threePt" dir="t"/>
            </a:scene3d>
            <a:sp3d extrusionH="57150">
              <a:bevelT w="38100" h="38100"/>
            </a:sp3d>
          </a:bodyPr>
          <a:lstStyle/>
          <a:p>
            <a: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t>ACS</a:t>
            </a:r>
            <a:b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br>
            <a: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t>         SHaSA </a:t>
            </a:r>
            <a:b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br>
            <a:r>
              <a:rPr lang="en-GB" b="1" dirty="0" smtClean="0">
                <a:solidFill>
                  <a:srgbClr val="FFC000"/>
                </a:solidFill>
                <a:effectLst>
                  <a:outerShdw blurRad="50800" dist="38100" dir="2700000" algn="tl" rotWithShape="0">
                    <a:prstClr val="black">
                      <a:alpha val="40000"/>
                    </a:prstClr>
                  </a:outerShdw>
                  <a:reflection blurRad="6350" stA="55000" endA="300" endPos="45500" dir="5400000" sy="-100000" algn="bl" rotWithShape="0"/>
                </a:effectLst>
              </a:rPr>
              <a:t>        ADC</a:t>
            </a:r>
            <a:r>
              <a:rPr lang="en-GB" b="1" dirty="0" smtClean="0">
                <a:solidFill>
                  <a:srgbClr val="FFC000"/>
                </a:solidFill>
              </a:rPr>
              <a:t/>
            </a:r>
            <a:br>
              <a:rPr lang="en-GB" b="1" dirty="0" smtClean="0">
                <a:solidFill>
                  <a:srgbClr val="FFC000"/>
                </a:solidFill>
              </a:rPr>
            </a:br>
            <a:endParaRPr lang="en-GB" b="1" dirty="0">
              <a:solidFill>
                <a:srgbClr val="FFC000"/>
              </a:solidFill>
            </a:endParaRPr>
          </a:p>
        </p:txBody>
      </p:sp>
      <p:sp>
        <p:nvSpPr>
          <p:cNvPr id="5" name="TextBox 4"/>
          <p:cNvSpPr txBox="1"/>
          <p:nvPr/>
        </p:nvSpPr>
        <p:spPr>
          <a:xfrm>
            <a:off x="228600" y="5562600"/>
            <a:ext cx="1981200" cy="1077218"/>
          </a:xfrm>
          <a:prstGeom prst="rect">
            <a:avLst/>
          </a:prstGeom>
          <a:noFill/>
        </p:spPr>
        <p:txBody>
          <a:bodyPr wrap="square" rtlCol="0">
            <a:spAutoFit/>
            <a:scene3d>
              <a:camera prst="orthographicFront"/>
              <a:lightRig rig="threePt" dir="t"/>
            </a:scene3d>
            <a:sp3d extrusionH="57150">
              <a:bevelT w="38100" h="38100"/>
            </a:sp3d>
          </a:bodyPr>
          <a:lstStyle/>
          <a:p>
            <a:r>
              <a:rPr lang="en-GB" sz="3200" b="1" dirty="0" smtClean="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rPr>
              <a:t>One</a:t>
            </a:r>
          </a:p>
          <a:p>
            <a:r>
              <a:rPr lang="en-GB" sz="3200" b="1" dirty="0" smtClean="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rPr>
              <a:t>Vision</a:t>
            </a:r>
            <a:endParaRPr lang="en-GB" sz="3200" b="1" dirty="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endParaRPr>
          </a:p>
        </p:txBody>
      </p:sp>
      <p:sp>
        <p:nvSpPr>
          <p:cNvPr id="6" name="TextBox 5"/>
          <p:cNvSpPr txBox="1"/>
          <p:nvPr/>
        </p:nvSpPr>
        <p:spPr>
          <a:xfrm>
            <a:off x="7162800" y="5562600"/>
            <a:ext cx="1828800" cy="1077218"/>
          </a:xfrm>
          <a:prstGeom prst="rect">
            <a:avLst/>
          </a:prstGeom>
          <a:noFill/>
        </p:spPr>
        <p:txBody>
          <a:bodyPr wrap="square" rtlCol="0">
            <a:spAutoFit/>
            <a:scene3d>
              <a:camera prst="orthographicFront"/>
              <a:lightRig rig="threePt" dir="t"/>
            </a:scene3d>
            <a:sp3d extrusionH="57150">
              <a:bevelT w="38100" h="38100"/>
            </a:sp3d>
          </a:bodyPr>
          <a:lstStyle/>
          <a:p>
            <a:pPr algn="r"/>
            <a:r>
              <a:rPr lang="en-GB" sz="3200" b="1" dirty="0" smtClean="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rPr>
              <a:t>One</a:t>
            </a:r>
          </a:p>
          <a:p>
            <a:pPr algn="r"/>
            <a:r>
              <a:rPr lang="en-GB" sz="3200" b="1" dirty="0" smtClean="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rPr>
              <a:t>Roadmap</a:t>
            </a:r>
            <a:endParaRPr lang="en-GB" sz="3200" b="1" dirty="0">
              <a:ln>
                <a:solidFill>
                  <a:srgbClr val="FAA52F"/>
                </a:solidFill>
              </a:ln>
              <a:solidFill>
                <a:srgbClr val="FFC000"/>
              </a:solidFill>
              <a:effectLst>
                <a:glow rad="63500">
                  <a:schemeClr val="accent6">
                    <a:satMod val="175000"/>
                    <a:alpha val="40000"/>
                  </a:schemeClr>
                </a:glow>
                <a:reflection blurRad="6350" stA="55000" endA="300" endPos="45500" dir="5400000" sy="-100000" algn="bl" rotWithShape="0"/>
              </a:effectLst>
            </a:endParaRPr>
          </a:p>
        </p:txBody>
      </p:sp>
      <p:sp>
        <p:nvSpPr>
          <p:cNvPr id="7" name="Rounded Rectangle 6"/>
          <p:cNvSpPr/>
          <p:nvPr/>
        </p:nvSpPr>
        <p:spPr>
          <a:xfrm>
            <a:off x="2286000" y="1371600"/>
            <a:ext cx="4648200" cy="4191000"/>
          </a:xfrm>
          <a:prstGeom prst="roundRect">
            <a:avLst>
              <a:gd name="adj" fmla="val 21810"/>
            </a:avLst>
          </a:prstGeom>
          <a:solidFill>
            <a:srgbClr val="008000"/>
          </a:solidFill>
        </p:spPr>
        <p:style>
          <a:lnRef idx="0">
            <a:schemeClr val="accent3"/>
          </a:lnRef>
          <a:fillRef idx="3">
            <a:schemeClr val="accent3"/>
          </a:fillRef>
          <a:effectRef idx="3">
            <a:schemeClr val="accent3"/>
          </a:effectRef>
          <a:fontRef idx="minor">
            <a:schemeClr val="lt1"/>
          </a:fontRef>
        </p:style>
        <p:txBody>
          <a:bodyPr rtlCol="0" anchor="ctr">
            <a:sp3d extrusionH="57150">
              <a:bevelT w="38100" h="38100" prst="angle"/>
            </a:sp3d>
          </a:bodyPr>
          <a:lstStyle/>
          <a:p>
            <a:pPr algn="ctr"/>
            <a:endParaRPr lang="en-GB" sz="800" dirty="0" smtClean="0"/>
          </a:p>
          <a:p>
            <a:pPr algn="ctr"/>
            <a:r>
              <a:rPr lang="en-GB" sz="2400" b="1" dirty="0" smtClean="0"/>
              <a:t>National Strategy for the</a:t>
            </a:r>
          </a:p>
          <a:p>
            <a:pPr algn="ctr"/>
            <a:endParaRPr lang="en-GB" sz="800" b="1" dirty="0" smtClean="0"/>
          </a:p>
          <a:p>
            <a:pPr algn="ctr"/>
            <a:endParaRPr lang="en-GB" sz="800" b="1" dirty="0" smtClean="0"/>
          </a:p>
          <a:p>
            <a:pPr algn="ctr"/>
            <a:endParaRPr lang="en-GB" sz="800" b="1" dirty="0" smtClean="0"/>
          </a:p>
          <a:p>
            <a:pPr algn="ctr"/>
            <a:endParaRPr lang="en-GB" sz="800" b="1" dirty="0" smtClean="0"/>
          </a:p>
          <a:p>
            <a:pPr algn="ctr"/>
            <a:endParaRPr lang="en-GB" b="1" dirty="0" smtClean="0"/>
          </a:p>
          <a:p>
            <a:pPr algn="ctr"/>
            <a:endParaRPr lang="en-GB" b="1"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dirty="0" smtClean="0"/>
          </a:p>
          <a:p>
            <a:pPr algn="ctr"/>
            <a:endParaRPr lang="en-GB" sz="800" dirty="0" smtClean="0"/>
          </a:p>
          <a:p>
            <a:pPr algn="ctr"/>
            <a:r>
              <a:rPr lang="en-GB" sz="2400" b="1" dirty="0" smtClean="0"/>
              <a:t>Development of </a:t>
            </a:r>
            <a:r>
              <a:rPr lang="en-GB" sz="2400" b="1" dirty="0" smtClean="0"/>
              <a:t>Statistics</a:t>
            </a:r>
          </a:p>
          <a:p>
            <a:pPr algn="ctr"/>
            <a:r>
              <a:rPr lang="en-GB" sz="2400" b="1" dirty="0" smtClean="0"/>
              <a:t>(NSO)</a:t>
            </a:r>
            <a:endParaRPr lang="en-GB" sz="2400" b="1" dirty="0"/>
          </a:p>
        </p:txBody>
      </p:sp>
      <p:sp>
        <p:nvSpPr>
          <p:cNvPr id="8" name="Rectangle 7"/>
          <p:cNvSpPr/>
          <p:nvPr/>
        </p:nvSpPr>
        <p:spPr>
          <a:xfrm>
            <a:off x="3429000" y="2209800"/>
            <a:ext cx="24384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GB" b="1" dirty="0" smtClean="0">
                <a:solidFill>
                  <a:schemeClr val="accent1">
                    <a:lumMod val="50000"/>
                  </a:schemeClr>
                </a:solidFill>
                <a:effectLst>
                  <a:glow rad="63500">
                    <a:schemeClr val="accent1">
                      <a:satMod val="175000"/>
                      <a:alpha val="40000"/>
                    </a:schemeClr>
                  </a:glow>
                </a:effectLst>
              </a:rPr>
              <a:t>Collection of Data</a:t>
            </a:r>
            <a:endParaRPr lang="en-GB" b="1" dirty="0">
              <a:solidFill>
                <a:schemeClr val="accent1">
                  <a:lumMod val="50000"/>
                </a:schemeClr>
              </a:solidFill>
              <a:effectLst>
                <a:glow rad="63500">
                  <a:schemeClr val="accent1">
                    <a:satMod val="175000"/>
                    <a:alpha val="40000"/>
                  </a:schemeClr>
                </a:glow>
              </a:effectLst>
            </a:endParaRPr>
          </a:p>
        </p:txBody>
      </p:sp>
      <p:sp>
        <p:nvSpPr>
          <p:cNvPr id="9" name="Rectangle 8"/>
          <p:cNvSpPr/>
          <p:nvPr/>
        </p:nvSpPr>
        <p:spPr>
          <a:xfrm>
            <a:off x="3429000" y="3048000"/>
            <a:ext cx="24384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GB" b="1" dirty="0" smtClean="0">
                <a:solidFill>
                  <a:schemeClr val="accent1">
                    <a:lumMod val="50000"/>
                  </a:schemeClr>
                </a:solidFill>
                <a:effectLst>
                  <a:glow rad="63500">
                    <a:schemeClr val="accent1">
                      <a:satMod val="175000"/>
                      <a:alpha val="40000"/>
                    </a:schemeClr>
                  </a:glow>
                </a:effectLst>
              </a:rPr>
              <a:t>Production of Statistics</a:t>
            </a:r>
            <a:endParaRPr lang="en-GB" b="1" dirty="0">
              <a:solidFill>
                <a:schemeClr val="accent1">
                  <a:lumMod val="50000"/>
                </a:schemeClr>
              </a:solidFill>
              <a:effectLst>
                <a:glow rad="63500">
                  <a:schemeClr val="accent1">
                    <a:satMod val="175000"/>
                    <a:alpha val="40000"/>
                  </a:schemeClr>
                </a:glow>
              </a:effectLst>
            </a:endParaRPr>
          </a:p>
        </p:txBody>
      </p:sp>
      <p:sp>
        <p:nvSpPr>
          <p:cNvPr id="10" name="Rectangle 9"/>
          <p:cNvSpPr/>
          <p:nvPr/>
        </p:nvSpPr>
        <p:spPr>
          <a:xfrm>
            <a:off x="3429000" y="3886200"/>
            <a:ext cx="24384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GB" b="1" dirty="0" smtClean="0">
                <a:solidFill>
                  <a:schemeClr val="accent1">
                    <a:lumMod val="50000"/>
                  </a:schemeClr>
                </a:solidFill>
                <a:effectLst>
                  <a:glow rad="63500">
                    <a:schemeClr val="accent1">
                      <a:satMod val="175000"/>
                      <a:alpha val="40000"/>
                    </a:schemeClr>
                  </a:glow>
                </a:effectLst>
              </a:rPr>
              <a:t>Use of Information</a:t>
            </a:r>
            <a:endParaRPr lang="en-GB" b="1" dirty="0">
              <a:solidFill>
                <a:schemeClr val="accent1">
                  <a:lumMod val="50000"/>
                </a:schemeClr>
              </a:solidFill>
              <a:effectLst>
                <a:glow rad="63500">
                  <a:schemeClr val="accent1">
                    <a:satMod val="175000"/>
                    <a:alpha val="40000"/>
                  </a:schemeClr>
                </a:glo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additive="base">
                                        <p:cTn id="7" dur="500" fill="hold"/>
                                        <p:tgtEl>
                                          <p:spTgt spid="8">
                                            <p:bg/>
                                          </p:spTgt>
                                        </p:tgtEl>
                                        <p:attrNameLst>
                                          <p:attrName>ppt_x</p:attrName>
                                        </p:attrNameLst>
                                      </p:cBhvr>
                                      <p:tavLst>
                                        <p:tav tm="0">
                                          <p:val>
                                            <p:strVal val="#ppt_x"/>
                                          </p:val>
                                        </p:tav>
                                        <p:tav tm="100000">
                                          <p:val>
                                            <p:strVal val="#ppt_x"/>
                                          </p:val>
                                        </p:tav>
                                      </p:tavLst>
                                    </p:anim>
                                    <p:anim calcmode="lin" valueType="num">
                                      <p:cBhvr additive="base">
                                        <p:cTn id="8" dur="500" fill="hold"/>
                                        <p:tgtEl>
                                          <p:spTgt spid="8">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additive="base">
                                        <p:cTn id="1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bg/>
                                          </p:spTgt>
                                        </p:tgtEl>
                                        <p:attrNameLst>
                                          <p:attrName>style.visibility</p:attrName>
                                        </p:attrNameLst>
                                      </p:cBhvr>
                                      <p:to>
                                        <p:strVal val="visible"/>
                                      </p:to>
                                    </p:set>
                                    <p:anim calcmode="lin" valueType="num">
                                      <p:cBhvr additive="base">
                                        <p:cTn id="17" dur="500" fill="hold"/>
                                        <p:tgtEl>
                                          <p:spTgt spid="9">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9">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 calcmode="lin" valueType="num">
                                      <p:cBhvr additive="base">
                                        <p:cTn id="2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bg/>
                                          </p:spTgt>
                                        </p:tgtEl>
                                        <p:attrNameLst>
                                          <p:attrName>style.visibility</p:attrName>
                                        </p:attrNameLst>
                                      </p:cBhvr>
                                      <p:to>
                                        <p:strVal val="visible"/>
                                      </p:to>
                                    </p:set>
                                    <p:anim calcmode="lin" valueType="num">
                                      <p:cBhvr additive="base">
                                        <p:cTn id="27" dur="500" fill="hold"/>
                                        <p:tgtEl>
                                          <p:spTgt spid="10">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xEl>
                                              <p:pRg st="0" end="0"/>
                                            </p:txEl>
                                          </p:spTgt>
                                        </p:tgtEl>
                                        <p:attrNameLst>
                                          <p:attrName>style.visibility</p:attrName>
                                        </p:attrNameLst>
                                      </p:cBhvr>
                                      <p:to>
                                        <p:strVal val="visible"/>
                                      </p:to>
                                    </p:set>
                                    <p:anim calcmode="lin" valueType="num">
                                      <p:cBhvr additive="base">
                                        <p:cTn id="3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bg/>
                                          </p:spTgt>
                                        </p:tgtEl>
                                        <p:attrNameLst>
                                          <p:attrName>style.visibility</p:attrName>
                                        </p:attrNameLst>
                                      </p:cBhvr>
                                      <p:to>
                                        <p:strVal val="visible"/>
                                      </p:to>
                                    </p:set>
                                    <p:anim calcmode="lin" valueType="num">
                                      <p:cBhvr additive="base">
                                        <p:cTn id="37" dur="500" fill="hold"/>
                                        <p:tgtEl>
                                          <p:spTgt spid="7">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7">
                                            <p:bg/>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7">
                                            <p:txEl>
                                              <p:pRg st="1" end="1"/>
                                            </p:txEl>
                                          </p:spTgt>
                                        </p:tgtEl>
                                        <p:attrNameLst>
                                          <p:attrName>style.visibility</p:attrName>
                                        </p:attrNameLst>
                                      </p:cBhvr>
                                      <p:to>
                                        <p:strVal val="visible"/>
                                      </p:to>
                                    </p:set>
                                    <p:anim calcmode="lin" valueType="num">
                                      <p:cBhvr additive="base">
                                        <p:cTn id="4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1" end="1"/>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7">
                                            <p:txEl>
                                              <p:pRg st="15" end="15"/>
                                            </p:txEl>
                                          </p:spTgt>
                                        </p:tgtEl>
                                        <p:attrNameLst>
                                          <p:attrName>style.visibility</p:attrName>
                                        </p:attrNameLst>
                                      </p:cBhvr>
                                      <p:to>
                                        <p:strVal val="visible"/>
                                      </p:to>
                                    </p:set>
                                    <p:anim calcmode="lin" valueType="num">
                                      <p:cBhvr additive="base">
                                        <p:cTn id="45" dur="500" fill="hold"/>
                                        <p:tgtEl>
                                          <p:spTgt spid="7">
                                            <p:txEl>
                                              <p:pRg st="15" end="1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
                                            <p:txEl>
                                              <p:pRg st="15" end="15"/>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7">
                                            <p:txEl>
                                              <p:pRg st="16" end="16"/>
                                            </p:txEl>
                                          </p:spTgt>
                                        </p:tgtEl>
                                        <p:attrNameLst>
                                          <p:attrName>style.visibility</p:attrName>
                                        </p:attrNameLst>
                                      </p:cBhvr>
                                      <p:to>
                                        <p:strVal val="visible"/>
                                      </p:to>
                                    </p:set>
                                    <p:anim calcmode="lin" valueType="num">
                                      <p:cBhvr additive="base">
                                        <p:cTn id="49" dur="500" fill="hold"/>
                                        <p:tgtEl>
                                          <p:spTgt spid="7">
                                            <p:txEl>
                                              <p:pRg st="16" end="1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animBg="1"/>
      <p:bldP spid="8" grpId="0" build="allAtOnce" animBg="1"/>
      <p:bldP spid="9" grpId="0" build="allAtOnce" animBg="1"/>
      <p:bldP spid="10"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905000" cy="5334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r>
              <a:rPr lang="en-GB" b="1" dirty="0" smtClean="0">
                <a:solidFill>
                  <a:schemeClr val="accent1">
                    <a:lumMod val="50000"/>
                  </a:schemeClr>
                </a:solidFill>
                <a:effectLst>
                  <a:glow rad="63500">
                    <a:schemeClr val="accent1">
                      <a:satMod val="175000"/>
                      <a:alpha val="40000"/>
                    </a:schemeClr>
                  </a:glow>
                </a:effectLst>
              </a:rPr>
              <a:t>Some Challenges</a:t>
            </a:r>
            <a:endParaRPr lang="en-GB" b="1" dirty="0">
              <a:solidFill>
                <a:schemeClr val="accent1">
                  <a:lumMod val="50000"/>
                </a:schemeClr>
              </a:solidFill>
              <a:effectLst>
                <a:glow rad="63500">
                  <a:schemeClr val="accent1">
                    <a:satMod val="175000"/>
                    <a:alpha val="40000"/>
                  </a:schemeClr>
                </a:glow>
              </a:effectLst>
            </a:endParaRPr>
          </a:p>
        </p:txBody>
      </p:sp>
      <p:sp>
        <p:nvSpPr>
          <p:cNvPr id="3" name="Rounded Rectangle 2"/>
          <p:cNvSpPr/>
          <p:nvPr/>
        </p:nvSpPr>
        <p:spPr>
          <a:xfrm>
            <a:off x="228600" y="685800"/>
            <a:ext cx="4267200" cy="6019800"/>
          </a:xfrm>
          <a:prstGeom prst="roundRect">
            <a:avLst/>
          </a:prstGeom>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endParaRPr lang="en-GB" sz="1600" b="1" dirty="0"/>
          </a:p>
        </p:txBody>
      </p:sp>
      <p:sp>
        <p:nvSpPr>
          <p:cNvPr id="5" name="Rounded Rectangle 4"/>
          <p:cNvSpPr/>
          <p:nvPr/>
        </p:nvSpPr>
        <p:spPr>
          <a:xfrm>
            <a:off x="4648200" y="609600"/>
            <a:ext cx="4267200" cy="6096000"/>
          </a:xfrm>
          <a:prstGeom prst="round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r>
              <a:rPr lang="en-GB" sz="1600" b="1" i="1" dirty="0" smtClean="0"/>
              <a:t> </a:t>
            </a:r>
            <a:endParaRPr lang="en-GB" sz="1600" b="1" dirty="0"/>
          </a:p>
        </p:txBody>
      </p:sp>
      <p:sp>
        <p:nvSpPr>
          <p:cNvPr id="6" name="TextBox 5"/>
          <p:cNvSpPr txBox="1"/>
          <p:nvPr/>
        </p:nvSpPr>
        <p:spPr>
          <a:xfrm>
            <a:off x="457200" y="762000"/>
            <a:ext cx="3657600" cy="461665"/>
          </a:xfrm>
          <a:prstGeom prst="rect">
            <a:avLst/>
          </a:prstGeom>
          <a:noFill/>
        </p:spPr>
        <p:txBody>
          <a:bodyPr wrap="square" rtlCol="0">
            <a:spAutoFit/>
            <a:scene3d>
              <a:camera prst="orthographicFront"/>
              <a:lightRig rig="threePt" dir="t"/>
            </a:scene3d>
            <a:sp3d extrusionH="57150">
              <a:bevelT w="38100" h="38100"/>
            </a:sp3d>
          </a:bodyPr>
          <a:lstStyle/>
          <a:p>
            <a:r>
              <a:rPr lang="en-GB" sz="2400" b="1" dirty="0" smtClean="0">
                <a:solidFill>
                  <a:schemeClr val="accent3">
                    <a:lumMod val="50000"/>
                  </a:schemeClr>
                </a:solidFill>
                <a:effectLst>
                  <a:glow rad="63500">
                    <a:schemeClr val="accent6">
                      <a:satMod val="175000"/>
                      <a:alpha val="40000"/>
                    </a:schemeClr>
                  </a:glow>
                </a:effectLst>
              </a:rPr>
              <a:t>Africa Data Consensus</a:t>
            </a:r>
            <a:endParaRPr lang="en-GB" sz="2400" b="1" dirty="0">
              <a:solidFill>
                <a:schemeClr val="accent3">
                  <a:lumMod val="50000"/>
                </a:schemeClr>
              </a:solidFill>
              <a:effectLst>
                <a:glow rad="63500">
                  <a:schemeClr val="accent6">
                    <a:satMod val="175000"/>
                    <a:alpha val="40000"/>
                  </a:schemeClr>
                </a:glow>
              </a:effectLst>
            </a:endParaRPr>
          </a:p>
        </p:txBody>
      </p:sp>
      <p:sp>
        <p:nvSpPr>
          <p:cNvPr id="8" name="TextBox 7"/>
          <p:cNvSpPr txBox="1"/>
          <p:nvPr/>
        </p:nvSpPr>
        <p:spPr>
          <a:xfrm>
            <a:off x="4724400" y="762000"/>
            <a:ext cx="3886200" cy="707886"/>
          </a:xfrm>
          <a:prstGeom prst="rect">
            <a:avLst/>
          </a:prstGeom>
          <a:noFill/>
        </p:spPr>
        <p:txBody>
          <a:bodyPr wrap="square" rtlCol="0">
            <a:spAutoFit/>
          </a:bodyPr>
          <a:lstStyle/>
          <a:p>
            <a:pPr algn="r"/>
            <a:r>
              <a:rPr lang="en-GB" sz="2000" b="1" dirty="0" smtClean="0">
                <a:solidFill>
                  <a:schemeClr val="accent3">
                    <a:lumMod val="75000"/>
                  </a:schemeClr>
                </a:solidFill>
                <a:effectLst>
                  <a:glow rad="63500">
                    <a:schemeClr val="accent6">
                      <a:satMod val="175000"/>
                      <a:alpha val="40000"/>
                    </a:schemeClr>
                  </a:glow>
                </a:effectLst>
              </a:rPr>
              <a:t>Strategy for the Harmonisation of Statistics in Africa</a:t>
            </a:r>
            <a:endParaRPr lang="en-GB" sz="2000" b="1" dirty="0">
              <a:solidFill>
                <a:schemeClr val="accent3">
                  <a:lumMod val="75000"/>
                </a:schemeClr>
              </a:solidFill>
              <a:effectLst>
                <a:glow rad="63500">
                  <a:schemeClr val="accent6">
                    <a:satMod val="175000"/>
                    <a:alpha val="40000"/>
                  </a:schemeClr>
                </a:glow>
              </a:effectLst>
            </a:endParaRPr>
          </a:p>
        </p:txBody>
      </p:sp>
      <p:sp>
        <p:nvSpPr>
          <p:cNvPr id="9" name="TextBox 8"/>
          <p:cNvSpPr txBox="1"/>
          <p:nvPr/>
        </p:nvSpPr>
        <p:spPr>
          <a:xfrm>
            <a:off x="228600" y="1524000"/>
            <a:ext cx="4191000" cy="584775"/>
          </a:xfrm>
          <a:prstGeom prst="rect">
            <a:avLst/>
          </a:prstGeom>
          <a:noFill/>
        </p:spPr>
        <p:txBody>
          <a:bodyPr wrap="square" rtlCol="0">
            <a:spAutoFit/>
          </a:bodyPr>
          <a:lstStyle/>
          <a:p>
            <a:r>
              <a:rPr lang="en-GB" sz="1600" b="1" dirty="0" smtClean="0"/>
              <a:t>● Lack of accessible usable information that is open to all communities</a:t>
            </a:r>
            <a:endParaRPr lang="en-GB" sz="1600" b="1" dirty="0"/>
          </a:p>
        </p:txBody>
      </p:sp>
      <p:sp>
        <p:nvSpPr>
          <p:cNvPr id="10" name="TextBox 9"/>
          <p:cNvSpPr txBox="1"/>
          <p:nvPr/>
        </p:nvSpPr>
        <p:spPr>
          <a:xfrm>
            <a:off x="4648200" y="1524000"/>
            <a:ext cx="4038600" cy="338554"/>
          </a:xfrm>
          <a:prstGeom prst="rect">
            <a:avLst/>
          </a:prstGeom>
          <a:noFill/>
        </p:spPr>
        <p:txBody>
          <a:bodyPr wrap="square" rtlCol="0">
            <a:spAutoFit/>
          </a:bodyPr>
          <a:lstStyle/>
          <a:p>
            <a:r>
              <a:rPr lang="en-GB" sz="1600" b="1" dirty="0" smtClean="0"/>
              <a:t>● Poor information dissemination and access</a:t>
            </a:r>
            <a:endParaRPr lang="en-GB" sz="1600" b="1" dirty="0"/>
          </a:p>
        </p:txBody>
      </p:sp>
      <p:sp>
        <p:nvSpPr>
          <p:cNvPr id="11" name="TextBox 10"/>
          <p:cNvSpPr txBox="1"/>
          <p:nvPr/>
        </p:nvSpPr>
        <p:spPr>
          <a:xfrm>
            <a:off x="228600" y="2082225"/>
            <a:ext cx="4191000" cy="584775"/>
          </a:xfrm>
          <a:prstGeom prst="rect">
            <a:avLst/>
          </a:prstGeom>
          <a:noFill/>
        </p:spPr>
        <p:txBody>
          <a:bodyPr wrap="square" rtlCol="0">
            <a:spAutoFit/>
          </a:bodyPr>
          <a:lstStyle/>
          <a:p>
            <a:r>
              <a:rPr lang="en-GB" sz="1600" b="1" dirty="0" smtClean="0"/>
              <a:t>● A mismatch between available data and actual problems</a:t>
            </a:r>
            <a:endParaRPr lang="en-GB" sz="1600" b="1" dirty="0"/>
          </a:p>
        </p:txBody>
      </p:sp>
      <p:sp>
        <p:nvSpPr>
          <p:cNvPr id="12" name="TextBox 11"/>
          <p:cNvSpPr txBox="1"/>
          <p:nvPr/>
        </p:nvSpPr>
        <p:spPr>
          <a:xfrm>
            <a:off x="4648200" y="2057400"/>
            <a:ext cx="4114800" cy="584775"/>
          </a:xfrm>
          <a:prstGeom prst="rect">
            <a:avLst/>
          </a:prstGeom>
          <a:noFill/>
        </p:spPr>
        <p:txBody>
          <a:bodyPr wrap="square" rtlCol="0">
            <a:spAutoFit/>
          </a:bodyPr>
          <a:lstStyle/>
          <a:p>
            <a:r>
              <a:rPr lang="en-GB" sz="1600" b="1" dirty="0" smtClean="0"/>
              <a:t>● Inability to adequately assess and meet data user needs</a:t>
            </a:r>
            <a:endParaRPr lang="en-GB" sz="1600" b="1" dirty="0"/>
          </a:p>
        </p:txBody>
      </p:sp>
      <p:sp>
        <p:nvSpPr>
          <p:cNvPr id="13" name="TextBox 12"/>
          <p:cNvSpPr txBox="1"/>
          <p:nvPr/>
        </p:nvSpPr>
        <p:spPr>
          <a:xfrm>
            <a:off x="228600" y="2691825"/>
            <a:ext cx="4191000" cy="584775"/>
          </a:xfrm>
          <a:prstGeom prst="rect">
            <a:avLst/>
          </a:prstGeom>
          <a:noFill/>
        </p:spPr>
        <p:txBody>
          <a:bodyPr wrap="square" rtlCol="0">
            <a:spAutoFit/>
          </a:bodyPr>
          <a:lstStyle/>
          <a:p>
            <a:r>
              <a:rPr lang="en-GB" sz="1600" b="1" dirty="0" smtClean="0"/>
              <a:t>● A lack of harmonisation of data collected by different sources in different formats</a:t>
            </a:r>
            <a:endParaRPr lang="en-GB" sz="1600" b="1" dirty="0"/>
          </a:p>
        </p:txBody>
      </p:sp>
      <p:sp>
        <p:nvSpPr>
          <p:cNvPr id="14" name="TextBox 13"/>
          <p:cNvSpPr txBox="1"/>
          <p:nvPr/>
        </p:nvSpPr>
        <p:spPr>
          <a:xfrm>
            <a:off x="4648200" y="2667000"/>
            <a:ext cx="4267200" cy="830997"/>
          </a:xfrm>
          <a:prstGeom prst="rect">
            <a:avLst/>
          </a:prstGeom>
          <a:noFill/>
        </p:spPr>
        <p:txBody>
          <a:bodyPr wrap="square" rtlCol="0">
            <a:spAutoFit/>
          </a:bodyPr>
          <a:lstStyle/>
          <a:p>
            <a:r>
              <a:rPr lang="en-GB" sz="1600" b="1" dirty="0" smtClean="0"/>
              <a:t>● Inadequate coordination, collaboration, networking and information sharing. Unsatisfactory data management.</a:t>
            </a:r>
            <a:endParaRPr lang="en-GB" sz="1600" b="1" dirty="0"/>
          </a:p>
        </p:txBody>
      </p:sp>
      <p:sp>
        <p:nvSpPr>
          <p:cNvPr id="15" name="TextBox 14"/>
          <p:cNvSpPr txBox="1"/>
          <p:nvPr/>
        </p:nvSpPr>
        <p:spPr>
          <a:xfrm>
            <a:off x="228600" y="3505200"/>
            <a:ext cx="4191000" cy="584775"/>
          </a:xfrm>
          <a:prstGeom prst="rect">
            <a:avLst/>
          </a:prstGeom>
          <a:noFill/>
        </p:spPr>
        <p:txBody>
          <a:bodyPr wrap="square" rtlCol="0">
            <a:spAutoFit/>
          </a:bodyPr>
          <a:lstStyle/>
          <a:p>
            <a:r>
              <a:rPr lang="en-GB" sz="1600" b="1" dirty="0" smtClean="0"/>
              <a:t>● Weak demand and capacity in the use of data at both national and local level</a:t>
            </a:r>
            <a:endParaRPr lang="en-GB" sz="1600" b="1" dirty="0"/>
          </a:p>
        </p:txBody>
      </p:sp>
      <p:sp>
        <p:nvSpPr>
          <p:cNvPr id="16" name="TextBox 15"/>
          <p:cNvSpPr txBox="1"/>
          <p:nvPr/>
        </p:nvSpPr>
        <p:spPr>
          <a:xfrm>
            <a:off x="4648200" y="3505200"/>
            <a:ext cx="4267200" cy="830997"/>
          </a:xfrm>
          <a:prstGeom prst="rect">
            <a:avLst/>
          </a:prstGeom>
          <a:noFill/>
        </p:spPr>
        <p:txBody>
          <a:bodyPr wrap="square" rtlCol="0">
            <a:spAutoFit/>
          </a:bodyPr>
          <a:lstStyle/>
          <a:p>
            <a:r>
              <a:rPr lang="en-GB" sz="1600" b="1" dirty="0" smtClean="0"/>
              <a:t>● Low appreciation of value and importance of statistics across society. Insufficient use of data for policy and decision-making.</a:t>
            </a:r>
            <a:endParaRPr lang="en-GB" sz="1600" b="1" dirty="0"/>
          </a:p>
        </p:txBody>
      </p:sp>
      <p:sp>
        <p:nvSpPr>
          <p:cNvPr id="17" name="TextBox 16"/>
          <p:cNvSpPr txBox="1"/>
          <p:nvPr/>
        </p:nvSpPr>
        <p:spPr>
          <a:xfrm>
            <a:off x="228600" y="4343400"/>
            <a:ext cx="4191000" cy="584775"/>
          </a:xfrm>
          <a:prstGeom prst="rect">
            <a:avLst/>
          </a:prstGeom>
          <a:noFill/>
        </p:spPr>
        <p:txBody>
          <a:bodyPr wrap="square" rtlCol="0">
            <a:spAutoFit/>
          </a:bodyPr>
          <a:lstStyle/>
          <a:p>
            <a:r>
              <a:rPr lang="en-GB" sz="1600" b="1" dirty="0" smtClean="0"/>
              <a:t>● A lack of timely, accurate, comparable and relevant data.</a:t>
            </a:r>
            <a:endParaRPr lang="en-GB" sz="1600" b="1" dirty="0"/>
          </a:p>
        </p:txBody>
      </p:sp>
      <p:sp>
        <p:nvSpPr>
          <p:cNvPr id="18" name="TextBox 17"/>
          <p:cNvSpPr txBox="1"/>
          <p:nvPr/>
        </p:nvSpPr>
        <p:spPr>
          <a:xfrm>
            <a:off x="4648200" y="4343400"/>
            <a:ext cx="4267200" cy="584775"/>
          </a:xfrm>
          <a:prstGeom prst="rect">
            <a:avLst/>
          </a:prstGeom>
          <a:noFill/>
        </p:spPr>
        <p:txBody>
          <a:bodyPr wrap="square" rtlCol="0">
            <a:spAutoFit/>
          </a:bodyPr>
          <a:lstStyle/>
          <a:p>
            <a:r>
              <a:rPr lang="en-GB" sz="1600" b="1" dirty="0" smtClean="0"/>
              <a:t>● Data quality problems. Inadequate data analysis and reporting</a:t>
            </a:r>
            <a:endParaRPr lang="en-GB" sz="1600" b="1" dirty="0"/>
          </a:p>
        </p:txBody>
      </p:sp>
      <p:sp>
        <p:nvSpPr>
          <p:cNvPr id="19" name="TextBox 18"/>
          <p:cNvSpPr txBox="1"/>
          <p:nvPr/>
        </p:nvSpPr>
        <p:spPr>
          <a:xfrm>
            <a:off x="228600" y="4953000"/>
            <a:ext cx="4114800" cy="338554"/>
          </a:xfrm>
          <a:prstGeom prst="rect">
            <a:avLst/>
          </a:prstGeom>
          <a:noFill/>
        </p:spPr>
        <p:txBody>
          <a:bodyPr wrap="square" rtlCol="0">
            <a:spAutoFit/>
          </a:bodyPr>
          <a:lstStyle/>
          <a:p>
            <a:r>
              <a:rPr lang="en-GB" sz="1600" b="1" dirty="0" smtClean="0"/>
              <a:t>● Weak data governance and accountability</a:t>
            </a:r>
            <a:endParaRPr lang="en-GB" sz="1600" b="1" dirty="0"/>
          </a:p>
        </p:txBody>
      </p:sp>
      <p:sp>
        <p:nvSpPr>
          <p:cNvPr id="20" name="TextBox 19"/>
          <p:cNvSpPr txBox="1"/>
          <p:nvPr/>
        </p:nvSpPr>
        <p:spPr>
          <a:xfrm>
            <a:off x="4648200" y="4953000"/>
            <a:ext cx="4114800" cy="584775"/>
          </a:xfrm>
          <a:prstGeom prst="rect">
            <a:avLst/>
          </a:prstGeom>
          <a:noFill/>
        </p:spPr>
        <p:txBody>
          <a:bodyPr wrap="square" rtlCol="0">
            <a:spAutoFit/>
          </a:bodyPr>
          <a:lstStyle/>
          <a:p>
            <a:r>
              <a:rPr lang="en-GB" sz="1600" b="1" dirty="0" smtClean="0"/>
              <a:t>● Low level of political support for statistics. Inadequate institutional capacity.</a:t>
            </a:r>
            <a:endParaRPr lang="en-GB" sz="1600" b="1" dirty="0"/>
          </a:p>
        </p:txBody>
      </p:sp>
      <p:sp>
        <p:nvSpPr>
          <p:cNvPr id="21" name="TextBox 20"/>
          <p:cNvSpPr txBox="1"/>
          <p:nvPr/>
        </p:nvSpPr>
        <p:spPr>
          <a:xfrm>
            <a:off x="228600" y="5562600"/>
            <a:ext cx="3810000" cy="584775"/>
          </a:xfrm>
          <a:prstGeom prst="rect">
            <a:avLst/>
          </a:prstGeom>
          <a:noFill/>
        </p:spPr>
        <p:txBody>
          <a:bodyPr wrap="square" rtlCol="0">
            <a:spAutoFit/>
          </a:bodyPr>
          <a:lstStyle/>
          <a:p>
            <a:r>
              <a:rPr lang="en-GB" sz="1600" b="1" dirty="0" smtClean="0"/>
              <a:t>● Insufficient funding and dependence on external resources</a:t>
            </a:r>
            <a:endParaRPr lang="en-GB" sz="1600" b="1" dirty="0"/>
          </a:p>
        </p:txBody>
      </p:sp>
      <p:sp>
        <p:nvSpPr>
          <p:cNvPr id="22" name="TextBox 21"/>
          <p:cNvSpPr txBox="1"/>
          <p:nvPr/>
        </p:nvSpPr>
        <p:spPr>
          <a:xfrm>
            <a:off x="4648200" y="5562600"/>
            <a:ext cx="4191000" cy="830997"/>
          </a:xfrm>
          <a:prstGeom prst="rect">
            <a:avLst/>
          </a:prstGeom>
          <a:noFill/>
        </p:spPr>
        <p:txBody>
          <a:bodyPr wrap="square" rtlCol="0">
            <a:spAutoFit/>
          </a:bodyPr>
          <a:lstStyle/>
          <a:p>
            <a:r>
              <a:rPr lang="en-GB" sz="1600" b="1" dirty="0" smtClean="0"/>
              <a:t>● Low priority and inadequate funding for statistics. Inadequate resources (human and  financial).</a:t>
            </a:r>
            <a:endParaRPr lang="en-GB"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anim calcmode="lin" valueType="num">
                                      <p:cBhvr additive="base">
                                        <p:cTn id="25"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2">
                                            <p:txEl>
                                              <p:pRg st="0" end="0"/>
                                            </p:txEl>
                                          </p:spTgt>
                                        </p:tgtEl>
                                        <p:attrNameLst>
                                          <p:attrName>style.visibility</p:attrName>
                                        </p:attrNameLst>
                                      </p:cBhvr>
                                      <p:to>
                                        <p:strVal val="visible"/>
                                      </p:to>
                                    </p:set>
                                    <p:anim calcmode="lin" valueType="num">
                                      <p:cBhvr additive="base">
                                        <p:cTn id="29"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anim calcmode="lin" valueType="num">
                                      <p:cBhvr additive="base">
                                        <p:cTn id="35"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3">
                                            <p:txEl>
                                              <p:pRg st="0" end="0"/>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4">
                                            <p:txEl>
                                              <p:pRg st="0" end="0"/>
                                            </p:txEl>
                                          </p:spTgt>
                                        </p:tgtEl>
                                        <p:attrNameLst>
                                          <p:attrName>style.visibility</p:attrName>
                                        </p:attrNameLst>
                                      </p:cBhvr>
                                      <p:to>
                                        <p:strVal val="visible"/>
                                      </p:to>
                                    </p:set>
                                    <p:anim calcmode="lin" valueType="num">
                                      <p:cBhvr additive="base">
                                        <p:cTn id="39"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5">
                                            <p:txEl>
                                              <p:pRg st="0" end="0"/>
                                            </p:txEl>
                                          </p:spTgt>
                                        </p:tgtEl>
                                        <p:attrNameLst>
                                          <p:attrName>style.visibility</p:attrName>
                                        </p:attrNameLst>
                                      </p:cBhvr>
                                      <p:to>
                                        <p:strVal val="visible"/>
                                      </p:to>
                                    </p:set>
                                    <p:anim calcmode="lin" valueType="num">
                                      <p:cBhvr additive="base">
                                        <p:cTn id="45"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5">
                                            <p:txEl>
                                              <p:pRg st="0" end="0"/>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6">
                                            <p:txEl>
                                              <p:pRg st="0" end="0"/>
                                            </p:txEl>
                                          </p:spTgt>
                                        </p:tgtEl>
                                        <p:attrNameLst>
                                          <p:attrName>style.visibility</p:attrName>
                                        </p:attrNameLst>
                                      </p:cBhvr>
                                      <p:to>
                                        <p:strVal val="visible"/>
                                      </p:to>
                                    </p:set>
                                    <p:anim calcmode="lin" valueType="num">
                                      <p:cBhvr additive="base">
                                        <p:cTn id="49"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xEl>
                                              <p:pRg st="0" end="0"/>
                                            </p:txEl>
                                          </p:spTgt>
                                        </p:tgtEl>
                                        <p:attrNameLst>
                                          <p:attrName>style.visibility</p:attrName>
                                        </p:attrNameLst>
                                      </p:cBhvr>
                                      <p:to>
                                        <p:strVal val="visible"/>
                                      </p:to>
                                    </p:set>
                                    <p:anim calcmode="lin" valueType="num">
                                      <p:cBhvr additive="base">
                                        <p:cTn id="55"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8">
                                            <p:txEl>
                                              <p:pRg st="0" end="0"/>
                                            </p:txEl>
                                          </p:spTgt>
                                        </p:tgtEl>
                                        <p:attrNameLst>
                                          <p:attrName>style.visibility</p:attrName>
                                        </p:attrNameLst>
                                      </p:cBhvr>
                                      <p:to>
                                        <p:strVal val="visible"/>
                                      </p:to>
                                    </p:set>
                                    <p:anim calcmode="lin" valueType="num">
                                      <p:cBhvr additive="base">
                                        <p:cTn id="59"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9">
                                            <p:txEl>
                                              <p:pRg st="0" end="0"/>
                                            </p:txEl>
                                          </p:spTgt>
                                        </p:tgtEl>
                                        <p:attrNameLst>
                                          <p:attrName>style.visibility</p:attrName>
                                        </p:attrNameLst>
                                      </p:cBhvr>
                                      <p:to>
                                        <p:strVal val="visible"/>
                                      </p:to>
                                    </p:set>
                                    <p:anim calcmode="lin" valueType="num">
                                      <p:cBhvr additive="base">
                                        <p:cTn id="65"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19">
                                            <p:txEl>
                                              <p:pRg st="0" end="0"/>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0">
                                            <p:txEl>
                                              <p:pRg st="0" end="0"/>
                                            </p:txEl>
                                          </p:spTgt>
                                        </p:tgtEl>
                                        <p:attrNameLst>
                                          <p:attrName>style.visibility</p:attrName>
                                        </p:attrNameLst>
                                      </p:cBhvr>
                                      <p:to>
                                        <p:strVal val="visible"/>
                                      </p:to>
                                    </p:set>
                                    <p:anim calcmode="lin" valueType="num">
                                      <p:cBhvr additive="base">
                                        <p:cTn id="69"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21">
                                            <p:txEl>
                                              <p:pRg st="0" end="0"/>
                                            </p:txEl>
                                          </p:spTgt>
                                        </p:tgtEl>
                                        <p:attrNameLst>
                                          <p:attrName>style.visibility</p:attrName>
                                        </p:attrNameLst>
                                      </p:cBhvr>
                                      <p:to>
                                        <p:strVal val="visible"/>
                                      </p:to>
                                    </p:set>
                                    <p:anim calcmode="lin" valueType="num">
                                      <p:cBhvr additive="base">
                                        <p:cTn id="75"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21">
                                            <p:txEl>
                                              <p:pRg st="0" end="0"/>
                                            </p:tx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22">
                                            <p:txEl>
                                              <p:pRg st="0" end="0"/>
                                            </p:txEl>
                                          </p:spTgt>
                                        </p:tgtEl>
                                        <p:attrNameLst>
                                          <p:attrName>style.visibility</p:attrName>
                                        </p:attrNameLst>
                                      </p:cBhvr>
                                      <p:to>
                                        <p:strVal val="visible"/>
                                      </p:to>
                                    </p:set>
                                    <p:anim calcmode="lin" valueType="num">
                                      <p:cBhvr additive="base">
                                        <p:cTn id="79"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
                                            <p:txEl>
                                              <p:pRg st="0" end="0"/>
                                            </p:txEl>
                                          </p:spTgt>
                                        </p:tgtEl>
                                        <p:attrNameLst>
                                          <p:attrName>style.visibility</p:attrName>
                                        </p:attrNameLst>
                                      </p:cBhvr>
                                      <p:to>
                                        <p:strVal val="visible"/>
                                      </p:to>
                                    </p:set>
                                    <p:anim calcmode="lin" valueType="num">
                                      <p:cBhvr additive="base">
                                        <p:cTn id="8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
                                            <p:txEl>
                                              <p:pRg st="0" end="0"/>
                                            </p:txEl>
                                          </p:spTgt>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8">
                                            <p:txEl>
                                              <p:pRg st="0" end="0"/>
                                            </p:txEl>
                                          </p:spTgt>
                                        </p:tgtEl>
                                        <p:attrNameLst>
                                          <p:attrName>style.visibility</p:attrName>
                                        </p:attrNameLst>
                                      </p:cBhvr>
                                      <p:to>
                                        <p:strVal val="visible"/>
                                      </p:to>
                                    </p:set>
                                    <p:anim calcmode="lin" valueType="num">
                                      <p:cBhvr additive="base">
                                        <p:cTn id="8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build="allAtOnce"/>
      <p:bldP spid="8" grpId="0" build="allAtOnce"/>
      <p:bldP spid="9" grpId="0"/>
      <p:bldP spid="10" grpId="0"/>
      <p:bldP spid="11" grpId="0" build="allAtOnce"/>
      <p:bldP spid="12" grpId="0" build="allAtOnce"/>
      <p:bldP spid="13" grpId="0" build="allAtOnce"/>
      <p:bldP spid="14" grpId="0" build="allAtOnce"/>
      <p:bldP spid="15" grpId="0" build="allAtOnce"/>
      <p:bldP spid="16" grpId="0" build="allAtOnce"/>
      <p:bldP spid="17" grpId="0" build="allAtOnce"/>
      <p:bldP spid="18" grpId="0" build="allAtOnce"/>
      <p:bldP spid="19" grpId="0" build="allAtOnce"/>
      <p:bldP spid="20" grpId="0" build="allAtOnce"/>
      <p:bldP spid="21" grpId="0" build="allAtOnce"/>
      <p:bldP spid="22"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41910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r>
              <a:rPr lang="en-GB" b="1" dirty="0" smtClean="0">
                <a:solidFill>
                  <a:schemeClr val="accent1">
                    <a:lumMod val="50000"/>
                  </a:schemeClr>
                </a:solidFill>
                <a:effectLst>
                  <a:glow rad="63500">
                    <a:schemeClr val="accent1">
                      <a:satMod val="175000"/>
                      <a:alpha val="40000"/>
                    </a:schemeClr>
                  </a:glow>
                </a:effectLst>
              </a:rPr>
              <a:t>Collection of </a:t>
            </a:r>
            <a:r>
              <a:rPr lang="en-GB" b="1" dirty="0" smtClean="0">
                <a:solidFill>
                  <a:schemeClr val="accent1">
                    <a:lumMod val="50000"/>
                  </a:schemeClr>
                </a:solidFill>
                <a:effectLst>
                  <a:glow rad="63500">
                    <a:schemeClr val="accent1">
                      <a:satMod val="175000"/>
                      <a:alpha val="40000"/>
                    </a:schemeClr>
                  </a:glow>
                </a:effectLst>
              </a:rPr>
              <a:t>Data</a:t>
            </a:r>
            <a:endParaRPr lang="en-GB" b="1" dirty="0">
              <a:solidFill>
                <a:schemeClr val="accent1">
                  <a:lumMod val="50000"/>
                </a:schemeClr>
              </a:solidFill>
              <a:effectLst>
                <a:glow rad="63500">
                  <a:schemeClr val="accent1">
                    <a:satMod val="175000"/>
                    <a:alpha val="40000"/>
                  </a:schemeClr>
                </a:glow>
              </a:effectLst>
            </a:endParaRPr>
          </a:p>
        </p:txBody>
      </p:sp>
      <p:sp>
        <p:nvSpPr>
          <p:cNvPr id="3" name="Rounded Rectangle 2"/>
          <p:cNvSpPr/>
          <p:nvPr/>
        </p:nvSpPr>
        <p:spPr>
          <a:xfrm>
            <a:off x="4724400" y="3657600"/>
            <a:ext cx="4191000" cy="2971800"/>
          </a:xfrm>
          <a:prstGeom prst="roundRect">
            <a:avLst/>
          </a:prstGeom>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r>
              <a:rPr lang="en-GB" sz="1600" b="1" i="1" dirty="0" smtClean="0">
                <a:latin typeface="Garamond" pitchFamily="18" charset="0"/>
              </a:rPr>
              <a:t>Data must be disaggregated to the lowest levels of administration by gender, age, income, disability, and other categories. </a:t>
            </a:r>
          </a:p>
          <a:p>
            <a:endParaRPr lang="en-GB" sz="1600" b="1" i="1" dirty="0" smtClean="0">
              <a:latin typeface="Garamond" pitchFamily="18" charset="0"/>
            </a:endParaRPr>
          </a:p>
          <a:p>
            <a:r>
              <a:rPr lang="en-GB" sz="1600" b="1" i="1" dirty="0" smtClean="0">
                <a:latin typeface="Garamond" pitchFamily="18" charset="0"/>
              </a:rPr>
              <a:t>People must be counted to make them count. Civil registration should be accessible and provided at no cost.</a:t>
            </a:r>
          </a:p>
          <a:p>
            <a:endParaRPr lang="en-GB" sz="1600" b="1" i="1" dirty="0" smtClean="0">
              <a:latin typeface="Garamond" pitchFamily="18" charset="0"/>
            </a:endParaRPr>
          </a:p>
          <a:p>
            <a:pPr algn="r"/>
            <a:r>
              <a:rPr lang="en-GB" sz="1600" b="1" dirty="0" smtClean="0"/>
              <a:t>Africa Data Consensus</a:t>
            </a:r>
            <a:endParaRPr lang="en-GB" sz="1600" b="1" dirty="0"/>
          </a:p>
        </p:txBody>
      </p:sp>
      <p:sp>
        <p:nvSpPr>
          <p:cNvPr id="4" name="Rounded Rectangle 3"/>
          <p:cNvSpPr/>
          <p:nvPr/>
        </p:nvSpPr>
        <p:spPr>
          <a:xfrm>
            <a:off x="4724400" y="228600"/>
            <a:ext cx="4114800" cy="3048000"/>
          </a:xfrm>
          <a:prstGeom prst="roundRect">
            <a:avLst/>
          </a:prstGeom>
          <a:scene3d>
            <a:camera prst="orthographicFront"/>
            <a:lightRig rig="threePt" dir="t"/>
          </a:scene3d>
          <a:sp3d>
            <a:bevelT w="152400" h="50800" prst="softRound"/>
          </a:sp3d>
        </p:spPr>
        <p:style>
          <a:lnRef idx="1">
            <a:schemeClr val="accent1"/>
          </a:lnRef>
          <a:fillRef idx="2">
            <a:schemeClr val="accent1"/>
          </a:fillRef>
          <a:effectRef idx="1">
            <a:schemeClr val="accent1"/>
          </a:effectRef>
          <a:fontRef idx="minor">
            <a:schemeClr val="dk1"/>
          </a:fontRef>
        </p:style>
        <p:txBody>
          <a:bodyPr rtlCol="0" anchor="ctr"/>
          <a:lstStyle/>
          <a:p>
            <a:r>
              <a:rPr lang="en-GB" b="1" i="1" dirty="0" smtClean="0">
                <a:latin typeface="Garamond" pitchFamily="18" charset="0"/>
              </a:rPr>
              <a:t> </a:t>
            </a:r>
            <a:r>
              <a:rPr lang="en-GB" sz="1600" b="1" i="1" dirty="0" smtClean="0">
                <a:latin typeface="Garamond" pitchFamily="18" charset="0"/>
              </a:rPr>
              <a:t>Statistics authorities shall not embark upon statistical surveys except where pertinent information is unavailable from administrative records or the quality of such information is inadequate in relation to the quality requirements of statistical information.</a:t>
            </a:r>
          </a:p>
          <a:p>
            <a:endParaRPr lang="en-GB" sz="1600" b="1" i="1" dirty="0" smtClean="0">
              <a:latin typeface="Garamond" pitchFamily="18" charset="0"/>
            </a:endParaRPr>
          </a:p>
          <a:p>
            <a:pPr algn="r"/>
            <a:r>
              <a:rPr lang="en-GB" sz="1600" b="1" dirty="0" smtClean="0"/>
              <a:t>African Charter on Statistics</a:t>
            </a:r>
            <a:endParaRPr lang="en-GB" sz="1600" b="1" dirty="0"/>
          </a:p>
        </p:txBody>
      </p:sp>
      <p:sp>
        <p:nvSpPr>
          <p:cNvPr id="5" name="Rounded Rectangle 4"/>
          <p:cNvSpPr/>
          <p:nvPr/>
        </p:nvSpPr>
        <p:spPr>
          <a:xfrm>
            <a:off x="228600" y="1371600"/>
            <a:ext cx="3962400" cy="3429000"/>
          </a:xfrm>
          <a:prstGeom prst="round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r>
              <a:rPr lang="en-GB" sz="1600" b="1" i="1" dirty="0" smtClean="0">
                <a:latin typeface="Garamond" pitchFamily="18" charset="0"/>
              </a:rPr>
              <a:t> ... calls for the strengthening and leveraging of administrative and other sources of statistical information, and the development of a statistical base to ensure the availability of a broad range of statistics at low cost.</a:t>
            </a:r>
          </a:p>
          <a:p>
            <a:endParaRPr lang="en-GB" sz="1600" b="1" i="1" dirty="0" smtClean="0">
              <a:latin typeface="Garamond" pitchFamily="18" charset="0"/>
            </a:endParaRPr>
          </a:p>
          <a:p>
            <a:pPr algn="r"/>
            <a:r>
              <a:rPr lang="en-GB" sz="1600" b="1" dirty="0" smtClean="0"/>
              <a:t>Strategy for the Harmonisation of Statistics in Africa</a:t>
            </a:r>
            <a:endParaRPr lang="en-GB"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bg/>
                                          </p:spTgt>
                                        </p:tgtEl>
                                        <p:attrNameLst>
                                          <p:attrName>style.visibility</p:attrName>
                                        </p:attrNameLst>
                                      </p:cBhvr>
                                      <p:to>
                                        <p:strVal val="visible"/>
                                      </p:to>
                                    </p:set>
                                    <p:anim calcmode="lin" valueType="num">
                                      <p:cBhvr additive="base">
                                        <p:cTn id="21"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2" dur="500" fill="hold"/>
                                        <p:tgtEl>
                                          <p:spTgt spid="5">
                                            <p:bg/>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 calcmode="lin" valueType="num">
                                      <p:cBhvr additive="base">
                                        <p:cTn id="2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bg/>
                                          </p:spTgt>
                                        </p:tgtEl>
                                        <p:attrNameLst>
                                          <p:attrName>style.visibility</p:attrName>
                                        </p:attrNameLst>
                                      </p:cBhvr>
                                      <p:to>
                                        <p:strVal val="visible"/>
                                      </p:to>
                                    </p:set>
                                    <p:anim calcmode="lin" valueType="num">
                                      <p:cBhvr additive="base">
                                        <p:cTn id="35" dur="500" fill="hold"/>
                                        <p:tgtEl>
                                          <p:spTgt spid="3">
                                            <p:bg/>
                                          </p:spTgt>
                                        </p:tgtEl>
                                        <p:attrNameLst>
                                          <p:attrName>ppt_x</p:attrName>
                                        </p:attrNameLst>
                                      </p:cBhvr>
                                      <p:tavLst>
                                        <p:tav tm="0">
                                          <p:val>
                                            <p:strVal val="#ppt_x"/>
                                          </p:val>
                                        </p:tav>
                                        <p:tav tm="100000">
                                          <p:val>
                                            <p:strVal val="#ppt_x"/>
                                          </p:val>
                                        </p:tav>
                                      </p:tavLst>
                                    </p:anim>
                                    <p:anim calcmode="lin" valueType="num">
                                      <p:cBhvr additive="base">
                                        <p:cTn id="36" dur="500" fill="hold"/>
                                        <p:tgtEl>
                                          <p:spTgt spid="3">
                                            <p:bg/>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anim calcmode="lin" valueType="num">
                                      <p:cBhvr additive="base">
                                        <p:cTn id="3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 calcmode="lin" valueType="num">
                                      <p:cBhvr additive="base">
                                        <p:cTn id="4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additive="base">
                                        <p:cTn id="4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P spid="5"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41910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r>
              <a:rPr lang="en-GB" b="1" dirty="0" smtClean="0">
                <a:solidFill>
                  <a:schemeClr val="accent1">
                    <a:lumMod val="50000"/>
                  </a:schemeClr>
                </a:solidFill>
                <a:effectLst>
                  <a:glow rad="63500">
                    <a:schemeClr val="accent1">
                      <a:satMod val="175000"/>
                      <a:alpha val="40000"/>
                    </a:schemeClr>
                  </a:glow>
                </a:effectLst>
              </a:rPr>
              <a:t>Production of Statistics</a:t>
            </a:r>
            <a:endParaRPr lang="en-GB" b="1" dirty="0">
              <a:solidFill>
                <a:schemeClr val="accent1">
                  <a:lumMod val="50000"/>
                </a:schemeClr>
              </a:solidFill>
              <a:effectLst>
                <a:glow rad="63500">
                  <a:schemeClr val="accent1">
                    <a:satMod val="175000"/>
                    <a:alpha val="40000"/>
                  </a:schemeClr>
                </a:glow>
              </a:effectLst>
            </a:endParaRPr>
          </a:p>
        </p:txBody>
      </p:sp>
      <p:sp>
        <p:nvSpPr>
          <p:cNvPr id="3" name="Rounded Rectangle 2"/>
          <p:cNvSpPr/>
          <p:nvPr/>
        </p:nvSpPr>
        <p:spPr>
          <a:xfrm>
            <a:off x="4724400" y="3657600"/>
            <a:ext cx="4191000" cy="2971800"/>
          </a:xfrm>
          <a:prstGeom prst="roundRect">
            <a:avLst/>
          </a:prstGeom>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r>
              <a:rPr lang="en-GB" sz="1600" b="1" i="1" dirty="0" smtClean="0">
                <a:latin typeface="Garamond" pitchFamily="18" charset="0"/>
              </a:rPr>
              <a:t>All international norms and standards relating to official statistics should, where applicable, be extended to all data so as to improve their validity and credibility</a:t>
            </a:r>
            <a:r>
              <a:rPr lang="en-GB" sz="1600" b="1" i="1" dirty="0" smtClean="0">
                <a:latin typeface="Garamond" pitchFamily="18" charset="0"/>
              </a:rPr>
              <a:t>.</a:t>
            </a:r>
          </a:p>
          <a:p>
            <a:endParaRPr lang="en-GB" sz="1600" b="1" i="1" dirty="0" smtClean="0">
              <a:latin typeface="Garamond" pitchFamily="18" charset="0"/>
            </a:endParaRPr>
          </a:p>
          <a:p>
            <a:pPr algn="r"/>
            <a:r>
              <a:rPr lang="en-GB" sz="1600" b="1" dirty="0" smtClean="0"/>
              <a:t>Africa Data Consensus</a:t>
            </a:r>
            <a:endParaRPr lang="en-GB" sz="1600" b="1" dirty="0"/>
          </a:p>
        </p:txBody>
      </p:sp>
      <p:sp>
        <p:nvSpPr>
          <p:cNvPr id="4" name="Rounded Rectangle 3"/>
          <p:cNvSpPr/>
          <p:nvPr/>
        </p:nvSpPr>
        <p:spPr>
          <a:xfrm>
            <a:off x="4724400" y="228600"/>
            <a:ext cx="4114800" cy="3048000"/>
          </a:xfrm>
          <a:prstGeom prst="roundRect">
            <a:avLst/>
          </a:prstGeom>
          <a:scene3d>
            <a:camera prst="orthographicFront"/>
            <a:lightRig rig="threePt" dir="t"/>
          </a:scene3d>
          <a:sp3d>
            <a:bevelT w="152400" h="50800" prst="softRound"/>
          </a:sp3d>
        </p:spPr>
        <p:style>
          <a:lnRef idx="1">
            <a:schemeClr val="accent1"/>
          </a:lnRef>
          <a:fillRef idx="2">
            <a:schemeClr val="accent1"/>
          </a:fillRef>
          <a:effectRef idx="1">
            <a:schemeClr val="accent1"/>
          </a:effectRef>
          <a:fontRef idx="minor">
            <a:schemeClr val="dk1"/>
          </a:fontRef>
        </p:style>
        <p:txBody>
          <a:bodyPr rtlCol="0" anchor="ctr"/>
          <a:lstStyle/>
          <a:p>
            <a:r>
              <a:rPr lang="en-GB" b="1" i="1" dirty="0" smtClean="0">
                <a:latin typeface="Garamond" pitchFamily="18" charset="0"/>
              </a:rPr>
              <a:t> </a:t>
            </a:r>
            <a:r>
              <a:rPr lang="en-GB" sz="1600" b="1" i="1" dirty="0" smtClean="0">
                <a:latin typeface="Garamond" pitchFamily="18" charset="0"/>
              </a:rPr>
              <a:t>African statistics shall be internally coherent over time and allow for comparison between regions and countries. To this end, these statistics shall make combined use of related data derived from different sources. It shall employ internationally recognized and accepted concepts, classifications, terminologies and methods</a:t>
            </a:r>
            <a:endParaRPr lang="en-GB" sz="1600" b="1" i="1" dirty="0" smtClean="0">
              <a:latin typeface="Garamond" pitchFamily="18" charset="0"/>
            </a:endParaRPr>
          </a:p>
          <a:p>
            <a:endParaRPr lang="en-GB" sz="1600" b="1" i="1" dirty="0" smtClean="0">
              <a:latin typeface="Garamond" pitchFamily="18" charset="0"/>
            </a:endParaRPr>
          </a:p>
          <a:p>
            <a:pPr algn="r"/>
            <a:r>
              <a:rPr lang="en-GB" sz="1600" b="1" dirty="0" smtClean="0"/>
              <a:t>African Charter on Statistics</a:t>
            </a:r>
            <a:endParaRPr lang="en-GB" sz="1600" b="1" dirty="0"/>
          </a:p>
        </p:txBody>
      </p:sp>
      <p:sp>
        <p:nvSpPr>
          <p:cNvPr id="5" name="Rounded Rectangle 4"/>
          <p:cNvSpPr/>
          <p:nvPr/>
        </p:nvSpPr>
        <p:spPr>
          <a:xfrm>
            <a:off x="228600" y="1371600"/>
            <a:ext cx="3962400" cy="3429000"/>
          </a:xfrm>
          <a:prstGeom prst="round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endParaRPr lang="en-GB" sz="1600" b="1" i="1" dirty="0" smtClean="0">
              <a:latin typeface="Garamond" pitchFamily="18" charset="0"/>
            </a:endParaRPr>
          </a:p>
          <a:p>
            <a:r>
              <a:rPr lang="en-GB" sz="1600" b="1" i="1" dirty="0" smtClean="0">
                <a:latin typeface="Garamond" pitchFamily="18" charset="0"/>
              </a:rPr>
              <a:t>... the </a:t>
            </a:r>
            <a:r>
              <a:rPr lang="en-GB" sz="1600" b="1" i="1" dirty="0" smtClean="0">
                <a:latin typeface="Garamond" pitchFamily="18" charset="0"/>
              </a:rPr>
              <a:t>adoption of international standards and common methods adjusted to African realities and </a:t>
            </a:r>
            <a:r>
              <a:rPr lang="en-GB" sz="1600" b="1" i="1" dirty="0" smtClean="0">
                <a:latin typeface="Garamond" pitchFamily="18" charset="0"/>
              </a:rPr>
              <a:t>better </a:t>
            </a:r>
            <a:r>
              <a:rPr lang="en-GB" sz="1600" b="1" i="1" dirty="0" smtClean="0">
                <a:latin typeface="Garamond" pitchFamily="18" charset="0"/>
              </a:rPr>
              <a:t>coordination of statistical development efforts and sustained production of harmonized</a:t>
            </a:r>
          </a:p>
          <a:p>
            <a:r>
              <a:rPr lang="en-GB" sz="1600" b="1" i="1" dirty="0" smtClean="0">
                <a:latin typeface="Garamond" pitchFamily="18" charset="0"/>
              </a:rPr>
              <a:t>statistics to inform policy decisions</a:t>
            </a:r>
            <a:r>
              <a:rPr lang="en-GB" sz="1600" b="1" i="1" dirty="0" smtClean="0">
                <a:latin typeface="Garamond" pitchFamily="18" charset="0"/>
              </a:rPr>
              <a:t>.</a:t>
            </a:r>
          </a:p>
          <a:p>
            <a:endParaRPr lang="en-GB" sz="1600" b="1" i="1" dirty="0" smtClean="0">
              <a:latin typeface="Garamond" pitchFamily="18" charset="0"/>
            </a:endParaRPr>
          </a:p>
          <a:p>
            <a:pPr algn="r"/>
            <a:r>
              <a:rPr lang="en-GB" sz="1600" b="1" dirty="0" smtClean="0"/>
              <a:t>Strategy for the Harmonisation of Statistics in Africa</a:t>
            </a:r>
            <a:endParaRPr lang="en-GB"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bg/>
                                          </p:spTgt>
                                        </p:tgtEl>
                                        <p:attrNameLst>
                                          <p:attrName>style.visibility</p:attrName>
                                        </p:attrNameLst>
                                      </p:cBhvr>
                                      <p:to>
                                        <p:strVal val="visible"/>
                                      </p:to>
                                    </p:set>
                                    <p:anim calcmode="lin" valueType="num">
                                      <p:cBhvr additive="base">
                                        <p:cTn id="21"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2" dur="500" fill="hold"/>
                                        <p:tgtEl>
                                          <p:spTgt spid="5">
                                            <p:bg/>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additive="base">
                                        <p:cTn id="2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 calcmode="lin" valueType="num">
                                      <p:cBhvr additive="base">
                                        <p:cTn id="2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 calcmode="lin" valueType="num">
                                      <p:cBhvr additive="base">
                                        <p:cTn id="3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bg/>
                                          </p:spTgt>
                                        </p:tgtEl>
                                        <p:attrNameLst>
                                          <p:attrName>style.visibility</p:attrName>
                                        </p:attrNameLst>
                                      </p:cBhvr>
                                      <p:to>
                                        <p:strVal val="visible"/>
                                      </p:to>
                                    </p:set>
                                    <p:anim calcmode="lin" valueType="num">
                                      <p:cBhvr additive="base">
                                        <p:cTn id="39" dur="500" fill="hold"/>
                                        <p:tgtEl>
                                          <p:spTgt spid="3">
                                            <p:bg/>
                                          </p:spTgt>
                                        </p:tgtEl>
                                        <p:attrNameLst>
                                          <p:attrName>ppt_x</p:attrName>
                                        </p:attrNameLst>
                                      </p:cBhvr>
                                      <p:tavLst>
                                        <p:tav tm="0">
                                          <p:val>
                                            <p:strVal val="#ppt_x"/>
                                          </p:val>
                                        </p:tav>
                                        <p:tav tm="100000">
                                          <p:val>
                                            <p:strVal val="#ppt_x"/>
                                          </p:val>
                                        </p:tav>
                                      </p:tavLst>
                                    </p:anim>
                                    <p:anim calcmode="lin" valueType="num">
                                      <p:cBhvr additive="base">
                                        <p:cTn id="40" dur="500" fill="hold"/>
                                        <p:tgtEl>
                                          <p:spTgt spid="3">
                                            <p:bg/>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anim calcmode="lin" valueType="num">
                                      <p:cBhvr additive="base">
                                        <p:cTn id="4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 calcmode="lin" valueType="num">
                                      <p:cBhvr additive="base">
                                        <p:cTn id="4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P spid="5"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34290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r>
              <a:rPr lang="en-GB" b="1" dirty="0" smtClean="0">
                <a:solidFill>
                  <a:schemeClr val="accent1">
                    <a:lumMod val="50000"/>
                  </a:schemeClr>
                </a:solidFill>
                <a:effectLst>
                  <a:glow rad="63500">
                    <a:schemeClr val="accent1">
                      <a:satMod val="175000"/>
                      <a:alpha val="40000"/>
                    </a:schemeClr>
                  </a:glow>
                </a:effectLst>
              </a:rPr>
              <a:t>Use of </a:t>
            </a:r>
            <a:r>
              <a:rPr lang="en-GB" b="1" dirty="0" smtClean="0">
                <a:solidFill>
                  <a:schemeClr val="accent1">
                    <a:lumMod val="50000"/>
                  </a:schemeClr>
                </a:solidFill>
                <a:effectLst>
                  <a:glow rad="63500">
                    <a:schemeClr val="accent1">
                      <a:satMod val="175000"/>
                      <a:alpha val="40000"/>
                    </a:schemeClr>
                  </a:glow>
                </a:effectLst>
              </a:rPr>
              <a:t>Information</a:t>
            </a:r>
            <a:endParaRPr lang="en-GB" b="1" dirty="0">
              <a:solidFill>
                <a:schemeClr val="accent1">
                  <a:lumMod val="50000"/>
                </a:schemeClr>
              </a:solidFill>
              <a:effectLst>
                <a:glow rad="63500">
                  <a:schemeClr val="accent1">
                    <a:satMod val="175000"/>
                    <a:alpha val="40000"/>
                  </a:schemeClr>
                </a:glow>
              </a:effectLst>
            </a:endParaRPr>
          </a:p>
        </p:txBody>
      </p:sp>
      <p:sp>
        <p:nvSpPr>
          <p:cNvPr id="3" name="Rounded Rectangle 2"/>
          <p:cNvSpPr/>
          <p:nvPr/>
        </p:nvSpPr>
        <p:spPr>
          <a:xfrm>
            <a:off x="4648200" y="4648200"/>
            <a:ext cx="4191000" cy="1981200"/>
          </a:xfrm>
          <a:prstGeom prst="roundRect">
            <a:avLst/>
          </a:prstGeom>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r>
              <a:rPr lang="en-GB" sz="1600" b="1" i="1" dirty="0" smtClean="0">
                <a:latin typeface="Garamond" pitchFamily="18" charset="0"/>
              </a:rPr>
              <a:t>Data must be driven by needs rather than for its own sake</a:t>
            </a:r>
            <a:r>
              <a:rPr lang="en-GB" sz="1600" b="1" i="1" dirty="0" smtClean="0">
                <a:latin typeface="Garamond" pitchFamily="18" charset="0"/>
              </a:rPr>
              <a:t>.</a:t>
            </a:r>
          </a:p>
          <a:p>
            <a:endParaRPr lang="en-GB" sz="1600" b="1" i="1" dirty="0" smtClean="0">
              <a:latin typeface="Garamond" pitchFamily="18" charset="0"/>
            </a:endParaRPr>
          </a:p>
          <a:p>
            <a:r>
              <a:rPr lang="en-GB" sz="1600" b="1" i="1" dirty="0" smtClean="0">
                <a:latin typeface="Garamond" pitchFamily="18" charset="0"/>
              </a:rPr>
              <a:t>Data </a:t>
            </a:r>
            <a:r>
              <a:rPr lang="en-GB" sz="1600" b="1" i="1" dirty="0" smtClean="0">
                <a:latin typeface="Garamond" pitchFamily="18" charset="0"/>
              </a:rPr>
              <a:t>should be translated into information that is simple, understandable and relevant</a:t>
            </a:r>
            <a:r>
              <a:rPr lang="en-GB" sz="1600" b="1" i="1" dirty="0" smtClean="0">
                <a:latin typeface="Garamond" pitchFamily="18" charset="0"/>
              </a:rPr>
              <a:t>.</a:t>
            </a:r>
          </a:p>
          <a:p>
            <a:endParaRPr lang="en-GB" sz="1600" b="1" i="1" dirty="0" smtClean="0">
              <a:latin typeface="Garamond" pitchFamily="18" charset="0"/>
            </a:endParaRPr>
          </a:p>
          <a:p>
            <a:pPr algn="r"/>
            <a:r>
              <a:rPr lang="en-GB" sz="1600" b="1" dirty="0" smtClean="0"/>
              <a:t>Africa Data Consensus</a:t>
            </a:r>
            <a:endParaRPr lang="en-GB" sz="1600" b="1" dirty="0"/>
          </a:p>
        </p:txBody>
      </p:sp>
      <p:sp>
        <p:nvSpPr>
          <p:cNvPr id="4" name="Rounded Rectangle 3"/>
          <p:cNvSpPr/>
          <p:nvPr/>
        </p:nvSpPr>
        <p:spPr>
          <a:xfrm>
            <a:off x="4724400" y="228600"/>
            <a:ext cx="4114800" cy="4038600"/>
          </a:xfrm>
          <a:prstGeom prst="roundRect">
            <a:avLst/>
          </a:prstGeom>
          <a:scene3d>
            <a:camera prst="orthographicFront"/>
            <a:lightRig rig="threePt" dir="t"/>
          </a:scene3d>
          <a:sp3d>
            <a:bevelT w="152400" h="50800" prst="softRound"/>
          </a:sp3d>
        </p:spPr>
        <p:style>
          <a:lnRef idx="1">
            <a:schemeClr val="accent1"/>
          </a:lnRef>
          <a:fillRef idx="2">
            <a:schemeClr val="accent1"/>
          </a:fillRef>
          <a:effectRef idx="1">
            <a:schemeClr val="accent1"/>
          </a:effectRef>
          <a:fontRef idx="minor">
            <a:schemeClr val="dk1"/>
          </a:fontRef>
        </p:style>
        <p:txBody>
          <a:bodyPr rtlCol="0" anchor="ctr"/>
          <a:lstStyle/>
          <a:p>
            <a:r>
              <a:rPr lang="en-GB" dirty="0" smtClean="0"/>
              <a:t> </a:t>
            </a:r>
            <a:r>
              <a:rPr lang="en-GB" sz="1600" b="1" i="1" dirty="0" smtClean="0">
                <a:latin typeface="Garamond" pitchFamily="18" charset="0"/>
              </a:rPr>
              <a:t>African statistics shall reflect current and topical events and </a:t>
            </a:r>
            <a:r>
              <a:rPr lang="en-GB" sz="1600" b="1" i="1" dirty="0" smtClean="0">
                <a:latin typeface="Garamond" pitchFamily="18" charset="0"/>
              </a:rPr>
              <a:t>trends. </a:t>
            </a:r>
          </a:p>
          <a:p>
            <a:endParaRPr lang="en-GB" sz="1600" b="1" i="1" dirty="0" smtClean="0">
              <a:latin typeface="Garamond" pitchFamily="18" charset="0"/>
            </a:endParaRPr>
          </a:p>
          <a:p>
            <a:r>
              <a:rPr lang="en-GB" sz="1600" b="1" i="1" dirty="0" smtClean="0">
                <a:latin typeface="Garamond" pitchFamily="18" charset="0"/>
              </a:rPr>
              <a:t>Statistics shall be presented in a clear and comprehensible form. </a:t>
            </a:r>
            <a:endParaRPr lang="en-GB" sz="1600" b="1" i="1" dirty="0" smtClean="0">
              <a:latin typeface="Garamond" pitchFamily="18" charset="0"/>
            </a:endParaRPr>
          </a:p>
          <a:p>
            <a:endParaRPr lang="en-GB" sz="1600" b="1" i="1" dirty="0" smtClean="0">
              <a:latin typeface="Garamond" pitchFamily="18" charset="0"/>
            </a:endParaRPr>
          </a:p>
          <a:p>
            <a:r>
              <a:rPr lang="en-GB" sz="1600" b="1" i="1" dirty="0" smtClean="0">
                <a:latin typeface="Garamond" pitchFamily="18" charset="0"/>
              </a:rPr>
              <a:t> African statistics shall meet the needs of </a:t>
            </a:r>
            <a:r>
              <a:rPr lang="en-GB" sz="1600" b="1" i="1" dirty="0" smtClean="0">
                <a:latin typeface="Garamond" pitchFamily="18" charset="0"/>
              </a:rPr>
              <a:t>users. </a:t>
            </a:r>
            <a:r>
              <a:rPr lang="en-GB" sz="1600" b="1" i="1" dirty="0" smtClean="0">
                <a:latin typeface="Garamond" pitchFamily="18" charset="0"/>
              </a:rPr>
              <a:t>Mechanisms for consultation with all African statistics users without discrimination shall be put in place with a view to ensuring that the statistical information offered are commensurate with their needs</a:t>
            </a:r>
            <a:r>
              <a:rPr lang="en-GB" sz="1600" b="1" i="1" dirty="0" smtClean="0">
                <a:latin typeface="Garamond" pitchFamily="18" charset="0"/>
              </a:rPr>
              <a:t>.</a:t>
            </a:r>
          </a:p>
          <a:p>
            <a:endParaRPr lang="en-GB" sz="1600" b="1" i="1" dirty="0" smtClean="0">
              <a:latin typeface="Garamond" pitchFamily="18" charset="0"/>
            </a:endParaRPr>
          </a:p>
          <a:p>
            <a:pPr algn="r"/>
            <a:r>
              <a:rPr lang="en-GB" sz="1600" b="1" dirty="0" smtClean="0"/>
              <a:t>African Charter on Statistics</a:t>
            </a:r>
            <a:endParaRPr lang="en-GB" sz="1600" b="1" dirty="0"/>
          </a:p>
        </p:txBody>
      </p:sp>
      <p:sp>
        <p:nvSpPr>
          <p:cNvPr id="5" name="Rounded Rectangle 4"/>
          <p:cNvSpPr/>
          <p:nvPr/>
        </p:nvSpPr>
        <p:spPr>
          <a:xfrm>
            <a:off x="228600" y="1676400"/>
            <a:ext cx="3962400" cy="2971800"/>
          </a:xfrm>
          <a:prstGeom prst="round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r>
              <a:rPr lang="en-GB" sz="1600" b="1" i="1" dirty="0" smtClean="0"/>
              <a:t> </a:t>
            </a:r>
            <a:endParaRPr lang="en-GB" sz="1600" b="1" i="1" dirty="0" smtClean="0">
              <a:latin typeface="Garamond" pitchFamily="18" charset="0"/>
            </a:endParaRPr>
          </a:p>
          <a:p>
            <a:r>
              <a:rPr lang="en-GB" sz="1600" b="1" i="1" dirty="0" smtClean="0">
                <a:latin typeface="Garamond" pitchFamily="18" charset="0"/>
              </a:rPr>
              <a:t>To drive evidence-based decisions through the use of statistics; to engage policy-makers, especially legislators, in statistical discourse; and to advocate more strongly for the use of statistics. To improve communication of statistical information.</a:t>
            </a:r>
            <a:endParaRPr lang="en-GB" sz="1600" b="1" i="1" dirty="0" smtClean="0">
              <a:latin typeface="Garamond" pitchFamily="18" charset="0"/>
            </a:endParaRPr>
          </a:p>
          <a:p>
            <a:endParaRPr lang="en-GB" sz="1600" b="1" i="1" dirty="0" smtClean="0">
              <a:latin typeface="Garamond" pitchFamily="18" charset="0"/>
            </a:endParaRPr>
          </a:p>
          <a:p>
            <a:pPr algn="r"/>
            <a:r>
              <a:rPr lang="en-GB" sz="1600" b="1" dirty="0" smtClean="0"/>
              <a:t>Strategy for the Harmonisation of Statistics in Africa</a:t>
            </a:r>
            <a:endParaRPr lang="en-GB"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bg/>
                                          </p:spTgt>
                                        </p:tgtEl>
                                        <p:attrNameLst>
                                          <p:attrName>style.visibility</p:attrName>
                                        </p:attrNameLst>
                                      </p:cBhvr>
                                      <p:to>
                                        <p:strVal val="visible"/>
                                      </p:to>
                                    </p:set>
                                    <p:anim calcmode="lin" valueType="num">
                                      <p:cBhvr additive="base">
                                        <p:cTn id="29" dur="500" fill="hold"/>
                                        <p:tgtEl>
                                          <p:spTgt spid="5">
                                            <p:bg/>
                                          </p:spTgt>
                                        </p:tgtEl>
                                        <p:attrNameLst>
                                          <p:attrName>ppt_x</p:attrName>
                                        </p:attrNameLst>
                                      </p:cBhvr>
                                      <p:tavLst>
                                        <p:tav tm="0">
                                          <p:val>
                                            <p:strVal val="#ppt_x"/>
                                          </p:val>
                                        </p:tav>
                                        <p:tav tm="100000">
                                          <p:val>
                                            <p:strVal val="#ppt_x"/>
                                          </p:val>
                                        </p:tav>
                                      </p:tavLst>
                                    </p:anim>
                                    <p:anim calcmode="lin" valueType="num">
                                      <p:cBhvr additive="base">
                                        <p:cTn id="30" dur="500" fill="hold"/>
                                        <p:tgtEl>
                                          <p:spTgt spid="5">
                                            <p:bg/>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 calcmode="lin" valueType="num">
                                      <p:cBhvr additive="base">
                                        <p:cTn id="3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0" end="0"/>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 calcmode="lin" valueType="num">
                                      <p:cBhvr additive="base">
                                        <p:cTn id="3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5">
                                            <p:txEl>
                                              <p:charRg st="253" end="308"/>
                                            </p:txEl>
                                          </p:spTgt>
                                        </p:tgtEl>
                                        <p:attrNameLst>
                                          <p:attrName>style.visibility</p:attrName>
                                        </p:attrNameLst>
                                      </p:cBhvr>
                                      <p:to>
                                        <p:strVal val="visible"/>
                                      </p:to>
                                    </p:set>
                                    <p:anim calcmode="lin" valueType="num">
                                      <p:cBhvr additive="base">
                                        <p:cTn id="41" dur="500" fill="hold"/>
                                        <p:tgtEl>
                                          <p:spTgt spid="5">
                                            <p:txEl>
                                              <p:charRg st="253" end="30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charRg st="253" end="30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3">
                                            <p:bg/>
                                          </p:spTgt>
                                        </p:tgtEl>
                                        <p:attrNameLst>
                                          <p:attrName>style.visibility</p:attrName>
                                        </p:attrNameLst>
                                      </p:cBhvr>
                                      <p:to>
                                        <p:strVal val="visible"/>
                                      </p:to>
                                    </p:set>
                                    <p:anim calcmode="lin" valueType="num">
                                      <p:cBhvr additive="base">
                                        <p:cTn id="4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48" dur="500" fill="hold"/>
                                        <p:tgtEl>
                                          <p:spTgt spid="3">
                                            <p:bg/>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0" end="0"/>
                                            </p:txEl>
                                          </p:spTgt>
                                        </p:tgtEl>
                                        <p:attrNameLst>
                                          <p:attrName>style.visibility</p:attrName>
                                        </p:attrNameLst>
                                      </p:cBhvr>
                                      <p:to>
                                        <p:strVal val="visible"/>
                                      </p:to>
                                    </p:set>
                                    <p:anim calcmode="lin" valueType="num">
                                      <p:cBhvr additive="base">
                                        <p:cTn id="5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0" end="0"/>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2" end="2"/>
                                            </p:txEl>
                                          </p:spTgt>
                                        </p:tgtEl>
                                        <p:attrNameLst>
                                          <p:attrName>style.visibility</p:attrName>
                                        </p:attrNameLst>
                                      </p:cBhvr>
                                      <p:to>
                                        <p:strVal val="visible"/>
                                      </p:to>
                                    </p:set>
                                    <p:anim calcmode="lin" valueType="num">
                                      <p:cBhvr additive="base">
                                        <p:cTn id="5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
                                            <p:txEl>
                                              <p:pRg st="4" end="4"/>
                                            </p:txEl>
                                          </p:spTgt>
                                        </p:tgtEl>
                                        <p:attrNameLst>
                                          <p:attrName>style.visibility</p:attrName>
                                        </p:attrNameLst>
                                      </p:cBhvr>
                                      <p:to>
                                        <p:strVal val="visible"/>
                                      </p:to>
                                    </p:set>
                                    <p:anim calcmode="lin" valueType="num">
                                      <p:cBhvr additive="base">
                                        <p:cTn id="5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P spid="5"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34290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r>
              <a:rPr lang="en-GB" b="1" dirty="0" smtClean="0">
                <a:solidFill>
                  <a:schemeClr val="accent1">
                    <a:lumMod val="50000"/>
                  </a:schemeClr>
                </a:solidFill>
                <a:effectLst>
                  <a:glow rad="63500">
                    <a:schemeClr val="accent1">
                      <a:satMod val="175000"/>
                      <a:alpha val="40000"/>
                    </a:schemeClr>
                  </a:glow>
                </a:effectLst>
              </a:rPr>
              <a:t>Openness</a:t>
            </a:r>
            <a:endParaRPr lang="en-GB" b="1" dirty="0">
              <a:solidFill>
                <a:schemeClr val="accent1">
                  <a:lumMod val="50000"/>
                </a:schemeClr>
              </a:solidFill>
              <a:effectLst>
                <a:glow rad="63500">
                  <a:schemeClr val="accent1">
                    <a:satMod val="175000"/>
                    <a:alpha val="40000"/>
                  </a:schemeClr>
                </a:glow>
              </a:effectLst>
            </a:endParaRPr>
          </a:p>
        </p:txBody>
      </p:sp>
      <p:sp>
        <p:nvSpPr>
          <p:cNvPr id="3" name="Rounded Rectangle 2"/>
          <p:cNvSpPr/>
          <p:nvPr/>
        </p:nvSpPr>
        <p:spPr>
          <a:xfrm>
            <a:off x="4648200" y="5029200"/>
            <a:ext cx="4191000" cy="1600200"/>
          </a:xfrm>
          <a:prstGeom prst="roundRect">
            <a:avLst/>
          </a:prstGeom>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r>
              <a:rPr lang="en-GB" sz="1600" b="1" i="1" dirty="0" smtClean="0">
                <a:latin typeface="Garamond" pitchFamily="18" charset="0"/>
              </a:rPr>
              <a:t>Official data belong to the people and should be open to all. They should be open by default.</a:t>
            </a:r>
          </a:p>
          <a:p>
            <a:endParaRPr lang="en-GB" sz="1600" b="1" i="1" dirty="0" smtClean="0">
              <a:latin typeface="Garamond" pitchFamily="18" charset="0"/>
            </a:endParaRPr>
          </a:p>
          <a:p>
            <a:pPr algn="r"/>
            <a:r>
              <a:rPr lang="en-GB" sz="1600" b="1" dirty="0" smtClean="0"/>
              <a:t>Africa Data Consensus</a:t>
            </a:r>
            <a:endParaRPr lang="en-GB" sz="1600" b="1" dirty="0"/>
          </a:p>
        </p:txBody>
      </p:sp>
      <p:sp>
        <p:nvSpPr>
          <p:cNvPr id="4" name="Rounded Rectangle 3"/>
          <p:cNvSpPr/>
          <p:nvPr/>
        </p:nvSpPr>
        <p:spPr>
          <a:xfrm>
            <a:off x="4724400" y="228600"/>
            <a:ext cx="4114800" cy="3048000"/>
          </a:xfrm>
          <a:prstGeom prst="roundRect">
            <a:avLst/>
          </a:prstGeom>
          <a:scene3d>
            <a:camera prst="orthographicFront"/>
            <a:lightRig rig="threePt" dir="t"/>
          </a:scene3d>
          <a:sp3d>
            <a:bevelT w="152400" h="50800" prst="softRound"/>
          </a:sp3d>
        </p:spPr>
        <p:style>
          <a:lnRef idx="1">
            <a:schemeClr val="accent1"/>
          </a:lnRef>
          <a:fillRef idx="2">
            <a:schemeClr val="accent1"/>
          </a:fillRef>
          <a:effectRef idx="1">
            <a:schemeClr val="accent1"/>
          </a:effectRef>
          <a:fontRef idx="minor">
            <a:schemeClr val="dk1"/>
          </a:fontRef>
        </p:style>
        <p:txBody>
          <a:bodyPr rtlCol="0" anchor="ctr"/>
          <a:lstStyle/>
          <a:p>
            <a:r>
              <a:rPr lang="en-GB" dirty="0" smtClean="0"/>
              <a:t> </a:t>
            </a:r>
            <a:r>
              <a:rPr lang="en-GB" sz="1600" b="1" i="1" dirty="0" smtClean="0">
                <a:latin typeface="Garamond" pitchFamily="18" charset="0"/>
              </a:rPr>
              <a:t>African statistics shall not be made inaccessible in any way whatsoever. This concomitant right of access for all users without restriction shall be guaranteed by domestic law. Micro-data may be made available to users on condition that the pertinent laws and procedures are respected and confidentiality is maintained.</a:t>
            </a:r>
          </a:p>
          <a:p>
            <a:endParaRPr lang="en-GB" sz="1600" b="1" i="1" dirty="0" smtClean="0">
              <a:latin typeface="Garamond" pitchFamily="18" charset="0"/>
            </a:endParaRPr>
          </a:p>
          <a:p>
            <a:pPr algn="r"/>
            <a:r>
              <a:rPr lang="en-GB" sz="1600" b="1" dirty="0" smtClean="0"/>
              <a:t>African Charter on Statistics</a:t>
            </a:r>
            <a:endParaRPr lang="en-GB" sz="1600" b="1" dirty="0"/>
          </a:p>
        </p:txBody>
      </p:sp>
      <p:sp>
        <p:nvSpPr>
          <p:cNvPr id="5" name="Rounded Rectangle 4"/>
          <p:cNvSpPr/>
          <p:nvPr/>
        </p:nvSpPr>
        <p:spPr>
          <a:xfrm>
            <a:off x="228600" y="1676400"/>
            <a:ext cx="3962400" cy="3429000"/>
          </a:xfrm>
          <a:prstGeom prst="round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r>
              <a:rPr lang="en-GB" sz="1600" b="1" i="1" dirty="0" smtClean="0"/>
              <a:t> </a:t>
            </a:r>
            <a:r>
              <a:rPr lang="en-GB" sz="1600" b="1" i="1" dirty="0" smtClean="0">
                <a:latin typeface="Garamond" pitchFamily="18" charset="0"/>
              </a:rPr>
              <a:t>Official statistics provide an indispensable element in the information system of a democratic society, serving the Government, the economy and the public with data ...To this end, official statistics that meet the test of practical utility are to be compiled and made available on an impartial basis by official statistical agencies to honour citizens’ entitlement to public information.</a:t>
            </a:r>
          </a:p>
          <a:p>
            <a:endParaRPr lang="en-GB" sz="1600" b="1" i="1" dirty="0" smtClean="0">
              <a:latin typeface="Garamond" pitchFamily="18" charset="0"/>
            </a:endParaRPr>
          </a:p>
          <a:p>
            <a:pPr algn="r"/>
            <a:r>
              <a:rPr lang="en-GB" sz="1600" b="1" dirty="0" smtClean="0"/>
              <a:t>Fundamental Principles of Statistics</a:t>
            </a:r>
            <a:endParaRPr lang="en-GB"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down)">
                                      <p:cBhvr>
                                        <p:cTn id="7" dur="500"/>
                                        <p:tgtEl>
                                          <p:spTgt spid="4">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down)">
                                      <p:cBhvr>
                                        <p:cTn id="10" dur="500"/>
                                        <p:tgtEl>
                                          <p:spTgt spid="4">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wipe(down)">
                                      <p:cBhvr>
                                        <p:cTn id="13" dur="500"/>
                                        <p:tgtEl>
                                          <p:spTgt spid="4">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
                                            <p:bg/>
                                          </p:spTgt>
                                        </p:tgtEl>
                                        <p:attrNameLst>
                                          <p:attrName>style.visibility</p:attrName>
                                        </p:attrNameLst>
                                      </p:cBhvr>
                                      <p:to>
                                        <p:strVal val="visible"/>
                                      </p:to>
                                    </p:set>
                                    <p:animEffect transition="in" filter="wipe(down)">
                                      <p:cBhvr>
                                        <p:cTn id="18" dur="500"/>
                                        <p:tgtEl>
                                          <p:spTgt spid="5">
                                            <p:bg/>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wipe(down)">
                                      <p:cBhvr>
                                        <p:cTn id="21" dur="500"/>
                                        <p:tgtEl>
                                          <p:spTgt spid="5">
                                            <p:txEl>
                                              <p:pRg st="0" end="0"/>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wipe(down)">
                                      <p:cBhvr>
                                        <p:cTn id="24" dur="500"/>
                                        <p:tgtEl>
                                          <p:spTgt spid="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bg/>
                                          </p:spTgt>
                                        </p:tgtEl>
                                        <p:attrNameLst>
                                          <p:attrName>style.visibility</p:attrName>
                                        </p:attrNameLst>
                                      </p:cBhvr>
                                      <p:to>
                                        <p:strVal val="visible"/>
                                      </p:to>
                                    </p:set>
                                    <p:animEffect transition="in" filter="wipe(down)">
                                      <p:cBhvr>
                                        <p:cTn id="29" dur="500"/>
                                        <p:tgtEl>
                                          <p:spTgt spid="3">
                                            <p:bg/>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wipe(down)">
                                      <p:cBhvr>
                                        <p:cTn id="32" dur="500"/>
                                        <p:tgtEl>
                                          <p:spTgt spid="3">
                                            <p:txEl>
                                              <p:pRg st="0" end="0"/>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wipe(down)">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P spid="5"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3429000" cy="838200"/>
          </a:xfrm>
          <a:prstGeom prst="rect">
            <a:avLst/>
          </a:prstGeom>
          <a:solidFill>
            <a:srgbClr val="FAC800"/>
          </a:solidFill>
        </p:spPr>
        <p:style>
          <a:lnRef idx="0">
            <a:schemeClr val="accent6"/>
          </a:lnRef>
          <a:fillRef idx="3">
            <a:schemeClr val="accent6"/>
          </a:fillRef>
          <a:effectRef idx="3">
            <a:schemeClr val="accent6"/>
          </a:effectRef>
          <a:fontRef idx="minor">
            <a:schemeClr val="lt1"/>
          </a:fontRef>
        </p:style>
        <p:txBody>
          <a:bodyPr rtlCol="0" anchor="ctr"/>
          <a:lstStyle/>
          <a:p>
            <a:r>
              <a:rPr lang="en-GB" b="1" dirty="0" smtClean="0">
                <a:solidFill>
                  <a:schemeClr val="accent1">
                    <a:lumMod val="50000"/>
                  </a:schemeClr>
                </a:solidFill>
                <a:effectLst>
                  <a:glow rad="63500">
                    <a:schemeClr val="accent1">
                      <a:satMod val="175000"/>
                      <a:alpha val="40000"/>
                    </a:schemeClr>
                  </a:glow>
                </a:effectLst>
              </a:rPr>
              <a:t>Role of NSO and NSDS</a:t>
            </a:r>
            <a:endParaRPr lang="en-GB" b="1" dirty="0">
              <a:solidFill>
                <a:schemeClr val="accent1">
                  <a:lumMod val="50000"/>
                </a:schemeClr>
              </a:solidFill>
              <a:effectLst>
                <a:glow rad="63500">
                  <a:schemeClr val="accent1">
                    <a:satMod val="175000"/>
                    <a:alpha val="40000"/>
                  </a:schemeClr>
                </a:glow>
              </a:effectLst>
            </a:endParaRPr>
          </a:p>
        </p:txBody>
      </p:sp>
      <p:sp>
        <p:nvSpPr>
          <p:cNvPr id="3" name="Rounded Rectangle 2"/>
          <p:cNvSpPr/>
          <p:nvPr/>
        </p:nvSpPr>
        <p:spPr>
          <a:xfrm>
            <a:off x="4648200" y="4343400"/>
            <a:ext cx="4191000" cy="2286000"/>
          </a:xfrm>
          <a:prstGeom prst="roundRect">
            <a:avLst/>
          </a:prstGeom>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rtlCol="0" anchor="ctr"/>
          <a:lstStyle/>
          <a:p>
            <a:r>
              <a:rPr lang="en-GB" sz="1600" b="1" i="1" dirty="0" smtClean="0">
                <a:latin typeface="Garamond" pitchFamily="18" charset="0"/>
              </a:rPr>
              <a:t>Governments should identify a body authorised to provide credentials to data communities providing open data, based on established criteria for quality, reliability, timeliness and relevance to statistical information needs..</a:t>
            </a:r>
            <a:endParaRPr lang="en-GB" sz="1600" b="1" i="1" dirty="0" smtClean="0">
              <a:latin typeface="Garamond" pitchFamily="18" charset="0"/>
            </a:endParaRPr>
          </a:p>
          <a:p>
            <a:endParaRPr lang="en-GB" sz="1600" b="1" i="1" dirty="0" smtClean="0">
              <a:latin typeface="Garamond" pitchFamily="18" charset="0"/>
            </a:endParaRPr>
          </a:p>
          <a:p>
            <a:pPr algn="r"/>
            <a:r>
              <a:rPr lang="en-GB" sz="1600" b="1" dirty="0" smtClean="0"/>
              <a:t>Africa Data Consensus</a:t>
            </a:r>
            <a:endParaRPr lang="en-GB" sz="1600" b="1" dirty="0"/>
          </a:p>
        </p:txBody>
      </p:sp>
      <p:sp>
        <p:nvSpPr>
          <p:cNvPr id="4" name="Rounded Rectangle 3"/>
          <p:cNvSpPr/>
          <p:nvPr/>
        </p:nvSpPr>
        <p:spPr>
          <a:xfrm>
            <a:off x="4724400" y="228600"/>
            <a:ext cx="4114800" cy="3048000"/>
          </a:xfrm>
          <a:prstGeom prst="roundRect">
            <a:avLst/>
          </a:prstGeom>
          <a:scene3d>
            <a:camera prst="orthographicFront"/>
            <a:lightRig rig="threePt" dir="t"/>
          </a:scene3d>
          <a:sp3d>
            <a:bevelT w="152400" h="50800" prst="softRound"/>
          </a:sp3d>
        </p:spPr>
        <p:style>
          <a:lnRef idx="1">
            <a:schemeClr val="accent1"/>
          </a:lnRef>
          <a:fillRef idx="2">
            <a:schemeClr val="accent1"/>
          </a:fillRef>
          <a:effectRef idx="1">
            <a:schemeClr val="accent1"/>
          </a:effectRef>
          <a:fontRef idx="minor">
            <a:schemeClr val="dk1"/>
          </a:fontRef>
        </p:style>
        <p:txBody>
          <a:bodyPr rtlCol="0" anchor="ctr"/>
          <a:lstStyle/>
          <a:p>
            <a:r>
              <a:rPr lang="en-GB" dirty="0" smtClean="0"/>
              <a:t> </a:t>
            </a:r>
            <a:r>
              <a:rPr lang="en-GB" sz="1600" b="1" i="1" dirty="0" smtClean="0">
                <a:latin typeface="Garamond" pitchFamily="18" charset="0"/>
              </a:rPr>
              <a:t>Statistical authorities shall also have the right and duty to make observations on erroneous interpretation and improper use of the statistical information that they disseminate</a:t>
            </a:r>
            <a:r>
              <a:rPr lang="en-GB" sz="1600" b="1" i="1" dirty="0" smtClean="0">
                <a:latin typeface="Garamond" pitchFamily="18" charset="0"/>
              </a:rPr>
              <a:t>.</a:t>
            </a:r>
            <a:endParaRPr lang="en-GB" sz="1600" b="1" i="1" dirty="0" smtClean="0">
              <a:latin typeface="Garamond" pitchFamily="18" charset="0"/>
            </a:endParaRPr>
          </a:p>
          <a:p>
            <a:endParaRPr lang="en-GB" sz="1600" b="1" i="1" dirty="0" smtClean="0">
              <a:latin typeface="Garamond" pitchFamily="18" charset="0"/>
            </a:endParaRPr>
          </a:p>
          <a:p>
            <a:pPr algn="r"/>
            <a:r>
              <a:rPr lang="en-GB" sz="1600" b="1" dirty="0" smtClean="0"/>
              <a:t>African Charter on Statistics</a:t>
            </a:r>
            <a:endParaRPr lang="en-GB" sz="1600" b="1" dirty="0"/>
          </a:p>
        </p:txBody>
      </p:sp>
      <p:sp>
        <p:nvSpPr>
          <p:cNvPr id="5" name="Rounded Rectangle 4"/>
          <p:cNvSpPr/>
          <p:nvPr/>
        </p:nvSpPr>
        <p:spPr>
          <a:xfrm>
            <a:off x="228600" y="1676400"/>
            <a:ext cx="3962400" cy="3429000"/>
          </a:xfrm>
          <a:prstGeom prst="roundRect">
            <a:avLst/>
          </a:prstGeom>
          <a:scene3d>
            <a:camera prst="orthographicFront"/>
            <a:lightRig rig="threePt" dir="t"/>
          </a:scene3d>
          <a:sp3d>
            <a:bevelT w="152400" h="50800" prst="softRound"/>
          </a:sp3d>
        </p:spPr>
        <p:style>
          <a:lnRef idx="1">
            <a:schemeClr val="accent6"/>
          </a:lnRef>
          <a:fillRef idx="2">
            <a:schemeClr val="accent6"/>
          </a:fillRef>
          <a:effectRef idx="1">
            <a:schemeClr val="accent6"/>
          </a:effectRef>
          <a:fontRef idx="minor">
            <a:schemeClr val="dk1"/>
          </a:fontRef>
        </p:style>
        <p:txBody>
          <a:bodyPr rtlCol="0" anchor="ctr"/>
          <a:lstStyle/>
          <a:p>
            <a:r>
              <a:rPr lang="en-GB" sz="1600" b="1" i="1" dirty="0" smtClean="0"/>
              <a:t> </a:t>
            </a:r>
            <a:r>
              <a:rPr lang="en-GB" sz="1600" b="1" i="1" dirty="0" smtClean="0">
                <a:latin typeface="Garamond" pitchFamily="18" charset="0"/>
              </a:rPr>
              <a:t>The development and implementation of National Strategies for the Development of Statistics (NSDSs) could help avoid the confusion created by the multiplicity of actors and their </a:t>
            </a:r>
            <a:r>
              <a:rPr lang="en-GB" sz="1600" b="1" i="1" dirty="0" smtClean="0">
                <a:latin typeface="Garamond" pitchFamily="18" charset="0"/>
              </a:rPr>
              <a:t>interventions</a:t>
            </a:r>
            <a:r>
              <a:rPr lang="en-GB" sz="1600" b="1" i="1" dirty="0" smtClean="0">
                <a:latin typeface="Garamond" pitchFamily="18" charset="0"/>
              </a:rPr>
              <a:t>.</a:t>
            </a:r>
            <a:endParaRPr lang="en-GB" sz="1600" b="1" i="1" dirty="0" smtClean="0">
              <a:latin typeface="Garamond" pitchFamily="18" charset="0"/>
            </a:endParaRPr>
          </a:p>
          <a:p>
            <a:endParaRPr lang="en-GB" sz="1600" b="1" i="1" dirty="0" smtClean="0">
              <a:latin typeface="Garamond" pitchFamily="18" charset="0"/>
            </a:endParaRPr>
          </a:p>
          <a:p>
            <a:pPr algn="r"/>
            <a:r>
              <a:rPr lang="en-GB" sz="1600" b="1" dirty="0" smtClean="0"/>
              <a:t>Strategy for the Harmonisation of Statistics in </a:t>
            </a:r>
            <a:r>
              <a:rPr lang="en-GB" sz="1600" b="1" dirty="0" smtClean="0"/>
              <a:t>Africa</a:t>
            </a:r>
            <a:endParaRPr lang="en-GB" sz="16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bg/>
                                          </p:spTgt>
                                        </p:tgtEl>
                                        <p:attrNameLst>
                                          <p:attrName>style.visibility</p:attrName>
                                        </p:attrNameLst>
                                      </p:cBhvr>
                                      <p:to>
                                        <p:strVal val="visible"/>
                                      </p:to>
                                    </p:set>
                                    <p:anim calcmode="lin" valueType="num">
                                      <p:cBhvr additive="base">
                                        <p:cTn id="21" dur="500" fill="hold"/>
                                        <p:tgtEl>
                                          <p:spTgt spid="5">
                                            <p:bg/>
                                          </p:spTgt>
                                        </p:tgtEl>
                                        <p:attrNameLst>
                                          <p:attrName>ppt_x</p:attrName>
                                        </p:attrNameLst>
                                      </p:cBhvr>
                                      <p:tavLst>
                                        <p:tav tm="0">
                                          <p:val>
                                            <p:strVal val="#ppt_x"/>
                                          </p:val>
                                        </p:tav>
                                        <p:tav tm="100000">
                                          <p:val>
                                            <p:strVal val="#ppt_x"/>
                                          </p:val>
                                        </p:tav>
                                      </p:tavLst>
                                    </p:anim>
                                    <p:anim calcmode="lin" valueType="num">
                                      <p:cBhvr additive="base">
                                        <p:cTn id="22" dur="500" fill="hold"/>
                                        <p:tgtEl>
                                          <p:spTgt spid="5">
                                            <p:bg/>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 calcmode="lin" valueType="num">
                                      <p:cBhvr additive="base">
                                        <p:cTn id="2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bg/>
                                          </p:spTgt>
                                        </p:tgtEl>
                                        <p:attrNameLst>
                                          <p:attrName>style.visibility</p:attrName>
                                        </p:attrNameLst>
                                      </p:cBhvr>
                                      <p:to>
                                        <p:strVal val="visible"/>
                                      </p:to>
                                    </p:set>
                                    <p:anim calcmode="lin" valueType="num">
                                      <p:cBhvr additive="base">
                                        <p:cTn id="35" dur="500" fill="hold"/>
                                        <p:tgtEl>
                                          <p:spTgt spid="3">
                                            <p:bg/>
                                          </p:spTgt>
                                        </p:tgtEl>
                                        <p:attrNameLst>
                                          <p:attrName>ppt_x</p:attrName>
                                        </p:attrNameLst>
                                      </p:cBhvr>
                                      <p:tavLst>
                                        <p:tav tm="0">
                                          <p:val>
                                            <p:strVal val="#ppt_x"/>
                                          </p:val>
                                        </p:tav>
                                        <p:tav tm="100000">
                                          <p:val>
                                            <p:strVal val="#ppt_x"/>
                                          </p:val>
                                        </p:tav>
                                      </p:tavLst>
                                    </p:anim>
                                    <p:anim calcmode="lin" valueType="num">
                                      <p:cBhvr additive="base">
                                        <p:cTn id="36" dur="500" fill="hold"/>
                                        <p:tgtEl>
                                          <p:spTgt spid="3">
                                            <p:bg/>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anim calcmode="lin" valueType="num">
                                      <p:cBhvr additive="base">
                                        <p:cTn id="3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 calcmode="lin" valueType="num">
                                      <p:cBhvr additive="base">
                                        <p:cTn id="4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4" grpId="0" build="allAtOnce" animBg="1"/>
      <p:bldP spid="5" grpId="0" build="allAtOnce"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1956</TotalTime>
  <Words>1275</Words>
  <Application>Microsoft Office PowerPoint</Application>
  <PresentationFormat>On-screen Show (4:3)</PresentationFormat>
  <Paragraphs>180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ACS          SHaSA          ADC </vt:lpstr>
      <vt:lpstr>Slide 4</vt:lpstr>
      <vt:lpstr>Slide 5</vt:lpstr>
      <vt:lpstr>Slide 6</vt:lpstr>
      <vt:lpstr>Slide 7</vt:lpstr>
      <vt:lpstr>Slide 8</vt:lpstr>
      <vt:lpstr>Slide 9</vt:lpstr>
      <vt:lpstr>ACS          SHaSA          ADC </vt:lpstr>
      <vt:lpstr>Slide 11</vt:lpstr>
      <vt:lpstr>Slide 12</vt:lpstr>
      <vt:lpstr>Slide 13</vt:lpstr>
      <vt:lpstr>ACS          SHaSA          ADC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Bill Anderson</dc:creator>
  <cp:lastModifiedBy>billa</cp:lastModifiedBy>
  <cp:revision>71</cp:revision>
  <dcterms:created xsi:type="dcterms:W3CDTF">2006-08-16T00:00:00Z</dcterms:created>
  <dcterms:modified xsi:type="dcterms:W3CDTF">2016-01-17T13:59:30Z</dcterms:modified>
</cp:coreProperties>
</file>