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9" r:id="rId2"/>
    <p:sldId id="413" r:id="rId3"/>
    <p:sldId id="414" r:id="rId4"/>
    <p:sldId id="415" r:id="rId5"/>
    <p:sldId id="422" r:id="rId6"/>
    <p:sldId id="416" r:id="rId7"/>
    <p:sldId id="425" r:id="rId8"/>
    <p:sldId id="427" r:id="rId9"/>
    <p:sldId id="430" r:id="rId10"/>
    <p:sldId id="428" r:id="rId11"/>
    <p:sldId id="429" r:id="rId12"/>
    <p:sldId id="431" r:id="rId13"/>
    <p:sldId id="432" r:id="rId14"/>
    <p:sldId id="433" r:id="rId15"/>
    <p:sldId id="434" r:id="rId16"/>
    <p:sldId id="435" r:id="rId17"/>
    <p:sldId id="25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me Petterson" initials="MP" lastIdx="1" clrIdx="0">
    <p:extLst>
      <p:ext uri="{19B8F6BF-5375-455C-9EA6-DF929625EA0E}">
        <p15:presenceInfo xmlns:p15="http://schemas.microsoft.com/office/powerpoint/2012/main" userId="S-1-5-21-3706463107-1129757542-2121548773-18570" providerId="AD"/>
      </p:ext>
    </p:extLst>
  </p:cmAuthor>
  <p:cmAuthor id="2" name="Ismael Issifou" initials="II" lastIdx="7" clrIdx="1">
    <p:extLst>
      <p:ext uri="{19B8F6BF-5375-455C-9EA6-DF929625EA0E}">
        <p15:presenceInfo xmlns:p15="http://schemas.microsoft.com/office/powerpoint/2012/main" userId="S-1-5-21-3706463107-1129757542-2121548773-11305" providerId="AD"/>
      </p:ext>
    </p:extLst>
  </p:cmAuthor>
  <p:cmAuthor id="3" name="Jean Luc Mastaki Namegabe" initials="JLMN" lastIdx="1" clrIdx="2">
    <p:extLst>
      <p:ext uri="{19B8F6BF-5375-455C-9EA6-DF929625EA0E}">
        <p15:presenceInfo xmlns:p15="http://schemas.microsoft.com/office/powerpoint/2012/main" userId="S-1-5-21-3706463107-1129757542-2121548773-3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AC0"/>
    <a:srgbClr val="5F2987"/>
    <a:srgbClr val="F09252"/>
    <a:srgbClr val="028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2" autoAdjust="0"/>
    <p:restoredTop sz="92393" autoAdjust="0"/>
  </p:normalViewPr>
  <p:slideViewPr>
    <p:cSldViewPr snapToGrid="0" snapToObjects="1">
      <p:cViewPr varScale="1">
        <p:scale>
          <a:sx n="66" d="100"/>
          <a:sy n="66" d="100"/>
        </p:scale>
        <p:origin x="1536" y="78"/>
      </p:cViewPr>
      <p:guideLst/>
    </p:cSldViewPr>
  </p:slideViewPr>
  <p:outlineViewPr>
    <p:cViewPr>
      <p:scale>
        <a:sx n="33" d="100"/>
        <a:sy n="33" d="100"/>
      </p:scale>
      <p:origin x="0" y="-22662"/>
    </p:cViewPr>
  </p:outlineViewPr>
  <p:notesTextViewPr>
    <p:cViewPr>
      <p:scale>
        <a:sx n="1" d="1"/>
        <a:sy n="1" d="1"/>
      </p:scale>
      <p:origin x="0" y="0"/>
    </p:cViewPr>
  </p:notesTextViewPr>
  <p:sorterViewPr>
    <p:cViewPr>
      <p:scale>
        <a:sx n="100" d="100"/>
        <a:sy n="100" d="100"/>
      </p:scale>
      <p:origin x="0" y="-2448"/>
    </p:cViewPr>
  </p:sorterViewPr>
  <p:notesViewPr>
    <p:cSldViewPr snapToGrid="0" snapToObjects="1">
      <p:cViewPr varScale="1">
        <p:scale>
          <a:sx n="130" d="100"/>
          <a:sy n="130" d="100"/>
        </p:scale>
        <p:origin x="34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Sheet4!$C$2</c:f>
              <c:strCache>
                <c:ptCount val="1"/>
                <c:pt idx="0">
                  <c:v>Gap dans le developpement du capital humain </c:v>
                </c:pt>
              </c:strCache>
            </c:strRef>
          </c:tx>
          <c:spPr>
            <a:solidFill>
              <a:schemeClr val="accent1"/>
            </a:solidFill>
            <a:ln>
              <a:noFill/>
            </a:ln>
            <a:effectLst/>
          </c:spPr>
          <c:invertIfNegative val="0"/>
          <c:cat>
            <c:strRef>
              <c:f>Sheet4!$B$3:$B$10</c:f>
              <c:strCache>
                <c:ptCount val="8"/>
                <c:pt idx="0">
                  <c:v>Amerique du Nord</c:v>
                </c:pt>
                <c:pt idx="1">
                  <c:v>Europe de l'ouest</c:v>
                </c:pt>
                <c:pt idx="2">
                  <c:v>Europe de l'Est et Asie centrale </c:v>
                </c:pt>
                <c:pt idx="3">
                  <c:v>Asie du Sud et Pacifique</c:v>
                </c:pt>
                <c:pt idx="4">
                  <c:v>Amerique latine et caraibe</c:v>
                </c:pt>
                <c:pt idx="5">
                  <c:v>Moyen orient et Afrique du Nord</c:v>
                </c:pt>
                <c:pt idx="6">
                  <c:v>Asie du Sud</c:v>
                </c:pt>
                <c:pt idx="7">
                  <c:v>Afrique SubSaharienne</c:v>
                </c:pt>
              </c:strCache>
            </c:strRef>
          </c:cat>
          <c:val>
            <c:numRef>
              <c:f>Sheet4!$C$3:$C$10</c:f>
              <c:numCache>
                <c:formatCode>General</c:formatCode>
                <c:ptCount val="8"/>
                <c:pt idx="0">
                  <c:v>26</c:v>
                </c:pt>
                <c:pt idx="1">
                  <c:v>29</c:v>
                </c:pt>
                <c:pt idx="2">
                  <c:v>33</c:v>
                </c:pt>
                <c:pt idx="3">
                  <c:v>34</c:v>
                </c:pt>
                <c:pt idx="4">
                  <c:v>40</c:v>
                </c:pt>
                <c:pt idx="5">
                  <c:v>44</c:v>
                </c:pt>
                <c:pt idx="6">
                  <c:v>46</c:v>
                </c:pt>
                <c:pt idx="7">
                  <c:v>47</c:v>
                </c:pt>
              </c:numCache>
            </c:numRef>
          </c:val>
          <c:extLst>
            <c:ext xmlns:c16="http://schemas.microsoft.com/office/drawing/2014/chart" uri="{C3380CC4-5D6E-409C-BE32-E72D297353CC}">
              <c16:uniqueId val="{00000000-23A6-47BE-922A-62FB2929BE38}"/>
            </c:ext>
          </c:extLst>
        </c:ser>
        <c:ser>
          <c:idx val="1"/>
          <c:order val="1"/>
          <c:tx>
            <c:strRef>
              <c:f>Sheet4!$D$2</c:f>
              <c:strCache>
                <c:ptCount val="1"/>
                <c:pt idx="0">
                  <c:v>Ecart au gap moyen regional (%)</c:v>
                </c:pt>
              </c:strCache>
            </c:strRef>
          </c:tx>
          <c:spPr>
            <a:solidFill>
              <a:schemeClr val="accent2"/>
            </a:solidFill>
            <a:ln>
              <a:noFill/>
            </a:ln>
            <a:effectLst/>
          </c:spPr>
          <c:invertIfNegative val="0"/>
          <c:cat>
            <c:strRef>
              <c:f>Sheet4!$B$3:$B$10</c:f>
              <c:strCache>
                <c:ptCount val="8"/>
                <c:pt idx="0">
                  <c:v>Amerique du Nord</c:v>
                </c:pt>
                <c:pt idx="1">
                  <c:v>Europe de l'ouest</c:v>
                </c:pt>
                <c:pt idx="2">
                  <c:v>Europe de l'Est et Asie centrale </c:v>
                </c:pt>
                <c:pt idx="3">
                  <c:v>Asie du Sud et Pacifique</c:v>
                </c:pt>
                <c:pt idx="4">
                  <c:v>Amerique latine et caraibe</c:v>
                </c:pt>
                <c:pt idx="5">
                  <c:v>Moyen orient et Afrique du Nord</c:v>
                </c:pt>
                <c:pt idx="6">
                  <c:v>Asie du Sud</c:v>
                </c:pt>
                <c:pt idx="7">
                  <c:v>Afrique SubSaharienne</c:v>
                </c:pt>
              </c:strCache>
            </c:strRef>
          </c:cat>
          <c:val>
            <c:numRef>
              <c:f>Sheet4!$D$3:$D$10</c:f>
              <c:numCache>
                <c:formatCode>General</c:formatCode>
                <c:ptCount val="8"/>
                <c:pt idx="0">
                  <c:v>-31.578947368421051</c:v>
                </c:pt>
                <c:pt idx="1">
                  <c:v>-23.684210526315788</c:v>
                </c:pt>
                <c:pt idx="2">
                  <c:v>-13.157894736842104</c:v>
                </c:pt>
                <c:pt idx="3">
                  <c:v>-10.526315789473683</c:v>
                </c:pt>
                <c:pt idx="4">
                  <c:v>5.2631578947368416</c:v>
                </c:pt>
                <c:pt idx="5">
                  <c:v>15.789473684210526</c:v>
                </c:pt>
                <c:pt idx="6">
                  <c:v>21.052631578947366</c:v>
                </c:pt>
                <c:pt idx="7">
                  <c:v>23.684210526315788</c:v>
                </c:pt>
              </c:numCache>
            </c:numRef>
          </c:val>
          <c:extLst>
            <c:ext xmlns:c16="http://schemas.microsoft.com/office/drawing/2014/chart" uri="{C3380CC4-5D6E-409C-BE32-E72D297353CC}">
              <c16:uniqueId val="{00000001-23A6-47BE-922A-62FB2929BE38}"/>
            </c:ext>
          </c:extLst>
        </c:ser>
        <c:dLbls>
          <c:showLegendKey val="0"/>
          <c:showVal val="0"/>
          <c:showCatName val="0"/>
          <c:showSerName val="0"/>
          <c:showPercent val="0"/>
          <c:showBubbleSize val="0"/>
        </c:dLbls>
        <c:gapWidth val="182"/>
        <c:axId val="496762056"/>
        <c:axId val="496760744"/>
      </c:barChart>
      <c:catAx>
        <c:axId val="496762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96760744"/>
        <c:crosses val="autoZero"/>
        <c:auto val="1"/>
        <c:lblAlgn val="ctr"/>
        <c:lblOffset val="100"/>
        <c:noMultiLvlLbl val="0"/>
      </c:catAx>
      <c:valAx>
        <c:axId val="496760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967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B0568-554A-4932-AC84-D2D4CB985E8F}" type="doc">
      <dgm:prSet loTypeId="urn:microsoft.com/office/officeart/2005/8/layout/hList7" loCatId="list" qsTypeId="urn:microsoft.com/office/officeart/2005/8/quickstyle/simple1" qsCatId="simple" csTypeId="urn:microsoft.com/office/officeart/2005/8/colors/accent1_2" csCatId="accent1" phldr="1"/>
      <dgm:spPr/>
    </dgm:pt>
    <dgm:pt modelId="{EB18278C-9519-4780-B653-71D430183B8D}">
      <dgm:prSet custT="1"/>
      <dgm:spPr/>
      <dgm:t>
        <a:bodyPr/>
        <a:lstStyle/>
        <a:p>
          <a:pPr algn="ctr"/>
          <a:r>
            <a:rPr lang="fr-FR" sz="1400" b="1" dirty="0"/>
            <a:t>La réactivité assurant que l’offre des compétences est capable de s’adapter à l’évolution de la demande </a:t>
          </a:r>
          <a:endParaRPr lang="en-US" sz="1400" dirty="0"/>
        </a:p>
      </dgm:t>
    </dgm:pt>
    <dgm:pt modelId="{81B0959C-05F5-43B4-966D-150BA36D3AE4}" type="parTrans" cxnId="{06C8616D-1C21-4CF5-9B48-5D6BFBA767DD}">
      <dgm:prSet/>
      <dgm:spPr/>
      <dgm:t>
        <a:bodyPr/>
        <a:lstStyle/>
        <a:p>
          <a:pPr algn="ctr"/>
          <a:endParaRPr lang="en-US"/>
        </a:p>
      </dgm:t>
    </dgm:pt>
    <dgm:pt modelId="{F3F557CF-B8CD-46B3-8FB3-C53325DAC2BD}" type="sibTrans" cxnId="{06C8616D-1C21-4CF5-9B48-5D6BFBA767DD}">
      <dgm:prSet/>
      <dgm:spPr/>
      <dgm:t>
        <a:bodyPr/>
        <a:lstStyle/>
        <a:p>
          <a:pPr algn="ctr"/>
          <a:endParaRPr lang="en-US"/>
        </a:p>
      </dgm:t>
    </dgm:pt>
    <dgm:pt modelId="{9B12FF1C-B8A9-4FB2-9643-B0C79AE896F6}">
      <dgm:prSet custT="1"/>
      <dgm:spPr/>
      <dgm:t>
        <a:bodyPr/>
        <a:lstStyle/>
        <a:p>
          <a:pPr algn="ctr"/>
          <a:r>
            <a:rPr lang="fr-FR" sz="1400" b="1" dirty="0"/>
            <a:t>La qualité et l’efficience de l’offre assurant que les compétences requises sont acquises au bon moment, au bon endroit et de la manière la plus efficace </a:t>
          </a:r>
          <a:endParaRPr lang="en-US" sz="1400" dirty="0"/>
        </a:p>
      </dgm:t>
    </dgm:pt>
    <dgm:pt modelId="{41D4D8E1-FBCE-4EDB-AE56-59BBDDEDB507}" type="parTrans" cxnId="{DE0A7F57-3ADA-407F-B428-DA739F633BDB}">
      <dgm:prSet/>
      <dgm:spPr/>
      <dgm:t>
        <a:bodyPr/>
        <a:lstStyle/>
        <a:p>
          <a:pPr algn="ctr"/>
          <a:endParaRPr lang="en-US"/>
        </a:p>
      </dgm:t>
    </dgm:pt>
    <dgm:pt modelId="{48897820-213D-4BC9-AEB4-CB3C1F097CAA}" type="sibTrans" cxnId="{DE0A7F57-3ADA-407F-B428-DA739F633BDB}">
      <dgm:prSet/>
      <dgm:spPr/>
      <dgm:t>
        <a:bodyPr/>
        <a:lstStyle/>
        <a:p>
          <a:pPr algn="ctr"/>
          <a:endParaRPr lang="en-US"/>
        </a:p>
      </dgm:t>
    </dgm:pt>
    <dgm:pt modelId="{C0914FCF-A76D-4D92-9D38-070AAEE0D15C}">
      <dgm:prSet custT="1"/>
      <dgm:spPr/>
      <dgm:t>
        <a:bodyPr/>
        <a:lstStyle/>
        <a:p>
          <a:pPr algn="ctr"/>
          <a:r>
            <a:rPr lang="fr-FR" sz="1400" b="1" baseline="0" dirty="0"/>
            <a:t>La flexibilité de l’offre permettant à chacun de se former quels que soient la matière, le moment ou les modalités choisis </a:t>
          </a:r>
          <a:endParaRPr lang="en-US" sz="1400" baseline="0" dirty="0"/>
        </a:p>
      </dgm:t>
    </dgm:pt>
    <dgm:pt modelId="{D114C978-BEC8-4625-B5B4-6761316B4705}" type="parTrans" cxnId="{AF6124FB-01F5-49A8-B03C-D4F8C2534DDA}">
      <dgm:prSet/>
      <dgm:spPr/>
      <dgm:t>
        <a:bodyPr/>
        <a:lstStyle/>
        <a:p>
          <a:pPr algn="ctr"/>
          <a:endParaRPr lang="en-US"/>
        </a:p>
      </dgm:t>
    </dgm:pt>
    <dgm:pt modelId="{54A7D330-0377-4C22-B422-644AEBB05DDD}" type="sibTrans" cxnId="{AF6124FB-01F5-49A8-B03C-D4F8C2534DDA}">
      <dgm:prSet/>
      <dgm:spPr/>
      <dgm:t>
        <a:bodyPr/>
        <a:lstStyle/>
        <a:p>
          <a:pPr algn="ctr"/>
          <a:endParaRPr lang="en-US"/>
        </a:p>
      </dgm:t>
    </dgm:pt>
    <dgm:pt modelId="{7FFC0567-7FEC-47DF-B7C1-F48DC72F2765}">
      <dgm:prSet custT="1"/>
      <dgm:spPr/>
      <dgm:t>
        <a:bodyPr/>
        <a:lstStyle/>
        <a:p>
          <a:pPr algn="ctr"/>
          <a:r>
            <a:rPr lang="fr-FR" sz="1400" b="1" dirty="0"/>
            <a:t>La  transférabilité des compétences afin celles acquises à l’école soient attestées sous une forme généralement admise et à ce que les qualifications acquises tout au long de la carrière soient reconnues et certifiées </a:t>
          </a:r>
          <a:endParaRPr lang="en-US" sz="1400" dirty="0"/>
        </a:p>
      </dgm:t>
    </dgm:pt>
    <dgm:pt modelId="{DFF9335F-42D5-428E-845C-844287D6E312}" type="parTrans" cxnId="{4D8AFAF2-14FE-4A21-9575-317B338732DF}">
      <dgm:prSet/>
      <dgm:spPr/>
      <dgm:t>
        <a:bodyPr/>
        <a:lstStyle/>
        <a:p>
          <a:pPr algn="ctr"/>
          <a:endParaRPr lang="en-US"/>
        </a:p>
      </dgm:t>
    </dgm:pt>
    <dgm:pt modelId="{22021E57-92AC-48A8-A09F-E807C20288ED}" type="sibTrans" cxnId="{4D8AFAF2-14FE-4A21-9575-317B338732DF}">
      <dgm:prSet/>
      <dgm:spPr/>
      <dgm:t>
        <a:bodyPr/>
        <a:lstStyle/>
        <a:p>
          <a:pPr algn="ctr"/>
          <a:endParaRPr lang="en-US"/>
        </a:p>
      </dgm:t>
    </dgm:pt>
    <dgm:pt modelId="{A4AB51D5-0CDC-4979-8B42-B1F201AA79EE}">
      <dgm:prSet custT="1"/>
      <dgm:spPr/>
      <dgm:t>
        <a:bodyPr/>
        <a:lstStyle/>
        <a:p>
          <a:pPr algn="ctr"/>
          <a:r>
            <a:rPr lang="fr-FR" sz="1400" b="1" dirty="0"/>
            <a:t>La facilité d’accès : l’élimination de</a:t>
          </a:r>
        </a:p>
        <a:p>
          <a:pPr algn="ctr"/>
          <a:r>
            <a:rPr lang="fr-FR" sz="1400" b="1" dirty="0"/>
            <a:t>barrières à l’entrée, comme les frais initiaux et les restrictions d’âge, et en proposant de multiples possibilités de formation et perfectionnement </a:t>
          </a:r>
          <a:endParaRPr lang="en-US" sz="1400" dirty="0"/>
        </a:p>
      </dgm:t>
    </dgm:pt>
    <dgm:pt modelId="{733CB33E-AD9C-4F76-9117-FA634BD60A8E}" type="parTrans" cxnId="{290CFDDB-6C03-42DA-9725-50C8D18F02BF}">
      <dgm:prSet/>
      <dgm:spPr/>
      <dgm:t>
        <a:bodyPr/>
        <a:lstStyle/>
        <a:p>
          <a:pPr algn="ctr"/>
          <a:endParaRPr lang="en-US"/>
        </a:p>
      </dgm:t>
    </dgm:pt>
    <dgm:pt modelId="{0D272931-DC28-4E2A-8D90-288946F348C6}" type="sibTrans" cxnId="{290CFDDB-6C03-42DA-9725-50C8D18F02BF}">
      <dgm:prSet/>
      <dgm:spPr/>
      <dgm:t>
        <a:bodyPr/>
        <a:lstStyle/>
        <a:p>
          <a:pPr algn="ctr"/>
          <a:endParaRPr lang="en-US"/>
        </a:p>
      </dgm:t>
    </dgm:pt>
    <dgm:pt modelId="{2E04430A-6E43-4768-AF4F-4303AADADE97}">
      <dgm:prSet custT="1"/>
      <dgm:spPr/>
      <dgm:t>
        <a:bodyPr/>
        <a:lstStyle/>
        <a:p>
          <a:pPr algn="ctr"/>
          <a:r>
            <a:rPr lang="fr-FR" sz="1400" b="1" dirty="0"/>
            <a:t>Une diminution du coût de perfectionnement en proposant un enseignement en modules basé sur des systèmes de capitalisation et de transfert d’unités de valeur, par exemple</a:t>
          </a:r>
          <a:endParaRPr lang="en-US" sz="1400" dirty="0"/>
        </a:p>
      </dgm:t>
    </dgm:pt>
    <dgm:pt modelId="{94251FAB-F9B6-4982-B1EE-1D51E6541038}" type="parTrans" cxnId="{03D7D301-9099-4C64-943D-7653A53076E4}">
      <dgm:prSet/>
      <dgm:spPr/>
      <dgm:t>
        <a:bodyPr/>
        <a:lstStyle/>
        <a:p>
          <a:pPr algn="ctr"/>
          <a:endParaRPr lang="en-US"/>
        </a:p>
      </dgm:t>
    </dgm:pt>
    <dgm:pt modelId="{AC23189E-E69E-49BC-8894-D9093B9D60C2}" type="sibTrans" cxnId="{03D7D301-9099-4C64-943D-7653A53076E4}">
      <dgm:prSet/>
      <dgm:spPr/>
      <dgm:t>
        <a:bodyPr/>
        <a:lstStyle/>
        <a:p>
          <a:pPr algn="ctr"/>
          <a:endParaRPr lang="en-US"/>
        </a:p>
      </dgm:t>
    </dgm:pt>
    <dgm:pt modelId="{DD5311B2-9437-472E-8B7B-B2EAEF94E9A5}" type="pres">
      <dgm:prSet presAssocID="{17BB0568-554A-4932-AC84-D2D4CB985E8F}" presName="Name0" presStyleCnt="0">
        <dgm:presLayoutVars>
          <dgm:dir/>
          <dgm:resizeHandles val="exact"/>
        </dgm:presLayoutVars>
      </dgm:prSet>
      <dgm:spPr/>
    </dgm:pt>
    <dgm:pt modelId="{FB679A4F-5CB8-4D01-A253-7DE372D2A67A}" type="pres">
      <dgm:prSet presAssocID="{17BB0568-554A-4932-AC84-D2D4CB985E8F}" presName="fgShape" presStyleLbl="fgShp" presStyleIdx="0" presStyleCnt="1" custScaleY="50000" custLinFactNeighborX="-1432" custLinFactNeighborY="50000"/>
      <dgm:spPr>
        <a:solidFill>
          <a:schemeClr val="accent2"/>
        </a:solidFill>
      </dgm:spPr>
    </dgm:pt>
    <dgm:pt modelId="{78773476-50FE-4D61-A683-3D1CB135FE4B}" type="pres">
      <dgm:prSet presAssocID="{17BB0568-554A-4932-AC84-D2D4CB985E8F}" presName="linComp" presStyleCnt="0"/>
      <dgm:spPr/>
    </dgm:pt>
    <dgm:pt modelId="{D3FEF0EA-15A6-4A50-A436-069747515CF1}" type="pres">
      <dgm:prSet presAssocID="{EB18278C-9519-4780-B653-71D430183B8D}" presName="compNode" presStyleCnt="0"/>
      <dgm:spPr/>
    </dgm:pt>
    <dgm:pt modelId="{3BB5914C-8B08-43C8-87EE-5FC10A2C1F54}" type="pres">
      <dgm:prSet presAssocID="{EB18278C-9519-4780-B653-71D430183B8D}" presName="bkgdShape" presStyleLbl="node1" presStyleIdx="0" presStyleCnt="6"/>
      <dgm:spPr/>
    </dgm:pt>
    <dgm:pt modelId="{7AA9B9B3-2395-45FA-B72A-AB32483CD1D8}" type="pres">
      <dgm:prSet presAssocID="{EB18278C-9519-4780-B653-71D430183B8D}" presName="nodeTx" presStyleLbl="node1" presStyleIdx="0" presStyleCnt="6">
        <dgm:presLayoutVars>
          <dgm:bulletEnabled val="1"/>
        </dgm:presLayoutVars>
      </dgm:prSet>
      <dgm:spPr/>
    </dgm:pt>
    <dgm:pt modelId="{1F83EFCC-5A02-444F-B03B-69F70BF0D9FF}" type="pres">
      <dgm:prSet presAssocID="{EB18278C-9519-4780-B653-71D430183B8D}" presName="invisiNode" presStyleLbl="node1" presStyleIdx="0" presStyleCnt="6"/>
      <dgm:spPr/>
    </dgm:pt>
    <dgm:pt modelId="{F5648FE1-F97B-40BB-BC96-B322801BED3B}" type="pres">
      <dgm:prSet presAssocID="{EB18278C-9519-4780-B653-71D430183B8D}" presName="imagNode" presStyleLbl="fgImgPlace1" presStyleIdx="0" presStyleCnt="6" custScaleX="52873" custScaleY="45278" custLinFactNeighborX="-1936" custLinFactNeighborY="-331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extLst>
        <a:ext uri="{E40237B7-FDA0-4F09-8148-C483321AD2D9}">
          <dgm14:cNvPr xmlns:dgm14="http://schemas.microsoft.com/office/drawing/2010/diagram" id="0" name="" descr="Plant"/>
        </a:ext>
      </dgm:extLst>
    </dgm:pt>
    <dgm:pt modelId="{199F1111-B430-4E61-A41A-C24FF6724074}" type="pres">
      <dgm:prSet presAssocID="{F3F557CF-B8CD-46B3-8FB3-C53325DAC2BD}" presName="sibTrans" presStyleLbl="sibTrans2D1" presStyleIdx="0" presStyleCnt="0"/>
      <dgm:spPr/>
    </dgm:pt>
    <dgm:pt modelId="{5ED99099-FB89-476A-B18F-ED948B4DE55B}" type="pres">
      <dgm:prSet presAssocID="{9B12FF1C-B8A9-4FB2-9643-B0C79AE896F6}" presName="compNode" presStyleCnt="0"/>
      <dgm:spPr/>
    </dgm:pt>
    <dgm:pt modelId="{213AD42C-8198-47AB-B25C-F123FD80BBE8}" type="pres">
      <dgm:prSet presAssocID="{9B12FF1C-B8A9-4FB2-9643-B0C79AE896F6}" presName="bkgdShape" presStyleLbl="node1" presStyleIdx="1" presStyleCnt="6"/>
      <dgm:spPr/>
    </dgm:pt>
    <dgm:pt modelId="{D59A6C48-D639-4654-9AB0-21B6B4F90773}" type="pres">
      <dgm:prSet presAssocID="{9B12FF1C-B8A9-4FB2-9643-B0C79AE896F6}" presName="nodeTx" presStyleLbl="node1" presStyleIdx="1" presStyleCnt="6">
        <dgm:presLayoutVars>
          <dgm:bulletEnabled val="1"/>
        </dgm:presLayoutVars>
      </dgm:prSet>
      <dgm:spPr/>
    </dgm:pt>
    <dgm:pt modelId="{6E9F02AF-0EEC-4E7B-BC04-DC3410AD3A49}" type="pres">
      <dgm:prSet presAssocID="{9B12FF1C-B8A9-4FB2-9643-B0C79AE896F6}" presName="invisiNode" presStyleLbl="node1" presStyleIdx="1" presStyleCnt="6"/>
      <dgm:spPr/>
    </dgm:pt>
    <dgm:pt modelId="{39554726-3B66-4D9E-9065-47CCC0926C2C}" type="pres">
      <dgm:prSet presAssocID="{9B12FF1C-B8A9-4FB2-9643-B0C79AE896F6}" presName="imagNode" presStyleLbl="fgImgPlace1" presStyleIdx="1" presStyleCnt="6" custScaleX="58001" custScaleY="46896" custLinFactNeighborX="-26" custLinFactNeighborY="-3311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1000" b="-11000"/>
          </a:stretch>
        </a:blipFill>
      </dgm:spPr>
      <dgm:extLst>
        <a:ext uri="{E40237B7-FDA0-4F09-8148-C483321AD2D9}">
          <dgm14:cNvPr xmlns:dgm14="http://schemas.microsoft.com/office/drawing/2010/diagram" id="0" name="" descr="Seeds"/>
        </a:ext>
      </dgm:extLst>
    </dgm:pt>
    <dgm:pt modelId="{A2F23650-3FBB-41D4-8E3F-59DC35D7CC88}" type="pres">
      <dgm:prSet presAssocID="{48897820-213D-4BC9-AEB4-CB3C1F097CAA}" presName="sibTrans" presStyleLbl="sibTrans2D1" presStyleIdx="0" presStyleCnt="0"/>
      <dgm:spPr/>
    </dgm:pt>
    <dgm:pt modelId="{CEFF6E28-D828-4B6A-BA16-1C6B2A44DF15}" type="pres">
      <dgm:prSet presAssocID="{C0914FCF-A76D-4D92-9D38-070AAEE0D15C}" presName="compNode" presStyleCnt="0"/>
      <dgm:spPr/>
    </dgm:pt>
    <dgm:pt modelId="{7C326945-00E2-42CD-90BD-4AF0A9CCB68F}" type="pres">
      <dgm:prSet presAssocID="{C0914FCF-A76D-4D92-9D38-070AAEE0D15C}" presName="bkgdShape" presStyleLbl="node1" presStyleIdx="2" presStyleCnt="6" custScaleX="107262"/>
      <dgm:spPr/>
    </dgm:pt>
    <dgm:pt modelId="{27879FAE-022D-4A37-9768-07D0189C7EB5}" type="pres">
      <dgm:prSet presAssocID="{C0914FCF-A76D-4D92-9D38-070AAEE0D15C}" presName="nodeTx" presStyleLbl="node1" presStyleIdx="2" presStyleCnt="6">
        <dgm:presLayoutVars>
          <dgm:bulletEnabled val="1"/>
        </dgm:presLayoutVars>
      </dgm:prSet>
      <dgm:spPr/>
    </dgm:pt>
    <dgm:pt modelId="{15450B29-D87F-4C24-B3FA-49A42D0E1EF0}" type="pres">
      <dgm:prSet presAssocID="{C0914FCF-A76D-4D92-9D38-070AAEE0D15C}" presName="invisiNode" presStyleLbl="node1" presStyleIdx="2" presStyleCnt="6"/>
      <dgm:spPr/>
    </dgm:pt>
    <dgm:pt modelId="{22532F71-CB90-4432-8626-F80111CA3308}" type="pres">
      <dgm:prSet presAssocID="{C0914FCF-A76D-4D92-9D38-070AAEE0D15C}" presName="imagNode" presStyleLbl="fgImgPlace1" presStyleIdx="2" presStyleCnt="6" custScaleX="60907" custScaleY="46899" custLinFactNeighborX="-1911" custLinFactNeighborY="-33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dgm:spPr>
      <dgm:extLst>
        <a:ext uri="{E40237B7-FDA0-4F09-8148-C483321AD2D9}">
          <dgm14:cNvPr xmlns:dgm14="http://schemas.microsoft.com/office/drawing/2010/diagram" id="0" name="" descr="Beach umbrella"/>
        </a:ext>
      </dgm:extLst>
    </dgm:pt>
    <dgm:pt modelId="{1E8270F2-695E-4082-9025-6CE8ED77AEA7}" type="pres">
      <dgm:prSet presAssocID="{54A7D330-0377-4C22-B422-644AEBB05DDD}" presName="sibTrans" presStyleLbl="sibTrans2D1" presStyleIdx="0" presStyleCnt="0"/>
      <dgm:spPr/>
    </dgm:pt>
    <dgm:pt modelId="{904F00A9-8265-408D-8EE1-4B428FF4C231}" type="pres">
      <dgm:prSet presAssocID="{7FFC0567-7FEC-47DF-B7C1-F48DC72F2765}" presName="compNode" presStyleCnt="0"/>
      <dgm:spPr/>
    </dgm:pt>
    <dgm:pt modelId="{71C442F9-BA76-4B39-85BB-9098EF82801C}" type="pres">
      <dgm:prSet presAssocID="{7FFC0567-7FEC-47DF-B7C1-F48DC72F2765}" presName="bkgdShape" presStyleLbl="node1" presStyleIdx="3" presStyleCnt="6" custScaleX="107242"/>
      <dgm:spPr/>
    </dgm:pt>
    <dgm:pt modelId="{A1045B6C-8175-464E-BC44-A08048C6CEC0}" type="pres">
      <dgm:prSet presAssocID="{7FFC0567-7FEC-47DF-B7C1-F48DC72F2765}" presName="nodeTx" presStyleLbl="node1" presStyleIdx="3" presStyleCnt="6">
        <dgm:presLayoutVars>
          <dgm:bulletEnabled val="1"/>
        </dgm:presLayoutVars>
      </dgm:prSet>
      <dgm:spPr/>
    </dgm:pt>
    <dgm:pt modelId="{12714AFD-2BBD-4691-96FB-74F7B8078E93}" type="pres">
      <dgm:prSet presAssocID="{7FFC0567-7FEC-47DF-B7C1-F48DC72F2765}" presName="invisiNode" presStyleLbl="node1" presStyleIdx="3" presStyleCnt="6"/>
      <dgm:spPr/>
    </dgm:pt>
    <dgm:pt modelId="{FF46FA5A-E23C-4AF2-BB75-6BAACA1B7306}" type="pres">
      <dgm:prSet presAssocID="{7FFC0567-7FEC-47DF-B7C1-F48DC72F2765}" presName="imagNode" presStyleLbl="fgImgPlace1" presStyleIdx="3" presStyleCnt="6" custScaleX="62722" custScaleY="50133" custLinFactNeighborX="-5035" custLinFactNeighborY="-357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2000" b="-12000"/>
          </a:stretch>
        </a:blipFill>
      </dgm:spPr>
      <dgm:extLst>
        <a:ext uri="{E40237B7-FDA0-4F09-8148-C483321AD2D9}">
          <dgm14:cNvPr xmlns:dgm14="http://schemas.microsoft.com/office/drawing/2010/diagram" id="0" name="" descr="Sun"/>
        </a:ext>
      </dgm:extLst>
    </dgm:pt>
    <dgm:pt modelId="{C16B1449-41BA-413D-82DA-3E90CE5ACDD7}" type="pres">
      <dgm:prSet presAssocID="{22021E57-92AC-48A8-A09F-E807C20288ED}" presName="sibTrans" presStyleLbl="sibTrans2D1" presStyleIdx="0" presStyleCnt="0"/>
      <dgm:spPr/>
    </dgm:pt>
    <dgm:pt modelId="{C484FC6D-F59B-416F-8582-8FCFC82C9114}" type="pres">
      <dgm:prSet presAssocID="{A4AB51D5-0CDC-4979-8B42-B1F201AA79EE}" presName="compNode" presStyleCnt="0"/>
      <dgm:spPr/>
    </dgm:pt>
    <dgm:pt modelId="{EC7F504B-0FCA-40AB-9884-8A33F67D0A15}" type="pres">
      <dgm:prSet presAssocID="{A4AB51D5-0CDC-4979-8B42-B1F201AA79EE}" presName="bkgdShape" presStyleLbl="node1" presStyleIdx="4" presStyleCnt="6" custScaleX="121580"/>
      <dgm:spPr/>
    </dgm:pt>
    <dgm:pt modelId="{89171CAE-1E39-4AE1-A95A-1E25DA17ED4D}" type="pres">
      <dgm:prSet presAssocID="{A4AB51D5-0CDC-4979-8B42-B1F201AA79EE}" presName="nodeTx" presStyleLbl="node1" presStyleIdx="4" presStyleCnt="6">
        <dgm:presLayoutVars>
          <dgm:bulletEnabled val="1"/>
        </dgm:presLayoutVars>
      </dgm:prSet>
      <dgm:spPr/>
    </dgm:pt>
    <dgm:pt modelId="{A34BF573-2517-4C33-843A-6B1B6A9CCF11}" type="pres">
      <dgm:prSet presAssocID="{A4AB51D5-0CDC-4979-8B42-B1F201AA79EE}" presName="invisiNode" presStyleLbl="node1" presStyleIdx="4" presStyleCnt="6"/>
      <dgm:spPr/>
    </dgm:pt>
    <dgm:pt modelId="{5421B466-D88D-429C-9EFB-77F557CDAFA8}" type="pres">
      <dgm:prSet presAssocID="{A4AB51D5-0CDC-4979-8B42-B1F201AA79EE}" presName="imagNode" presStyleLbl="fgImgPlace1" presStyleIdx="4" presStyleCnt="6" custScaleX="60263" custScaleY="46897" custLinFactNeighborX="-8931" custLinFactNeighborY="-3450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5000" b="-15000"/>
          </a:stretch>
        </a:blipFill>
      </dgm:spPr>
      <dgm:extLst>
        <a:ext uri="{E40237B7-FDA0-4F09-8148-C483321AD2D9}">
          <dgm14:cNvPr xmlns:dgm14="http://schemas.microsoft.com/office/drawing/2010/diagram" id="0" name="" descr="Thumbs up sign"/>
        </a:ext>
      </dgm:extLst>
    </dgm:pt>
    <dgm:pt modelId="{39CB0AE8-18DD-446A-867C-46E83EBB9753}" type="pres">
      <dgm:prSet presAssocID="{0D272931-DC28-4E2A-8D90-288946F348C6}" presName="sibTrans" presStyleLbl="sibTrans2D1" presStyleIdx="0" presStyleCnt="0"/>
      <dgm:spPr/>
    </dgm:pt>
    <dgm:pt modelId="{67A44202-3FC7-45F1-86A6-C90667061BB3}" type="pres">
      <dgm:prSet presAssocID="{2E04430A-6E43-4768-AF4F-4303AADADE97}" presName="compNode" presStyleCnt="0"/>
      <dgm:spPr/>
    </dgm:pt>
    <dgm:pt modelId="{81EB291C-2277-48F8-B415-7499695ADAA8}" type="pres">
      <dgm:prSet presAssocID="{2E04430A-6E43-4768-AF4F-4303AADADE97}" presName="bkgdShape" presStyleLbl="node1" presStyleIdx="5" presStyleCnt="6"/>
      <dgm:spPr/>
    </dgm:pt>
    <dgm:pt modelId="{2BA8BBA0-A0DB-4D07-8274-A21605B7F70E}" type="pres">
      <dgm:prSet presAssocID="{2E04430A-6E43-4768-AF4F-4303AADADE97}" presName="nodeTx" presStyleLbl="node1" presStyleIdx="5" presStyleCnt="6">
        <dgm:presLayoutVars>
          <dgm:bulletEnabled val="1"/>
        </dgm:presLayoutVars>
      </dgm:prSet>
      <dgm:spPr/>
    </dgm:pt>
    <dgm:pt modelId="{58533F18-3EDF-4218-91EF-2CC4EAD08035}" type="pres">
      <dgm:prSet presAssocID="{2E04430A-6E43-4768-AF4F-4303AADADE97}" presName="invisiNode" presStyleLbl="node1" presStyleIdx="5" presStyleCnt="6"/>
      <dgm:spPr/>
    </dgm:pt>
    <dgm:pt modelId="{AB9B75FB-E8E0-49AB-B719-C17647377801}" type="pres">
      <dgm:prSet presAssocID="{2E04430A-6E43-4768-AF4F-4303AADADE97}" presName="imagNode" presStyleLbl="fgImgPlace1" presStyleIdx="5" presStyleCnt="6" custScaleX="63535" custScaleY="53372" custLinFactNeighborX="-1886" custLinFactNeighborY="-3117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1000" b="-11000"/>
          </a:stretch>
        </a:blipFill>
      </dgm:spPr>
      <dgm:extLst>
        <a:ext uri="{E40237B7-FDA0-4F09-8148-C483321AD2D9}">
          <dgm14:cNvPr xmlns:dgm14="http://schemas.microsoft.com/office/drawing/2010/diagram" id="0" name="" descr="Bar graph with downward trend"/>
        </a:ext>
      </dgm:extLst>
    </dgm:pt>
  </dgm:ptLst>
  <dgm:cxnLst>
    <dgm:cxn modelId="{03D7D301-9099-4C64-943D-7653A53076E4}" srcId="{17BB0568-554A-4932-AC84-D2D4CB985E8F}" destId="{2E04430A-6E43-4768-AF4F-4303AADADE97}" srcOrd="5" destOrd="0" parTransId="{94251FAB-F9B6-4982-B1EE-1D51E6541038}" sibTransId="{AC23189E-E69E-49BC-8894-D9093B9D60C2}"/>
    <dgm:cxn modelId="{4C15E919-3BAA-4E05-B953-C5BA385CFB0C}" type="presOf" srcId="{7FFC0567-7FEC-47DF-B7C1-F48DC72F2765}" destId="{71C442F9-BA76-4B39-85BB-9098EF82801C}" srcOrd="0" destOrd="0" presId="urn:microsoft.com/office/officeart/2005/8/layout/hList7"/>
    <dgm:cxn modelId="{0AF8FF25-79F7-4FD8-804D-8C31F4D52513}" type="presOf" srcId="{0D272931-DC28-4E2A-8D90-288946F348C6}" destId="{39CB0AE8-18DD-446A-867C-46E83EBB9753}" srcOrd="0" destOrd="0" presId="urn:microsoft.com/office/officeart/2005/8/layout/hList7"/>
    <dgm:cxn modelId="{95ACC92C-C31D-4C23-9A0F-191065060BB6}" type="presOf" srcId="{A4AB51D5-0CDC-4979-8B42-B1F201AA79EE}" destId="{89171CAE-1E39-4AE1-A95A-1E25DA17ED4D}" srcOrd="1" destOrd="0" presId="urn:microsoft.com/office/officeart/2005/8/layout/hList7"/>
    <dgm:cxn modelId="{962B202E-3E73-4301-8FAA-7AF6031E92A2}" type="presOf" srcId="{54A7D330-0377-4C22-B422-644AEBB05DDD}" destId="{1E8270F2-695E-4082-9025-6CE8ED77AEA7}" srcOrd="0" destOrd="0" presId="urn:microsoft.com/office/officeart/2005/8/layout/hList7"/>
    <dgm:cxn modelId="{A9902934-5641-4CDA-9783-09308D2EF55A}" type="presOf" srcId="{2E04430A-6E43-4768-AF4F-4303AADADE97}" destId="{2BA8BBA0-A0DB-4D07-8274-A21605B7F70E}" srcOrd="1" destOrd="0" presId="urn:microsoft.com/office/officeart/2005/8/layout/hList7"/>
    <dgm:cxn modelId="{CA1E3A3D-0155-4071-B82B-9494A1C5C407}" type="presOf" srcId="{17BB0568-554A-4932-AC84-D2D4CB985E8F}" destId="{DD5311B2-9437-472E-8B7B-B2EAEF94E9A5}" srcOrd="0" destOrd="0" presId="urn:microsoft.com/office/officeart/2005/8/layout/hList7"/>
    <dgm:cxn modelId="{B5AD7646-4AD9-40F9-8656-CAA44CE0234A}" type="presOf" srcId="{EB18278C-9519-4780-B653-71D430183B8D}" destId="{3BB5914C-8B08-43C8-87EE-5FC10A2C1F54}" srcOrd="0" destOrd="0" presId="urn:microsoft.com/office/officeart/2005/8/layout/hList7"/>
    <dgm:cxn modelId="{BD76D148-C577-460D-89BA-086B53960204}" type="presOf" srcId="{EB18278C-9519-4780-B653-71D430183B8D}" destId="{7AA9B9B3-2395-45FA-B72A-AB32483CD1D8}" srcOrd="1" destOrd="0" presId="urn:microsoft.com/office/officeart/2005/8/layout/hList7"/>
    <dgm:cxn modelId="{06C8616D-1C21-4CF5-9B48-5D6BFBA767DD}" srcId="{17BB0568-554A-4932-AC84-D2D4CB985E8F}" destId="{EB18278C-9519-4780-B653-71D430183B8D}" srcOrd="0" destOrd="0" parTransId="{81B0959C-05F5-43B4-966D-150BA36D3AE4}" sibTransId="{F3F557CF-B8CD-46B3-8FB3-C53325DAC2BD}"/>
    <dgm:cxn modelId="{65513770-2C35-4D18-9FDB-5D09B7CAC4ED}" type="presOf" srcId="{2E04430A-6E43-4768-AF4F-4303AADADE97}" destId="{81EB291C-2277-48F8-B415-7499695ADAA8}" srcOrd="0" destOrd="0" presId="urn:microsoft.com/office/officeart/2005/8/layout/hList7"/>
    <dgm:cxn modelId="{DE0A7F57-3ADA-407F-B428-DA739F633BDB}" srcId="{17BB0568-554A-4932-AC84-D2D4CB985E8F}" destId="{9B12FF1C-B8A9-4FB2-9643-B0C79AE896F6}" srcOrd="1" destOrd="0" parTransId="{41D4D8E1-FBCE-4EDB-AE56-59BBDDEDB507}" sibTransId="{48897820-213D-4BC9-AEB4-CB3C1F097CAA}"/>
    <dgm:cxn modelId="{9981FD89-E628-4B32-A894-5AAE9256759B}" type="presOf" srcId="{C0914FCF-A76D-4D92-9D38-070AAEE0D15C}" destId="{27879FAE-022D-4A37-9768-07D0189C7EB5}" srcOrd="1" destOrd="0" presId="urn:microsoft.com/office/officeart/2005/8/layout/hList7"/>
    <dgm:cxn modelId="{78313A9B-AF94-4E36-80C4-9916FD1F7631}" type="presOf" srcId="{48897820-213D-4BC9-AEB4-CB3C1F097CAA}" destId="{A2F23650-3FBB-41D4-8E3F-59DC35D7CC88}" srcOrd="0" destOrd="0" presId="urn:microsoft.com/office/officeart/2005/8/layout/hList7"/>
    <dgm:cxn modelId="{4FA750A1-C0F6-4F2D-95AC-266752C3D890}" type="presOf" srcId="{22021E57-92AC-48A8-A09F-E807C20288ED}" destId="{C16B1449-41BA-413D-82DA-3E90CE5ACDD7}" srcOrd="0" destOrd="0" presId="urn:microsoft.com/office/officeart/2005/8/layout/hList7"/>
    <dgm:cxn modelId="{A500B1A2-E8FF-4185-96AD-128BFD1432B1}" type="presOf" srcId="{7FFC0567-7FEC-47DF-B7C1-F48DC72F2765}" destId="{A1045B6C-8175-464E-BC44-A08048C6CEC0}" srcOrd="1" destOrd="0" presId="urn:microsoft.com/office/officeart/2005/8/layout/hList7"/>
    <dgm:cxn modelId="{AE5544B5-7CF1-4238-8C7E-36A21C92E9B5}" type="presOf" srcId="{9B12FF1C-B8A9-4FB2-9643-B0C79AE896F6}" destId="{213AD42C-8198-47AB-B25C-F123FD80BBE8}" srcOrd="0" destOrd="0" presId="urn:microsoft.com/office/officeart/2005/8/layout/hList7"/>
    <dgm:cxn modelId="{A5880ACC-3729-4E17-81DC-33B5B18BE940}" type="presOf" srcId="{A4AB51D5-0CDC-4979-8B42-B1F201AA79EE}" destId="{EC7F504B-0FCA-40AB-9884-8A33F67D0A15}" srcOrd="0" destOrd="0" presId="urn:microsoft.com/office/officeart/2005/8/layout/hList7"/>
    <dgm:cxn modelId="{290CFDDB-6C03-42DA-9725-50C8D18F02BF}" srcId="{17BB0568-554A-4932-AC84-D2D4CB985E8F}" destId="{A4AB51D5-0CDC-4979-8B42-B1F201AA79EE}" srcOrd="4" destOrd="0" parTransId="{733CB33E-AD9C-4F76-9117-FA634BD60A8E}" sibTransId="{0D272931-DC28-4E2A-8D90-288946F348C6}"/>
    <dgm:cxn modelId="{F84248DE-76BA-4150-AF08-90DC8279C2FF}" type="presOf" srcId="{F3F557CF-B8CD-46B3-8FB3-C53325DAC2BD}" destId="{199F1111-B430-4E61-A41A-C24FF6724074}" srcOrd="0" destOrd="0" presId="urn:microsoft.com/office/officeart/2005/8/layout/hList7"/>
    <dgm:cxn modelId="{09AE63E1-85A5-4B38-896E-CB94355628F1}" type="presOf" srcId="{9B12FF1C-B8A9-4FB2-9643-B0C79AE896F6}" destId="{D59A6C48-D639-4654-9AB0-21B6B4F90773}" srcOrd="1" destOrd="0" presId="urn:microsoft.com/office/officeart/2005/8/layout/hList7"/>
    <dgm:cxn modelId="{4D8AFAF2-14FE-4A21-9575-317B338732DF}" srcId="{17BB0568-554A-4932-AC84-D2D4CB985E8F}" destId="{7FFC0567-7FEC-47DF-B7C1-F48DC72F2765}" srcOrd="3" destOrd="0" parTransId="{DFF9335F-42D5-428E-845C-844287D6E312}" sibTransId="{22021E57-92AC-48A8-A09F-E807C20288ED}"/>
    <dgm:cxn modelId="{744A32F4-A57B-4AE7-A55C-9E6D712CFB35}" type="presOf" srcId="{C0914FCF-A76D-4D92-9D38-070AAEE0D15C}" destId="{7C326945-00E2-42CD-90BD-4AF0A9CCB68F}" srcOrd="0" destOrd="0" presId="urn:microsoft.com/office/officeart/2005/8/layout/hList7"/>
    <dgm:cxn modelId="{AF6124FB-01F5-49A8-B03C-D4F8C2534DDA}" srcId="{17BB0568-554A-4932-AC84-D2D4CB985E8F}" destId="{C0914FCF-A76D-4D92-9D38-070AAEE0D15C}" srcOrd="2" destOrd="0" parTransId="{D114C978-BEC8-4625-B5B4-6761316B4705}" sibTransId="{54A7D330-0377-4C22-B422-644AEBB05DDD}"/>
    <dgm:cxn modelId="{195AAA3D-6770-4A80-9984-A6511381134C}" type="presParOf" srcId="{DD5311B2-9437-472E-8B7B-B2EAEF94E9A5}" destId="{FB679A4F-5CB8-4D01-A253-7DE372D2A67A}" srcOrd="0" destOrd="0" presId="urn:microsoft.com/office/officeart/2005/8/layout/hList7"/>
    <dgm:cxn modelId="{BDEB15D1-2C6C-45C5-B26D-FC5FBD98C18A}" type="presParOf" srcId="{DD5311B2-9437-472E-8B7B-B2EAEF94E9A5}" destId="{78773476-50FE-4D61-A683-3D1CB135FE4B}" srcOrd="1" destOrd="0" presId="urn:microsoft.com/office/officeart/2005/8/layout/hList7"/>
    <dgm:cxn modelId="{54696BC2-5889-4CB2-9760-1BF0E55EEC91}" type="presParOf" srcId="{78773476-50FE-4D61-A683-3D1CB135FE4B}" destId="{D3FEF0EA-15A6-4A50-A436-069747515CF1}" srcOrd="0" destOrd="0" presId="urn:microsoft.com/office/officeart/2005/8/layout/hList7"/>
    <dgm:cxn modelId="{56F9E781-4680-46F8-9359-3596FADA34BE}" type="presParOf" srcId="{D3FEF0EA-15A6-4A50-A436-069747515CF1}" destId="{3BB5914C-8B08-43C8-87EE-5FC10A2C1F54}" srcOrd="0" destOrd="0" presId="urn:microsoft.com/office/officeart/2005/8/layout/hList7"/>
    <dgm:cxn modelId="{D994554A-8949-4FD4-B317-92280D35298A}" type="presParOf" srcId="{D3FEF0EA-15A6-4A50-A436-069747515CF1}" destId="{7AA9B9B3-2395-45FA-B72A-AB32483CD1D8}" srcOrd="1" destOrd="0" presId="urn:microsoft.com/office/officeart/2005/8/layout/hList7"/>
    <dgm:cxn modelId="{0FDCD104-EE08-4ED6-B9DA-8149FC2C67DB}" type="presParOf" srcId="{D3FEF0EA-15A6-4A50-A436-069747515CF1}" destId="{1F83EFCC-5A02-444F-B03B-69F70BF0D9FF}" srcOrd="2" destOrd="0" presId="urn:microsoft.com/office/officeart/2005/8/layout/hList7"/>
    <dgm:cxn modelId="{C7CABA31-78F4-4ECB-B03A-D5A23E0D049A}" type="presParOf" srcId="{D3FEF0EA-15A6-4A50-A436-069747515CF1}" destId="{F5648FE1-F97B-40BB-BC96-B322801BED3B}" srcOrd="3" destOrd="0" presId="urn:microsoft.com/office/officeart/2005/8/layout/hList7"/>
    <dgm:cxn modelId="{6CAB9B47-709D-4DF4-BA3B-C343B9F7934C}" type="presParOf" srcId="{78773476-50FE-4D61-A683-3D1CB135FE4B}" destId="{199F1111-B430-4E61-A41A-C24FF6724074}" srcOrd="1" destOrd="0" presId="urn:microsoft.com/office/officeart/2005/8/layout/hList7"/>
    <dgm:cxn modelId="{044E812C-6CF4-48C7-ADF4-A4739761FA02}" type="presParOf" srcId="{78773476-50FE-4D61-A683-3D1CB135FE4B}" destId="{5ED99099-FB89-476A-B18F-ED948B4DE55B}" srcOrd="2" destOrd="0" presId="urn:microsoft.com/office/officeart/2005/8/layout/hList7"/>
    <dgm:cxn modelId="{3F485DBE-EAE4-4CE1-BDFC-78AE7E5E4A94}" type="presParOf" srcId="{5ED99099-FB89-476A-B18F-ED948B4DE55B}" destId="{213AD42C-8198-47AB-B25C-F123FD80BBE8}" srcOrd="0" destOrd="0" presId="urn:microsoft.com/office/officeart/2005/8/layout/hList7"/>
    <dgm:cxn modelId="{B5425077-32CD-4DAE-8B1C-3DF32D0B6222}" type="presParOf" srcId="{5ED99099-FB89-476A-B18F-ED948B4DE55B}" destId="{D59A6C48-D639-4654-9AB0-21B6B4F90773}" srcOrd="1" destOrd="0" presId="urn:microsoft.com/office/officeart/2005/8/layout/hList7"/>
    <dgm:cxn modelId="{18E66BBB-4191-4173-AF74-1A422FFEA50F}" type="presParOf" srcId="{5ED99099-FB89-476A-B18F-ED948B4DE55B}" destId="{6E9F02AF-0EEC-4E7B-BC04-DC3410AD3A49}" srcOrd="2" destOrd="0" presId="urn:microsoft.com/office/officeart/2005/8/layout/hList7"/>
    <dgm:cxn modelId="{D9CD2454-BA9A-4B4E-8E11-B63CD815F6C4}" type="presParOf" srcId="{5ED99099-FB89-476A-B18F-ED948B4DE55B}" destId="{39554726-3B66-4D9E-9065-47CCC0926C2C}" srcOrd="3" destOrd="0" presId="urn:microsoft.com/office/officeart/2005/8/layout/hList7"/>
    <dgm:cxn modelId="{9ABD9833-EB53-446E-8701-C6BA2C5DB221}" type="presParOf" srcId="{78773476-50FE-4D61-A683-3D1CB135FE4B}" destId="{A2F23650-3FBB-41D4-8E3F-59DC35D7CC88}" srcOrd="3" destOrd="0" presId="urn:microsoft.com/office/officeart/2005/8/layout/hList7"/>
    <dgm:cxn modelId="{5F8F8B32-F91E-44FA-85CC-D19838310324}" type="presParOf" srcId="{78773476-50FE-4D61-A683-3D1CB135FE4B}" destId="{CEFF6E28-D828-4B6A-BA16-1C6B2A44DF15}" srcOrd="4" destOrd="0" presId="urn:microsoft.com/office/officeart/2005/8/layout/hList7"/>
    <dgm:cxn modelId="{B4F14FD3-36E3-4239-9709-1741FB9B5593}" type="presParOf" srcId="{CEFF6E28-D828-4B6A-BA16-1C6B2A44DF15}" destId="{7C326945-00E2-42CD-90BD-4AF0A9CCB68F}" srcOrd="0" destOrd="0" presId="urn:microsoft.com/office/officeart/2005/8/layout/hList7"/>
    <dgm:cxn modelId="{2B3A08B9-26F1-4F3A-A6B6-72DBF9D2C7FD}" type="presParOf" srcId="{CEFF6E28-D828-4B6A-BA16-1C6B2A44DF15}" destId="{27879FAE-022D-4A37-9768-07D0189C7EB5}" srcOrd="1" destOrd="0" presId="urn:microsoft.com/office/officeart/2005/8/layout/hList7"/>
    <dgm:cxn modelId="{C396E87A-13A8-4E8C-AD4E-A0E900F2B40F}" type="presParOf" srcId="{CEFF6E28-D828-4B6A-BA16-1C6B2A44DF15}" destId="{15450B29-D87F-4C24-B3FA-49A42D0E1EF0}" srcOrd="2" destOrd="0" presId="urn:microsoft.com/office/officeart/2005/8/layout/hList7"/>
    <dgm:cxn modelId="{AA3E7A52-0922-4B9C-87FF-89E064CB48C7}" type="presParOf" srcId="{CEFF6E28-D828-4B6A-BA16-1C6B2A44DF15}" destId="{22532F71-CB90-4432-8626-F80111CA3308}" srcOrd="3" destOrd="0" presId="urn:microsoft.com/office/officeart/2005/8/layout/hList7"/>
    <dgm:cxn modelId="{48619423-D731-43F9-BDCA-5A6C041F1362}" type="presParOf" srcId="{78773476-50FE-4D61-A683-3D1CB135FE4B}" destId="{1E8270F2-695E-4082-9025-6CE8ED77AEA7}" srcOrd="5" destOrd="0" presId="urn:microsoft.com/office/officeart/2005/8/layout/hList7"/>
    <dgm:cxn modelId="{1E000AC4-8738-4C2F-9E50-A31119816418}" type="presParOf" srcId="{78773476-50FE-4D61-A683-3D1CB135FE4B}" destId="{904F00A9-8265-408D-8EE1-4B428FF4C231}" srcOrd="6" destOrd="0" presId="urn:microsoft.com/office/officeart/2005/8/layout/hList7"/>
    <dgm:cxn modelId="{892C9DD3-9F14-45FD-A57F-F0E47A89D1B1}" type="presParOf" srcId="{904F00A9-8265-408D-8EE1-4B428FF4C231}" destId="{71C442F9-BA76-4B39-85BB-9098EF82801C}" srcOrd="0" destOrd="0" presId="urn:microsoft.com/office/officeart/2005/8/layout/hList7"/>
    <dgm:cxn modelId="{FAF131B5-A3E4-4509-AAEE-BF89AAAEB558}" type="presParOf" srcId="{904F00A9-8265-408D-8EE1-4B428FF4C231}" destId="{A1045B6C-8175-464E-BC44-A08048C6CEC0}" srcOrd="1" destOrd="0" presId="urn:microsoft.com/office/officeart/2005/8/layout/hList7"/>
    <dgm:cxn modelId="{C47904B9-6C54-4A41-937E-92B4E9234978}" type="presParOf" srcId="{904F00A9-8265-408D-8EE1-4B428FF4C231}" destId="{12714AFD-2BBD-4691-96FB-74F7B8078E93}" srcOrd="2" destOrd="0" presId="urn:microsoft.com/office/officeart/2005/8/layout/hList7"/>
    <dgm:cxn modelId="{03C5A582-5391-47A9-A74C-C5FC90CCAE31}" type="presParOf" srcId="{904F00A9-8265-408D-8EE1-4B428FF4C231}" destId="{FF46FA5A-E23C-4AF2-BB75-6BAACA1B7306}" srcOrd="3" destOrd="0" presId="urn:microsoft.com/office/officeart/2005/8/layout/hList7"/>
    <dgm:cxn modelId="{401AA493-E9AD-4353-B71C-ECB107F74030}" type="presParOf" srcId="{78773476-50FE-4D61-A683-3D1CB135FE4B}" destId="{C16B1449-41BA-413D-82DA-3E90CE5ACDD7}" srcOrd="7" destOrd="0" presId="urn:microsoft.com/office/officeart/2005/8/layout/hList7"/>
    <dgm:cxn modelId="{FD53E94A-A943-4FA3-AEAA-8E9FB1D339F7}" type="presParOf" srcId="{78773476-50FE-4D61-A683-3D1CB135FE4B}" destId="{C484FC6D-F59B-416F-8582-8FCFC82C9114}" srcOrd="8" destOrd="0" presId="urn:microsoft.com/office/officeart/2005/8/layout/hList7"/>
    <dgm:cxn modelId="{6FA7C135-4937-49A2-8A55-44C1CF79F315}" type="presParOf" srcId="{C484FC6D-F59B-416F-8582-8FCFC82C9114}" destId="{EC7F504B-0FCA-40AB-9884-8A33F67D0A15}" srcOrd="0" destOrd="0" presId="urn:microsoft.com/office/officeart/2005/8/layout/hList7"/>
    <dgm:cxn modelId="{832E4150-7003-4AA2-8D4C-E7AA5E9DF0DC}" type="presParOf" srcId="{C484FC6D-F59B-416F-8582-8FCFC82C9114}" destId="{89171CAE-1E39-4AE1-A95A-1E25DA17ED4D}" srcOrd="1" destOrd="0" presId="urn:microsoft.com/office/officeart/2005/8/layout/hList7"/>
    <dgm:cxn modelId="{34590271-3DB0-468C-97CA-335D7FFB3569}" type="presParOf" srcId="{C484FC6D-F59B-416F-8582-8FCFC82C9114}" destId="{A34BF573-2517-4C33-843A-6B1B6A9CCF11}" srcOrd="2" destOrd="0" presId="urn:microsoft.com/office/officeart/2005/8/layout/hList7"/>
    <dgm:cxn modelId="{38EE5FDA-B49D-474A-BDA5-A6434EFE99A1}" type="presParOf" srcId="{C484FC6D-F59B-416F-8582-8FCFC82C9114}" destId="{5421B466-D88D-429C-9EFB-77F557CDAFA8}" srcOrd="3" destOrd="0" presId="urn:microsoft.com/office/officeart/2005/8/layout/hList7"/>
    <dgm:cxn modelId="{638CA349-E621-4418-9BDF-A3A24B944C24}" type="presParOf" srcId="{78773476-50FE-4D61-A683-3D1CB135FE4B}" destId="{39CB0AE8-18DD-446A-867C-46E83EBB9753}" srcOrd="9" destOrd="0" presId="urn:microsoft.com/office/officeart/2005/8/layout/hList7"/>
    <dgm:cxn modelId="{4A85777F-742C-4091-9AA7-82A751AD1CC9}" type="presParOf" srcId="{78773476-50FE-4D61-A683-3D1CB135FE4B}" destId="{67A44202-3FC7-45F1-86A6-C90667061BB3}" srcOrd="10" destOrd="0" presId="urn:microsoft.com/office/officeart/2005/8/layout/hList7"/>
    <dgm:cxn modelId="{A7093051-FD38-4FA1-A178-848B84D9F29C}" type="presParOf" srcId="{67A44202-3FC7-45F1-86A6-C90667061BB3}" destId="{81EB291C-2277-48F8-B415-7499695ADAA8}" srcOrd="0" destOrd="0" presId="urn:microsoft.com/office/officeart/2005/8/layout/hList7"/>
    <dgm:cxn modelId="{4171E4C9-4635-4327-974A-400AD5CA66A7}" type="presParOf" srcId="{67A44202-3FC7-45F1-86A6-C90667061BB3}" destId="{2BA8BBA0-A0DB-4D07-8274-A21605B7F70E}" srcOrd="1" destOrd="0" presId="urn:microsoft.com/office/officeart/2005/8/layout/hList7"/>
    <dgm:cxn modelId="{C00E98F0-3B3D-43F6-8ADD-016E1EA1B1DE}" type="presParOf" srcId="{67A44202-3FC7-45F1-86A6-C90667061BB3}" destId="{58533F18-3EDF-4218-91EF-2CC4EAD08035}" srcOrd="2" destOrd="0" presId="urn:microsoft.com/office/officeart/2005/8/layout/hList7"/>
    <dgm:cxn modelId="{ADFEF091-C59E-429E-A212-4917B266F047}" type="presParOf" srcId="{67A44202-3FC7-45F1-86A6-C90667061BB3}" destId="{AB9B75FB-E8E0-49AB-B719-C1764737780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5914C-8B08-43C8-87EE-5FC10A2C1F54}">
      <dsp:nvSpPr>
        <dsp:cNvPr id="0" name=""/>
        <dsp:cNvSpPr/>
      </dsp:nvSpPr>
      <dsp:spPr>
        <a:xfrm>
          <a:off x="741" y="0"/>
          <a:ext cx="1368531"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dirty="0"/>
            <a:t>La réactivité assurant que l’offre des compétences est capable de s’adapter à l’évolution de la demande </a:t>
          </a:r>
          <a:endParaRPr lang="en-US" sz="1400" kern="1200" dirty="0"/>
        </a:p>
      </dsp:txBody>
      <dsp:txXfrm>
        <a:off x="741" y="2090056"/>
        <a:ext cx="1368531" cy="2090056"/>
      </dsp:txXfrm>
    </dsp:sp>
    <dsp:sp modelId="{F5648FE1-F97B-40BB-BC96-B322801BED3B}">
      <dsp:nvSpPr>
        <dsp:cNvPr id="0" name=""/>
        <dsp:cNvSpPr/>
      </dsp:nvSpPr>
      <dsp:spPr>
        <a:xfrm>
          <a:off x="320017" y="212885"/>
          <a:ext cx="680168" cy="78782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AD42C-8198-47AB-B25C-F123FD80BBE8}">
      <dsp:nvSpPr>
        <dsp:cNvPr id="0" name=""/>
        <dsp:cNvSpPr/>
      </dsp:nvSpPr>
      <dsp:spPr>
        <a:xfrm>
          <a:off x="1410328" y="0"/>
          <a:ext cx="1368531"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dirty="0"/>
            <a:t>La qualité et l’efficience de l’offre assurant que les compétences requises sont acquises au bon moment, au bon endroit et de la manière la plus efficace </a:t>
          </a:r>
          <a:endParaRPr lang="en-US" sz="1400" kern="1200" dirty="0"/>
        </a:p>
      </dsp:txBody>
      <dsp:txXfrm>
        <a:off x="1410328" y="2090056"/>
        <a:ext cx="1368531" cy="2090056"/>
      </dsp:txXfrm>
    </dsp:sp>
    <dsp:sp modelId="{39554726-3B66-4D9E-9065-47CCC0926C2C}">
      <dsp:nvSpPr>
        <dsp:cNvPr id="0" name=""/>
        <dsp:cNvSpPr/>
      </dsp:nvSpPr>
      <dsp:spPr>
        <a:xfrm>
          <a:off x="1721192" y="199244"/>
          <a:ext cx="746136" cy="81597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26945-00E2-42CD-90BD-4AF0A9CCB68F}">
      <dsp:nvSpPr>
        <dsp:cNvPr id="0" name=""/>
        <dsp:cNvSpPr/>
      </dsp:nvSpPr>
      <dsp:spPr>
        <a:xfrm>
          <a:off x="2819916" y="0"/>
          <a:ext cx="1467914"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baseline="0" dirty="0"/>
            <a:t>La flexibilité de l’offre permettant à chacun de se former quels que soient la matière, le moment ou les modalités choisis </a:t>
          </a:r>
          <a:endParaRPr lang="en-US" sz="1400" kern="1200" baseline="0" dirty="0"/>
        </a:p>
      </dsp:txBody>
      <dsp:txXfrm>
        <a:off x="2819916" y="2090056"/>
        <a:ext cx="1467914" cy="2090056"/>
      </dsp:txXfrm>
    </dsp:sp>
    <dsp:sp modelId="{22532F71-CB90-4432-8626-F80111CA3308}">
      <dsp:nvSpPr>
        <dsp:cNvPr id="0" name=""/>
        <dsp:cNvSpPr/>
      </dsp:nvSpPr>
      <dsp:spPr>
        <a:xfrm>
          <a:off x="3137530" y="199618"/>
          <a:ext cx="783519" cy="81602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442F9-BA76-4B39-85BB-9098EF82801C}">
      <dsp:nvSpPr>
        <dsp:cNvPr id="0" name=""/>
        <dsp:cNvSpPr/>
      </dsp:nvSpPr>
      <dsp:spPr>
        <a:xfrm>
          <a:off x="4328886" y="0"/>
          <a:ext cx="1467640"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dirty="0"/>
            <a:t>La  transférabilité des compétences afin celles acquises à l’école soient attestées sous une forme généralement admise et à ce que les qualifications acquises tout au long de la carrière soient reconnues et certifiées </a:t>
          </a:r>
          <a:endParaRPr lang="en-US" sz="1400" kern="1200" dirty="0"/>
        </a:p>
      </dsp:txBody>
      <dsp:txXfrm>
        <a:off x="4328886" y="2090056"/>
        <a:ext cx="1467640" cy="2090056"/>
      </dsp:txXfrm>
    </dsp:sp>
    <dsp:sp modelId="{FF46FA5A-E23C-4AF2-BB75-6BAACA1B7306}">
      <dsp:nvSpPr>
        <dsp:cNvPr id="0" name=""/>
        <dsp:cNvSpPr/>
      </dsp:nvSpPr>
      <dsp:spPr>
        <a:xfrm>
          <a:off x="4594501" y="124956"/>
          <a:ext cx="806868" cy="87230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F504B-0FCA-40AB-9884-8A33F67D0A15}">
      <dsp:nvSpPr>
        <dsp:cNvPr id="0" name=""/>
        <dsp:cNvSpPr/>
      </dsp:nvSpPr>
      <dsp:spPr>
        <a:xfrm>
          <a:off x="5837582" y="0"/>
          <a:ext cx="1663860"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dirty="0"/>
            <a:t>La facilité d’accès : l’élimination de</a:t>
          </a:r>
        </a:p>
        <a:p>
          <a:pPr marL="0" lvl="0" indent="0" algn="ctr" defTabSz="622300">
            <a:lnSpc>
              <a:spcPct val="90000"/>
            </a:lnSpc>
            <a:spcBef>
              <a:spcPct val="0"/>
            </a:spcBef>
            <a:spcAft>
              <a:spcPct val="35000"/>
            </a:spcAft>
            <a:buNone/>
          </a:pPr>
          <a:r>
            <a:rPr lang="fr-FR" sz="1400" b="1" kern="1200" dirty="0"/>
            <a:t>barrières à l’entrée, comme les frais initiaux et les restrictions d’âge, et en proposant de multiples possibilités de formation et perfectionnement </a:t>
          </a:r>
          <a:endParaRPr lang="en-US" sz="1400" kern="1200" dirty="0"/>
        </a:p>
      </dsp:txBody>
      <dsp:txXfrm>
        <a:off x="5837582" y="2090056"/>
        <a:ext cx="1663860" cy="2090056"/>
      </dsp:txXfrm>
    </dsp:sp>
    <dsp:sp modelId="{5421B466-D88D-429C-9EFB-77F557CDAFA8}">
      <dsp:nvSpPr>
        <dsp:cNvPr id="0" name=""/>
        <dsp:cNvSpPr/>
      </dsp:nvSpPr>
      <dsp:spPr>
        <a:xfrm>
          <a:off x="6167005" y="175189"/>
          <a:ext cx="775234" cy="81599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B291C-2277-48F8-B415-7499695ADAA8}">
      <dsp:nvSpPr>
        <dsp:cNvPr id="0" name=""/>
        <dsp:cNvSpPr/>
      </dsp:nvSpPr>
      <dsp:spPr>
        <a:xfrm>
          <a:off x="7542499" y="0"/>
          <a:ext cx="1368531" cy="5225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1" kern="1200" dirty="0"/>
            <a:t>Une diminution du coût de perfectionnement en proposant un enseignement en modules basé sur des systèmes de capitalisation et de transfert d’unités de valeur, par exemple</a:t>
          </a:r>
          <a:endParaRPr lang="en-US" sz="1400" kern="1200" dirty="0"/>
        </a:p>
      </dsp:txBody>
      <dsp:txXfrm>
        <a:off x="7542499" y="2090056"/>
        <a:ext cx="1368531" cy="2090056"/>
      </dsp:txXfrm>
    </dsp:sp>
    <dsp:sp modelId="{AB9B75FB-E8E0-49AB-B719-C17647377801}">
      <dsp:nvSpPr>
        <dsp:cNvPr id="0" name=""/>
        <dsp:cNvSpPr/>
      </dsp:nvSpPr>
      <dsp:spPr>
        <a:xfrm>
          <a:off x="7793839" y="176659"/>
          <a:ext cx="817326" cy="928658"/>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79A4F-5CB8-4D01-A253-7DE372D2A67A}">
      <dsp:nvSpPr>
        <dsp:cNvPr id="0" name=""/>
        <dsp:cNvSpPr/>
      </dsp:nvSpPr>
      <dsp:spPr>
        <a:xfrm>
          <a:off x="239063" y="4767942"/>
          <a:ext cx="8198830" cy="391885"/>
        </a:xfrm>
        <a:prstGeom prst="leftRightArrow">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7/30/2020</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D321AE-9FEA-42D3-9D9C-D2313DB54AF9}" type="datetimeFigureOut">
              <a:rPr lang="en-US" smtClean="0"/>
              <a:t>7/30/2020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8F5D5D-88B8-415D-8FB9-069248E9E495}" type="slidenum">
              <a:rPr lang="en-US" smtClean="0"/>
              <a:t>‹#›</a:t>
            </a:fld>
            <a:endParaRPr lang="en-US"/>
          </a:p>
        </p:txBody>
      </p:sp>
    </p:spTree>
    <p:extLst>
      <p:ext uri="{BB962C8B-B14F-4D97-AF65-F5344CB8AC3E}">
        <p14:creationId xmlns:p14="http://schemas.microsoft.com/office/powerpoint/2010/main" val="268099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spTree>
    <p:extLst>
      <p:ext uri="{BB962C8B-B14F-4D97-AF65-F5344CB8AC3E}">
        <p14:creationId xmlns:p14="http://schemas.microsoft.com/office/powerpoint/2010/main" val="3303977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725714" y="2656114"/>
            <a:ext cx="8035560" cy="3083504"/>
          </a:xfrm>
        </p:spPr>
        <p:txBody>
          <a:bodyPr anchor="t" anchorCtr="0">
            <a:normAutofit/>
          </a:bodyPr>
          <a:lstStyle/>
          <a:p>
            <a:r>
              <a:rPr lang="fr-FR" sz="2000" dirty="0">
                <a:solidFill>
                  <a:schemeClr val="accent2">
                    <a:lumMod val="75000"/>
                  </a:schemeClr>
                </a:solidFill>
              </a:rPr>
              <a:t>«Bâtir les compétences pour la diversification économique en Afrique centrale: Tirer parti des expériences d’ailleurs»</a:t>
            </a:r>
            <a:br>
              <a:rPr lang="fr-FR" sz="2200" dirty="0">
                <a:solidFill>
                  <a:schemeClr val="accent2">
                    <a:lumMod val="75000"/>
                  </a:schemeClr>
                </a:solidFill>
              </a:rPr>
            </a:br>
            <a:br>
              <a:rPr lang="fr-FR" dirty="0">
                <a:solidFill>
                  <a:srgbClr val="FF0000"/>
                </a:solidFill>
              </a:rPr>
            </a:br>
            <a:r>
              <a:rPr lang="fr-FR" sz="1600" dirty="0">
                <a:solidFill>
                  <a:srgbClr val="FF0000"/>
                </a:solidFill>
              </a:rPr>
              <a:t>Jean Luc Mastaki Namegabe, PhD. </a:t>
            </a:r>
            <a:br>
              <a:rPr lang="fr-FR" sz="1600" dirty="0">
                <a:solidFill>
                  <a:srgbClr val="FF0000"/>
                </a:solidFill>
              </a:rPr>
            </a:br>
            <a:r>
              <a:rPr lang="fr-FR" sz="1600" dirty="0">
                <a:solidFill>
                  <a:srgbClr val="FF0000"/>
                </a:solidFill>
              </a:rPr>
              <a:t>Economiste</a:t>
            </a:r>
            <a:br>
              <a:rPr lang="fr-FR" sz="1600" dirty="0">
                <a:solidFill>
                  <a:srgbClr val="FF0000"/>
                </a:solidFill>
              </a:rPr>
            </a:br>
            <a:br>
              <a:rPr lang="fr-FR" sz="1600" dirty="0"/>
            </a:br>
            <a:r>
              <a:rPr lang="fr-FR" sz="1600" dirty="0"/>
              <a:t>Commission Economique pour l’Afrique des Nations Unies, </a:t>
            </a:r>
            <a:br>
              <a:rPr lang="fr-FR" sz="1600" dirty="0"/>
            </a:br>
            <a:r>
              <a:rPr lang="fr-FR" sz="1600" dirty="0"/>
              <a:t>Bureau Sous-Régional pour l’Afrique Centrale. </a:t>
            </a:r>
            <a:br>
              <a:rPr lang="en-US" sz="1600" dirty="0"/>
            </a:br>
            <a:br>
              <a:rPr lang="fr-FR" sz="1600" dirty="0">
                <a:effectLst>
                  <a:outerShdw blurRad="38100" dist="38100" dir="2700000" algn="tl">
                    <a:srgbClr val="000000">
                      <a:alpha val="43137"/>
                    </a:srgbClr>
                  </a:outerShdw>
                </a:effectLst>
                <a:latin typeface="Felix Titling" panose="04060505060202020A04" pitchFamily="82" charset="0"/>
                <a:cs typeface="Times New Roman" panose="02020603050405020304" pitchFamily="18" charset="0"/>
              </a:rPr>
            </a:br>
            <a:endParaRPr lang="en-US" sz="1600" dirty="0">
              <a:effectLst>
                <a:outerShdw blurRad="38100" dist="38100" dir="2700000" algn="tl">
                  <a:srgbClr val="000000">
                    <a:alpha val="43137"/>
                  </a:srgbClr>
                </a:outerShdw>
              </a:effectLst>
              <a:latin typeface="Felix Titling" panose="04060505060202020A04" pitchFamily="82" charset="0"/>
              <a:cs typeface="Times New Roman" panose="02020603050405020304" pitchFamily="18" charset="0"/>
            </a:endParaRPr>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5348514" y="5739618"/>
            <a:ext cx="3412760" cy="73318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fr-FR" sz="1800" dirty="0">
                <a:solidFill>
                  <a:schemeClr val="accent1">
                    <a:lumMod val="50000"/>
                  </a:schemeClr>
                </a:solidFill>
              </a:rPr>
              <a:t>30 juillet 2020</a:t>
            </a:r>
          </a:p>
          <a:p>
            <a:pPr algn="l"/>
            <a:r>
              <a:rPr lang="fr-FR" sz="1800" dirty="0">
                <a:solidFill>
                  <a:schemeClr val="accent1">
                    <a:lumMod val="50000"/>
                  </a:schemeClr>
                </a:solidFill>
              </a:rPr>
              <a:t>Yaoundé, Cameroun</a:t>
            </a:r>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D99643-93F1-4645-B790-51514E088A05}"/>
              </a:ext>
            </a:extLst>
          </p:cNvPr>
          <p:cNvSpPr>
            <a:spLocks noGrp="1"/>
          </p:cNvSpPr>
          <p:nvPr>
            <p:ph idx="1"/>
          </p:nvPr>
        </p:nvSpPr>
        <p:spPr>
          <a:xfrm>
            <a:off x="338400" y="522514"/>
            <a:ext cx="8467200" cy="5654449"/>
          </a:xfrm>
        </p:spPr>
        <p:txBody>
          <a:bodyPr/>
          <a:lstStyle/>
          <a:p>
            <a:pPr marL="0" indent="0" algn="ctr">
              <a:buNone/>
            </a:pPr>
            <a:r>
              <a:rPr lang="en-US" dirty="0"/>
              <a:t>   </a:t>
            </a:r>
            <a:r>
              <a:rPr lang="en-US" sz="2000" b="1" dirty="0"/>
              <a:t>ZES –CLUSTERS ET DEVELOPPEMENT DES COMPETENCES </a:t>
            </a:r>
          </a:p>
          <a:p>
            <a:pPr marL="0" indent="0">
              <a:buNone/>
            </a:pPr>
            <a:endParaRPr lang="en-US" dirty="0"/>
          </a:p>
        </p:txBody>
      </p:sp>
      <p:pic>
        <p:nvPicPr>
          <p:cNvPr id="3" name="Picture 2">
            <a:extLst>
              <a:ext uri="{FF2B5EF4-FFF2-40B4-BE49-F238E27FC236}">
                <a16:creationId xmlns:a16="http://schemas.microsoft.com/office/drawing/2014/main" id="{746C55FA-8753-4139-B822-47588EFA9E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3" y="1001487"/>
            <a:ext cx="8824686" cy="5175476"/>
          </a:xfrm>
          <a:prstGeom prst="rect">
            <a:avLst/>
          </a:prstGeom>
          <a:noFill/>
          <a:ln>
            <a:noFill/>
          </a:ln>
        </p:spPr>
      </p:pic>
    </p:spTree>
    <p:extLst>
      <p:ext uri="{BB962C8B-B14F-4D97-AF65-F5344CB8AC3E}">
        <p14:creationId xmlns:p14="http://schemas.microsoft.com/office/powerpoint/2010/main" val="108693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87405-789B-4CF0-958A-496BEC52C6C6}"/>
              </a:ext>
            </a:extLst>
          </p:cNvPr>
          <p:cNvSpPr>
            <a:spLocks noGrp="1"/>
          </p:cNvSpPr>
          <p:nvPr>
            <p:ph idx="1"/>
          </p:nvPr>
        </p:nvSpPr>
        <p:spPr>
          <a:xfrm>
            <a:off x="338400" y="188686"/>
            <a:ext cx="8467200" cy="5988277"/>
          </a:xfrm>
        </p:spPr>
        <p:txBody>
          <a:bodyPr>
            <a:noAutofit/>
          </a:bodyPr>
          <a:lstStyle/>
          <a:p>
            <a:pPr marL="0" indent="0" algn="ctr">
              <a:buNone/>
            </a:pPr>
            <a:r>
              <a:rPr lang="fr-FR" sz="2000" b="1" dirty="0">
                <a:solidFill>
                  <a:srgbClr val="FF0000"/>
                </a:solidFill>
              </a:rPr>
              <a:t>(2). Adéquation des formations aux besoins de l’industrie : Des partenariats innovants  « EFTP –Industrie » : Norvège, Suisse, Allemagne, Turquie.</a:t>
            </a:r>
          </a:p>
          <a:p>
            <a:pPr marL="0" indent="0" algn="ctr">
              <a:buNone/>
            </a:pPr>
            <a:endParaRPr lang="fr-FR" sz="2000" b="1" dirty="0"/>
          </a:p>
          <a:p>
            <a:r>
              <a:rPr lang="fr-FR" sz="2000" b="1" dirty="0"/>
              <a:t>Des </a:t>
            </a:r>
            <a:r>
              <a:rPr lang="fr-FR" sz="2000" b="1" dirty="0" err="1"/>
              <a:t>PPPs</a:t>
            </a:r>
            <a:r>
              <a:rPr lang="fr-FR" sz="2000" b="1" dirty="0"/>
              <a:t> renforcent l’efficience et la pertinence des EFTP pour le développement des compétences industrielles en Europe. </a:t>
            </a:r>
          </a:p>
          <a:p>
            <a:r>
              <a:rPr lang="fr-FR" sz="2000" b="1" dirty="0"/>
              <a:t>Le « Learning </a:t>
            </a:r>
            <a:r>
              <a:rPr lang="fr-FR" sz="2000" b="1" dirty="0" err="1"/>
              <a:t>Factory</a:t>
            </a:r>
            <a:r>
              <a:rPr lang="fr-FR" sz="2000" b="1" dirty="0"/>
              <a:t>” situé dans le </a:t>
            </a:r>
            <a:r>
              <a:rPr lang="fr-FR" sz="2000" b="1" dirty="0" err="1"/>
              <a:t>Raufoss</a:t>
            </a:r>
            <a:r>
              <a:rPr lang="fr-FR" sz="2000" b="1" dirty="0"/>
              <a:t> </a:t>
            </a:r>
            <a:r>
              <a:rPr lang="fr-FR" sz="2000" b="1" dirty="0" err="1"/>
              <a:t>Industrial</a:t>
            </a:r>
            <a:r>
              <a:rPr lang="fr-FR" sz="2000" b="1" dirty="0"/>
              <a:t> Park, en Norvège, permet aux étudiants en ingénierie mécanique et génie industrielle de combiner formation technique et activité au sein de l’industrie. </a:t>
            </a:r>
          </a:p>
          <a:p>
            <a:r>
              <a:rPr lang="fr-FR" sz="2000" b="1" dirty="0"/>
              <a:t>Le “</a:t>
            </a:r>
            <a:r>
              <a:rPr lang="fr-FR" sz="2000" b="1" dirty="0" err="1"/>
              <a:t>learning</a:t>
            </a:r>
            <a:r>
              <a:rPr lang="fr-FR" sz="2000" b="1" dirty="0"/>
              <a:t> </a:t>
            </a:r>
            <a:r>
              <a:rPr lang="fr-FR" sz="2000" b="1" dirty="0" err="1"/>
              <a:t>Factory</a:t>
            </a:r>
            <a:r>
              <a:rPr lang="fr-FR" sz="2000" b="1" dirty="0"/>
              <a:t>” offre des Nouvelles technologies aux élevés des EFTP  et leur permet de se frotter au progrès technologique et développer les compétences de la future.</a:t>
            </a:r>
          </a:p>
          <a:p>
            <a:r>
              <a:rPr lang="fr-FR" sz="2000" b="1" dirty="0"/>
              <a:t>Des partenariats EFTP-PME sur le développement des innovations numériques aident ces institutions de formations  à garder un œil sur le développement de la technologie au sein de la PME afin d’adapter leurs offres de formation en partenariat avec Oslo </a:t>
            </a:r>
            <a:r>
              <a:rPr lang="fr-FR" sz="2000" b="1" dirty="0" err="1"/>
              <a:t>Metropolitan</a:t>
            </a:r>
            <a:r>
              <a:rPr lang="fr-FR" sz="2000" b="1" dirty="0"/>
              <a:t> </a:t>
            </a:r>
            <a:r>
              <a:rPr lang="fr-FR" sz="2000" b="1" dirty="0" err="1"/>
              <a:t>University</a:t>
            </a:r>
            <a:r>
              <a:rPr lang="fr-FR" sz="2000" b="1" dirty="0"/>
              <a:t>.</a:t>
            </a:r>
          </a:p>
          <a:p>
            <a:r>
              <a:rPr lang="fr-FR" sz="2000" b="1" dirty="0"/>
              <a:t>Les TVET ont été capables d’accéder aux infrastructures du numérique  à travers le partenariat avec l’industrie en Autriche, l’Allemagne et Norvège.</a:t>
            </a:r>
          </a:p>
          <a:p>
            <a:r>
              <a:rPr lang="fr-FR" sz="2000" b="1" dirty="0"/>
              <a:t>Renforcer le dialogue industrie -EFTP et donner une place  à  l`industrie dans le développement, financement et évaluation des programmes.</a:t>
            </a:r>
          </a:p>
          <a:p>
            <a:pPr marL="0" indent="0">
              <a:buNone/>
            </a:pPr>
            <a:endParaRPr lang="en-US" sz="2000" dirty="0"/>
          </a:p>
        </p:txBody>
      </p:sp>
    </p:spTree>
    <p:extLst>
      <p:ext uri="{BB962C8B-B14F-4D97-AF65-F5344CB8AC3E}">
        <p14:creationId xmlns:p14="http://schemas.microsoft.com/office/powerpoint/2010/main" val="387975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DF839-5972-4496-BF2D-2CE0D83CE866}"/>
              </a:ext>
            </a:extLst>
          </p:cNvPr>
          <p:cNvSpPr>
            <a:spLocks noGrp="1"/>
          </p:cNvSpPr>
          <p:nvPr>
            <p:ph idx="1"/>
          </p:nvPr>
        </p:nvSpPr>
        <p:spPr>
          <a:xfrm>
            <a:off x="338400" y="246743"/>
            <a:ext cx="8467200" cy="5930220"/>
          </a:xfrm>
        </p:spPr>
        <p:txBody>
          <a:bodyPr>
            <a:normAutofit fontScale="25000" lnSpcReduction="20000"/>
          </a:bodyPr>
          <a:lstStyle/>
          <a:p>
            <a:pPr marL="0" indent="0" algn="ctr">
              <a:buNone/>
            </a:pPr>
            <a:r>
              <a:rPr lang="fr-FR" sz="8000" dirty="0">
                <a:solidFill>
                  <a:srgbClr val="FF0000"/>
                </a:solidFill>
              </a:rPr>
              <a:t>(</a:t>
            </a:r>
            <a:r>
              <a:rPr lang="fr-FR" sz="8000" b="1" dirty="0">
                <a:solidFill>
                  <a:srgbClr val="FF0000"/>
                </a:solidFill>
              </a:rPr>
              <a:t>3). Libre circulation, portabilité de compétences et intégration régionale : Germany, France, EU, Inde</a:t>
            </a:r>
          </a:p>
          <a:p>
            <a:endParaRPr lang="fr-FR" sz="8000" b="1" dirty="0"/>
          </a:p>
          <a:p>
            <a:r>
              <a:rPr lang="fr-FR" sz="8000" b="1" dirty="0"/>
              <a:t>Les EFTP jouent un rôle crucial dans l’intégration de migrants au travail par des formations et le développement des compétences pertinentes.</a:t>
            </a:r>
          </a:p>
          <a:p>
            <a:r>
              <a:rPr lang="fr-FR" sz="8000" b="1" dirty="0"/>
              <a:t> La certification des compétences accumulées par les migrants au sein de l’UE et ailleurs facilitent la libre circulation de la MO qualifiée.</a:t>
            </a:r>
          </a:p>
          <a:p>
            <a:r>
              <a:rPr lang="fr-FR" sz="8000" b="1" dirty="0"/>
              <a:t>La reconnaissance internationale des qualifications et compétences acquises et la formation aussi bien dans les pays d’accueil que celui de départ aident les migrants à contribuer à la croissance et la diversification économique. </a:t>
            </a:r>
          </a:p>
          <a:p>
            <a:r>
              <a:rPr lang="fr-FR" sz="8000" b="1" dirty="0"/>
              <a:t>L’accès à l’éducation, la reconnaissance des qualifications, la formation en langues, l’harmonisation des programmes de formation sont utilisés par des pays européens et asiatiques pour tirer parti de la migration croissante.    </a:t>
            </a:r>
          </a:p>
          <a:p>
            <a:r>
              <a:rPr lang="fr-FR" sz="8000" b="1" dirty="0"/>
              <a:t>Des programmes de formation internationaux comme Erasmus en Europe appuient la mobilité des compétences à travers l’aide à la compréhension interculturelle.</a:t>
            </a:r>
          </a:p>
          <a:p>
            <a:r>
              <a:rPr lang="fr-FR" sz="8000" b="1" dirty="0"/>
              <a:t>Le Ministère du Développement des Compétences et Entrepreneuriat de l’Inde, sous son initiative « </a:t>
            </a:r>
            <a:r>
              <a:rPr lang="fr-FR" sz="8000" b="1" dirty="0" err="1"/>
              <a:t>skill</a:t>
            </a:r>
            <a:r>
              <a:rPr lang="fr-FR" sz="8000" b="1" dirty="0"/>
              <a:t> </a:t>
            </a:r>
            <a:r>
              <a:rPr lang="fr-FR" sz="8000" b="1" dirty="0" err="1"/>
              <a:t>india</a:t>
            </a:r>
            <a:r>
              <a:rPr lang="fr-FR" sz="8000" b="1" dirty="0"/>
              <a:t> » a mis en place Le Centre international Indien sur les compétences (</a:t>
            </a:r>
            <a:r>
              <a:rPr lang="fr-FR" sz="8000" b="1" dirty="0" err="1"/>
              <a:t>India</a:t>
            </a:r>
            <a:r>
              <a:rPr lang="fr-FR" sz="8000" b="1" dirty="0"/>
              <a:t> International </a:t>
            </a:r>
            <a:r>
              <a:rPr lang="fr-FR" sz="8000" b="1" dirty="0" err="1"/>
              <a:t>Skill</a:t>
            </a:r>
            <a:r>
              <a:rPr lang="fr-FR" sz="8000" b="1" dirty="0"/>
              <a:t> Centre (IISC)) pour développer les compétences et les certifier aux standards internationaux afin d`accompagner l’immigration de jeunes. </a:t>
            </a:r>
          </a:p>
          <a:p>
            <a:r>
              <a:rPr lang="fr-FR" sz="8000" b="1" dirty="0"/>
              <a:t>Une harmonisation sous-régionale des contenus de formation et reconnaissance/accréditation renforcera la création - rétention des compétences.</a:t>
            </a:r>
          </a:p>
          <a:p>
            <a:endParaRPr lang="en-US" dirty="0"/>
          </a:p>
        </p:txBody>
      </p:sp>
    </p:spTree>
    <p:extLst>
      <p:ext uri="{BB962C8B-B14F-4D97-AF65-F5344CB8AC3E}">
        <p14:creationId xmlns:p14="http://schemas.microsoft.com/office/powerpoint/2010/main" val="357967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98F37-16C5-4C76-BA0D-D1A5C68E8515}"/>
              </a:ext>
            </a:extLst>
          </p:cNvPr>
          <p:cNvSpPr>
            <a:spLocks noGrp="1"/>
          </p:cNvSpPr>
          <p:nvPr>
            <p:ph idx="1"/>
          </p:nvPr>
        </p:nvSpPr>
        <p:spPr>
          <a:xfrm>
            <a:off x="338400" y="566057"/>
            <a:ext cx="8467200" cy="5610906"/>
          </a:xfrm>
        </p:spPr>
        <p:txBody>
          <a:bodyPr>
            <a:normAutofit fontScale="70000" lnSpcReduction="20000"/>
          </a:bodyPr>
          <a:lstStyle/>
          <a:p>
            <a:pPr marL="0" indent="0" algn="ctr">
              <a:buNone/>
            </a:pPr>
            <a:r>
              <a:rPr lang="fr-FR" b="1" dirty="0">
                <a:solidFill>
                  <a:srgbClr val="FF0000"/>
                </a:solidFill>
              </a:rPr>
              <a:t>(4) L’Afrique du sud et son système d’information intégré du marché du travail </a:t>
            </a:r>
          </a:p>
          <a:p>
            <a:pPr marL="0" indent="0" algn="ctr">
              <a:buNone/>
            </a:pPr>
            <a:endParaRPr lang="fr-FR" b="1" dirty="0"/>
          </a:p>
          <a:p>
            <a:r>
              <a:rPr lang="fr-FR" b="1" dirty="0"/>
              <a:t>La crédibilité limitée et le faible impact du système de planification des compétences restent justifiés par un manque de capacité de recherche et d’analyse économique sur le marché du travail ainsi qu’un accès très limité aux données fiables sur l’offre et la demande des compétences. </a:t>
            </a:r>
          </a:p>
          <a:p>
            <a:r>
              <a:rPr lang="fr-FR" b="1" dirty="0"/>
              <a:t>L’Afrique du Sud à travers son système d’information sur le marché du travail produit des données de qualité sur l’emploi et des compétences. </a:t>
            </a:r>
          </a:p>
          <a:p>
            <a:r>
              <a:rPr lang="fr-FR" b="1" dirty="0"/>
              <a:t>Telle plateforme facilite l’anticipation des nouvelles tendances en termes de compétences et de besoins y relatifs dans certains secteurs, en ciblant particulièrement l’industrie, l’économie verte et le numérique </a:t>
            </a:r>
          </a:p>
          <a:p>
            <a:r>
              <a:rPr lang="fr-FR" b="1" dirty="0"/>
              <a:t>Elle devra être soutenue par un dialogue social permanent un meilleur transfert des signaux du marché de travail vers les instances de développement des programmes de formation.</a:t>
            </a:r>
          </a:p>
          <a:p>
            <a:r>
              <a:rPr lang="fr-FR" b="1" dirty="0"/>
              <a:t>L’Afrique centrale devra renforcer la coopération sous-régionale pour le développement et le partage d’information et surtout l’adoption d’un point de vue régional sur les méthodes de prévision des compétences et l’utilisation des résultats pour la gouvernance effective des systèmes de développement des compétences</a:t>
            </a:r>
          </a:p>
          <a:p>
            <a:endParaRPr lang="en-US" dirty="0"/>
          </a:p>
        </p:txBody>
      </p:sp>
    </p:spTree>
    <p:extLst>
      <p:ext uri="{BB962C8B-B14F-4D97-AF65-F5344CB8AC3E}">
        <p14:creationId xmlns:p14="http://schemas.microsoft.com/office/powerpoint/2010/main" val="205593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8571E-7D74-40DA-AA19-745850B7087F}"/>
              </a:ext>
            </a:extLst>
          </p:cNvPr>
          <p:cNvSpPr>
            <a:spLocks noGrp="1"/>
          </p:cNvSpPr>
          <p:nvPr>
            <p:ph idx="1"/>
          </p:nvPr>
        </p:nvSpPr>
        <p:spPr>
          <a:xfrm>
            <a:off x="338400" y="304800"/>
            <a:ext cx="8467200" cy="6183085"/>
          </a:xfrm>
        </p:spPr>
        <p:txBody>
          <a:bodyPr>
            <a:normAutofit fontScale="25000" lnSpcReduction="20000"/>
          </a:bodyPr>
          <a:lstStyle/>
          <a:p>
            <a:pPr marL="0" indent="0" algn="ctr">
              <a:buNone/>
            </a:pPr>
            <a:r>
              <a:rPr lang="fr-FR" sz="6200" b="1" dirty="0"/>
              <a:t>(</a:t>
            </a:r>
            <a:r>
              <a:rPr lang="fr-FR" sz="8000" b="1" dirty="0"/>
              <a:t>5) </a:t>
            </a:r>
            <a:r>
              <a:rPr lang="fr-FR" sz="8000" b="1" dirty="0">
                <a:solidFill>
                  <a:srgbClr val="FF0000"/>
                </a:solidFill>
              </a:rPr>
              <a:t>Financement innovant du développement des compétences : Rwanda, Argentine, Afrique du Sud, Brésil…. </a:t>
            </a:r>
          </a:p>
          <a:p>
            <a:pPr marL="0" indent="0" algn="ctr">
              <a:buNone/>
            </a:pPr>
            <a:endParaRPr lang="fr-FR" sz="8000" b="1" dirty="0"/>
          </a:p>
          <a:p>
            <a:r>
              <a:rPr lang="fr-FR" sz="8000" b="1" dirty="0"/>
              <a:t>Le crédit-formation pour offrir une seconde chance aux individus dépourvus de qualification ainsi que l’institutionnalisation de l’obligations de financement des entreprises appuient les compétences dans bien de pays. </a:t>
            </a:r>
          </a:p>
          <a:p>
            <a:r>
              <a:rPr lang="fr-FR" sz="8000" b="1" dirty="0"/>
              <a:t>L’Etat n’assure plus un financement suffisant et stable au développement des compétences. Des Etats renforcent la diversification des sources de financement avec forte participation du secteur privé et d’autres partenariats.</a:t>
            </a:r>
          </a:p>
          <a:p>
            <a:r>
              <a:rPr lang="fr-FR" sz="8000" b="1" dirty="0"/>
              <a:t>Des initiatives de création de fonds de financement de la formation alimentés par une fiscalité volontariste et ciblée ont été lancées çà et là. Elles répondent aux besoins de formation préalable à l’emploi, d’appuyer la formation continue et promouvoir l’équité à travers l’insertion sur le marché de l’emploi de couches défavorisées: Turquie, Afrique du Sud, Brésil.</a:t>
            </a:r>
          </a:p>
          <a:p>
            <a:r>
              <a:rPr lang="fr-FR" sz="8000" b="1" dirty="0"/>
              <a:t>Crédits d’impôts sont utilisées pour inciter les entreprises à financer les dépenses de formation en Argentine. Les PME peuvent financer des projets de formation jusqu’à hauteur de 8 % du total des rémunérations. Les dépenses d’évaluation et la certification des compétences remboursées. </a:t>
            </a:r>
          </a:p>
          <a:p>
            <a:r>
              <a:rPr lang="fr-FR" sz="8000" b="1" dirty="0"/>
              <a:t>La Malaisie et le Singapore collectent des taxes allouées à un fond spécialisé pour financer le développement des compétences. </a:t>
            </a:r>
          </a:p>
          <a:p>
            <a:r>
              <a:rPr lang="fr-FR" sz="8000" b="1" dirty="0"/>
              <a:t>Renforcer ce mode de financement et impliquer les entreprises dans l`élaboration et la gouvernance fonds, cibler les entrepreneurs avec de gros besoins en compétences, appuyer les PMEs et le secteur informel.</a:t>
            </a:r>
          </a:p>
          <a:p>
            <a:endParaRPr lang="en-US" dirty="0"/>
          </a:p>
        </p:txBody>
      </p:sp>
    </p:spTree>
    <p:extLst>
      <p:ext uri="{BB962C8B-B14F-4D97-AF65-F5344CB8AC3E}">
        <p14:creationId xmlns:p14="http://schemas.microsoft.com/office/powerpoint/2010/main" val="258790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2A1F4E-4D7D-4BFC-ABF6-4B8172A4855B}"/>
              </a:ext>
            </a:extLst>
          </p:cNvPr>
          <p:cNvSpPr>
            <a:spLocks noGrp="1"/>
          </p:cNvSpPr>
          <p:nvPr>
            <p:ph idx="1"/>
          </p:nvPr>
        </p:nvSpPr>
        <p:spPr>
          <a:xfrm>
            <a:off x="338400" y="406400"/>
            <a:ext cx="8467200" cy="5770563"/>
          </a:xfrm>
        </p:spPr>
        <p:txBody>
          <a:bodyPr>
            <a:noAutofit/>
          </a:bodyPr>
          <a:lstStyle/>
          <a:p>
            <a:pPr marL="0" indent="0">
              <a:buNone/>
            </a:pPr>
            <a:r>
              <a:rPr lang="fr-FR" sz="1600" b="1" dirty="0">
                <a:solidFill>
                  <a:srgbClr val="FF0000"/>
                </a:solidFill>
              </a:rPr>
              <a:t>(6) Economie locale, PME et contenu local : Ghana, AU, RDC</a:t>
            </a:r>
          </a:p>
          <a:p>
            <a:r>
              <a:rPr lang="fr-FR" sz="1600" b="1" dirty="0"/>
              <a:t>Alors que les ZES africaines sont reconnues comme ayant une faible intégration dans l’économie locale, la nouvelle génération des législations sur les ZES sur la promotion du contenu local  à travers la sous-traitance et les politiques d’approvisionnement des firmes.</a:t>
            </a:r>
          </a:p>
          <a:p>
            <a:r>
              <a:rPr lang="fr-FR" sz="1600" b="1" dirty="0"/>
              <a:t>Le Ghana et la RDC et la SADC ont des politiques avancées sur le contenu local permettant d`étendre l’innovation et l’apprentissage au réseau des PMEs autour des ZES.</a:t>
            </a:r>
          </a:p>
          <a:p>
            <a:r>
              <a:rPr lang="fr-FR" sz="1600" b="1" dirty="0"/>
              <a:t>La vision Minière Africaine est avant-gardiste sur le contenu local associé aux investissements directs étrangers dans le secteur minier africain.</a:t>
            </a:r>
          </a:p>
          <a:p>
            <a:r>
              <a:rPr lang="fr-FR" sz="1600" b="1" dirty="0"/>
              <a:t>Les PME peuvent ainsi bénéficier des économies d’échelle et les effets de débordement de connaissances, formation de capital humain et transfert de technologie.</a:t>
            </a:r>
          </a:p>
          <a:p>
            <a:r>
              <a:rPr lang="fr-FR" sz="1600" b="1" dirty="0"/>
              <a:t>Intégrer le contenu local dans une approche holistique de développement de la PME</a:t>
            </a:r>
          </a:p>
          <a:p>
            <a:pPr marL="0" indent="0">
              <a:buNone/>
            </a:pPr>
            <a:r>
              <a:rPr lang="fr-FR" sz="1600" b="1" dirty="0">
                <a:solidFill>
                  <a:srgbClr val="FF0000"/>
                </a:solidFill>
              </a:rPr>
              <a:t>(7) La participation du secteur privé dans le développement des compétences cas de la Turquie </a:t>
            </a:r>
          </a:p>
          <a:p>
            <a:r>
              <a:rPr lang="fr-FR" sz="1600" b="1" dirty="0"/>
              <a:t>La Turquie encourage la participation du secteur privé dans le développement des compétences à travers un partenariat entre les entreprises, les chambres de commerce et autres acteurs privés.</a:t>
            </a:r>
          </a:p>
          <a:p>
            <a:r>
              <a:rPr lang="fr-FR" sz="1600" b="1" dirty="0"/>
              <a:t>Le pays mobilise la tripartite « Entreprise-Etat-Syndicat » sur ces questions et encourage des solutions inspirées par le marché.</a:t>
            </a:r>
          </a:p>
          <a:p>
            <a:r>
              <a:rPr lang="fr-FR" sz="1600" b="1" dirty="0"/>
              <a:t>L’industrie finance une mosaïque d’initiatives de développement des compétences en appui à l’inclusion de jeunes sur le marché de travail et amélioration des RH au sein de l’industrie. </a:t>
            </a:r>
          </a:p>
          <a:p>
            <a:r>
              <a:rPr lang="fr-FR" sz="1600" b="1" dirty="0"/>
              <a:t>Renforcer le dialogue public- privé tout au long du processus </a:t>
            </a:r>
          </a:p>
          <a:p>
            <a:pPr marL="0" indent="0">
              <a:buNone/>
            </a:pPr>
            <a:r>
              <a:rPr lang="en-US" sz="1600" b="1" dirty="0"/>
              <a:t>(8) KAIZEN, GREENING, GENRE, INCUBATEURS ET INNOVATIONS….</a:t>
            </a:r>
          </a:p>
        </p:txBody>
      </p:sp>
    </p:spTree>
    <p:extLst>
      <p:ext uri="{BB962C8B-B14F-4D97-AF65-F5344CB8AC3E}">
        <p14:creationId xmlns:p14="http://schemas.microsoft.com/office/powerpoint/2010/main" val="92763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061598-2C6B-4EB9-BF4C-487311ADA189}"/>
              </a:ext>
            </a:extLst>
          </p:cNvPr>
          <p:cNvSpPr>
            <a:spLocks noGrp="1"/>
          </p:cNvSpPr>
          <p:nvPr>
            <p:ph idx="1"/>
          </p:nvPr>
        </p:nvSpPr>
        <p:spPr>
          <a:xfrm>
            <a:off x="338400" y="391886"/>
            <a:ext cx="8467200" cy="5785077"/>
          </a:xfrm>
        </p:spPr>
        <p:txBody>
          <a:bodyPr>
            <a:normAutofit fontScale="70000" lnSpcReduction="20000"/>
          </a:bodyPr>
          <a:lstStyle/>
          <a:p>
            <a:pPr marL="0" indent="0" algn="ctr">
              <a:buNone/>
            </a:pPr>
            <a:r>
              <a:rPr lang="fr-FR" b="1" dirty="0">
                <a:highlight>
                  <a:srgbClr val="00FF00"/>
                </a:highlight>
              </a:rPr>
              <a:t>Leçons transversales issues de réponses d`ailleurs </a:t>
            </a:r>
          </a:p>
          <a:p>
            <a:pPr marL="0" indent="0" algn="ctr">
              <a:buNone/>
            </a:pPr>
            <a:endParaRPr lang="fr-FR" b="1" dirty="0">
              <a:highlight>
                <a:srgbClr val="00FF00"/>
              </a:highlight>
            </a:endParaRPr>
          </a:p>
          <a:p>
            <a:r>
              <a:rPr lang="fr-FR" b="1" dirty="0"/>
              <a:t>Besoin d’une forte collaboration industrie et Etat étant donné les asymétries d’information et les faillites de marché liées au développement des compétences et les faibles prédisposition à payer y relatives.</a:t>
            </a:r>
          </a:p>
          <a:p>
            <a:r>
              <a:rPr lang="fr-FR" b="1" dirty="0"/>
              <a:t>Insérer les politiques et stratégies de développement des compétences dans la planification du développement et les stratégies de diversification économique et industrialisation (PDIDE).</a:t>
            </a:r>
          </a:p>
          <a:p>
            <a:r>
              <a:rPr lang="fr-FR" b="1" dirty="0"/>
              <a:t>Favoriser le dialogue au-delà du Ministère de l`éducation et intégrer les Ministères de l’industrie, du commerce, de l’emploi, environnement …pour une coalition nationale.</a:t>
            </a:r>
          </a:p>
          <a:p>
            <a:r>
              <a:rPr lang="fr-FR" b="1" dirty="0"/>
              <a:t>Renforcer la dynamique régionale dans le développement des compétences pour une meilleure certification et développement des compétences, économies d`échelle et portabilité. </a:t>
            </a:r>
          </a:p>
          <a:p>
            <a:r>
              <a:rPr lang="fr-FR" b="1" dirty="0"/>
              <a:t>Renforcer le système d`information et la planification des compétences pour appréhender et accompagner les développements d`un secteur mouvant.</a:t>
            </a:r>
          </a:p>
          <a:p>
            <a:r>
              <a:rPr lang="fr-FR" b="1" dirty="0"/>
              <a:t>Bâtir des partenariats innovants au-delà de la question de financement, développement, évaluation.</a:t>
            </a:r>
          </a:p>
          <a:p>
            <a:r>
              <a:rPr lang="fr-FR" b="1" dirty="0"/>
              <a:t>Renforcer la culture du dialogue permanent « tripartite » et donner plus d`espace au secteur privé dans la gouvernance des institutions de formation. </a:t>
            </a:r>
          </a:p>
          <a:p>
            <a:endParaRPr lang="en-US" dirty="0"/>
          </a:p>
        </p:txBody>
      </p:sp>
    </p:spTree>
    <p:extLst>
      <p:ext uri="{BB962C8B-B14F-4D97-AF65-F5344CB8AC3E}">
        <p14:creationId xmlns:p14="http://schemas.microsoft.com/office/powerpoint/2010/main" val="386961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2360612"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anose="020F0502020204030203" pitchFamily="34" charset="77"/>
                <a:sym typeface="Lato" panose="020F0502020204030203" pitchFamily="34" charset="77"/>
              </a:rPr>
              <a:t>MERCI!</a:t>
            </a:r>
          </a:p>
        </p:txBody>
      </p:sp>
    </p:spTree>
    <p:extLst>
      <p:ext uri="{BB962C8B-B14F-4D97-AF65-F5344CB8AC3E}">
        <p14:creationId xmlns:p14="http://schemas.microsoft.com/office/powerpoint/2010/main" val="4246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7E412A-7AC5-45B2-8A47-52977313C72D}"/>
              </a:ext>
            </a:extLst>
          </p:cNvPr>
          <p:cNvSpPr>
            <a:spLocks noGrp="1"/>
          </p:cNvSpPr>
          <p:nvPr>
            <p:ph idx="1"/>
          </p:nvPr>
        </p:nvSpPr>
        <p:spPr>
          <a:xfrm>
            <a:off x="338400" y="493486"/>
            <a:ext cx="8616914" cy="5994400"/>
          </a:xfrm>
        </p:spPr>
        <p:txBody>
          <a:bodyPr>
            <a:normAutofit fontScale="85000" lnSpcReduction="20000"/>
          </a:bodyPr>
          <a:lstStyle/>
          <a:p>
            <a:pPr marL="0" indent="0" algn="ctr">
              <a:buNone/>
            </a:pPr>
            <a:r>
              <a:rPr lang="fr-FR" b="1" dirty="0">
                <a:highlight>
                  <a:srgbClr val="00FF00"/>
                </a:highlight>
              </a:rPr>
              <a:t>Industrialisation et capital humain de retour sur l`Agenda </a:t>
            </a:r>
            <a:r>
              <a:rPr lang="fr-FR" dirty="0"/>
              <a:t>	</a:t>
            </a:r>
            <a:endParaRPr lang="en-US" dirty="0"/>
          </a:p>
          <a:p>
            <a:pPr lvl="0"/>
            <a:endParaRPr lang="fr-FR" b="1" dirty="0"/>
          </a:p>
          <a:p>
            <a:pPr lvl="0"/>
            <a:r>
              <a:rPr lang="fr-FR" b="1" dirty="0"/>
              <a:t>L’industrialisation et la diversification économique sont de retour sur l’agenda de développement de l’Afrique centrale. </a:t>
            </a:r>
            <a:endParaRPr lang="en-US" dirty="0"/>
          </a:p>
          <a:p>
            <a:pPr lvl="0"/>
            <a:r>
              <a:rPr lang="fr-FR" b="1" dirty="0"/>
              <a:t>Le développement industriel garde de liens forts avec la disposition des ressources humaines qualifiées.</a:t>
            </a:r>
            <a:endParaRPr lang="en-US" dirty="0"/>
          </a:p>
          <a:p>
            <a:pPr lvl="0"/>
            <a:r>
              <a:rPr lang="fr-FR" b="1" dirty="0"/>
              <a:t>Au cœur de l’économie du savoir, les connaissances, les talents et les compétences sont porteurs de toute économie inclusive et prospère soutenue par un marché de travail dynamique.</a:t>
            </a:r>
            <a:endParaRPr lang="en-US" dirty="0"/>
          </a:p>
          <a:p>
            <a:pPr lvl="0"/>
            <a:r>
              <a:rPr lang="fr-FR" b="1" dirty="0"/>
              <a:t>Les atouts démographiques : un potentiel indéniable pour tirer profit des nouvelles opportunités créées par les industries du futur, renforcer la productivité et diversifier l’économie.</a:t>
            </a:r>
            <a:endParaRPr lang="en-US" dirty="0"/>
          </a:p>
          <a:p>
            <a:pPr lvl="0"/>
            <a:r>
              <a:rPr lang="fr-FR" b="1" dirty="0"/>
              <a:t>La sous-région reste loin de mobiliser son potentiel en capital humain pour affronter les risques/opportunités de la quatrième révolution industrielle.</a:t>
            </a:r>
            <a:endParaRPr lang="en-US" dirty="0"/>
          </a:p>
          <a:p>
            <a:pPr lvl="0"/>
            <a:r>
              <a:rPr lang="fr-FR" b="1" dirty="0"/>
              <a:t>Défi : équiper le plus grand nombre avec le savoir-faire, compétences et opportunités pour propulser l’industrialisation et la diversification économique.  </a:t>
            </a:r>
            <a:endParaRPr lang="en-US" dirty="0"/>
          </a:p>
          <a:p>
            <a:pPr marL="0" indent="0">
              <a:buNone/>
            </a:pPr>
            <a:endParaRPr lang="fr-FR" dirty="0"/>
          </a:p>
        </p:txBody>
      </p:sp>
    </p:spTree>
    <p:extLst>
      <p:ext uri="{BB962C8B-B14F-4D97-AF65-F5344CB8AC3E}">
        <p14:creationId xmlns:p14="http://schemas.microsoft.com/office/powerpoint/2010/main" val="268012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D6C86-BCA0-4FC5-8E57-18F9405DA0ED}"/>
              </a:ext>
            </a:extLst>
          </p:cNvPr>
          <p:cNvSpPr>
            <a:spLocks noGrp="1"/>
          </p:cNvSpPr>
          <p:nvPr>
            <p:ph idx="1"/>
          </p:nvPr>
        </p:nvSpPr>
        <p:spPr>
          <a:xfrm>
            <a:off x="338400" y="566057"/>
            <a:ext cx="8467200" cy="5610906"/>
          </a:xfrm>
        </p:spPr>
        <p:txBody>
          <a:bodyPr/>
          <a:lstStyle/>
          <a:p>
            <a:pPr marL="0" indent="0" algn="ctr">
              <a:buNone/>
            </a:pPr>
            <a:r>
              <a:rPr lang="fr-FR" sz="2000" b="1" dirty="0"/>
              <a:t>Gap dans le développement du capital humain par région en 2017: magnitude et écarts à la moyenne </a:t>
            </a:r>
            <a:br>
              <a:rPr lang="fr-FR" dirty="0"/>
            </a:br>
            <a:br>
              <a:rPr lang="fr-FR" dirty="0"/>
            </a:br>
            <a:r>
              <a:rPr lang="en-US" dirty="0"/>
              <a:t> </a:t>
            </a:r>
          </a:p>
          <a:p>
            <a:endParaRPr lang="en-US" dirty="0"/>
          </a:p>
          <a:p>
            <a:pPr marL="0" indent="0">
              <a:buNone/>
            </a:pPr>
            <a:endParaRPr lang="en-US" dirty="0"/>
          </a:p>
          <a:p>
            <a:endParaRPr lang="en-US" dirty="0"/>
          </a:p>
        </p:txBody>
      </p:sp>
      <p:graphicFrame>
        <p:nvGraphicFramePr>
          <p:cNvPr id="11" name="Chart 10">
            <a:extLst>
              <a:ext uri="{FF2B5EF4-FFF2-40B4-BE49-F238E27FC236}">
                <a16:creationId xmlns:a16="http://schemas.microsoft.com/office/drawing/2014/main" id="{BFAF879A-7833-4D82-BCB5-13F14ECC70EB}"/>
              </a:ext>
            </a:extLst>
          </p:cNvPr>
          <p:cNvGraphicFramePr/>
          <p:nvPr>
            <p:extLst>
              <p:ext uri="{D42A27DB-BD31-4B8C-83A1-F6EECF244321}">
                <p14:modId xmlns:p14="http://schemas.microsoft.com/office/powerpoint/2010/main" val="58704271"/>
              </p:ext>
            </p:extLst>
          </p:nvPr>
        </p:nvGraphicFramePr>
        <p:xfrm>
          <a:off x="338400" y="1190171"/>
          <a:ext cx="8467200" cy="5101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973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49A56-FDF9-42D9-BC8C-D85D86DE4D00}"/>
              </a:ext>
            </a:extLst>
          </p:cNvPr>
          <p:cNvSpPr>
            <a:spLocks noGrp="1"/>
          </p:cNvSpPr>
          <p:nvPr>
            <p:ph idx="1"/>
          </p:nvPr>
        </p:nvSpPr>
        <p:spPr>
          <a:xfrm>
            <a:off x="338400" y="508000"/>
            <a:ext cx="8602400" cy="5668963"/>
          </a:xfrm>
        </p:spPr>
        <p:txBody>
          <a:bodyPr>
            <a:normAutofit fontScale="92500" lnSpcReduction="10000"/>
          </a:bodyPr>
          <a:lstStyle/>
          <a:p>
            <a:pPr marL="0" indent="0" algn="ctr">
              <a:buNone/>
            </a:pPr>
            <a:r>
              <a:rPr lang="fr-FR" sz="2400" b="1" dirty="0">
                <a:highlight>
                  <a:srgbClr val="00FF00"/>
                </a:highlight>
              </a:rPr>
              <a:t>L’Afrique centrale dans l`indice de compétitivité </a:t>
            </a:r>
          </a:p>
          <a:p>
            <a:pPr marL="0" indent="0" algn="ctr">
              <a:buNone/>
            </a:pPr>
            <a:endParaRPr lang="en-US" sz="2400" dirty="0">
              <a:highlight>
                <a:srgbClr val="00FF00"/>
              </a:highlight>
            </a:endParaRPr>
          </a:p>
          <a:p>
            <a:pPr lvl="0"/>
            <a:r>
              <a:rPr lang="fr-FR" sz="2200" b="1" dirty="0"/>
              <a:t>L’Afrique centrale figure parmi les sous-régions les moins bien classées en termes de compétitivité.</a:t>
            </a:r>
            <a:endParaRPr lang="en-US" sz="2200" dirty="0"/>
          </a:p>
          <a:p>
            <a:pPr lvl="0"/>
            <a:r>
              <a:rPr lang="fr-FR" sz="2200" b="1" dirty="0"/>
              <a:t>Seuls quatre pays de la sous-région figurent parmi les 150 pays les plus compétitifs d’après l’indice globale de compétitivité du WEF en 2019. Aucun parmi les 110 premiers. Les pays africains les plus compétitifs sont en Afrique australe (Maurice, Afrique du Sud) et en l’Afrique du Nord (Maroc, Tunisie et Algérie). </a:t>
            </a:r>
            <a:endParaRPr lang="en-US" sz="2200" dirty="0"/>
          </a:p>
          <a:p>
            <a:pPr lvl="0"/>
            <a:r>
              <a:rPr lang="fr-FR" sz="2200" b="1" dirty="0"/>
              <a:t>Le Gabon et le Cameroun, pays les mieux placés de la sous-région, se retrouvent respectivement aux 119e et 123e places du classement. </a:t>
            </a:r>
            <a:endParaRPr lang="en-US" sz="2200" dirty="0"/>
          </a:p>
          <a:p>
            <a:pPr lvl="0"/>
            <a:r>
              <a:rPr lang="fr-FR" sz="2200" b="1" dirty="0"/>
              <a:t>Aucun de pays africains ne figure parmi le 50 pays les plus compétitifs au niveau global alors que la moitié des pays de l’Afrique centrale ont vu leur rang sur cette échelle de compétitivité se détériorer en 2019 par rapport à 2018. </a:t>
            </a:r>
            <a:endParaRPr lang="en-US" sz="2200" dirty="0"/>
          </a:p>
          <a:p>
            <a:pPr lvl="0"/>
            <a:r>
              <a:rPr lang="fr-FR" sz="2200" b="1" dirty="0"/>
              <a:t>Des faibles productivités justifiées, entre autres, par un développement inadéquat des compétences plombent la compétitivité et la diversification économique.   </a:t>
            </a:r>
            <a:endParaRPr lang="en-US" sz="2200" dirty="0"/>
          </a:p>
          <a:p>
            <a:endParaRPr lang="en-US" sz="2200" dirty="0"/>
          </a:p>
          <a:p>
            <a:endParaRPr lang="en-US" dirty="0"/>
          </a:p>
        </p:txBody>
      </p:sp>
    </p:spTree>
    <p:extLst>
      <p:ext uri="{BB962C8B-B14F-4D97-AF65-F5344CB8AC3E}">
        <p14:creationId xmlns:p14="http://schemas.microsoft.com/office/powerpoint/2010/main" val="354698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C1F19-6882-466E-80BF-FB3EABE388B3}"/>
              </a:ext>
            </a:extLst>
          </p:cNvPr>
          <p:cNvSpPr>
            <a:spLocks noGrp="1"/>
          </p:cNvSpPr>
          <p:nvPr>
            <p:ph idx="1"/>
          </p:nvPr>
        </p:nvSpPr>
        <p:spPr>
          <a:xfrm>
            <a:off x="338400" y="609600"/>
            <a:ext cx="8467200" cy="5567363"/>
          </a:xfrm>
        </p:spPr>
        <p:txBody>
          <a:bodyPr/>
          <a:lstStyle/>
          <a:p>
            <a:pPr marL="0" indent="0">
              <a:buNone/>
            </a:pPr>
            <a:r>
              <a:rPr lang="fr-FR" dirty="0"/>
              <a:t>   </a:t>
            </a:r>
            <a:endParaRPr lang="en-US" dirty="0"/>
          </a:p>
        </p:txBody>
      </p:sp>
      <p:pic>
        <p:nvPicPr>
          <p:cNvPr id="7" name="Picture 6">
            <a:extLst>
              <a:ext uri="{FF2B5EF4-FFF2-40B4-BE49-F238E27FC236}">
                <a16:creationId xmlns:a16="http://schemas.microsoft.com/office/drawing/2014/main" id="{78530461-C5EB-4B76-A7DC-5360D30833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6115" y="333829"/>
            <a:ext cx="8795656" cy="5914571"/>
          </a:xfrm>
          <a:prstGeom prst="rect">
            <a:avLst/>
          </a:prstGeom>
          <a:noFill/>
        </p:spPr>
      </p:pic>
    </p:spTree>
    <p:extLst>
      <p:ext uri="{BB962C8B-B14F-4D97-AF65-F5344CB8AC3E}">
        <p14:creationId xmlns:p14="http://schemas.microsoft.com/office/powerpoint/2010/main" val="426537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58E74B-C75D-44DC-8BA0-1D42FEFE7155}"/>
              </a:ext>
            </a:extLst>
          </p:cNvPr>
          <p:cNvSpPr>
            <a:spLocks noGrp="1"/>
          </p:cNvSpPr>
          <p:nvPr>
            <p:ph idx="1"/>
          </p:nvPr>
        </p:nvSpPr>
        <p:spPr>
          <a:xfrm>
            <a:off x="338400" y="449943"/>
            <a:ext cx="8467200" cy="6023428"/>
          </a:xfrm>
        </p:spPr>
        <p:txBody>
          <a:bodyPr>
            <a:normAutofit/>
          </a:bodyPr>
          <a:lstStyle/>
          <a:p>
            <a:pPr marL="0" indent="0" algn="ctr">
              <a:buNone/>
            </a:pPr>
            <a:r>
              <a:rPr lang="fr-FR" sz="2400" b="1" dirty="0">
                <a:highlight>
                  <a:srgbClr val="00FF00"/>
                </a:highlight>
              </a:rPr>
              <a:t>Les caractéristiques d`un système efficient de développement des compétences</a:t>
            </a:r>
          </a:p>
          <a:p>
            <a:endParaRPr lang="fr-FR" dirty="0">
              <a:highlight>
                <a:srgbClr val="00FF00"/>
              </a:highlight>
            </a:endParaRPr>
          </a:p>
          <a:p>
            <a:pPr marL="0" indent="0">
              <a:buNone/>
            </a:pPr>
            <a:endParaRPr lang="fr-FR" sz="3200" b="1" dirty="0"/>
          </a:p>
          <a:p>
            <a:endParaRPr lang="fr-FR" sz="3200" dirty="0"/>
          </a:p>
          <a:p>
            <a:endParaRPr lang="en-US" dirty="0"/>
          </a:p>
        </p:txBody>
      </p:sp>
      <p:graphicFrame>
        <p:nvGraphicFramePr>
          <p:cNvPr id="3" name="Diagram 2">
            <a:extLst>
              <a:ext uri="{FF2B5EF4-FFF2-40B4-BE49-F238E27FC236}">
                <a16:creationId xmlns:a16="http://schemas.microsoft.com/office/drawing/2014/main" id="{BD35A195-58C9-40FB-8A5B-80A46217DAF5}"/>
              </a:ext>
            </a:extLst>
          </p:cNvPr>
          <p:cNvGraphicFramePr/>
          <p:nvPr>
            <p:extLst>
              <p:ext uri="{D42A27DB-BD31-4B8C-83A1-F6EECF244321}">
                <p14:modId xmlns:p14="http://schemas.microsoft.com/office/powerpoint/2010/main" val="404155089"/>
              </p:ext>
            </p:extLst>
          </p:nvPr>
        </p:nvGraphicFramePr>
        <p:xfrm>
          <a:off x="116114" y="1248229"/>
          <a:ext cx="8911772" cy="522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06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3C06FA-1B28-4CE9-B838-E78FD2CA7D13}"/>
              </a:ext>
            </a:extLst>
          </p:cNvPr>
          <p:cNvSpPr>
            <a:spLocks noGrp="1"/>
          </p:cNvSpPr>
          <p:nvPr>
            <p:ph idx="1"/>
          </p:nvPr>
        </p:nvSpPr>
        <p:spPr>
          <a:xfrm>
            <a:off x="338400" y="319314"/>
            <a:ext cx="8467200" cy="5857649"/>
          </a:xfrm>
        </p:spPr>
        <p:txBody>
          <a:bodyPr>
            <a:normAutofit/>
          </a:bodyPr>
          <a:lstStyle/>
          <a:p>
            <a:pPr marL="0" indent="0" algn="ctr">
              <a:buNone/>
            </a:pPr>
            <a:r>
              <a:rPr lang="fr-FR" sz="2000" b="1" dirty="0">
                <a:highlight>
                  <a:srgbClr val="00FF00"/>
                </a:highlight>
              </a:rPr>
              <a:t>Une bonne stratégie de développement des compétences (OCDE, 2011)</a:t>
            </a:r>
          </a:p>
          <a:p>
            <a:r>
              <a:rPr lang="fr-FR" sz="2000" b="1" dirty="0"/>
              <a:t>La capacité à s’adapter aux exigences des emplois futurs mesurée par la qualité et la couverture de son système d’éducation, la disponibilité des compétences et le déploiement de RH.</a:t>
            </a:r>
          </a:p>
          <a:p>
            <a:r>
              <a:rPr lang="fr-FR" sz="2000" b="1" dirty="0"/>
              <a:t>Des leviers d’un tel système: </a:t>
            </a:r>
          </a:p>
          <a:p>
            <a:endParaRPr lang="en-US" dirty="0"/>
          </a:p>
        </p:txBody>
      </p:sp>
      <p:pic>
        <p:nvPicPr>
          <p:cNvPr id="3" name="Picture 2">
            <a:extLst>
              <a:ext uri="{FF2B5EF4-FFF2-40B4-BE49-F238E27FC236}">
                <a16:creationId xmlns:a16="http://schemas.microsoft.com/office/drawing/2014/main" id="{6C6E45D9-92A5-4B62-8489-5DFC331E04C9}"/>
              </a:ext>
            </a:extLst>
          </p:cNvPr>
          <p:cNvPicPr>
            <a:picLocks noChangeAspect="1"/>
          </p:cNvPicPr>
          <p:nvPr/>
        </p:nvPicPr>
        <p:blipFill>
          <a:blip r:embed="rId2"/>
          <a:stretch>
            <a:fillRect/>
          </a:stretch>
        </p:blipFill>
        <p:spPr>
          <a:xfrm>
            <a:off x="0" y="2191656"/>
            <a:ext cx="8805600" cy="4347029"/>
          </a:xfrm>
          <a:prstGeom prst="rect">
            <a:avLst/>
          </a:prstGeom>
        </p:spPr>
      </p:pic>
    </p:spTree>
    <p:extLst>
      <p:ext uri="{BB962C8B-B14F-4D97-AF65-F5344CB8AC3E}">
        <p14:creationId xmlns:p14="http://schemas.microsoft.com/office/powerpoint/2010/main" val="60332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16B60-6361-4303-BCCC-D9C449B744FE}"/>
              </a:ext>
            </a:extLst>
          </p:cNvPr>
          <p:cNvSpPr>
            <a:spLocks noGrp="1"/>
          </p:cNvSpPr>
          <p:nvPr>
            <p:ph idx="1"/>
          </p:nvPr>
        </p:nvSpPr>
        <p:spPr>
          <a:xfrm>
            <a:off x="338400" y="232229"/>
            <a:ext cx="8467200" cy="6625771"/>
          </a:xfrm>
        </p:spPr>
        <p:txBody>
          <a:bodyPr>
            <a:normAutofit fontScale="25000" lnSpcReduction="20000"/>
          </a:bodyPr>
          <a:lstStyle/>
          <a:p>
            <a:pPr marL="0" indent="0" algn="ctr">
              <a:buNone/>
            </a:pPr>
            <a:r>
              <a:rPr lang="fr-FR" sz="8000" b="1" dirty="0">
                <a:highlight>
                  <a:srgbClr val="00FF00"/>
                </a:highlight>
              </a:rPr>
              <a:t>Audit du développement des compétences en Afrique centrale: des défis</a:t>
            </a:r>
          </a:p>
          <a:p>
            <a:pPr marL="0" indent="0" algn="ctr">
              <a:buNone/>
            </a:pPr>
            <a:endParaRPr lang="fr-FR" sz="8000" b="1" dirty="0">
              <a:highlight>
                <a:srgbClr val="00FF00"/>
              </a:highlight>
            </a:endParaRPr>
          </a:p>
          <a:p>
            <a:pPr marL="342900" lvl="0" indent="-342900">
              <a:lnSpc>
                <a:spcPct val="107000"/>
              </a:lnSpc>
              <a:spcBef>
                <a:spcPts val="0"/>
              </a:spcBef>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Une croissance soutenue des cohortes au primaire mais le taux brut de scolarisation décroissant de passage au secondaire et au supérieur.</a:t>
            </a:r>
          </a:p>
          <a:p>
            <a:pPr marL="0" lvl="0" indent="0">
              <a:lnSpc>
                <a:spcPct val="107000"/>
              </a:lnSpc>
              <a:spcBef>
                <a:spcPts val="0"/>
              </a:spcBef>
              <a:buNone/>
            </a:pPr>
            <a:endParaRPr lang="en-US" sz="8000"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L’EFTP limité par les faibles pertinence, efficience et attractivité, inclusivité.</a:t>
            </a:r>
          </a:p>
          <a:p>
            <a:pPr marL="0" marR="0" lvl="0" indent="0">
              <a:lnSpc>
                <a:spcPct val="107000"/>
              </a:lnSpc>
              <a:spcBef>
                <a:spcPts val="0"/>
              </a:spcBef>
              <a:spcAft>
                <a:spcPts val="0"/>
              </a:spcAft>
              <a:buNone/>
            </a:pPr>
            <a:endParaRPr lang="en-US" sz="8000"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L'inadéquation de l'offre d'enseignement aux besoins du marché de travail et prépondérance des filières peu professionnalisantes et théoriques.</a:t>
            </a:r>
          </a:p>
          <a:p>
            <a:pPr marL="0" marR="0" lvl="0" indent="0">
              <a:lnSpc>
                <a:spcPct val="107000"/>
              </a:lnSpc>
              <a:spcBef>
                <a:spcPts val="0"/>
              </a:spcBef>
              <a:spcAft>
                <a:spcPts val="0"/>
              </a:spcAft>
              <a:buNone/>
            </a:pPr>
            <a:r>
              <a:rPr lang="fr-FR" sz="8000" b="1" dirty="0">
                <a:latin typeface="Calibri" panose="020F0502020204030204" pitchFamily="34" charset="0"/>
                <a:ea typeface="DengXian" panose="02010600030101010101" pitchFamily="2" charset="-122"/>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Les offres de formation, non-alignées avec l’économie réelle, freinent l’engouement des bénéficiaires potentiels et en perte d’attractivité auprès des ménages consommateurs. </a:t>
            </a:r>
          </a:p>
          <a:p>
            <a:pPr marL="0" marR="0" lvl="0" indent="0">
              <a:lnSpc>
                <a:spcPct val="107000"/>
              </a:lnSpc>
              <a:spcBef>
                <a:spcPts val="0"/>
              </a:spcBef>
              <a:spcAft>
                <a:spcPts val="0"/>
              </a:spcAft>
              <a:buNone/>
            </a:pPr>
            <a:endParaRPr lang="fr-FR" sz="8000" b="1"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Programmes rarement actualisés sur la base des référentiels de métiers, en plus d’un manque d’équipements didactiques appropriés.</a:t>
            </a:r>
          </a:p>
          <a:p>
            <a:pPr marL="0" marR="0" lvl="0" indent="0">
              <a:lnSpc>
                <a:spcPct val="107000"/>
              </a:lnSpc>
              <a:spcBef>
                <a:spcPts val="0"/>
              </a:spcBef>
              <a:spcAft>
                <a:spcPts val="0"/>
              </a:spcAft>
              <a:buNone/>
            </a:pPr>
            <a:r>
              <a:rPr lang="fr-FR" sz="8000" b="1" dirty="0">
                <a:latin typeface="Calibri" panose="020F0502020204030204" pitchFamily="34" charset="0"/>
                <a:ea typeface="DengXian" panose="02010600030101010101" pitchFamily="2" charset="-122"/>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les partenariats « système éducatif-entreprises » sont quasi-inexistants</a:t>
            </a:r>
            <a:r>
              <a:rPr lang="en-US" sz="8000" dirty="0">
                <a:latin typeface="Calibri" panose="020F0502020204030204" pitchFamily="34" charset="0"/>
                <a:ea typeface="DengXian" panose="02010600030101010101" pitchFamily="2" charset="-122"/>
                <a:cs typeface="Arial" panose="020B0604020202020204" pitchFamily="34" charset="0"/>
              </a:rPr>
              <a:t> </a:t>
            </a:r>
            <a:r>
              <a:rPr lang="en-US" sz="8000" b="1" dirty="0">
                <a:latin typeface="Calibri" panose="020F0502020204030204" pitchFamily="34" charset="0"/>
                <a:ea typeface="DengXian" panose="02010600030101010101" pitchFamily="2" charset="-122"/>
                <a:cs typeface="Arial" panose="020B0604020202020204" pitchFamily="34" charset="0"/>
              </a:rPr>
              <a:t>alors que </a:t>
            </a:r>
            <a:r>
              <a:rPr lang="fr-FR" sz="8000" b="1" dirty="0">
                <a:latin typeface="Calibri" panose="020F0502020204030204" pitchFamily="34" charset="0"/>
                <a:ea typeface="DengXian" panose="02010600030101010101" pitchFamily="2" charset="-122"/>
                <a:cs typeface="Arial" panose="020B0604020202020204" pitchFamily="34" charset="0"/>
              </a:rPr>
              <a:t>e paysage des STI encore largement embryonnaire.</a:t>
            </a:r>
          </a:p>
          <a:p>
            <a:pPr marL="0" marR="0" lvl="0" indent="0">
              <a:lnSpc>
                <a:spcPct val="107000"/>
              </a:lnSpc>
              <a:spcBef>
                <a:spcPts val="0"/>
              </a:spcBef>
              <a:spcAft>
                <a:spcPts val="0"/>
              </a:spcAft>
              <a:buNone/>
            </a:pPr>
            <a:r>
              <a:rPr lang="fr-FR" sz="8000" b="1" dirty="0">
                <a:latin typeface="Calibri" panose="020F0502020204030204" pitchFamily="34" charset="0"/>
                <a:ea typeface="DengXian" panose="02010600030101010101" pitchFamily="2" charset="-122"/>
                <a:cs typeface="Arial" panose="020B0604020202020204" pitchFamily="34" charset="0"/>
              </a:rPr>
              <a:t> </a:t>
            </a:r>
            <a:endParaRPr lang="en-US" sz="8000"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8000" b="1" dirty="0">
                <a:latin typeface="Calibri" panose="020F0502020204030204" pitchFamily="34" charset="0"/>
                <a:ea typeface="DengXian" panose="02010600030101010101" pitchFamily="2" charset="-122"/>
                <a:cs typeface="Arial" panose="020B0604020202020204" pitchFamily="34" charset="0"/>
              </a:rPr>
              <a:t>Les budgets des ministères de l’enseignement de plus faibles et volatiles alors que les coûts d’accès et une faible disponibilité ou proximité géographique des ETFP restent de barrières pour les plus pauvres.</a:t>
            </a:r>
            <a:endParaRPr lang="en-US" dirty="0"/>
          </a:p>
        </p:txBody>
      </p:sp>
    </p:spTree>
    <p:extLst>
      <p:ext uri="{BB962C8B-B14F-4D97-AF65-F5344CB8AC3E}">
        <p14:creationId xmlns:p14="http://schemas.microsoft.com/office/powerpoint/2010/main" val="402456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A500C-7627-4F85-9622-4034FE41EF17}"/>
              </a:ext>
            </a:extLst>
          </p:cNvPr>
          <p:cNvSpPr>
            <a:spLocks noGrp="1"/>
          </p:cNvSpPr>
          <p:nvPr>
            <p:ph idx="1"/>
          </p:nvPr>
        </p:nvSpPr>
        <p:spPr>
          <a:xfrm>
            <a:off x="338400" y="290286"/>
            <a:ext cx="8467200" cy="5886677"/>
          </a:xfrm>
        </p:spPr>
        <p:txBody>
          <a:bodyPr>
            <a:normAutofit fontScale="25000" lnSpcReduction="20000"/>
          </a:bodyPr>
          <a:lstStyle/>
          <a:p>
            <a:pPr marL="0" lvl="0" indent="0" algn="ctr">
              <a:buNone/>
            </a:pPr>
            <a:r>
              <a:rPr lang="fr-FR" sz="5500" b="1" dirty="0">
                <a:highlight>
                  <a:srgbClr val="00FF00"/>
                </a:highlight>
              </a:rPr>
              <a:t> </a:t>
            </a:r>
            <a:r>
              <a:rPr lang="fr-FR" sz="8000" b="1" dirty="0">
                <a:highlight>
                  <a:srgbClr val="00FF00"/>
                </a:highlight>
              </a:rPr>
              <a:t>Revue de quelques réponses innovantes d`ailleurs aux défis identiques </a:t>
            </a:r>
          </a:p>
          <a:p>
            <a:pPr marL="0" lvl="0" indent="0">
              <a:buNone/>
            </a:pPr>
            <a:endParaRPr lang="fr-FR" sz="8000" b="1" dirty="0">
              <a:solidFill>
                <a:srgbClr val="FF0000"/>
              </a:solidFill>
            </a:endParaRPr>
          </a:p>
          <a:p>
            <a:pPr marL="0" lvl="0" indent="0" algn="ctr">
              <a:buNone/>
            </a:pPr>
            <a:r>
              <a:rPr lang="fr-FR" sz="8000" b="1" dirty="0">
                <a:solidFill>
                  <a:srgbClr val="FF0000"/>
                </a:solidFill>
              </a:rPr>
              <a:t>(1) ZES, Clustering industriel et développement des compétences </a:t>
            </a:r>
          </a:p>
          <a:p>
            <a:pPr lvl="0"/>
            <a:r>
              <a:rPr lang="fr-FR" sz="8000" b="1" dirty="0">
                <a:solidFill>
                  <a:schemeClr val="bg2">
                    <a:lumMod val="10000"/>
                  </a:schemeClr>
                </a:solidFill>
              </a:rPr>
              <a:t>Mobilisation des ZES et autres clusters industriels comme réseaux d’apprentissage et de développement des compétences pour un meilleur partage et le transfert des connaissances</a:t>
            </a:r>
          </a:p>
          <a:p>
            <a:pPr lvl="0"/>
            <a:r>
              <a:rPr lang="fr-FR" sz="8000" b="1" dirty="0">
                <a:solidFill>
                  <a:schemeClr val="bg2">
                    <a:lumMod val="10000"/>
                  </a:schemeClr>
                </a:solidFill>
              </a:rPr>
              <a:t>Le partenariat des ZES et autres clusters industriels avec des institutions de développement des compétences cimentent le lien manquant entre l’industrie et le système de formation . </a:t>
            </a:r>
            <a:endParaRPr lang="en-US" sz="8000" b="1" dirty="0">
              <a:solidFill>
                <a:schemeClr val="bg2">
                  <a:lumMod val="10000"/>
                </a:schemeClr>
              </a:solidFill>
            </a:endParaRPr>
          </a:p>
          <a:p>
            <a:pPr lvl="0"/>
            <a:r>
              <a:rPr lang="fr-FR" sz="8000" b="1" dirty="0">
                <a:solidFill>
                  <a:schemeClr val="bg2">
                    <a:lumMod val="10000"/>
                  </a:schemeClr>
                </a:solidFill>
              </a:rPr>
              <a:t>Une opportunité d’infuser le développement des compétences à côté de l’efficience infrastructurelle et climat des affaires </a:t>
            </a:r>
            <a:endParaRPr lang="en-US" sz="8000" b="1" dirty="0">
              <a:solidFill>
                <a:schemeClr val="bg2">
                  <a:lumMod val="10000"/>
                </a:schemeClr>
              </a:solidFill>
            </a:endParaRPr>
          </a:p>
          <a:p>
            <a:pPr lvl="0"/>
            <a:r>
              <a:rPr lang="fr-FR" sz="8000" b="1" dirty="0">
                <a:solidFill>
                  <a:schemeClr val="bg2">
                    <a:lumMod val="10000"/>
                  </a:schemeClr>
                </a:solidFill>
              </a:rPr>
              <a:t>Les ZES, en tant qu’agglomération de firmes et des services, peuvent offrir des opportunités de formation tout au long du cycle de vie et un cadre à l’acquisition et à l’amélioration des compétences. </a:t>
            </a:r>
            <a:endParaRPr lang="en-US" sz="8000" b="1" dirty="0">
              <a:solidFill>
                <a:schemeClr val="bg2">
                  <a:lumMod val="10000"/>
                </a:schemeClr>
              </a:solidFill>
            </a:endParaRPr>
          </a:p>
          <a:p>
            <a:pPr lvl="0"/>
            <a:r>
              <a:rPr lang="fr-FR" sz="8000" b="1" dirty="0">
                <a:solidFill>
                  <a:schemeClr val="bg2">
                    <a:lumMod val="10000"/>
                  </a:schemeClr>
                </a:solidFill>
              </a:rPr>
              <a:t>Ces zones offrent un cadre pour une meilleure mobilisation du secteur privé et son positionnement au cœur de la construction des pools de talents.</a:t>
            </a:r>
            <a:endParaRPr lang="en-US" sz="8000" b="1" dirty="0">
              <a:solidFill>
                <a:schemeClr val="bg2">
                  <a:lumMod val="10000"/>
                </a:schemeClr>
              </a:solidFill>
            </a:endParaRPr>
          </a:p>
          <a:p>
            <a:pPr lvl="0"/>
            <a:r>
              <a:rPr lang="fr-FR" sz="8000" b="1" dirty="0">
                <a:solidFill>
                  <a:schemeClr val="bg2">
                    <a:lumMod val="10000"/>
                  </a:schemeClr>
                </a:solidFill>
              </a:rPr>
              <a:t>L’engagement ferme des ZES sur ce chantier permettra de renforcer l’éducation dans leurs zones, consacrer l’apprentissage tout au long de la vie du personnel et l’alignement de EFTP avec les stratégies de développement.</a:t>
            </a:r>
          </a:p>
          <a:p>
            <a:pPr lvl="0"/>
            <a:r>
              <a:rPr lang="fr-FR" sz="8000" b="1" dirty="0">
                <a:solidFill>
                  <a:schemeClr val="bg2">
                    <a:lumMod val="10000"/>
                  </a:schemeClr>
                </a:solidFill>
              </a:rPr>
              <a:t>Possibilité de promouvoir l’intégration régionale à travers les ZES transfrontalières est au top de l’agenda dans la zone SADC et même EAC et renforcer les nouvelles législations pour le développement des compétences</a:t>
            </a:r>
          </a:p>
          <a:p>
            <a:pPr lvl="0"/>
            <a:endParaRPr lang="en-US" dirty="0"/>
          </a:p>
          <a:p>
            <a:endParaRPr lang="en-US" dirty="0"/>
          </a:p>
        </p:txBody>
      </p:sp>
    </p:spTree>
    <p:extLst>
      <p:ext uri="{BB962C8B-B14F-4D97-AF65-F5344CB8AC3E}">
        <p14:creationId xmlns:p14="http://schemas.microsoft.com/office/powerpoint/2010/main" val="4388578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B1E65EA72D5449AD744F2C775919F" ma:contentTypeVersion="0" ma:contentTypeDescription="Crée un document." ma:contentTypeScope="" ma:versionID="1712151f2b7356cb8ddf9d85e9e05f3a">
  <xsd:schema xmlns:xsd="http://www.w3.org/2001/XMLSchema" xmlns:xs="http://www.w3.org/2001/XMLSchema" xmlns:p="http://schemas.microsoft.com/office/2006/metadata/properties" targetNamespace="http://schemas.microsoft.com/office/2006/metadata/properties" ma:root="true" ma:fieldsID="a3d6ca9f312fcd1c0ab10337cdbdb7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8BA6BB-4142-4F65-8CC3-8A8C7CD98802}"/>
</file>

<file path=customXml/itemProps2.xml><?xml version="1.0" encoding="utf-8"?>
<ds:datastoreItem xmlns:ds="http://schemas.openxmlformats.org/officeDocument/2006/customXml" ds:itemID="{CFEF2629-5539-4D24-A734-31FFD3D72CAC}"/>
</file>

<file path=customXml/itemProps3.xml><?xml version="1.0" encoding="utf-8"?>
<ds:datastoreItem xmlns:ds="http://schemas.openxmlformats.org/officeDocument/2006/customXml" ds:itemID="{E9E4CE7C-2B29-4E65-A35B-A79F9F6CC419}"/>
</file>

<file path=docProps/app.xml><?xml version="1.0" encoding="utf-8"?>
<Properties xmlns="http://schemas.openxmlformats.org/officeDocument/2006/extended-properties" xmlns:vt="http://schemas.openxmlformats.org/officeDocument/2006/docPropsVTypes">
  <Template>ECA_template_eng[9] (1)</Template>
  <TotalTime>10173</TotalTime>
  <Words>1954</Words>
  <Application>Microsoft Office PowerPoint</Application>
  <PresentationFormat>On-screen Show (4:3)</PresentationFormat>
  <Paragraphs>114</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DengXian</vt:lpstr>
      <vt:lpstr>Lato</vt:lpstr>
      <vt:lpstr>MS PGothic</vt:lpstr>
      <vt:lpstr>Arial</vt:lpstr>
      <vt:lpstr>Calibri</vt:lpstr>
      <vt:lpstr>Calibri Light</vt:lpstr>
      <vt:lpstr>Felix Titling</vt:lpstr>
      <vt:lpstr>Lucida Sans</vt:lpstr>
      <vt:lpstr>Symbol</vt:lpstr>
      <vt:lpstr>Times New Roman</vt:lpstr>
      <vt:lpstr>Office Theme</vt:lpstr>
      <vt:lpstr>«Bâtir les compétences pour la diversification économique en Afrique centrale: Tirer parti des expériences d’ailleurs»  Jean Luc Mastaki Namegabe, PhD.  Economiste  Commission Economique pour l’Afrique des Nations Unies,  Bureau Sous-Régional pour l’Afrique Centrale.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Jerome Ouedraogo</dc:creator>
  <cp:lastModifiedBy>Jean Luc Mastaki Namegabe</cp:lastModifiedBy>
  <cp:revision>960</cp:revision>
  <cp:lastPrinted>2019-09-16T07:34:27Z</cp:lastPrinted>
  <dcterms:created xsi:type="dcterms:W3CDTF">2019-10-22T12:14:01Z</dcterms:created>
  <dcterms:modified xsi:type="dcterms:W3CDTF">2020-07-30T08:59:10Z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0x010100C56B1E65EA72D5449AD744F2C775919F</vt:lpwstr>
  </property>
</Properties>
</file>