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15.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26"/>
  </p:notesMasterIdLst>
  <p:sldIdLst>
    <p:sldId id="7879" r:id="rId2"/>
    <p:sldId id="7892" r:id="rId3"/>
    <p:sldId id="7873" r:id="rId4"/>
    <p:sldId id="7901" r:id="rId5"/>
    <p:sldId id="7885" r:id="rId6"/>
    <p:sldId id="7895" r:id="rId7"/>
    <p:sldId id="7896" r:id="rId8"/>
    <p:sldId id="7900" r:id="rId9"/>
    <p:sldId id="7907" r:id="rId10"/>
    <p:sldId id="7908" r:id="rId11"/>
    <p:sldId id="7909" r:id="rId12"/>
    <p:sldId id="7911" r:id="rId13"/>
    <p:sldId id="7893" r:id="rId14"/>
    <p:sldId id="7897" r:id="rId15"/>
    <p:sldId id="7898" r:id="rId16"/>
    <p:sldId id="7899" r:id="rId17"/>
    <p:sldId id="7894" r:id="rId18"/>
    <p:sldId id="7904" r:id="rId19"/>
    <p:sldId id="7902" r:id="rId20"/>
    <p:sldId id="7905" r:id="rId21"/>
    <p:sldId id="7906" r:id="rId22"/>
    <p:sldId id="7912" r:id="rId23"/>
    <p:sldId id="7913" r:id="rId24"/>
    <p:sldId id="7915"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E199C2D-54DD-4C1E-9C42-04C08EF360B2}">
          <p14:sldIdLst>
            <p14:sldId id="7879"/>
            <p14:sldId id="7892"/>
            <p14:sldId id="7873"/>
            <p14:sldId id="7901"/>
            <p14:sldId id="7885"/>
            <p14:sldId id="7895"/>
            <p14:sldId id="7896"/>
            <p14:sldId id="7900"/>
            <p14:sldId id="7907"/>
            <p14:sldId id="7908"/>
            <p14:sldId id="7909"/>
            <p14:sldId id="7911"/>
            <p14:sldId id="7893"/>
            <p14:sldId id="7897"/>
            <p14:sldId id="7898"/>
            <p14:sldId id="7899"/>
            <p14:sldId id="7894"/>
            <p14:sldId id="7904"/>
            <p14:sldId id="7902"/>
            <p14:sldId id="7905"/>
            <p14:sldId id="7906"/>
            <p14:sldId id="7912"/>
            <p14:sldId id="7913"/>
            <p14:sldId id="7915"/>
          </p14:sldIdLst>
        </p14:section>
        <p14:section name="Untitled Section" id="{BF9A1B8D-3120-4A55-AF27-DF8BE3BE6F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4" autoAdjust="0"/>
    <p:restoredTop sz="86944" autoAdjust="0"/>
  </p:normalViewPr>
  <p:slideViewPr>
    <p:cSldViewPr snapToGrid="0">
      <p:cViewPr varScale="1">
        <p:scale>
          <a:sx n="75" d="100"/>
          <a:sy n="75" d="100"/>
        </p:scale>
        <p:origin x="20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5"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am\Documents\UNECA\COM%202018\Land%20borders%20Afric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Documents\UNECA\CFTA%20Archive\11.6%20AfCFTA%20Q&amp;A\Extractive%20exports%20baci%202017.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Documents\UNECA\CFTA%20Archive\11.6%20AfCFTA%20Q&amp;A\Extractive%20exports%20baci%20201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Documents\UNECA\Covid-19%20Trade\ECA%20Covid-19%20Report\ITC%20Trademap%20commoditi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oleObject" Target="file:///D:\Documents\UNECA\Covid-19%20Trade\ECA%20Covid-19%20Report\ITC%20Trademap%20commodities.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3" Type="http://schemas.openxmlformats.org/officeDocument/2006/relationships/oleObject" Target="file:///D:\SMevel\AfCFTA\Afreximbank\JAT_AfCFTA%20Assessment_Graphs%20and%20Tables_rev.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1.bin"/></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Users\Karishma\UNECA_data%20summary.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9372240112476"/>
          <c:y val="2.6458976858477621E-2"/>
          <c:w val="0.75873056912145609"/>
          <c:h val="0.93266000770151791"/>
        </c:manualLayout>
      </c:layout>
      <c:barChart>
        <c:barDir val="bar"/>
        <c:grouping val="clustered"/>
        <c:varyColors val="0"/>
        <c:ser>
          <c:idx val="0"/>
          <c:order val="0"/>
          <c:spPr>
            <a:solidFill>
              <a:schemeClr val="accent5">
                <a:lumMod val="50000"/>
              </a:schemeClr>
            </a:solidFill>
            <a:ln>
              <a:solidFill>
                <a:schemeClr val="accent5">
                  <a:lumMod val="50000"/>
                </a:schemeClr>
              </a:solidFill>
            </a:ln>
            <a:effectLst/>
          </c:spPr>
          <c:invertIfNegative val="0"/>
          <c:cat>
            <c:strRef>
              <c:f>Sheet1!$C$4:$C$57</c:f>
              <c:strCache>
                <c:ptCount val="54"/>
                <c:pt idx="0">
                  <c:v>Nigeria</c:v>
                </c:pt>
                <c:pt idx="1">
                  <c:v>Ethiopia</c:v>
                </c:pt>
                <c:pt idx="2">
                  <c:v>Egypt</c:v>
                </c:pt>
                <c:pt idx="3">
                  <c:v>DR Congo</c:v>
                </c:pt>
                <c:pt idx="4">
                  <c:v>South Africa</c:v>
                </c:pt>
                <c:pt idx="5">
                  <c:v>Tanzania</c:v>
                </c:pt>
                <c:pt idx="6">
                  <c:v>Kenya</c:v>
                </c:pt>
                <c:pt idx="7">
                  <c:v>Uganda</c:v>
                </c:pt>
                <c:pt idx="8">
                  <c:v>Algeria</c:v>
                </c:pt>
                <c:pt idx="9">
                  <c:v>Sudan</c:v>
                </c:pt>
                <c:pt idx="10">
                  <c:v>Morocco</c:v>
                </c:pt>
                <c:pt idx="11">
                  <c:v>Angola</c:v>
                </c:pt>
                <c:pt idx="12">
                  <c:v>Ghana</c:v>
                </c:pt>
                <c:pt idx="13">
                  <c:v>Mozambique</c:v>
                </c:pt>
                <c:pt idx="14">
                  <c:v>Madagascar</c:v>
                </c:pt>
                <c:pt idx="15">
                  <c:v>Cameroon</c:v>
                </c:pt>
                <c:pt idx="16">
                  <c:v>Côte d'Ivoire</c:v>
                </c:pt>
                <c:pt idx="17">
                  <c:v>Niger</c:v>
                </c:pt>
                <c:pt idx="18">
                  <c:v>Burkina Faso</c:v>
                </c:pt>
                <c:pt idx="19">
                  <c:v>Mali</c:v>
                </c:pt>
                <c:pt idx="20">
                  <c:v>Malawi</c:v>
                </c:pt>
                <c:pt idx="21">
                  <c:v>Zambia</c:v>
                </c:pt>
                <c:pt idx="22">
                  <c:v>Senegal</c:v>
                </c:pt>
                <c:pt idx="23">
                  <c:v>Chad</c:v>
                </c:pt>
                <c:pt idx="24">
                  <c:v>Somalia</c:v>
                </c:pt>
                <c:pt idx="25">
                  <c:v>Zimbabwe</c:v>
                </c:pt>
                <c:pt idx="26">
                  <c:v>Guinea</c:v>
                </c:pt>
                <c:pt idx="27">
                  <c:v>Rwanda</c:v>
                </c:pt>
                <c:pt idx="28">
                  <c:v>Benin</c:v>
                </c:pt>
                <c:pt idx="29">
                  <c:v>Tunisia</c:v>
                </c:pt>
                <c:pt idx="30">
                  <c:v>Burundi</c:v>
                </c:pt>
                <c:pt idx="31">
                  <c:v>South Sudan</c:v>
                </c:pt>
                <c:pt idx="32">
                  <c:v>Togo</c:v>
                </c:pt>
                <c:pt idx="33">
                  <c:v>Sierra Leone</c:v>
                </c:pt>
                <c:pt idx="34">
                  <c:v>Libya</c:v>
                </c:pt>
                <c:pt idx="35">
                  <c:v>Congo</c:v>
                </c:pt>
                <c:pt idx="36">
                  <c:v>Liberia</c:v>
                </c:pt>
                <c:pt idx="37">
                  <c:v>Central African Republic</c:v>
                </c:pt>
                <c:pt idx="38">
                  <c:v>Mauritania</c:v>
                </c:pt>
                <c:pt idx="39">
                  <c:v>Eritrea</c:v>
                </c:pt>
                <c:pt idx="40">
                  <c:v>Namibia</c:v>
                </c:pt>
                <c:pt idx="41">
                  <c:v>Gambia</c:v>
                </c:pt>
                <c:pt idx="42">
                  <c:v>Botswana</c:v>
                </c:pt>
                <c:pt idx="43">
                  <c:v>Gabon</c:v>
                </c:pt>
                <c:pt idx="44">
                  <c:v>Lesotho</c:v>
                </c:pt>
                <c:pt idx="45">
                  <c:v>Guinea-Bissau</c:v>
                </c:pt>
                <c:pt idx="46">
                  <c:v>Equatorial Guinea</c:v>
                </c:pt>
                <c:pt idx="47">
                  <c:v>Mauritius</c:v>
                </c:pt>
                <c:pt idx="48">
                  <c:v>Eswatini</c:v>
                </c:pt>
                <c:pt idx="49">
                  <c:v>Djibouti</c:v>
                </c:pt>
                <c:pt idx="50">
                  <c:v>Comoros</c:v>
                </c:pt>
                <c:pt idx="51">
                  <c:v>Cabo Verde</c:v>
                </c:pt>
                <c:pt idx="52">
                  <c:v>Sao Tome &amp; Principe</c:v>
                </c:pt>
                <c:pt idx="53">
                  <c:v>Seychelles</c:v>
                </c:pt>
              </c:strCache>
            </c:strRef>
          </c:cat>
          <c:val>
            <c:numRef>
              <c:f>Sheet1!$D$4:$D$57</c:f>
              <c:numCache>
                <c:formatCode>#,##0,,"m"</c:formatCode>
                <c:ptCount val="54"/>
                <c:pt idx="0">
                  <c:v>206139589</c:v>
                </c:pt>
                <c:pt idx="1">
                  <c:v>114963588</c:v>
                </c:pt>
                <c:pt idx="2">
                  <c:v>102334404</c:v>
                </c:pt>
                <c:pt idx="3">
                  <c:v>89561403</c:v>
                </c:pt>
                <c:pt idx="4">
                  <c:v>59308690</c:v>
                </c:pt>
                <c:pt idx="5">
                  <c:v>59734218</c:v>
                </c:pt>
                <c:pt idx="6">
                  <c:v>53771296</c:v>
                </c:pt>
                <c:pt idx="7">
                  <c:v>45741007</c:v>
                </c:pt>
                <c:pt idx="8">
                  <c:v>43851044</c:v>
                </c:pt>
                <c:pt idx="9">
                  <c:v>43849260</c:v>
                </c:pt>
                <c:pt idx="10">
                  <c:v>36910560</c:v>
                </c:pt>
                <c:pt idx="11">
                  <c:v>32866272</c:v>
                </c:pt>
                <c:pt idx="12">
                  <c:v>31072940</c:v>
                </c:pt>
                <c:pt idx="13">
                  <c:v>31255435</c:v>
                </c:pt>
                <c:pt idx="14">
                  <c:v>27691018</c:v>
                </c:pt>
                <c:pt idx="15">
                  <c:v>26545863</c:v>
                </c:pt>
                <c:pt idx="16">
                  <c:v>26378274</c:v>
                </c:pt>
                <c:pt idx="17">
                  <c:v>24206644</c:v>
                </c:pt>
                <c:pt idx="18">
                  <c:v>20903273</c:v>
                </c:pt>
                <c:pt idx="19">
                  <c:v>20250833</c:v>
                </c:pt>
                <c:pt idx="20">
                  <c:v>19129952</c:v>
                </c:pt>
                <c:pt idx="21">
                  <c:v>18383955</c:v>
                </c:pt>
                <c:pt idx="22">
                  <c:v>16743927</c:v>
                </c:pt>
                <c:pt idx="23">
                  <c:v>16425864</c:v>
                </c:pt>
                <c:pt idx="24">
                  <c:v>15893222</c:v>
                </c:pt>
                <c:pt idx="25">
                  <c:v>14862924</c:v>
                </c:pt>
                <c:pt idx="26">
                  <c:v>13132795</c:v>
                </c:pt>
                <c:pt idx="27">
                  <c:v>12952218</c:v>
                </c:pt>
                <c:pt idx="28">
                  <c:v>12123200</c:v>
                </c:pt>
                <c:pt idx="29">
                  <c:v>11818619</c:v>
                </c:pt>
                <c:pt idx="30">
                  <c:v>11890784</c:v>
                </c:pt>
                <c:pt idx="31">
                  <c:v>11193725</c:v>
                </c:pt>
                <c:pt idx="32">
                  <c:v>8278724</c:v>
                </c:pt>
                <c:pt idx="33">
                  <c:v>7976983</c:v>
                </c:pt>
                <c:pt idx="34">
                  <c:v>6871292</c:v>
                </c:pt>
                <c:pt idx="35">
                  <c:v>5518087</c:v>
                </c:pt>
                <c:pt idx="36">
                  <c:v>5057681</c:v>
                </c:pt>
                <c:pt idx="37">
                  <c:v>4829767</c:v>
                </c:pt>
                <c:pt idx="38">
                  <c:v>4649658</c:v>
                </c:pt>
                <c:pt idx="39">
                  <c:v>3546421</c:v>
                </c:pt>
                <c:pt idx="40">
                  <c:v>2540905</c:v>
                </c:pt>
                <c:pt idx="41">
                  <c:v>2416668</c:v>
                </c:pt>
                <c:pt idx="42">
                  <c:v>2351627</c:v>
                </c:pt>
                <c:pt idx="43">
                  <c:v>2225734</c:v>
                </c:pt>
                <c:pt idx="44">
                  <c:v>2142249</c:v>
                </c:pt>
                <c:pt idx="45">
                  <c:v>1968001</c:v>
                </c:pt>
                <c:pt idx="46">
                  <c:v>1402985</c:v>
                </c:pt>
                <c:pt idx="47">
                  <c:v>1271768</c:v>
                </c:pt>
                <c:pt idx="48">
                  <c:v>1160164</c:v>
                </c:pt>
                <c:pt idx="49">
                  <c:v>988000</c:v>
                </c:pt>
                <c:pt idx="50">
                  <c:v>869601</c:v>
                </c:pt>
                <c:pt idx="51">
                  <c:v>555987</c:v>
                </c:pt>
                <c:pt idx="52">
                  <c:v>219159</c:v>
                </c:pt>
                <c:pt idx="53">
                  <c:v>98347</c:v>
                </c:pt>
              </c:numCache>
            </c:numRef>
          </c:val>
          <c:extLst>
            <c:ext xmlns:c16="http://schemas.microsoft.com/office/drawing/2014/chart" uri="{C3380CC4-5D6E-409C-BE32-E72D297353CC}">
              <c16:uniqueId val="{00000000-BCF3-49D9-93F9-15E939EF6B88}"/>
            </c:ext>
          </c:extLst>
        </c:ser>
        <c:dLbls>
          <c:showLegendKey val="0"/>
          <c:showVal val="0"/>
          <c:showCatName val="0"/>
          <c:showSerName val="0"/>
          <c:showPercent val="0"/>
          <c:showBubbleSize val="0"/>
        </c:dLbls>
        <c:gapWidth val="219"/>
        <c:axId val="395909608"/>
        <c:axId val="395910264"/>
      </c:barChart>
      <c:catAx>
        <c:axId val="395909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395910264"/>
        <c:crosses val="autoZero"/>
        <c:auto val="1"/>
        <c:lblAlgn val="ctr"/>
        <c:lblOffset val="100"/>
        <c:noMultiLvlLbl val="0"/>
      </c:catAx>
      <c:valAx>
        <c:axId val="395910264"/>
        <c:scaling>
          <c:orientation val="minMax"/>
        </c:scaling>
        <c:delete val="0"/>
        <c:axPos val="b"/>
        <c:majorGridlines>
          <c:spPr>
            <a:ln w="9525" cap="flat" cmpd="sng" algn="ctr">
              <a:solidFill>
                <a:schemeClr val="tx1">
                  <a:lumMod val="15000"/>
                  <a:lumOff val="85000"/>
                </a:schemeClr>
              </a:solidFill>
              <a:round/>
            </a:ln>
            <a:effectLst/>
          </c:spPr>
        </c:majorGridlines>
        <c:numFmt formatCode="#,##0,,&quot;m&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5909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1"/>
          <c:order val="0"/>
          <c:tx>
            <c:strRef>
              <c:f>'Market dynamics'!$B$11</c:f>
              <c:strCache>
                <c:ptCount val="1"/>
                <c:pt idx="0">
                  <c:v>of which middle class</c:v>
                </c:pt>
              </c:strCache>
            </c:strRef>
          </c:tx>
          <c:spPr>
            <a:solidFill>
              <a:schemeClr val="tx2"/>
            </a:solidFill>
            <a:ln>
              <a:solidFill>
                <a:schemeClr val="bg1"/>
              </a:solidFill>
            </a:ln>
            <a:effectLst/>
          </c:spPr>
          <c:invertIfNegative val="0"/>
          <c:cat>
            <c:numRef>
              <c:f>'Market dynamics'!$C$9:$I$9</c:f>
              <c:numCache>
                <c:formatCode>General</c:formatCode>
                <c:ptCount val="7"/>
                <c:pt idx="0">
                  <c:v>2000</c:v>
                </c:pt>
                <c:pt idx="1">
                  <c:v>2010</c:v>
                </c:pt>
                <c:pt idx="2">
                  <c:v>2020</c:v>
                </c:pt>
                <c:pt idx="3">
                  <c:v>2030</c:v>
                </c:pt>
                <c:pt idx="4">
                  <c:v>2040</c:v>
                </c:pt>
                <c:pt idx="5">
                  <c:v>2050</c:v>
                </c:pt>
                <c:pt idx="6">
                  <c:v>2060</c:v>
                </c:pt>
              </c:numCache>
            </c:numRef>
          </c:cat>
          <c:val>
            <c:numRef>
              <c:f>'Market dynamics'!$C$11:$I$11</c:f>
              <c:numCache>
                <c:formatCode>0.0\ "bn"</c:formatCode>
                <c:ptCount val="7"/>
                <c:pt idx="0">
                  <c:v>0.22279399999999999</c:v>
                </c:pt>
                <c:pt idx="1">
                  <c:v>0.35349600000000003</c:v>
                </c:pt>
                <c:pt idx="2">
                  <c:v>0.43472</c:v>
                </c:pt>
                <c:pt idx="3">
                  <c:v>0.55180000000000007</c:v>
                </c:pt>
                <c:pt idx="4">
                  <c:v>0.67967999999999995</c:v>
                </c:pt>
                <c:pt idx="5">
                  <c:v>0.81416399999999989</c:v>
                </c:pt>
                <c:pt idx="6">
                  <c:v>1.156925</c:v>
                </c:pt>
              </c:numCache>
            </c:numRef>
          </c:val>
          <c:extLst>
            <c:ext xmlns:c16="http://schemas.microsoft.com/office/drawing/2014/chart" uri="{C3380CC4-5D6E-409C-BE32-E72D297353CC}">
              <c16:uniqueId val="{00000000-069B-493D-B332-78D24F71BF97}"/>
            </c:ext>
          </c:extLst>
        </c:ser>
        <c:ser>
          <c:idx val="0"/>
          <c:order val="1"/>
          <c:tx>
            <c:strRef>
              <c:f>'Market dynamics'!$B$10</c:f>
              <c:strCache>
                <c:ptCount val="1"/>
                <c:pt idx="0">
                  <c:v>Population</c:v>
                </c:pt>
              </c:strCache>
            </c:strRef>
          </c:tx>
          <c:spPr>
            <a:solidFill>
              <a:schemeClr val="accent2"/>
            </a:solidFill>
            <a:ln>
              <a:solidFill>
                <a:schemeClr val="bg1"/>
              </a:solidFill>
            </a:ln>
            <a:effectLst/>
          </c:spPr>
          <c:invertIfNegative val="0"/>
          <c:cat>
            <c:numRef>
              <c:f>'Market dynamics'!$C$9:$I$9</c:f>
              <c:numCache>
                <c:formatCode>General</c:formatCode>
                <c:ptCount val="7"/>
                <c:pt idx="0">
                  <c:v>2000</c:v>
                </c:pt>
                <c:pt idx="1">
                  <c:v>2010</c:v>
                </c:pt>
                <c:pt idx="2">
                  <c:v>2020</c:v>
                </c:pt>
                <c:pt idx="3">
                  <c:v>2030</c:v>
                </c:pt>
                <c:pt idx="4">
                  <c:v>2040</c:v>
                </c:pt>
                <c:pt idx="5">
                  <c:v>2050</c:v>
                </c:pt>
                <c:pt idx="6">
                  <c:v>2060</c:v>
                </c:pt>
              </c:numCache>
            </c:numRef>
          </c:cat>
          <c:val>
            <c:numRef>
              <c:f>'Market dynamics'!$C$10:$I$10</c:f>
              <c:numCache>
                <c:formatCode>0.0\ "bn"</c:formatCode>
                <c:ptCount val="7"/>
                <c:pt idx="0">
                  <c:v>0.5972059999999999</c:v>
                </c:pt>
                <c:pt idx="1">
                  <c:v>0.67650399999999999</c:v>
                </c:pt>
                <c:pt idx="2">
                  <c:v>0.86528000000000005</c:v>
                </c:pt>
                <c:pt idx="3">
                  <c:v>0.99819999999999998</c:v>
                </c:pt>
                <c:pt idx="4">
                  <c:v>1.12032</c:v>
                </c:pt>
                <c:pt idx="5">
                  <c:v>1.2258360000000001</c:v>
                </c:pt>
                <c:pt idx="6">
                  <c:v>1.593075</c:v>
                </c:pt>
              </c:numCache>
            </c:numRef>
          </c:val>
          <c:extLst>
            <c:ext xmlns:c16="http://schemas.microsoft.com/office/drawing/2014/chart" uri="{C3380CC4-5D6E-409C-BE32-E72D297353CC}">
              <c16:uniqueId val="{00000001-069B-493D-B332-78D24F71BF97}"/>
            </c:ext>
          </c:extLst>
        </c:ser>
        <c:dLbls>
          <c:showLegendKey val="0"/>
          <c:showVal val="0"/>
          <c:showCatName val="0"/>
          <c:showSerName val="0"/>
          <c:showPercent val="0"/>
          <c:showBubbleSize val="0"/>
        </c:dLbls>
        <c:gapWidth val="150"/>
        <c:overlap val="100"/>
        <c:axId val="609012136"/>
        <c:axId val="609012528"/>
      </c:barChart>
      <c:catAx>
        <c:axId val="60901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09012528"/>
        <c:crosses val="autoZero"/>
        <c:auto val="1"/>
        <c:lblAlgn val="ctr"/>
        <c:lblOffset val="100"/>
        <c:noMultiLvlLbl val="0"/>
      </c:catAx>
      <c:valAx>
        <c:axId val="609012528"/>
        <c:scaling>
          <c:orientation val="minMax"/>
        </c:scaling>
        <c:delete val="0"/>
        <c:axPos val="l"/>
        <c:majorGridlines>
          <c:spPr>
            <a:ln w="9525" cap="flat" cmpd="sng" algn="ctr">
              <a:solidFill>
                <a:schemeClr val="tx1">
                  <a:lumMod val="15000"/>
                  <a:lumOff val="85000"/>
                </a:schemeClr>
              </a:solidFill>
              <a:round/>
            </a:ln>
            <a:effectLst/>
          </c:spPr>
        </c:majorGridlines>
        <c:numFmt formatCode="0.0\ &quot;bn&quot;"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09012136"/>
        <c:crosses val="autoZero"/>
        <c:crossBetween val="between"/>
      </c:valAx>
      <c:spPr>
        <a:noFill/>
        <a:ln>
          <a:noFill/>
        </a:ln>
        <a:effectLst/>
      </c:spPr>
    </c:plotArea>
    <c:legend>
      <c:legendPos val="b"/>
      <c:layout>
        <c:manualLayout>
          <c:xMode val="edge"/>
          <c:yMode val="edge"/>
          <c:x val="0.14875275152497452"/>
          <c:y val="0.89818894322344545"/>
          <c:w val="0.70110367636590631"/>
          <c:h val="6.557443202453493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Exports</a:t>
            </a:r>
            <a:r>
              <a:rPr lang="en-GB" sz="2000" baseline="0"/>
              <a:t> to outside Africa</a:t>
            </a:r>
            <a:endParaRPr lang="en-GB" sz="2000"/>
          </a:p>
        </c:rich>
      </c:tx>
      <c:layout>
        <c:manualLayout>
          <c:xMode val="edge"/>
          <c:yMode val="edge"/>
          <c:x val="0.17553049549778199"/>
          <c:y val="3.8470397195722122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775358962482633"/>
          <c:y val="0.17151591345199493"/>
          <c:w val="0.7334303546448433"/>
          <c:h val="0.78589213156477777"/>
        </c:manualLayout>
      </c:layout>
      <c:pieChart>
        <c:varyColors val="1"/>
        <c:ser>
          <c:idx val="0"/>
          <c:order val="0"/>
          <c:dPt>
            <c:idx val="0"/>
            <c:bubble3D val="0"/>
            <c:spPr>
              <a:solidFill>
                <a:schemeClr val="bg1"/>
              </a:solidFill>
              <a:ln w="19050">
                <a:solidFill>
                  <a:schemeClr val="lt1"/>
                </a:solidFill>
              </a:ln>
              <a:effectLst/>
            </c:spPr>
            <c:extLst>
              <c:ext xmlns:c16="http://schemas.microsoft.com/office/drawing/2014/chart" uri="{C3380CC4-5D6E-409C-BE32-E72D297353CC}">
                <c16:uniqueId val="{00000001-B509-4733-9C2A-48744AB108E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509-4733-9C2A-48744AB108EC}"/>
              </c:ext>
            </c:extLst>
          </c:dPt>
          <c:dLbls>
            <c:dLbl>
              <c:idx val="0"/>
              <c:delete val="1"/>
              <c:extLst>
                <c:ext xmlns:c15="http://schemas.microsoft.com/office/drawing/2012/chart" uri="{CE6537A1-D6FC-4f65-9D91-7224C49458BB}"/>
                <c:ext xmlns:c16="http://schemas.microsoft.com/office/drawing/2014/chart" uri="{C3380CC4-5D6E-409C-BE32-E72D297353CC}">
                  <c16:uniqueId val="{00000001-B509-4733-9C2A-48744AB108EC}"/>
                </c:ext>
              </c:extLst>
            </c:dLbl>
            <c:dLbl>
              <c:idx val="1"/>
              <c:layout>
                <c:manualLayout>
                  <c:x val="0.24754967781343604"/>
                  <c:y val="-0.14602281635942208"/>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48909261725858261"/>
                      <c:h val="0.26598463918866522"/>
                    </c:manualLayout>
                  </c15:layout>
                </c:ext>
                <c:ext xmlns:c16="http://schemas.microsoft.com/office/drawing/2014/chart" uri="{C3380CC4-5D6E-409C-BE32-E72D297353CC}">
                  <c16:uniqueId val="{00000003-B509-4733-9C2A-48744AB108EC}"/>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Sheet2!$A$4:$A$5</c:f>
              <c:strCache>
                <c:ptCount val="2"/>
                <c:pt idx="0">
                  <c:v>Non-extractive</c:v>
                </c:pt>
                <c:pt idx="1">
                  <c:v>Extractive</c:v>
                </c:pt>
              </c:strCache>
            </c:strRef>
          </c:cat>
          <c:val>
            <c:numRef>
              <c:f>Sheet2!$B$4:$B$5</c:f>
              <c:numCache>
                <c:formatCode>0%</c:formatCode>
                <c:ptCount val="2"/>
                <c:pt idx="0">
                  <c:v>0.3</c:v>
                </c:pt>
                <c:pt idx="1">
                  <c:v>0.7</c:v>
                </c:pt>
              </c:numCache>
            </c:numRef>
          </c:val>
          <c:extLst>
            <c:ext xmlns:c16="http://schemas.microsoft.com/office/drawing/2014/chart" uri="{C3380CC4-5D6E-409C-BE32-E72D297353CC}">
              <c16:uniqueId val="{00000004-B509-4733-9C2A-48744AB108E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Exports</a:t>
            </a:r>
            <a:r>
              <a:rPr lang="en-GB" sz="2000" baseline="0"/>
              <a:t> within Africa</a:t>
            </a:r>
            <a:endParaRPr lang="en-GB" sz="2000"/>
          </a:p>
        </c:rich>
      </c:tx>
      <c:layout>
        <c:manualLayout>
          <c:xMode val="edge"/>
          <c:yMode val="edge"/>
          <c:x val="0.19283822476735862"/>
          <c:y val="3.4721282697610024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001968503937011"/>
          <c:y val="0.18711702232128063"/>
          <c:w val="0.79746152469577669"/>
          <c:h val="0.81288297767871942"/>
        </c:manualLayout>
      </c:layout>
      <c:pieChart>
        <c:varyColors val="1"/>
        <c:ser>
          <c:idx val="0"/>
          <c:order val="0"/>
          <c:spPr>
            <a:ln>
              <a:noFill/>
            </a:ln>
          </c:spPr>
          <c:dPt>
            <c:idx val="0"/>
            <c:bubble3D val="0"/>
            <c:spPr>
              <a:noFill/>
              <a:ln w="19050">
                <a:noFill/>
              </a:ln>
              <a:effectLst/>
            </c:spPr>
            <c:extLst>
              <c:ext xmlns:c16="http://schemas.microsoft.com/office/drawing/2014/chart" uri="{C3380CC4-5D6E-409C-BE32-E72D297353CC}">
                <c16:uniqueId val="{00000001-72C7-4839-B0AC-13B4E097085A}"/>
              </c:ext>
            </c:extLst>
          </c:dPt>
          <c:dPt>
            <c:idx val="1"/>
            <c:bubble3D val="0"/>
            <c:spPr>
              <a:solidFill>
                <a:schemeClr val="accent5">
                  <a:lumMod val="50000"/>
                </a:schemeClr>
              </a:solidFill>
              <a:ln w="19050">
                <a:noFill/>
              </a:ln>
              <a:effectLst/>
            </c:spPr>
            <c:extLst>
              <c:ext xmlns:c16="http://schemas.microsoft.com/office/drawing/2014/chart" uri="{C3380CC4-5D6E-409C-BE32-E72D297353CC}">
                <c16:uniqueId val="{00000003-72C7-4839-B0AC-13B4E097085A}"/>
              </c:ext>
            </c:extLst>
          </c:dPt>
          <c:dLbls>
            <c:dLbl>
              <c:idx val="0"/>
              <c:delete val="1"/>
              <c:extLst>
                <c:ext xmlns:c15="http://schemas.microsoft.com/office/drawing/2012/chart" uri="{CE6537A1-D6FC-4f65-9D91-7224C49458BB}"/>
                <c:ext xmlns:c16="http://schemas.microsoft.com/office/drawing/2014/chart" uri="{C3380CC4-5D6E-409C-BE32-E72D297353CC}">
                  <c16:uniqueId val="{00000001-72C7-4839-B0AC-13B4E097085A}"/>
                </c:ext>
              </c:extLst>
            </c:dLbl>
            <c:dLbl>
              <c:idx val="1"/>
              <c:layout>
                <c:manualLayout>
                  <c:x val="9.0152559055118112E-2"/>
                  <c:y val="9.5635464382904864E-2"/>
                </c:manualLayout>
              </c:layout>
              <c:spPr>
                <a:noFill/>
                <a:ln>
                  <a:noFill/>
                </a:ln>
                <a:effectLst/>
              </c:spPr>
              <c:txPr>
                <a:bodyPr rot="0" spcFirstLastPara="1" vertOverflow="ellipsis" horzOverflow="clip" vert="horz" wrap="square" lIns="38100" tIns="19050" rIns="38100" bIns="19050" anchor="ctr" anchorCtr="1">
                  <a:no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53850178223545853"/>
                      <c:h val="0.27426419689277431"/>
                    </c:manualLayout>
                  </c15:layout>
                </c:ext>
                <c:ext xmlns:c16="http://schemas.microsoft.com/office/drawing/2014/chart" uri="{C3380CC4-5D6E-409C-BE32-E72D297353CC}">
                  <c16:uniqueId val="{00000003-72C7-4839-B0AC-13B4E097085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Sheet2!$A$4:$A$5</c:f>
              <c:strCache>
                <c:ptCount val="2"/>
                <c:pt idx="0">
                  <c:v>Non-extractive</c:v>
                </c:pt>
                <c:pt idx="1">
                  <c:v>Extractive</c:v>
                </c:pt>
              </c:strCache>
            </c:strRef>
          </c:cat>
          <c:val>
            <c:numRef>
              <c:f>Sheet2!$E$4:$E$5</c:f>
              <c:numCache>
                <c:formatCode>0%</c:formatCode>
                <c:ptCount val="2"/>
                <c:pt idx="0">
                  <c:v>0.6</c:v>
                </c:pt>
                <c:pt idx="1">
                  <c:v>0.4</c:v>
                </c:pt>
              </c:numCache>
            </c:numRef>
          </c:val>
          <c:extLst>
            <c:ext xmlns:c16="http://schemas.microsoft.com/office/drawing/2014/chart" uri="{C3380CC4-5D6E-409C-BE32-E72D297353CC}">
              <c16:uniqueId val="{00000004-72C7-4839-B0AC-13B4E097085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167087019138006E-2"/>
          <c:y val="4.2346011472525716E-2"/>
          <c:w val="0.74890992649292598"/>
          <c:h val="0.8046384796417837"/>
        </c:manualLayout>
      </c:layout>
      <c:lineChart>
        <c:grouping val="standard"/>
        <c:varyColors val="0"/>
        <c:ser>
          <c:idx val="0"/>
          <c:order val="0"/>
          <c:tx>
            <c:strRef>
              <c:f>'HS2'!$S$27</c:f>
              <c:strCache>
                <c:ptCount val="1"/>
                <c:pt idx="0">
                  <c:v>LME Index</c:v>
                </c:pt>
              </c:strCache>
            </c:strRef>
          </c:tx>
          <c:spPr>
            <a:ln w="19050" cap="rnd">
              <a:solidFill>
                <a:schemeClr val="accent3"/>
              </a:solidFill>
              <a:round/>
            </a:ln>
            <a:effectLst/>
          </c:spPr>
          <c:marker>
            <c:symbol val="none"/>
          </c:marker>
          <c:dLbls>
            <c:dLbl>
              <c:idx val="25"/>
              <c:layout>
                <c:manualLayout>
                  <c:x val="0.33511508534618828"/>
                  <c:y val="-0.20755460818592614"/>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r>
                      <a:rPr lang="en-US" sz="1200"/>
                      <a:t>Metals Index</a:t>
                    </a:r>
                  </a:p>
                </c:rich>
              </c:tx>
              <c:spPr>
                <a:noFill/>
                <a:ln>
                  <a:solidFill>
                    <a:schemeClr val="accent3"/>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B12-4A6F-BF19-6E8F1FDAE3C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'HS2'!$T$20:$BM$20</c:f>
              <c:numCache>
                <c:formatCode>d\-mmm</c:formatCode>
                <c:ptCount val="46"/>
                <c:pt idx="0">
                  <c:v>43829</c:v>
                </c:pt>
                <c:pt idx="1">
                  <c:v>43836</c:v>
                </c:pt>
                <c:pt idx="2">
                  <c:v>43843</c:v>
                </c:pt>
                <c:pt idx="3">
                  <c:v>43850</c:v>
                </c:pt>
                <c:pt idx="4">
                  <c:v>43857</c:v>
                </c:pt>
                <c:pt idx="5">
                  <c:v>43864</c:v>
                </c:pt>
                <c:pt idx="6">
                  <c:v>43871</c:v>
                </c:pt>
                <c:pt idx="7">
                  <c:v>43878</c:v>
                </c:pt>
                <c:pt idx="8">
                  <c:v>43885</c:v>
                </c:pt>
                <c:pt idx="9">
                  <c:v>43892</c:v>
                </c:pt>
                <c:pt idx="10">
                  <c:v>43899</c:v>
                </c:pt>
                <c:pt idx="11">
                  <c:v>43906</c:v>
                </c:pt>
                <c:pt idx="12">
                  <c:v>43913</c:v>
                </c:pt>
                <c:pt idx="13">
                  <c:v>43920</c:v>
                </c:pt>
                <c:pt idx="14">
                  <c:v>43927</c:v>
                </c:pt>
                <c:pt idx="15">
                  <c:v>43934</c:v>
                </c:pt>
                <c:pt idx="16">
                  <c:v>43941</c:v>
                </c:pt>
                <c:pt idx="17">
                  <c:v>43948</c:v>
                </c:pt>
                <c:pt idx="18">
                  <c:v>43955</c:v>
                </c:pt>
                <c:pt idx="19">
                  <c:v>43962</c:v>
                </c:pt>
                <c:pt idx="20">
                  <c:v>43969</c:v>
                </c:pt>
                <c:pt idx="21">
                  <c:v>43976</c:v>
                </c:pt>
                <c:pt idx="22">
                  <c:v>43983</c:v>
                </c:pt>
                <c:pt idx="23">
                  <c:v>43990</c:v>
                </c:pt>
                <c:pt idx="24">
                  <c:v>43997</c:v>
                </c:pt>
                <c:pt idx="25">
                  <c:v>44004</c:v>
                </c:pt>
                <c:pt idx="26">
                  <c:v>44011</c:v>
                </c:pt>
                <c:pt idx="27">
                  <c:v>44018</c:v>
                </c:pt>
                <c:pt idx="28">
                  <c:v>44025</c:v>
                </c:pt>
                <c:pt idx="29">
                  <c:v>44032</c:v>
                </c:pt>
                <c:pt idx="30">
                  <c:v>44039</c:v>
                </c:pt>
                <c:pt idx="31">
                  <c:v>44046</c:v>
                </c:pt>
                <c:pt idx="32">
                  <c:v>44053</c:v>
                </c:pt>
                <c:pt idx="33">
                  <c:v>44060</c:v>
                </c:pt>
                <c:pt idx="34">
                  <c:v>44067</c:v>
                </c:pt>
                <c:pt idx="35">
                  <c:v>44074</c:v>
                </c:pt>
                <c:pt idx="36">
                  <c:v>44081</c:v>
                </c:pt>
                <c:pt idx="37">
                  <c:v>44088</c:v>
                </c:pt>
                <c:pt idx="38">
                  <c:v>44095</c:v>
                </c:pt>
                <c:pt idx="39">
                  <c:v>44102</c:v>
                </c:pt>
                <c:pt idx="40">
                  <c:v>44109</c:v>
                </c:pt>
                <c:pt idx="41">
                  <c:v>44116</c:v>
                </c:pt>
                <c:pt idx="42">
                  <c:v>44123</c:v>
                </c:pt>
                <c:pt idx="43">
                  <c:v>44130</c:v>
                </c:pt>
                <c:pt idx="44">
                  <c:v>44137</c:v>
                </c:pt>
                <c:pt idx="45">
                  <c:v>44144</c:v>
                </c:pt>
              </c:numCache>
            </c:numRef>
          </c:cat>
          <c:val>
            <c:numRef>
              <c:f>'HS2'!$T$27:$BM$27</c:f>
              <c:numCache>
                <c:formatCode>0</c:formatCode>
                <c:ptCount val="46"/>
                <c:pt idx="0" formatCode="General">
                  <c:v>100</c:v>
                </c:pt>
                <c:pt idx="1">
                  <c:v>101.16566584245849</c:v>
                </c:pt>
                <c:pt idx="2">
                  <c:v>102.15471564818085</c:v>
                </c:pt>
                <c:pt idx="3">
                  <c:v>97.598021900388559</c:v>
                </c:pt>
                <c:pt idx="4">
                  <c:v>92.864712115860115</c:v>
                </c:pt>
                <c:pt idx="5">
                  <c:v>93.182620981985167</c:v>
                </c:pt>
                <c:pt idx="6">
                  <c:v>94.454256446485346</c:v>
                </c:pt>
                <c:pt idx="7">
                  <c:v>93.959731543624159</c:v>
                </c:pt>
                <c:pt idx="8">
                  <c:v>92.052278346873891</c:v>
                </c:pt>
                <c:pt idx="9">
                  <c:v>91.910985517484988</c:v>
                </c:pt>
                <c:pt idx="10">
                  <c:v>89.932885906040269</c:v>
                </c:pt>
                <c:pt idx="11">
                  <c:v>81.314023313316852</c:v>
                </c:pt>
                <c:pt idx="12">
                  <c:v>81.031437654539033</c:v>
                </c:pt>
                <c:pt idx="13">
                  <c:v>81.208053691275168</c:v>
                </c:pt>
                <c:pt idx="14">
                  <c:v>80.819498410455665</c:v>
                </c:pt>
                <c:pt idx="15">
                  <c:v>82.691628399858701</c:v>
                </c:pt>
                <c:pt idx="16">
                  <c:v>87.95478629459555</c:v>
                </c:pt>
                <c:pt idx="17">
                  <c:v>85.482161780289644</c:v>
                </c:pt>
                <c:pt idx="18">
                  <c:v>83.821971034969977</c:v>
                </c:pt>
                <c:pt idx="19">
                  <c:v>85.552808194984109</c:v>
                </c:pt>
                <c:pt idx="20">
                  <c:v>83.927940657011661</c:v>
                </c:pt>
                <c:pt idx="21">
                  <c:v>85.941363475803598</c:v>
                </c:pt>
                <c:pt idx="22">
                  <c:v>88.378664782762272</c:v>
                </c:pt>
                <c:pt idx="23">
                  <c:v>91.805015895443304</c:v>
                </c:pt>
                <c:pt idx="24">
                  <c:v>92.723419286471213</c:v>
                </c:pt>
                <c:pt idx="25">
                  <c:v>92.970681737901799</c:v>
                </c:pt>
                <c:pt idx="26">
                  <c:v>94.27764040974921</c:v>
                </c:pt>
                <c:pt idx="27">
                  <c:v>96.361709643235599</c:v>
                </c:pt>
                <c:pt idx="28">
                  <c:v>102.22536206287532</c:v>
                </c:pt>
                <c:pt idx="29">
                  <c:v>100.45920169551394</c:v>
                </c:pt>
                <c:pt idx="30">
                  <c:v>101.09501942776404</c:v>
                </c:pt>
                <c:pt idx="31">
                  <c:v>102.71988696573648</c:v>
                </c:pt>
                <c:pt idx="32">
                  <c:v>102.68456375838926</c:v>
                </c:pt>
                <c:pt idx="33">
                  <c:v>103.2497350759449</c:v>
                </c:pt>
                <c:pt idx="34">
                  <c:v>104.23878488166724</c:v>
                </c:pt>
                <c:pt idx="35">
                  <c:v>106.57011656658423</c:v>
                </c:pt>
                <c:pt idx="36">
                  <c:v>107.52384316495937</c:v>
                </c:pt>
                <c:pt idx="37">
                  <c:v>107.48851995761216</c:v>
                </c:pt>
                <c:pt idx="38">
                  <c:v>105.79300600494525</c:v>
                </c:pt>
                <c:pt idx="39">
                  <c:v>104.16813846697279</c:v>
                </c:pt>
                <c:pt idx="40">
                  <c:v>103.39102790533381</c:v>
                </c:pt>
                <c:pt idx="41">
                  <c:v>107.27658071352879</c:v>
                </c:pt>
                <c:pt idx="42">
                  <c:v>108.01836806782055</c:v>
                </c:pt>
                <c:pt idx="43">
                  <c:v>107.80642882373719</c:v>
                </c:pt>
                <c:pt idx="44">
                  <c:v>107.87707523843164</c:v>
                </c:pt>
                <c:pt idx="45">
                  <c:v>110.49099258212645</c:v>
                </c:pt>
              </c:numCache>
            </c:numRef>
          </c:val>
          <c:smooth val="0"/>
          <c:extLst>
            <c:ext xmlns:c16="http://schemas.microsoft.com/office/drawing/2014/chart" uri="{C3380CC4-5D6E-409C-BE32-E72D297353CC}">
              <c16:uniqueId val="{00000001-2B12-4A6F-BF19-6E8F1FDAE3CF}"/>
            </c:ext>
          </c:extLst>
        </c:ser>
        <c:ser>
          <c:idx val="1"/>
          <c:order val="1"/>
          <c:tx>
            <c:strRef>
              <c:f>'HS2'!$S$28</c:f>
              <c:strCache>
                <c:ptCount val="1"/>
                <c:pt idx="0">
                  <c:v>Cotton</c:v>
                </c:pt>
              </c:strCache>
            </c:strRef>
          </c:tx>
          <c:spPr>
            <a:ln w="19050" cap="rnd">
              <a:solidFill>
                <a:schemeClr val="accent2"/>
              </a:solidFill>
              <a:round/>
            </a:ln>
            <a:effectLst/>
          </c:spPr>
          <c:marker>
            <c:symbol val="none"/>
          </c:marker>
          <c:dLbls>
            <c:dLbl>
              <c:idx val="25"/>
              <c:layout>
                <c:manualLayout>
                  <c:x val="0.33283945491418687"/>
                  <c:y val="-7.3491020291022932E-3"/>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r>
                      <a:rPr lang="en-US" sz="1200"/>
                      <a:t>Cotton</a:t>
                    </a:r>
                  </a:p>
                </c:rich>
              </c:tx>
              <c:spPr>
                <a:noFill/>
                <a:ln>
                  <a:solidFill>
                    <a:schemeClr val="accent2"/>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12-4A6F-BF19-6E8F1FDAE3C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'HS2'!$T$20:$BM$20</c:f>
              <c:numCache>
                <c:formatCode>d\-mmm</c:formatCode>
                <c:ptCount val="46"/>
                <c:pt idx="0">
                  <c:v>43829</c:v>
                </c:pt>
                <c:pt idx="1">
                  <c:v>43836</c:v>
                </c:pt>
                <c:pt idx="2">
                  <c:v>43843</c:v>
                </c:pt>
                <c:pt idx="3">
                  <c:v>43850</c:v>
                </c:pt>
                <c:pt idx="4">
                  <c:v>43857</c:v>
                </c:pt>
                <c:pt idx="5">
                  <c:v>43864</c:v>
                </c:pt>
                <c:pt idx="6">
                  <c:v>43871</c:v>
                </c:pt>
                <c:pt idx="7">
                  <c:v>43878</c:v>
                </c:pt>
                <c:pt idx="8">
                  <c:v>43885</c:v>
                </c:pt>
                <c:pt idx="9">
                  <c:v>43892</c:v>
                </c:pt>
                <c:pt idx="10">
                  <c:v>43899</c:v>
                </c:pt>
                <c:pt idx="11">
                  <c:v>43906</c:v>
                </c:pt>
                <c:pt idx="12">
                  <c:v>43913</c:v>
                </c:pt>
                <c:pt idx="13">
                  <c:v>43920</c:v>
                </c:pt>
                <c:pt idx="14">
                  <c:v>43927</c:v>
                </c:pt>
                <c:pt idx="15">
                  <c:v>43934</c:v>
                </c:pt>
                <c:pt idx="16">
                  <c:v>43941</c:v>
                </c:pt>
                <c:pt idx="17">
                  <c:v>43948</c:v>
                </c:pt>
                <c:pt idx="18">
                  <c:v>43955</c:v>
                </c:pt>
                <c:pt idx="19">
                  <c:v>43962</c:v>
                </c:pt>
                <c:pt idx="20">
                  <c:v>43969</c:v>
                </c:pt>
                <c:pt idx="21">
                  <c:v>43976</c:v>
                </c:pt>
                <c:pt idx="22">
                  <c:v>43983</c:v>
                </c:pt>
                <c:pt idx="23">
                  <c:v>43990</c:v>
                </c:pt>
                <c:pt idx="24">
                  <c:v>43997</c:v>
                </c:pt>
                <c:pt idx="25">
                  <c:v>44004</c:v>
                </c:pt>
                <c:pt idx="26">
                  <c:v>44011</c:v>
                </c:pt>
                <c:pt idx="27">
                  <c:v>44018</c:v>
                </c:pt>
                <c:pt idx="28">
                  <c:v>44025</c:v>
                </c:pt>
                <c:pt idx="29">
                  <c:v>44032</c:v>
                </c:pt>
                <c:pt idx="30">
                  <c:v>44039</c:v>
                </c:pt>
                <c:pt idx="31">
                  <c:v>44046</c:v>
                </c:pt>
                <c:pt idx="32">
                  <c:v>44053</c:v>
                </c:pt>
                <c:pt idx="33">
                  <c:v>44060</c:v>
                </c:pt>
                <c:pt idx="34">
                  <c:v>44067</c:v>
                </c:pt>
                <c:pt idx="35">
                  <c:v>44074</c:v>
                </c:pt>
                <c:pt idx="36">
                  <c:v>44081</c:v>
                </c:pt>
                <c:pt idx="37">
                  <c:v>44088</c:v>
                </c:pt>
                <c:pt idx="38">
                  <c:v>44095</c:v>
                </c:pt>
                <c:pt idx="39">
                  <c:v>44102</c:v>
                </c:pt>
                <c:pt idx="40">
                  <c:v>44109</c:v>
                </c:pt>
                <c:pt idx="41">
                  <c:v>44116</c:v>
                </c:pt>
                <c:pt idx="42">
                  <c:v>44123</c:v>
                </c:pt>
                <c:pt idx="43">
                  <c:v>44130</c:v>
                </c:pt>
                <c:pt idx="44">
                  <c:v>44137</c:v>
                </c:pt>
                <c:pt idx="45">
                  <c:v>44144</c:v>
                </c:pt>
              </c:numCache>
            </c:numRef>
          </c:cat>
          <c:val>
            <c:numRef>
              <c:f>'HS2'!$T$28:$BM$28</c:f>
              <c:numCache>
                <c:formatCode>0</c:formatCode>
                <c:ptCount val="46"/>
                <c:pt idx="0" formatCode="General">
                  <c:v>100</c:v>
                </c:pt>
                <c:pt idx="1">
                  <c:v>103.33333333333331</c:v>
                </c:pt>
                <c:pt idx="2">
                  <c:v>103.18840579710144</c:v>
                </c:pt>
                <c:pt idx="3">
                  <c:v>100</c:v>
                </c:pt>
                <c:pt idx="4">
                  <c:v>97.826086956521735</c:v>
                </c:pt>
                <c:pt idx="5">
                  <c:v>98.188405797101453</c:v>
                </c:pt>
                <c:pt idx="6">
                  <c:v>97.681159420289859</c:v>
                </c:pt>
                <c:pt idx="7">
                  <c:v>100</c:v>
                </c:pt>
                <c:pt idx="8">
                  <c:v>88.405797101449281</c:v>
                </c:pt>
                <c:pt idx="9">
                  <c:v>91.304347826086953</c:v>
                </c:pt>
                <c:pt idx="10">
                  <c:v>86.956521739130437</c:v>
                </c:pt>
                <c:pt idx="11">
                  <c:v>78.260869565217391</c:v>
                </c:pt>
                <c:pt idx="12">
                  <c:v>74.347826086956516</c:v>
                </c:pt>
                <c:pt idx="13">
                  <c:v>73.91304347826086</c:v>
                </c:pt>
                <c:pt idx="14">
                  <c:v>78.260869565217391</c:v>
                </c:pt>
                <c:pt idx="15">
                  <c:v>76.811594202898547</c:v>
                </c:pt>
                <c:pt idx="16">
                  <c:v>79.710144927536234</c:v>
                </c:pt>
                <c:pt idx="17">
                  <c:v>82.608695652173907</c:v>
                </c:pt>
                <c:pt idx="18">
                  <c:v>81.159420289855078</c:v>
                </c:pt>
                <c:pt idx="19">
                  <c:v>84.05797101449275</c:v>
                </c:pt>
                <c:pt idx="20">
                  <c:v>84.05797101449275</c:v>
                </c:pt>
                <c:pt idx="21">
                  <c:v>84.05797101449275</c:v>
                </c:pt>
                <c:pt idx="22">
                  <c:v>89.85507246376811</c:v>
                </c:pt>
                <c:pt idx="23">
                  <c:v>86.956521739130437</c:v>
                </c:pt>
                <c:pt idx="24">
                  <c:v>89.85507246376811</c:v>
                </c:pt>
                <c:pt idx="25">
                  <c:v>91.304347826086953</c:v>
                </c:pt>
                <c:pt idx="26">
                  <c:v>85.507246376811594</c:v>
                </c:pt>
                <c:pt idx="27">
                  <c:v>91.304347826086953</c:v>
                </c:pt>
                <c:pt idx="28">
                  <c:v>92.753623188405797</c:v>
                </c:pt>
                <c:pt idx="29">
                  <c:v>91.304347826086953</c:v>
                </c:pt>
                <c:pt idx="30">
                  <c:v>86.956521739130437</c:v>
                </c:pt>
                <c:pt idx="31">
                  <c:v>91.304347826086953</c:v>
                </c:pt>
                <c:pt idx="32">
                  <c:v>89.85507246376811</c:v>
                </c:pt>
                <c:pt idx="33">
                  <c:v>91.304347826086953</c:v>
                </c:pt>
                <c:pt idx="34">
                  <c:v>94.20289855072464</c:v>
                </c:pt>
                <c:pt idx="35">
                  <c:v>92.753623188405797</c:v>
                </c:pt>
                <c:pt idx="36">
                  <c:v>91.304347826086953</c:v>
                </c:pt>
                <c:pt idx="37">
                  <c:v>94.20289855072464</c:v>
                </c:pt>
                <c:pt idx="38">
                  <c:v>92.753623188405797</c:v>
                </c:pt>
                <c:pt idx="39">
                  <c:v>92.753623188405797</c:v>
                </c:pt>
                <c:pt idx="40">
                  <c:v>94.20289855072464</c:v>
                </c:pt>
                <c:pt idx="41">
                  <c:v>98.550724637681171</c:v>
                </c:pt>
                <c:pt idx="42">
                  <c:v>102.89855072463767</c:v>
                </c:pt>
                <c:pt idx="43">
                  <c:v>104.34782608695652</c:v>
                </c:pt>
                <c:pt idx="44">
                  <c:v>98.550724637681171</c:v>
                </c:pt>
                <c:pt idx="45">
                  <c:v>100</c:v>
                </c:pt>
              </c:numCache>
            </c:numRef>
          </c:val>
          <c:smooth val="0"/>
          <c:extLst>
            <c:ext xmlns:c16="http://schemas.microsoft.com/office/drawing/2014/chart" uri="{C3380CC4-5D6E-409C-BE32-E72D297353CC}">
              <c16:uniqueId val="{00000003-2B12-4A6F-BF19-6E8F1FDAE3CF}"/>
            </c:ext>
          </c:extLst>
        </c:ser>
        <c:ser>
          <c:idx val="2"/>
          <c:order val="2"/>
          <c:tx>
            <c:strRef>
              <c:f>'HS2'!$S$29</c:f>
              <c:strCache>
                <c:ptCount val="1"/>
                <c:pt idx="0">
                  <c:v>Brent crude</c:v>
                </c:pt>
              </c:strCache>
            </c:strRef>
          </c:tx>
          <c:spPr>
            <a:ln w="19050" cap="rnd">
              <a:solidFill>
                <a:srgbClr val="002060"/>
              </a:solidFill>
              <a:round/>
            </a:ln>
            <a:effectLst/>
          </c:spPr>
          <c:marker>
            <c:symbol val="none"/>
          </c:marker>
          <c:dLbls>
            <c:dLbl>
              <c:idx val="25"/>
              <c:layout>
                <c:manualLayout>
                  <c:x val="0.32833677763877206"/>
                  <c:y val="3.7193924992251267E-3"/>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r>
                      <a:rPr lang="en-US" sz="1200"/>
                      <a:t>Brent crude</a:t>
                    </a:r>
                  </a:p>
                </c:rich>
              </c:tx>
              <c:spPr>
                <a:noFill/>
                <a:ln>
                  <a:solidFill>
                    <a:srgbClr val="002060"/>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B12-4A6F-BF19-6E8F1FDAE3C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'HS2'!$T$20:$BM$20</c:f>
              <c:numCache>
                <c:formatCode>d\-mmm</c:formatCode>
                <c:ptCount val="46"/>
                <c:pt idx="0">
                  <c:v>43829</c:v>
                </c:pt>
                <c:pt idx="1">
                  <c:v>43836</c:v>
                </c:pt>
                <c:pt idx="2">
                  <c:v>43843</c:v>
                </c:pt>
                <c:pt idx="3">
                  <c:v>43850</c:v>
                </c:pt>
                <c:pt idx="4">
                  <c:v>43857</c:v>
                </c:pt>
                <c:pt idx="5">
                  <c:v>43864</c:v>
                </c:pt>
                <c:pt idx="6">
                  <c:v>43871</c:v>
                </c:pt>
                <c:pt idx="7">
                  <c:v>43878</c:v>
                </c:pt>
                <c:pt idx="8">
                  <c:v>43885</c:v>
                </c:pt>
                <c:pt idx="9">
                  <c:v>43892</c:v>
                </c:pt>
                <c:pt idx="10">
                  <c:v>43899</c:v>
                </c:pt>
                <c:pt idx="11">
                  <c:v>43906</c:v>
                </c:pt>
                <c:pt idx="12">
                  <c:v>43913</c:v>
                </c:pt>
                <c:pt idx="13">
                  <c:v>43920</c:v>
                </c:pt>
                <c:pt idx="14">
                  <c:v>43927</c:v>
                </c:pt>
                <c:pt idx="15">
                  <c:v>43934</c:v>
                </c:pt>
                <c:pt idx="16">
                  <c:v>43941</c:v>
                </c:pt>
                <c:pt idx="17">
                  <c:v>43948</c:v>
                </c:pt>
                <c:pt idx="18">
                  <c:v>43955</c:v>
                </c:pt>
                <c:pt idx="19">
                  <c:v>43962</c:v>
                </c:pt>
                <c:pt idx="20">
                  <c:v>43969</c:v>
                </c:pt>
                <c:pt idx="21">
                  <c:v>43976</c:v>
                </c:pt>
                <c:pt idx="22">
                  <c:v>43983</c:v>
                </c:pt>
                <c:pt idx="23">
                  <c:v>43990</c:v>
                </c:pt>
                <c:pt idx="24">
                  <c:v>43997</c:v>
                </c:pt>
                <c:pt idx="25">
                  <c:v>44004</c:v>
                </c:pt>
                <c:pt idx="26">
                  <c:v>44011</c:v>
                </c:pt>
                <c:pt idx="27">
                  <c:v>44018</c:v>
                </c:pt>
                <c:pt idx="28">
                  <c:v>44025</c:v>
                </c:pt>
                <c:pt idx="29">
                  <c:v>44032</c:v>
                </c:pt>
                <c:pt idx="30">
                  <c:v>44039</c:v>
                </c:pt>
                <c:pt idx="31">
                  <c:v>44046</c:v>
                </c:pt>
                <c:pt idx="32">
                  <c:v>44053</c:v>
                </c:pt>
                <c:pt idx="33">
                  <c:v>44060</c:v>
                </c:pt>
                <c:pt idx="34">
                  <c:v>44067</c:v>
                </c:pt>
                <c:pt idx="35">
                  <c:v>44074</c:v>
                </c:pt>
                <c:pt idx="36">
                  <c:v>44081</c:v>
                </c:pt>
                <c:pt idx="37">
                  <c:v>44088</c:v>
                </c:pt>
                <c:pt idx="38">
                  <c:v>44095</c:v>
                </c:pt>
                <c:pt idx="39">
                  <c:v>44102</c:v>
                </c:pt>
                <c:pt idx="40">
                  <c:v>44109</c:v>
                </c:pt>
                <c:pt idx="41">
                  <c:v>44116</c:v>
                </c:pt>
                <c:pt idx="42">
                  <c:v>44123</c:v>
                </c:pt>
                <c:pt idx="43">
                  <c:v>44130</c:v>
                </c:pt>
                <c:pt idx="44">
                  <c:v>44137</c:v>
                </c:pt>
                <c:pt idx="45">
                  <c:v>44144</c:v>
                </c:pt>
              </c:numCache>
            </c:numRef>
          </c:cat>
          <c:val>
            <c:numRef>
              <c:f>'HS2'!$T$29:$BM$29</c:f>
              <c:numCache>
                <c:formatCode>0</c:formatCode>
                <c:ptCount val="46"/>
                <c:pt idx="0" formatCode="General">
                  <c:v>100</c:v>
                </c:pt>
                <c:pt idx="1">
                  <c:v>92.753623188405797</c:v>
                </c:pt>
                <c:pt idx="2">
                  <c:v>92.753623188405797</c:v>
                </c:pt>
                <c:pt idx="3">
                  <c:v>86.956521739130437</c:v>
                </c:pt>
                <c:pt idx="4">
                  <c:v>81.159420289855078</c:v>
                </c:pt>
                <c:pt idx="5">
                  <c:v>78.260869565217391</c:v>
                </c:pt>
                <c:pt idx="6">
                  <c:v>82.608695652173907</c:v>
                </c:pt>
                <c:pt idx="7">
                  <c:v>84.05797101449275</c:v>
                </c:pt>
                <c:pt idx="8">
                  <c:v>72.463768115942031</c:v>
                </c:pt>
                <c:pt idx="9">
                  <c:v>65.217391304347828</c:v>
                </c:pt>
                <c:pt idx="10">
                  <c:v>49.275362318840585</c:v>
                </c:pt>
                <c:pt idx="11">
                  <c:v>39.130434782608695</c:v>
                </c:pt>
                <c:pt idx="12">
                  <c:v>36.231884057971016</c:v>
                </c:pt>
                <c:pt idx="13">
                  <c:v>49.275362318840585</c:v>
                </c:pt>
                <c:pt idx="14">
                  <c:v>44.927536231884055</c:v>
                </c:pt>
                <c:pt idx="15">
                  <c:v>39.130434782608695</c:v>
                </c:pt>
                <c:pt idx="16">
                  <c:v>30.434782608695656</c:v>
                </c:pt>
                <c:pt idx="17">
                  <c:v>37.681159420289859</c:v>
                </c:pt>
                <c:pt idx="18">
                  <c:v>43.478260869565219</c:v>
                </c:pt>
                <c:pt idx="19">
                  <c:v>46.376811594202898</c:v>
                </c:pt>
                <c:pt idx="20">
                  <c:v>50.724637681159422</c:v>
                </c:pt>
                <c:pt idx="21">
                  <c:v>50.724637681159422</c:v>
                </c:pt>
                <c:pt idx="22">
                  <c:v>60.869565217391312</c:v>
                </c:pt>
                <c:pt idx="23">
                  <c:v>55.072463768115945</c:v>
                </c:pt>
                <c:pt idx="24">
                  <c:v>60.869565217391312</c:v>
                </c:pt>
                <c:pt idx="25">
                  <c:v>59.420289855072461</c:v>
                </c:pt>
                <c:pt idx="26">
                  <c:v>59.420289855072461</c:v>
                </c:pt>
                <c:pt idx="27">
                  <c:v>62.318840579710141</c:v>
                </c:pt>
                <c:pt idx="28">
                  <c:v>60.869565217391312</c:v>
                </c:pt>
                <c:pt idx="29">
                  <c:v>62.318840579710141</c:v>
                </c:pt>
                <c:pt idx="30">
                  <c:v>62.318840579710141</c:v>
                </c:pt>
                <c:pt idx="31">
                  <c:v>65.217391304347828</c:v>
                </c:pt>
                <c:pt idx="32">
                  <c:v>65.217391304347828</c:v>
                </c:pt>
                <c:pt idx="33">
                  <c:v>65.217391304347828</c:v>
                </c:pt>
                <c:pt idx="34">
                  <c:v>65.217391304347828</c:v>
                </c:pt>
                <c:pt idx="35">
                  <c:v>65.217391304347828</c:v>
                </c:pt>
                <c:pt idx="36">
                  <c:v>60.869565217391312</c:v>
                </c:pt>
                <c:pt idx="37">
                  <c:v>56.521739130434781</c:v>
                </c:pt>
                <c:pt idx="38">
                  <c:v>59.420289855072461</c:v>
                </c:pt>
                <c:pt idx="39">
                  <c:v>60.869565217391312</c:v>
                </c:pt>
                <c:pt idx="40">
                  <c:v>59.420289855072461</c:v>
                </c:pt>
                <c:pt idx="41">
                  <c:v>60.869565217391312</c:v>
                </c:pt>
                <c:pt idx="42">
                  <c:v>62.318840579710141</c:v>
                </c:pt>
                <c:pt idx="43">
                  <c:v>57.971014492753625</c:v>
                </c:pt>
                <c:pt idx="44">
                  <c:v>55.072463768115945</c:v>
                </c:pt>
                <c:pt idx="45">
                  <c:v>57.971014492753625</c:v>
                </c:pt>
              </c:numCache>
            </c:numRef>
          </c:val>
          <c:smooth val="0"/>
          <c:extLst>
            <c:ext xmlns:c16="http://schemas.microsoft.com/office/drawing/2014/chart" uri="{C3380CC4-5D6E-409C-BE32-E72D297353CC}">
              <c16:uniqueId val="{00000005-2B12-4A6F-BF19-6E8F1FDAE3CF}"/>
            </c:ext>
          </c:extLst>
        </c:ser>
        <c:ser>
          <c:idx val="3"/>
          <c:order val="3"/>
          <c:tx>
            <c:strRef>
              <c:f>'HS2'!$S$30</c:f>
              <c:strCache>
                <c:ptCount val="1"/>
                <c:pt idx="0">
                  <c:v>Gold price</c:v>
                </c:pt>
              </c:strCache>
            </c:strRef>
          </c:tx>
          <c:spPr>
            <a:ln w="19050" cap="rnd">
              <a:solidFill>
                <a:schemeClr val="accent4"/>
              </a:solidFill>
              <a:round/>
            </a:ln>
            <a:effectLst/>
          </c:spPr>
          <c:marker>
            <c:symbol val="none"/>
          </c:marker>
          <c:dLbls>
            <c:dLbl>
              <c:idx val="24"/>
              <c:layout>
                <c:manualLayout>
                  <c:x val="0.3510820451132996"/>
                  <c:y val="5.3080571745774768E-2"/>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r>
                      <a:rPr lang="en-US" sz="1200"/>
                      <a:t>FAO Food price index</a:t>
                    </a:r>
                  </a:p>
                </c:rich>
              </c:tx>
              <c:spPr>
                <a:noFill/>
                <a:ln>
                  <a:solidFill>
                    <a:schemeClr val="accent6"/>
                  </a:solid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4084738085490495"/>
                      <c:h val="0.1333411177603831"/>
                    </c:manualLayout>
                  </c15:layout>
                </c:ext>
                <c:ext xmlns:c16="http://schemas.microsoft.com/office/drawing/2014/chart" uri="{C3380CC4-5D6E-409C-BE32-E72D297353CC}">
                  <c16:uniqueId val="{00000006-2B12-4A6F-BF19-6E8F1FDAE3CF}"/>
                </c:ext>
              </c:extLst>
            </c:dLbl>
            <c:dLbl>
              <c:idx val="25"/>
              <c:layout>
                <c:manualLayout>
                  <c:x val="0.33737452124866035"/>
                  <c:y val="-0.10366658630942133"/>
                </c:manualLayout>
              </c:layout>
              <c:tx>
                <c:rich>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r>
                      <a:rPr lang="en-US" sz="1200"/>
                      <a:t>Gold price</a:t>
                    </a:r>
                  </a:p>
                </c:rich>
              </c:tx>
              <c:spPr>
                <a:noFill/>
                <a:ln>
                  <a:solidFill>
                    <a:schemeClr val="accent4"/>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B12-4A6F-BF19-6E8F1FDAE3CF}"/>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'HS2'!$T$20:$BM$20</c:f>
              <c:numCache>
                <c:formatCode>d\-mmm</c:formatCode>
                <c:ptCount val="46"/>
                <c:pt idx="0">
                  <c:v>43829</c:v>
                </c:pt>
                <c:pt idx="1">
                  <c:v>43836</c:v>
                </c:pt>
                <c:pt idx="2">
                  <c:v>43843</c:v>
                </c:pt>
                <c:pt idx="3">
                  <c:v>43850</c:v>
                </c:pt>
                <c:pt idx="4">
                  <c:v>43857</c:v>
                </c:pt>
                <c:pt idx="5">
                  <c:v>43864</c:v>
                </c:pt>
                <c:pt idx="6">
                  <c:v>43871</c:v>
                </c:pt>
                <c:pt idx="7">
                  <c:v>43878</c:v>
                </c:pt>
                <c:pt idx="8">
                  <c:v>43885</c:v>
                </c:pt>
                <c:pt idx="9">
                  <c:v>43892</c:v>
                </c:pt>
                <c:pt idx="10">
                  <c:v>43899</c:v>
                </c:pt>
                <c:pt idx="11">
                  <c:v>43906</c:v>
                </c:pt>
                <c:pt idx="12">
                  <c:v>43913</c:v>
                </c:pt>
                <c:pt idx="13">
                  <c:v>43920</c:v>
                </c:pt>
                <c:pt idx="14">
                  <c:v>43927</c:v>
                </c:pt>
                <c:pt idx="15">
                  <c:v>43934</c:v>
                </c:pt>
                <c:pt idx="16">
                  <c:v>43941</c:v>
                </c:pt>
                <c:pt idx="17">
                  <c:v>43948</c:v>
                </c:pt>
                <c:pt idx="18">
                  <c:v>43955</c:v>
                </c:pt>
                <c:pt idx="19">
                  <c:v>43962</c:v>
                </c:pt>
                <c:pt idx="20">
                  <c:v>43969</c:v>
                </c:pt>
                <c:pt idx="21">
                  <c:v>43976</c:v>
                </c:pt>
                <c:pt idx="22">
                  <c:v>43983</c:v>
                </c:pt>
                <c:pt idx="23">
                  <c:v>43990</c:v>
                </c:pt>
                <c:pt idx="24">
                  <c:v>43997</c:v>
                </c:pt>
                <c:pt idx="25">
                  <c:v>44004</c:v>
                </c:pt>
                <c:pt idx="26">
                  <c:v>44011</c:v>
                </c:pt>
                <c:pt idx="27">
                  <c:v>44018</c:v>
                </c:pt>
                <c:pt idx="28">
                  <c:v>44025</c:v>
                </c:pt>
                <c:pt idx="29">
                  <c:v>44032</c:v>
                </c:pt>
                <c:pt idx="30">
                  <c:v>44039</c:v>
                </c:pt>
                <c:pt idx="31">
                  <c:v>44046</c:v>
                </c:pt>
                <c:pt idx="32">
                  <c:v>44053</c:v>
                </c:pt>
                <c:pt idx="33">
                  <c:v>44060</c:v>
                </c:pt>
                <c:pt idx="34">
                  <c:v>44067</c:v>
                </c:pt>
                <c:pt idx="35">
                  <c:v>44074</c:v>
                </c:pt>
                <c:pt idx="36">
                  <c:v>44081</c:v>
                </c:pt>
                <c:pt idx="37">
                  <c:v>44088</c:v>
                </c:pt>
                <c:pt idx="38">
                  <c:v>44095</c:v>
                </c:pt>
                <c:pt idx="39">
                  <c:v>44102</c:v>
                </c:pt>
                <c:pt idx="40">
                  <c:v>44109</c:v>
                </c:pt>
                <c:pt idx="41">
                  <c:v>44116</c:v>
                </c:pt>
                <c:pt idx="42">
                  <c:v>44123</c:v>
                </c:pt>
                <c:pt idx="43">
                  <c:v>44130</c:v>
                </c:pt>
                <c:pt idx="44">
                  <c:v>44137</c:v>
                </c:pt>
                <c:pt idx="45">
                  <c:v>44144</c:v>
                </c:pt>
              </c:numCache>
            </c:numRef>
          </c:cat>
          <c:val>
            <c:numRef>
              <c:f>'HS2'!$T$30:$BM$30</c:f>
              <c:numCache>
                <c:formatCode>0</c:formatCode>
                <c:ptCount val="46"/>
                <c:pt idx="0" formatCode="General">
                  <c:v>100</c:v>
                </c:pt>
                <c:pt idx="1">
                  <c:v>100.77519379844961</c:v>
                </c:pt>
                <c:pt idx="2">
                  <c:v>100.51679586563307</c:v>
                </c:pt>
                <c:pt idx="3">
                  <c:v>101.48578811369508</c:v>
                </c:pt>
                <c:pt idx="4">
                  <c:v>102.4547803617571</c:v>
                </c:pt>
                <c:pt idx="5">
                  <c:v>101.42118863049096</c:v>
                </c:pt>
                <c:pt idx="6">
                  <c:v>102.32558139534885</c:v>
                </c:pt>
                <c:pt idx="7">
                  <c:v>106.13695090439276</c:v>
                </c:pt>
                <c:pt idx="8">
                  <c:v>102.32558139534885</c:v>
                </c:pt>
                <c:pt idx="9">
                  <c:v>108.07493540051681</c:v>
                </c:pt>
                <c:pt idx="10">
                  <c:v>98.772609819121442</c:v>
                </c:pt>
                <c:pt idx="11">
                  <c:v>96.705426356589157</c:v>
                </c:pt>
                <c:pt idx="12">
                  <c:v>104.84496124031008</c:v>
                </c:pt>
                <c:pt idx="13">
                  <c:v>104.58656330749353</c:v>
                </c:pt>
                <c:pt idx="14">
                  <c:v>109.56072351421189</c:v>
                </c:pt>
                <c:pt idx="15">
                  <c:v>108.72093023255813</c:v>
                </c:pt>
                <c:pt idx="16">
                  <c:v>112.01550387596899</c:v>
                </c:pt>
                <c:pt idx="17">
                  <c:v>109.81912144702844</c:v>
                </c:pt>
                <c:pt idx="18">
                  <c:v>109.94832041343669</c:v>
                </c:pt>
                <c:pt idx="19">
                  <c:v>112.59689922480621</c:v>
                </c:pt>
                <c:pt idx="20">
                  <c:v>112.14470284237726</c:v>
                </c:pt>
                <c:pt idx="21">
                  <c:v>111.75710594315245</c:v>
                </c:pt>
                <c:pt idx="22">
                  <c:v>108.72093023255813</c:v>
                </c:pt>
                <c:pt idx="23">
                  <c:v>111.75710594315245</c:v>
                </c:pt>
                <c:pt idx="24">
                  <c:v>112.59689922480621</c:v>
                </c:pt>
                <c:pt idx="25">
                  <c:v>114.40568475452197</c:v>
                </c:pt>
                <c:pt idx="26">
                  <c:v>114.53488372093024</c:v>
                </c:pt>
                <c:pt idx="27">
                  <c:v>115.18087855297156</c:v>
                </c:pt>
                <c:pt idx="28">
                  <c:v>116.34366925064599</c:v>
                </c:pt>
                <c:pt idx="29">
                  <c:v>117.44186046511629</c:v>
                </c:pt>
                <c:pt idx="30">
                  <c:v>125.3875968992248</c:v>
                </c:pt>
                <c:pt idx="31">
                  <c:v>127.4547803617571</c:v>
                </c:pt>
                <c:pt idx="32">
                  <c:v>131.07235142118861</c:v>
                </c:pt>
                <c:pt idx="33">
                  <c:v>128.22997416020672</c:v>
                </c:pt>
                <c:pt idx="34">
                  <c:v>124.8062015503876</c:v>
                </c:pt>
                <c:pt idx="35">
                  <c:v>127.19638242894055</c:v>
                </c:pt>
                <c:pt idx="36">
                  <c:v>124.54780361757105</c:v>
                </c:pt>
                <c:pt idx="37">
                  <c:v>126.35658914728683</c:v>
                </c:pt>
                <c:pt idx="38">
                  <c:v>123.51421188630492</c:v>
                </c:pt>
                <c:pt idx="39">
                  <c:v>121.44702842377262</c:v>
                </c:pt>
                <c:pt idx="40">
                  <c:v>123.51421188630492</c:v>
                </c:pt>
                <c:pt idx="41">
                  <c:v>124.09560723514213</c:v>
                </c:pt>
                <c:pt idx="42">
                  <c:v>122.99741602067182</c:v>
                </c:pt>
                <c:pt idx="43">
                  <c:v>122.80361757105945</c:v>
                </c:pt>
                <c:pt idx="44">
                  <c:v>121.77002583979328</c:v>
                </c:pt>
                <c:pt idx="45">
                  <c:v>126.55038759689923</c:v>
                </c:pt>
              </c:numCache>
            </c:numRef>
          </c:val>
          <c:smooth val="0"/>
          <c:extLst>
            <c:ext xmlns:c16="http://schemas.microsoft.com/office/drawing/2014/chart" uri="{C3380CC4-5D6E-409C-BE32-E72D297353CC}">
              <c16:uniqueId val="{00000008-2B12-4A6F-BF19-6E8F1FDAE3CF}"/>
            </c:ext>
          </c:extLst>
        </c:ser>
        <c:ser>
          <c:idx val="4"/>
          <c:order val="4"/>
          <c:tx>
            <c:strRef>
              <c:f>'HS2'!$S$31</c:f>
              <c:strCache>
                <c:ptCount val="1"/>
                <c:pt idx="0">
                  <c:v>FOA food price index</c:v>
                </c:pt>
              </c:strCache>
            </c:strRef>
          </c:tx>
          <c:spPr>
            <a:ln w="28575" cap="rnd">
              <a:solidFill>
                <a:schemeClr val="accent5"/>
              </a:solidFill>
              <a:round/>
            </a:ln>
            <a:effectLst/>
          </c:spPr>
          <c:marker>
            <c:symbol val="none"/>
          </c:marker>
          <c:trendline>
            <c:spPr>
              <a:ln w="19050" cap="rnd">
                <a:solidFill>
                  <a:schemeClr val="accent6"/>
                </a:solidFill>
                <a:prstDash val="solid"/>
              </a:ln>
              <a:effectLst/>
            </c:spPr>
            <c:trendlineType val="movingAvg"/>
            <c:period val="2"/>
            <c:dispRSqr val="0"/>
            <c:dispEq val="0"/>
          </c:trendline>
          <c:cat>
            <c:numRef>
              <c:f>'HS2'!$T$20:$BM$20</c:f>
              <c:numCache>
                <c:formatCode>d\-mmm</c:formatCode>
                <c:ptCount val="46"/>
                <c:pt idx="0">
                  <c:v>43829</c:v>
                </c:pt>
                <c:pt idx="1">
                  <c:v>43836</c:v>
                </c:pt>
                <c:pt idx="2">
                  <c:v>43843</c:v>
                </c:pt>
                <c:pt idx="3">
                  <c:v>43850</c:v>
                </c:pt>
                <c:pt idx="4">
                  <c:v>43857</c:v>
                </c:pt>
                <c:pt idx="5">
                  <c:v>43864</c:v>
                </c:pt>
                <c:pt idx="6">
                  <c:v>43871</c:v>
                </c:pt>
                <c:pt idx="7">
                  <c:v>43878</c:v>
                </c:pt>
                <c:pt idx="8">
                  <c:v>43885</c:v>
                </c:pt>
                <c:pt idx="9">
                  <c:v>43892</c:v>
                </c:pt>
                <c:pt idx="10">
                  <c:v>43899</c:v>
                </c:pt>
                <c:pt idx="11">
                  <c:v>43906</c:v>
                </c:pt>
                <c:pt idx="12">
                  <c:v>43913</c:v>
                </c:pt>
                <c:pt idx="13">
                  <c:v>43920</c:v>
                </c:pt>
                <c:pt idx="14">
                  <c:v>43927</c:v>
                </c:pt>
                <c:pt idx="15">
                  <c:v>43934</c:v>
                </c:pt>
                <c:pt idx="16">
                  <c:v>43941</c:v>
                </c:pt>
                <c:pt idx="17">
                  <c:v>43948</c:v>
                </c:pt>
                <c:pt idx="18">
                  <c:v>43955</c:v>
                </c:pt>
                <c:pt idx="19">
                  <c:v>43962</c:v>
                </c:pt>
                <c:pt idx="20">
                  <c:v>43969</c:v>
                </c:pt>
                <c:pt idx="21">
                  <c:v>43976</c:v>
                </c:pt>
                <c:pt idx="22">
                  <c:v>43983</c:v>
                </c:pt>
                <c:pt idx="23">
                  <c:v>43990</c:v>
                </c:pt>
                <c:pt idx="24">
                  <c:v>43997</c:v>
                </c:pt>
                <c:pt idx="25">
                  <c:v>44004</c:v>
                </c:pt>
                <c:pt idx="26">
                  <c:v>44011</c:v>
                </c:pt>
                <c:pt idx="27">
                  <c:v>44018</c:v>
                </c:pt>
                <c:pt idx="28">
                  <c:v>44025</c:v>
                </c:pt>
                <c:pt idx="29">
                  <c:v>44032</c:v>
                </c:pt>
                <c:pt idx="30">
                  <c:v>44039</c:v>
                </c:pt>
                <c:pt idx="31">
                  <c:v>44046</c:v>
                </c:pt>
                <c:pt idx="32">
                  <c:v>44053</c:v>
                </c:pt>
                <c:pt idx="33">
                  <c:v>44060</c:v>
                </c:pt>
                <c:pt idx="34">
                  <c:v>44067</c:v>
                </c:pt>
                <c:pt idx="35">
                  <c:v>44074</c:v>
                </c:pt>
                <c:pt idx="36">
                  <c:v>44081</c:v>
                </c:pt>
                <c:pt idx="37">
                  <c:v>44088</c:v>
                </c:pt>
                <c:pt idx="38">
                  <c:v>44095</c:v>
                </c:pt>
                <c:pt idx="39">
                  <c:v>44102</c:v>
                </c:pt>
                <c:pt idx="40">
                  <c:v>44109</c:v>
                </c:pt>
                <c:pt idx="41">
                  <c:v>44116</c:v>
                </c:pt>
                <c:pt idx="42">
                  <c:v>44123</c:v>
                </c:pt>
                <c:pt idx="43">
                  <c:v>44130</c:v>
                </c:pt>
                <c:pt idx="44">
                  <c:v>44137</c:v>
                </c:pt>
                <c:pt idx="45">
                  <c:v>44144</c:v>
                </c:pt>
              </c:numCache>
            </c:numRef>
          </c:cat>
          <c:val>
            <c:numRef>
              <c:f>'HS2'!$T$31:$BM$31</c:f>
              <c:numCache>
                <c:formatCode>General</c:formatCode>
                <c:ptCount val="46"/>
                <c:pt idx="0">
                  <c:v>100</c:v>
                </c:pt>
                <c:pt idx="4" formatCode="0">
                  <c:v>101.48514851485149</c:v>
                </c:pt>
                <c:pt idx="9" formatCode="0">
                  <c:v>98.415841584158429</c:v>
                </c:pt>
                <c:pt idx="13" formatCode="0">
                  <c:v>94.158415841584159</c:v>
                </c:pt>
                <c:pt idx="17" formatCode="0">
                  <c:v>91.485148514851488</c:v>
                </c:pt>
                <c:pt idx="21" formatCode="0">
                  <c:v>90.198019801980195</c:v>
                </c:pt>
                <c:pt idx="26" formatCode="0">
                  <c:v>92.277227722772281</c:v>
                </c:pt>
                <c:pt idx="30" formatCode="0">
                  <c:v>91.707317073170742</c:v>
                </c:pt>
                <c:pt idx="35" formatCode="0">
                  <c:v>96.378269617706223</c:v>
                </c:pt>
                <c:pt idx="39" formatCode="0">
                  <c:v>102.83911671924291</c:v>
                </c:pt>
                <c:pt idx="43" formatCode="0">
                  <c:v>109.19913419913421</c:v>
                </c:pt>
              </c:numCache>
            </c:numRef>
          </c:val>
          <c:smooth val="0"/>
          <c:extLst>
            <c:ext xmlns:c16="http://schemas.microsoft.com/office/drawing/2014/chart" uri="{C3380CC4-5D6E-409C-BE32-E72D297353CC}">
              <c16:uniqueId val="{00000009-2B12-4A6F-BF19-6E8F1FDAE3CF}"/>
            </c:ext>
          </c:extLst>
        </c:ser>
        <c:dLbls>
          <c:showLegendKey val="0"/>
          <c:showVal val="0"/>
          <c:showCatName val="0"/>
          <c:showSerName val="0"/>
          <c:showPercent val="0"/>
          <c:showBubbleSize val="0"/>
        </c:dLbls>
        <c:smooth val="0"/>
        <c:axId val="514525128"/>
        <c:axId val="514519224"/>
      </c:lineChart>
      <c:dateAx>
        <c:axId val="514525128"/>
        <c:scaling>
          <c:orientation val="minMax"/>
        </c:scaling>
        <c:delete val="0"/>
        <c:axPos val="b"/>
        <c:numFmt formatCode="d\-mmm"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4519224"/>
        <c:crosses val="autoZero"/>
        <c:auto val="1"/>
        <c:lblOffset val="100"/>
        <c:baseTimeUnit val="days"/>
      </c:dateAx>
      <c:valAx>
        <c:axId val="514519224"/>
        <c:scaling>
          <c:orientation val="minMax"/>
          <c:max val="130"/>
          <c:min val="3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45251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2094862438630432E-2"/>
          <c:y val="2.1297090674832764E-2"/>
          <c:w val="0.93664051843425766"/>
          <c:h val="0.95740581865033447"/>
        </c:manualLayout>
      </c:layout>
      <c:barChart>
        <c:barDir val="col"/>
        <c:grouping val="stacked"/>
        <c:varyColors val="0"/>
        <c:ser>
          <c:idx val="4"/>
          <c:order val="0"/>
          <c:tx>
            <c:strRef>
              <c:f>'HS2'!$O$25</c:f>
              <c:strCache>
                <c:ptCount val="1"/>
                <c:pt idx="0">
                  <c:v>Other</c:v>
                </c:pt>
              </c:strCache>
            </c:strRef>
          </c:tx>
          <c:spPr>
            <a:solidFill>
              <a:schemeClr val="tx2">
                <a:lumMod val="20000"/>
                <a:lumOff val="80000"/>
              </a:schemeClr>
            </a:solidFill>
            <a:ln>
              <a:solidFill>
                <a:schemeClr val="bg1"/>
              </a:solidFill>
            </a:ln>
            <a:effectLst/>
          </c:spPr>
          <c:invertIfNegative val="0"/>
          <c:dLbls>
            <c:dLbl>
              <c:idx val="0"/>
              <c:spPr>
                <a:noFill/>
                <a:ln>
                  <a:noFill/>
                </a:ln>
                <a:effectLst/>
              </c:spPr>
              <c:txPr>
                <a:bodyPr rot="0" spcFirstLastPara="1" vertOverflow="ellipsis" vert="horz" wrap="non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609-4F4C-A760-75443FC356F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'HS2'!$Q$25</c:f>
              <c:numCache>
                <c:formatCode>0%</c:formatCode>
                <c:ptCount val="1"/>
                <c:pt idx="0">
                  <c:v>0.27003471549682123</c:v>
                </c:pt>
              </c:numCache>
            </c:numRef>
          </c:val>
          <c:extLst>
            <c:ext xmlns:c16="http://schemas.microsoft.com/office/drawing/2014/chart" uri="{C3380CC4-5D6E-409C-BE32-E72D297353CC}">
              <c16:uniqueId val="{00000001-9609-4F4C-A760-75443FC356FD}"/>
            </c:ext>
          </c:extLst>
        </c:ser>
        <c:ser>
          <c:idx val="0"/>
          <c:order val="1"/>
          <c:tx>
            <c:strRef>
              <c:f>'HS2'!$O$21</c:f>
              <c:strCache>
                <c:ptCount val="1"/>
                <c:pt idx="0">
                  <c:v>Textiles</c:v>
                </c:pt>
              </c:strCache>
            </c:strRef>
          </c:tx>
          <c:spPr>
            <a:solidFill>
              <a:schemeClr val="accent2"/>
            </a:solidFill>
            <a:ln>
              <a:solidFill>
                <a:schemeClr val="bg1"/>
              </a:solidFill>
            </a:ln>
            <a:effectLst/>
          </c:spPr>
          <c:invertIfNegative val="0"/>
          <c:dLbls>
            <c:dLbl>
              <c:idx val="0"/>
              <c:layout>
                <c:manualLayout>
                  <c:x val="8.9819916975668844E-4"/>
                  <c:y val="1.526563734851662E-7"/>
                </c:manualLayout>
              </c:layout>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0.61532207629768609"/>
                      <c:h val="4.6413338503295841E-2"/>
                    </c:manualLayout>
                  </c15:layout>
                </c:ext>
                <c:ext xmlns:c16="http://schemas.microsoft.com/office/drawing/2014/chart" uri="{C3380CC4-5D6E-409C-BE32-E72D297353CC}">
                  <c16:uniqueId val="{00000002-9609-4F4C-A760-75443FC356F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'HS2'!$Q$21</c:f>
              <c:numCache>
                <c:formatCode>0%</c:formatCode>
                <c:ptCount val="1"/>
                <c:pt idx="0">
                  <c:v>4.0209943649597707E-2</c:v>
                </c:pt>
              </c:numCache>
            </c:numRef>
          </c:val>
          <c:extLst>
            <c:ext xmlns:c16="http://schemas.microsoft.com/office/drawing/2014/chart" uri="{C3380CC4-5D6E-409C-BE32-E72D297353CC}">
              <c16:uniqueId val="{00000003-9609-4F4C-A760-75443FC356FD}"/>
            </c:ext>
          </c:extLst>
        </c:ser>
        <c:ser>
          <c:idx val="1"/>
          <c:order val="2"/>
          <c:tx>
            <c:strRef>
              <c:f>'HS2'!$O$22</c:f>
              <c:strCache>
                <c:ptCount val="1"/>
                <c:pt idx="0">
                  <c:v>Gold</c:v>
                </c:pt>
              </c:strCache>
            </c:strRef>
          </c:tx>
          <c:spPr>
            <a:solidFill>
              <a:schemeClr val="accent4"/>
            </a:solidFill>
            <a:ln>
              <a:solidFill>
                <a:schemeClr val="bg1"/>
              </a:solidFill>
            </a:ln>
            <a:effectLst/>
          </c:spPr>
          <c:invertIfNegative val="0"/>
          <c:dLbls>
            <c:dLbl>
              <c:idx val="0"/>
              <c:tx>
                <c:rich>
                  <a:bodyPr rot="0" spcFirstLastPara="1" vertOverflow="ellipsis" vert="horz" wrap="none" lIns="38100" tIns="19050" rIns="38100" bIns="19050" anchor="ctr" anchorCtr="1">
                    <a:noAutofit/>
                  </a:bodyPr>
                  <a:lstStyle/>
                  <a:p>
                    <a:pPr>
                      <a:defRPr sz="1400" b="0" i="0" u="none" strike="noStrike" kern="1200" baseline="0">
                        <a:solidFill>
                          <a:schemeClr val="bg1"/>
                        </a:solidFill>
                        <a:latin typeface="+mn-lt"/>
                        <a:ea typeface="+mn-ea"/>
                        <a:cs typeface="+mn-cs"/>
                      </a:defRPr>
                    </a:pPr>
                    <a:fld id="{C16D5D7A-32AD-45FB-9ECA-3DF9708C8037}" type="SERIESNAME">
                      <a:rPr lang="en-US" sz="1400" b="0">
                        <a:solidFill>
                          <a:schemeClr val="bg1"/>
                        </a:solidFill>
                      </a:rPr>
                      <a:pPr>
                        <a:defRPr sz="1400" b="0" i="0" u="none" strike="noStrike" kern="1200" baseline="0">
                          <a:solidFill>
                            <a:schemeClr val="bg1"/>
                          </a:solidFill>
                          <a:latin typeface="+mn-lt"/>
                          <a:ea typeface="+mn-ea"/>
                          <a:cs typeface="+mn-cs"/>
                        </a:defRPr>
                      </a:pPr>
                      <a:t>[SERIES NAME]</a:t>
                    </a:fld>
                    <a:r>
                      <a:rPr lang="en-US" sz="1400" b="0" baseline="0">
                        <a:solidFill>
                          <a:schemeClr val="bg1"/>
                        </a:solidFill>
                      </a:rPr>
                      <a:t> </a:t>
                    </a:r>
                    <a:fld id="{F62C6A2C-8C3D-4289-B86C-B8D4F7D9F8AD}" type="VALUE">
                      <a:rPr lang="en-US" sz="1400" b="0" baseline="0">
                        <a:solidFill>
                          <a:schemeClr val="bg1"/>
                        </a:solidFill>
                      </a:rPr>
                      <a:pPr>
                        <a:defRPr sz="1400" b="0" i="0" u="none" strike="noStrike" kern="1200" baseline="0">
                          <a:solidFill>
                            <a:schemeClr val="bg1"/>
                          </a:solidFill>
                          <a:latin typeface="+mn-lt"/>
                          <a:ea typeface="+mn-ea"/>
                          <a:cs typeface="+mn-cs"/>
                        </a:defRPr>
                      </a:pPr>
                      <a:t>[VALUE]</a:t>
                    </a:fld>
                    <a:r>
                      <a:rPr lang="en-US" sz="1400" b="0" baseline="0">
                        <a:solidFill>
                          <a:schemeClr val="bg1"/>
                        </a:solidFill>
                      </a:rPr>
                      <a:t> </a:t>
                    </a:r>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4-9609-4F4C-A760-75443FC356F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'HS2'!$Q$22</c:f>
              <c:numCache>
                <c:formatCode>0%</c:formatCode>
                <c:ptCount val="1"/>
                <c:pt idx="0">
                  <c:v>6.5323677665730953E-2</c:v>
                </c:pt>
              </c:numCache>
            </c:numRef>
          </c:val>
          <c:extLst>
            <c:ext xmlns:c16="http://schemas.microsoft.com/office/drawing/2014/chart" uri="{C3380CC4-5D6E-409C-BE32-E72D297353CC}">
              <c16:uniqueId val="{00000005-9609-4F4C-A760-75443FC356FD}"/>
            </c:ext>
          </c:extLst>
        </c:ser>
        <c:ser>
          <c:idx val="2"/>
          <c:order val="3"/>
          <c:tx>
            <c:strRef>
              <c:f>'HS2'!$O$23</c:f>
              <c:strCache>
                <c:ptCount val="1"/>
                <c:pt idx="0">
                  <c:v>Foodstuffs</c:v>
                </c:pt>
              </c:strCache>
            </c:strRef>
          </c:tx>
          <c:spPr>
            <a:solidFill>
              <a:schemeClr val="accent6"/>
            </a:solidFill>
            <a:ln>
              <a:solidFill>
                <a:schemeClr val="bg1"/>
              </a:solidFill>
            </a:ln>
            <a:effectLst/>
          </c:spPr>
          <c:invertIfNegative val="0"/>
          <c:dLbls>
            <c:dLbl>
              <c:idx val="0"/>
              <c:tx>
                <c:rich>
                  <a:bodyPr rot="0" spcFirstLastPara="1" vertOverflow="ellipsis" vert="horz" wrap="non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fld id="{E74B26A2-8761-48E1-8529-BC1BB0E50563}" type="SERIESNAME">
                      <a:rPr lang="en-US" sz="1400" b="0">
                        <a:solidFill>
                          <a:schemeClr val="bg1"/>
                        </a:solidFill>
                      </a:rPr>
                      <a:pPr>
                        <a:defRPr sz="1400" b="0" i="0" u="none" strike="noStrike" kern="1200" baseline="0">
                          <a:solidFill>
                            <a:schemeClr val="tx1">
                              <a:lumMod val="75000"/>
                              <a:lumOff val="25000"/>
                            </a:schemeClr>
                          </a:solidFill>
                          <a:latin typeface="+mn-lt"/>
                          <a:ea typeface="+mn-ea"/>
                          <a:cs typeface="+mn-cs"/>
                        </a:defRPr>
                      </a:pPr>
                      <a:t>[SERIES NAME]</a:t>
                    </a:fld>
                    <a:r>
                      <a:rPr lang="en-US" sz="1400" b="0" baseline="0">
                        <a:solidFill>
                          <a:schemeClr val="bg1"/>
                        </a:solidFill>
                      </a:rPr>
                      <a:t> </a:t>
                    </a:r>
                    <a:fld id="{EF21612A-D8C3-4C45-B198-2949201C2466}" type="VALUE">
                      <a:rPr lang="en-US" sz="1400" b="0" baseline="0">
                        <a:solidFill>
                          <a:schemeClr val="bg1"/>
                        </a:solidFill>
                      </a:rPr>
                      <a:pPr>
                        <a:defRPr sz="1400" b="0" i="0" u="none" strike="noStrike" kern="1200" baseline="0">
                          <a:solidFill>
                            <a:schemeClr val="tx1">
                              <a:lumMod val="75000"/>
                              <a:lumOff val="25000"/>
                            </a:schemeClr>
                          </a:solidFill>
                          <a:latin typeface="+mn-lt"/>
                          <a:ea typeface="+mn-ea"/>
                          <a:cs typeface="+mn-cs"/>
                        </a:defRPr>
                      </a:pPr>
                      <a:t>[VALUE]</a:t>
                    </a:fld>
                    <a:r>
                      <a:rPr lang="en-US" sz="1400" b="0" baseline="0">
                        <a:solidFill>
                          <a:schemeClr val="bg1"/>
                        </a:solidFill>
                      </a:rPr>
                      <a:t> </a:t>
                    </a:r>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6-9609-4F4C-A760-75443FC356FD}"/>
                </c:ext>
              </c:extLst>
            </c:dLbl>
            <c:spPr>
              <a:noFill/>
              <a:ln>
                <a:noFill/>
              </a:ln>
              <a:effectLst/>
            </c:spPr>
            <c:txPr>
              <a:bodyPr rot="0" spcFirstLastPara="1" vertOverflow="ellipsis" vert="horz" wrap="non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'HS2'!$Q$23</c:f>
              <c:numCache>
                <c:formatCode>0%</c:formatCode>
                <c:ptCount val="1"/>
                <c:pt idx="0">
                  <c:v>0.11050132656701669</c:v>
                </c:pt>
              </c:numCache>
            </c:numRef>
          </c:val>
          <c:extLst>
            <c:ext xmlns:c16="http://schemas.microsoft.com/office/drawing/2014/chart" uri="{C3380CC4-5D6E-409C-BE32-E72D297353CC}">
              <c16:uniqueId val="{00000007-9609-4F4C-A760-75443FC356FD}"/>
            </c:ext>
          </c:extLst>
        </c:ser>
        <c:ser>
          <c:idx val="3"/>
          <c:order val="4"/>
          <c:tx>
            <c:strRef>
              <c:f>'HS2'!$O$24</c:f>
              <c:strCache>
                <c:ptCount val="1"/>
                <c:pt idx="0">
                  <c:v>Metals and ores</c:v>
                </c:pt>
              </c:strCache>
            </c:strRef>
          </c:tx>
          <c:spPr>
            <a:solidFill>
              <a:schemeClr val="accent3"/>
            </a:solidFill>
            <a:ln>
              <a:solidFill>
                <a:schemeClr val="bg1"/>
              </a:solidFill>
            </a:ln>
            <a:effectLst/>
          </c:spPr>
          <c:invertIfNegative val="0"/>
          <c:dLbls>
            <c:dLbl>
              <c:idx val="0"/>
              <c:tx>
                <c:rich>
                  <a:bodyPr rot="0" spcFirstLastPara="1" vertOverflow="ellipsis" vert="horz" wrap="none" lIns="38100" tIns="19050" rIns="38100" bIns="19050" anchor="ctr" anchorCtr="1">
                    <a:noAutofit/>
                  </a:bodyPr>
                  <a:lstStyle/>
                  <a:p>
                    <a:pPr>
                      <a:defRPr sz="1400" b="0" i="0" u="none" strike="noStrike" kern="1200" baseline="0">
                        <a:solidFill>
                          <a:schemeClr val="tx1">
                            <a:lumMod val="75000"/>
                            <a:lumOff val="25000"/>
                          </a:schemeClr>
                        </a:solidFill>
                        <a:latin typeface="+mn-lt"/>
                        <a:ea typeface="+mn-ea"/>
                        <a:cs typeface="+mn-cs"/>
                      </a:defRPr>
                    </a:pPr>
                    <a:fld id="{79120D93-BF43-46F1-99B8-644A72C9798A}" type="SERIESNAME">
                      <a:rPr lang="en-US" sz="1400" b="0">
                        <a:solidFill>
                          <a:schemeClr val="bg1"/>
                        </a:solidFill>
                      </a:rPr>
                      <a:pPr>
                        <a:defRPr sz="1400" b="0" i="0" u="none" strike="noStrike" kern="1200" baseline="0">
                          <a:solidFill>
                            <a:schemeClr val="tx1">
                              <a:lumMod val="75000"/>
                              <a:lumOff val="25000"/>
                            </a:schemeClr>
                          </a:solidFill>
                          <a:latin typeface="+mn-lt"/>
                          <a:ea typeface="+mn-ea"/>
                          <a:cs typeface="+mn-cs"/>
                        </a:defRPr>
                      </a:pPr>
                      <a:t>[SERIES NAME]</a:t>
                    </a:fld>
                    <a:r>
                      <a:rPr lang="en-US" sz="1400" b="0" baseline="0">
                        <a:solidFill>
                          <a:schemeClr val="bg1"/>
                        </a:solidFill>
                      </a:rPr>
                      <a:t> </a:t>
                    </a:r>
                    <a:fld id="{F56B6943-CBA0-4D1D-ABDE-536288895E86}" type="VALUE">
                      <a:rPr lang="en-US" sz="1400" b="0" baseline="0">
                        <a:solidFill>
                          <a:schemeClr val="bg1"/>
                        </a:solidFill>
                      </a:rPr>
                      <a:pPr>
                        <a:defRPr sz="1400" b="0" i="0" u="none" strike="noStrike" kern="1200" baseline="0">
                          <a:solidFill>
                            <a:schemeClr val="tx1">
                              <a:lumMod val="75000"/>
                              <a:lumOff val="25000"/>
                            </a:schemeClr>
                          </a:solidFill>
                          <a:latin typeface="+mn-lt"/>
                          <a:ea typeface="+mn-ea"/>
                          <a:cs typeface="+mn-cs"/>
                        </a:defRPr>
                      </a:pPr>
                      <a:t>[VALUE]</a:t>
                    </a:fld>
                    <a:r>
                      <a:rPr lang="en-US" sz="1400" b="0" baseline="0">
                        <a:solidFill>
                          <a:schemeClr val="bg1"/>
                        </a:solidFill>
                      </a:rPr>
                      <a:t> </a:t>
                    </a:r>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8-9609-4F4C-A760-75443FC356FD}"/>
                </c:ext>
              </c:extLst>
            </c:dLbl>
            <c:spPr>
              <a:noFill/>
              <a:ln>
                <a:noFill/>
              </a:ln>
              <a:effectLst/>
            </c:spPr>
            <c:txPr>
              <a:bodyPr rot="0" spcFirstLastPara="1" vertOverflow="ellipsis" vert="horz" wrap="non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'HS2'!$Q$24</c:f>
              <c:numCache>
                <c:formatCode>0%</c:formatCode>
                <c:ptCount val="1"/>
                <c:pt idx="0">
                  <c:v>0.11817615376847847</c:v>
                </c:pt>
              </c:numCache>
            </c:numRef>
          </c:val>
          <c:extLst>
            <c:ext xmlns:c16="http://schemas.microsoft.com/office/drawing/2014/chart" uri="{C3380CC4-5D6E-409C-BE32-E72D297353CC}">
              <c16:uniqueId val="{00000009-9609-4F4C-A760-75443FC356FD}"/>
            </c:ext>
          </c:extLst>
        </c:ser>
        <c:ser>
          <c:idx val="5"/>
          <c:order val="5"/>
          <c:tx>
            <c:strRef>
              <c:f>'HS2'!$O$26</c:f>
              <c:strCache>
                <c:ptCount val="1"/>
                <c:pt idx="0">
                  <c:v>Petroleum oils</c:v>
                </c:pt>
              </c:strCache>
            </c:strRef>
          </c:tx>
          <c:spPr>
            <a:solidFill>
              <a:srgbClr val="002060"/>
            </a:solidFill>
            <a:ln>
              <a:solidFill>
                <a:schemeClr val="bg1"/>
              </a:solidFill>
            </a:ln>
            <a:effectLst/>
          </c:spPr>
          <c:invertIfNegative val="0"/>
          <c:dLbls>
            <c:dLbl>
              <c:idx val="0"/>
              <c:tx>
                <c:rich>
                  <a:bodyPr rot="0" spcFirstLastPara="1" vertOverflow="ellipsis" vert="horz" wrap="non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fld id="{ED0E6EE0-1A81-498D-9808-AEF87E894626}" type="SERIESNAME">
                      <a:rPr lang="en-US" sz="1600" b="0">
                        <a:solidFill>
                          <a:schemeClr val="bg1"/>
                        </a:solidFill>
                      </a:rPr>
                      <a:pPr>
                        <a:defRPr sz="1600" b="0" i="0" u="none" strike="noStrike" kern="1200" baseline="0">
                          <a:solidFill>
                            <a:schemeClr val="tx1">
                              <a:lumMod val="75000"/>
                              <a:lumOff val="25000"/>
                            </a:schemeClr>
                          </a:solidFill>
                          <a:latin typeface="+mn-lt"/>
                          <a:ea typeface="+mn-ea"/>
                          <a:cs typeface="+mn-cs"/>
                        </a:defRPr>
                      </a:pPr>
                      <a:t>[SERIES NAME]</a:t>
                    </a:fld>
                    <a:r>
                      <a:rPr lang="en-US" sz="1600" b="0" baseline="0">
                        <a:solidFill>
                          <a:schemeClr val="bg1"/>
                        </a:solidFill>
                      </a:rPr>
                      <a:t> </a:t>
                    </a:r>
                    <a:fld id="{9646EE44-BB42-44BF-AF3B-47B278BA9DCF}" type="VALUE">
                      <a:rPr lang="en-US" sz="1600" b="0" baseline="0">
                        <a:solidFill>
                          <a:schemeClr val="bg1"/>
                        </a:solidFill>
                      </a:rPr>
                      <a:pPr>
                        <a:defRPr sz="1600" b="0" i="0" u="none" strike="noStrike" kern="1200" baseline="0">
                          <a:solidFill>
                            <a:schemeClr val="tx1">
                              <a:lumMod val="75000"/>
                              <a:lumOff val="25000"/>
                            </a:schemeClr>
                          </a:solidFill>
                          <a:latin typeface="+mn-lt"/>
                          <a:ea typeface="+mn-ea"/>
                          <a:cs typeface="+mn-cs"/>
                        </a:defRPr>
                      </a:pPr>
                      <a:t>[VALUE]</a:t>
                    </a:fld>
                    <a:r>
                      <a:rPr lang="en-US" sz="1600" b="0" baseline="0">
                        <a:solidFill>
                          <a:schemeClr val="bg1"/>
                        </a:solidFill>
                      </a:rPr>
                      <a:t> </a:t>
                    </a:r>
                  </a:p>
                </c:rich>
              </c:tx>
              <c:spPr>
                <a:noFill/>
                <a:ln>
                  <a:noFill/>
                </a:ln>
                <a:effectLst/>
              </c:spPr>
              <c:dLblPos val="ct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A-9609-4F4C-A760-75443FC356FD}"/>
                </c:ext>
              </c:extLst>
            </c:dLbl>
            <c:spPr>
              <a:noFill/>
              <a:ln>
                <a:noFill/>
              </a:ln>
              <a:effectLst/>
            </c:spPr>
            <c:txPr>
              <a:bodyPr rot="0" spcFirstLastPara="1" vertOverflow="ellipsis" vert="horz" wrap="non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2"/>
              <c:pt idx="0">
                <c:v>Africa's exports</c:v>
              </c:pt>
              <c:pt idx="1">
                <c:v> 2016-18</c:v>
              </c:pt>
            </c:strLit>
          </c:cat>
          <c:val>
            <c:numRef>
              <c:f>'HS2'!$Q$26</c:f>
              <c:numCache>
                <c:formatCode>0%</c:formatCode>
                <c:ptCount val="1"/>
                <c:pt idx="0">
                  <c:v>0.39575418285235486</c:v>
                </c:pt>
              </c:numCache>
            </c:numRef>
          </c:val>
          <c:extLst>
            <c:ext xmlns:c16="http://schemas.microsoft.com/office/drawing/2014/chart" uri="{C3380CC4-5D6E-409C-BE32-E72D297353CC}">
              <c16:uniqueId val="{0000000B-9609-4F4C-A760-75443FC356FD}"/>
            </c:ext>
          </c:extLst>
        </c:ser>
        <c:dLbls>
          <c:dLblPos val="ctr"/>
          <c:showLegendKey val="0"/>
          <c:showVal val="1"/>
          <c:showCatName val="0"/>
          <c:showSerName val="0"/>
          <c:showPercent val="0"/>
          <c:showBubbleSize val="0"/>
        </c:dLbls>
        <c:gapWidth val="0"/>
        <c:overlap val="100"/>
        <c:axId val="591875352"/>
        <c:axId val="591875680"/>
      </c:barChart>
      <c:catAx>
        <c:axId val="591875352"/>
        <c:scaling>
          <c:orientation val="minMax"/>
        </c:scaling>
        <c:delete val="1"/>
        <c:axPos val="b"/>
        <c:numFmt formatCode="General" sourceLinked="1"/>
        <c:majorTickMark val="none"/>
        <c:minorTickMark val="none"/>
        <c:tickLblPos val="nextTo"/>
        <c:crossAx val="591875680"/>
        <c:crosses val="autoZero"/>
        <c:auto val="1"/>
        <c:lblAlgn val="ctr"/>
        <c:lblOffset val="100"/>
        <c:noMultiLvlLbl val="0"/>
      </c:catAx>
      <c:valAx>
        <c:axId val="591875680"/>
        <c:scaling>
          <c:orientation val="minMax"/>
          <c:max val="1"/>
        </c:scaling>
        <c:delete val="1"/>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91875352"/>
        <c:crosses val="max"/>
        <c:crossBetween val="between"/>
        <c:majorUnit val="0.2"/>
        <c:minorUnit val="0.1"/>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'Graph 3'!$B$4</c:f>
              <c:strCache>
                <c:ptCount val="1"/>
                <c:pt idx="0">
                  <c:v>Agriculture and food</c:v>
                </c:pt>
              </c:strCache>
            </c:strRef>
          </c:tx>
          <c:spPr>
            <a:solidFill>
              <a:schemeClr val="bg2">
                <a:lumMod val="75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3'!$C$3:$E$3</c:f>
              <c:strCache>
                <c:ptCount val="3"/>
                <c:pt idx="0">
                  <c:v>Low ambition scenario</c:v>
                </c:pt>
                <c:pt idx="1">
                  <c:v>Intermediate ambition scenario</c:v>
                </c:pt>
                <c:pt idx="2">
                  <c:v>High ambition scenario</c:v>
                </c:pt>
              </c:strCache>
            </c:strRef>
          </c:cat>
          <c:val>
            <c:numRef>
              <c:f>'Graph 3'!$C$4:$E$4</c:f>
              <c:numCache>
                <c:formatCode>0.0</c:formatCode>
                <c:ptCount val="3"/>
                <c:pt idx="0">
                  <c:v>9.5150266596153017</c:v>
                </c:pt>
                <c:pt idx="1">
                  <c:v>12.450615129741498</c:v>
                </c:pt>
                <c:pt idx="2">
                  <c:v>16.8382374822454</c:v>
                </c:pt>
              </c:numCache>
            </c:numRef>
          </c:val>
          <c:extLst>
            <c:ext xmlns:c16="http://schemas.microsoft.com/office/drawing/2014/chart" uri="{C3380CC4-5D6E-409C-BE32-E72D297353CC}">
              <c16:uniqueId val="{00000000-133A-4E99-9733-D40FB3BFF1F1}"/>
            </c:ext>
          </c:extLst>
        </c:ser>
        <c:ser>
          <c:idx val="1"/>
          <c:order val="1"/>
          <c:tx>
            <c:strRef>
              <c:f>'Graph 3'!$B$5</c:f>
              <c:strCache>
                <c:ptCount val="1"/>
                <c:pt idx="0">
                  <c:v>Energy and mining</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3'!$C$3:$E$3</c:f>
              <c:strCache>
                <c:ptCount val="3"/>
                <c:pt idx="0">
                  <c:v>Low ambition scenario</c:v>
                </c:pt>
                <c:pt idx="1">
                  <c:v>Intermediate ambition scenario</c:v>
                </c:pt>
                <c:pt idx="2">
                  <c:v>High ambition scenario</c:v>
                </c:pt>
              </c:strCache>
            </c:strRef>
          </c:cat>
          <c:val>
            <c:numRef>
              <c:f>'Graph 3'!$C$5:$E$5</c:f>
              <c:numCache>
                <c:formatCode>0.0</c:formatCode>
                <c:ptCount val="3"/>
                <c:pt idx="0">
                  <c:v>4.5307568048060061</c:v>
                </c:pt>
                <c:pt idx="1">
                  <c:v>8.7623843910548018</c:v>
                </c:pt>
                <c:pt idx="2">
                  <c:v>9.0326169899839002</c:v>
                </c:pt>
              </c:numCache>
            </c:numRef>
          </c:val>
          <c:extLst>
            <c:ext xmlns:c16="http://schemas.microsoft.com/office/drawing/2014/chart" uri="{C3380CC4-5D6E-409C-BE32-E72D297353CC}">
              <c16:uniqueId val="{00000001-133A-4E99-9733-D40FB3BFF1F1}"/>
            </c:ext>
          </c:extLst>
        </c:ser>
        <c:ser>
          <c:idx val="2"/>
          <c:order val="2"/>
          <c:tx>
            <c:strRef>
              <c:f>'Graph 3'!$B$6</c:f>
              <c:strCache>
                <c:ptCount val="1"/>
                <c:pt idx="0">
                  <c:v>Industry</c:v>
                </c:pt>
              </c:strCache>
            </c:strRef>
          </c:tx>
          <c:spPr>
            <a:solidFill>
              <a:schemeClr val="tx2"/>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 3'!$C$3:$E$3</c:f>
              <c:strCache>
                <c:ptCount val="3"/>
                <c:pt idx="0">
                  <c:v>Low ambition scenario</c:v>
                </c:pt>
                <c:pt idx="1">
                  <c:v>Intermediate ambition scenario</c:v>
                </c:pt>
                <c:pt idx="2">
                  <c:v>High ambition scenario</c:v>
                </c:pt>
              </c:strCache>
            </c:strRef>
          </c:cat>
          <c:val>
            <c:numRef>
              <c:f>'Graph 3'!$C$6:$E$6</c:f>
              <c:numCache>
                <c:formatCode>General</c:formatCode>
                <c:ptCount val="3"/>
                <c:pt idx="0">
                  <c:v>36.062340714051011</c:v>
                </c:pt>
                <c:pt idx="1">
                  <c:v>41.117783559629025</c:v>
                </c:pt>
                <c:pt idx="2">
                  <c:v>43.261938587047013</c:v>
                </c:pt>
              </c:numCache>
            </c:numRef>
          </c:val>
          <c:extLst>
            <c:ext xmlns:c16="http://schemas.microsoft.com/office/drawing/2014/chart" uri="{C3380CC4-5D6E-409C-BE32-E72D297353CC}">
              <c16:uniqueId val="{00000002-133A-4E99-9733-D40FB3BFF1F1}"/>
            </c:ext>
          </c:extLst>
        </c:ser>
        <c:ser>
          <c:idx val="3"/>
          <c:order val="3"/>
          <c:tx>
            <c:strRef>
              <c:f>'Graph 3'!$B$7</c:f>
              <c:strCache>
                <c:ptCount val="1"/>
                <c:pt idx="0">
                  <c:v>Services</c:v>
                </c:pt>
              </c:strCache>
            </c:strRef>
          </c:tx>
          <c:spPr>
            <a:solidFill>
              <a:schemeClr val="accent4"/>
            </a:solidFill>
            <a:ln>
              <a:noFill/>
            </a:ln>
            <a:effectLst/>
          </c:spPr>
          <c:invertIfNegative val="0"/>
          <c:cat>
            <c:strRef>
              <c:f>'Graph 3'!$C$3:$E$3</c:f>
              <c:strCache>
                <c:ptCount val="3"/>
                <c:pt idx="0">
                  <c:v>Low ambition scenario</c:v>
                </c:pt>
                <c:pt idx="1">
                  <c:v>Intermediate ambition scenario</c:v>
                </c:pt>
                <c:pt idx="2">
                  <c:v>High ambition scenario</c:v>
                </c:pt>
              </c:strCache>
            </c:strRef>
          </c:cat>
          <c:val>
            <c:numRef>
              <c:f>'Graph 3'!$C$7:$E$7</c:f>
              <c:numCache>
                <c:formatCode>General</c:formatCode>
                <c:ptCount val="3"/>
                <c:pt idx="0">
                  <c:v>-6.42302482836003E-2</c:v>
                </c:pt>
                <c:pt idx="1">
                  <c:v>-6.8723524311901207E-2</c:v>
                </c:pt>
                <c:pt idx="2">
                  <c:v>-6.7927399088501261E-2</c:v>
                </c:pt>
              </c:numCache>
            </c:numRef>
          </c:val>
          <c:extLst>
            <c:ext xmlns:c16="http://schemas.microsoft.com/office/drawing/2014/chart" uri="{C3380CC4-5D6E-409C-BE32-E72D297353CC}">
              <c16:uniqueId val="{00000003-133A-4E99-9733-D40FB3BFF1F1}"/>
            </c:ext>
          </c:extLst>
        </c:ser>
        <c:dLbls>
          <c:showLegendKey val="0"/>
          <c:showVal val="0"/>
          <c:showCatName val="0"/>
          <c:showSerName val="0"/>
          <c:showPercent val="0"/>
          <c:showBubbleSize val="0"/>
        </c:dLbls>
        <c:gapWidth val="150"/>
        <c:overlap val="100"/>
        <c:axId val="414851488"/>
        <c:axId val="414844928"/>
      </c:barChart>
      <c:catAx>
        <c:axId val="41485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4844928"/>
        <c:crosses val="autoZero"/>
        <c:auto val="1"/>
        <c:lblAlgn val="ctr"/>
        <c:lblOffset val="100"/>
        <c:noMultiLvlLbl val="0"/>
      </c:catAx>
      <c:valAx>
        <c:axId val="414844928"/>
        <c:scaling>
          <c:orientation val="minMax"/>
          <c:max val="7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dirty="0"/>
                  <a:t>US$</a:t>
                </a:r>
                <a:r>
                  <a:rPr lang="en-US" baseline="0" dirty="0"/>
                  <a:t> billion</a:t>
                </a:r>
                <a:endParaRPr lang="en-GB" dirty="0"/>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14851488"/>
        <c:crosses val="autoZero"/>
        <c:crossBetween val="between"/>
      </c:valAx>
      <c:spPr>
        <a:noFill/>
        <a:ln>
          <a:noFill/>
        </a:ln>
        <a:effectLst/>
      </c:spPr>
    </c:plotArea>
    <c:legend>
      <c:legendPos val="t"/>
      <c:legendEntry>
        <c:idx val="3"/>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288296475255864E-2"/>
          <c:y val="2.6998295829135103E-2"/>
          <c:w val="0.93711703524744139"/>
          <c:h val="0.60123048599967654"/>
        </c:manualLayout>
      </c:layout>
      <c:barChart>
        <c:barDir val="col"/>
        <c:grouping val="clustered"/>
        <c:varyColors val="0"/>
        <c:ser>
          <c:idx val="0"/>
          <c:order val="0"/>
          <c:tx>
            <c:strRef>
              <c:f>'Graph 4'!$D$2:$D$3</c:f>
              <c:strCache>
                <c:ptCount val="2"/>
                <c:pt idx="0">
                  <c:v>Low ambition scenario</c:v>
                </c:pt>
              </c:strCache>
            </c:strRef>
          </c:tx>
          <c:spPr>
            <a:solidFill>
              <a:srgbClr val="E7E6E6">
                <a:lumMod val="75000"/>
              </a:srgbClr>
            </a:solidFill>
            <a:ln>
              <a:noFill/>
            </a:ln>
            <a:effectLst/>
          </c:spPr>
          <c:invertIfNegative val="0"/>
          <c:cat>
            <c:strRef>
              <c:f>'Graph 4'!$C$4:$C$13</c:f>
              <c:strCache>
                <c:ptCount val="10"/>
                <c:pt idx="0">
                  <c:v>Vehicles and transport equipment</c:v>
                </c:pt>
                <c:pt idx="1">
                  <c:v>Energy</c:v>
                </c:pt>
                <c:pt idx="2">
                  <c:v>Metals</c:v>
                </c:pt>
                <c:pt idx="3">
                  <c:v>Machinery</c:v>
                </c:pt>
                <c:pt idx="4">
                  <c:v>Chemical products</c:v>
                </c:pt>
                <c:pt idx="5">
                  <c:v>Sugar</c:v>
                </c:pt>
                <c:pt idx="6">
                  <c:v>Other food products</c:v>
                </c:pt>
                <c:pt idx="7">
                  <c:v>Wood and paper</c:v>
                </c:pt>
                <c:pt idx="8">
                  <c:v>Milk and dairy products</c:v>
                </c:pt>
                <c:pt idx="9">
                  <c:v>Textile</c:v>
                </c:pt>
              </c:strCache>
            </c:strRef>
          </c:cat>
          <c:val>
            <c:numRef>
              <c:f>'Graph 4'!$D$4:$D$13</c:f>
              <c:numCache>
                <c:formatCode>General</c:formatCode>
                <c:ptCount val="10"/>
                <c:pt idx="0">
                  <c:v>7.8349896558246002</c:v>
                </c:pt>
                <c:pt idx="1">
                  <c:v>3.9956091958865017</c:v>
                </c:pt>
                <c:pt idx="2">
                  <c:v>6.5638352442738963</c:v>
                </c:pt>
                <c:pt idx="3">
                  <c:v>7.3930582449815105</c:v>
                </c:pt>
                <c:pt idx="4">
                  <c:v>4.2074832254354035</c:v>
                </c:pt>
                <c:pt idx="5">
                  <c:v>0.2233437454173397</c:v>
                </c:pt>
                <c:pt idx="6">
                  <c:v>2.2151244474269003</c:v>
                </c:pt>
                <c:pt idx="7">
                  <c:v>2.7290227903791502</c:v>
                </c:pt>
                <c:pt idx="8">
                  <c:v>2.1819149407597593</c:v>
                </c:pt>
                <c:pt idx="9">
                  <c:v>1.7885817503966397</c:v>
                </c:pt>
              </c:numCache>
            </c:numRef>
          </c:val>
          <c:extLst>
            <c:ext xmlns:c16="http://schemas.microsoft.com/office/drawing/2014/chart" uri="{C3380CC4-5D6E-409C-BE32-E72D297353CC}">
              <c16:uniqueId val="{00000000-F091-4530-8CE1-3361C197A4D3}"/>
            </c:ext>
          </c:extLst>
        </c:ser>
        <c:ser>
          <c:idx val="2"/>
          <c:order val="2"/>
          <c:tx>
            <c:strRef>
              <c:f>'Graph 4'!$F$2:$F$3</c:f>
              <c:strCache>
                <c:ptCount val="2"/>
                <c:pt idx="0">
                  <c:v>Intermediate ambition scenario</c:v>
                </c:pt>
              </c:strCache>
            </c:strRef>
          </c:tx>
          <c:spPr>
            <a:solidFill>
              <a:srgbClr val="ED7D31"/>
            </a:solidFill>
            <a:ln>
              <a:noFill/>
            </a:ln>
            <a:effectLst/>
          </c:spPr>
          <c:invertIfNegative val="0"/>
          <c:cat>
            <c:strRef>
              <c:f>'Graph 4'!$C$4:$C$13</c:f>
              <c:strCache>
                <c:ptCount val="10"/>
                <c:pt idx="0">
                  <c:v>Vehicles and transport equipment</c:v>
                </c:pt>
                <c:pt idx="1">
                  <c:v>Energy</c:v>
                </c:pt>
                <c:pt idx="2">
                  <c:v>Metals</c:v>
                </c:pt>
                <c:pt idx="3">
                  <c:v>Machinery</c:v>
                </c:pt>
                <c:pt idx="4">
                  <c:v>Chemical products</c:v>
                </c:pt>
                <c:pt idx="5">
                  <c:v>Sugar</c:v>
                </c:pt>
                <c:pt idx="6">
                  <c:v>Other food products</c:v>
                </c:pt>
                <c:pt idx="7">
                  <c:v>Wood and paper</c:v>
                </c:pt>
                <c:pt idx="8">
                  <c:v>Milk and dairy products</c:v>
                </c:pt>
                <c:pt idx="9">
                  <c:v>Textile</c:v>
                </c:pt>
              </c:strCache>
            </c:strRef>
          </c:cat>
          <c:val>
            <c:numRef>
              <c:f>'Graph 4'!$F$4:$F$13</c:f>
              <c:numCache>
                <c:formatCode>General</c:formatCode>
                <c:ptCount val="10"/>
                <c:pt idx="0">
                  <c:v>8.4435306739530986</c:v>
                </c:pt>
                <c:pt idx="1">
                  <c:v>8.0089032184372115</c:v>
                </c:pt>
                <c:pt idx="2">
                  <c:v>8.1228037323082987</c:v>
                </c:pt>
                <c:pt idx="3">
                  <c:v>7.616481511443105</c:v>
                </c:pt>
                <c:pt idx="4">
                  <c:v>5.5205884582177021</c:v>
                </c:pt>
                <c:pt idx="5">
                  <c:v>1.22553454412505</c:v>
                </c:pt>
                <c:pt idx="6">
                  <c:v>2.8065627995340989</c:v>
                </c:pt>
                <c:pt idx="7">
                  <c:v>3.0508667435196513</c:v>
                </c:pt>
                <c:pt idx="8">
                  <c:v>1.9590113612454298</c:v>
                </c:pt>
                <c:pt idx="9">
                  <c:v>2.060113184695</c:v>
                </c:pt>
              </c:numCache>
            </c:numRef>
          </c:val>
          <c:extLst>
            <c:ext xmlns:c16="http://schemas.microsoft.com/office/drawing/2014/chart" uri="{C3380CC4-5D6E-409C-BE32-E72D297353CC}">
              <c16:uniqueId val="{00000001-F091-4530-8CE1-3361C197A4D3}"/>
            </c:ext>
          </c:extLst>
        </c:ser>
        <c:ser>
          <c:idx val="3"/>
          <c:order val="3"/>
          <c:tx>
            <c:strRef>
              <c:f>'Graph 4'!$G$2</c:f>
              <c:strCache>
                <c:ptCount val="1"/>
                <c:pt idx="0">
                  <c:v>High ambition scenario</c:v>
                </c:pt>
              </c:strCache>
            </c:strRef>
          </c:tx>
          <c:spPr>
            <a:solidFill>
              <a:srgbClr val="4472C4">
                <a:lumMod val="50000"/>
              </a:srgbClr>
            </a:solidFill>
            <a:ln>
              <a:noFill/>
            </a:ln>
            <a:effectLst/>
          </c:spPr>
          <c:invertIfNegative val="0"/>
          <c:cat>
            <c:strRef>
              <c:f>'Graph 4'!$C$4:$C$13</c:f>
              <c:strCache>
                <c:ptCount val="10"/>
                <c:pt idx="0">
                  <c:v>Vehicles and transport equipment</c:v>
                </c:pt>
                <c:pt idx="1">
                  <c:v>Energy</c:v>
                </c:pt>
                <c:pt idx="2">
                  <c:v>Metals</c:v>
                </c:pt>
                <c:pt idx="3">
                  <c:v>Machinery</c:v>
                </c:pt>
                <c:pt idx="4">
                  <c:v>Chemical products</c:v>
                </c:pt>
                <c:pt idx="5">
                  <c:v>Sugar</c:v>
                </c:pt>
                <c:pt idx="6">
                  <c:v>Other food products</c:v>
                </c:pt>
                <c:pt idx="7">
                  <c:v>Wood and paper</c:v>
                </c:pt>
                <c:pt idx="8">
                  <c:v>Milk and dairy products</c:v>
                </c:pt>
                <c:pt idx="9">
                  <c:v>Textile</c:v>
                </c:pt>
              </c:strCache>
            </c:strRef>
          </c:cat>
          <c:val>
            <c:numRef>
              <c:f>'Graph 4'!$G$4:$G$13</c:f>
              <c:numCache>
                <c:formatCode>General</c:formatCode>
                <c:ptCount val="10"/>
                <c:pt idx="0">
                  <c:v>8.9504195751194011</c:v>
                </c:pt>
                <c:pt idx="1">
                  <c:v>8.2762889538649063</c:v>
                </c:pt>
                <c:pt idx="2">
                  <c:v>8.0954469933463002</c:v>
                </c:pt>
                <c:pt idx="3">
                  <c:v>7.5994562728098032</c:v>
                </c:pt>
                <c:pt idx="4">
                  <c:v>6.0214055049446955</c:v>
                </c:pt>
                <c:pt idx="5">
                  <c:v>3.7258442469822302</c:v>
                </c:pt>
                <c:pt idx="6">
                  <c:v>3.1679823554146012</c:v>
                </c:pt>
                <c:pt idx="7">
                  <c:v>3.0676724978890499</c:v>
                </c:pt>
                <c:pt idx="8">
                  <c:v>2.5717911382905796</c:v>
                </c:pt>
                <c:pt idx="9">
                  <c:v>2.2328101654955699</c:v>
                </c:pt>
              </c:numCache>
            </c:numRef>
          </c:val>
          <c:extLst>
            <c:ext xmlns:c16="http://schemas.microsoft.com/office/drawing/2014/chart" uri="{C3380CC4-5D6E-409C-BE32-E72D297353CC}">
              <c16:uniqueId val="{00000002-F091-4530-8CE1-3361C197A4D3}"/>
            </c:ext>
          </c:extLst>
        </c:ser>
        <c:dLbls>
          <c:showLegendKey val="0"/>
          <c:showVal val="0"/>
          <c:showCatName val="0"/>
          <c:showSerName val="0"/>
          <c:showPercent val="0"/>
          <c:showBubbleSize val="0"/>
        </c:dLbls>
        <c:gapWidth val="219"/>
        <c:overlap val="-27"/>
        <c:axId val="447377856"/>
        <c:axId val="447379168"/>
        <c:extLst>
          <c:ext xmlns:c15="http://schemas.microsoft.com/office/drawing/2012/chart" uri="{02D57815-91ED-43cb-92C2-25804820EDAC}">
            <c15:filteredBarSeries>
              <c15:ser>
                <c:idx val="1"/>
                <c:order val="1"/>
                <c:tx>
                  <c:strRef>
                    <c:extLst>
                      <c:ext uri="{02D57815-91ED-43cb-92C2-25804820EDAC}">
                        <c15:formulaRef>
                          <c15:sqref>'Graph 4'!$E$2:$E$3</c15:sqref>
                        </c15:formulaRef>
                      </c:ext>
                    </c:extLst>
                    <c:strCache>
                      <c:ptCount val="2"/>
                      <c:pt idx="0">
                        <c:v>Approach 1 - Tariff lines;</c:v>
                      </c:pt>
                    </c:strCache>
                  </c:strRef>
                </c:tx>
                <c:spPr>
                  <a:solidFill>
                    <a:schemeClr val="accent2"/>
                  </a:solidFill>
                  <a:ln>
                    <a:noFill/>
                  </a:ln>
                  <a:effectLst/>
                </c:spPr>
                <c:invertIfNegative val="0"/>
                <c:cat>
                  <c:strRef>
                    <c:extLst>
                      <c:ext uri="{02D57815-91ED-43cb-92C2-25804820EDAC}">
                        <c15:formulaRef>
                          <c15:sqref>'Graph 4'!$C$4:$C$13</c15:sqref>
                        </c15:formulaRef>
                      </c:ext>
                    </c:extLst>
                    <c:strCache>
                      <c:ptCount val="10"/>
                      <c:pt idx="0">
                        <c:v>Vehicles and transport equipment</c:v>
                      </c:pt>
                      <c:pt idx="1">
                        <c:v>Energy</c:v>
                      </c:pt>
                      <c:pt idx="2">
                        <c:v>Metals</c:v>
                      </c:pt>
                      <c:pt idx="3">
                        <c:v>Machinery</c:v>
                      </c:pt>
                      <c:pt idx="4">
                        <c:v>Chemical products</c:v>
                      </c:pt>
                      <c:pt idx="5">
                        <c:v>Sugar</c:v>
                      </c:pt>
                      <c:pt idx="6">
                        <c:v>Other food products</c:v>
                      </c:pt>
                      <c:pt idx="7">
                        <c:v>Wood and paper</c:v>
                      </c:pt>
                      <c:pt idx="8">
                        <c:v>Milk and dairy products</c:v>
                      </c:pt>
                      <c:pt idx="9">
                        <c:v>Textile</c:v>
                      </c:pt>
                    </c:strCache>
                  </c:strRef>
                </c:cat>
                <c:val>
                  <c:numRef>
                    <c:extLst>
                      <c:ext uri="{02D57815-91ED-43cb-92C2-25804820EDAC}">
                        <c15:formulaRef>
                          <c15:sqref>'Graph 4'!$E$4:$E$13</c15:sqref>
                        </c15:formulaRef>
                      </c:ext>
                    </c:extLst>
                    <c:numCache>
                      <c:formatCode>General</c:formatCode>
                      <c:ptCount val="10"/>
                      <c:pt idx="0">
                        <c:v>7.6475154186150007</c:v>
                      </c:pt>
                      <c:pt idx="1">
                        <c:v>5.9109320069937041</c:v>
                      </c:pt>
                      <c:pt idx="2">
                        <c:v>8.2196218312448011</c:v>
                      </c:pt>
                      <c:pt idx="3">
                        <c:v>7.5597186453420022</c:v>
                      </c:pt>
                      <c:pt idx="4">
                        <c:v>4.4355874005547022</c:v>
                      </c:pt>
                      <c:pt idx="5">
                        <c:v>1.11734389202373</c:v>
                      </c:pt>
                      <c:pt idx="6">
                        <c:v>2.1407159868811014</c:v>
                      </c:pt>
                      <c:pt idx="7">
                        <c:v>2.7417622824804502</c:v>
                      </c:pt>
                      <c:pt idx="8">
                        <c:v>2.02158470779244</c:v>
                      </c:pt>
                      <c:pt idx="9">
                        <c:v>1.9220309386651104</c:v>
                      </c:pt>
                    </c:numCache>
                  </c:numRef>
                </c:val>
                <c:extLst>
                  <c:ext xmlns:c16="http://schemas.microsoft.com/office/drawing/2014/chart" uri="{C3380CC4-5D6E-409C-BE32-E72D297353CC}">
                    <c16:uniqueId val="{00000003-F091-4530-8CE1-3361C197A4D3}"/>
                  </c:ext>
                </c:extLst>
              </c15:ser>
            </c15:filteredBarSeries>
          </c:ext>
        </c:extLst>
      </c:barChart>
      <c:catAx>
        <c:axId val="44737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7379168"/>
        <c:crosses val="autoZero"/>
        <c:auto val="1"/>
        <c:lblAlgn val="ctr"/>
        <c:lblOffset val="100"/>
        <c:noMultiLvlLbl val="0"/>
      </c:catAx>
      <c:valAx>
        <c:axId val="44737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7377856"/>
        <c:crosses val="autoZero"/>
        <c:crossBetween val="between"/>
      </c:valAx>
      <c:spPr>
        <a:noFill/>
        <a:ln>
          <a:noFill/>
        </a:ln>
        <a:effectLst/>
      </c:spPr>
    </c:plotArea>
    <c:legend>
      <c:legendPos val="b"/>
      <c:layout>
        <c:manualLayout>
          <c:xMode val="edge"/>
          <c:yMode val="edge"/>
          <c:x val="0.16638244111111727"/>
          <c:y val="0.83410083218270703"/>
          <c:w val="0.73062184534625485"/>
          <c:h val="0.1248249182122376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361813352387394"/>
          <c:y val="1.7968646833556565E-2"/>
          <c:w val="0.84153655437471064"/>
          <c:h val="0.81528726254032335"/>
        </c:manualLayout>
      </c:layout>
      <c:barChart>
        <c:barDir val="bar"/>
        <c:grouping val="percentStacked"/>
        <c:varyColors val="0"/>
        <c:ser>
          <c:idx val="0"/>
          <c:order val="0"/>
          <c:tx>
            <c:strRef>
              <c:f>'IAT Global (3)'!$S$54</c:f>
              <c:strCache>
                <c:ptCount val="1"/>
                <c:pt idx="0">
                  <c:v>Agriculture and food</c:v>
                </c:pt>
              </c:strCache>
            </c:strRef>
          </c:tx>
          <c:spPr>
            <a:solidFill>
              <a:schemeClr val="bg2">
                <a:lumMod val="75000"/>
              </a:schemeClr>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'IAT Global (3)'!$T$53:$V$53</c:f>
              <c:strCache>
                <c:ptCount val="3"/>
                <c:pt idx="0">
                  <c:v>African LDCs</c:v>
                </c:pt>
                <c:pt idx="1">
                  <c:v>African non-LDCs</c:v>
                </c:pt>
                <c:pt idx="2">
                  <c:v>Africa total</c:v>
                </c:pt>
              </c:strCache>
            </c:strRef>
          </c:cat>
          <c:val>
            <c:numRef>
              <c:f>'IAT Global (3)'!$T$54:$V$54</c:f>
              <c:numCache>
                <c:formatCode>0.0</c:formatCode>
                <c:ptCount val="3"/>
                <c:pt idx="0">
                  <c:v>0.19103488747498676</c:v>
                </c:pt>
                <c:pt idx="1">
                  <c:v>0.20317355881787311</c:v>
                </c:pt>
                <c:pt idx="2" formatCode="General">
                  <c:v>0.19975066114084411</c:v>
                </c:pt>
              </c:numCache>
            </c:numRef>
          </c:val>
          <c:extLst>
            <c:ext xmlns:c16="http://schemas.microsoft.com/office/drawing/2014/chart" uri="{C3380CC4-5D6E-409C-BE32-E72D297353CC}">
              <c16:uniqueId val="{00000000-374D-4992-9A0A-315875D739E2}"/>
            </c:ext>
          </c:extLst>
        </c:ser>
        <c:ser>
          <c:idx val="1"/>
          <c:order val="1"/>
          <c:tx>
            <c:strRef>
              <c:f>'IAT Global (3)'!$S$55</c:f>
              <c:strCache>
                <c:ptCount val="1"/>
                <c:pt idx="0">
                  <c:v>Energy and mining</c:v>
                </c:pt>
              </c:strCache>
            </c:strRef>
          </c:tx>
          <c:spPr>
            <a:solidFill>
              <a:schemeClr val="accent2"/>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'IAT Global (3)'!$T$53:$V$53</c:f>
              <c:strCache>
                <c:ptCount val="3"/>
                <c:pt idx="0">
                  <c:v>African LDCs</c:v>
                </c:pt>
                <c:pt idx="1">
                  <c:v>African non-LDCs</c:v>
                </c:pt>
                <c:pt idx="2">
                  <c:v>Africa total</c:v>
                </c:pt>
              </c:strCache>
            </c:strRef>
          </c:cat>
          <c:val>
            <c:numRef>
              <c:f>'IAT Global (3)'!$T$55:$V$55</c:f>
              <c:numCache>
                <c:formatCode>General</c:formatCode>
                <c:ptCount val="3"/>
                <c:pt idx="0">
                  <c:v>5.2972964990427966E-2</c:v>
                </c:pt>
                <c:pt idx="1">
                  <c:v>0.17498370462752263</c:v>
                </c:pt>
                <c:pt idx="2">
                  <c:v>0.14057876314097817</c:v>
                </c:pt>
              </c:numCache>
            </c:numRef>
          </c:val>
          <c:extLst>
            <c:ext xmlns:c16="http://schemas.microsoft.com/office/drawing/2014/chart" uri="{C3380CC4-5D6E-409C-BE32-E72D297353CC}">
              <c16:uniqueId val="{00000001-374D-4992-9A0A-315875D739E2}"/>
            </c:ext>
          </c:extLst>
        </c:ser>
        <c:ser>
          <c:idx val="2"/>
          <c:order val="2"/>
          <c:tx>
            <c:strRef>
              <c:f>'IAT Global (3)'!$S$56</c:f>
              <c:strCache>
                <c:ptCount val="1"/>
                <c:pt idx="0">
                  <c:v>Industry</c:v>
                </c:pt>
              </c:strCache>
            </c:strRef>
          </c:tx>
          <c:spPr>
            <a:solidFill>
              <a:schemeClr val="tx2"/>
            </a:solidFill>
            <a:ln>
              <a:solidFill>
                <a:schemeClr val="bg1"/>
              </a:solidFill>
            </a:ln>
            <a:effectLst/>
          </c:spPr>
          <c:invertIfNegative val="0"/>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'IAT Global (3)'!$T$53:$V$53</c:f>
              <c:strCache>
                <c:ptCount val="3"/>
                <c:pt idx="0">
                  <c:v>African LDCs</c:v>
                </c:pt>
                <c:pt idx="1">
                  <c:v>African non-LDCs</c:v>
                </c:pt>
                <c:pt idx="2">
                  <c:v>Africa total</c:v>
                </c:pt>
              </c:strCache>
            </c:strRef>
          </c:cat>
          <c:val>
            <c:numRef>
              <c:f>'IAT Global (3)'!$T$56:$V$56</c:f>
              <c:numCache>
                <c:formatCode>General</c:formatCode>
                <c:ptCount val="3"/>
                <c:pt idx="0">
                  <c:v>0.75599214753458532</c:v>
                </c:pt>
                <c:pt idx="1">
                  <c:v>0.62184273655460442</c:v>
                </c:pt>
                <c:pt idx="2">
                  <c:v>0.65967057571817767</c:v>
                </c:pt>
              </c:numCache>
            </c:numRef>
          </c:val>
          <c:extLst>
            <c:ext xmlns:c16="http://schemas.microsoft.com/office/drawing/2014/chart" uri="{C3380CC4-5D6E-409C-BE32-E72D297353CC}">
              <c16:uniqueId val="{00000002-374D-4992-9A0A-315875D739E2}"/>
            </c:ext>
          </c:extLst>
        </c:ser>
        <c:dLbls>
          <c:showLegendKey val="0"/>
          <c:showVal val="0"/>
          <c:showCatName val="0"/>
          <c:showSerName val="0"/>
          <c:showPercent val="0"/>
          <c:showBubbleSize val="0"/>
        </c:dLbls>
        <c:gapWidth val="150"/>
        <c:overlap val="100"/>
        <c:axId val="770415560"/>
        <c:axId val="704146072"/>
      </c:barChart>
      <c:catAx>
        <c:axId val="770415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04146072"/>
        <c:crosses val="autoZero"/>
        <c:auto val="1"/>
        <c:lblAlgn val="ctr"/>
        <c:lblOffset val="100"/>
        <c:noMultiLvlLbl val="0"/>
      </c:catAx>
      <c:valAx>
        <c:axId val="7041460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041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lumMod val="50000"/>
              </a:schemeClr>
            </a:solidFill>
            <a:ln>
              <a:solidFill>
                <a:schemeClr val="accent1">
                  <a:lumMod val="7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Sheet1!$A$123:$A$128</c:f>
              <c:strCache>
                <c:ptCount val="6"/>
                <c:pt idx="0">
                  <c:v>No data localisation requirements</c:v>
                </c:pt>
                <c:pt idx="1">
                  <c:v>No local presence requirements in other EAC countries</c:v>
                </c:pt>
                <c:pt idx="2">
                  <c:v>Harmonised data standards and privacy laws</c:v>
                </c:pt>
                <c:pt idx="3">
                  <c:v>Harmonised laws on electronic trade, digital signatures and e-transactions</c:v>
                </c:pt>
                <c:pt idx="4">
                  <c:v>Conumer protection regulations for building digital trust</c:v>
                </c:pt>
                <c:pt idx="5">
                  <c:v>Harmonised laws for taxation</c:v>
                </c:pt>
              </c:strCache>
            </c:strRef>
          </c:cat>
          <c:val>
            <c:numRef>
              <c:f>Sheet1!$B$123:$B$128</c:f>
              <c:numCache>
                <c:formatCode>General</c:formatCode>
                <c:ptCount val="6"/>
                <c:pt idx="0">
                  <c:v>4</c:v>
                </c:pt>
                <c:pt idx="1">
                  <c:v>6</c:v>
                </c:pt>
                <c:pt idx="2">
                  <c:v>12</c:v>
                </c:pt>
                <c:pt idx="3">
                  <c:v>15</c:v>
                </c:pt>
                <c:pt idx="4">
                  <c:v>16</c:v>
                </c:pt>
                <c:pt idx="5">
                  <c:v>17</c:v>
                </c:pt>
              </c:numCache>
            </c:numRef>
          </c:val>
          <c:extLst>
            <c:ext xmlns:c16="http://schemas.microsoft.com/office/drawing/2014/chart" uri="{C3380CC4-5D6E-409C-BE32-E72D297353CC}">
              <c16:uniqueId val="{00000000-86D7-4AE8-8A21-963876582FD9}"/>
            </c:ext>
          </c:extLst>
        </c:ser>
        <c:dLbls>
          <c:showLegendKey val="0"/>
          <c:showVal val="0"/>
          <c:showCatName val="0"/>
          <c:showSerName val="0"/>
          <c:showPercent val="0"/>
          <c:showBubbleSize val="0"/>
        </c:dLbls>
        <c:gapWidth val="182"/>
        <c:axId val="1952129503"/>
        <c:axId val="1951456319"/>
      </c:barChart>
      <c:catAx>
        <c:axId val="19521295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51456319"/>
        <c:crosses val="autoZero"/>
        <c:auto val="1"/>
        <c:lblAlgn val="ctr"/>
        <c:lblOffset val="100"/>
        <c:noMultiLvlLbl val="0"/>
      </c:catAx>
      <c:valAx>
        <c:axId val="195145631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Number of respondents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52129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ADA6AB-F2A8-41DE-898B-329FC2BF81AA}"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E3E145BB-6CD5-430B-B504-DE88272EE810}">
      <dgm:prSet phldrT="[Text]"/>
      <dgm:spPr/>
      <dgm:t>
        <a:bodyPr/>
        <a:lstStyle/>
        <a:p>
          <a:r>
            <a:rPr lang="en-US" b="1" i="0" dirty="0"/>
            <a:t>Develop norms to safeguard African Interests</a:t>
          </a:r>
        </a:p>
      </dgm:t>
    </dgm:pt>
    <dgm:pt modelId="{45F8CF03-7A60-46EA-AB53-498784700254}" type="parTrans" cxnId="{51D0B8AC-5A9B-4ACA-97D5-1A151D3446B1}">
      <dgm:prSet/>
      <dgm:spPr/>
      <dgm:t>
        <a:bodyPr/>
        <a:lstStyle/>
        <a:p>
          <a:endParaRPr lang="en-US"/>
        </a:p>
      </dgm:t>
    </dgm:pt>
    <dgm:pt modelId="{CFD8C4BE-17D4-44FC-9162-F2D935F847EA}" type="sibTrans" cxnId="{51D0B8AC-5A9B-4ACA-97D5-1A151D3446B1}">
      <dgm:prSet/>
      <dgm:spPr/>
      <dgm:t>
        <a:bodyPr/>
        <a:lstStyle/>
        <a:p>
          <a:endParaRPr lang="en-US"/>
        </a:p>
      </dgm:t>
    </dgm:pt>
    <dgm:pt modelId="{0799CABB-34FD-4084-B7B1-944A14D69981}">
      <dgm:prSet phldrT="[Text]"/>
      <dgm:spPr/>
      <dgm:t>
        <a:bodyPr/>
        <a:lstStyle/>
        <a:p>
          <a:r>
            <a:rPr lang="en-US" b="1" dirty="0"/>
            <a:t>Provide for non-discrimination among State Parties on matters of IP rights</a:t>
          </a:r>
        </a:p>
      </dgm:t>
    </dgm:pt>
    <dgm:pt modelId="{0696AF60-D580-4DD5-AE1F-EDB09B3FD3E3}" type="parTrans" cxnId="{19903FF6-F06E-4807-988A-A38E123C71DF}">
      <dgm:prSet/>
      <dgm:spPr/>
      <dgm:t>
        <a:bodyPr/>
        <a:lstStyle/>
        <a:p>
          <a:endParaRPr lang="en-US"/>
        </a:p>
      </dgm:t>
    </dgm:pt>
    <dgm:pt modelId="{9CE589FC-C6E6-4D16-85FF-4AE77A782126}" type="sibTrans" cxnId="{19903FF6-F06E-4807-988A-A38E123C71DF}">
      <dgm:prSet/>
      <dgm:spPr/>
      <dgm:t>
        <a:bodyPr/>
        <a:lstStyle/>
        <a:p>
          <a:endParaRPr lang="en-US"/>
        </a:p>
      </dgm:t>
    </dgm:pt>
    <dgm:pt modelId="{1B0331C2-9F74-49E7-9896-FE32B0871E40}">
      <dgm:prSet phldrT="[Text]"/>
      <dgm:spPr/>
      <dgm:t>
        <a:bodyPr/>
        <a:lstStyle/>
        <a:p>
          <a:r>
            <a:rPr lang="en-US" b="1" dirty="0"/>
            <a:t>Develop guidelines and procedures for enforcing IP rights</a:t>
          </a:r>
        </a:p>
      </dgm:t>
    </dgm:pt>
    <dgm:pt modelId="{D5FFC2A5-7B9F-4C66-A267-0C5BF96E151E}" type="parTrans" cxnId="{EF1AEBCD-2D9B-49AC-BF29-E0673C13653C}">
      <dgm:prSet/>
      <dgm:spPr/>
      <dgm:t>
        <a:bodyPr/>
        <a:lstStyle/>
        <a:p>
          <a:endParaRPr lang="en-US"/>
        </a:p>
      </dgm:t>
    </dgm:pt>
    <dgm:pt modelId="{46E7FFE5-768A-4947-8599-4A989BBCBCD1}" type="sibTrans" cxnId="{EF1AEBCD-2D9B-49AC-BF29-E0673C13653C}">
      <dgm:prSet/>
      <dgm:spPr/>
      <dgm:t>
        <a:bodyPr/>
        <a:lstStyle/>
        <a:p>
          <a:endParaRPr lang="en-US"/>
        </a:p>
      </dgm:t>
    </dgm:pt>
    <dgm:pt modelId="{D8B4FEE9-15A7-4120-AF24-6FC0173FA0C3}">
      <dgm:prSet phldrT="[Text]"/>
      <dgm:spPr/>
      <dgm:t>
        <a:bodyPr/>
        <a:lstStyle/>
        <a:p>
          <a:r>
            <a:rPr lang="en-US" b="1" dirty="0"/>
            <a:t>Establish region-wide IP rules to prevent fragmentation of the AfCFTA market and encourage regional value chain development</a:t>
          </a:r>
        </a:p>
      </dgm:t>
    </dgm:pt>
    <dgm:pt modelId="{89920F6F-478B-442E-8726-0AC4F8A293FD}" type="parTrans" cxnId="{B096F453-D939-4DF7-9E00-44365EA8C865}">
      <dgm:prSet/>
      <dgm:spPr/>
      <dgm:t>
        <a:bodyPr/>
        <a:lstStyle/>
        <a:p>
          <a:endParaRPr lang="en-US"/>
        </a:p>
      </dgm:t>
    </dgm:pt>
    <dgm:pt modelId="{BEE2D8C4-53F8-4476-9551-329139EAF984}" type="sibTrans" cxnId="{B096F453-D939-4DF7-9E00-44365EA8C865}">
      <dgm:prSet/>
      <dgm:spPr/>
      <dgm:t>
        <a:bodyPr/>
        <a:lstStyle/>
        <a:p>
          <a:endParaRPr lang="en-US"/>
        </a:p>
      </dgm:t>
    </dgm:pt>
    <dgm:pt modelId="{00B50924-C12A-4EF0-904F-93268C5F8A77}" type="pres">
      <dgm:prSet presAssocID="{12ADA6AB-F2A8-41DE-898B-329FC2BF81AA}" presName="linear" presStyleCnt="0">
        <dgm:presLayoutVars>
          <dgm:animLvl val="lvl"/>
          <dgm:resizeHandles val="exact"/>
        </dgm:presLayoutVars>
      </dgm:prSet>
      <dgm:spPr/>
    </dgm:pt>
    <dgm:pt modelId="{29366EB2-1EE6-4FC9-A1E0-26068909905D}" type="pres">
      <dgm:prSet presAssocID="{E3E145BB-6CD5-430B-B504-DE88272EE810}" presName="parentText" presStyleLbl="node1" presStyleIdx="0" presStyleCnt="4">
        <dgm:presLayoutVars>
          <dgm:chMax val="0"/>
          <dgm:bulletEnabled val="1"/>
        </dgm:presLayoutVars>
      </dgm:prSet>
      <dgm:spPr/>
    </dgm:pt>
    <dgm:pt modelId="{9233B247-62E1-4BB6-8647-877352AD0642}" type="pres">
      <dgm:prSet presAssocID="{CFD8C4BE-17D4-44FC-9162-F2D935F847EA}" presName="spacer" presStyleCnt="0"/>
      <dgm:spPr/>
    </dgm:pt>
    <dgm:pt modelId="{1CF602BD-E134-4D73-92F5-F456C29715A2}" type="pres">
      <dgm:prSet presAssocID="{0799CABB-34FD-4084-B7B1-944A14D69981}" presName="parentText" presStyleLbl="node1" presStyleIdx="1" presStyleCnt="4">
        <dgm:presLayoutVars>
          <dgm:chMax val="0"/>
          <dgm:bulletEnabled val="1"/>
        </dgm:presLayoutVars>
      </dgm:prSet>
      <dgm:spPr/>
    </dgm:pt>
    <dgm:pt modelId="{E385B6B9-0E62-412F-AF5C-E8B8FD85F654}" type="pres">
      <dgm:prSet presAssocID="{9CE589FC-C6E6-4D16-85FF-4AE77A782126}" presName="spacer" presStyleCnt="0"/>
      <dgm:spPr/>
    </dgm:pt>
    <dgm:pt modelId="{D2C06EF4-7CC8-4C67-AC94-749A5B6DD9F7}" type="pres">
      <dgm:prSet presAssocID="{D8B4FEE9-15A7-4120-AF24-6FC0173FA0C3}" presName="parentText" presStyleLbl="node1" presStyleIdx="2" presStyleCnt="4" custScaleY="116108">
        <dgm:presLayoutVars>
          <dgm:chMax val="0"/>
          <dgm:bulletEnabled val="1"/>
        </dgm:presLayoutVars>
      </dgm:prSet>
      <dgm:spPr/>
    </dgm:pt>
    <dgm:pt modelId="{A19289C0-81AF-4920-802D-88C9691F8BB6}" type="pres">
      <dgm:prSet presAssocID="{BEE2D8C4-53F8-4476-9551-329139EAF984}" presName="spacer" presStyleCnt="0"/>
      <dgm:spPr/>
    </dgm:pt>
    <dgm:pt modelId="{5983D4BB-54A0-4083-9AFD-41127585DD97}" type="pres">
      <dgm:prSet presAssocID="{1B0331C2-9F74-49E7-9896-FE32B0871E40}" presName="parentText" presStyleLbl="node1" presStyleIdx="3" presStyleCnt="4">
        <dgm:presLayoutVars>
          <dgm:chMax val="0"/>
          <dgm:bulletEnabled val="1"/>
        </dgm:presLayoutVars>
      </dgm:prSet>
      <dgm:spPr/>
    </dgm:pt>
  </dgm:ptLst>
  <dgm:cxnLst>
    <dgm:cxn modelId="{9A35F334-0DA0-42A9-B491-B5FC41337983}" type="presOf" srcId="{1B0331C2-9F74-49E7-9896-FE32B0871E40}" destId="{5983D4BB-54A0-4083-9AFD-41127585DD97}" srcOrd="0" destOrd="0" presId="urn:microsoft.com/office/officeart/2005/8/layout/vList2"/>
    <dgm:cxn modelId="{BF0ACF49-7D5D-4C49-85F8-9DAE343DD118}" type="presOf" srcId="{E3E145BB-6CD5-430B-B504-DE88272EE810}" destId="{29366EB2-1EE6-4FC9-A1E0-26068909905D}" srcOrd="0" destOrd="0" presId="urn:microsoft.com/office/officeart/2005/8/layout/vList2"/>
    <dgm:cxn modelId="{19903FF6-F06E-4807-988A-A38E123C71DF}" srcId="{12ADA6AB-F2A8-41DE-898B-329FC2BF81AA}" destId="{0799CABB-34FD-4084-B7B1-944A14D69981}" srcOrd="1" destOrd="0" parTransId="{0696AF60-D580-4DD5-AE1F-EDB09B3FD3E3}" sibTransId="{9CE589FC-C6E6-4D16-85FF-4AE77A782126}"/>
    <dgm:cxn modelId="{D59CD3EF-31DC-41DD-AE13-D146EDA70F4C}" type="presOf" srcId="{0799CABB-34FD-4084-B7B1-944A14D69981}" destId="{1CF602BD-E134-4D73-92F5-F456C29715A2}" srcOrd="0" destOrd="0" presId="urn:microsoft.com/office/officeart/2005/8/layout/vList2"/>
    <dgm:cxn modelId="{51D0B8AC-5A9B-4ACA-97D5-1A151D3446B1}" srcId="{12ADA6AB-F2A8-41DE-898B-329FC2BF81AA}" destId="{E3E145BB-6CD5-430B-B504-DE88272EE810}" srcOrd="0" destOrd="0" parTransId="{45F8CF03-7A60-46EA-AB53-498784700254}" sibTransId="{CFD8C4BE-17D4-44FC-9162-F2D935F847EA}"/>
    <dgm:cxn modelId="{B096F453-D939-4DF7-9E00-44365EA8C865}" srcId="{12ADA6AB-F2A8-41DE-898B-329FC2BF81AA}" destId="{D8B4FEE9-15A7-4120-AF24-6FC0173FA0C3}" srcOrd="2" destOrd="0" parTransId="{89920F6F-478B-442E-8726-0AC4F8A293FD}" sibTransId="{BEE2D8C4-53F8-4476-9551-329139EAF984}"/>
    <dgm:cxn modelId="{EF1AEBCD-2D9B-49AC-BF29-E0673C13653C}" srcId="{12ADA6AB-F2A8-41DE-898B-329FC2BF81AA}" destId="{1B0331C2-9F74-49E7-9896-FE32B0871E40}" srcOrd="3" destOrd="0" parTransId="{D5FFC2A5-7B9F-4C66-A267-0C5BF96E151E}" sibTransId="{46E7FFE5-768A-4947-8599-4A989BBCBCD1}"/>
    <dgm:cxn modelId="{8A2F55B0-E166-4E6E-B99E-8B69D8F76C2B}" type="presOf" srcId="{12ADA6AB-F2A8-41DE-898B-329FC2BF81AA}" destId="{00B50924-C12A-4EF0-904F-93268C5F8A77}" srcOrd="0" destOrd="0" presId="urn:microsoft.com/office/officeart/2005/8/layout/vList2"/>
    <dgm:cxn modelId="{37A7C54B-9FA1-4CF5-8A9A-8D9F22E2AFDF}" type="presOf" srcId="{D8B4FEE9-15A7-4120-AF24-6FC0173FA0C3}" destId="{D2C06EF4-7CC8-4C67-AC94-749A5B6DD9F7}" srcOrd="0" destOrd="0" presId="urn:microsoft.com/office/officeart/2005/8/layout/vList2"/>
    <dgm:cxn modelId="{18A96806-2566-4FAD-AD6F-F2C02755C05C}" type="presParOf" srcId="{00B50924-C12A-4EF0-904F-93268C5F8A77}" destId="{29366EB2-1EE6-4FC9-A1E0-26068909905D}" srcOrd="0" destOrd="0" presId="urn:microsoft.com/office/officeart/2005/8/layout/vList2"/>
    <dgm:cxn modelId="{9E865109-51EC-4592-BC9F-1B179BAD357C}" type="presParOf" srcId="{00B50924-C12A-4EF0-904F-93268C5F8A77}" destId="{9233B247-62E1-4BB6-8647-877352AD0642}" srcOrd="1" destOrd="0" presId="urn:microsoft.com/office/officeart/2005/8/layout/vList2"/>
    <dgm:cxn modelId="{8CBEFDF4-F7A1-42F8-879C-0BAF602ABC90}" type="presParOf" srcId="{00B50924-C12A-4EF0-904F-93268C5F8A77}" destId="{1CF602BD-E134-4D73-92F5-F456C29715A2}" srcOrd="2" destOrd="0" presId="urn:microsoft.com/office/officeart/2005/8/layout/vList2"/>
    <dgm:cxn modelId="{6BF21399-E708-431C-871C-008CB2E22EBD}" type="presParOf" srcId="{00B50924-C12A-4EF0-904F-93268C5F8A77}" destId="{E385B6B9-0E62-412F-AF5C-E8B8FD85F654}" srcOrd="3" destOrd="0" presId="urn:microsoft.com/office/officeart/2005/8/layout/vList2"/>
    <dgm:cxn modelId="{15076D93-6AA0-4BCE-8C49-5F407097057B}" type="presParOf" srcId="{00B50924-C12A-4EF0-904F-93268C5F8A77}" destId="{D2C06EF4-7CC8-4C67-AC94-749A5B6DD9F7}" srcOrd="4" destOrd="0" presId="urn:microsoft.com/office/officeart/2005/8/layout/vList2"/>
    <dgm:cxn modelId="{19195614-4408-41E5-A75D-9BF45704CEF7}" type="presParOf" srcId="{00B50924-C12A-4EF0-904F-93268C5F8A77}" destId="{A19289C0-81AF-4920-802D-88C9691F8BB6}" srcOrd="5" destOrd="0" presId="urn:microsoft.com/office/officeart/2005/8/layout/vList2"/>
    <dgm:cxn modelId="{120D6974-FEB5-4ED0-AF8F-E25242B51F79}" type="presParOf" srcId="{00B50924-C12A-4EF0-904F-93268C5F8A77}" destId="{5983D4BB-54A0-4083-9AFD-41127585DD9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66EB2-1EE6-4FC9-A1E0-26068909905D}">
      <dsp:nvSpPr>
        <dsp:cNvPr id="0" name=""/>
        <dsp:cNvSpPr/>
      </dsp:nvSpPr>
      <dsp:spPr>
        <a:xfrm>
          <a:off x="0" y="759498"/>
          <a:ext cx="7935685" cy="8739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i="0" kern="1200" dirty="0"/>
            <a:t>Develop norms to safeguard African Interests</a:t>
          </a:r>
        </a:p>
      </dsp:txBody>
      <dsp:txXfrm>
        <a:off x="42663" y="802161"/>
        <a:ext cx="7850359" cy="788627"/>
      </dsp:txXfrm>
    </dsp:sp>
    <dsp:sp modelId="{1CF602BD-E134-4D73-92F5-F456C29715A2}">
      <dsp:nvSpPr>
        <dsp:cNvPr id="0" name=""/>
        <dsp:cNvSpPr/>
      </dsp:nvSpPr>
      <dsp:spPr>
        <a:xfrm>
          <a:off x="0" y="1696812"/>
          <a:ext cx="7935685" cy="8739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Provide for non-discrimination among State Parties on matters of IP rights</a:t>
          </a:r>
        </a:p>
      </dsp:txBody>
      <dsp:txXfrm>
        <a:off x="42663" y="1739475"/>
        <a:ext cx="7850359" cy="788627"/>
      </dsp:txXfrm>
    </dsp:sp>
    <dsp:sp modelId="{D2C06EF4-7CC8-4C67-AC94-749A5B6DD9F7}">
      <dsp:nvSpPr>
        <dsp:cNvPr id="0" name=""/>
        <dsp:cNvSpPr/>
      </dsp:nvSpPr>
      <dsp:spPr>
        <a:xfrm>
          <a:off x="0" y="2634125"/>
          <a:ext cx="7935685" cy="101472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Establish region-wide IP rules to prevent fragmentation of the AfCFTA market and encourage regional value chain development</a:t>
          </a:r>
        </a:p>
      </dsp:txBody>
      <dsp:txXfrm>
        <a:off x="49535" y="2683660"/>
        <a:ext cx="7836615" cy="915659"/>
      </dsp:txXfrm>
    </dsp:sp>
    <dsp:sp modelId="{5983D4BB-54A0-4083-9AFD-41127585DD97}">
      <dsp:nvSpPr>
        <dsp:cNvPr id="0" name=""/>
        <dsp:cNvSpPr/>
      </dsp:nvSpPr>
      <dsp:spPr>
        <a:xfrm>
          <a:off x="0" y="3712215"/>
          <a:ext cx="7935685" cy="8739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1" kern="1200" dirty="0"/>
            <a:t>Develop guidelines and procedures for enforcing IP rights</a:t>
          </a:r>
        </a:p>
      </dsp:txBody>
      <dsp:txXfrm>
        <a:off x="42663" y="3754878"/>
        <a:ext cx="7850359" cy="7886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0.42217</cdr:x>
      <cdr:y>0.55773</cdr:y>
    </cdr:from>
    <cdr:to>
      <cdr:x>0.81414</cdr:x>
      <cdr:y>0.62306</cdr:y>
    </cdr:to>
    <cdr:sp macro="" textlink="">
      <cdr:nvSpPr>
        <cdr:cNvPr id="2" name="TextBox 12"/>
        <cdr:cNvSpPr txBox="1"/>
      </cdr:nvSpPr>
      <cdr:spPr>
        <a:xfrm xmlns:a="http://schemas.openxmlformats.org/drawingml/2006/main">
          <a:off x="2076996" y="3153074"/>
          <a:ext cx="1928413"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accent2">
                  <a:lumMod val="50000"/>
                </a:schemeClr>
              </a:solidFill>
            </a:rPr>
            <a:t>Populations &lt; 30m</a:t>
          </a:r>
          <a:endParaRPr lang="en-GB" dirty="0">
            <a:solidFill>
              <a:schemeClr val="accent2">
                <a:lumMod val="50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DF237-5421-44D1-A756-CD7BFB3FD837}" type="datetimeFigureOut">
              <a:rPr lang="en-GB" smtClean="0"/>
              <a:t>19/12/2020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1EEA11-E3F6-44F4-94C3-A47EAC06CF68}" type="slidenum">
              <a:rPr lang="en-GB" smtClean="0"/>
              <a:t>‹#›</a:t>
            </a:fld>
            <a:endParaRPr lang="en-GB"/>
          </a:p>
        </p:txBody>
      </p:sp>
    </p:spTree>
    <p:extLst>
      <p:ext uri="{BB962C8B-B14F-4D97-AF65-F5344CB8AC3E}">
        <p14:creationId xmlns:p14="http://schemas.microsoft.com/office/powerpoint/2010/main" val="5980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324667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2</a:t>
            </a:fld>
            <a:endParaRPr lang="en-US"/>
          </a:p>
        </p:txBody>
      </p:sp>
    </p:spTree>
    <p:extLst>
      <p:ext uri="{BB962C8B-B14F-4D97-AF65-F5344CB8AC3E}">
        <p14:creationId xmlns:p14="http://schemas.microsoft.com/office/powerpoint/2010/main" val="2423385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200" kern="1200" dirty="0">
                <a:solidFill>
                  <a:schemeClr val="tx1"/>
                </a:solidFill>
                <a:effectLst/>
                <a:latin typeface="+mn-lt"/>
                <a:ea typeface="+mn-ea"/>
                <a:cs typeface="+mn-cs"/>
              </a:rPr>
              <a:t>Start of trading under the AfCFTA was scheduled for July 2020, owing to COVID-19 distortions this is now scheduled for January 2021</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3</a:t>
            </a:fld>
            <a:endParaRPr lang="en-US"/>
          </a:p>
        </p:txBody>
      </p:sp>
    </p:spTree>
    <p:extLst>
      <p:ext uri="{BB962C8B-B14F-4D97-AF65-F5344CB8AC3E}">
        <p14:creationId xmlns:p14="http://schemas.microsoft.com/office/powerpoint/2010/main" val="2765629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4</a:t>
            </a:fld>
            <a:endParaRPr lang="en-US"/>
          </a:p>
        </p:txBody>
      </p:sp>
    </p:spTree>
    <p:extLst>
      <p:ext uri="{BB962C8B-B14F-4D97-AF65-F5344CB8AC3E}">
        <p14:creationId xmlns:p14="http://schemas.microsoft.com/office/powerpoint/2010/main" val="2054531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200" kern="1200" dirty="0">
                <a:solidFill>
                  <a:schemeClr val="tx1"/>
                </a:solidFill>
                <a:effectLst/>
                <a:latin typeface="+mn-lt"/>
                <a:ea typeface="+mn-ea"/>
                <a:cs typeface="+mn-cs"/>
              </a:rPr>
              <a:t>Start of trading under the AfCFTA was scheduled for July 2020, owing to COVID-19 distortions this is now scheduled for January 2021</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5</a:t>
            </a:fld>
            <a:endParaRPr lang="en-US"/>
          </a:p>
        </p:txBody>
      </p:sp>
    </p:spTree>
    <p:extLst>
      <p:ext uri="{BB962C8B-B14F-4D97-AF65-F5344CB8AC3E}">
        <p14:creationId xmlns:p14="http://schemas.microsoft.com/office/powerpoint/2010/main" val="4256038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Studies show that on average, the costs of transportation in African countries are 63 percent higher compared to the average in developed economies and 135 percent higher than in Europe. The average cost of freight as a percentage of total value of imports is around 11.4 percent for Africa compared to 6.8 percent for developed countries (AFREXIMBANK, 2020).</a:t>
            </a:r>
          </a:p>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According to AUDA-NEPAD, the average customs transaction in Africa involves 20–30 different parties, 40 documents, 200 data elements, and the rekeying of 60-70 percent of all data at least once. The typical multiplicity of government agencies operating on both sides of the same border doubles the bureaucracy at border posts and results in significant congestion and delays. It is estimated that cumbersome procedures entailed in customs processing can cost a consignment about US$185 for each day of delay (AUDA-NEPAD, 2020).</a:t>
            </a:r>
          </a:p>
          <a:p>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 </a:t>
            </a:r>
          </a:p>
          <a:p>
            <a:endParaRPr lang="en-GB" dirty="0"/>
          </a:p>
        </p:txBody>
      </p:sp>
    </p:spTree>
    <p:extLst>
      <p:ext uri="{BB962C8B-B14F-4D97-AF65-F5344CB8AC3E}">
        <p14:creationId xmlns:p14="http://schemas.microsoft.com/office/powerpoint/2010/main" val="2445526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8</a:t>
            </a:fld>
            <a:endParaRPr lang="en-US"/>
          </a:p>
        </p:txBody>
      </p:sp>
    </p:spTree>
    <p:extLst>
      <p:ext uri="{BB962C8B-B14F-4D97-AF65-F5344CB8AC3E}">
        <p14:creationId xmlns:p14="http://schemas.microsoft.com/office/powerpoint/2010/main" val="10675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9</a:t>
            </a:fld>
            <a:endParaRPr lang="en-US"/>
          </a:p>
        </p:txBody>
      </p:sp>
    </p:spTree>
    <p:extLst>
      <p:ext uri="{BB962C8B-B14F-4D97-AF65-F5344CB8AC3E}">
        <p14:creationId xmlns:p14="http://schemas.microsoft.com/office/powerpoint/2010/main" val="174405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10</a:t>
            </a:fld>
            <a:endParaRPr lang="en-US"/>
          </a:p>
        </p:txBody>
      </p:sp>
    </p:spTree>
    <p:extLst>
      <p:ext uri="{BB962C8B-B14F-4D97-AF65-F5344CB8AC3E}">
        <p14:creationId xmlns:p14="http://schemas.microsoft.com/office/powerpoint/2010/main" val="298680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11</a:t>
            </a:fld>
            <a:endParaRPr lang="en-US"/>
          </a:p>
        </p:txBody>
      </p:sp>
    </p:spTree>
    <p:extLst>
      <p:ext uri="{BB962C8B-B14F-4D97-AF65-F5344CB8AC3E}">
        <p14:creationId xmlns:p14="http://schemas.microsoft.com/office/powerpoint/2010/main" val="4034081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12</a:t>
            </a:fld>
            <a:endParaRPr lang="en-US"/>
          </a:p>
        </p:txBody>
      </p:sp>
    </p:spTree>
    <p:extLst>
      <p:ext uri="{BB962C8B-B14F-4D97-AF65-F5344CB8AC3E}">
        <p14:creationId xmlns:p14="http://schemas.microsoft.com/office/powerpoint/2010/main" val="1991849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13</a:t>
            </a:fld>
            <a:endParaRPr lang="en-US"/>
          </a:p>
        </p:txBody>
      </p:sp>
    </p:spTree>
    <p:extLst>
      <p:ext uri="{BB962C8B-B14F-4D97-AF65-F5344CB8AC3E}">
        <p14:creationId xmlns:p14="http://schemas.microsoft.com/office/powerpoint/2010/main" val="2190320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rtl="0"/>
            <a:r>
              <a:rPr lang="en-US" sz="1200" kern="1200" dirty="0">
                <a:solidFill>
                  <a:schemeClr val="tx1"/>
                </a:solidFill>
                <a:effectLst/>
                <a:latin typeface="+mn-lt"/>
                <a:ea typeface="+mn-ea"/>
                <a:cs typeface="+mn-cs"/>
              </a:rPr>
              <a:t>Intra-African exports would increase the most for industrial products; with gains ranging between around 25 per cent (or US$ 36.1 billion) and almost 30 per cent (or US$ 43.3 billion) under low ambition scenario and high ambition scenario</a:t>
            </a:r>
            <a:endParaRPr lang="en-GB"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Largest increases in exports of vehicles and transport equipment, energy, metals, machinery, chemical products, sugar, other food products, wood and paper, and textiles</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These are under-estimates, as they do not include the benefits from services liberalization: priority service sectors for liberalization are: financial services communication, transport, tourism and business services</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14</a:t>
            </a:fld>
            <a:endParaRPr lang="en-US"/>
          </a:p>
        </p:txBody>
      </p:sp>
    </p:spTree>
    <p:extLst>
      <p:ext uri="{BB962C8B-B14F-4D97-AF65-F5344CB8AC3E}">
        <p14:creationId xmlns:p14="http://schemas.microsoft.com/office/powerpoint/2010/main" val="3275645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15</a:t>
            </a:fld>
            <a:endParaRPr lang="en-US"/>
          </a:p>
        </p:txBody>
      </p:sp>
    </p:spTree>
    <p:extLst>
      <p:ext uri="{BB962C8B-B14F-4D97-AF65-F5344CB8AC3E}">
        <p14:creationId xmlns:p14="http://schemas.microsoft.com/office/powerpoint/2010/main" val="323781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16</a:t>
            </a:fld>
            <a:endParaRPr lang="en-US"/>
          </a:p>
        </p:txBody>
      </p:sp>
    </p:spTree>
    <p:extLst>
      <p:ext uri="{BB962C8B-B14F-4D97-AF65-F5344CB8AC3E}">
        <p14:creationId xmlns:p14="http://schemas.microsoft.com/office/powerpoint/2010/main" val="828178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17</a:t>
            </a:fld>
            <a:endParaRPr lang="en-US"/>
          </a:p>
        </p:txBody>
      </p:sp>
    </p:spTree>
    <p:extLst>
      <p:ext uri="{BB962C8B-B14F-4D97-AF65-F5344CB8AC3E}">
        <p14:creationId xmlns:p14="http://schemas.microsoft.com/office/powerpoint/2010/main" val="3458938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65339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19</a:t>
            </a:fld>
            <a:endParaRPr lang="en-US"/>
          </a:p>
        </p:txBody>
      </p:sp>
    </p:spTree>
    <p:extLst>
      <p:ext uri="{BB962C8B-B14F-4D97-AF65-F5344CB8AC3E}">
        <p14:creationId xmlns:p14="http://schemas.microsoft.com/office/powerpoint/2010/main" val="1887178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83861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093687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24096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354130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682635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95CD62-7CA4-4184-913C-BE7A0E673EBA}" type="datetimeFigureOut">
              <a:rPr lang="en-GB" smtClean="0"/>
              <a:t>19/12/2020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2445883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5CD62-7CA4-4184-913C-BE7A0E673EBA}" type="datetimeFigureOut">
              <a:rPr lang="en-GB" smtClean="0"/>
              <a:t>19/12/2020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2842575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95CD62-7CA4-4184-913C-BE7A0E673EBA}" type="datetimeFigureOut">
              <a:rPr lang="en-GB" smtClean="0"/>
              <a:t>19/12/2020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1124071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95CD62-7CA4-4184-913C-BE7A0E673EBA}" type="datetimeFigureOut">
              <a:rPr lang="en-GB" smtClean="0"/>
              <a:t>19/12/2020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1489853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95CD62-7CA4-4184-913C-BE7A0E673EBA}" type="datetimeFigureOut">
              <a:rPr lang="en-GB" smtClean="0"/>
              <a:t>19/12/2020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3799654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95CD62-7CA4-4184-913C-BE7A0E673EBA}" type="datetimeFigureOut">
              <a:rPr lang="en-GB" smtClean="0"/>
              <a:t>19/12/2020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2250775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95CD62-7CA4-4184-913C-BE7A0E673EBA}" type="datetimeFigureOut">
              <a:rPr lang="en-GB" smtClean="0"/>
              <a:t>19/12/2020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28016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95CD62-7CA4-4184-913C-BE7A0E673EBA}" type="datetimeFigureOut">
              <a:rPr lang="en-GB" smtClean="0"/>
              <a:t>19/12/2020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62138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F95CD62-7CA4-4184-913C-BE7A0E673EBA}" type="datetimeFigureOut">
              <a:rPr lang="en-GB" smtClean="0"/>
              <a:t>19/12/2020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4278302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5CD62-7CA4-4184-913C-BE7A0E673EBA}" type="datetimeFigureOut">
              <a:rPr lang="en-GB" smtClean="0"/>
              <a:t>19/12/2020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1722171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95CD62-7CA4-4184-913C-BE7A0E673EBA}" type="datetimeFigureOut">
              <a:rPr lang="en-GB" smtClean="0"/>
              <a:t>19/12/2020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6A5CD-7E0B-45BC-B3EC-0517D327AFB8}" type="slidenum">
              <a:rPr lang="en-GB" smtClean="0"/>
              <a:t>‹#›</a:t>
            </a:fld>
            <a:endParaRPr lang="en-GB"/>
          </a:p>
        </p:txBody>
      </p:sp>
    </p:spTree>
    <p:extLst>
      <p:ext uri="{BB962C8B-B14F-4D97-AF65-F5344CB8AC3E}">
        <p14:creationId xmlns:p14="http://schemas.microsoft.com/office/powerpoint/2010/main" val="2694261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64556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1705141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3009394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289122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2791753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2934929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1695343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4614710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3025129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
        <p:nvSpPr>
          <p:cNvPr id="5" name="Rectângulo arredondado 8"/>
          <p:cNvSpPr/>
          <p:nvPr userDrawn="1"/>
        </p:nvSpPr>
        <p:spPr>
          <a:xfrm>
            <a:off x="-145144" y="233899"/>
            <a:ext cx="900114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79"/>
            <a:r>
              <a:rPr lang="en-US" sz="3200" dirty="0">
                <a:solidFill>
                  <a:schemeClr val="bg1"/>
                </a:solidFill>
                <a:latin typeface="Bebas Neue" panose="020B0606020202050201" pitchFamily="2" charset="0"/>
              </a:rPr>
              <a:t>STRATEGIC DIRECTIONS</a:t>
            </a:r>
          </a:p>
        </p:txBody>
      </p:sp>
    </p:spTree>
    <p:extLst>
      <p:ext uri="{BB962C8B-B14F-4D97-AF65-F5344CB8AC3E}">
        <p14:creationId xmlns:p14="http://schemas.microsoft.com/office/powerpoint/2010/main" val="2143174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1065180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6492877"/>
            <a:ext cx="9144000" cy="365127"/>
          </a:xfrm>
          <a:prstGeom prst="rect">
            <a:avLst/>
          </a:prstGeom>
        </p:spPr>
      </p:pic>
    </p:spTree>
    <p:extLst>
      <p:ext uri="{BB962C8B-B14F-4D97-AF65-F5344CB8AC3E}">
        <p14:creationId xmlns:p14="http://schemas.microsoft.com/office/powerpoint/2010/main" val="3298841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734382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7"/>
            <a:ext cx="9144000" cy="365127"/>
          </a:xfrm>
          <a:prstGeom prst="rect">
            <a:avLst/>
          </a:prstGeom>
        </p:spPr>
      </p:pic>
    </p:spTree>
    <p:extLst>
      <p:ext uri="{BB962C8B-B14F-4D97-AF65-F5344CB8AC3E}">
        <p14:creationId xmlns:p14="http://schemas.microsoft.com/office/powerpoint/2010/main" val="740134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2097152" name="Picture 6"/>
          <p:cNvPicPr>
            <a:picLocks noChangeAspect="1"/>
          </p:cNvPicPr>
          <p:nvPr userDrawn="1"/>
        </p:nvPicPr>
        <p:blipFill>
          <a:blip r:embed="rId2"/>
          <a:srcRect/>
          <a:stretch>
            <a:fillRect/>
          </a:stretch>
        </p:blipFill>
        <p:spPr>
          <a:xfrm>
            <a:off x="0" y="0"/>
            <a:ext cx="9144000" cy="2832100"/>
          </a:xfrm>
          <a:prstGeom prst="rect">
            <a:avLst/>
          </a:prstGeom>
        </p:spPr>
      </p:pic>
      <p:sp>
        <p:nvSpPr>
          <p:cNvPr id="1048579" name="Title 1"/>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2097153"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b="8520"/>
          <a:stretch>
            <a:fillRect/>
          </a:stretch>
        </p:blipFill>
        <p:spPr>
          <a:xfrm>
            <a:off x="533927" y="5222371"/>
            <a:ext cx="1979213" cy="1250433"/>
          </a:xfrm>
          <a:prstGeom prst="rect">
            <a:avLst/>
          </a:prstGeom>
        </p:spPr>
      </p:pic>
      <p:pic>
        <p:nvPicPr>
          <p:cNvPr id="2097154" name="Picture 9" descr="A close up of a logo  Description automatically generated"/>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7" y="433954"/>
            <a:ext cx="3282075" cy="378701"/>
          </a:xfrm>
          <a:prstGeom prst="rect">
            <a:avLst/>
          </a:prstGeom>
        </p:spPr>
      </p:pic>
    </p:spTree>
    <p:extLst>
      <p:ext uri="{BB962C8B-B14F-4D97-AF65-F5344CB8AC3E}">
        <p14:creationId xmlns:p14="http://schemas.microsoft.com/office/powerpoint/2010/main" val="187943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95CD62-7CA4-4184-913C-BE7A0E673EBA}" type="datetimeFigureOut">
              <a:rPr lang="en-GB" smtClean="0"/>
              <a:t>19/12/2020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86A5CD-7E0B-45BC-B3EC-0517D327AFB8}" type="slidenum">
              <a:rPr lang="en-GB" smtClean="0"/>
              <a:t>‹#›</a:t>
            </a:fld>
            <a:endParaRPr lang="en-GB"/>
          </a:p>
        </p:txBody>
      </p:sp>
    </p:spTree>
    <p:extLst>
      <p:ext uri="{BB962C8B-B14F-4D97-AF65-F5344CB8AC3E}">
        <p14:creationId xmlns:p14="http://schemas.microsoft.com/office/powerpoint/2010/main" val="13556368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8"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89"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microsoft.com/office/2007/relationships/hdphoto" Target="../media/hdphoto4.wdp"/><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 Id="rId9" Type="http://schemas.microsoft.com/office/2007/relationships/hdphoto" Target="../media/hdphoto5.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0" name="Title 1"/>
          <p:cNvSpPr txBox="1"/>
          <p:nvPr/>
        </p:nvSpPr>
        <p:spPr>
          <a:xfrm>
            <a:off x="6012161" y="5123500"/>
            <a:ext cx="3613211" cy="1366583"/>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rPr>
              <a:t> 22</a:t>
            </a:r>
            <a:r>
              <a:rPr lang="en-US" sz="1800" baseline="30000" dirty="0">
                <a:solidFill>
                  <a:schemeClr val="accent1">
                    <a:lumMod val="50000"/>
                  </a:schemeClr>
                </a:solidFill>
              </a:rPr>
              <a:t>nd</a:t>
            </a:r>
            <a:r>
              <a:rPr lang="en-US" sz="1800" dirty="0">
                <a:solidFill>
                  <a:schemeClr val="accent1">
                    <a:lumMod val="50000"/>
                  </a:schemeClr>
                </a:solidFill>
              </a:rPr>
              <a:t> December, 2020</a:t>
            </a:r>
          </a:p>
          <a:p>
            <a:pPr algn="l"/>
            <a:r>
              <a:rPr lang="en-US" sz="1800" dirty="0"/>
              <a:t>Virtual</a:t>
            </a:r>
          </a:p>
        </p:txBody>
      </p:sp>
      <p:sp>
        <p:nvSpPr>
          <p:cNvPr id="1048581" name="Title 1"/>
          <p:cNvSpPr txBox="1"/>
          <p:nvPr/>
        </p:nvSpPr>
        <p:spPr bwMode="auto">
          <a:xfrm>
            <a:off x="417079" y="3717033"/>
            <a:ext cx="8378551" cy="1636867"/>
          </a:xfrm>
          <a:prstGeom prst="rect">
            <a:avLst/>
          </a:prstGeom>
          <a:noFill/>
          <a:ln>
            <a:noFill/>
          </a:ln>
        </p:spPr>
        <p:txBody>
          <a:bodyPr vert="horz" wrap="square" lIns="0" tIns="0" rIns="0" bIns="0" numCol="1" anchor="t" anchorCtr="0" compatLnSpc="1">
            <a:prstTxWarp prst="textNoShape">
              <a:avLst/>
            </a:prstTxWarp>
            <a:norm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r>
              <a:rPr lang="en-US" sz="2000" kern="0" dirty="0">
                <a:solidFill>
                  <a:schemeClr val="tx1"/>
                </a:solidFill>
              </a:rPr>
              <a:t>Jamie MacLeod (UNECA)</a:t>
            </a:r>
          </a:p>
        </p:txBody>
      </p:sp>
      <p:sp>
        <p:nvSpPr>
          <p:cNvPr id="1048582" name="Title 1"/>
          <p:cNvSpPr txBox="1"/>
          <p:nvPr/>
        </p:nvSpPr>
        <p:spPr bwMode="auto">
          <a:xfrm>
            <a:off x="494499" y="2364825"/>
            <a:ext cx="8223711" cy="504056"/>
          </a:xfrm>
          <a:prstGeom prst="rect">
            <a:avLst/>
          </a:prstGeom>
          <a:noFill/>
          <a:ln>
            <a:noFill/>
          </a:ln>
        </p:spPr>
        <p:txBody>
          <a:bodyPr vert="horz" wrap="square" lIns="0" tIns="0" rIns="0" bIns="0" numCol="1" anchor="t" anchorCtr="0" compatLnSpc="1">
            <a:prstTxWarp prst="textNoShape">
              <a:avLst/>
            </a:prstTxWarp>
            <a:no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r>
              <a:rPr lang="en-US" sz="3600" kern="0" dirty="0">
                <a:solidFill>
                  <a:schemeClr val="tx1"/>
                </a:solidFill>
              </a:rPr>
              <a:t>African Continental Free Trade Area</a:t>
            </a:r>
          </a:p>
        </p:txBody>
      </p:sp>
    </p:spTree>
    <p:extLst>
      <p:ext uri="{BB962C8B-B14F-4D97-AF65-F5344CB8AC3E}">
        <p14:creationId xmlns:p14="http://schemas.microsoft.com/office/powerpoint/2010/main" val="2284478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2692400"/>
            <a:ext cx="9144000" cy="1460499"/>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79" algn="ctr"/>
            <a:r>
              <a:rPr lang="en-US" sz="2400" b="1" dirty="0">
                <a:latin typeface="Arial" panose="020B0604020202020204" pitchFamily="34" charset="0"/>
                <a:cs typeface="Arial" panose="020B0604020202020204" pitchFamily="34" charset="0"/>
              </a:rPr>
              <a:t>Rationale</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198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7"/>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Consolidating a fragmented market</a:t>
            </a:r>
            <a:endParaRPr lang="en-GB" sz="2000" b="1" dirty="0">
              <a:latin typeface="Arial" panose="020B0604020202020204" pitchFamily="34" charset="0"/>
              <a:cs typeface="Arial" panose="020B0604020202020204" pitchFamily="34" charset="0"/>
            </a:endParaRPr>
          </a:p>
        </p:txBody>
      </p:sp>
      <p:graphicFrame>
        <p:nvGraphicFramePr>
          <p:cNvPr id="7" name="Chart 6"/>
          <p:cNvGraphicFramePr>
            <a:graphicFrameLocks/>
          </p:cNvGraphicFramePr>
          <p:nvPr>
            <p:extLst/>
          </p:nvPr>
        </p:nvGraphicFramePr>
        <p:xfrm>
          <a:off x="4134981" y="837294"/>
          <a:ext cx="4919811" cy="5653431"/>
        </p:xfrm>
        <a:graphic>
          <a:graphicData uri="http://schemas.openxmlformats.org/drawingml/2006/chart">
            <c:chart xmlns:c="http://schemas.openxmlformats.org/drawingml/2006/chart" xmlns:r="http://schemas.openxmlformats.org/officeDocument/2006/relationships" r:id="rId3"/>
          </a:graphicData>
        </a:graphic>
      </p:graphicFrame>
      <p:sp>
        <p:nvSpPr>
          <p:cNvPr id="10" name="Rounded Rectangle 9"/>
          <p:cNvSpPr/>
          <p:nvPr/>
        </p:nvSpPr>
        <p:spPr bwMode="auto">
          <a:xfrm>
            <a:off x="156499" y="629794"/>
            <a:ext cx="3888432" cy="5878027"/>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246549" y="837290"/>
            <a:ext cx="3708333" cy="5463034"/>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Africa is a big market, fragmented into small pieces</a:t>
            </a:r>
          </a:p>
          <a:p>
            <a:pPr marL="285744" indent="-285744">
              <a:spcAft>
                <a:spcPts val="600"/>
              </a:spcAft>
              <a:buFont typeface="Arial" panose="020B0604020202020204" pitchFamily="34" charset="0"/>
              <a:buChar char="•"/>
            </a:pPr>
            <a:r>
              <a:rPr lang="en-US" dirty="0">
                <a:solidFill>
                  <a:srgbClr val="000000"/>
                </a:solidFill>
                <a:latin typeface="+mj-lt"/>
              </a:rPr>
              <a:t>22 African countries have populations under 10m</a:t>
            </a:r>
          </a:p>
          <a:p>
            <a:pPr marL="285744" indent="-285744">
              <a:spcAft>
                <a:spcPts val="600"/>
              </a:spcAft>
              <a:buFont typeface="Arial" panose="020B0604020202020204" pitchFamily="34" charset="0"/>
              <a:buChar char="•"/>
            </a:pPr>
            <a:r>
              <a:rPr lang="en-US" dirty="0">
                <a:solidFill>
                  <a:srgbClr val="000000"/>
                </a:solidFill>
                <a:latin typeface="+mj-lt"/>
              </a:rPr>
              <a:t>Trade is frustrated by 107 unique land borders between 54 states</a:t>
            </a:r>
          </a:p>
          <a:p>
            <a:pPr marL="285744" indent="-285744">
              <a:spcAft>
                <a:spcPts val="600"/>
              </a:spcAft>
              <a:buFont typeface="Arial" panose="020B0604020202020204" pitchFamily="34" charset="0"/>
              <a:buChar char="•"/>
            </a:pPr>
            <a:r>
              <a:rPr lang="en-US" dirty="0">
                <a:solidFill>
                  <a:srgbClr val="000000"/>
                </a:solidFill>
                <a:latin typeface="+mj-lt"/>
              </a:rPr>
              <a:t>Rules diverge across: regulatory standards, competition, investment intellectual property rights, services – making the scaling of business across borders difficult</a:t>
            </a:r>
          </a:p>
          <a:p>
            <a:pPr marL="285744" indent="-285744">
              <a:spcAft>
                <a:spcPts val="600"/>
              </a:spcAft>
              <a:buFont typeface="Arial" panose="020B0604020202020204" pitchFamily="34" charset="0"/>
              <a:buChar char="•"/>
            </a:pPr>
            <a:r>
              <a:rPr lang="en-US" dirty="0">
                <a:solidFill>
                  <a:srgbClr val="000000"/>
                </a:solidFill>
                <a:latin typeface="+mj-lt"/>
              </a:rPr>
              <a:t>AfCFTA consolidates Africa into $2.3 trillion market of 1.3bn people</a:t>
            </a:r>
          </a:p>
          <a:p>
            <a:pPr marL="285744" indent="-285744">
              <a:spcAft>
                <a:spcPts val="600"/>
              </a:spcAft>
              <a:buFont typeface="Arial" panose="020B0604020202020204" pitchFamily="34" charset="0"/>
              <a:buChar char="•"/>
            </a:pPr>
            <a:r>
              <a:rPr lang="en-US" dirty="0">
                <a:solidFill>
                  <a:srgbClr val="000000"/>
                </a:solidFill>
                <a:latin typeface="+mj-lt"/>
              </a:rPr>
              <a:t>Creates: market opportunities, scale economies, improved competition, lower business costs</a:t>
            </a:r>
          </a:p>
        </p:txBody>
      </p:sp>
      <p:sp>
        <p:nvSpPr>
          <p:cNvPr id="2" name="TextBox 1"/>
          <p:cNvSpPr txBox="1"/>
          <p:nvPr/>
        </p:nvSpPr>
        <p:spPr>
          <a:xfrm>
            <a:off x="4226314" y="629794"/>
            <a:ext cx="4661211" cy="369332"/>
          </a:xfrm>
          <a:prstGeom prst="rect">
            <a:avLst/>
          </a:prstGeom>
          <a:noFill/>
        </p:spPr>
        <p:txBody>
          <a:bodyPr wrap="square" rtlCol="0">
            <a:spAutoFit/>
          </a:bodyPr>
          <a:lstStyle/>
          <a:p>
            <a:r>
              <a:rPr lang="en-US" dirty="0"/>
              <a:t>African countries by population: 2020 estimates</a:t>
            </a:r>
            <a:endParaRPr lang="en-GB" dirty="0"/>
          </a:p>
        </p:txBody>
      </p:sp>
      <p:sp>
        <p:nvSpPr>
          <p:cNvPr id="12" name="Right Brace 11"/>
          <p:cNvSpPr/>
          <p:nvPr/>
        </p:nvSpPr>
        <p:spPr>
          <a:xfrm>
            <a:off x="5307983" y="999130"/>
            <a:ext cx="334537" cy="2089761"/>
          </a:xfrm>
          <a:prstGeom prst="rightBrace">
            <a:avLst>
              <a:gd name="adj1" fmla="val 6176"/>
              <a:gd name="adj2" fmla="val 50000"/>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p:cNvSpPr txBox="1"/>
          <p:nvPr/>
        </p:nvSpPr>
        <p:spPr>
          <a:xfrm>
            <a:off x="5759981" y="1859340"/>
            <a:ext cx="1928413" cy="369332"/>
          </a:xfrm>
          <a:prstGeom prst="rect">
            <a:avLst/>
          </a:prstGeom>
          <a:noFill/>
        </p:spPr>
        <p:txBody>
          <a:bodyPr wrap="none" rtlCol="0">
            <a:spAutoFit/>
          </a:bodyPr>
          <a:lstStyle/>
          <a:p>
            <a:r>
              <a:rPr lang="en-US" dirty="0">
                <a:solidFill>
                  <a:schemeClr val="accent2">
                    <a:lumMod val="50000"/>
                  </a:schemeClr>
                </a:solidFill>
              </a:rPr>
              <a:t>Populations &lt; 10m</a:t>
            </a:r>
            <a:endParaRPr lang="en-GB" dirty="0">
              <a:solidFill>
                <a:schemeClr val="accent2">
                  <a:lumMod val="50000"/>
                </a:schemeClr>
              </a:solidFill>
            </a:endParaRPr>
          </a:p>
        </p:txBody>
      </p:sp>
      <p:sp>
        <p:nvSpPr>
          <p:cNvPr id="14" name="Right Brace 13"/>
          <p:cNvSpPr/>
          <p:nvPr/>
        </p:nvSpPr>
        <p:spPr>
          <a:xfrm>
            <a:off x="5759981" y="3088890"/>
            <a:ext cx="334537" cy="2174489"/>
          </a:xfrm>
          <a:prstGeom prst="rightBrace">
            <a:avLst>
              <a:gd name="adj1" fmla="val 6176"/>
              <a:gd name="adj2" fmla="val 50000"/>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813682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7"/>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Taking advantage of Africa’s market growth</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498" y="5318760"/>
            <a:ext cx="8865581" cy="1189061"/>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251512" y="5376468"/>
            <a:ext cx="8640976" cy="1077218"/>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6 of top-10 fastest growing economies were African in 2019 (7 of 10 in 2020 forecasts)</a:t>
            </a:r>
          </a:p>
          <a:p>
            <a:pPr marL="285744" indent="-285744">
              <a:spcAft>
                <a:spcPts val="600"/>
              </a:spcAft>
              <a:buFont typeface="Arial" panose="020B0604020202020204" pitchFamily="34" charset="0"/>
              <a:buChar char="•"/>
            </a:pPr>
            <a:r>
              <a:rPr lang="en-US" dirty="0">
                <a:solidFill>
                  <a:srgbClr val="000000"/>
                </a:solidFill>
                <a:latin typeface="+mj-lt"/>
              </a:rPr>
              <a:t>Population expanding from 1.3bn in 2020 to 2.75bn by 2060</a:t>
            </a:r>
          </a:p>
          <a:p>
            <a:pPr marL="285744" indent="-285744">
              <a:spcAft>
                <a:spcPts val="600"/>
              </a:spcAft>
              <a:buFont typeface="Arial" panose="020B0604020202020204" pitchFamily="34" charset="0"/>
              <a:buChar char="•"/>
            </a:pPr>
            <a:r>
              <a:rPr lang="en-US" dirty="0">
                <a:solidFill>
                  <a:srgbClr val="000000"/>
                </a:solidFill>
                <a:latin typeface="+mj-lt"/>
              </a:rPr>
              <a:t>GDP forecast to grow from $3tr in 2020 to $16tr by 2060</a:t>
            </a:r>
          </a:p>
        </p:txBody>
      </p:sp>
      <p:sp>
        <p:nvSpPr>
          <p:cNvPr id="2" name="TextBox 1"/>
          <p:cNvSpPr txBox="1"/>
          <p:nvPr/>
        </p:nvSpPr>
        <p:spPr>
          <a:xfrm>
            <a:off x="2016514" y="564439"/>
            <a:ext cx="4661211" cy="369332"/>
          </a:xfrm>
          <a:prstGeom prst="rect">
            <a:avLst/>
          </a:prstGeom>
          <a:noFill/>
        </p:spPr>
        <p:txBody>
          <a:bodyPr wrap="square" rtlCol="0">
            <a:spAutoFit/>
          </a:bodyPr>
          <a:lstStyle/>
          <a:p>
            <a:r>
              <a:rPr lang="en-US" dirty="0"/>
              <a:t>African market population projections</a:t>
            </a:r>
            <a:endParaRPr lang="en-GB" dirty="0"/>
          </a:p>
        </p:txBody>
      </p:sp>
      <p:graphicFrame>
        <p:nvGraphicFramePr>
          <p:cNvPr id="11" name="Chart 10"/>
          <p:cNvGraphicFramePr/>
          <p:nvPr>
            <p:extLst>
              <p:ext uri="{D42A27DB-BD31-4B8C-83A1-F6EECF244321}">
                <p14:modId xmlns:p14="http://schemas.microsoft.com/office/powerpoint/2010/main" val="2590066939"/>
              </p:ext>
            </p:extLst>
          </p:nvPr>
        </p:nvGraphicFramePr>
        <p:xfrm>
          <a:off x="0" y="887690"/>
          <a:ext cx="9131300" cy="432594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23638" y="5091501"/>
            <a:ext cx="7233070" cy="230832"/>
          </a:xfrm>
          <a:prstGeom prst="rect">
            <a:avLst/>
          </a:prstGeom>
          <a:noFill/>
        </p:spPr>
        <p:txBody>
          <a:bodyPr wrap="none" rtlCol="0">
            <a:spAutoFit/>
          </a:bodyPr>
          <a:lstStyle/>
          <a:p>
            <a:r>
              <a:rPr lang="en-US" sz="900" i="1" dirty="0"/>
              <a:t>Source</a:t>
            </a:r>
            <a:r>
              <a:rPr lang="en-US" sz="900" dirty="0"/>
              <a:t>: </a:t>
            </a:r>
            <a:r>
              <a:rPr lang="en-US" sz="900" dirty="0" err="1"/>
              <a:t>AfDB</a:t>
            </a:r>
            <a:r>
              <a:rPr lang="en-US" sz="900" dirty="0"/>
              <a:t> (African Development Bank). 2011. Africa in 50 years’ time: the road towards inclusive growth, African Development Bank Group, Tunisia</a:t>
            </a:r>
            <a:endParaRPr lang="en-GB" sz="900" dirty="0"/>
          </a:p>
        </p:txBody>
      </p:sp>
    </p:spTree>
    <p:extLst>
      <p:ext uri="{BB962C8B-B14F-4D97-AF65-F5344CB8AC3E}">
        <p14:creationId xmlns:p14="http://schemas.microsoft.com/office/powerpoint/2010/main" val="44923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7"/>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Diversifying Africa’s exports</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498" y="4876606"/>
            <a:ext cx="8568401" cy="1631216"/>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156498" y="4876605"/>
            <a:ext cx="8478350" cy="1631216"/>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Few countries have developed without </a:t>
            </a:r>
            <a:r>
              <a:rPr lang="en-US" dirty="0" err="1">
                <a:solidFill>
                  <a:srgbClr val="000000"/>
                </a:solidFill>
                <a:latin typeface="+mj-lt"/>
              </a:rPr>
              <a:t>industrialising</a:t>
            </a:r>
            <a:r>
              <a:rPr lang="en-US" dirty="0">
                <a:solidFill>
                  <a:srgbClr val="000000"/>
                </a:solidFill>
                <a:latin typeface="+mj-lt"/>
              </a:rPr>
              <a:t> </a:t>
            </a:r>
          </a:p>
          <a:p>
            <a:pPr marL="285744" indent="-285744">
              <a:spcAft>
                <a:spcPts val="600"/>
              </a:spcAft>
              <a:buFont typeface="Arial" panose="020B0604020202020204" pitchFamily="34" charset="0"/>
              <a:buChar char="•"/>
            </a:pPr>
            <a:r>
              <a:rPr lang="en-US" dirty="0">
                <a:solidFill>
                  <a:srgbClr val="000000"/>
                </a:solidFill>
                <a:latin typeface="+mj-lt"/>
              </a:rPr>
              <a:t>Yet in 2019, Africa struggles with industrialization, instead remaining economically oriented around raw material extraction</a:t>
            </a:r>
          </a:p>
          <a:p>
            <a:pPr marL="285744" indent="-285744">
              <a:spcAft>
                <a:spcPts val="600"/>
              </a:spcAft>
              <a:buFont typeface="Arial" panose="020B0604020202020204" pitchFamily="34" charset="0"/>
              <a:buChar char="•"/>
            </a:pPr>
            <a:r>
              <a:rPr lang="en-US" dirty="0">
                <a:solidFill>
                  <a:srgbClr val="000000"/>
                </a:solidFill>
                <a:latin typeface="+mj-lt"/>
              </a:rPr>
              <a:t>Intra-African trade helps: 70% of exports outside the continent are extractives, while less than 40% within are extractives</a:t>
            </a:r>
          </a:p>
        </p:txBody>
      </p:sp>
      <p:graphicFrame>
        <p:nvGraphicFramePr>
          <p:cNvPr id="11" name="Chart 10"/>
          <p:cNvGraphicFramePr/>
          <p:nvPr>
            <p:extLst>
              <p:ext uri="{D42A27DB-BD31-4B8C-83A1-F6EECF244321}">
                <p14:modId xmlns:p14="http://schemas.microsoft.com/office/powerpoint/2010/main" val="2610258462"/>
              </p:ext>
            </p:extLst>
          </p:nvPr>
        </p:nvGraphicFramePr>
        <p:xfrm>
          <a:off x="139702" y="690899"/>
          <a:ext cx="4940298" cy="40463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extLst>
              <p:ext uri="{D42A27DB-BD31-4B8C-83A1-F6EECF244321}">
                <p14:modId xmlns:p14="http://schemas.microsoft.com/office/powerpoint/2010/main" val="3982808748"/>
              </p:ext>
            </p:extLst>
          </p:nvPr>
        </p:nvGraphicFramePr>
        <p:xfrm>
          <a:off x="4775200" y="690900"/>
          <a:ext cx="4152899" cy="388110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156498" y="4645774"/>
            <a:ext cx="995785" cy="230832"/>
          </a:xfrm>
          <a:prstGeom prst="rect">
            <a:avLst/>
          </a:prstGeom>
          <a:noFill/>
        </p:spPr>
        <p:txBody>
          <a:bodyPr wrap="none" rtlCol="0">
            <a:spAutoFit/>
          </a:bodyPr>
          <a:lstStyle/>
          <a:p>
            <a:r>
              <a:rPr lang="en-US" sz="900" i="1" dirty="0"/>
              <a:t>Source</a:t>
            </a:r>
            <a:r>
              <a:rPr lang="en-US" sz="900" dirty="0"/>
              <a:t>: ECA 2019</a:t>
            </a:r>
            <a:endParaRPr lang="en-GB" sz="900" dirty="0"/>
          </a:p>
        </p:txBody>
      </p:sp>
    </p:spTree>
    <p:extLst>
      <p:ext uri="{BB962C8B-B14F-4D97-AF65-F5344CB8AC3E}">
        <p14:creationId xmlns:p14="http://schemas.microsoft.com/office/powerpoint/2010/main" val="390691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p:nvPr>
            <p:extLst/>
          </p:nvPr>
        </p:nvGraphicFramePr>
        <p:xfrm>
          <a:off x="3378860" y="1326682"/>
          <a:ext cx="5693709" cy="3759643"/>
        </p:xfrm>
        <a:graphic>
          <a:graphicData uri="http://schemas.openxmlformats.org/drawingml/2006/chart">
            <c:chart xmlns:c="http://schemas.openxmlformats.org/drawingml/2006/chart" xmlns:r="http://schemas.openxmlformats.org/officeDocument/2006/relationships" r:id="rId2"/>
          </a:graphicData>
        </a:graphic>
      </p:graphicFrame>
      <p:sp>
        <p:nvSpPr>
          <p:cNvPr id="1048628" name="Rectângulo arredondado 8"/>
          <p:cNvSpPr/>
          <p:nvPr/>
        </p:nvSpPr>
        <p:spPr>
          <a:xfrm>
            <a:off x="71428"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Case study: undiversified exports in 2020 with Covid-19</a:t>
            </a:r>
          </a:p>
        </p:txBody>
      </p:sp>
      <p:sp>
        <p:nvSpPr>
          <p:cNvPr id="1048629" name="Rectangle: Rounded Corners 1"/>
          <p:cNvSpPr>
            <a:spLocks noGrp="1"/>
          </p:cNvSpPr>
          <p:nvPr>
            <p:ph idx="1"/>
          </p:nvPr>
        </p:nvSpPr>
        <p:spPr>
          <a:xfrm>
            <a:off x="141948" y="5163269"/>
            <a:ext cx="8930621" cy="1379476"/>
          </a:xfrm>
          <a:prstGeom prst="roundRect">
            <a:avLst>
              <a:gd name="adj" fmla="val 8293"/>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GB" dirty="0"/>
          </a:p>
        </p:txBody>
      </p:sp>
      <p:sp>
        <p:nvSpPr>
          <p:cNvPr id="1048630" name="TextBox 13"/>
          <p:cNvSpPr txBox="1"/>
          <p:nvPr/>
        </p:nvSpPr>
        <p:spPr>
          <a:xfrm>
            <a:off x="123220" y="5188528"/>
            <a:ext cx="8769259" cy="127727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As the severity of COVID-19 emerged through Feb-Mar, commodity prices plummeted for more than 67% of Africa’s exports with a modest improvement from April</a:t>
            </a:r>
          </a:p>
          <a:p>
            <a:pPr marL="285750" indent="-285750">
              <a:spcAft>
                <a:spcPts val="600"/>
              </a:spcAft>
              <a:buFont typeface="Arial" panose="020B0604020202020204" pitchFamily="34" charset="0"/>
              <a:buChar char="•"/>
            </a:pPr>
            <a:r>
              <a:rPr lang="en-US" dirty="0"/>
              <a:t>Brent crude down 70%, Cotton (proxy for textiles) down 25%, metals down 20%, average food prices down 10% - at nadir</a:t>
            </a:r>
          </a:p>
        </p:txBody>
      </p:sp>
      <p:sp>
        <p:nvSpPr>
          <p:cNvPr id="1048631" name="TextBox 2"/>
          <p:cNvSpPr txBox="1"/>
          <p:nvPr/>
        </p:nvSpPr>
        <p:spPr>
          <a:xfrm>
            <a:off x="71428" y="4921020"/>
            <a:ext cx="4680520" cy="215444"/>
          </a:xfrm>
          <a:prstGeom prst="rect">
            <a:avLst/>
          </a:prstGeom>
          <a:noFill/>
        </p:spPr>
        <p:txBody>
          <a:bodyPr wrap="square" rtlCol="0">
            <a:spAutoFit/>
          </a:bodyPr>
          <a:lstStyle/>
          <a:p>
            <a:r>
              <a:rPr lang="en-US" sz="800" dirty="0"/>
              <a:t>Source: Based on ITC </a:t>
            </a:r>
            <a:r>
              <a:rPr lang="en-US" sz="800" dirty="0" err="1"/>
              <a:t>TradeMap</a:t>
            </a:r>
            <a:r>
              <a:rPr lang="en-US" sz="800" dirty="0"/>
              <a:t> Data (2016-18 average) and FAO and Trading Economics, November 2020</a:t>
            </a:r>
          </a:p>
        </p:txBody>
      </p:sp>
      <p:graphicFrame>
        <p:nvGraphicFramePr>
          <p:cNvPr id="9" name="Chart 8"/>
          <p:cNvGraphicFramePr/>
          <p:nvPr>
            <p:extLst/>
          </p:nvPr>
        </p:nvGraphicFramePr>
        <p:xfrm>
          <a:off x="123220" y="1347584"/>
          <a:ext cx="3203848" cy="357498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23220" y="926188"/>
            <a:ext cx="3584684" cy="369332"/>
          </a:xfrm>
          <a:prstGeom prst="rect">
            <a:avLst/>
          </a:prstGeom>
          <a:noFill/>
        </p:spPr>
        <p:txBody>
          <a:bodyPr wrap="square" rtlCol="0">
            <a:spAutoFit/>
          </a:bodyPr>
          <a:lstStyle/>
          <a:p>
            <a:r>
              <a:rPr lang="en-US" dirty="0"/>
              <a:t>Composition of Africa’s total exports</a:t>
            </a:r>
            <a:endParaRPr lang="en-GB" dirty="0"/>
          </a:p>
        </p:txBody>
      </p:sp>
      <p:sp>
        <p:nvSpPr>
          <p:cNvPr id="11" name="TextBox 10"/>
          <p:cNvSpPr txBox="1"/>
          <p:nvPr/>
        </p:nvSpPr>
        <p:spPr>
          <a:xfrm>
            <a:off x="3938541" y="926188"/>
            <a:ext cx="4953937" cy="369332"/>
          </a:xfrm>
          <a:prstGeom prst="rect">
            <a:avLst/>
          </a:prstGeom>
          <a:noFill/>
        </p:spPr>
        <p:txBody>
          <a:bodyPr wrap="square" rtlCol="0">
            <a:spAutoFit/>
          </a:bodyPr>
          <a:lstStyle/>
          <a:p>
            <a:r>
              <a:rPr lang="en-US" dirty="0"/>
              <a:t>Prices of Africa’s most important commodities</a:t>
            </a:r>
            <a:endParaRPr lang="en-GB" dirty="0"/>
          </a:p>
        </p:txBody>
      </p:sp>
    </p:spTree>
    <p:extLst>
      <p:ext uri="{BB962C8B-B14F-4D97-AF65-F5344CB8AC3E}">
        <p14:creationId xmlns:p14="http://schemas.microsoft.com/office/powerpoint/2010/main" val="410124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0" y="-1380"/>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Addressing longstanding trade facilitation challenges</a:t>
            </a:r>
          </a:p>
        </p:txBody>
      </p:sp>
      <p:sp>
        <p:nvSpPr>
          <p:cNvPr id="24" name="Rounded Rectangle 23">
            <a:extLst>
              <a:ext uri="{FF2B5EF4-FFF2-40B4-BE49-F238E27FC236}">
                <a16:creationId xmlns:a16="http://schemas.microsoft.com/office/drawing/2014/main" id="{B5AFA08D-9F83-8843-B7CD-6C0536EEDF91}"/>
              </a:ext>
            </a:extLst>
          </p:cNvPr>
          <p:cNvSpPr/>
          <p:nvPr/>
        </p:nvSpPr>
        <p:spPr bwMode="auto">
          <a:xfrm>
            <a:off x="1490896" y="926624"/>
            <a:ext cx="6912768" cy="967582"/>
          </a:xfrm>
          <a:prstGeom prst="roundRect">
            <a:avLst/>
          </a:prstGeom>
          <a:solidFill>
            <a:schemeClr val="accent1">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African Costs of Transportation</a:t>
            </a:r>
            <a:endParaRPr lang="en-US" dirty="0">
              <a:solidFill>
                <a:schemeClr val="bg1"/>
              </a:solidFill>
              <a:latin typeface="Arial" panose="020B0604020202020204" pitchFamily="34" charset="0"/>
              <a:ea typeface="Calibri" pitchFamily="34" charset="0"/>
              <a:cs typeface="Arial" panose="020B0604020202020204" pitchFamily="34" charset="0"/>
            </a:endParaRP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are </a:t>
            </a:r>
            <a:r>
              <a:rPr lang="en-US" b="1" dirty="0">
                <a:solidFill>
                  <a:schemeClr val="bg1"/>
                </a:solidFill>
                <a:latin typeface="Arial" panose="020B0604020202020204" pitchFamily="34" charset="0"/>
                <a:ea typeface="Calibri" pitchFamily="34" charset="0"/>
                <a:cs typeface="Arial" panose="020B0604020202020204" pitchFamily="34" charset="0"/>
              </a:rPr>
              <a:t>63% higher </a:t>
            </a:r>
            <a:r>
              <a:rPr lang="en-US" dirty="0">
                <a:solidFill>
                  <a:schemeClr val="bg1"/>
                </a:solidFill>
                <a:latin typeface="Arial" panose="020B0604020202020204" pitchFamily="34" charset="0"/>
                <a:ea typeface="Calibri" pitchFamily="34" charset="0"/>
                <a:cs typeface="Arial" panose="020B0604020202020204" pitchFamily="34" charset="0"/>
              </a:rPr>
              <a:t>than developed countries</a:t>
            </a:r>
          </a:p>
        </p:txBody>
      </p:sp>
      <p:sp>
        <p:nvSpPr>
          <p:cNvPr id="25" name="Oval 24">
            <a:extLst>
              <a:ext uri="{FF2B5EF4-FFF2-40B4-BE49-F238E27FC236}">
                <a16:creationId xmlns:a16="http://schemas.microsoft.com/office/drawing/2014/main" id="{ADD23015-E442-6347-B0FB-8C4B7C7EF9DF}"/>
              </a:ext>
            </a:extLst>
          </p:cNvPr>
          <p:cNvSpPr/>
          <p:nvPr/>
        </p:nvSpPr>
        <p:spPr bwMode="auto">
          <a:xfrm>
            <a:off x="842824" y="891010"/>
            <a:ext cx="1038810" cy="1038810"/>
          </a:xfrm>
          <a:prstGeom prst="ellipse">
            <a:avLst/>
          </a:prstGeom>
          <a:solidFill>
            <a:schemeClr val="accent1">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6" name="Rounded Rectangle 25">
            <a:extLst>
              <a:ext uri="{FF2B5EF4-FFF2-40B4-BE49-F238E27FC236}">
                <a16:creationId xmlns:a16="http://schemas.microsoft.com/office/drawing/2014/main" id="{AF25BCEA-33DF-7949-BF75-BC2E9A3DE483}"/>
              </a:ext>
            </a:extLst>
          </p:cNvPr>
          <p:cNvSpPr/>
          <p:nvPr/>
        </p:nvSpPr>
        <p:spPr bwMode="auto">
          <a:xfrm>
            <a:off x="1490896" y="2264124"/>
            <a:ext cx="6912768" cy="967582"/>
          </a:xfrm>
          <a:prstGeom prst="roundRect">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Freight Costs as % of Import Value</a:t>
            </a:r>
          </a:p>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are </a:t>
            </a:r>
            <a:r>
              <a:rPr kumimoji="0" lang="en-US" sz="18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11.4% </a:t>
            </a:r>
            <a:r>
              <a:rPr lang="en-US" b="1" dirty="0">
                <a:solidFill>
                  <a:schemeClr val="bg1"/>
                </a:solidFill>
                <a:latin typeface="Arial" panose="020B0604020202020204" pitchFamily="34" charset="0"/>
                <a:ea typeface="Calibri" pitchFamily="34" charset="0"/>
                <a:cs typeface="Arial" panose="020B0604020202020204" pitchFamily="34" charset="0"/>
              </a:rPr>
              <a:t>for Africa </a:t>
            </a:r>
            <a:r>
              <a:rPr lang="en-US" dirty="0">
                <a:solidFill>
                  <a:schemeClr val="bg1"/>
                </a:solidFill>
                <a:latin typeface="Arial" panose="020B0604020202020204" pitchFamily="34" charset="0"/>
                <a:ea typeface="Calibri" pitchFamily="34" charset="0"/>
                <a:cs typeface="Arial" panose="020B0604020202020204" pitchFamily="34" charset="0"/>
              </a:rPr>
              <a:t>vs. 6.8% for developed countries</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7" name="Oval 26">
            <a:extLst>
              <a:ext uri="{FF2B5EF4-FFF2-40B4-BE49-F238E27FC236}">
                <a16:creationId xmlns:a16="http://schemas.microsoft.com/office/drawing/2014/main" id="{39ABA15F-FE4F-C543-8EDB-49ECC5FBFF49}"/>
              </a:ext>
            </a:extLst>
          </p:cNvPr>
          <p:cNvSpPr/>
          <p:nvPr/>
        </p:nvSpPr>
        <p:spPr bwMode="auto">
          <a:xfrm>
            <a:off x="842824" y="2228510"/>
            <a:ext cx="1038810" cy="1038810"/>
          </a:xfrm>
          <a:prstGeom prst="ellipse">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8" name="Rounded Rectangle 27">
            <a:extLst>
              <a:ext uri="{FF2B5EF4-FFF2-40B4-BE49-F238E27FC236}">
                <a16:creationId xmlns:a16="http://schemas.microsoft.com/office/drawing/2014/main" id="{FDF5EFF4-4212-7647-AB38-678F9138FA05}"/>
              </a:ext>
            </a:extLst>
          </p:cNvPr>
          <p:cNvSpPr/>
          <p:nvPr/>
        </p:nvSpPr>
        <p:spPr bwMode="auto">
          <a:xfrm>
            <a:off x="1490896" y="3601624"/>
            <a:ext cx="6912768" cy="967582"/>
          </a:xfrm>
          <a:prstGeom prst="roundRect">
            <a:avLst/>
          </a:prstGeom>
          <a:solidFill>
            <a:schemeClr val="accent1">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Customs Transactions include</a:t>
            </a: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a:t>
            </a:r>
            <a:r>
              <a:rPr lang="en-US" b="1" dirty="0">
                <a:solidFill>
                  <a:schemeClr val="bg1"/>
                </a:solidFill>
                <a:latin typeface="Arial" panose="020B0604020202020204" pitchFamily="34" charset="0"/>
                <a:ea typeface="Calibri" pitchFamily="34" charset="0"/>
                <a:cs typeface="Arial" panose="020B0604020202020204" pitchFamily="34" charset="0"/>
              </a:rPr>
              <a:t>20-30</a:t>
            </a:r>
            <a:r>
              <a:rPr lang="en-US" dirty="0">
                <a:solidFill>
                  <a:schemeClr val="bg1"/>
                </a:solidFill>
                <a:latin typeface="Arial" panose="020B0604020202020204" pitchFamily="34" charset="0"/>
                <a:ea typeface="Calibri" pitchFamily="34" charset="0"/>
                <a:cs typeface="Arial" panose="020B0604020202020204" pitchFamily="34" charset="0"/>
              </a:rPr>
              <a:t> different parties, </a:t>
            </a:r>
            <a:r>
              <a:rPr lang="en-US" b="1" dirty="0">
                <a:solidFill>
                  <a:schemeClr val="bg1"/>
                </a:solidFill>
                <a:latin typeface="Arial" panose="020B0604020202020204" pitchFamily="34" charset="0"/>
                <a:ea typeface="Calibri" pitchFamily="34" charset="0"/>
                <a:cs typeface="Arial" panose="020B0604020202020204" pitchFamily="34" charset="0"/>
              </a:rPr>
              <a:t>40</a:t>
            </a:r>
            <a:r>
              <a:rPr lang="en-US" dirty="0">
                <a:solidFill>
                  <a:schemeClr val="bg1"/>
                </a:solidFill>
                <a:latin typeface="Arial" panose="020B0604020202020204" pitchFamily="34" charset="0"/>
                <a:ea typeface="Calibri" pitchFamily="34" charset="0"/>
                <a:cs typeface="Arial" panose="020B0604020202020204" pitchFamily="34" charset="0"/>
              </a:rPr>
              <a:t> documents, </a:t>
            </a:r>
            <a:r>
              <a:rPr lang="en-US" b="1" dirty="0">
                <a:solidFill>
                  <a:schemeClr val="bg1"/>
                </a:solidFill>
                <a:latin typeface="Arial" panose="020B0604020202020204" pitchFamily="34" charset="0"/>
                <a:ea typeface="Calibri" pitchFamily="34" charset="0"/>
                <a:cs typeface="Arial" panose="020B0604020202020204" pitchFamily="34" charset="0"/>
              </a:rPr>
              <a:t>200</a:t>
            </a:r>
            <a:r>
              <a:rPr lang="en-US" dirty="0">
                <a:solidFill>
                  <a:schemeClr val="bg1"/>
                </a:solidFill>
                <a:latin typeface="Arial" panose="020B0604020202020204" pitchFamily="34" charset="0"/>
                <a:ea typeface="Calibri" pitchFamily="34" charset="0"/>
                <a:cs typeface="Arial" panose="020B0604020202020204" pitchFamily="34" charset="0"/>
              </a:rPr>
              <a:t> data elements</a:t>
            </a:r>
            <a:endParaRPr kumimoji="0" lang="en-US" sz="180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9" name="Oval 28">
            <a:extLst>
              <a:ext uri="{FF2B5EF4-FFF2-40B4-BE49-F238E27FC236}">
                <a16:creationId xmlns:a16="http://schemas.microsoft.com/office/drawing/2014/main" id="{EB1675F3-948F-7E4C-BAEE-3152B2138C60}"/>
              </a:ext>
            </a:extLst>
          </p:cNvPr>
          <p:cNvSpPr/>
          <p:nvPr/>
        </p:nvSpPr>
        <p:spPr bwMode="auto">
          <a:xfrm>
            <a:off x="842824" y="3566010"/>
            <a:ext cx="1038810" cy="1038810"/>
          </a:xfrm>
          <a:prstGeom prst="ellipse">
            <a:avLst/>
          </a:prstGeom>
          <a:solidFill>
            <a:schemeClr val="accent1">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0" name="Rounded Rectangle 29">
            <a:extLst>
              <a:ext uri="{FF2B5EF4-FFF2-40B4-BE49-F238E27FC236}">
                <a16:creationId xmlns:a16="http://schemas.microsoft.com/office/drawing/2014/main" id="{44249C1D-447D-BB4A-8D37-FA33013E6F9C}"/>
              </a:ext>
            </a:extLst>
          </p:cNvPr>
          <p:cNvSpPr/>
          <p:nvPr/>
        </p:nvSpPr>
        <p:spPr bwMode="auto">
          <a:xfrm>
            <a:off x="1506245" y="4939124"/>
            <a:ext cx="6912768" cy="967582"/>
          </a:xfrm>
          <a:prstGeom prst="roundRect">
            <a:avLst/>
          </a:prstGeom>
          <a:solidFill>
            <a:schemeClr val="accent1">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Customs Processing Delays</a:t>
            </a: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can cost </a:t>
            </a:r>
            <a:r>
              <a:rPr lang="en-US" b="1" dirty="0">
                <a:solidFill>
                  <a:schemeClr val="bg1"/>
                </a:solidFill>
                <a:latin typeface="Arial" panose="020B0604020202020204" pitchFamily="34" charset="0"/>
                <a:ea typeface="Calibri" pitchFamily="34" charset="0"/>
                <a:cs typeface="Arial" panose="020B0604020202020204" pitchFamily="34" charset="0"/>
              </a:rPr>
              <a:t>$185 per consignment for each day </a:t>
            </a:r>
            <a:r>
              <a:rPr lang="en-US" dirty="0">
                <a:solidFill>
                  <a:schemeClr val="bg1"/>
                </a:solidFill>
                <a:latin typeface="Arial" panose="020B0604020202020204" pitchFamily="34" charset="0"/>
                <a:ea typeface="Calibri" pitchFamily="34" charset="0"/>
                <a:cs typeface="Arial" panose="020B0604020202020204" pitchFamily="34" charset="0"/>
              </a:rPr>
              <a:t>of delay </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31" name="Oval 30">
            <a:extLst>
              <a:ext uri="{FF2B5EF4-FFF2-40B4-BE49-F238E27FC236}">
                <a16:creationId xmlns:a16="http://schemas.microsoft.com/office/drawing/2014/main" id="{3002C864-D61B-3847-B2E5-D5CE273203CF}"/>
              </a:ext>
            </a:extLst>
          </p:cNvPr>
          <p:cNvSpPr/>
          <p:nvPr/>
        </p:nvSpPr>
        <p:spPr bwMode="auto">
          <a:xfrm>
            <a:off x="858173" y="4903510"/>
            <a:ext cx="1038810" cy="1038810"/>
          </a:xfrm>
          <a:prstGeom prst="ellipse">
            <a:avLst/>
          </a:prstGeom>
          <a:solidFill>
            <a:schemeClr val="accent1">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5" name="Picture 4" descr="A picture containing drawing&#10;&#10;Description automatically generated">
            <a:extLst>
              <a:ext uri="{FF2B5EF4-FFF2-40B4-BE49-F238E27FC236}">
                <a16:creationId xmlns:a16="http://schemas.microsoft.com/office/drawing/2014/main" id="{96E38A36-1388-E649-8A5C-A16A27AE88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810" y="2355551"/>
            <a:ext cx="667768" cy="667768"/>
          </a:xfrm>
          <a:prstGeom prst="rect">
            <a:avLst/>
          </a:prstGeom>
        </p:spPr>
      </p:pic>
      <p:pic>
        <p:nvPicPr>
          <p:cNvPr id="49" name="Picture 48" descr="A picture containing drawing&#10;&#10;Description automatically generated">
            <a:extLst>
              <a:ext uri="{FF2B5EF4-FFF2-40B4-BE49-F238E27FC236}">
                <a16:creationId xmlns:a16="http://schemas.microsoft.com/office/drawing/2014/main" id="{4CD1FD86-EA44-5246-9713-0577CF1D2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493" y="1087754"/>
            <a:ext cx="674170" cy="674170"/>
          </a:xfrm>
          <a:prstGeom prst="rect">
            <a:avLst/>
          </a:prstGeom>
        </p:spPr>
      </p:pic>
      <p:pic>
        <p:nvPicPr>
          <p:cNvPr id="51" name="Picture 50" descr="A picture containing drawing&#10;&#10;Description automatically generated">
            <a:extLst>
              <a:ext uri="{FF2B5EF4-FFF2-40B4-BE49-F238E27FC236}">
                <a16:creationId xmlns:a16="http://schemas.microsoft.com/office/drawing/2014/main" id="{7A46EBAA-4853-D849-9441-1709517F5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294" y="3777314"/>
            <a:ext cx="573870" cy="573870"/>
          </a:xfrm>
          <a:prstGeom prst="rect">
            <a:avLst/>
          </a:prstGeom>
        </p:spPr>
      </p:pic>
      <p:pic>
        <p:nvPicPr>
          <p:cNvPr id="53" name="Picture 52" descr="A close up of a sign&#10;&#10;Description automatically generated">
            <a:extLst>
              <a:ext uri="{FF2B5EF4-FFF2-40B4-BE49-F238E27FC236}">
                <a16:creationId xmlns:a16="http://schemas.microsoft.com/office/drawing/2014/main" id="{6692938C-D04A-5E46-BAF4-683076DDA1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1773" y="5155314"/>
            <a:ext cx="731610" cy="731610"/>
          </a:xfrm>
          <a:prstGeom prst="rect">
            <a:avLst/>
          </a:prstGeom>
        </p:spPr>
      </p:pic>
    </p:spTree>
    <p:extLst>
      <p:ext uri="{BB962C8B-B14F-4D97-AF65-F5344CB8AC3E}">
        <p14:creationId xmlns:p14="http://schemas.microsoft.com/office/powerpoint/2010/main" val="423111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7"/>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Cohering African trade policy</a:t>
            </a:r>
          </a:p>
        </p:txBody>
      </p:sp>
      <p:sp>
        <p:nvSpPr>
          <p:cNvPr id="10" name="Rounded Rectangle 9"/>
          <p:cNvSpPr/>
          <p:nvPr/>
        </p:nvSpPr>
        <p:spPr bwMode="auto">
          <a:xfrm>
            <a:off x="156498" y="5723596"/>
            <a:ext cx="8865581" cy="784225"/>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381103" y="5763221"/>
            <a:ext cx="8640976" cy="646331"/>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Consolidating Africa position against: Mega-regional trade agreements, protectionism, new trade issues, post-AGOA negotiations</a:t>
            </a:r>
          </a:p>
        </p:txBody>
      </p:sp>
      <p:sp>
        <p:nvSpPr>
          <p:cNvPr id="15" name="TextBox 14"/>
          <p:cNvSpPr txBox="1"/>
          <p:nvPr/>
        </p:nvSpPr>
        <p:spPr>
          <a:xfrm>
            <a:off x="23638" y="5091501"/>
            <a:ext cx="7233070" cy="230832"/>
          </a:xfrm>
          <a:prstGeom prst="rect">
            <a:avLst/>
          </a:prstGeom>
          <a:noFill/>
        </p:spPr>
        <p:txBody>
          <a:bodyPr wrap="none" rtlCol="0">
            <a:spAutoFit/>
          </a:bodyPr>
          <a:lstStyle/>
          <a:p>
            <a:r>
              <a:rPr lang="en-US" sz="900" i="1" dirty="0"/>
              <a:t>Source</a:t>
            </a:r>
            <a:r>
              <a:rPr lang="en-US" sz="900" dirty="0"/>
              <a:t>: </a:t>
            </a:r>
            <a:r>
              <a:rPr lang="en-US" sz="900" dirty="0" err="1"/>
              <a:t>AfDB</a:t>
            </a:r>
            <a:r>
              <a:rPr lang="en-US" sz="900" dirty="0"/>
              <a:t> (African Development Bank). 2011. Africa in 50 years’ time: the road towards inclusive growth, African Development Bank Group, Tunisia</a:t>
            </a:r>
            <a:endParaRPr lang="en-GB" sz="900" dirty="0"/>
          </a:p>
        </p:txBody>
      </p:sp>
      <p:pic>
        <p:nvPicPr>
          <p:cNvPr id="8" name="Picture 7"/>
          <p:cNvPicPr>
            <a:picLocks noChangeAspect="1"/>
          </p:cNvPicPr>
          <p:nvPr/>
        </p:nvPicPr>
        <p:blipFill rotWithShape="1">
          <a:blip r:embed="rId3"/>
          <a:srcRect l="20532" t="20641" r="10625" b="7430"/>
          <a:stretch/>
        </p:blipFill>
        <p:spPr>
          <a:xfrm>
            <a:off x="23638" y="626108"/>
            <a:ext cx="9094280" cy="5097488"/>
          </a:xfrm>
          <a:prstGeom prst="rect">
            <a:avLst/>
          </a:prstGeom>
        </p:spPr>
      </p:pic>
    </p:spTree>
    <p:extLst>
      <p:ext uri="{BB962C8B-B14F-4D97-AF65-F5344CB8AC3E}">
        <p14:creationId xmlns:p14="http://schemas.microsoft.com/office/powerpoint/2010/main" val="2821849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2692400"/>
            <a:ext cx="9144000" cy="1460499"/>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79" algn="ctr"/>
            <a:r>
              <a:rPr lang="en-US" sz="2400" b="1" dirty="0">
                <a:latin typeface="Arial" panose="020B0604020202020204" pitchFamily="34" charset="0"/>
                <a:cs typeface="Arial" panose="020B0604020202020204" pitchFamily="34" charset="0"/>
              </a:rPr>
              <a:t>What’s in the Agreement?</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5985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Architecture of agreement</a:t>
            </a:r>
            <a:endParaRPr lang="en-GB" sz="2000" b="1" dirty="0">
              <a:latin typeface="Arial" panose="020B0604020202020204" pitchFamily="34" charset="0"/>
              <a:cs typeface="Arial" panose="020B060402020202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80232968"/>
              </p:ext>
            </p:extLst>
          </p:nvPr>
        </p:nvGraphicFramePr>
        <p:xfrm>
          <a:off x="12701" y="525694"/>
          <a:ext cx="9131299" cy="6058659"/>
        </p:xfrm>
        <a:graphic>
          <a:graphicData uri="http://schemas.openxmlformats.org/drawingml/2006/table">
            <a:tbl>
              <a:tblPr bandRow="1"/>
              <a:tblGrid>
                <a:gridCol w="1752741">
                  <a:extLst>
                    <a:ext uri="{9D8B030D-6E8A-4147-A177-3AD203B41FA5}">
                      <a16:colId xmlns:a16="http://schemas.microsoft.com/office/drawing/2014/main" val="523473758"/>
                    </a:ext>
                  </a:extLst>
                </a:gridCol>
                <a:gridCol w="3689279">
                  <a:extLst>
                    <a:ext uri="{9D8B030D-6E8A-4147-A177-3AD203B41FA5}">
                      <a16:colId xmlns:a16="http://schemas.microsoft.com/office/drawing/2014/main" val="3866761261"/>
                    </a:ext>
                  </a:extLst>
                </a:gridCol>
                <a:gridCol w="3689279">
                  <a:extLst>
                    <a:ext uri="{9D8B030D-6E8A-4147-A177-3AD203B41FA5}">
                      <a16:colId xmlns:a16="http://schemas.microsoft.com/office/drawing/2014/main" val="1868315354"/>
                    </a:ext>
                  </a:extLst>
                </a:gridCol>
              </a:tblGrid>
              <a:tr h="2921352">
                <a:tc rowSpan="6">
                  <a:txBody>
                    <a:bodyPr/>
                    <a:lstStyle/>
                    <a:p>
                      <a:pPr>
                        <a:lnSpc>
                          <a:spcPct val="107000"/>
                        </a:lnSpc>
                        <a:spcAft>
                          <a:spcPts val="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Framework Agreement Establishing the African Continental Free Trade Area</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Protocol on Trade in Goods </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w="12700" cap="flat" cmpd="sng" algn="ctr">
                      <a:solidFill>
                        <a:srgbClr val="000000"/>
                      </a:solidFill>
                      <a:prstDash val="solid"/>
                      <a:round/>
                      <a:headEnd type="none" w="med" len="med"/>
                      <a:tailEnd type="none" w="med" len="med"/>
                    </a:lnT>
                    <a:lnB>
                      <a:noFill/>
                    </a:lnB>
                    <a:solidFill>
                      <a:srgbClr val="B4C6E7"/>
                    </a:solidFill>
                  </a:tcPr>
                </a:tc>
                <a:tc>
                  <a:txBody>
                    <a:bodyPr/>
                    <a:lstStyle/>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1: Schedules of Tariff Concessions</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2: Rules of </a:t>
                      </a:r>
                      <a:r>
                        <a:rPr lang="en-GB" sz="1600" dirty="0" err="1">
                          <a:effectLst/>
                          <a:latin typeface="Calibri" panose="020F0502020204030204" pitchFamily="34" charset="0"/>
                          <a:ea typeface="DengXian" panose="02010600030101010101" pitchFamily="2" charset="-122"/>
                          <a:cs typeface="Arial" panose="020B0604020202020204" pitchFamily="34" charset="0"/>
                        </a:rPr>
                        <a:t>Orgin</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3: Customs Cooperation and Mutual Administrative Assistance</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4: Trade Facilitation</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5: Non-Tariff Barriers</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6: technical Barriers to Trade</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7: Sanitary and Phytosanitary Measures</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8: Transit</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9: Trade Remedies</a:t>
                      </a:r>
                    </a:p>
                  </a:txBody>
                  <a:tcPr marL="64135" marR="64135" marT="9525" marB="0">
                    <a:lnL>
                      <a:noFill/>
                    </a:lnL>
                    <a:lnR>
                      <a:noFill/>
                    </a:lnR>
                    <a:lnT w="12700" cap="flat" cmpd="sng" algn="ctr">
                      <a:solidFill>
                        <a:srgbClr val="000000"/>
                      </a:solidFill>
                      <a:prstDash val="solid"/>
                      <a:round/>
                      <a:headEnd type="none" w="med" len="med"/>
                      <a:tailEnd type="none" w="med" len="med"/>
                    </a:lnT>
                    <a:lnB>
                      <a:noFill/>
                    </a:lnB>
                    <a:solidFill>
                      <a:srgbClr val="DEEBF6"/>
                    </a:solidFill>
                  </a:tcPr>
                </a:tc>
                <a:extLst>
                  <a:ext uri="{0D108BD9-81ED-4DB2-BD59-A6C34878D82A}">
                    <a16:rowId xmlns:a16="http://schemas.microsoft.com/office/drawing/2014/main" val="343187740"/>
                  </a:ext>
                </a:extLst>
              </a:tr>
              <a:tr h="795180">
                <a:tc vMerge="1">
                  <a:txBody>
                    <a:bodyPr/>
                    <a:lstStyle/>
                    <a:p>
                      <a:endParaRPr lang="en-GB"/>
                    </a:p>
                  </a:txBody>
                  <a:tcPr/>
                </a:tc>
                <a:tc>
                  <a:txBody>
                    <a:bodyPr/>
                    <a:lstStyle/>
                    <a:p>
                      <a:pPr>
                        <a:lnSpc>
                          <a:spcPct val="107000"/>
                        </a:lnSpc>
                        <a:spcAft>
                          <a:spcPts val="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Protocol on Trade in Services</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a:noFill/>
                    </a:lnT>
                    <a:lnB>
                      <a:noFill/>
                    </a:lnB>
                    <a:solidFill>
                      <a:srgbClr val="F7CBAC"/>
                    </a:solidFill>
                  </a:tcPr>
                </a:tc>
                <a:tc>
                  <a:txBody>
                    <a:bodyPr/>
                    <a:lstStyle/>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Schedules of Specific Commitments</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MFN Exemption</a:t>
                      </a:r>
                    </a:p>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Annex on Air Transport</a:t>
                      </a:r>
                    </a:p>
                  </a:txBody>
                  <a:tcPr marL="64135" marR="64135" marT="9525" marB="0">
                    <a:lnL>
                      <a:noFill/>
                    </a:lnL>
                    <a:lnR>
                      <a:noFill/>
                    </a:lnR>
                    <a:lnT>
                      <a:noFill/>
                    </a:lnT>
                    <a:lnB>
                      <a:noFill/>
                    </a:lnB>
                    <a:solidFill>
                      <a:srgbClr val="FBE5D5"/>
                    </a:solidFill>
                  </a:tcPr>
                </a:tc>
                <a:extLst>
                  <a:ext uri="{0D108BD9-81ED-4DB2-BD59-A6C34878D82A}">
                    <a16:rowId xmlns:a16="http://schemas.microsoft.com/office/drawing/2014/main" val="581918590"/>
                  </a:ext>
                </a:extLst>
              </a:tr>
              <a:tr h="1280827">
                <a:tc vMerge="1">
                  <a:txBody>
                    <a:bodyPr/>
                    <a:lstStyle/>
                    <a:p>
                      <a:endParaRPr lang="en-GB"/>
                    </a:p>
                  </a:txBody>
                  <a:tcPr/>
                </a:tc>
                <a:tc>
                  <a:txBody>
                    <a:bodyPr/>
                    <a:lstStyle/>
                    <a:p>
                      <a:pPr>
                        <a:lnSpc>
                          <a:spcPct val="107000"/>
                        </a:lnSpc>
                        <a:spcAft>
                          <a:spcPts val="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Protocol on Dispute Settlement</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a:noFill/>
                    </a:lnT>
                    <a:lnB>
                      <a:noFill/>
                    </a:lnB>
                    <a:solidFill>
                      <a:srgbClr val="FFE599"/>
                    </a:solidFill>
                  </a:tcPr>
                </a:tc>
                <a:tc>
                  <a:txBody>
                    <a:bodyPr/>
                    <a:lstStyle/>
                    <a:p>
                      <a:pPr>
                        <a:lnSpc>
                          <a:spcPct val="107000"/>
                        </a:lnSpc>
                        <a:spcAft>
                          <a:spcPts val="0"/>
                        </a:spcAft>
                      </a:pPr>
                      <a:r>
                        <a:rPr lang="en-GB" sz="1600">
                          <a:effectLst/>
                          <a:latin typeface="Calibri" panose="020F0502020204030204" pitchFamily="34" charset="0"/>
                          <a:ea typeface="DengXian" panose="02010600030101010101" pitchFamily="2" charset="-122"/>
                          <a:cs typeface="Arial" panose="020B0604020202020204" pitchFamily="34" charset="0"/>
                        </a:rPr>
                        <a:t>Annex 1: Working Procedures of the Panel</a:t>
                      </a:r>
                    </a:p>
                    <a:p>
                      <a:pPr>
                        <a:lnSpc>
                          <a:spcPct val="107000"/>
                        </a:lnSpc>
                        <a:spcAft>
                          <a:spcPts val="0"/>
                        </a:spcAft>
                      </a:pPr>
                      <a:r>
                        <a:rPr lang="en-GB" sz="1600">
                          <a:effectLst/>
                          <a:latin typeface="Calibri" panose="020F0502020204030204" pitchFamily="34" charset="0"/>
                          <a:ea typeface="DengXian" panose="02010600030101010101" pitchFamily="2" charset="-122"/>
                          <a:cs typeface="Arial" panose="020B0604020202020204" pitchFamily="34" charset="0"/>
                        </a:rPr>
                        <a:t>Annex 2: Expert Review Groups</a:t>
                      </a:r>
                    </a:p>
                    <a:p>
                      <a:pPr>
                        <a:lnSpc>
                          <a:spcPct val="107000"/>
                        </a:lnSpc>
                        <a:spcAft>
                          <a:spcPts val="0"/>
                        </a:spcAft>
                      </a:pPr>
                      <a:r>
                        <a:rPr lang="en-GB" sz="1600">
                          <a:effectLst/>
                          <a:latin typeface="Calibri" panose="020F0502020204030204" pitchFamily="34" charset="0"/>
                          <a:ea typeface="DengXian" panose="02010600030101010101" pitchFamily="2" charset="-122"/>
                          <a:cs typeface="Arial" panose="020B0604020202020204" pitchFamily="34" charset="0"/>
                        </a:rPr>
                        <a:t>Annex 3: Code of conduct for Arbitrators and Panelists</a:t>
                      </a:r>
                    </a:p>
                  </a:txBody>
                  <a:tcPr marL="64135" marR="64135" marT="9525" marB="0">
                    <a:lnL>
                      <a:noFill/>
                    </a:lnL>
                    <a:lnR>
                      <a:noFill/>
                    </a:lnR>
                    <a:lnT>
                      <a:noFill/>
                    </a:lnT>
                    <a:lnB>
                      <a:noFill/>
                    </a:lnB>
                    <a:solidFill>
                      <a:srgbClr val="FFF2CC"/>
                    </a:solidFill>
                  </a:tcPr>
                </a:tc>
                <a:extLst>
                  <a:ext uri="{0D108BD9-81ED-4DB2-BD59-A6C34878D82A}">
                    <a16:rowId xmlns:a16="http://schemas.microsoft.com/office/drawing/2014/main" val="922431262"/>
                  </a:ext>
                </a:extLst>
              </a:tr>
              <a:tr h="520406">
                <a:tc vMerge="1">
                  <a:txBody>
                    <a:bodyPr/>
                    <a:lstStyle/>
                    <a:p>
                      <a:endParaRPr lang="en-GB"/>
                    </a:p>
                  </a:txBody>
                  <a:tcPr/>
                </a:tc>
                <a:tc>
                  <a:txBody>
                    <a:bodyPr/>
                    <a:lstStyle/>
                    <a:p>
                      <a:pPr>
                        <a:lnSpc>
                          <a:spcPct val="107000"/>
                        </a:lnSpc>
                        <a:spcAft>
                          <a:spcPts val="0"/>
                        </a:spcAft>
                      </a:pPr>
                      <a:r>
                        <a:rPr lang="en-GB" sz="1600" b="1">
                          <a:effectLst/>
                          <a:latin typeface="Calibri" panose="020F0502020204030204" pitchFamily="34" charset="0"/>
                          <a:ea typeface="DengXian" panose="02010600030101010101" pitchFamily="2" charset="-122"/>
                          <a:cs typeface="Arial" panose="020B0604020202020204" pitchFamily="34" charset="0"/>
                        </a:rPr>
                        <a:t>Protocol on Intellectual Property Rights</a:t>
                      </a:r>
                      <a:endParaRPr lang="en-GB" sz="160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a:noFill/>
                    </a:lnT>
                    <a:lnB>
                      <a:noFill/>
                    </a:lnB>
                    <a:solidFill>
                      <a:srgbClr val="DBCAE0"/>
                    </a:solidFill>
                  </a:tcPr>
                </a:tc>
                <a:tc>
                  <a:txBody>
                    <a:bodyPr/>
                    <a:lstStyle/>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To be</a:t>
                      </a:r>
                      <a:r>
                        <a:rPr lang="en-GB" sz="1600" baseline="0" dirty="0">
                          <a:effectLst/>
                          <a:latin typeface="Calibri" panose="020F0502020204030204" pitchFamily="34" charset="0"/>
                          <a:ea typeface="DengXian" panose="02010600030101010101" pitchFamily="2" charset="-122"/>
                          <a:cs typeface="Arial" panose="020B0604020202020204" pitchFamily="34" charset="0"/>
                        </a:rPr>
                        <a:t> concluded</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lnL>
                      <a:noFill/>
                    </a:lnL>
                    <a:lnR>
                      <a:noFill/>
                    </a:lnR>
                    <a:lnT>
                      <a:noFill/>
                    </a:lnT>
                    <a:lnB>
                      <a:noFill/>
                    </a:lnB>
                    <a:solidFill>
                      <a:srgbClr val="E9E0EC"/>
                    </a:solidFill>
                  </a:tcPr>
                </a:tc>
                <a:extLst>
                  <a:ext uri="{0D108BD9-81ED-4DB2-BD59-A6C34878D82A}">
                    <a16:rowId xmlns:a16="http://schemas.microsoft.com/office/drawing/2014/main" val="1470408957"/>
                  </a:ext>
                </a:extLst>
              </a:tr>
              <a:tr h="266932">
                <a:tc vMerge="1">
                  <a:txBody>
                    <a:bodyPr/>
                    <a:lstStyle/>
                    <a:p>
                      <a:endParaRPr lang="en-GB"/>
                    </a:p>
                  </a:txBody>
                  <a:tcPr/>
                </a:tc>
                <a:tc>
                  <a:txBody>
                    <a:bodyPr/>
                    <a:lstStyle/>
                    <a:p>
                      <a:pPr>
                        <a:lnSpc>
                          <a:spcPct val="107000"/>
                        </a:lnSpc>
                        <a:spcAft>
                          <a:spcPts val="0"/>
                        </a:spcAft>
                      </a:pPr>
                      <a:r>
                        <a:rPr lang="en-GB" sz="1600" b="1">
                          <a:effectLst/>
                          <a:latin typeface="Calibri" panose="020F0502020204030204" pitchFamily="34" charset="0"/>
                          <a:ea typeface="DengXian" panose="02010600030101010101" pitchFamily="2" charset="-122"/>
                          <a:cs typeface="Arial" panose="020B0604020202020204" pitchFamily="34" charset="0"/>
                        </a:rPr>
                        <a:t>Protocol on Competition Policy</a:t>
                      </a:r>
                      <a:endParaRPr lang="en-GB" sz="160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a:noFill/>
                    </a:lnT>
                    <a:lnB>
                      <a:noFill/>
                    </a:lnB>
                    <a:solidFill>
                      <a:srgbClr val="ACB9CA"/>
                    </a:solidFill>
                  </a:tcPr>
                </a:tc>
                <a:tc>
                  <a:txBody>
                    <a:bodyPr/>
                    <a:lstStyle/>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To</a:t>
                      </a:r>
                      <a:r>
                        <a:rPr lang="en-GB" sz="1600" baseline="0" dirty="0">
                          <a:effectLst/>
                          <a:latin typeface="Calibri" panose="020F0502020204030204" pitchFamily="34" charset="0"/>
                          <a:ea typeface="DengXian" panose="02010600030101010101" pitchFamily="2" charset="-122"/>
                          <a:cs typeface="Arial" panose="020B0604020202020204" pitchFamily="34" charset="0"/>
                        </a:rPr>
                        <a:t> be concluded</a:t>
                      </a:r>
                      <a:endParaRPr lang="en-GB" sz="1600" dirty="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lnL>
                      <a:noFill/>
                    </a:lnL>
                    <a:lnR>
                      <a:noFill/>
                    </a:lnR>
                    <a:lnT>
                      <a:noFill/>
                    </a:lnT>
                    <a:lnB>
                      <a:noFill/>
                    </a:lnB>
                    <a:solidFill>
                      <a:srgbClr val="D5DCE4"/>
                    </a:solidFill>
                  </a:tcPr>
                </a:tc>
                <a:extLst>
                  <a:ext uri="{0D108BD9-81ED-4DB2-BD59-A6C34878D82A}">
                    <a16:rowId xmlns:a16="http://schemas.microsoft.com/office/drawing/2014/main" val="631563388"/>
                  </a:ext>
                </a:extLst>
              </a:tr>
              <a:tr h="266932">
                <a:tc vMerge="1">
                  <a:txBody>
                    <a:bodyPr/>
                    <a:lstStyle/>
                    <a:p>
                      <a:endParaRPr lang="en-GB"/>
                    </a:p>
                  </a:txBody>
                  <a:tcPr/>
                </a:tc>
                <a:tc>
                  <a:txBody>
                    <a:bodyPr/>
                    <a:lstStyle/>
                    <a:p>
                      <a:pPr>
                        <a:lnSpc>
                          <a:spcPct val="107000"/>
                        </a:lnSpc>
                        <a:spcAft>
                          <a:spcPts val="0"/>
                        </a:spcAft>
                      </a:pPr>
                      <a:r>
                        <a:rPr lang="en-GB" sz="1600" b="1">
                          <a:effectLst/>
                          <a:latin typeface="Calibri" panose="020F0502020204030204" pitchFamily="34" charset="0"/>
                          <a:ea typeface="DengXian" panose="02010600030101010101" pitchFamily="2" charset="-122"/>
                          <a:cs typeface="Arial" panose="020B0604020202020204" pitchFamily="34" charset="0"/>
                        </a:rPr>
                        <a:t>Protocol on Investment</a:t>
                      </a:r>
                      <a:endParaRPr lang="en-GB" sz="1600">
                        <a:effectLst/>
                        <a:latin typeface="Calibri" panose="020F0502020204030204" pitchFamily="34" charset="0"/>
                        <a:ea typeface="DengXian" panose="02010600030101010101" pitchFamily="2" charset="-122"/>
                        <a:cs typeface="Arial" panose="020B0604020202020204" pitchFamily="34" charset="0"/>
                      </a:endParaRPr>
                    </a:p>
                  </a:txBody>
                  <a:tcPr marL="64135" marR="64135" marT="9525" marB="0" anchor="ctr">
                    <a:lnL>
                      <a:noFill/>
                    </a:lnL>
                    <a:lnR>
                      <a:noFill/>
                    </a:lnR>
                    <a:lnT>
                      <a:noFill/>
                    </a:lnT>
                    <a:lnB w="12700" cap="flat" cmpd="sng" algn="ctr">
                      <a:solidFill>
                        <a:srgbClr val="000000"/>
                      </a:solidFill>
                      <a:prstDash val="solid"/>
                      <a:round/>
                      <a:headEnd type="none" w="med" len="med"/>
                      <a:tailEnd type="none" w="med" len="med"/>
                    </a:lnB>
                    <a:solidFill>
                      <a:srgbClr val="AEAAAA"/>
                    </a:solidFill>
                  </a:tcPr>
                </a:tc>
                <a:tc>
                  <a:txBody>
                    <a:bodyPr/>
                    <a:lstStyle/>
                    <a:p>
                      <a:pPr>
                        <a:lnSpc>
                          <a:spcPct val="107000"/>
                        </a:lnSpc>
                        <a:spcAft>
                          <a:spcPts val="0"/>
                        </a:spcAft>
                      </a:pPr>
                      <a:r>
                        <a:rPr lang="en-GB" sz="1600" dirty="0">
                          <a:effectLst/>
                          <a:latin typeface="Calibri" panose="020F0502020204030204" pitchFamily="34" charset="0"/>
                          <a:ea typeface="DengXian" panose="02010600030101010101" pitchFamily="2" charset="-122"/>
                          <a:cs typeface="Arial" panose="020B0604020202020204" pitchFamily="34" charset="0"/>
                        </a:rPr>
                        <a:t>To be concluded</a:t>
                      </a:r>
                    </a:p>
                  </a:txBody>
                  <a:tcPr marL="64135" marR="64135" marT="9525" marB="0">
                    <a:lnL>
                      <a:noFill/>
                    </a:lnL>
                    <a:lnR>
                      <a:noFill/>
                    </a:lnR>
                    <a:lnT>
                      <a:noFill/>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910302390"/>
                  </a:ext>
                </a:extLst>
              </a:tr>
            </a:tbl>
          </a:graphicData>
        </a:graphic>
      </p:graphicFrame>
    </p:spTree>
    <p:extLst>
      <p:ext uri="{BB962C8B-B14F-4D97-AF65-F5344CB8AC3E}">
        <p14:creationId xmlns:p14="http://schemas.microsoft.com/office/powerpoint/2010/main" val="3730897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In concrete terms</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501" y="633046"/>
            <a:ext cx="8731025" cy="5874777"/>
          </a:xfrm>
          <a:prstGeom prst="roundRect">
            <a:avLst>
              <a:gd name="adj" fmla="val 2343"/>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271406" y="767790"/>
            <a:ext cx="8501213" cy="5740033"/>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From January 2021, tariffs on 90% of goods traded between AfCFTA State Parties are to be reduced in equal annual installments until they are eliminated within 5 years for non-LDCs and 10 years for LDCs. </a:t>
            </a:r>
          </a:p>
          <a:p>
            <a:pPr marL="285744" indent="-285744">
              <a:spcAft>
                <a:spcPts val="600"/>
              </a:spcAft>
              <a:buFont typeface="Arial" panose="020B0604020202020204" pitchFamily="34" charset="0"/>
              <a:buChar char="•"/>
            </a:pPr>
            <a:r>
              <a:rPr lang="en-US" dirty="0">
                <a:solidFill>
                  <a:srgbClr val="000000"/>
                </a:solidFill>
                <a:latin typeface="+mj-lt"/>
              </a:rPr>
              <a:t>So, a product facing a tariff of 25% being imported into a non-LDC would be tariffed at 20% from Jan 2021, then 15% from Jan 2022, with such reductions each year until it is traded duty-free </a:t>
            </a:r>
            <a:r>
              <a:rPr lang="en-US">
                <a:solidFill>
                  <a:srgbClr val="000000"/>
                </a:solidFill>
                <a:latin typeface="+mj-lt"/>
              </a:rPr>
              <a:t>by Jan 2026.</a:t>
            </a:r>
            <a:endParaRPr lang="en-US" dirty="0">
              <a:solidFill>
                <a:srgbClr val="000000"/>
              </a:solidFill>
              <a:latin typeface="+mj-lt"/>
            </a:endParaRPr>
          </a:p>
          <a:p>
            <a:pPr marL="285744" indent="-285744">
              <a:spcAft>
                <a:spcPts val="600"/>
              </a:spcAft>
              <a:buFont typeface="Arial" panose="020B0604020202020204" pitchFamily="34" charset="0"/>
              <a:buChar char="•"/>
            </a:pPr>
            <a:r>
              <a:rPr lang="en-US" dirty="0">
                <a:solidFill>
                  <a:srgbClr val="000000"/>
                </a:solidFill>
                <a:latin typeface="+mj-lt"/>
              </a:rPr>
              <a:t>For an additional 7% of ‘sensitive’ goods, tariffs will fall within 10 years for non-LDCs and 13 years for LDCs. A final 3% of ‘excluded’ products are to retain their tariffs to allow flexibilities for State Parties with particular sensitivities, but will be subject to a review every five years.</a:t>
            </a:r>
          </a:p>
          <a:p>
            <a:pPr marL="285744" indent="-285744">
              <a:spcAft>
                <a:spcPts val="600"/>
              </a:spcAft>
              <a:buFont typeface="Arial" panose="020B0604020202020204" pitchFamily="34" charset="0"/>
              <a:buChar char="•"/>
            </a:pPr>
            <a:r>
              <a:rPr lang="en-US" dirty="0">
                <a:solidFill>
                  <a:srgbClr val="000000"/>
                </a:solidFill>
                <a:latin typeface="+mj-lt"/>
              </a:rPr>
              <a:t>Businesses also already have recourse to the NTB Mechanism, available at https://tradebarriers.africa/home. </a:t>
            </a:r>
          </a:p>
          <a:p>
            <a:pPr marL="285744" indent="-285744">
              <a:spcAft>
                <a:spcPts val="600"/>
              </a:spcAft>
              <a:buFont typeface="Arial" panose="020B0604020202020204" pitchFamily="34" charset="0"/>
              <a:buChar char="•"/>
            </a:pPr>
            <a:r>
              <a:rPr lang="en-US" dirty="0">
                <a:solidFill>
                  <a:srgbClr val="000000"/>
                </a:solidFill>
                <a:latin typeface="+mj-lt"/>
              </a:rPr>
              <a:t>The AfCFTA also contains commitments on customs cooperation and mutual administrative assistance, trade facilitation, technical barriers to trade, sanitary and phytosanitary standards, and trade transit. </a:t>
            </a:r>
          </a:p>
          <a:p>
            <a:pPr marL="285744" indent="-285744">
              <a:spcAft>
                <a:spcPts val="600"/>
              </a:spcAft>
              <a:buFont typeface="Arial" panose="020B0604020202020204" pitchFamily="34" charset="0"/>
              <a:buChar char="•"/>
            </a:pPr>
            <a:r>
              <a:rPr lang="en-US" dirty="0">
                <a:solidFill>
                  <a:srgbClr val="000000"/>
                </a:solidFill>
                <a:latin typeface="+mj-lt"/>
              </a:rPr>
              <a:t>These work ‘behind the scenes’ to simplify and harmonize trade procedures and logistics, expedite the process of importation, exportation and transit, and to harmonize and mutually recognize standards, and eliminate unnecessary barriers to trade. </a:t>
            </a:r>
          </a:p>
        </p:txBody>
      </p:sp>
    </p:spTree>
    <p:extLst>
      <p:ext uri="{BB962C8B-B14F-4D97-AF65-F5344CB8AC3E}">
        <p14:creationId xmlns:p14="http://schemas.microsoft.com/office/powerpoint/2010/main" val="357661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In concrete terms: services</a:t>
            </a:r>
            <a:endParaRPr lang="en-GB" sz="2000" b="1" dirty="0">
              <a:latin typeface="Arial" panose="020B0604020202020204" pitchFamily="34" charset="0"/>
              <a:cs typeface="Arial" panose="020B0604020202020204" pitchFamily="34" charset="0"/>
            </a:endParaRPr>
          </a:p>
        </p:txBody>
      </p:sp>
      <p:sp>
        <p:nvSpPr>
          <p:cNvPr id="6" name="Rectangle 5">
            <a:extLst/>
          </p:cNvPr>
          <p:cNvSpPr/>
          <p:nvPr/>
        </p:nvSpPr>
        <p:spPr>
          <a:xfrm flipH="1">
            <a:off x="1473742" y="868275"/>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p:cNvPr>
          <p:cNvSpPr/>
          <p:nvPr/>
        </p:nvSpPr>
        <p:spPr>
          <a:xfrm rot="5400000">
            <a:off x="1389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
          <p:cNvSpPr>
            <a:spLocks/>
          </p:cNvSpPr>
          <p:nvPr/>
        </p:nvSpPr>
        <p:spPr bwMode="auto">
          <a:xfrm>
            <a:off x="351279" y="840669"/>
            <a:ext cx="79904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lgn="ctr">
              <a:spcAft>
                <a:spcPts val="1000"/>
              </a:spcAft>
            </a:pPr>
            <a:r>
              <a:rPr lang="en-GB" dirty="0"/>
              <a:t>State Parties will submit schedules of commitment for the liberalisation of trade in services in the five priority sectors of </a:t>
            </a:r>
          </a:p>
        </p:txBody>
      </p:sp>
      <p:pic>
        <p:nvPicPr>
          <p:cNvPr id="9" name="Picture 8"/>
          <p:cNvPicPr>
            <a:picLocks noChangeAspect="1"/>
          </p:cNvPicPr>
          <p:nvPr/>
        </p:nvPicPr>
        <p:blipFill>
          <a:blip r:embed="rId3"/>
          <a:stretch>
            <a:fillRect/>
          </a:stretch>
        </p:blipFill>
        <p:spPr>
          <a:xfrm>
            <a:off x="6878934" y="3855402"/>
            <a:ext cx="2114550" cy="2162175"/>
          </a:xfrm>
          <a:prstGeom prst="rect">
            <a:avLst/>
          </a:prstGeom>
        </p:spPr>
      </p:pic>
      <p:sp>
        <p:nvSpPr>
          <p:cNvPr id="11" name="Rectangle 10"/>
          <p:cNvSpPr/>
          <p:nvPr/>
        </p:nvSpPr>
        <p:spPr>
          <a:xfrm>
            <a:off x="4077077" y="4708389"/>
            <a:ext cx="3746296" cy="1754326"/>
          </a:xfrm>
          <a:prstGeom prst="rect">
            <a:avLst/>
          </a:prstGeom>
        </p:spPr>
        <p:txBody>
          <a:bodyPr wrap="square">
            <a:spAutoFit/>
          </a:bodyPr>
          <a:lstStyle/>
          <a:p>
            <a:r>
              <a:rPr lang="en-GB" dirty="0">
                <a:ea typeface="DengXian" panose="02010600030101010101" pitchFamily="2" charset="-122"/>
              </a:rPr>
              <a:t>In 2017, over 53 per cent of the continent’s Gross Domestic Product (GDP) was attributed to services sectors, and in most countries accounted for up to 49 per cent of GDP</a:t>
            </a:r>
            <a:endParaRPr lang="en-GB" dirty="0"/>
          </a:p>
        </p:txBody>
      </p:sp>
      <p:cxnSp>
        <p:nvCxnSpPr>
          <p:cNvPr id="12" name="Straight Connector 11"/>
          <p:cNvCxnSpPr/>
          <p:nvPr/>
        </p:nvCxnSpPr>
        <p:spPr>
          <a:xfrm>
            <a:off x="4057188" y="3544518"/>
            <a:ext cx="0" cy="2812215"/>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Picture 12" descr="&lt;strong&gt;Globe&lt;/strong&gt; | Free Stock Photo | Illustration of a &lt;strong&gt;globe&lt;/strong&gt; | # 16907"/>
          <p:cNvPicPr>
            <a:picLocks noChangeAspect="1"/>
          </p:cNvPicPr>
          <p:nvPr/>
        </p:nvPicPr>
        <p:blipFill>
          <a:blip r:embed="rId4"/>
          <a:stretch>
            <a:fillRect/>
          </a:stretch>
        </p:blipFill>
        <p:spPr>
          <a:xfrm>
            <a:off x="951540" y="3682137"/>
            <a:ext cx="1929832" cy="1929832"/>
          </a:xfrm>
          <a:prstGeom prst="rect">
            <a:avLst/>
          </a:prstGeom>
        </p:spPr>
      </p:pic>
      <p:sp>
        <p:nvSpPr>
          <p:cNvPr id="14" name="TextBox 13"/>
          <p:cNvSpPr txBox="1"/>
          <p:nvPr/>
        </p:nvSpPr>
        <p:spPr>
          <a:xfrm>
            <a:off x="99152" y="5666961"/>
            <a:ext cx="3580482" cy="646331"/>
          </a:xfrm>
          <a:prstGeom prst="rect">
            <a:avLst/>
          </a:prstGeom>
          <a:noFill/>
        </p:spPr>
        <p:txBody>
          <a:bodyPr wrap="square" rtlCol="0">
            <a:spAutoFit/>
          </a:bodyPr>
          <a:lstStyle/>
          <a:p>
            <a:pPr algn="ctr"/>
            <a:r>
              <a:rPr lang="en-GB" dirty="0"/>
              <a:t>Services constituted 23 per cent of total global trade in 2018</a:t>
            </a:r>
          </a:p>
        </p:txBody>
      </p:sp>
      <p:cxnSp>
        <p:nvCxnSpPr>
          <p:cNvPr id="15" name="Straight Connector 14"/>
          <p:cNvCxnSpPr/>
          <p:nvPr/>
        </p:nvCxnSpPr>
        <p:spPr>
          <a:xfrm>
            <a:off x="99152" y="3438401"/>
            <a:ext cx="35804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679634" y="3438401"/>
            <a:ext cx="0" cy="2926957"/>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5"/>
          <a:stretch>
            <a:fillRect/>
          </a:stretch>
        </p:blipFill>
        <p:spPr>
          <a:xfrm>
            <a:off x="2507256" y="2838249"/>
            <a:ext cx="497944" cy="497944"/>
          </a:xfrm>
          <a:prstGeom prst="rect">
            <a:avLst/>
          </a:prstGeom>
        </p:spPr>
      </p:pic>
      <p:pic>
        <p:nvPicPr>
          <p:cNvPr id="18" name="Picture 17"/>
          <p:cNvPicPr>
            <a:picLocks noChangeAspect="1"/>
          </p:cNvPicPr>
          <p:nvPr/>
        </p:nvPicPr>
        <p:blipFill rotWithShape="1">
          <a:blip r:embed="rId6"/>
          <a:srcRect l="-10722" t="2206" r="-815" b="18382"/>
          <a:stretch/>
        </p:blipFill>
        <p:spPr>
          <a:xfrm>
            <a:off x="6126221" y="2571148"/>
            <a:ext cx="988483" cy="920312"/>
          </a:xfrm>
          <a:prstGeom prst="rect">
            <a:avLst/>
          </a:prstGeom>
        </p:spPr>
      </p:pic>
      <p:pic>
        <p:nvPicPr>
          <p:cNvPr id="19" name="Picture 18"/>
          <p:cNvPicPr>
            <a:picLocks noChangeAspect="1"/>
          </p:cNvPicPr>
          <p:nvPr/>
        </p:nvPicPr>
        <p:blipFill>
          <a:blip r:embed="rId7"/>
          <a:stretch>
            <a:fillRect/>
          </a:stretch>
        </p:blipFill>
        <p:spPr>
          <a:xfrm>
            <a:off x="4028780" y="2182499"/>
            <a:ext cx="1073861" cy="1073861"/>
          </a:xfrm>
          <a:prstGeom prst="rect">
            <a:avLst/>
          </a:prstGeom>
        </p:spPr>
      </p:pic>
      <p:pic>
        <p:nvPicPr>
          <p:cNvPr id="20" name="Picture 19"/>
          <p:cNvPicPr>
            <a:picLocks noChangeAspect="1"/>
          </p:cNvPicPr>
          <p:nvPr/>
        </p:nvPicPr>
        <p:blipFill>
          <a:blip r:embed="rId8"/>
          <a:stretch>
            <a:fillRect/>
          </a:stretch>
        </p:blipFill>
        <p:spPr>
          <a:xfrm>
            <a:off x="1233351" y="1876173"/>
            <a:ext cx="1026183" cy="821765"/>
          </a:xfrm>
          <a:prstGeom prst="rect">
            <a:avLst/>
          </a:prstGeom>
        </p:spPr>
      </p:pic>
      <p:sp>
        <p:nvSpPr>
          <p:cNvPr id="21" name="Rounded Rectangle 20"/>
          <p:cNvSpPr/>
          <p:nvPr/>
        </p:nvSpPr>
        <p:spPr>
          <a:xfrm>
            <a:off x="130063" y="1506522"/>
            <a:ext cx="3075846" cy="3146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Professional and Business Services </a:t>
            </a:r>
          </a:p>
        </p:txBody>
      </p:sp>
      <p:sp>
        <p:nvSpPr>
          <p:cNvPr id="22" name="Rounded Rectangle 21"/>
          <p:cNvSpPr/>
          <p:nvPr/>
        </p:nvSpPr>
        <p:spPr>
          <a:xfrm>
            <a:off x="55164" y="2918971"/>
            <a:ext cx="2356374" cy="3639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Communication Services</a:t>
            </a:r>
          </a:p>
        </p:txBody>
      </p:sp>
      <p:sp>
        <p:nvSpPr>
          <p:cNvPr id="23" name="Rounded Rectangle 22"/>
          <p:cNvSpPr/>
          <p:nvPr/>
        </p:nvSpPr>
        <p:spPr>
          <a:xfrm>
            <a:off x="3774853" y="2016096"/>
            <a:ext cx="1830981" cy="3328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Transport Services</a:t>
            </a:r>
          </a:p>
        </p:txBody>
      </p:sp>
      <p:sp>
        <p:nvSpPr>
          <p:cNvPr id="24" name="Rounded Rectangle 23"/>
          <p:cNvSpPr/>
          <p:nvPr/>
        </p:nvSpPr>
        <p:spPr>
          <a:xfrm>
            <a:off x="7051276" y="3054069"/>
            <a:ext cx="1883884" cy="3561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Financial Services</a:t>
            </a:r>
          </a:p>
        </p:txBody>
      </p:sp>
      <p:pic>
        <p:nvPicPr>
          <p:cNvPr id="25" name="Picture 24"/>
          <p:cNvPicPr>
            <a:picLocks noChangeAspect="1"/>
          </p:cNvPicPr>
          <p:nvPr/>
        </p:nvPicPr>
        <p:blipFill>
          <a:blip r:embed="rId9"/>
          <a:stretch>
            <a:fillRect/>
          </a:stretch>
        </p:blipFill>
        <p:spPr>
          <a:xfrm>
            <a:off x="7482283" y="1169115"/>
            <a:ext cx="1209571" cy="1209571"/>
          </a:xfrm>
          <a:prstGeom prst="rect">
            <a:avLst/>
          </a:prstGeom>
        </p:spPr>
      </p:pic>
      <p:sp>
        <p:nvSpPr>
          <p:cNvPr id="26" name="Rounded Rectangle 25"/>
          <p:cNvSpPr/>
          <p:nvPr/>
        </p:nvSpPr>
        <p:spPr>
          <a:xfrm>
            <a:off x="6268598" y="1506521"/>
            <a:ext cx="1095078" cy="3146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Tourism</a:t>
            </a:r>
          </a:p>
        </p:txBody>
      </p:sp>
    </p:spTree>
    <p:extLst>
      <p:ext uri="{BB962C8B-B14F-4D97-AF65-F5344CB8AC3E}">
        <p14:creationId xmlns:p14="http://schemas.microsoft.com/office/powerpoint/2010/main" val="3013253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2692400"/>
            <a:ext cx="9144000" cy="1460499"/>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79" algn="ctr"/>
            <a:r>
              <a:rPr lang="en-US" sz="2400" b="1" dirty="0">
                <a:latin typeface="Arial" panose="020B0604020202020204" pitchFamily="34" charset="0"/>
                <a:cs typeface="Arial" panose="020B0604020202020204" pitchFamily="34" charset="0"/>
              </a:rPr>
              <a:t>Impact</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8447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Boosting African industrial trade</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501" y="4866182"/>
            <a:ext cx="8731025" cy="1641641"/>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246549" y="4924518"/>
            <a:ext cx="8501213" cy="1554272"/>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Intra-African exports would increase the most for industrial products; with gains ranging between around 25 per cent (or US$ 36.1 billion) and almost 30 per cent (or US$ 43.3 billion) under low ambition scenario and high ambition scenario</a:t>
            </a:r>
          </a:p>
          <a:p>
            <a:pPr marL="285744" indent="-285744">
              <a:spcAft>
                <a:spcPts val="600"/>
              </a:spcAft>
              <a:buFont typeface="Arial" panose="020B0604020202020204" pitchFamily="34" charset="0"/>
              <a:buChar char="•"/>
            </a:pPr>
            <a:r>
              <a:rPr lang="en-US" dirty="0">
                <a:solidFill>
                  <a:srgbClr val="000000"/>
                </a:solidFill>
                <a:latin typeface="+mj-lt"/>
              </a:rPr>
              <a:t>Largest increases in exports of vehicles and transport equipment, energy, metals, machinery, chemical products, sugar, other food products, wood and paper, and textiles</a:t>
            </a:r>
          </a:p>
        </p:txBody>
      </p:sp>
      <p:sp>
        <p:nvSpPr>
          <p:cNvPr id="2" name="TextBox 1"/>
          <p:cNvSpPr txBox="1"/>
          <p:nvPr/>
        </p:nvSpPr>
        <p:spPr>
          <a:xfrm>
            <a:off x="579122" y="577024"/>
            <a:ext cx="8308403" cy="646331"/>
          </a:xfrm>
          <a:prstGeom prst="rect">
            <a:avLst/>
          </a:prstGeom>
          <a:noFill/>
        </p:spPr>
        <p:txBody>
          <a:bodyPr wrap="square" rtlCol="0">
            <a:spAutoFit/>
          </a:bodyPr>
          <a:lstStyle/>
          <a:p>
            <a:pPr algn="ctr"/>
            <a:r>
              <a:rPr lang="en-US" dirty="0"/>
              <a:t>Change in intra-African exports by main sectors, as compared to the baseline without AfCFTA in place - 2040 - US$ </a:t>
            </a:r>
            <a:r>
              <a:rPr lang="en-US" dirty="0" err="1"/>
              <a:t>bn</a:t>
            </a:r>
            <a:r>
              <a:rPr lang="en-US" dirty="0"/>
              <a:t> (various scenarios)</a:t>
            </a:r>
            <a:endParaRPr lang="en-GB" dirty="0"/>
          </a:p>
        </p:txBody>
      </p:sp>
      <p:graphicFrame>
        <p:nvGraphicFramePr>
          <p:cNvPr id="11" name="Chart 10"/>
          <p:cNvGraphicFramePr/>
          <p:nvPr>
            <p:extLst>
              <p:ext uri="{D42A27DB-BD31-4B8C-83A1-F6EECF244321}">
                <p14:modId xmlns:p14="http://schemas.microsoft.com/office/powerpoint/2010/main" val="4286610372"/>
              </p:ext>
            </p:extLst>
          </p:nvPr>
        </p:nvGraphicFramePr>
        <p:xfrm>
          <a:off x="45690" y="1141624"/>
          <a:ext cx="9085611" cy="37556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57567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2657793219"/>
              </p:ext>
            </p:extLst>
          </p:nvPr>
        </p:nvGraphicFramePr>
        <p:xfrm>
          <a:off x="120650" y="1289898"/>
          <a:ext cx="9023350" cy="4181517"/>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Export gains by sector</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501" y="5471415"/>
            <a:ext cx="8731025" cy="1036408"/>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156501" y="5471415"/>
            <a:ext cx="8501213" cy="923330"/>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Largest increases in exports of vehicles and transport equipment, energy, metals, machinery, chemical products, sugar, other food products, wood and paper, milk and dairy, and textiles.</a:t>
            </a:r>
          </a:p>
        </p:txBody>
      </p:sp>
      <p:sp>
        <p:nvSpPr>
          <p:cNvPr id="2" name="TextBox 1"/>
          <p:cNvSpPr txBox="1"/>
          <p:nvPr/>
        </p:nvSpPr>
        <p:spPr>
          <a:xfrm>
            <a:off x="579122" y="577024"/>
            <a:ext cx="8308403" cy="646331"/>
          </a:xfrm>
          <a:prstGeom prst="rect">
            <a:avLst/>
          </a:prstGeom>
          <a:noFill/>
        </p:spPr>
        <p:txBody>
          <a:bodyPr wrap="square" rtlCol="0">
            <a:spAutoFit/>
          </a:bodyPr>
          <a:lstStyle/>
          <a:p>
            <a:pPr algn="ctr"/>
            <a:r>
              <a:rPr lang="en-US" dirty="0"/>
              <a:t>Top 10 gains in intra-African exports by sectors, as compared to the baseline without AfCFTA in place - 2040 - US$ </a:t>
            </a:r>
            <a:r>
              <a:rPr lang="en-US" dirty="0" err="1"/>
              <a:t>bn</a:t>
            </a:r>
            <a:r>
              <a:rPr lang="en-US" dirty="0"/>
              <a:t> (various scenarios)</a:t>
            </a:r>
          </a:p>
        </p:txBody>
      </p:sp>
    </p:spTree>
    <p:extLst>
      <p:ext uri="{BB962C8B-B14F-4D97-AF65-F5344CB8AC3E}">
        <p14:creationId xmlns:p14="http://schemas.microsoft.com/office/powerpoint/2010/main" val="2617845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3590732313"/>
              </p:ext>
            </p:extLst>
          </p:nvPr>
        </p:nvGraphicFramePr>
        <p:xfrm>
          <a:off x="0" y="1514258"/>
          <a:ext cx="9102522" cy="4298334"/>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ângulo arredondado 8">
            <a:extLst>
              <a:ext uri="{FF2B5EF4-FFF2-40B4-BE49-F238E27FC236}">
                <a16:creationId xmlns:a16="http://schemas.microsoft.com/office/drawing/2014/main" id="{7077EECA-84C8-4BEC-84D1-391FF65C217C}"/>
              </a:ext>
            </a:extLst>
          </p:cNvPr>
          <p:cNvSpPr/>
          <p:nvPr/>
        </p:nvSpPr>
        <p:spPr>
          <a:xfrm>
            <a:off x="0" y="-19136"/>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000" b="1" dirty="0">
                <a:latin typeface="Arial" panose="020B0604020202020204" pitchFamily="34" charset="0"/>
                <a:cs typeface="Arial" panose="020B0604020202020204" pitchFamily="34" charset="0"/>
              </a:rPr>
              <a:t>Export gains by level of development</a:t>
            </a:r>
            <a:endParaRPr lang="en-GB" sz="2000" b="1" dirty="0">
              <a:latin typeface="Arial" panose="020B0604020202020204" pitchFamily="34" charset="0"/>
              <a:cs typeface="Arial" panose="020B0604020202020204" pitchFamily="34" charset="0"/>
            </a:endParaRPr>
          </a:p>
        </p:txBody>
      </p:sp>
      <p:sp>
        <p:nvSpPr>
          <p:cNvPr id="10" name="Rounded Rectangle 9"/>
          <p:cNvSpPr/>
          <p:nvPr/>
        </p:nvSpPr>
        <p:spPr bwMode="auto">
          <a:xfrm>
            <a:off x="156501" y="5881351"/>
            <a:ext cx="8731025" cy="626471"/>
          </a:xfrm>
          <a:prstGeom prst="roundRect">
            <a:avLst>
              <a:gd name="adj" fmla="val 8569"/>
            </a:avLst>
          </a:prstGeom>
          <a:solidFill>
            <a:srgbClr val="FFFFFF">
              <a:lumMod val="95000"/>
            </a:srgbClr>
          </a:solidFill>
          <a:ln w="25400" cap="flat" cmpd="sng" algn="ctr">
            <a:solidFill>
              <a:srgbClr val="FFFFFF"/>
            </a:solidFill>
            <a:prstDash val="soli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fontAlgn="base" hangingPunct="0">
              <a:spcBef>
                <a:spcPct val="0"/>
              </a:spcBef>
              <a:spcAft>
                <a:spcPct val="0"/>
              </a:spcAft>
              <a:defRPr/>
            </a:pPr>
            <a:endParaRPr lang="en-GB" kern="0">
              <a:solidFill>
                <a:srgbClr val="000000"/>
              </a:solidFill>
              <a:latin typeface="Calibri"/>
              <a:ea typeface="Calibri" pitchFamily="34" charset="0"/>
              <a:cs typeface="Calibri" pitchFamily="34" charset="0"/>
              <a:sym typeface="Calibri" pitchFamily="34" charset="0"/>
            </a:endParaRPr>
          </a:p>
        </p:txBody>
      </p:sp>
      <p:sp>
        <p:nvSpPr>
          <p:cNvPr id="4" name="Rectangle 3">
            <a:extLst>
              <a:ext uri="{FF2B5EF4-FFF2-40B4-BE49-F238E27FC236}">
                <a16:creationId xmlns:a16="http://schemas.microsoft.com/office/drawing/2014/main" id="{5ADCCB25-F525-4BA9-AB6A-B006D3337394}"/>
              </a:ext>
            </a:extLst>
          </p:cNvPr>
          <p:cNvSpPr/>
          <p:nvPr/>
        </p:nvSpPr>
        <p:spPr>
          <a:xfrm>
            <a:off x="156501" y="5975541"/>
            <a:ext cx="8501213" cy="369332"/>
          </a:xfrm>
          <a:prstGeom prst="rect">
            <a:avLst/>
          </a:prstGeom>
        </p:spPr>
        <p:txBody>
          <a:bodyPr wrap="square">
            <a:spAutoFit/>
          </a:bodyPr>
          <a:lstStyle/>
          <a:p>
            <a:pPr marL="285744" indent="-285744">
              <a:spcAft>
                <a:spcPts val="600"/>
              </a:spcAft>
              <a:buFont typeface="Arial" panose="020B0604020202020204" pitchFamily="34" charset="0"/>
              <a:buChar char="•"/>
            </a:pPr>
            <a:r>
              <a:rPr lang="en-US" dirty="0">
                <a:solidFill>
                  <a:srgbClr val="000000"/>
                </a:solidFill>
                <a:latin typeface="+mj-lt"/>
              </a:rPr>
              <a:t>African LDCs are estimated to have the greatest forecast boost to industrial exports</a:t>
            </a:r>
          </a:p>
        </p:txBody>
      </p:sp>
      <p:sp>
        <p:nvSpPr>
          <p:cNvPr id="2" name="TextBox 1"/>
          <p:cNvSpPr txBox="1"/>
          <p:nvPr/>
        </p:nvSpPr>
        <p:spPr>
          <a:xfrm>
            <a:off x="579123" y="759904"/>
            <a:ext cx="8308403" cy="923330"/>
          </a:xfrm>
          <a:prstGeom prst="rect">
            <a:avLst/>
          </a:prstGeom>
          <a:noFill/>
        </p:spPr>
        <p:txBody>
          <a:bodyPr wrap="square" rtlCol="0">
            <a:spAutoFit/>
          </a:bodyPr>
          <a:lstStyle/>
          <a:p>
            <a:pPr algn="ctr"/>
            <a:r>
              <a:rPr lang="en-US" dirty="0"/>
              <a:t>Proportion of total gains in Africa’s (non-LDCs vs. LDCs) exports to Africa, by main sectors, under intermediate ambition scenario (as compared to baseline) – in 2040</a:t>
            </a:r>
          </a:p>
          <a:p>
            <a:pPr algn="ctr"/>
            <a:endParaRPr lang="en-US" dirty="0"/>
          </a:p>
        </p:txBody>
      </p:sp>
    </p:spTree>
    <p:extLst>
      <p:ext uri="{BB962C8B-B14F-4D97-AF65-F5344CB8AC3E}">
        <p14:creationId xmlns:p14="http://schemas.microsoft.com/office/powerpoint/2010/main" val="1760170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2692400"/>
            <a:ext cx="9144000" cy="1460499"/>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79" algn="ctr"/>
            <a:r>
              <a:rPr lang="en-US" sz="2400" b="1" dirty="0">
                <a:latin typeface="Arial" panose="020B0604020202020204" pitchFamily="34" charset="0"/>
                <a:cs typeface="Arial" panose="020B0604020202020204" pitchFamily="34" charset="0"/>
              </a:rPr>
              <a:t>State of play</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3170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0" y="-1380"/>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State of play: Dec, 2020</a:t>
            </a:r>
          </a:p>
        </p:txBody>
      </p:sp>
      <p:sp>
        <p:nvSpPr>
          <p:cNvPr id="24" name="Rounded Rectangle 23">
            <a:extLst>
              <a:ext uri="{FF2B5EF4-FFF2-40B4-BE49-F238E27FC236}">
                <a16:creationId xmlns:a16="http://schemas.microsoft.com/office/drawing/2014/main" id="{B5AFA08D-9F83-8843-B7CD-6C0536EEDF91}"/>
              </a:ext>
            </a:extLst>
          </p:cNvPr>
          <p:cNvSpPr/>
          <p:nvPr/>
        </p:nvSpPr>
        <p:spPr bwMode="auto">
          <a:xfrm>
            <a:off x="1490896" y="926624"/>
            <a:ext cx="6912768" cy="967582"/>
          </a:xfrm>
          <a:prstGeom prst="roundRect">
            <a:avLst/>
          </a:prstGeom>
          <a:solidFill>
            <a:schemeClr val="accent3">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54 AU countries have signed the agreement (only Eritrea</a:t>
            </a:r>
            <a:r>
              <a:rPr kumimoji="0" lang="en-US" sz="1800" b="0" i="0" u="none" strike="noStrike" cap="none" normalizeH="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remains)</a:t>
            </a:r>
            <a:endParaRPr lang="en-US" dirty="0">
              <a:solidFill>
                <a:schemeClr val="bg1"/>
              </a:solidFill>
              <a:latin typeface="Arial" panose="020B0604020202020204" pitchFamily="34" charset="0"/>
              <a:ea typeface="Calibri" pitchFamily="34" charset="0"/>
              <a:cs typeface="Arial" panose="020B0604020202020204" pitchFamily="34" charset="0"/>
            </a:endParaRPr>
          </a:p>
        </p:txBody>
      </p:sp>
      <p:sp>
        <p:nvSpPr>
          <p:cNvPr id="25" name="Oval 24">
            <a:extLst>
              <a:ext uri="{FF2B5EF4-FFF2-40B4-BE49-F238E27FC236}">
                <a16:creationId xmlns:a16="http://schemas.microsoft.com/office/drawing/2014/main" id="{ADD23015-E442-6347-B0FB-8C4B7C7EF9DF}"/>
              </a:ext>
            </a:extLst>
          </p:cNvPr>
          <p:cNvSpPr/>
          <p:nvPr/>
        </p:nvSpPr>
        <p:spPr bwMode="auto">
          <a:xfrm>
            <a:off x="842824" y="891010"/>
            <a:ext cx="1038810" cy="1038810"/>
          </a:xfrm>
          <a:prstGeom prst="ellipse">
            <a:avLst/>
          </a:prstGeom>
          <a:solidFill>
            <a:schemeClr val="accent3">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6" name="Rounded Rectangle 25">
            <a:extLst>
              <a:ext uri="{FF2B5EF4-FFF2-40B4-BE49-F238E27FC236}">
                <a16:creationId xmlns:a16="http://schemas.microsoft.com/office/drawing/2014/main" id="{AF25BCEA-33DF-7949-BF75-BC2E9A3DE483}"/>
              </a:ext>
            </a:extLst>
          </p:cNvPr>
          <p:cNvSpPr/>
          <p:nvPr/>
        </p:nvSpPr>
        <p:spPr bwMode="auto">
          <a:xfrm>
            <a:off x="1490896" y="2264124"/>
            <a:ext cx="6912768" cy="967582"/>
          </a:xfrm>
          <a:prstGeom prst="roundRect">
            <a:avLst/>
          </a:prstGeom>
          <a:solidFill>
            <a:schemeClr val="accent3"/>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34 have deposited instrument of ratification (plus 2 who’ve ratified domestically, but not yet deposited)</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7" name="Oval 26">
            <a:extLst>
              <a:ext uri="{FF2B5EF4-FFF2-40B4-BE49-F238E27FC236}">
                <a16:creationId xmlns:a16="http://schemas.microsoft.com/office/drawing/2014/main" id="{39ABA15F-FE4F-C543-8EDB-49ECC5FBFF49}"/>
              </a:ext>
            </a:extLst>
          </p:cNvPr>
          <p:cNvSpPr/>
          <p:nvPr/>
        </p:nvSpPr>
        <p:spPr bwMode="auto">
          <a:xfrm>
            <a:off x="842824" y="2228510"/>
            <a:ext cx="1038810" cy="1038810"/>
          </a:xfrm>
          <a:prstGeom prst="ellipse">
            <a:avLst/>
          </a:prstGeom>
          <a:solidFill>
            <a:schemeClr val="accent3"/>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8" name="Rounded Rectangle 27">
            <a:extLst>
              <a:ext uri="{FF2B5EF4-FFF2-40B4-BE49-F238E27FC236}">
                <a16:creationId xmlns:a16="http://schemas.microsoft.com/office/drawing/2014/main" id="{FDF5EFF4-4212-7647-AB38-678F9138FA05}"/>
              </a:ext>
            </a:extLst>
          </p:cNvPr>
          <p:cNvSpPr/>
          <p:nvPr/>
        </p:nvSpPr>
        <p:spPr bwMode="auto">
          <a:xfrm>
            <a:off x="1490896" y="3601624"/>
            <a:ext cx="6912768" cy="967582"/>
          </a:xfrm>
          <a:prstGeom prst="roundRect">
            <a:avLst/>
          </a:prstGeom>
          <a:solidFill>
            <a:schemeClr val="accent3">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41 States have submitted tariff schedules (incl. SACU, EAC, ECOWAS and CEMAC).</a:t>
            </a:r>
            <a:endParaRPr kumimoji="0" lang="en-US" sz="180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9" name="Oval 28">
            <a:extLst>
              <a:ext uri="{FF2B5EF4-FFF2-40B4-BE49-F238E27FC236}">
                <a16:creationId xmlns:a16="http://schemas.microsoft.com/office/drawing/2014/main" id="{EB1675F3-948F-7E4C-BAEE-3152B2138C60}"/>
              </a:ext>
            </a:extLst>
          </p:cNvPr>
          <p:cNvSpPr/>
          <p:nvPr/>
        </p:nvSpPr>
        <p:spPr bwMode="auto">
          <a:xfrm>
            <a:off x="842824" y="3566010"/>
            <a:ext cx="1038810" cy="1038810"/>
          </a:xfrm>
          <a:prstGeom prst="ellipse">
            <a:avLst/>
          </a:prstGeom>
          <a:solidFill>
            <a:schemeClr val="accent3">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0" name="Rounded Rectangle 29">
            <a:extLst>
              <a:ext uri="{FF2B5EF4-FFF2-40B4-BE49-F238E27FC236}">
                <a16:creationId xmlns:a16="http://schemas.microsoft.com/office/drawing/2014/main" id="{44249C1D-447D-BB4A-8D37-FA33013E6F9C}"/>
              </a:ext>
            </a:extLst>
          </p:cNvPr>
          <p:cNvSpPr/>
          <p:nvPr/>
        </p:nvSpPr>
        <p:spPr bwMode="auto">
          <a:xfrm>
            <a:off x="1506245" y="4939124"/>
            <a:ext cx="6912768" cy="967582"/>
          </a:xfrm>
          <a:prstGeom prst="roundRect">
            <a:avLst/>
          </a:prstGeom>
          <a:solidFill>
            <a:schemeClr val="accent3">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sym typeface="Calibri" pitchFamily="34" charset="0"/>
              </a:rPr>
              <a:t>12</a:t>
            </a: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States have submitted</a:t>
            </a:r>
            <a:r>
              <a:rPr kumimoji="0" lang="en-US" sz="1800" b="0" i="0" u="none" strike="noStrike" cap="none" normalizeH="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initial services schedules of concessions (but these have not yet been “negotiated”)</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31" name="Oval 30">
            <a:extLst>
              <a:ext uri="{FF2B5EF4-FFF2-40B4-BE49-F238E27FC236}">
                <a16:creationId xmlns:a16="http://schemas.microsoft.com/office/drawing/2014/main" id="{3002C864-D61B-3847-B2E5-D5CE273203CF}"/>
              </a:ext>
            </a:extLst>
          </p:cNvPr>
          <p:cNvSpPr/>
          <p:nvPr/>
        </p:nvSpPr>
        <p:spPr bwMode="auto">
          <a:xfrm>
            <a:off x="858173" y="4903510"/>
            <a:ext cx="1038810" cy="1038810"/>
          </a:xfrm>
          <a:prstGeom prst="ellipse">
            <a:avLst/>
          </a:prstGeom>
          <a:solidFill>
            <a:schemeClr val="accent3">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51" name="Picture 50" descr="A picture containing drawing&#10;&#10;Description automatically generated">
            <a:extLst>
              <a:ext uri="{FF2B5EF4-FFF2-40B4-BE49-F238E27FC236}">
                <a16:creationId xmlns:a16="http://schemas.microsoft.com/office/drawing/2014/main" id="{7A46EBAA-4853-D849-9441-1709517F5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294" y="3777314"/>
            <a:ext cx="573870" cy="573870"/>
          </a:xfrm>
          <a:prstGeom prst="rect">
            <a:avLst/>
          </a:prstGeom>
        </p:spPr>
      </p:pic>
      <p:sp>
        <p:nvSpPr>
          <p:cNvPr id="3" name="Rectangle 2"/>
          <p:cNvSpPr/>
          <p:nvPr/>
        </p:nvSpPr>
        <p:spPr>
          <a:xfrm>
            <a:off x="1075294" y="1143000"/>
            <a:ext cx="511394" cy="482504"/>
          </a:xfrm>
          <a:prstGeom prst="rect">
            <a:avLst/>
          </a:prstGeom>
          <a: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1026214" y="2421264"/>
            <a:ext cx="702727" cy="623980"/>
          </a:xfrm>
          <a:prstGeom prst="rect">
            <a:avLst/>
          </a:prstGeom>
          <a:blipFill>
            <a:blip r:embed="rId6">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picture containing drawing&#10;&#10;Description automatically generated">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42" y="5135980"/>
            <a:ext cx="573870" cy="573870"/>
          </a:xfrm>
          <a:prstGeom prst="rect">
            <a:avLst/>
          </a:prstGeom>
        </p:spPr>
      </p:pic>
    </p:spTree>
    <p:extLst>
      <p:ext uri="{BB962C8B-B14F-4D97-AF65-F5344CB8AC3E}">
        <p14:creationId xmlns:p14="http://schemas.microsoft.com/office/powerpoint/2010/main" val="4121954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0" y="2692400"/>
            <a:ext cx="9144000" cy="1460499"/>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noAutofit/>
          </a:bodyPr>
          <a:lstStyle/>
          <a:p>
            <a:pPr marL="357179" algn="ctr"/>
            <a:r>
              <a:rPr lang="en-US" sz="2400" b="1" dirty="0">
                <a:latin typeface="Arial" panose="020B0604020202020204" pitchFamily="34" charset="0"/>
                <a:cs typeface="Arial" panose="020B0604020202020204" pitchFamily="34" charset="0"/>
              </a:rPr>
              <a:t>Next steps</a:t>
            </a:r>
            <a:endParaRPr lang="en-GB"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7670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0" y="-1380"/>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Finish-up phase I and implementation </a:t>
            </a:r>
          </a:p>
        </p:txBody>
      </p:sp>
      <p:sp>
        <p:nvSpPr>
          <p:cNvPr id="24" name="Rounded Rectangle 23">
            <a:extLst>
              <a:ext uri="{FF2B5EF4-FFF2-40B4-BE49-F238E27FC236}">
                <a16:creationId xmlns:a16="http://schemas.microsoft.com/office/drawing/2014/main" id="{B5AFA08D-9F83-8843-B7CD-6C0536EEDF91}"/>
              </a:ext>
            </a:extLst>
          </p:cNvPr>
          <p:cNvSpPr/>
          <p:nvPr/>
        </p:nvSpPr>
        <p:spPr bwMode="auto">
          <a:xfrm>
            <a:off x="1490896" y="926624"/>
            <a:ext cx="6912768" cy="967582"/>
          </a:xfrm>
          <a:prstGeom prst="roundRect">
            <a:avLst/>
          </a:prstGeom>
          <a:solidFill>
            <a:schemeClr val="accent2">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Resolve remaining c.10% of rules of origin: sticking points on fruit juice, wheat flour, spices, etc. Waivers could be offered</a:t>
            </a:r>
            <a:r>
              <a:rPr kumimoji="0" lang="en-US" sz="1800" b="0" i="0" u="none" strike="noStrike" cap="none" normalizeH="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to some sensitive countries (SIDS </a:t>
            </a:r>
            <a:r>
              <a:rPr kumimoji="0" lang="en-US" sz="1800" b="0" i="0" u="none" strike="noStrike" cap="none" normalizeH="0" dirty="0" err="1">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etc</a:t>
            </a:r>
            <a:r>
              <a:rPr kumimoji="0" lang="en-US" sz="1800" b="0" i="0" u="none" strike="noStrike" cap="none" normalizeH="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a:t>
            </a:r>
            <a:endParaRPr lang="en-US" dirty="0">
              <a:solidFill>
                <a:schemeClr val="bg1"/>
              </a:solidFill>
              <a:latin typeface="Arial" panose="020B0604020202020204" pitchFamily="34" charset="0"/>
              <a:ea typeface="Calibri" pitchFamily="34" charset="0"/>
              <a:cs typeface="Arial" panose="020B0604020202020204" pitchFamily="34" charset="0"/>
            </a:endParaRPr>
          </a:p>
        </p:txBody>
      </p:sp>
      <p:sp>
        <p:nvSpPr>
          <p:cNvPr id="25" name="Oval 24">
            <a:extLst>
              <a:ext uri="{FF2B5EF4-FFF2-40B4-BE49-F238E27FC236}">
                <a16:creationId xmlns:a16="http://schemas.microsoft.com/office/drawing/2014/main" id="{ADD23015-E442-6347-B0FB-8C4B7C7EF9DF}"/>
              </a:ext>
            </a:extLst>
          </p:cNvPr>
          <p:cNvSpPr/>
          <p:nvPr/>
        </p:nvSpPr>
        <p:spPr bwMode="auto">
          <a:xfrm>
            <a:off x="842824" y="891010"/>
            <a:ext cx="1038810" cy="1038810"/>
          </a:xfrm>
          <a:prstGeom prst="ellipse">
            <a:avLst/>
          </a:prstGeom>
          <a:solidFill>
            <a:schemeClr val="accent2">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6" name="Rounded Rectangle 25">
            <a:extLst>
              <a:ext uri="{FF2B5EF4-FFF2-40B4-BE49-F238E27FC236}">
                <a16:creationId xmlns:a16="http://schemas.microsoft.com/office/drawing/2014/main" id="{AF25BCEA-33DF-7949-BF75-BC2E9A3DE483}"/>
              </a:ext>
            </a:extLst>
          </p:cNvPr>
          <p:cNvSpPr/>
          <p:nvPr/>
        </p:nvSpPr>
        <p:spPr bwMode="auto">
          <a:xfrm>
            <a:off x="1490896" y="2264124"/>
            <a:ext cx="6912768" cy="967582"/>
          </a:xfrm>
          <a:prstGeom prst="roundRect">
            <a:avLst/>
          </a:prstGeom>
          <a:solidFill>
            <a:schemeClr val="accent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sym typeface="Calibri" pitchFamily="34" charset="0"/>
              </a:rPr>
              <a:t>Tariff / services offers submitted for further countries: AUC continuing to provide technical assistance where needed. And further ratifications. </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7" name="Oval 26">
            <a:extLst>
              <a:ext uri="{FF2B5EF4-FFF2-40B4-BE49-F238E27FC236}">
                <a16:creationId xmlns:a16="http://schemas.microsoft.com/office/drawing/2014/main" id="{39ABA15F-FE4F-C543-8EDB-49ECC5FBFF49}"/>
              </a:ext>
            </a:extLst>
          </p:cNvPr>
          <p:cNvSpPr/>
          <p:nvPr/>
        </p:nvSpPr>
        <p:spPr bwMode="auto">
          <a:xfrm>
            <a:off x="842824" y="2228510"/>
            <a:ext cx="1038810" cy="1038810"/>
          </a:xfrm>
          <a:prstGeom prst="ellipse">
            <a:avLst/>
          </a:prstGeom>
          <a:solidFill>
            <a:schemeClr val="accent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8" name="Rounded Rectangle 27">
            <a:extLst>
              <a:ext uri="{FF2B5EF4-FFF2-40B4-BE49-F238E27FC236}">
                <a16:creationId xmlns:a16="http://schemas.microsoft.com/office/drawing/2014/main" id="{FDF5EFF4-4212-7647-AB38-678F9138FA05}"/>
              </a:ext>
            </a:extLst>
          </p:cNvPr>
          <p:cNvSpPr/>
          <p:nvPr/>
        </p:nvSpPr>
        <p:spPr bwMode="auto">
          <a:xfrm>
            <a:off x="1490896" y="3601624"/>
            <a:ext cx="6912768" cy="967582"/>
          </a:xfrm>
          <a:prstGeom prst="roundRect">
            <a:avLst/>
          </a:prstGeom>
          <a:solidFill>
            <a:schemeClr val="accent2">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Reforms to implement agreed to commitments: operationalization of customs provisions,</a:t>
            </a:r>
            <a:r>
              <a:rPr kumimoji="0" lang="en-US" sz="1800" b="0" i="0" u="none" strike="noStrike" cap="none" normalizeH="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awareness among economic operators, customs documents</a:t>
            </a:r>
            <a:endParaRPr kumimoji="0" lang="en-US" sz="180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9" name="Oval 28">
            <a:extLst>
              <a:ext uri="{FF2B5EF4-FFF2-40B4-BE49-F238E27FC236}">
                <a16:creationId xmlns:a16="http://schemas.microsoft.com/office/drawing/2014/main" id="{EB1675F3-948F-7E4C-BAEE-3152B2138C60}"/>
              </a:ext>
            </a:extLst>
          </p:cNvPr>
          <p:cNvSpPr/>
          <p:nvPr/>
        </p:nvSpPr>
        <p:spPr bwMode="auto">
          <a:xfrm>
            <a:off x="842824" y="3566010"/>
            <a:ext cx="1038810" cy="1038810"/>
          </a:xfrm>
          <a:prstGeom prst="ellipse">
            <a:avLst/>
          </a:prstGeom>
          <a:solidFill>
            <a:schemeClr val="accent2">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0" name="Rounded Rectangle 29">
            <a:extLst>
              <a:ext uri="{FF2B5EF4-FFF2-40B4-BE49-F238E27FC236}">
                <a16:creationId xmlns:a16="http://schemas.microsoft.com/office/drawing/2014/main" id="{44249C1D-447D-BB4A-8D37-FA33013E6F9C}"/>
              </a:ext>
            </a:extLst>
          </p:cNvPr>
          <p:cNvSpPr/>
          <p:nvPr/>
        </p:nvSpPr>
        <p:spPr bwMode="auto">
          <a:xfrm>
            <a:off x="1506245" y="4939124"/>
            <a:ext cx="6912768" cy="967582"/>
          </a:xfrm>
          <a:prstGeom prst="roundRect">
            <a:avLst/>
          </a:prstGeom>
          <a:solidFill>
            <a:schemeClr val="accent2">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AfCFTA National Strategies: prioritize opportunities and coordinate implementation </a:t>
            </a:r>
          </a:p>
        </p:txBody>
      </p:sp>
      <p:sp>
        <p:nvSpPr>
          <p:cNvPr id="31" name="Oval 30">
            <a:extLst>
              <a:ext uri="{FF2B5EF4-FFF2-40B4-BE49-F238E27FC236}">
                <a16:creationId xmlns:a16="http://schemas.microsoft.com/office/drawing/2014/main" id="{3002C864-D61B-3847-B2E5-D5CE273203CF}"/>
              </a:ext>
            </a:extLst>
          </p:cNvPr>
          <p:cNvSpPr/>
          <p:nvPr/>
        </p:nvSpPr>
        <p:spPr bwMode="auto">
          <a:xfrm>
            <a:off x="858173" y="4903510"/>
            <a:ext cx="1038810" cy="1038810"/>
          </a:xfrm>
          <a:prstGeom prst="ellipse">
            <a:avLst/>
          </a:prstGeom>
          <a:solidFill>
            <a:schemeClr val="accent2">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51" name="Picture 50" descr="A picture containing drawing&#10;&#10;Description automatically generated">
            <a:extLst>
              <a:ext uri="{FF2B5EF4-FFF2-40B4-BE49-F238E27FC236}">
                <a16:creationId xmlns:a16="http://schemas.microsoft.com/office/drawing/2014/main" id="{7A46EBAA-4853-D849-9441-1709517F5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42" y="2487136"/>
            <a:ext cx="573870" cy="573870"/>
          </a:xfrm>
          <a:prstGeom prst="rect">
            <a:avLst/>
          </a:prstGeom>
        </p:spPr>
      </p:pic>
      <p:sp>
        <p:nvSpPr>
          <p:cNvPr id="3" name="Rectangle 2"/>
          <p:cNvSpPr/>
          <p:nvPr/>
        </p:nvSpPr>
        <p:spPr>
          <a:xfrm>
            <a:off x="919170" y="1204677"/>
            <a:ext cx="886118" cy="495300"/>
          </a:xfrm>
          <a:prstGeom prst="rect">
            <a:avLst/>
          </a:prstGeom>
          <a:blipFill>
            <a:blip r:embed="rId4">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contrast="1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1050753" y="3780528"/>
            <a:ext cx="653648" cy="671165"/>
          </a:xfrm>
          <a:prstGeom prst="rect">
            <a:avLst/>
          </a:prstGeom>
          <a:blipFill>
            <a:blip r:embed="rId6">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contrast="1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803735" y="4834263"/>
            <a:ext cx="1147683" cy="1177304"/>
          </a:xfrm>
          <a:prstGeom prst="rect">
            <a:avLst/>
          </a:prstGeom>
          <a:blipFill>
            <a:blip r:embed="rId8">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contrast="1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3872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0" y="-1380"/>
            <a:ext cx="9144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Phase II: competition policy</a:t>
            </a:r>
          </a:p>
        </p:txBody>
      </p:sp>
      <p:sp>
        <p:nvSpPr>
          <p:cNvPr id="18" name="Text Box 215"/>
          <p:cNvSpPr txBox="1"/>
          <p:nvPr/>
        </p:nvSpPr>
        <p:spPr>
          <a:xfrm>
            <a:off x="0" y="1477219"/>
            <a:ext cx="1397484" cy="46879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GB" dirty="0">
                <a:solidFill>
                  <a:srgbClr val="002060"/>
                </a:solidFill>
                <a:effectLst/>
                <a:ea typeface="Calibri" panose="020F0502020204030204" pitchFamily="34" charset="0"/>
              </a:rPr>
              <a:t>Enforcement</a:t>
            </a:r>
            <a:endParaRPr lang="en-GB" dirty="0">
              <a:effectLst/>
              <a:ea typeface="Calibri" panose="020F0502020204030204" pitchFamily="34" charset="0"/>
            </a:endParaRPr>
          </a:p>
        </p:txBody>
      </p:sp>
      <p:sp>
        <p:nvSpPr>
          <p:cNvPr id="19" name="Text Box 13"/>
          <p:cNvSpPr txBox="1"/>
          <p:nvPr/>
        </p:nvSpPr>
        <p:spPr>
          <a:xfrm>
            <a:off x="334060" y="3387523"/>
            <a:ext cx="1082911" cy="46879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GB">
                <a:solidFill>
                  <a:srgbClr val="002060"/>
                </a:solidFill>
                <a:effectLst/>
                <a:ea typeface="Calibri" panose="020F0502020204030204" pitchFamily="34" charset="0"/>
              </a:rPr>
              <a:t>Coverage</a:t>
            </a:r>
            <a:endParaRPr lang="en-GB">
              <a:effectLst/>
              <a:ea typeface="Calibri" panose="020F0502020204030204" pitchFamily="34" charset="0"/>
            </a:endParaRPr>
          </a:p>
        </p:txBody>
      </p:sp>
      <p:sp>
        <p:nvSpPr>
          <p:cNvPr id="20" name="Teardrop 19"/>
          <p:cNvSpPr/>
          <p:nvPr/>
        </p:nvSpPr>
        <p:spPr>
          <a:xfrm rot="18854542">
            <a:off x="7756988" y="5060192"/>
            <a:ext cx="757534" cy="598524"/>
          </a:xfrm>
          <a:prstGeom prst="teardrop">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21" name="Teardrop 20"/>
          <p:cNvSpPr/>
          <p:nvPr/>
        </p:nvSpPr>
        <p:spPr>
          <a:xfrm rot="18854542">
            <a:off x="4776501" y="5060168"/>
            <a:ext cx="757534" cy="598682"/>
          </a:xfrm>
          <a:prstGeom prst="teardrop">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22" name="Teardrop 21"/>
          <p:cNvSpPr/>
          <p:nvPr/>
        </p:nvSpPr>
        <p:spPr>
          <a:xfrm rot="18854542">
            <a:off x="3309224" y="5060168"/>
            <a:ext cx="757534" cy="598682"/>
          </a:xfrm>
          <a:prstGeom prst="teardrop">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23" name="Teardrop 22"/>
          <p:cNvSpPr/>
          <p:nvPr/>
        </p:nvSpPr>
        <p:spPr>
          <a:xfrm rot="18854542">
            <a:off x="1843315" y="5060169"/>
            <a:ext cx="757534" cy="598682"/>
          </a:xfrm>
          <a:prstGeom prst="teardrop">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32" name="Rounded Rectangle 31"/>
          <p:cNvSpPr/>
          <p:nvPr/>
        </p:nvSpPr>
        <p:spPr>
          <a:xfrm>
            <a:off x="1570082" y="4994812"/>
            <a:ext cx="1391917" cy="12779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700" dirty="0">
                <a:solidFill>
                  <a:srgbClr val="215868"/>
                </a:solidFill>
                <a:effectLst/>
                <a:ea typeface="Calibri" panose="020F0502020204030204" pitchFamily="34" charset="0"/>
              </a:rPr>
              <a:t>Cartels and restrictive agreements</a:t>
            </a:r>
            <a:endParaRPr lang="en-GB" sz="1700" dirty="0">
              <a:effectLst/>
              <a:ea typeface="Calibri" panose="020F0502020204030204" pitchFamily="34" charset="0"/>
            </a:endParaRPr>
          </a:p>
        </p:txBody>
      </p:sp>
      <p:sp>
        <p:nvSpPr>
          <p:cNvPr id="33" name="Down Arrow 32"/>
          <p:cNvSpPr/>
          <p:nvPr/>
        </p:nvSpPr>
        <p:spPr>
          <a:xfrm>
            <a:off x="1926413" y="2162294"/>
            <a:ext cx="6803853" cy="382061"/>
          </a:xfrm>
          <a:prstGeom prst="downArrow">
            <a:avLst>
              <a:gd name="adj1" fmla="val 100000"/>
              <a:gd name="adj2" fmla="val 50000"/>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34" name="Rounded Rectangle 33"/>
          <p:cNvSpPr/>
          <p:nvPr/>
        </p:nvSpPr>
        <p:spPr>
          <a:xfrm>
            <a:off x="1592353" y="910716"/>
            <a:ext cx="7299212" cy="146237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en-GB" sz="1600" b="1" dirty="0">
                <a:solidFill>
                  <a:srgbClr val="215868"/>
                </a:solidFill>
                <a:effectLst/>
                <a:ea typeface="Calibri" panose="020F0502020204030204" pitchFamily="34" charset="0"/>
              </a:rPr>
              <a:t>Enforcement options</a:t>
            </a:r>
            <a:endParaRPr lang="en-GB" sz="2000" dirty="0">
              <a:effectLst/>
              <a:ea typeface="Calibri" panose="020F0502020204030204" pitchFamily="34" charset="0"/>
            </a:endParaRPr>
          </a:p>
          <a:p>
            <a:pPr marL="342900" lvl="0" indent="-342900" algn="l">
              <a:lnSpc>
                <a:spcPct val="107000"/>
              </a:lnSpc>
              <a:spcAft>
                <a:spcPts val="0"/>
              </a:spcAft>
              <a:buFont typeface="+mj-lt"/>
              <a:buAutoNum type="arabicPeriod"/>
            </a:pPr>
            <a:r>
              <a:rPr lang="en-GB" sz="1600" dirty="0">
                <a:solidFill>
                  <a:srgbClr val="215868"/>
                </a:solidFill>
                <a:effectLst/>
                <a:ea typeface="Calibri" panose="020F0502020204030204" pitchFamily="34" charset="0"/>
              </a:rPr>
              <a:t>Supranational AfCFTA Competition Authority</a:t>
            </a:r>
            <a:endParaRPr lang="en-GB" sz="2000" dirty="0">
              <a:solidFill>
                <a:srgbClr val="215868"/>
              </a:solidFill>
              <a:effectLst/>
              <a:ea typeface="Calibri" panose="020F0502020204030204" pitchFamily="34" charset="0"/>
            </a:endParaRPr>
          </a:p>
          <a:p>
            <a:pPr marL="342900" lvl="0" indent="-342900" algn="l">
              <a:lnSpc>
                <a:spcPct val="107000"/>
              </a:lnSpc>
              <a:spcAft>
                <a:spcPts val="0"/>
              </a:spcAft>
              <a:buFont typeface="+mj-lt"/>
              <a:buAutoNum type="arabicPeriod"/>
            </a:pPr>
            <a:r>
              <a:rPr lang="en-GB" sz="1600" dirty="0">
                <a:solidFill>
                  <a:srgbClr val="215868"/>
                </a:solidFill>
                <a:effectLst/>
                <a:ea typeface="Calibri" panose="020F0502020204030204" pitchFamily="34" charset="0"/>
              </a:rPr>
              <a:t>Cooperation framework</a:t>
            </a:r>
            <a:endParaRPr lang="en-GB" sz="2000" dirty="0">
              <a:solidFill>
                <a:srgbClr val="215868"/>
              </a:solidFill>
              <a:effectLst/>
              <a:ea typeface="Calibri" panose="020F0502020204030204" pitchFamily="34" charset="0"/>
            </a:endParaRPr>
          </a:p>
          <a:p>
            <a:pPr marL="342900" lvl="0" indent="-342900" algn="l">
              <a:lnSpc>
                <a:spcPct val="107000"/>
              </a:lnSpc>
              <a:spcAft>
                <a:spcPts val="0"/>
              </a:spcAft>
              <a:buFont typeface="+mj-lt"/>
              <a:buAutoNum type="arabicPeriod"/>
            </a:pPr>
            <a:r>
              <a:rPr lang="en-GB" sz="1600" dirty="0">
                <a:solidFill>
                  <a:srgbClr val="215868"/>
                </a:solidFill>
                <a:effectLst/>
                <a:ea typeface="Calibri" panose="020F0502020204030204" pitchFamily="34" charset="0"/>
              </a:rPr>
              <a:t>Sequential approach </a:t>
            </a:r>
            <a:endParaRPr lang="en-GB" sz="2000" dirty="0">
              <a:solidFill>
                <a:srgbClr val="215868"/>
              </a:solidFill>
              <a:effectLst/>
              <a:ea typeface="Calibri" panose="020F0502020204030204" pitchFamily="34" charset="0"/>
            </a:endParaRPr>
          </a:p>
        </p:txBody>
      </p:sp>
      <p:cxnSp>
        <p:nvCxnSpPr>
          <p:cNvPr id="35" name="Straight Connector 34"/>
          <p:cNvCxnSpPr/>
          <p:nvPr/>
        </p:nvCxnSpPr>
        <p:spPr>
          <a:xfrm flipH="1">
            <a:off x="1414187" y="660400"/>
            <a:ext cx="0" cy="5994400"/>
          </a:xfrm>
          <a:prstGeom prst="line">
            <a:avLst/>
          </a:prstGeom>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3017676" y="5007987"/>
            <a:ext cx="1403052" cy="12779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a:solidFill>
                  <a:srgbClr val="215868"/>
                </a:solidFill>
                <a:effectLst/>
                <a:ea typeface="Calibri" panose="020F0502020204030204" pitchFamily="34" charset="0"/>
              </a:rPr>
              <a:t>Abuse of dominance</a:t>
            </a:r>
            <a:endParaRPr lang="en-GB">
              <a:effectLst/>
              <a:ea typeface="Calibri" panose="020F0502020204030204" pitchFamily="34" charset="0"/>
            </a:endParaRPr>
          </a:p>
        </p:txBody>
      </p:sp>
      <p:sp>
        <p:nvSpPr>
          <p:cNvPr id="37" name="Rounded Rectangle 36"/>
          <p:cNvSpPr/>
          <p:nvPr/>
        </p:nvSpPr>
        <p:spPr>
          <a:xfrm>
            <a:off x="4465269" y="4994812"/>
            <a:ext cx="1414187" cy="12779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dirty="0">
                <a:solidFill>
                  <a:srgbClr val="215868"/>
                </a:solidFill>
                <a:effectLst/>
                <a:ea typeface="Calibri" panose="020F0502020204030204" pitchFamily="34" charset="0"/>
              </a:rPr>
              <a:t>Mergers and acquisitions</a:t>
            </a:r>
            <a:endParaRPr lang="en-GB" dirty="0">
              <a:effectLst/>
              <a:ea typeface="Calibri" panose="020F0502020204030204" pitchFamily="34" charset="0"/>
            </a:endParaRPr>
          </a:p>
        </p:txBody>
      </p:sp>
      <p:sp>
        <p:nvSpPr>
          <p:cNvPr id="38" name="Rounded Rectangle 37"/>
          <p:cNvSpPr/>
          <p:nvPr/>
        </p:nvSpPr>
        <p:spPr>
          <a:xfrm>
            <a:off x="7460676" y="5007985"/>
            <a:ext cx="1436458" cy="127792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a:solidFill>
                  <a:srgbClr val="215868"/>
                </a:solidFill>
                <a:effectLst/>
                <a:ea typeface="Calibri" panose="020F0502020204030204" pitchFamily="34" charset="0"/>
              </a:rPr>
              <a:t>Remedies and dispute settlement</a:t>
            </a:r>
            <a:endParaRPr lang="en-GB">
              <a:effectLst/>
              <a:ea typeface="Calibri" panose="020F0502020204030204" pitchFamily="34" charset="0"/>
            </a:endParaRPr>
          </a:p>
        </p:txBody>
      </p:sp>
      <p:sp>
        <p:nvSpPr>
          <p:cNvPr id="39" name="Snip Same Side Corner Rectangle 38"/>
          <p:cNvSpPr/>
          <p:nvPr/>
        </p:nvSpPr>
        <p:spPr>
          <a:xfrm>
            <a:off x="1603488" y="2900066"/>
            <a:ext cx="7299212" cy="711423"/>
          </a:xfrm>
          <a:prstGeom prst="snip2Same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0"/>
              </a:spcAft>
            </a:pPr>
            <a:r>
              <a:rPr lang="en-GB" b="1" dirty="0">
                <a:solidFill>
                  <a:srgbClr val="215868"/>
                </a:solidFill>
                <a:effectLst/>
                <a:ea typeface="Calibri" panose="020F0502020204030204" pitchFamily="34" charset="0"/>
              </a:rPr>
              <a:t>Scope</a:t>
            </a:r>
            <a:endParaRPr lang="en-GB" sz="2400" dirty="0">
              <a:effectLst/>
              <a:ea typeface="Calibri" panose="020F0502020204030204" pitchFamily="34" charset="0"/>
            </a:endParaRPr>
          </a:p>
          <a:p>
            <a:pPr algn="ctr">
              <a:lnSpc>
                <a:spcPct val="107000"/>
              </a:lnSpc>
              <a:spcAft>
                <a:spcPts val="0"/>
              </a:spcAft>
            </a:pPr>
            <a:r>
              <a:rPr lang="en-GB" b="1" dirty="0">
                <a:solidFill>
                  <a:srgbClr val="215868"/>
                </a:solidFill>
                <a:effectLst/>
                <a:ea typeface="Calibri" panose="020F0502020204030204" pitchFamily="34" charset="0"/>
              </a:rPr>
              <a:t> </a:t>
            </a:r>
            <a:endParaRPr lang="en-GB" sz="2400" dirty="0">
              <a:effectLst/>
              <a:ea typeface="Calibri" panose="020F0502020204030204" pitchFamily="34" charset="0"/>
            </a:endParaRPr>
          </a:p>
          <a:p>
            <a:pPr algn="ctr">
              <a:lnSpc>
                <a:spcPct val="107000"/>
              </a:lnSpc>
              <a:spcAft>
                <a:spcPts val="800"/>
              </a:spcAft>
            </a:pPr>
            <a:r>
              <a:rPr lang="en-GB" sz="2400" dirty="0">
                <a:effectLst/>
                <a:ea typeface="Calibri" panose="020F0502020204030204" pitchFamily="34" charset="0"/>
              </a:rPr>
              <a:t> </a:t>
            </a:r>
          </a:p>
        </p:txBody>
      </p:sp>
      <p:sp>
        <p:nvSpPr>
          <p:cNvPr id="40" name="Rectangle 39"/>
          <p:cNvSpPr/>
          <p:nvPr/>
        </p:nvSpPr>
        <p:spPr>
          <a:xfrm>
            <a:off x="1603488" y="3664187"/>
            <a:ext cx="7299212" cy="39523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1400" b="1" dirty="0">
                <a:solidFill>
                  <a:srgbClr val="215868"/>
                </a:solidFill>
                <a:effectLst/>
                <a:ea typeface="Calibri" panose="020F0502020204030204" pitchFamily="34" charset="0"/>
              </a:rPr>
              <a:t>Exemptions</a:t>
            </a:r>
            <a:endParaRPr lang="en-GB" sz="2400" dirty="0">
              <a:effectLst/>
              <a:ea typeface="Calibri" panose="020F0502020204030204" pitchFamily="34" charset="0"/>
            </a:endParaRPr>
          </a:p>
          <a:p>
            <a:pPr algn="ctr">
              <a:lnSpc>
                <a:spcPct val="107000"/>
              </a:lnSpc>
              <a:spcAft>
                <a:spcPts val="800"/>
              </a:spcAft>
            </a:pPr>
            <a:r>
              <a:rPr lang="en-GB" sz="2400" dirty="0">
                <a:effectLst/>
                <a:ea typeface="Calibri" panose="020F0502020204030204" pitchFamily="34" charset="0"/>
              </a:rPr>
              <a:t> </a:t>
            </a:r>
          </a:p>
        </p:txBody>
      </p:sp>
      <p:sp>
        <p:nvSpPr>
          <p:cNvPr id="41" name="Rectangle 40"/>
          <p:cNvSpPr/>
          <p:nvPr/>
        </p:nvSpPr>
        <p:spPr>
          <a:xfrm>
            <a:off x="1603488" y="4112120"/>
            <a:ext cx="7299212" cy="39523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1200" b="1" dirty="0">
                <a:solidFill>
                  <a:srgbClr val="215868"/>
                </a:solidFill>
                <a:effectLst/>
                <a:ea typeface="Calibri" panose="020F0502020204030204" pitchFamily="34" charset="0"/>
              </a:rPr>
              <a:t>Exclusions</a:t>
            </a:r>
            <a:endParaRPr lang="en-GB" sz="2000" dirty="0">
              <a:effectLst/>
              <a:ea typeface="Calibri" panose="020F0502020204030204" pitchFamily="34" charset="0"/>
            </a:endParaRPr>
          </a:p>
          <a:p>
            <a:pPr algn="ctr">
              <a:lnSpc>
                <a:spcPct val="107000"/>
              </a:lnSpc>
              <a:spcAft>
                <a:spcPts val="800"/>
              </a:spcAft>
            </a:pPr>
            <a:r>
              <a:rPr lang="en-GB" sz="2000" dirty="0">
                <a:effectLst/>
                <a:ea typeface="Calibri" panose="020F0502020204030204" pitchFamily="34" charset="0"/>
              </a:rPr>
              <a:t> </a:t>
            </a:r>
          </a:p>
        </p:txBody>
      </p:sp>
      <p:sp>
        <p:nvSpPr>
          <p:cNvPr id="42" name="Text Box 17"/>
          <p:cNvSpPr txBox="1"/>
          <p:nvPr/>
        </p:nvSpPr>
        <p:spPr>
          <a:xfrm>
            <a:off x="233842" y="5218779"/>
            <a:ext cx="1174778" cy="79047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07000"/>
              </a:lnSpc>
              <a:spcAft>
                <a:spcPts val="800"/>
              </a:spcAft>
            </a:pPr>
            <a:r>
              <a:rPr lang="en-GB">
                <a:solidFill>
                  <a:srgbClr val="002060"/>
                </a:solidFill>
                <a:effectLst/>
                <a:ea typeface="Calibri" panose="020F0502020204030204" pitchFamily="34" charset="0"/>
              </a:rPr>
              <a:t>Operative elements</a:t>
            </a:r>
            <a:endParaRPr lang="en-GB">
              <a:effectLst/>
              <a:ea typeface="Calibri" panose="020F0502020204030204" pitchFamily="34" charset="0"/>
            </a:endParaRPr>
          </a:p>
        </p:txBody>
      </p:sp>
      <p:sp>
        <p:nvSpPr>
          <p:cNvPr id="43" name="Teardrop 42"/>
          <p:cNvSpPr/>
          <p:nvPr/>
        </p:nvSpPr>
        <p:spPr>
          <a:xfrm rot="18854542">
            <a:off x="6269028" y="5060302"/>
            <a:ext cx="757534" cy="598524"/>
          </a:xfrm>
          <a:prstGeom prst="teardrop">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sz="3200"/>
          </a:p>
        </p:txBody>
      </p:sp>
      <p:sp>
        <p:nvSpPr>
          <p:cNvPr id="44" name="Rounded Rectangle 43"/>
          <p:cNvSpPr/>
          <p:nvPr/>
        </p:nvSpPr>
        <p:spPr>
          <a:xfrm>
            <a:off x="5953229" y="5007986"/>
            <a:ext cx="1414187" cy="1277927"/>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a:solidFill>
                  <a:srgbClr val="215868"/>
                </a:solidFill>
                <a:effectLst/>
                <a:ea typeface="Calibri" panose="020F0502020204030204" pitchFamily="34" charset="0"/>
              </a:rPr>
              <a:t>Consumer protection</a:t>
            </a:r>
            <a:endParaRPr lang="en-GB">
              <a:effectLst/>
              <a:ea typeface="Calibri" panose="020F0502020204030204" pitchFamily="34" charset="0"/>
            </a:endParaRPr>
          </a:p>
        </p:txBody>
      </p:sp>
    </p:spTree>
    <p:extLst>
      <p:ext uri="{BB962C8B-B14F-4D97-AF65-F5344CB8AC3E}">
        <p14:creationId xmlns:p14="http://schemas.microsoft.com/office/powerpoint/2010/main" val="172269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Rectângulo arredondado 8"/>
          <p:cNvSpPr/>
          <p:nvPr/>
        </p:nvSpPr>
        <p:spPr>
          <a:xfrm>
            <a:off x="71428"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Phase II: Investment</a:t>
            </a:r>
          </a:p>
        </p:txBody>
      </p:sp>
      <p:cxnSp>
        <p:nvCxnSpPr>
          <p:cNvPr id="51" name="Straight Connector 50"/>
          <p:cNvCxnSpPr/>
          <p:nvPr/>
        </p:nvCxnSpPr>
        <p:spPr>
          <a:xfrm>
            <a:off x="5179508" y="1994843"/>
            <a:ext cx="0" cy="4284000"/>
          </a:xfrm>
          <a:prstGeom prst="line">
            <a:avLst/>
          </a:prstGeom>
          <a:noFill/>
          <a:ln w="6350" cap="flat" cmpd="sng" algn="ctr">
            <a:solidFill>
              <a:srgbClr val="5B9BD5"/>
            </a:solidFill>
            <a:prstDash val="dash"/>
            <a:miter lim="800000"/>
          </a:ln>
          <a:effectLst/>
        </p:spPr>
      </p:cxnSp>
      <p:sp>
        <p:nvSpPr>
          <p:cNvPr id="53" name="Rounded Rectangle 52"/>
          <p:cNvSpPr/>
          <p:nvPr/>
        </p:nvSpPr>
        <p:spPr>
          <a:xfrm>
            <a:off x="1634521" y="1461212"/>
            <a:ext cx="7078936" cy="284889"/>
          </a:xfrm>
          <a:prstGeom prst="roundRect">
            <a:avLst>
              <a:gd name="adj" fmla="val 14893"/>
            </a:avLst>
          </a:prstGeom>
          <a:solidFill>
            <a:srgbClr val="4472C4">
              <a:lumMod val="20000"/>
              <a:lumOff val="8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400" b="1" i="0" u="none" strike="noStrike" kern="0" cap="none" spc="0" normalizeH="0" baseline="0" noProof="0">
                <a:ln>
                  <a:noFill/>
                </a:ln>
                <a:solidFill>
                  <a:srgbClr val="1F3864"/>
                </a:solidFill>
                <a:effectLst/>
                <a:uLnTx/>
                <a:uFillTx/>
                <a:latin typeface="Calibri" panose="020F0502020204030204"/>
                <a:ea typeface="DengXian"/>
                <a:cs typeface="Arial" panose="020B0604020202020204" pitchFamily="34" charset="0"/>
              </a:rPr>
              <a:t>Dispute Prevention</a:t>
            </a:r>
            <a:endParaRPr kumimoji="0" lang="en-GB" sz="1400" b="0" i="0" u="none" strike="noStrike" kern="0" cap="none" spc="0" normalizeH="0" baseline="0" noProof="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54" name="Teardrop 53"/>
          <p:cNvSpPr/>
          <p:nvPr/>
        </p:nvSpPr>
        <p:spPr>
          <a:xfrm rot="2583913">
            <a:off x="2802304" y="2060318"/>
            <a:ext cx="456266" cy="347916"/>
          </a:xfrm>
          <a:prstGeom prst="teardrop">
            <a:avLst/>
          </a:prstGeom>
          <a:solidFill>
            <a:srgbClr val="ED7D31">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5" name="Rounded Rectangle 54"/>
          <p:cNvSpPr/>
          <p:nvPr/>
        </p:nvSpPr>
        <p:spPr>
          <a:xfrm>
            <a:off x="1716023" y="1941086"/>
            <a:ext cx="1474614" cy="600594"/>
          </a:xfrm>
          <a:prstGeom prst="roundRect">
            <a:avLst/>
          </a:prstGeom>
          <a:solidFill>
            <a:srgbClr val="ED7D31">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2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Investment Promotion and Facilitation</a:t>
            </a:r>
            <a:endParaRPr kumimoji="0" lang="en-GB" sz="1600"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56" name="Rounded Rectangle 55"/>
          <p:cNvSpPr/>
          <p:nvPr/>
        </p:nvSpPr>
        <p:spPr>
          <a:xfrm>
            <a:off x="3488357" y="1946418"/>
            <a:ext cx="1447960" cy="595042"/>
          </a:xfrm>
          <a:prstGeom prst="roundRect">
            <a:avLst/>
          </a:prstGeom>
          <a:solidFill>
            <a:srgbClr val="ED7D31">
              <a:lumMod val="20000"/>
              <a:lumOff val="8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a:ln>
                  <a:noFill/>
                </a:ln>
                <a:solidFill>
                  <a:srgbClr val="1F3864"/>
                </a:solidFill>
                <a:effectLst/>
                <a:uLnTx/>
                <a:uFillTx/>
                <a:latin typeface="Calibri" panose="020F0502020204030204"/>
                <a:ea typeface="DengXian"/>
                <a:cs typeface="Arial" panose="020B0604020202020204" pitchFamily="34" charset="0"/>
              </a:rPr>
              <a:t>Investment Protection</a:t>
            </a:r>
            <a:endParaRPr kumimoji="0" lang="en-GB" sz="1400" b="0" i="0" u="none" strike="noStrike" kern="0" cap="none" spc="0" normalizeH="0" baseline="0" noProof="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57" name="Rounded Rectangle 56"/>
          <p:cNvSpPr/>
          <p:nvPr/>
        </p:nvSpPr>
        <p:spPr>
          <a:xfrm>
            <a:off x="5422049" y="1939121"/>
            <a:ext cx="1472066" cy="552572"/>
          </a:xfrm>
          <a:prstGeom prst="roundRect">
            <a:avLst/>
          </a:prstGeom>
          <a:solidFill>
            <a:srgbClr val="FFC000">
              <a:lumMod val="20000"/>
              <a:lumOff val="80000"/>
            </a:srgbClr>
          </a:solidFill>
          <a:ln w="12700" cap="flat" cmpd="sng" algn="ctr">
            <a:solidFill>
              <a:srgbClr val="5B9BD5">
                <a:shade val="50000"/>
              </a:srgbClr>
            </a:solidFill>
            <a:prstDash val="lg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a:ln>
                  <a:noFill/>
                </a:ln>
                <a:solidFill>
                  <a:srgbClr val="1F3864"/>
                </a:solidFill>
                <a:effectLst/>
                <a:uLnTx/>
                <a:uFillTx/>
                <a:latin typeface="Calibri" panose="020F0502020204030204"/>
                <a:ea typeface="DengXian"/>
                <a:cs typeface="Arial" panose="020B0604020202020204" pitchFamily="34" charset="0"/>
              </a:rPr>
              <a:t>Investor Obligations</a:t>
            </a:r>
            <a:endParaRPr kumimoji="0" lang="en-GB" sz="1400" b="0" i="0" u="none" strike="noStrike" kern="0" cap="none" spc="0" normalizeH="0" baseline="0" noProof="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58" name="Rounded Rectangle 57"/>
          <p:cNvSpPr/>
          <p:nvPr/>
        </p:nvSpPr>
        <p:spPr>
          <a:xfrm>
            <a:off x="7019254" y="1939121"/>
            <a:ext cx="1696670" cy="552572"/>
          </a:xfrm>
          <a:prstGeom prst="roundRect">
            <a:avLst/>
          </a:prstGeom>
          <a:solidFill>
            <a:srgbClr val="70AD47">
              <a:lumMod val="40000"/>
              <a:lumOff val="60000"/>
            </a:srgbClr>
          </a:solidFill>
          <a:ln w="12700" cap="flat" cmpd="sng" algn="ctr">
            <a:solidFill>
              <a:srgbClr val="5B9BD5">
                <a:shade val="50000"/>
              </a:srgbClr>
            </a:solidFill>
            <a:prstDash val="lg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a:ln>
                  <a:noFill/>
                </a:ln>
                <a:solidFill>
                  <a:srgbClr val="1F3864"/>
                </a:solidFill>
                <a:effectLst/>
                <a:uLnTx/>
                <a:uFillTx/>
                <a:latin typeface="Calibri" panose="020F0502020204030204"/>
                <a:ea typeface="DengXian"/>
                <a:cs typeface="Arial" panose="020B0604020202020204" pitchFamily="34" charset="0"/>
              </a:rPr>
              <a:t>State Commitments</a:t>
            </a:r>
            <a:endParaRPr kumimoji="0" lang="en-GB" sz="1400" b="0" i="0" u="none" strike="noStrike" kern="0" cap="none" spc="0" normalizeH="0" baseline="0" noProof="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59" name="Text Box 216"/>
          <p:cNvSpPr txBox="1"/>
          <p:nvPr/>
        </p:nvSpPr>
        <p:spPr>
          <a:xfrm>
            <a:off x="48634" y="3124488"/>
            <a:ext cx="1392350" cy="602807"/>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a:ln>
                  <a:noFill/>
                </a:ln>
                <a:solidFill>
                  <a:srgbClr val="002060"/>
                </a:solidFill>
                <a:effectLst/>
                <a:uLnTx/>
                <a:uFillTx/>
                <a:latin typeface="Calibri" panose="020F0502020204030204"/>
                <a:ea typeface="DengXian"/>
                <a:cs typeface="Arial" panose="020B0604020202020204" pitchFamily="34" charset="0"/>
              </a:rPr>
              <a:t>Substantive options</a:t>
            </a:r>
            <a:endParaRPr kumimoji="0" lang="en-GB" sz="1400" b="0" i="0" u="none" strike="noStrike" kern="0" cap="none" spc="0" normalizeH="0" baseline="0" noProof="0">
              <a:ln>
                <a:noFill/>
              </a:ln>
              <a:solidFill>
                <a:sysClr val="windowText" lastClr="000000"/>
              </a:solidFill>
              <a:effectLst/>
              <a:uLnTx/>
              <a:uFillTx/>
              <a:latin typeface="Calibri" panose="020F0502020204030204"/>
              <a:ea typeface="DengXian"/>
              <a:cs typeface="Arial" panose="020B0604020202020204" pitchFamily="34" charset="0"/>
            </a:endParaRPr>
          </a:p>
        </p:txBody>
      </p:sp>
      <p:sp>
        <p:nvSpPr>
          <p:cNvPr id="60" name="Rounded Rectangle 59"/>
          <p:cNvSpPr/>
          <p:nvPr/>
        </p:nvSpPr>
        <p:spPr>
          <a:xfrm>
            <a:off x="1634668" y="1024444"/>
            <a:ext cx="7080645" cy="397519"/>
          </a:xfrm>
          <a:prstGeom prst="roundRect">
            <a:avLst/>
          </a:prstGeom>
          <a:solidFill>
            <a:srgbClr val="4472C4">
              <a:lumMod val="20000"/>
              <a:lumOff val="8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GB" sz="1400" b="1" i="0" u="none" strike="noStrike" kern="0" cap="none" spc="0" normalizeH="0" baseline="0" noProof="0">
                <a:ln>
                  <a:noFill/>
                </a:ln>
                <a:solidFill>
                  <a:srgbClr val="1F3864"/>
                </a:solidFill>
                <a:effectLst/>
                <a:uLnTx/>
                <a:uFillTx/>
                <a:latin typeface="Calibri" panose="020F0502020204030204"/>
                <a:ea typeface="DengXian"/>
                <a:cs typeface="Arial" panose="020B0604020202020204" pitchFamily="34" charset="0"/>
              </a:rPr>
              <a:t>Dispute Resolution</a:t>
            </a:r>
            <a:endParaRPr kumimoji="0" lang="en-GB" sz="1400" b="0" i="0" u="none" strike="noStrike" kern="0" cap="none" spc="0" normalizeH="0" baseline="0" noProof="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61" name="Text Box 220"/>
          <p:cNvSpPr txBox="1"/>
          <p:nvPr/>
        </p:nvSpPr>
        <p:spPr>
          <a:xfrm>
            <a:off x="303477" y="2084858"/>
            <a:ext cx="1146697" cy="266053"/>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dirty="0">
                <a:ln>
                  <a:noFill/>
                </a:ln>
                <a:solidFill>
                  <a:srgbClr val="002060"/>
                </a:solidFill>
                <a:effectLst/>
                <a:uLnTx/>
                <a:uFillTx/>
                <a:latin typeface="Calibri" panose="020F0502020204030204"/>
                <a:ea typeface="DengXian"/>
                <a:cs typeface="Arial" panose="020B0604020202020204" pitchFamily="34" charset="0"/>
              </a:rPr>
              <a:t>Pillars</a:t>
            </a:r>
            <a:endParaRPr kumimoji="0" lang="en-GB" sz="1400" b="0" i="0" u="none" strike="noStrike" kern="0" cap="none" spc="0" normalizeH="0" baseline="0" noProof="0" dirty="0">
              <a:ln>
                <a:noFill/>
              </a:ln>
              <a:solidFill>
                <a:sysClr val="windowText" lastClr="000000"/>
              </a:solidFill>
              <a:effectLst/>
              <a:uLnTx/>
              <a:uFillTx/>
              <a:latin typeface="Calibri" panose="020F0502020204030204"/>
              <a:ea typeface="DengXian"/>
              <a:cs typeface="Arial" panose="020B0604020202020204" pitchFamily="34" charset="0"/>
            </a:endParaRPr>
          </a:p>
        </p:txBody>
      </p:sp>
      <p:sp>
        <p:nvSpPr>
          <p:cNvPr id="62" name="Down Arrow 61"/>
          <p:cNvSpPr/>
          <p:nvPr/>
        </p:nvSpPr>
        <p:spPr>
          <a:xfrm rot="10800000">
            <a:off x="2161230" y="2558516"/>
            <a:ext cx="374598" cy="239960"/>
          </a:xfrm>
          <a:prstGeom prst="downArrow">
            <a:avLst>
              <a:gd name="adj1" fmla="val 100000"/>
              <a:gd name="adj2" fmla="val 50000"/>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3" name="Rounded Rectangle 62"/>
          <p:cNvSpPr/>
          <p:nvPr/>
        </p:nvSpPr>
        <p:spPr>
          <a:xfrm>
            <a:off x="1634521" y="2841281"/>
            <a:ext cx="1555894" cy="3450238"/>
          </a:xfrm>
          <a:prstGeom prst="roundRect">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93663" marR="0" lvl="0" indent="-93663"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Exchange of information between investment promotion agencies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93663" marR="0" lvl="0" indent="-93663"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Dissemination of information to investors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93663" marR="0" lvl="0" indent="-93663"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Shared principles or rules for administrative procedures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93663" marR="0" lvl="0" indent="-93663"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Shared review mechanisms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93663" marR="0" lvl="0" indent="-93663"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Best-practice sharing platforms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93663" marR="0" lvl="0" indent="-93663" defTabSz="91440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Technical cooperation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64" name="Down Arrow 63"/>
          <p:cNvSpPr/>
          <p:nvPr/>
        </p:nvSpPr>
        <p:spPr>
          <a:xfrm rot="10800000">
            <a:off x="4037582" y="2558517"/>
            <a:ext cx="374598" cy="239960"/>
          </a:xfrm>
          <a:prstGeom prst="downArrow">
            <a:avLst>
              <a:gd name="adj1" fmla="val 100000"/>
              <a:gd name="adj2" fmla="val 50000"/>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5" name="Rounded Rectangle 64"/>
          <p:cNvSpPr/>
          <p:nvPr/>
        </p:nvSpPr>
        <p:spPr>
          <a:xfrm>
            <a:off x="3456017" y="2827413"/>
            <a:ext cx="1555556" cy="2062273"/>
          </a:xfrm>
          <a:prstGeom prst="roundRect">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73025" marR="0" lvl="0" indent="-73025"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Most-favoured nation treatment</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National treatment</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(Alternatives to) Fair and Equitable Treatment</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Full Protection and Security</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Expropriation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Transfer of funds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66" name="Down Arrow 65"/>
          <p:cNvSpPr/>
          <p:nvPr/>
        </p:nvSpPr>
        <p:spPr>
          <a:xfrm rot="10800000">
            <a:off x="5974758" y="2548726"/>
            <a:ext cx="374598" cy="239960"/>
          </a:xfrm>
          <a:prstGeom prst="downArrow">
            <a:avLst>
              <a:gd name="adj1" fmla="val 100000"/>
              <a:gd name="adj2" fmla="val 50000"/>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7" name="Rounded Rectangle 66"/>
          <p:cNvSpPr/>
          <p:nvPr/>
        </p:nvSpPr>
        <p:spPr>
          <a:xfrm>
            <a:off x="5421552" y="2827156"/>
            <a:ext cx="1524683" cy="2573391"/>
          </a:xfrm>
          <a:prstGeom prst="roundRect">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73025" marR="0" lvl="0" indent="-73025"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Compliance with domestic laws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Human rights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Business ethics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Environmental protection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Rights of indigenous peoples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Capacity building</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Anti-corruption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Taxation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Corporate social responsibility</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457200" marR="0" lvl="0" indent="0" defTabSz="914400" eaLnBrk="1" fontAlgn="auto" latinLnBrk="0" hangingPunct="1">
              <a:lnSpc>
                <a:spcPct val="107000"/>
              </a:lnSpc>
              <a:spcBef>
                <a:spcPts val="0"/>
              </a:spcBef>
              <a:spcAft>
                <a:spcPts val="800"/>
              </a:spcAft>
              <a:buClrTx/>
              <a:buSzTx/>
              <a:buFontTx/>
              <a:buNone/>
              <a:tabLst/>
              <a:defRPr/>
            </a:pPr>
            <a:r>
              <a:rPr kumimoji="0" lang="en-GB" sz="105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 </a:t>
            </a:r>
            <a:endParaRPr kumimoji="0" lang="en-GB" sz="1600"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68" name="Down Arrow 67"/>
          <p:cNvSpPr/>
          <p:nvPr/>
        </p:nvSpPr>
        <p:spPr>
          <a:xfrm rot="10800000">
            <a:off x="7701771" y="2541903"/>
            <a:ext cx="374598" cy="239960"/>
          </a:xfrm>
          <a:prstGeom prst="downArrow">
            <a:avLst>
              <a:gd name="adj1" fmla="val 100000"/>
              <a:gd name="adj2" fmla="val 50000"/>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9" name="Rounded Rectangle 68"/>
          <p:cNvSpPr/>
          <p:nvPr/>
        </p:nvSpPr>
        <p:spPr>
          <a:xfrm>
            <a:off x="7106934" y="2813058"/>
            <a:ext cx="1501554" cy="1577225"/>
          </a:xfrm>
          <a:prstGeom prst="roundRect">
            <a:avLst/>
          </a:prstGeom>
          <a:solidFill>
            <a:srgbClr val="E7E6E6"/>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73025" marR="0" lvl="0" indent="-73025"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Environmental protection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Labour protection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Consumer protection</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a:p>
            <a:pPr marL="73025" marR="0" lvl="0" indent="-73025" defTabSz="91440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GB" sz="1100" b="0" i="0" u="none" strike="noStrike" kern="0" cap="none" spc="0" normalizeH="0" baseline="0" noProof="0" dirty="0">
                <a:ln>
                  <a:noFill/>
                </a:ln>
                <a:solidFill>
                  <a:srgbClr val="1F3864"/>
                </a:solidFill>
                <a:effectLst/>
                <a:uLnTx/>
                <a:uFillTx/>
                <a:latin typeface="Calibri" panose="020F0502020204030204"/>
                <a:ea typeface="DengXian"/>
                <a:cs typeface="Arial" panose="020B0604020202020204" pitchFamily="34" charset="0"/>
              </a:rPr>
              <a:t>Financial reporting standards</a:t>
            </a:r>
            <a:endParaRPr kumimoji="0" lang="en-GB" b="0" i="0" u="none" strike="noStrike" kern="0" cap="none" spc="0" normalizeH="0" baseline="0" noProof="0" dirty="0">
              <a:ln>
                <a:noFill/>
              </a:ln>
              <a:solidFill>
                <a:sysClr val="window" lastClr="FFFFFF"/>
              </a:solidFill>
              <a:effectLst/>
              <a:uLnTx/>
              <a:uFillTx/>
              <a:latin typeface="Calibri" panose="020F0502020204030204"/>
              <a:ea typeface="DengXian"/>
              <a:cs typeface="Arial" panose="020B0604020202020204" pitchFamily="34" charset="0"/>
            </a:endParaRPr>
          </a:p>
        </p:txBody>
      </p:sp>
      <p:sp>
        <p:nvSpPr>
          <p:cNvPr id="70" name="Text Box 215"/>
          <p:cNvSpPr txBox="1"/>
          <p:nvPr/>
        </p:nvSpPr>
        <p:spPr>
          <a:xfrm>
            <a:off x="154829" y="1186147"/>
            <a:ext cx="1288079" cy="33487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1">
              <a:lnSpc>
                <a:spcPct val="107000"/>
              </a:lnSpc>
              <a:spcBef>
                <a:spcPts val="0"/>
              </a:spcBef>
              <a:spcAft>
                <a:spcPts val="800"/>
              </a:spcAft>
              <a:buClrTx/>
              <a:buSzTx/>
              <a:buFontTx/>
              <a:buNone/>
              <a:tabLst/>
              <a:defRPr/>
            </a:pPr>
            <a:r>
              <a:rPr kumimoji="0" lang="en-GB" sz="1400" b="0" i="0" u="none" strike="noStrike" kern="0" cap="none" spc="0" normalizeH="0" baseline="0" noProof="0" dirty="0">
                <a:ln>
                  <a:noFill/>
                </a:ln>
                <a:solidFill>
                  <a:srgbClr val="002060"/>
                </a:solidFill>
                <a:effectLst/>
                <a:uLnTx/>
                <a:uFillTx/>
                <a:latin typeface="Calibri" panose="020F0502020204030204"/>
                <a:ea typeface="DengXian"/>
                <a:cs typeface="Arial" panose="020B0604020202020204" pitchFamily="34" charset="0"/>
              </a:rPr>
              <a:t>Disputes</a:t>
            </a:r>
            <a:endParaRPr kumimoji="0" lang="en-GB" sz="1400" b="0" i="0" u="none" strike="noStrike" kern="0" cap="none" spc="0" normalizeH="0" baseline="0" noProof="0" dirty="0">
              <a:ln>
                <a:noFill/>
              </a:ln>
              <a:solidFill>
                <a:sysClr val="windowText" lastClr="000000"/>
              </a:solidFill>
              <a:effectLst/>
              <a:uLnTx/>
              <a:uFillTx/>
              <a:latin typeface="Calibri" panose="020F0502020204030204"/>
              <a:ea typeface="DengXian"/>
              <a:cs typeface="Arial" panose="020B0604020202020204" pitchFamily="34" charset="0"/>
            </a:endParaRPr>
          </a:p>
        </p:txBody>
      </p:sp>
      <p:cxnSp>
        <p:nvCxnSpPr>
          <p:cNvPr id="71" name="Straight Connector 70"/>
          <p:cNvCxnSpPr/>
          <p:nvPr/>
        </p:nvCxnSpPr>
        <p:spPr>
          <a:xfrm>
            <a:off x="1430508" y="967289"/>
            <a:ext cx="0" cy="5328000"/>
          </a:xfrm>
          <a:prstGeom prst="line">
            <a:avLst/>
          </a:prstGeom>
          <a:noFill/>
          <a:ln w="6350" cap="flat" cmpd="sng" algn="ctr">
            <a:solidFill>
              <a:srgbClr val="5B9BD5"/>
            </a:solidFill>
            <a:prstDash val="solid"/>
            <a:miter lim="800000"/>
          </a:ln>
          <a:effectLst/>
        </p:spPr>
      </p:cxnSp>
      <p:sp>
        <p:nvSpPr>
          <p:cNvPr id="72" name="TextBox 2"/>
          <p:cNvSpPr txBox="1"/>
          <p:nvPr/>
        </p:nvSpPr>
        <p:spPr>
          <a:xfrm>
            <a:off x="48634" y="6329496"/>
            <a:ext cx="8699830" cy="215444"/>
          </a:xfrm>
          <a:prstGeom prst="rect">
            <a:avLst/>
          </a:prstGeom>
          <a:noFill/>
        </p:spPr>
        <p:txBody>
          <a:bodyPr wrap="square" rtlCol="0">
            <a:spAutoFit/>
          </a:bodyPr>
          <a:lstStyle/>
          <a:p>
            <a:r>
              <a:rPr lang="en-US" sz="800" i="1" dirty="0"/>
              <a:t>Source</a:t>
            </a:r>
            <a:r>
              <a:rPr lang="en-US" sz="800" dirty="0"/>
              <a:t>: ECA, AUC, </a:t>
            </a:r>
            <a:r>
              <a:rPr lang="en-US" sz="800" dirty="0" err="1"/>
              <a:t>AfDB</a:t>
            </a:r>
            <a:r>
              <a:rPr lang="en-US" sz="800" dirty="0"/>
              <a:t> and UNCTAD. 2019. Assessing Regional Integration in Africa: Next Steps for the African Continental Free Trade Area</a:t>
            </a:r>
            <a:endParaRPr lang="en-GB" sz="800" dirty="0"/>
          </a:p>
        </p:txBody>
      </p:sp>
    </p:spTree>
    <p:extLst>
      <p:ext uri="{BB962C8B-B14F-4D97-AF65-F5344CB8AC3E}">
        <p14:creationId xmlns:p14="http://schemas.microsoft.com/office/powerpoint/2010/main" val="203512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7" grpId="0" animBg="1"/>
      <p:bldP spid="58" grpId="0" animBg="1"/>
      <p:bldP spid="62" grpId="0" animBg="1"/>
      <p:bldP spid="63" grpId="0" animBg="1"/>
      <p:bldP spid="66" grpId="0" animBg="1"/>
      <p:bldP spid="67" grpId="0" animBg="1"/>
      <p:bldP spid="68" grpId="0" animBg="1"/>
      <p:bldP spid="6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0" name="Rectângulo arredondado 8"/>
          <p:cNvSpPr/>
          <p:nvPr/>
        </p:nvSpPr>
        <p:spPr>
          <a:xfrm>
            <a:off x="71428"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Phase II: Intellectual Property rights</a:t>
            </a:r>
          </a:p>
        </p:txBody>
      </p:sp>
      <p:sp>
        <p:nvSpPr>
          <p:cNvPr id="72" name="TextBox 2"/>
          <p:cNvSpPr txBox="1"/>
          <p:nvPr/>
        </p:nvSpPr>
        <p:spPr>
          <a:xfrm>
            <a:off x="71428" y="5626353"/>
            <a:ext cx="8699830" cy="215444"/>
          </a:xfrm>
          <a:prstGeom prst="rect">
            <a:avLst/>
          </a:prstGeom>
          <a:noFill/>
        </p:spPr>
        <p:txBody>
          <a:bodyPr wrap="square" rtlCol="0">
            <a:spAutoFit/>
          </a:bodyPr>
          <a:lstStyle/>
          <a:p>
            <a:r>
              <a:rPr lang="en-US" sz="800" i="1" dirty="0"/>
              <a:t>Source</a:t>
            </a:r>
            <a:r>
              <a:rPr lang="en-US" sz="800" dirty="0"/>
              <a:t>: ECA, AUC, </a:t>
            </a:r>
            <a:r>
              <a:rPr lang="en-US" sz="800" dirty="0" err="1"/>
              <a:t>AfDB</a:t>
            </a:r>
            <a:r>
              <a:rPr lang="en-US" sz="800" dirty="0"/>
              <a:t> and UNCTAD. 2019. Assessing Regional Integration in Africa: Next Steps for the African Continental Free Trade Area</a:t>
            </a:r>
            <a:endParaRPr lang="en-GB" sz="800" dirty="0"/>
          </a:p>
        </p:txBody>
      </p:sp>
      <p:graphicFrame>
        <p:nvGraphicFramePr>
          <p:cNvPr id="28" name="Diagram 27"/>
          <p:cNvGraphicFramePr/>
          <p:nvPr>
            <p:extLst>
              <p:ext uri="{D42A27DB-BD31-4B8C-83A1-F6EECF244321}">
                <p14:modId xmlns:p14="http://schemas.microsoft.com/office/powerpoint/2010/main" val="2622125279"/>
              </p:ext>
            </p:extLst>
          </p:nvPr>
        </p:nvGraphicFramePr>
        <p:xfrm>
          <a:off x="561637" y="802964"/>
          <a:ext cx="7935685" cy="5345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5127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8" name="Rectângulo arredondado 8"/>
          <p:cNvSpPr/>
          <p:nvPr/>
        </p:nvSpPr>
        <p:spPr>
          <a:xfrm>
            <a:off x="71428"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Phase III: e-commerce</a:t>
            </a:r>
          </a:p>
        </p:txBody>
      </p:sp>
      <p:sp>
        <p:nvSpPr>
          <p:cNvPr id="1048629" name="Rectangle: Rounded Corners 1"/>
          <p:cNvSpPr>
            <a:spLocks noGrp="1"/>
          </p:cNvSpPr>
          <p:nvPr>
            <p:ph idx="1"/>
          </p:nvPr>
        </p:nvSpPr>
        <p:spPr>
          <a:xfrm>
            <a:off x="141948" y="5163269"/>
            <a:ext cx="8930621" cy="1379476"/>
          </a:xfrm>
          <a:prstGeom prst="roundRect">
            <a:avLst>
              <a:gd name="adj" fmla="val 8293"/>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GB" dirty="0"/>
          </a:p>
        </p:txBody>
      </p:sp>
      <p:sp>
        <p:nvSpPr>
          <p:cNvPr id="1048630" name="TextBox 13"/>
          <p:cNvSpPr txBox="1"/>
          <p:nvPr/>
        </p:nvSpPr>
        <p:spPr>
          <a:xfrm>
            <a:off x="123220" y="5188528"/>
            <a:ext cx="8949349" cy="107721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Scope of e-commerce protocol not yet clear, but from interviews with private sector:</a:t>
            </a:r>
          </a:p>
          <a:p>
            <a:pPr marL="285750" indent="-285750">
              <a:spcAft>
                <a:spcPts val="600"/>
              </a:spcAft>
              <a:buFont typeface="Arial" panose="020B0604020202020204" pitchFamily="34" charset="0"/>
              <a:buChar char="•"/>
            </a:pPr>
            <a:r>
              <a:rPr lang="en-US" dirty="0"/>
              <a:t>Indications that </a:t>
            </a:r>
            <a:r>
              <a:rPr lang="en-US" b="1" dirty="0"/>
              <a:t>harmonized</a:t>
            </a:r>
            <a:r>
              <a:rPr lang="en-US" dirty="0"/>
              <a:t> rules and regulations would help</a:t>
            </a:r>
          </a:p>
          <a:p>
            <a:pPr marL="285750" indent="-285750">
              <a:spcAft>
                <a:spcPts val="600"/>
              </a:spcAft>
              <a:buFont typeface="Arial" panose="020B0604020202020204" pitchFamily="34" charset="0"/>
              <a:buChar char="•"/>
            </a:pPr>
            <a:r>
              <a:rPr lang="en-US" dirty="0"/>
              <a:t>Emergence of ‘</a:t>
            </a:r>
            <a:r>
              <a:rPr lang="en-US" b="1" dirty="0"/>
              <a:t>trust</a:t>
            </a:r>
            <a:r>
              <a:rPr lang="en-US" dirty="0"/>
              <a:t>’ as a key issue: consumer protection regulations could help</a:t>
            </a:r>
          </a:p>
        </p:txBody>
      </p:sp>
      <p:sp>
        <p:nvSpPr>
          <p:cNvPr id="19" name="TextBox 2"/>
          <p:cNvSpPr txBox="1"/>
          <p:nvPr/>
        </p:nvSpPr>
        <p:spPr>
          <a:xfrm>
            <a:off x="0" y="4849974"/>
            <a:ext cx="5220652" cy="338554"/>
          </a:xfrm>
          <a:prstGeom prst="rect">
            <a:avLst/>
          </a:prstGeom>
          <a:noFill/>
        </p:spPr>
        <p:txBody>
          <a:bodyPr wrap="square" rtlCol="0">
            <a:spAutoFit/>
          </a:bodyPr>
          <a:lstStyle/>
          <a:p>
            <a:r>
              <a:rPr lang="en-US" sz="800" i="1" dirty="0"/>
              <a:t>Source</a:t>
            </a:r>
            <a:r>
              <a:rPr lang="en-US" sz="800" dirty="0"/>
              <a:t>: ECA. Forthcoming. E-commerce in Preferential Trade Agreements: Implications for African firms and the AfCFTA</a:t>
            </a:r>
          </a:p>
          <a:p>
            <a:endParaRPr lang="en-US" sz="800" dirty="0"/>
          </a:p>
        </p:txBody>
      </p:sp>
      <p:graphicFrame>
        <p:nvGraphicFramePr>
          <p:cNvPr id="21" name="Chart 20">
            <a:extLst>
              <a:ext uri="{FF2B5EF4-FFF2-40B4-BE49-F238E27FC236}">
                <a16:creationId xmlns:a16="http://schemas.microsoft.com/office/drawing/2014/main" id="{703300E4-5899-F948-A7CC-58D2D7DBA619}"/>
              </a:ext>
            </a:extLst>
          </p:cNvPr>
          <p:cNvGraphicFramePr/>
          <p:nvPr>
            <p:extLst/>
          </p:nvPr>
        </p:nvGraphicFramePr>
        <p:xfrm>
          <a:off x="286778" y="802963"/>
          <a:ext cx="8640960" cy="43603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16161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4513</TotalTime>
  <Words>1971</Words>
  <Application>Microsoft Office PowerPoint</Application>
  <PresentationFormat>On-screen Show (4:3)</PresentationFormat>
  <Paragraphs>218</Paragraphs>
  <Slides>24</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Bebas Neue</vt:lpstr>
      <vt:lpstr>DengXian</vt:lpstr>
      <vt:lpstr>Helvetica Neue</vt:lpstr>
      <vt:lpstr>MS PGothic</vt:lpstr>
      <vt:lpstr>Arial</vt:lpstr>
      <vt:lpstr>Calibri</vt:lpstr>
      <vt:lpstr>Calibri Light</vt:lpstr>
      <vt:lpstr>Lucida Sans</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Jean-Paul Adam</dc:creator>
  <cp:lastModifiedBy>Jamie Alexander Macleod</cp:lastModifiedBy>
  <cp:revision>27</cp:revision>
  <dcterms:created xsi:type="dcterms:W3CDTF">2020-09-24T17:21:01Z</dcterms:created>
  <dcterms:modified xsi:type="dcterms:W3CDTF">2020-12-22T07:01:58Z</dcterms:modified>
</cp:coreProperties>
</file>