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6858000" cx="12192000"/>
  <p:notesSz cx="6858000" cy="9144000"/>
  <p:embeddedFontLst>
    <p:embeddedFont>
      <p:font typeface="Poppins"/>
      <p:regular r:id="rId10"/>
      <p:bold r:id="rId11"/>
      <p:italic r:id="rId12"/>
      <p:boldItalic r:id="rId13"/>
    </p:embeddedFont>
    <p:embeddedFont>
      <p:font typeface="Lato"/>
      <p:regular r:id="rId14"/>
      <p:bold r:id="rId15"/>
      <p:italic r:id="rId16"/>
      <p:boldItalic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18" roundtripDataSignature="AMtx7mgME8qvM1BfyS16jXWcoB8ZdFot/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Poppins-bold.fntdata"/><Relationship Id="rId10" Type="http://schemas.openxmlformats.org/officeDocument/2006/relationships/font" Target="fonts/Poppins-regular.fntdata"/><Relationship Id="rId13" Type="http://schemas.openxmlformats.org/officeDocument/2006/relationships/font" Target="fonts/Poppins-boldItalic.fntdata"/><Relationship Id="rId12" Type="http://schemas.openxmlformats.org/officeDocument/2006/relationships/font" Target="fonts/Poppins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Lato-bold.fntdata"/><Relationship Id="rId14" Type="http://schemas.openxmlformats.org/officeDocument/2006/relationships/font" Target="fonts/Lato-regular.fntdata"/><Relationship Id="rId17" Type="http://schemas.openxmlformats.org/officeDocument/2006/relationships/font" Target="fonts/Lato-boldItalic.fntdata"/><Relationship Id="rId16" Type="http://schemas.openxmlformats.org/officeDocument/2006/relationships/font" Target="fonts/Lato-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18" Type="http://customschemas.google.com/relationships/presentationmetadata" Target="meta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4" name="Google Shape;104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1" name="Google Shape;15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14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Relationship Id="rId3" Type="http://schemas.openxmlformats.org/officeDocument/2006/relationships/image" Target="../media/image15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Relationship Id="rId3" Type="http://schemas.openxmlformats.org/officeDocument/2006/relationships/image" Target="../media/image6.png"/><Relationship Id="rId4" Type="http://schemas.openxmlformats.org/officeDocument/2006/relationships/image" Target="../media/image8.png"/><Relationship Id="rId5" Type="http://schemas.openxmlformats.org/officeDocument/2006/relationships/image" Target="../media/image15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esentationFront">
  <p:cSld name="PresentationFron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-66674"/>
            <a:ext cx="12192000" cy="2512541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7"/>
          <p:cNvSpPr txBox="1"/>
          <p:nvPr>
            <p:ph type="title"/>
          </p:nvPr>
        </p:nvSpPr>
        <p:spPr>
          <a:xfrm>
            <a:off x="510300" y="3425472"/>
            <a:ext cx="11171400" cy="217522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ucida Sans"/>
              <a:buNone/>
              <a:defRPr b="1" i="0" sz="2400">
                <a:latin typeface="Lucida Sans"/>
                <a:ea typeface="Lucida Sans"/>
                <a:cs typeface="Lucida Sans"/>
                <a:sym typeface="Lucida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18" name="Google Shape;18;p7"/>
          <p:cNvPicPr preferRelativeResize="0"/>
          <p:nvPr/>
        </p:nvPicPr>
        <p:blipFill rotWithShape="1">
          <a:blip r:embed="rId3">
            <a:alphaModFix/>
          </a:blip>
          <a:srcRect b="8520" l="0" r="0" t="0"/>
          <a:stretch/>
        </p:blipFill>
        <p:spPr>
          <a:xfrm>
            <a:off x="639339" y="5863711"/>
            <a:ext cx="1478216" cy="7004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lose up of a logo&#10;&#10;Description automatically generated" id="19" name="Google Shape;19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29502" y="433953"/>
            <a:ext cx="4376100" cy="3787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548845" y="6074837"/>
            <a:ext cx="990153" cy="48930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362243" y="5659281"/>
            <a:ext cx="1277014" cy="11459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company name&#10;&#10;Description automatically generated" id="22" name="Google Shape;22;p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4304911" y="1477514"/>
            <a:ext cx="3429389" cy="1577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and Content">
  <p:cSld name="1_Title and Content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8"/>
          <p:cNvSpPr txBox="1"/>
          <p:nvPr>
            <p:ph idx="1" type="body"/>
          </p:nvPr>
        </p:nvSpPr>
        <p:spPr>
          <a:xfrm>
            <a:off x="451200" y="1825625"/>
            <a:ext cx="11289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>
                <a:latin typeface="Arial"/>
                <a:ea typeface="Arial"/>
                <a:cs typeface="Arial"/>
                <a:sym typeface="Arial"/>
              </a:defRPr>
            </a:lvl1pPr>
            <a:lvl2pPr indent="-36195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>
                <a:latin typeface="Arial"/>
                <a:ea typeface="Arial"/>
                <a:cs typeface="Arial"/>
                <a:sym typeface="Arial"/>
              </a:defRPr>
            </a:lvl2pPr>
            <a:lvl3pPr indent="-3619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>
                <a:latin typeface="Arial"/>
                <a:ea typeface="Arial"/>
                <a:cs typeface="Arial"/>
                <a:sym typeface="Arial"/>
              </a:defRPr>
            </a:lvl3pPr>
            <a:lvl4pPr indent="-36195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>
                <a:latin typeface="Arial"/>
                <a:ea typeface="Arial"/>
                <a:cs typeface="Arial"/>
                <a:sym typeface="Arial"/>
              </a:defRPr>
            </a:lvl4pPr>
            <a:lvl5pPr indent="-36195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25" name="Google Shape;25;p8"/>
          <p:cNvPicPr preferRelativeResize="0"/>
          <p:nvPr/>
        </p:nvPicPr>
        <p:blipFill rotWithShape="1">
          <a:blip r:embed="rId2">
            <a:alphaModFix/>
          </a:blip>
          <a:srcRect b="0" l="0" r="0" t="94676"/>
          <a:stretch/>
        </p:blipFill>
        <p:spPr>
          <a:xfrm>
            <a:off x="0" y="6492876"/>
            <a:ext cx="12192000" cy="365127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8"/>
          <p:cNvSpPr/>
          <p:nvPr/>
        </p:nvSpPr>
        <p:spPr>
          <a:xfrm>
            <a:off x="0" y="257433"/>
            <a:ext cx="9550400" cy="541637"/>
          </a:xfrm>
          <a:prstGeom prst="roundRect">
            <a:avLst>
              <a:gd fmla="val 16667" name="adj"/>
            </a:avLst>
          </a:prstGeom>
          <a:solidFill>
            <a:srgbClr val="1F3864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2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, company name&#10;&#10;Description automatically generated" id="27" name="Google Shape;2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48461" y="167256"/>
            <a:ext cx="2234279" cy="10275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inal slide">
  <p:cSld name="Final slide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picture containing outdoor object, solar cell&#10;&#10;Description automatically generated" id="29" name="Google Shape;29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0" y="4787900"/>
            <a:ext cx="12192000" cy="2070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9"/>
          <p:cNvPicPr preferRelativeResize="0"/>
          <p:nvPr/>
        </p:nvPicPr>
        <p:blipFill rotWithShape="1">
          <a:blip r:embed="rId3">
            <a:alphaModFix/>
          </a:blip>
          <a:srcRect b="8520" l="0" r="0" t="0"/>
          <a:stretch/>
        </p:blipFill>
        <p:spPr>
          <a:xfrm>
            <a:off x="1001808" y="443328"/>
            <a:ext cx="1602653" cy="7593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51685" y="250033"/>
            <a:ext cx="1277014" cy="114598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, company name&#10;&#10;Description automatically generated" id="32" name="Google Shape;32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304911" y="1477514"/>
            <a:ext cx="3429389" cy="1577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6" name="Google Shape;36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2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8" name="Google Shape;4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p13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2" name="Google Shape;62;p14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3" name="Google Shape;63;p14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87" name="Google Shape;87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3" name="Google Shape;93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theme" Target="../theme/theme1.xml"/><Relationship Id="rId1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Relationship Id="rId4" Type="http://schemas.openxmlformats.org/officeDocument/2006/relationships/image" Target="../media/image16.png"/><Relationship Id="rId5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"/>
          <p:cNvSpPr/>
          <p:nvPr/>
        </p:nvSpPr>
        <p:spPr>
          <a:xfrm>
            <a:off x="2110105" y="3413760"/>
            <a:ext cx="7971790" cy="20005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Progress report on the Transformation and Modernization of National Statistical Systems in Africa (E/ECA/COE/40/12)</a:t>
            </a:r>
            <a:br>
              <a:rPr b="1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1" i="0" lang="en-US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Oliver Chinganya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Director, African Centre for Statistics</a:t>
            </a:r>
            <a:b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r>
              <a:rPr b="0" baseline="3000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</a:t>
            </a:r>
            <a:r>
              <a:rPr b="0" i="0" lang="en-US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May 2022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"/>
          <p:cNvSpPr txBox="1"/>
          <p:nvPr/>
        </p:nvSpPr>
        <p:spPr>
          <a:xfrm>
            <a:off x="180975" y="324197"/>
            <a:ext cx="829246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Why.… transforming and modernizing NSSs</a:t>
            </a:r>
            <a:endParaRPr/>
          </a:p>
        </p:txBody>
      </p:sp>
      <p:grpSp>
        <p:nvGrpSpPr>
          <p:cNvPr id="113" name="Google Shape;113;p2"/>
          <p:cNvGrpSpPr/>
          <p:nvPr/>
        </p:nvGrpSpPr>
        <p:grpSpPr>
          <a:xfrm>
            <a:off x="127000" y="866486"/>
            <a:ext cx="4854902" cy="4601770"/>
            <a:chOff x="0" y="2256230"/>
            <a:chExt cx="4854902" cy="4601770"/>
          </a:xfrm>
        </p:grpSpPr>
        <p:sp>
          <p:nvSpPr>
            <p:cNvPr id="114" name="Google Shape;114;p2"/>
            <p:cNvSpPr txBox="1"/>
            <p:nvPr/>
          </p:nvSpPr>
          <p:spPr>
            <a:xfrm>
              <a:off x="18974" y="2256230"/>
              <a:ext cx="2929701" cy="20313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rgbClr val="111340"/>
                  </a:solidFill>
                  <a:latin typeface="Arial"/>
                  <a:ea typeface="Arial"/>
                  <a:cs typeface="Arial"/>
                  <a:sym typeface="Arial"/>
                </a:rPr>
                <a:t>Data demand by:</a:t>
              </a:r>
              <a:endParaRPr/>
            </a:p>
            <a:p>
              <a:pPr indent="-171450" lvl="0" marL="171450" marR="0" rtl="0" algn="l">
                <a:spcBef>
                  <a:spcPts val="0"/>
                </a:spcBef>
                <a:spcAft>
                  <a:spcPts val="0"/>
                </a:spcAft>
                <a:buClr>
                  <a:srgbClr val="111340"/>
                </a:buClr>
                <a:buSzPts val="1800"/>
                <a:buFont typeface="Noto Sans Symbols"/>
                <a:buChar char="−"/>
              </a:pPr>
              <a:r>
                <a:rPr lang="en-US" sz="1800">
                  <a:solidFill>
                    <a:srgbClr val="111340"/>
                  </a:solidFill>
                  <a:latin typeface="Arial"/>
                  <a:ea typeface="Arial"/>
                  <a:cs typeface="Arial"/>
                  <a:sym typeface="Arial"/>
                </a:rPr>
                <a:t>Agenda 2030</a:t>
              </a:r>
              <a:endParaRPr/>
            </a:p>
            <a:p>
              <a:pPr indent="-171450" lvl="0" marL="171450" marR="0" rtl="0" algn="l">
                <a:spcBef>
                  <a:spcPts val="0"/>
                </a:spcBef>
                <a:spcAft>
                  <a:spcPts val="0"/>
                </a:spcAft>
                <a:buClr>
                  <a:srgbClr val="111340"/>
                </a:buClr>
                <a:buSzPts val="1800"/>
                <a:buFont typeface="Noto Sans Symbols"/>
                <a:buChar char="−"/>
              </a:pPr>
              <a:r>
                <a:rPr lang="en-US" sz="1800">
                  <a:solidFill>
                    <a:srgbClr val="111340"/>
                  </a:solidFill>
                  <a:latin typeface="Arial"/>
                  <a:ea typeface="Arial"/>
                  <a:cs typeface="Arial"/>
                  <a:sym typeface="Arial"/>
                </a:rPr>
                <a:t>Agenda 2063</a:t>
              </a:r>
              <a:endParaRPr/>
            </a:p>
            <a:p>
              <a:pPr indent="-171450" lvl="0" marL="171450" marR="0" rtl="0" algn="l">
                <a:spcBef>
                  <a:spcPts val="0"/>
                </a:spcBef>
                <a:spcAft>
                  <a:spcPts val="0"/>
                </a:spcAft>
                <a:buClr>
                  <a:srgbClr val="111340"/>
                </a:buClr>
                <a:buSzPts val="1800"/>
                <a:buFont typeface="Noto Sans Symbols"/>
                <a:buChar char="−"/>
              </a:pPr>
              <a:r>
                <a:rPr lang="en-US" sz="1800">
                  <a:solidFill>
                    <a:srgbClr val="111340"/>
                  </a:solidFill>
                  <a:latin typeface="Arial"/>
                  <a:ea typeface="Arial"/>
                  <a:cs typeface="Arial"/>
                  <a:sym typeface="Arial"/>
                </a:rPr>
                <a:t>Sub regional agendas</a:t>
              </a:r>
              <a:endParaRPr/>
            </a:p>
            <a:p>
              <a:pPr indent="-171450" lvl="0" marL="171450" marR="0" rtl="0" algn="l">
                <a:spcBef>
                  <a:spcPts val="0"/>
                </a:spcBef>
                <a:spcAft>
                  <a:spcPts val="0"/>
                </a:spcAft>
                <a:buClr>
                  <a:srgbClr val="111340"/>
                </a:buClr>
                <a:buSzPts val="1800"/>
                <a:buFont typeface="Noto Sans Symbols"/>
                <a:buChar char="−"/>
              </a:pPr>
              <a:r>
                <a:rPr lang="en-US" sz="1800">
                  <a:solidFill>
                    <a:srgbClr val="111340"/>
                  </a:solidFill>
                  <a:latin typeface="Arial"/>
                  <a:ea typeface="Arial"/>
                  <a:cs typeface="Arial"/>
                  <a:sym typeface="Arial"/>
                </a:rPr>
                <a:t>NDP</a:t>
              </a:r>
              <a:endParaRPr/>
            </a:p>
            <a:p>
              <a:pPr indent="-171450" lvl="0" marL="171450" marR="0" rtl="0" algn="l">
                <a:spcBef>
                  <a:spcPts val="0"/>
                </a:spcBef>
                <a:spcAft>
                  <a:spcPts val="0"/>
                </a:spcAft>
                <a:buClr>
                  <a:srgbClr val="111340"/>
                </a:buClr>
                <a:buSzPts val="1800"/>
                <a:buFont typeface="Noto Sans Symbols"/>
                <a:buChar char="−"/>
              </a:pPr>
              <a:r>
                <a:rPr lang="en-US" sz="1800">
                  <a:solidFill>
                    <a:srgbClr val="111340"/>
                  </a:solidFill>
                  <a:latin typeface="Arial"/>
                  <a:ea typeface="Arial"/>
                  <a:cs typeface="Arial"/>
                  <a:sym typeface="Arial"/>
                </a:rPr>
                <a:t>Sub-NDP</a:t>
              </a:r>
              <a:endParaRPr/>
            </a:p>
            <a:p>
              <a:pPr indent="-171450" lvl="0" marL="171450" marR="0" rtl="0" algn="l">
                <a:spcBef>
                  <a:spcPts val="0"/>
                </a:spcBef>
                <a:spcAft>
                  <a:spcPts val="0"/>
                </a:spcAft>
                <a:buClr>
                  <a:srgbClr val="111340"/>
                </a:buClr>
                <a:buSzPts val="1800"/>
                <a:buFont typeface="Noto Sans Symbols"/>
                <a:buChar char="−"/>
              </a:pPr>
              <a:r>
                <a:rPr lang="en-US" sz="1800">
                  <a:solidFill>
                    <a:srgbClr val="111340"/>
                  </a:solidFill>
                  <a:latin typeface="Arial"/>
                  <a:ea typeface="Arial"/>
                  <a:cs typeface="Arial"/>
                  <a:sym typeface="Arial"/>
                </a:rPr>
                <a:t>AfCFTA</a:t>
              </a:r>
              <a:endParaRPr sz="1800">
                <a:solidFill>
                  <a:srgbClr val="11134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2"/>
            <p:cNvSpPr txBox="1"/>
            <p:nvPr/>
          </p:nvSpPr>
          <p:spPr>
            <a:xfrm>
              <a:off x="2836917" y="2533229"/>
              <a:ext cx="2017985" cy="9233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800">
                  <a:solidFill>
                    <a:srgbClr val="111340"/>
                  </a:solidFill>
                  <a:latin typeface="Arial"/>
                  <a:ea typeface="Arial"/>
                  <a:cs typeface="Arial"/>
                  <a:sym typeface="Arial"/>
                </a:rPr>
                <a:t>Supply:</a:t>
              </a:r>
              <a:endParaRPr/>
            </a:p>
            <a:p>
              <a:pPr indent="-171450" lvl="0" marL="171450" marR="0" rtl="0" algn="l">
                <a:spcBef>
                  <a:spcPts val="0"/>
                </a:spcBef>
                <a:spcAft>
                  <a:spcPts val="0"/>
                </a:spcAft>
                <a:buClr>
                  <a:srgbClr val="111340"/>
                </a:buClr>
                <a:buSzPts val="1800"/>
                <a:buFont typeface="Noto Sans Symbols"/>
                <a:buChar char="−"/>
              </a:pPr>
              <a:r>
                <a:rPr lang="en-US" sz="1800">
                  <a:solidFill>
                    <a:srgbClr val="111340"/>
                  </a:solidFill>
                  <a:latin typeface="Arial"/>
                  <a:ea typeface="Arial"/>
                  <a:cs typeface="Arial"/>
                  <a:sym typeface="Arial"/>
                </a:rPr>
                <a:t>Producers of official statistics</a:t>
              </a:r>
              <a:endParaRPr/>
            </a:p>
          </p:txBody>
        </p:sp>
        <p:sp>
          <p:nvSpPr>
            <p:cNvPr id="116" name="Google Shape;116;p2"/>
            <p:cNvSpPr txBox="1"/>
            <p:nvPr/>
          </p:nvSpPr>
          <p:spPr>
            <a:xfrm>
              <a:off x="1674316" y="5170920"/>
              <a:ext cx="907789" cy="3061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rgbClr val="747993"/>
                  </a:solidFill>
                  <a:latin typeface="Poppins"/>
                  <a:ea typeface="Poppins"/>
                  <a:cs typeface="Poppins"/>
                  <a:sym typeface="Poppins"/>
                </a:rPr>
                <a:t>Gap to fill</a:t>
              </a:r>
              <a:endParaRPr/>
            </a:p>
          </p:txBody>
        </p:sp>
        <p:pic>
          <p:nvPicPr>
            <p:cNvPr id="117" name="Google Shape;117;p2"/>
            <p:cNvPicPr preferRelativeResize="0"/>
            <p:nvPr/>
          </p:nvPicPr>
          <p:blipFill rotWithShape="1">
            <a:blip r:embed="rId3">
              <a:alphaModFix/>
            </a:blip>
            <a:srcRect b="0" l="0" r="0" t="29595"/>
            <a:stretch/>
          </p:blipFill>
          <p:spPr>
            <a:xfrm>
              <a:off x="0" y="4338000"/>
              <a:ext cx="4389400" cy="25200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18" name="Google Shape;118;p2"/>
          <p:cNvSpPr txBox="1"/>
          <p:nvPr/>
        </p:nvSpPr>
        <p:spPr>
          <a:xfrm>
            <a:off x="5933119" y="5306672"/>
            <a:ext cx="4903006" cy="32316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111340"/>
                </a:solidFill>
                <a:latin typeface="Arial"/>
                <a:ea typeface="Arial"/>
                <a:cs typeface="Arial"/>
                <a:sym typeface="Arial"/>
              </a:rPr>
              <a:t>COVID19 impact on surveys in Africa, Mid-April 2020</a:t>
            </a:r>
            <a:endParaRPr/>
          </a:p>
        </p:txBody>
      </p:sp>
      <p:pic>
        <p:nvPicPr>
          <p:cNvPr id="119" name="Google Shape;119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336645" y="2236547"/>
            <a:ext cx="6855355" cy="28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0836125" y="5468255"/>
            <a:ext cx="960680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"/>
          <p:cNvSpPr txBox="1"/>
          <p:nvPr/>
        </p:nvSpPr>
        <p:spPr>
          <a:xfrm>
            <a:off x="180975" y="324197"/>
            <a:ext cx="936942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Institutional and operational setting</a:t>
            </a:r>
            <a:endParaRPr/>
          </a:p>
        </p:txBody>
      </p:sp>
      <p:sp>
        <p:nvSpPr>
          <p:cNvPr id="126" name="Google Shape;126;p3"/>
          <p:cNvSpPr txBox="1"/>
          <p:nvPr/>
        </p:nvSpPr>
        <p:spPr>
          <a:xfrm>
            <a:off x="5105108" y="2617245"/>
            <a:ext cx="4239497" cy="38517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rgbClr val="1359B4"/>
                </a:solidFill>
                <a:latin typeface="Arial"/>
                <a:ea typeface="Arial"/>
                <a:cs typeface="Arial"/>
                <a:sym typeface="Arial"/>
              </a:rPr>
              <a:t>Members</a:t>
            </a:r>
            <a:endParaRPr/>
          </a:p>
        </p:txBody>
      </p:sp>
      <p:sp>
        <p:nvSpPr>
          <p:cNvPr id="127" name="Google Shape;127;p3"/>
          <p:cNvSpPr txBox="1"/>
          <p:nvPr/>
        </p:nvSpPr>
        <p:spPr>
          <a:xfrm>
            <a:off x="5105108" y="1773735"/>
            <a:ext cx="6645565" cy="9387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Strategically guide and coordinate the work on transformation and modernization of national statistical systems in Africa</a:t>
            </a:r>
            <a:endParaRPr/>
          </a:p>
        </p:txBody>
      </p:sp>
      <p:sp>
        <p:nvSpPr>
          <p:cNvPr id="128" name="Google Shape;128;p3"/>
          <p:cNvSpPr txBox="1"/>
          <p:nvPr/>
        </p:nvSpPr>
        <p:spPr>
          <a:xfrm>
            <a:off x="5105109" y="2957662"/>
            <a:ext cx="6645565" cy="15136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−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Central Africa: Cameroon and Equatorial Guinea</a:t>
            </a:r>
            <a:endParaRPr/>
          </a:p>
          <a:p>
            <a:pPr indent="-285750" lvl="0" marL="28575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−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East Africa: Rwanda and Kenya</a:t>
            </a:r>
            <a:endParaRPr/>
          </a:p>
          <a:p>
            <a:pPr indent="-285750" lvl="0" marL="28575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−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North Africa: Morocco and Egypt</a:t>
            </a:r>
            <a:endParaRPr/>
          </a:p>
          <a:p>
            <a:pPr indent="-285750" lvl="0" marL="28575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−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Southern Africa: Zambia and </a:t>
            </a:r>
            <a:r>
              <a:rPr b="1" lang="en-US" sz="2000" u="sng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South Africa</a:t>
            </a:r>
            <a:endParaRPr/>
          </a:p>
          <a:p>
            <a:pPr indent="-285750" lvl="0" marL="28575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−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West Africa: Niger and Nigeria. </a:t>
            </a:r>
            <a:endParaRPr/>
          </a:p>
        </p:txBody>
      </p:sp>
      <p:sp>
        <p:nvSpPr>
          <p:cNvPr id="129" name="Google Shape;129;p3"/>
          <p:cNvSpPr txBox="1"/>
          <p:nvPr/>
        </p:nvSpPr>
        <p:spPr>
          <a:xfrm>
            <a:off x="5105108" y="4631647"/>
            <a:ext cx="4239497" cy="38517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rgbClr val="1359B4"/>
                </a:solidFill>
                <a:latin typeface="Arial"/>
                <a:ea typeface="Arial"/>
                <a:cs typeface="Arial"/>
                <a:sym typeface="Arial"/>
              </a:rPr>
              <a:t>Three technical teams</a:t>
            </a:r>
            <a:endParaRPr/>
          </a:p>
        </p:txBody>
      </p:sp>
      <p:pic>
        <p:nvPicPr>
          <p:cNvPr id="130" name="Google Shape;13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1326" y="2081556"/>
            <a:ext cx="3810000" cy="318135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3"/>
          <p:cNvSpPr txBox="1"/>
          <p:nvPr/>
        </p:nvSpPr>
        <p:spPr>
          <a:xfrm>
            <a:off x="1570038" y="4990763"/>
            <a:ext cx="1650320" cy="2188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92500"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-US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Image: Courtesy of Statistics Norway</a:t>
            </a:r>
            <a:endParaRPr/>
          </a:p>
        </p:txBody>
      </p:sp>
      <p:sp>
        <p:nvSpPr>
          <p:cNvPr id="132" name="Google Shape;132;p3"/>
          <p:cNvSpPr txBox="1"/>
          <p:nvPr/>
        </p:nvSpPr>
        <p:spPr>
          <a:xfrm>
            <a:off x="5105108" y="1342848"/>
            <a:ext cx="4239497" cy="4308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solidFill>
                  <a:srgbClr val="1359B4"/>
                </a:solidFill>
                <a:latin typeface="Arial"/>
                <a:ea typeface="Arial"/>
                <a:cs typeface="Arial"/>
                <a:sym typeface="Arial"/>
              </a:rPr>
              <a:t>Objective</a:t>
            </a:r>
            <a:endParaRPr/>
          </a:p>
        </p:txBody>
      </p:sp>
      <p:sp>
        <p:nvSpPr>
          <p:cNvPr id="133" name="Google Shape;133;p3"/>
          <p:cNvSpPr txBox="1"/>
          <p:nvPr/>
        </p:nvSpPr>
        <p:spPr>
          <a:xfrm>
            <a:off x="5105109" y="5005095"/>
            <a:ext cx="6645565" cy="15069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−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Digitalization and integration of data science initiatives</a:t>
            </a:r>
            <a:endParaRPr/>
          </a:p>
          <a:p>
            <a:pPr indent="-285750" lvl="0" marL="28575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−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Survey methodology</a:t>
            </a:r>
            <a:endParaRPr/>
          </a:p>
          <a:p>
            <a:pPr indent="-285750" lvl="0" marL="28575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−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Coordination of the national statistical system and statistical legislation (including administrative data systems and other sources)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3"/>
          <p:cNvSpPr txBox="1"/>
          <p:nvPr/>
        </p:nvSpPr>
        <p:spPr>
          <a:xfrm>
            <a:off x="1157554" y="937368"/>
            <a:ext cx="8480432" cy="40011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7F7F7F"/>
                </a:solidFill>
                <a:latin typeface="Arial"/>
                <a:ea typeface="Arial"/>
                <a:cs typeface="Arial"/>
                <a:sym typeface="Arial"/>
              </a:rPr>
              <a:t>The African Group on Transformation and Modernization of NSS</a:t>
            </a:r>
            <a:endParaRPr sz="2000">
              <a:solidFill>
                <a:srgbClr val="7F7F7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4"/>
          <p:cNvSpPr txBox="1"/>
          <p:nvPr/>
        </p:nvSpPr>
        <p:spPr>
          <a:xfrm>
            <a:off x="180975" y="324197"/>
            <a:ext cx="829246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Progress and ongoing initiatives</a:t>
            </a:r>
            <a:endParaRPr/>
          </a:p>
        </p:txBody>
      </p:sp>
      <p:pic>
        <p:nvPicPr>
          <p:cNvPr id="140" name="Google Shape;14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5573" y="2434017"/>
            <a:ext cx="2359356" cy="2676376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4"/>
          <p:cNvSpPr txBox="1"/>
          <p:nvPr/>
        </p:nvSpPr>
        <p:spPr>
          <a:xfrm>
            <a:off x="180974" y="1895108"/>
            <a:ext cx="2511425" cy="40011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0B1107"/>
                </a:solidFill>
                <a:latin typeface="Arial"/>
                <a:ea typeface="Arial"/>
                <a:cs typeface="Arial"/>
                <a:sym typeface="Arial"/>
              </a:rPr>
              <a:t>Critical outputs</a:t>
            </a:r>
            <a:endParaRPr/>
          </a:p>
        </p:txBody>
      </p:sp>
      <p:sp>
        <p:nvSpPr>
          <p:cNvPr id="142" name="Google Shape;142;p4"/>
          <p:cNvSpPr txBox="1"/>
          <p:nvPr/>
        </p:nvSpPr>
        <p:spPr>
          <a:xfrm>
            <a:off x="180974" y="2342666"/>
            <a:ext cx="3466466" cy="2021066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00" spcFirstLastPara="1" rIns="45700" wrap="square" tIns="22850">
            <a:spAutoFit/>
          </a:bodyPr>
          <a:lstStyle/>
          <a:p>
            <a:pPr indent="-342900" lvl="0" marL="3429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−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Assessment of NSSs in Africa in the three main ares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−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Comprehensive report on the transformation and modernization of NSS in Africa</a:t>
            </a:r>
            <a:endParaRPr/>
          </a:p>
        </p:txBody>
      </p:sp>
      <p:sp>
        <p:nvSpPr>
          <p:cNvPr id="143" name="Google Shape;143;p4"/>
          <p:cNvSpPr txBox="1"/>
          <p:nvPr/>
        </p:nvSpPr>
        <p:spPr>
          <a:xfrm>
            <a:off x="180974" y="4335485"/>
            <a:ext cx="2511425" cy="40011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0B1107"/>
                </a:solidFill>
                <a:latin typeface="Arial"/>
                <a:ea typeface="Arial"/>
                <a:cs typeface="Arial"/>
                <a:sym typeface="Arial"/>
              </a:rPr>
              <a:t>In progress</a:t>
            </a:r>
            <a:endParaRPr/>
          </a:p>
        </p:txBody>
      </p:sp>
      <p:sp>
        <p:nvSpPr>
          <p:cNvPr id="144" name="Google Shape;144;p4"/>
          <p:cNvSpPr txBox="1"/>
          <p:nvPr/>
        </p:nvSpPr>
        <p:spPr>
          <a:xfrm>
            <a:off x="180974" y="4776614"/>
            <a:ext cx="3730626" cy="892552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00" spcFirstLastPara="1" rIns="45700" wrap="square" tIns="22850">
            <a:spAutoFit/>
          </a:bodyPr>
          <a:lstStyle/>
          <a:p>
            <a:pPr indent="-342900" lvl="0" marL="3429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−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Road map for transforming and modernizing NSSs in Africa</a:t>
            </a:r>
            <a:endParaRPr/>
          </a:p>
        </p:txBody>
      </p:sp>
      <p:sp>
        <p:nvSpPr>
          <p:cNvPr id="145" name="Google Shape;145;p4"/>
          <p:cNvSpPr txBox="1"/>
          <p:nvPr/>
        </p:nvSpPr>
        <p:spPr>
          <a:xfrm>
            <a:off x="6957929" y="2387300"/>
            <a:ext cx="5053097" cy="2589299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00" spcFirstLastPara="1" rIns="45700" wrap="square" tIns="22850">
            <a:spAutoFit/>
          </a:bodyPr>
          <a:lstStyle/>
          <a:p>
            <a:pPr indent="-342900" lvl="0" marL="3429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−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Guidelines on user engagement in official Statistics</a:t>
            </a:r>
            <a:endParaRPr/>
          </a:p>
          <a:p>
            <a:pPr indent="-342900" lvl="0" marL="3429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−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Data science campus</a:t>
            </a:r>
            <a:endParaRPr/>
          </a:p>
          <a:p>
            <a:pPr indent="-342900" lvl="0" marL="3429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−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Modernization of administrative data</a:t>
            </a:r>
            <a:endParaRPr/>
          </a:p>
          <a:p>
            <a:pPr indent="-342900" lvl="0" marL="3429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−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Alternative data collection (CPI)</a:t>
            </a:r>
            <a:endParaRPr/>
          </a:p>
          <a:p>
            <a:pPr indent="-342900" lvl="0" marL="3429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−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Integration of geospatial information and statistics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−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Digital Census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−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AGTM Secretariat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4"/>
          <p:cNvSpPr txBox="1"/>
          <p:nvPr/>
        </p:nvSpPr>
        <p:spPr>
          <a:xfrm>
            <a:off x="6957928" y="1968205"/>
            <a:ext cx="4169107" cy="37446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Other outputs and innovation</a:t>
            </a:r>
            <a:endParaRPr/>
          </a:p>
        </p:txBody>
      </p:sp>
      <p:sp>
        <p:nvSpPr>
          <p:cNvPr id="147" name="Google Shape;147;p4"/>
          <p:cNvSpPr txBox="1"/>
          <p:nvPr/>
        </p:nvSpPr>
        <p:spPr>
          <a:xfrm>
            <a:off x="6957929" y="5555535"/>
            <a:ext cx="4748297" cy="892552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00" spcFirstLastPara="1" rIns="45700" wrap="square" tIns="22850">
            <a:spAutoFit/>
          </a:bodyPr>
          <a:lstStyle/>
          <a:p>
            <a:pPr indent="-342900" lvl="0" marL="3429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−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Modernization of statistical legislation</a:t>
            </a:r>
            <a:endParaRPr/>
          </a:p>
          <a:p>
            <a:pPr indent="-342900" lvl="0" marL="3429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−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Leadership programme in Statistics</a:t>
            </a:r>
            <a:endParaRPr/>
          </a:p>
          <a:p>
            <a:pPr indent="-342900" lvl="0" marL="34290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−"/>
            </a:pPr>
            <a:r>
              <a:rPr lang="en-US" sz="2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NSDSs</a:t>
            </a:r>
            <a:endParaRPr sz="2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4"/>
          <p:cNvSpPr txBox="1"/>
          <p:nvPr/>
        </p:nvSpPr>
        <p:spPr>
          <a:xfrm>
            <a:off x="6957929" y="5139627"/>
            <a:ext cx="2228618" cy="3784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Instititionnal</a:t>
            </a:r>
            <a:endParaRPr b="1" sz="200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5"/>
          <p:cNvSpPr/>
          <p:nvPr/>
        </p:nvSpPr>
        <p:spPr>
          <a:xfrm>
            <a:off x="4851501" y="3481821"/>
            <a:ext cx="2487811" cy="4761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12700" lvl="0" mar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94"/>
              <a:buFont typeface="Lato"/>
              <a:buNone/>
            </a:pPr>
            <a:r>
              <a:rPr b="1" lang="en-US" sz="3094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THANK YOU!</a:t>
            </a:r>
            <a:endParaRPr/>
          </a:p>
        </p:txBody>
      </p:sp>
      <p:sp>
        <p:nvSpPr>
          <p:cNvPr id="154" name="Google Shape;154;p5"/>
          <p:cNvSpPr/>
          <p:nvPr/>
        </p:nvSpPr>
        <p:spPr>
          <a:xfrm>
            <a:off x="3584975" y="4148414"/>
            <a:ext cx="5020865" cy="2192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425">
                <a:solidFill>
                  <a:srgbClr val="2F5496"/>
                </a:solidFill>
                <a:latin typeface="Lato"/>
                <a:ea typeface="Lato"/>
                <a:cs typeface="Lato"/>
                <a:sym typeface="Lato"/>
              </a:rPr>
              <a:t>Follow the conversation: #COM2022</a:t>
            </a:r>
            <a:endParaRPr/>
          </a:p>
        </p:txBody>
      </p:sp>
      <p:sp>
        <p:nvSpPr>
          <p:cNvPr id="155" name="Google Shape;155;p5"/>
          <p:cNvSpPr/>
          <p:nvPr/>
        </p:nvSpPr>
        <p:spPr>
          <a:xfrm>
            <a:off x="4937521" y="4477273"/>
            <a:ext cx="2315766" cy="18466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1270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2F5496"/>
                </a:solidFill>
                <a:latin typeface="Avenir"/>
                <a:ea typeface="Avenir"/>
                <a:cs typeface="Avenir"/>
                <a:sym typeface="Avenir"/>
              </a:rPr>
              <a:t>More: www.uneca.org/cfm2022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2022-04-01T08:16:12Z</dcterms:created>
  <dc:creator>Afework Temtime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0x0101000CD6D194BCE4BA4A92B2A852D517E666</vt:lpwstr>
  </property>
</Properties>
</file>