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1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7" r:id="rId3"/>
    <p:sldId id="271" r:id="rId4"/>
    <p:sldId id="267" r:id="rId5"/>
    <p:sldId id="268" r:id="rId6"/>
    <p:sldId id="269" r:id="rId7"/>
    <p:sldId id="270" r:id="rId8"/>
    <p:sldId id="26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../embeddings/oleObject1.bin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ykone\Desktop\Docs_ECA\Gestion%202020\PPB%202021\Chart%20for%20PPB%202021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ykone\Desktop\Docs_ECA\Gestion%202020\PPB%202021\Chart%20for%20PPB%202021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ykone\Desktop\Docs_ECA\Gestion%202020\PPB%202021\Chart%20for%20PPB%202021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ykone\Desktop\Docs_ECA\Gestion%202020\PPB%202021\Chart%20for%20PPB%202021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All!$N$10</c:f>
              <c:strCache>
                <c:ptCount val="1"/>
                <c:pt idx="0">
                  <c:v>USG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All!$O$10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76-4E73-BB68-DE4688446AB6}"/>
            </c:ext>
          </c:extLst>
        </c:ser>
        <c:ser>
          <c:idx val="1"/>
          <c:order val="1"/>
          <c:tx>
            <c:strRef>
              <c:f>All!$N$11</c:f>
              <c:strCache>
                <c:ptCount val="1"/>
                <c:pt idx="0">
                  <c:v>D2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All!$O$11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76-4E73-BB68-DE4688446AB6}"/>
            </c:ext>
          </c:extLst>
        </c:ser>
        <c:ser>
          <c:idx val="2"/>
          <c:order val="2"/>
          <c:tx>
            <c:strRef>
              <c:f>All!$N$12</c:f>
              <c:strCache>
                <c:ptCount val="1"/>
                <c:pt idx="0">
                  <c:v>D1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376-4E73-BB68-DE4688446AB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All!$O$12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376-4E73-BB68-DE4688446AB6}"/>
            </c:ext>
          </c:extLst>
        </c:ser>
        <c:ser>
          <c:idx val="3"/>
          <c:order val="3"/>
          <c:tx>
            <c:strRef>
              <c:f>All!$N$13</c:f>
              <c:strCache>
                <c:ptCount val="1"/>
                <c:pt idx="0">
                  <c:v>P5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All!$O$13</c:f>
              <c:numCache>
                <c:formatCode>General</c:formatCode>
                <c:ptCount val="1"/>
                <c:pt idx="0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376-4E73-BB68-DE4688446AB6}"/>
            </c:ext>
          </c:extLst>
        </c:ser>
        <c:ser>
          <c:idx val="4"/>
          <c:order val="4"/>
          <c:tx>
            <c:strRef>
              <c:f>All!$N$14</c:f>
              <c:strCache>
                <c:ptCount val="1"/>
                <c:pt idx="0">
                  <c:v>P4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All!$O$14</c:f>
              <c:numCache>
                <c:formatCode>General</c:formatCode>
                <c:ptCount val="1"/>
                <c:pt idx="0">
                  <c:v>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376-4E73-BB68-DE4688446AB6}"/>
            </c:ext>
          </c:extLst>
        </c:ser>
        <c:ser>
          <c:idx val="5"/>
          <c:order val="5"/>
          <c:tx>
            <c:strRef>
              <c:f>All!$N$15</c:f>
              <c:strCache>
                <c:ptCount val="1"/>
                <c:pt idx="0">
                  <c:v>P3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All!$O$15</c:f>
              <c:numCache>
                <c:formatCode>General</c:formatCode>
                <c:ptCount val="1"/>
                <c:pt idx="0">
                  <c:v>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376-4E73-BB68-DE4688446AB6}"/>
            </c:ext>
          </c:extLst>
        </c:ser>
        <c:ser>
          <c:idx val="6"/>
          <c:order val="6"/>
          <c:tx>
            <c:strRef>
              <c:f>All!$N$16</c:f>
              <c:strCache>
                <c:ptCount val="1"/>
                <c:pt idx="0">
                  <c:v>P2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All!$O$16</c:f>
              <c:numCache>
                <c:formatCode>General</c:formatCode>
                <c:ptCount val="1"/>
                <c:pt idx="0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376-4E73-BB68-DE4688446AB6}"/>
            </c:ext>
          </c:extLst>
        </c:ser>
        <c:ser>
          <c:idx val="7"/>
          <c:order val="7"/>
          <c:tx>
            <c:strRef>
              <c:f>All!$N$17</c:f>
              <c:strCache>
                <c:ptCount val="1"/>
                <c:pt idx="0">
                  <c:v>Local level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 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4376-4E73-BB68-DE4688446AB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All!$O$17</c:f>
              <c:numCache>
                <c:formatCode>General</c:formatCode>
                <c:ptCount val="1"/>
                <c:pt idx="0">
                  <c:v>287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4376-4E73-BB68-DE4688446AB6}"/>
            </c:ext>
          </c:extLst>
        </c:ser>
        <c:ser>
          <c:idx val="8"/>
          <c:order val="8"/>
          <c:tx>
            <c:strRef>
              <c:f>All!$N$18</c:f>
              <c:strCache>
                <c:ptCount val="1"/>
                <c:pt idx="0">
                  <c:v>National Officers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 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A-4376-4E73-BB68-DE4688446AB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All!$O$18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4376-4E73-BB68-DE4688446A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775009704"/>
        <c:axId val="775005768"/>
      </c:barChart>
      <c:catAx>
        <c:axId val="77500970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775005768"/>
        <c:crosses val="autoZero"/>
        <c:auto val="1"/>
        <c:lblAlgn val="ctr"/>
        <c:lblOffset val="100"/>
        <c:noMultiLvlLbl val="0"/>
      </c:catAx>
      <c:valAx>
        <c:axId val="775005768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7750097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103546580486967"/>
          <c:y val="0.11533686158082698"/>
          <c:w val="0.58472833752923736"/>
          <c:h val="0.84545966180456955"/>
        </c:manualLayout>
      </c:layout>
      <c:pieChart>
        <c:varyColors val="1"/>
        <c:ser>
          <c:idx val="0"/>
          <c:order val="0"/>
          <c:dPt>
            <c:idx val="0"/>
            <c:bubble3D val="0"/>
            <c:explosion val="9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FA1-4AB2-9BD9-708BD919971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FA1-4AB2-9BD9-708BD919971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highlight>
                      <a:srgbClr val="FFFF00"/>
                    </a:highlight>
                    <a:latin typeface="Arial 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All!$E$34:$E$35</c:f>
              <c:strCache>
                <c:ptCount val="2"/>
                <c:pt idx="0">
                  <c:v>Non Post</c:v>
                </c:pt>
                <c:pt idx="1">
                  <c:v>Post</c:v>
                </c:pt>
              </c:strCache>
            </c:strRef>
          </c:cat>
          <c:val>
            <c:numRef>
              <c:f>All!$F$34:$F$35</c:f>
              <c:numCache>
                <c:formatCode>_(* #,##0.0_);_(* \(#,##0.0\);_(* "-"??_);_(@_)</c:formatCode>
                <c:ptCount val="2"/>
                <c:pt idx="0">
                  <c:v>25576.6</c:v>
                </c:pt>
                <c:pt idx="1">
                  <c:v>51916.9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FA1-4AB2-9BD9-708BD91997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5.5595849584222444E-2"/>
                  <c:y val="1.822903304169224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overflow" horzOverflow="overflow" vert="horz" wrap="square" lIns="38100" tIns="19050" rIns="38100" bIns="19050" rtlCol="0" anchor="ctr" anchorCtr="1">
                  <a:no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367112810707456"/>
                      <c:h val="0.1056091954022988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1E73-49FC-A853-1B68F1ED09DE}"/>
                </c:ext>
              </c:extLst>
            </c:dLbl>
            <c:dLbl>
              <c:idx val="3"/>
              <c:layout>
                <c:manualLayout>
                  <c:x val="6.9781931464174246E-2"/>
                  <c:y val="9.2596237970254559E-3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285981308411215"/>
                      <c:h val="0.118484050044619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1E73-49FC-A853-1B68F1ED09DE}"/>
                </c:ext>
              </c:extLst>
            </c:dLbl>
            <c:dLbl>
              <c:idx val="5"/>
              <c:layout>
                <c:manualLayout>
                  <c:x val="-1.2518164201437438E-2"/>
                  <c:y val="0.11429333163011016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E73-49FC-A853-1B68F1ED09DE}"/>
                </c:ext>
              </c:extLst>
            </c:dLbl>
            <c:dLbl>
              <c:idx val="6"/>
              <c:layout>
                <c:manualLayout>
                  <c:x val="1.49532710280372E-2"/>
                  <c:y val="-9.1141218132293714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E73-49FC-A853-1B68F1ED09DE}"/>
                </c:ext>
              </c:extLst>
            </c:dLbl>
            <c:dLbl>
              <c:idx val="8"/>
              <c:layout>
                <c:manualLayout>
                  <c:x val="8.7936345946468666E-2"/>
                  <c:y val="-5.4683869699121479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419044890228311"/>
                      <c:h val="0.1708904567951248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1E73-49FC-A853-1B68F1ED09DE}"/>
                </c:ext>
              </c:extLst>
            </c:dLbl>
            <c:dLbl>
              <c:idx val="10"/>
              <c:layout>
                <c:manualLayout>
                  <c:x val="3.9875487526675968E-2"/>
                  <c:y val="-5.5797304003447588E-3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073520249221181"/>
                      <c:h val="0.1708904567951248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1E73-49FC-A853-1B68F1ED09D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overflow" horzOverflow="overflow" vert="horz" wrap="square" lIns="38100" tIns="19050" rIns="38100" bIns="19050" rtlCol="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'[Chart in Microsoft PowerPoint]All'!$E$14:$E$24</c:f>
              <c:strCache>
                <c:ptCount val="11"/>
                <c:pt idx="0">
                  <c:v>Other staff costs</c:v>
                </c:pt>
                <c:pt idx="1">
                  <c:v>Hospitality</c:v>
                </c:pt>
                <c:pt idx="2">
                  <c:v>Consultants</c:v>
                </c:pt>
                <c:pt idx="3">
                  <c:v>Experts</c:v>
                </c:pt>
                <c:pt idx="4">
                  <c:v>Travel of staff</c:v>
                </c:pt>
                <c:pt idx="5">
                  <c:v>Contractual services</c:v>
                </c:pt>
                <c:pt idx="6">
                  <c:v>General operating expenses</c:v>
                </c:pt>
                <c:pt idx="7">
                  <c:v>Supplies and materials</c:v>
                </c:pt>
                <c:pt idx="8">
                  <c:v>Furniture and equipment</c:v>
                </c:pt>
                <c:pt idx="9">
                  <c:v>Construction</c:v>
                </c:pt>
                <c:pt idx="10">
                  <c:v>Grants and contributions</c:v>
                </c:pt>
              </c:strCache>
            </c:strRef>
          </c:cat>
          <c:val>
            <c:numRef>
              <c:f>'[Chart in Microsoft PowerPoint]All'!$F$14:$F$24</c:f>
              <c:numCache>
                <c:formatCode>_(* #,##0.0_);_(* \(#,##0.0\);_(* "-"??_);_(@_)</c:formatCode>
                <c:ptCount val="11"/>
                <c:pt idx="0">
                  <c:v>4255.3999999999996</c:v>
                </c:pt>
                <c:pt idx="1">
                  <c:v>19.400000000000002</c:v>
                </c:pt>
                <c:pt idx="2">
                  <c:v>1152.1999999999998</c:v>
                </c:pt>
                <c:pt idx="3">
                  <c:v>2073.3000000000002</c:v>
                </c:pt>
                <c:pt idx="4">
                  <c:v>1178.2</c:v>
                </c:pt>
                <c:pt idx="5">
                  <c:v>6156.9</c:v>
                </c:pt>
                <c:pt idx="6">
                  <c:v>5816.1</c:v>
                </c:pt>
                <c:pt idx="7">
                  <c:v>1520</c:v>
                </c:pt>
                <c:pt idx="8">
                  <c:v>2772.3</c:v>
                </c:pt>
                <c:pt idx="9">
                  <c:v>95.600000000000009</c:v>
                </c:pt>
                <c:pt idx="10">
                  <c:v>537.20000000000005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E73-49FC-A853-1B68F1ED09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556591616"/>
        <c:axId val="556591944"/>
      </c:barChart>
      <c:catAx>
        <c:axId val="556591616"/>
        <c:scaling>
          <c:orientation val="maxMin"/>
        </c:scaling>
        <c:delete val="1"/>
        <c:axPos val="l"/>
        <c:numFmt formatCode="General" sourceLinked="1"/>
        <c:majorTickMark val="none"/>
        <c:minorTickMark val="none"/>
        <c:tickLblPos val="nextTo"/>
        <c:crossAx val="556591944"/>
        <c:crosses val="autoZero"/>
        <c:auto val="1"/>
        <c:lblAlgn val="ctr"/>
        <c:lblOffset val="100"/>
        <c:noMultiLvlLbl val="0"/>
      </c:catAx>
      <c:valAx>
        <c:axId val="556591944"/>
        <c:scaling>
          <c:orientation val="minMax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_);_(* \(#,##0.0\);_(* &quot;-&quot;??_);_(@_)" sourceLinked="1"/>
        <c:majorTickMark val="none"/>
        <c:minorTickMark val="none"/>
        <c:tickLblPos val="nextTo"/>
        <c:crossAx val="5565916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XB 2022 estimates</a:t>
            </a:r>
          </a:p>
          <a:p>
            <a:pPr>
              <a:defRPr/>
            </a:pPr>
            <a:r>
              <a:rPr lang="en-GB" sz="1000" i="1" dirty="0">
                <a:latin typeface="Arial" panose="020B0604020202020204" pitchFamily="34" charset="0"/>
                <a:cs typeface="Arial" panose="020B0604020202020204" pitchFamily="34" charset="0"/>
              </a:rPr>
              <a:t>(Millions of US Dollars)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'XB Graph for Supp'!$C$43</c:f>
              <c:strCache>
                <c:ptCount val="1"/>
                <c:pt idx="0">
                  <c:v> 2022 estimates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'XB Graph for Supp'!$B$44:$B$54</c:f>
              <c:strCache>
                <c:ptCount val="11"/>
                <c:pt idx="0">
                  <c:v>Executive Direction and Management</c:v>
                </c:pt>
                <c:pt idx="1">
                  <c:v>Subprogramme 1. Macroeconomic policy and governance</c:v>
                </c:pt>
                <c:pt idx="2">
                  <c:v>Subprogramme 2. Regional integration and trade</c:v>
                </c:pt>
                <c:pt idx="3">
                  <c:v>Subprogramme 3. Private sector development and finance</c:v>
                </c:pt>
                <c:pt idx="4">
                  <c:v>Subprogramme 4. Data and statistics</c:v>
                </c:pt>
                <c:pt idx="5">
                  <c:v>Subprogramme 5. Climate change, environment and natural resource management</c:v>
                </c:pt>
                <c:pt idx="6">
                  <c:v>Subprogramme 6. Gender equality and women’s empowerment</c:v>
                </c:pt>
                <c:pt idx="7">
                  <c:v>Subprogramme 7. Subregional activities for development</c:v>
                </c:pt>
                <c:pt idx="8">
                  <c:v>Subprogramme 8. Economic development and planning</c:v>
                </c:pt>
                <c:pt idx="9">
                  <c:v>Subprogramme 9. Poverty, inequality and social policy</c:v>
                </c:pt>
                <c:pt idx="10">
                  <c:v>Program Support</c:v>
                </c:pt>
              </c:strCache>
            </c:strRef>
          </c:cat>
          <c:val>
            <c:numRef>
              <c:f>'XB Graph for Supp'!$C$44:$C$54</c:f>
              <c:numCache>
                <c:formatCode>_(* #,##0.0_);_(* \(#,##0.0\);_(* "-"??_);_(@_)</c:formatCode>
                <c:ptCount val="11"/>
                <c:pt idx="0">
                  <c:v>0.17443456000000002</c:v>
                </c:pt>
                <c:pt idx="1">
                  <c:v>1.0171846</c:v>
                </c:pt>
                <c:pt idx="2">
                  <c:v>3.4335999999999998</c:v>
                </c:pt>
                <c:pt idx="3">
                  <c:v>0.66315999999999997</c:v>
                </c:pt>
                <c:pt idx="4">
                  <c:v>1.0893009999999999</c:v>
                </c:pt>
                <c:pt idx="5">
                  <c:v>2.0776050000000001</c:v>
                </c:pt>
                <c:pt idx="6">
                  <c:v>0.22470899999999999</c:v>
                </c:pt>
                <c:pt idx="7">
                  <c:v>1.1976</c:v>
                </c:pt>
                <c:pt idx="8">
                  <c:v>1.623</c:v>
                </c:pt>
                <c:pt idx="9">
                  <c:v>1.590508</c:v>
                </c:pt>
                <c:pt idx="10">
                  <c:v>6.8228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79-4DDE-A8A4-C417CFE7C9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541227896"/>
        <c:axId val="541221336"/>
      </c:barChart>
      <c:catAx>
        <c:axId val="54122789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"/>
                <a:ea typeface="+mn-ea"/>
                <a:cs typeface="+mn-cs"/>
              </a:defRPr>
            </a:pPr>
            <a:endParaRPr lang="en-US"/>
          </a:p>
        </c:txPr>
        <c:crossAx val="541221336"/>
        <c:crosses val="autoZero"/>
        <c:auto val="1"/>
        <c:lblAlgn val="ctr"/>
        <c:lblOffset val="100"/>
        <c:noMultiLvlLbl val="0"/>
      </c:catAx>
      <c:valAx>
        <c:axId val="541221336"/>
        <c:scaling>
          <c:orientation val="minMax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_);_(* \(#,##0.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12278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RB 2022 estimates</a:t>
            </a:r>
          </a:p>
          <a:p>
            <a:pPr>
              <a:defRPr/>
            </a:pPr>
            <a:r>
              <a:rPr lang="en-GB" sz="1000" i="1" dirty="0">
                <a:latin typeface="Arial" panose="020B0604020202020204" pitchFamily="34" charset="0"/>
                <a:cs typeface="Arial" panose="020B0604020202020204" pitchFamily="34" charset="0"/>
              </a:rPr>
              <a:t>(Millions of US Dollars)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Sheet2!$D$6</c:f>
              <c:strCache>
                <c:ptCount val="1"/>
                <c:pt idx="0">
                  <c:v> 2022 estimates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Sheet2!$C$7:$C$18</c:f>
              <c:strCache>
                <c:ptCount val="12"/>
                <c:pt idx="0">
                  <c:v>Policymaking organs</c:v>
                </c:pt>
                <c:pt idx="1">
                  <c:v>Executive Direction and Management</c:v>
                </c:pt>
                <c:pt idx="2">
                  <c:v>Subprogramme 1. Macroeconomic policy and governance</c:v>
                </c:pt>
                <c:pt idx="3">
                  <c:v>Subprogramme 2. Regional integration and trade</c:v>
                </c:pt>
                <c:pt idx="4">
                  <c:v>Subprogramme 3. Private sector development and finance</c:v>
                </c:pt>
                <c:pt idx="5">
                  <c:v>Subprogramme 4. Data and statistics</c:v>
                </c:pt>
                <c:pt idx="6">
                  <c:v>Subprogramme 5. Climate change, environment and natural resource management</c:v>
                </c:pt>
                <c:pt idx="7">
                  <c:v>Subprogramme 6. Gender equality and women’s empowerment</c:v>
                </c:pt>
                <c:pt idx="8">
                  <c:v>Subprogramme 7. Subregional activities for development</c:v>
                </c:pt>
                <c:pt idx="9">
                  <c:v>Subprogramme 8. Economic development and planning</c:v>
                </c:pt>
                <c:pt idx="10">
                  <c:v>Subprogramme 9. Poverty, inequality and social policy</c:v>
                </c:pt>
                <c:pt idx="11">
                  <c:v>Program Support</c:v>
                </c:pt>
              </c:strCache>
            </c:strRef>
          </c:cat>
          <c:val>
            <c:numRef>
              <c:f>Sheet2!$D$7:$D$18</c:f>
              <c:numCache>
                <c:formatCode>_(* #,##0.0_);_(* \(#,##0.0\);_(* "-"??_);_(@_)</c:formatCode>
                <c:ptCount val="12"/>
                <c:pt idx="0">
                  <c:v>0.47320000000000001</c:v>
                </c:pt>
                <c:pt idx="1">
                  <c:v>8.7205999999999992</c:v>
                </c:pt>
                <c:pt idx="2">
                  <c:v>3.4495</c:v>
                </c:pt>
                <c:pt idx="3">
                  <c:v>3.1280000000000001</c:v>
                </c:pt>
                <c:pt idx="4">
                  <c:v>2.7833999999999999</c:v>
                </c:pt>
                <c:pt idx="5">
                  <c:v>4.5997000000000003</c:v>
                </c:pt>
                <c:pt idx="6">
                  <c:v>3.1234000000000002</c:v>
                </c:pt>
                <c:pt idx="7">
                  <c:v>0.99050000000000005</c:v>
                </c:pt>
                <c:pt idx="8">
                  <c:v>15.904500000000001</c:v>
                </c:pt>
                <c:pt idx="9">
                  <c:v>1.3187</c:v>
                </c:pt>
                <c:pt idx="10">
                  <c:v>3.0724999999999998</c:v>
                </c:pt>
                <c:pt idx="11">
                  <c:v>29.929500000000001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B5-465E-BEFF-DC419C2491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541227896"/>
        <c:axId val="541221336"/>
      </c:barChart>
      <c:catAx>
        <c:axId val="54122789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41221336"/>
        <c:crosses val="autoZero"/>
        <c:auto val="1"/>
        <c:lblAlgn val="ctr"/>
        <c:lblOffset val="100"/>
        <c:noMultiLvlLbl val="0"/>
      </c:catAx>
      <c:valAx>
        <c:axId val="541221336"/>
        <c:scaling>
          <c:orientation val="minMax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_);_(* \(#,##0.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12278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0555555555555555E-2"/>
          <c:y val="5.0925925925925923E-2"/>
          <c:w val="0.88259450955982566"/>
          <c:h val="0.8981481481481481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Sheet3!$N$13</c:f>
              <c:strCache>
                <c:ptCount val="1"/>
                <c:pt idx="0">
                  <c:v>P5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Sheet3!$O$13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B8-4898-9917-CD025BC46C65}"/>
            </c:ext>
          </c:extLst>
        </c:ser>
        <c:ser>
          <c:idx val="1"/>
          <c:order val="1"/>
          <c:tx>
            <c:strRef>
              <c:f>Sheet3!$N$14</c:f>
              <c:strCache>
                <c:ptCount val="1"/>
                <c:pt idx="0">
                  <c:v>P4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Sheet3!$O$14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EB8-4898-9917-CD025BC46C65}"/>
            </c:ext>
          </c:extLst>
        </c:ser>
        <c:ser>
          <c:idx val="2"/>
          <c:order val="2"/>
          <c:tx>
            <c:strRef>
              <c:f>Sheet3!$N$15</c:f>
              <c:strCache>
                <c:ptCount val="1"/>
                <c:pt idx="0">
                  <c:v>P3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Sheet3!$O$15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EB8-4898-9917-CD025BC46C65}"/>
            </c:ext>
          </c:extLst>
        </c:ser>
        <c:ser>
          <c:idx val="3"/>
          <c:order val="3"/>
          <c:tx>
            <c:strRef>
              <c:f>Sheet3!$N$16</c:f>
              <c:strCache>
                <c:ptCount val="1"/>
                <c:pt idx="0">
                  <c:v>Local level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Sheet3!$O$16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EB8-4898-9917-CD025BC46C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775009704"/>
        <c:axId val="775005768"/>
      </c:barChart>
      <c:catAx>
        <c:axId val="77500970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775005768"/>
        <c:crosses val="autoZero"/>
        <c:auto val="1"/>
        <c:lblAlgn val="ctr"/>
        <c:lblOffset val="100"/>
        <c:noMultiLvlLbl val="0"/>
      </c:catAx>
      <c:valAx>
        <c:axId val="775005768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7750097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931195675200909"/>
          <c:y val="4.9895735709739944E-2"/>
          <c:w val="0.67071683606803267"/>
          <c:h val="0.7954993039877194"/>
        </c:manualLayout>
      </c:layout>
      <c:doughnutChart>
        <c:varyColors val="1"/>
        <c:ser>
          <c:idx val="0"/>
          <c:order val="0"/>
          <c:dPt>
            <c:idx val="0"/>
            <c:bubble3D val="0"/>
            <c:explosion val="9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5F8-4668-84FF-EF2FE299F1D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5F8-4668-84FF-EF2FE299F1D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rgbClr val="FFFF00"/>
                    </a:solidFill>
                    <a:latin typeface="Arial 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Sheet3!$E$28:$E$29</c:f>
              <c:strCache>
                <c:ptCount val="2"/>
                <c:pt idx="0">
                  <c:v>Non Post</c:v>
                </c:pt>
                <c:pt idx="1">
                  <c:v>Post</c:v>
                </c:pt>
              </c:strCache>
            </c:strRef>
          </c:cat>
          <c:val>
            <c:numRef>
              <c:f>Sheet3!$F$28:$F$29</c:f>
              <c:numCache>
                <c:formatCode>General</c:formatCode>
                <c:ptCount val="2"/>
                <c:pt idx="0">
                  <c:v>183</c:v>
                </c:pt>
                <c:pt idx="1">
                  <c:v>833.7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5F8-4668-84FF-EF2FE299F1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-3.8501923467890021E-3"/>
                  <c:y val="-6.779789412678852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 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280871316523348"/>
                      <c:h val="8.866466839281636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B056-4C93-9068-1749F40E254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Sheet3!$E$14:$E$18</c:f>
              <c:strCache>
                <c:ptCount val="5"/>
                <c:pt idx="0">
                  <c:v>Other staff costs</c:v>
                </c:pt>
                <c:pt idx="1">
                  <c:v>Consultants</c:v>
                </c:pt>
                <c:pt idx="2">
                  <c:v>Experts</c:v>
                </c:pt>
                <c:pt idx="3">
                  <c:v>Travel of staff</c:v>
                </c:pt>
                <c:pt idx="4">
                  <c:v>Contractual services</c:v>
                </c:pt>
              </c:strCache>
            </c:strRef>
          </c:cat>
          <c:val>
            <c:numRef>
              <c:f>Sheet3!$F$14:$F$18</c:f>
              <c:numCache>
                <c:formatCode>General</c:formatCode>
                <c:ptCount val="5"/>
                <c:pt idx="0">
                  <c:v>35.200000000000003</c:v>
                </c:pt>
                <c:pt idx="1">
                  <c:v>39.700000000000003</c:v>
                </c:pt>
                <c:pt idx="2">
                  <c:v>50.3</c:v>
                </c:pt>
                <c:pt idx="3">
                  <c:v>24.4</c:v>
                </c:pt>
                <c:pt idx="4">
                  <c:v>33.4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056-4C93-9068-1749F40E25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556591616"/>
        <c:axId val="556591944"/>
      </c:barChart>
      <c:catAx>
        <c:axId val="556591616"/>
        <c:scaling>
          <c:orientation val="maxMin"/>
        </c:scaling>
        <c:delete val="1"/>
        <c:axPos val="l"/>
        <c:numFmt formatCode="General" sourceLinked="1"/>
        <c:majorTickMark val="none"/>
        <c:minorTickMark val="none"/>
        <c:tickLblPos val="nextTo"/>
        <c:crossAx val="556591944"/>
        <c:crosses val="autoZero"/>
        <c:auto val="1"/>
        <c:lblAlgn val="ctr"/>
        <c:lblOffset val="100"/>
        <c:noMultiLvlLbl val="0"/>
      </c:catAx>
      <c:valAx>
        <c:axId val="556591944"/>
        <c:scaling>
          <c:orientation val="minMax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5565916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5"/>
      <c:rotY val="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7785408265185557"/>
          <c:y val="3.8290154709486109E-2"/>
          <c:w val="0.64524448091637721"/>
          <c:h val="0.96170984529051384"/>
        </c:manualLayout>
      </c:layout>
      <c:pie3DChart>
        <c:varyColors val="1"/>
        <c:ser>
          <c:idx val="0"/>
          <c:order val="0"/>
          <c:dPt>
            <c:idx val="0"/>
            <c:bubble3D val="0"/>
            <c:explosion val="9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  <a:sp3d contourW="1905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4EFF-4FA0-A9AC-AB942DF04ED8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  <a:sp3d contourW="1905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4EFF-4FA0-A9AC-AB942DF04ED8}"/>
              </c:ext>
            </c:extLst>
          </c:dPt>
          <c:dLbls>
            <c:dLbl>
              <c:idx val="0"/>
              <c:layout>
                <c:manualLayout>
                  <c:x val="2.7068180717761069E-3"/>
                  <c:y val="-0.3901922160720008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rgbClr val="FFFF00"/>
                      </a:solidFill>
                      <a:latin typeface="Arial 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EFF-4FA0-A9AC-AB942DF04ED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 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'Sheet3 (2)'!$E$28:$E$29</c:f>
              <c:strCache>
                <c:ptCount val="1"/>
                <c:pt idx="0">
                  <c:v>Non Post</c:v>
                </c:pt>
              </c:strCache>
            </c:strRef>
          </c:cat>
          <c:val>
            <c:numRef>
              <c:f>'Sheet3 (2)'!$F$28:$F$29</c:f>
              <c:numCache>
                <c:formatCode>General</c:formatCode>
                <c:ptCount val="2"/>
                <c:pt idx="0">
                  <c:v>7140.5999999999995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EFF-4FA0-A9AC-AB942DF04E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5.353991905383864E-2"/>
                  <c:y val="-0.11111001749781277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797698322703454"/>
                      <c:h val="0.1156018518518518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23F7-4A27-A399-0A742CA4D212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 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23F7-4A27-A399-0A742CA4D212}"/>
                </c:ext>
              </c:extLst>
            </c:dLbl>
            <c:dLbl>
              <c:idx val="2"/>
              <c:layout>
                <c:manualLayout>
                  <c:x val="-1.2451143966008988E-2"/>
                  <c:y val="0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534276822852378"/>
                      <c:h val="0.1156018518518518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23F7-4A27-A399-0A742CA4D21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'Sheet3 (2)'!$E$14:$E$18</c:f>
              <c:strCache>
                <c:ptCount val="5"/>
                <c:pt idx="0">
                  <c:v>Other staff costs</c:v>
                </c:pt>
                <c:pt idx="1">
                  <c:v>Consultants and Experts</c:v>
                </c:pt>
                <c:pt idx="2">
                  <c:v>Travel of staff</c:v>
                </c:pt>
                <c:pt idx="3">
                  <c:v>Contractual services</c:v>
                </c:pt>
                <c:pt idx="4">
                  <c:v>Fellowships, grants and contributions</c:v>
                </c:pt>
              </c:strCache>
            </c:strRef>
          </c:cat>
          <c:val>
            <c:numRef>
              <c:f>'Sheet3 (2)'!$F$14:$F$18</c:f>
              <c:numCache>
                <c:formatCode>General</c:formatCode>
                <c:ptCount val="5"/>
                <c:pt idx="0">
                  <c:v>3103.2</c:v>
                </c:pt>
                <c:pt idx="1">
                  <c:v>1162.0999999999999</c:v>
                </c:pt>
                <c:pt idx="2">
                  <c:v>321.3</c:v>
                </c:pt>
                <c:pt idx="3">
                  <c:v>238.2</c:v>
                </c:pt>
                <c:pt idx="4">
                  <c:v>2315.8000000000002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3F7-4A27-A399-0A742CA4D2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556591616"/>
        <c:axId val="556591944"/>
      </c:barChart>
      <c:catAx>
        <c:axId val="556591616"/>
        <c:scaling>
          <c:orientation val="maxMin"/>
        </c:scaling>
        <c:delete val="1"/>
        <c:axPos val="l"/>
        <c:numFmt formatCode="General" sourceLinked="1"/>
        <c:majorTickMark val="none"/>
        <c:minorTickMark val="none"/>
        <c:tickLblPos val="nextTo"/>
        <c:crossAx val="556591944"/>
        <c:crosses val="autoZero"/>
        <c:auto val="1"/>
        <c:lblAlgn val="ctr"/>
        <c:lblOffset val="100"/>
        <c:noMultiLvlLbl val="0"/>
      </c:catAx>
      <c:valAx>
        <c:axId val="556591944"/>
        <c:scaling>
          <c:orientation val="minMax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5565916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Sheet5!$E$9</c:f>
              <c:strCache>
                <c:ptCount val="1"/>
                <c:pt idx="0">
                  <c:v>RB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9.1666666666666646E-2"/>
                  <c:y val="-8.487556272013328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4AD-4503-B29F-A6C9A61D3C71}"/>
                </c:ext>
              </c:extLst>
            </c:dLbl>
            <c:dLbl>
              <c:idx val="2"/>
              <c:layout>
                <c:manualLayout>
                  <c:x val="9.4444444444444442E-2"/>
                  <c:y val="-4.62962962962962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4AD-4503-B29F-A6C9A61D3C71}"/>
                </c:ext>
              </c:extLst>
            </c:dLbl>
            <c:spPr>
              <a:solidFill>
                <a:srgbClr val="FFFF00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Sheet5!$F$8:$H$8</c:f>
              <c:strCache>
                <c:ptCount val="3"/>
                <c:pt idx="0">
                  <c:v>Section 18</c:v>
                </c:pt>
                <c:pt idx="1">
                  <c:v>Section 11-NEPAD</c:v>
                </c:pt>
                <c:pt idx="2">
                  <c:v>Section 23-RPTC</c:v>
                </c:pt>
              </c:strCache>
            </c:strRef>
          </c:cat>
          <c:val>
            <c:numRef>
              <c:f>Sheet5!$F$9:$H$9</c:f>
              <c:numCache>
                <c:formatCode>_(* #,##0.00_);_(* \(#,##0.00\);_(* "-"??_);_(@_)</c:formatCode>
                <c:ptCount val="3"/>
                <c:pt idx="0">
                  <c:v>77493.5</c:v>
                </c:pt>
                <c:pt idx="1">
                  <c:v>1016.7</c:v>
                </c:pt>
                <c:pt idx="2">
                  <c:v>7140.6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4AD-4503-B29F-A6C9A61D3C71}"/>
            </c:ext>
          </c:extLst>
        </c:ser>
        <c:ser>
          <c:idx val="1"/>
          <c:order val="1"/>
          <c:tx>
            <c:strRef>
              <c:f>Sheet5!$E$10</c:f>
              <c:strCache>
                <c:ptCount val="1"/>
                <c:pt idx="0">
                  <c:v>XB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solidFill>
                <a:srgbClr val="92D050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Sheet5!$F$8:$H$8</c:f>
              <c:strCache>
                <c:ptCount val="3"/>
                <c:pt idx="0">
                  <c:v>Section 18</c:v>
                </c:pt>
                <c:pt idx="1">
                  <c:v>Section 11-NEPAD</c:v>
                </c:pt>
                <c:pt idx="2">
                  <c:v>Section 23-RPTC</c:v>
                </c:pt>
              </c:strCache>
            </c:strRef>
          </c:cat>
          <c:val>
            <c:numRef>
              <c:f>Sheet5!$F$10:$H$10</c:f>
              <c:numCache>
                <c:formatCode>_(* #,##0.00_);_(* \(#,##0.00\);_(* "-"??_);_(@_)</c:formatCode>
                <c:ptCount val="3"/>
                <c:pt idx="0">
                  <c:v>19913.900000000001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4AD-4503-B29F-A6C9A61D3C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100"/>
        <c:axId val="774996256"/>
        <c:axId val="775002488"/>
      </c:barChart>
      <c:catAx>
        <c:axId val="77499625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dbl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5002488"/>
        <c:crosses val="autoZero"/>
        <c:auto val="1"/>
        <c:lblAlgn val="ctr"/>
        <c:lblOffset val="100"/>
        <c:noMultiLvlLbl val="0"/>
      </c:catAx>
      <c:valAx>
        <c:axId val="775002488"/>
        <c:scaling>
          <c:orientation val="minMax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crossAx val="774996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2887013895899673"/>
          <c:y val="0.9079840778580256"/>
          <c:w val="0.23754192376597272"/>
          <c:h val="7.439658989616848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 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50000"/>
            <a:lumOff val="50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4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3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50000"/>
            <a:lumOff val="50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4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33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50000"/>
            <a:lumOff val="50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4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E098C-3659-4996-8AD7-D3AF6479BD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7FD27C-C39A-4A38-8529-31F43018B6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76092D-5F7F-4BED-82EE-2F1D3BEF9C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7C1-7EA1-47EA-863D-535A7E7572DB}" type="datetimeFigureOut">
              <a:rPr lang="en-GB" smtClean="0"/>
              <a:t>16/03/2021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53B87-E813-4BB8-925C-CCDE4D47C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885A7A-11A8-4AB2-A90B-CC7D8840B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1BB16-81E2-4B02-A7F8-391710CFA6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033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9B51B-1E76-457D-B828-77C4F4BA2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0CB811-39BD-4E89-90F1-ADE3BE64AF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D9CA43-9F8C-428C-BD10-7B4CFD819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7C1-7EA1-47EA-863D-535A7E7572DB}" type="datetimeFigureOut">
              <a:rPr lang="en-GB" smtClean="0"/>
              <a:t>16/03/2021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BAF94D-5473-4144-853E-ABD98ECE3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01D806-E66A-43A7-B64E-EACD0DA32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1BB16-81E2-4B02-A7F8-391710CFA6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0411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49B25-956D-48CC-8420-4EB9D1483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A3E86A-8CBF-4823-ACB4-AC57303D16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2B9279-E635-4D0A-B592-694F76E7E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7C1-7EA1-47EA-863D-535A7E7572DB}" type="datetimeFigureOut">
              <a:rPr lang="en-GB" smtClean="0"/>
              <a:t>16/03/2021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694BC7-37A8-467F-BCDA-826C88C1B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FA99C8-37AE-44FF-9B1A-269C36E2B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1BB16-81E2-4B02-A7F8-391710CFA6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6285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27388-A15E-411F-8F3B-32928C44D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3742C5-1C8A-415C-92E6-4B7E5FE82B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08540E-F95B-4FC7-8560-396E35E7C8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BE5BB5-ECC1-42E0-84B8-AF6A0ADF0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7C1-7EA1-47EA-863D-535A7E7572DB}" type="datetimeFigureOut">
              <a:rPr lang="en-GB" smtClean="0"/>
              <a:t>16/03/2021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F1D887-DE1B-45C6-8B6C-15BFD9FF1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7C52F5-88FC-4919-ADEC-4DEA1936F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1BB16-81E2-4B02-A7F8-391710CFA6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2541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3C4F0-E299-48FD-BA51-58E731FBB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806867-23A2-4358-BFA1-B33C603ECA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0A56F3-A7D4-4445-996A-9511C763DF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5CDFE5-AACB-4E9F-B6CD-1333518627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7DD050-1B4C-4C48-A194-95FE4ABF91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1624AF3-7F72-449B-B47C-EB12983F5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7C1-7EA1-47EA-863D-535A7E7572DB}" type="datetimeFigureOut">
              <a:rPr lang="en-GB" smtClean="0"/>
              <a:t>16/03/2021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6CF963C-D037-4B4F-A5CC-369A41305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E6D2EFA-DD2E-4C80-8DD5-44A136685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1BB16-81E2-4B02-A7F8-391710CFA6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699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2C2CF-B474-42ED-90E7-24E0D918D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7E3FE3-A747-418D-AFB0-C649E48E3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7C1-7EA1-47EA-863D-535A7E7572DB}" type="datetimeFigureOut">
              <a:rPr lang="en-GB" smtClean="0"/>
              <a:t>16/03/2021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C09873-D996-4B30-96C4-B929CA31A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FDEBB5-DA01-41AC-88E4-3297ACD5B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1BB16-81E2-4B02-A7F8-391710CFA6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0760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34AEF6-0397-4EFF-8F82-80D8A262F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7C1-7EA1-47EA-863D-535A7E7572DB}" type="datetimeFigureOut">
              <a:rPr lang="en-GB" smtClean="0"/>
              <a:t>16/03/2021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D8F1AFE-36B0-483B-A791-A7C11D8D2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7386C3-6282-41D8-A3C7-0148E1117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1BB16-81E2-4B02-A7F8-391710CFA6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2331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B267A-ED4A-4B63-B8A8-F672D6832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C00015-27F9-4C23-ADD0-ACA76E9000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C8D1A8-AF46-4849-879F-B46C646C45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C5CED0-F082-45F3-8BFE-6B6200CAD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7C1-7EA1-47EA-863D-535A7E7572DB}" type="datetimeFigureOut">
              <a:rPr lang="en-GB" smtClean="0"/>
              <a:t>16/03/2021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7C311E-F833-499F-8765-746396875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18C547-654E-4F14-AE5A-74EFCFC63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1BB16-81E2-4B02-A7F8-391710CFA6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7450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8567E-2E78-42B7-A336-BEDA60337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866302-CCBF-4F82-A208-C171A7D08C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166EB8-2A58-4A92-A67F-42CA6C7F3F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B57438-6A0E-4853-A7C1-DB8506869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7C1-7EA1-47EA-863D-535A7E7572DB}" type="datetimeFigureOut">
              <a:rPr lang="en-GB" smtClean="0"/>
              <a:t>16/03/2021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46FAB9-E0E7-49CC-AA07-BCE5CE51A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A3F8A9-9804-46D5-90C4-09B917779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1BB16-81E2-4B02-A7F8-391710CFA6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0218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D3F98-53F8-4132-B882-552115686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1A6A5D-E7D4-432F-9045-841299A947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CA812-4F85-474E-AA90-D2EDD69B9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7C1-7EA1-47EA-863D-535A7E7572DB}" type="datetimeFigureOut">
              <a:rPr lang="en-GB" smtClean="0"/>
              <a:t>16/03/2021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02BC53-1C4B-4573-AED1-A2E7E044B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EB506D-2666-4DF3-A08D-BF5748690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1BB16-81E2-4B02-A7F8-391710CFA6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862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3FBBE8-699B-48D8-85CB-56A6616375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A1909F-7A16-40B0-83D7-F408E02899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688A4F-7580-42C2-BEB3-E425FD8A5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7C1-7EA1-47EA-863D-535A7E7572DB}" type="datetimeFigureOut">
              <a:rPr lang="en-GB" smtClean="0"/>
              <a:t>16/03/2021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F3312F-81D6-4523-BA03-D339BD8AE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4683AD-88F1-4086-894B-A01E1A2B4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1BB16-81E2-4B02-A7F8-391710CFA6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78061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esentationFro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D6D54DF-72D2-FE49-A5B9-714BC5CD17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1"/>
            <a:ext cx="12192000" cy="251254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85A2DDD-2812-9742-BE95-02C91D568D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300" y="3425472"/>
            <a:ext cx="11171400" cy="2175228"/>
          </a:xfrm>
        </p:spPr>
        <p:txBody>
          <a:bodyPr>
            <a:normAutofit/>
          </a:bodyPr>
          <a:lstStyle>
            <a:lvl1pPr algn="ctr">
              <a:defRPr sz="2400" b="1" i="0" baseline="0">
                <a:latin typeface="Lucida Sans" panose="020B0602030504020204" pitchFamily="34" charset="77"/>
              </a:defRPr>
            </a:lvl1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Title of presentation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Name of presenter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Title, Division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[Exact delivery date]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2CB5E21-FDD3-CF44-B7FC-A065DB6444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8520"/>
          <a:stretch/>
        </p:blipFill>
        <p:spPr>
          <a:xfrm>
            <a:off x="639339" y="5863711"/>
            <a:ext cx="1478216" cy="700434"/>
          </a:xfrm>
          <a:prstGeom prst="rect">
            <a:avLst/>
          </a:prstGeom>
        </p:spPr>
      </p:pic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6492DEB6-C0F2-8C48-A6E7-B6D175F0CD8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29502" y="433953"/>
            <a:ext cx="4376100" cy="3787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845" y="6074837"/>
            <a:ext cx="990153" cy="48930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C731BB0-F652-4D1F-897B-6FC52C5B5355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243" y="5659281"/>
            <a:ext cx="1277014" cy="1145985"/>
          </a:xfrm>
          <a:prstGeom prst="rect">
            <a:avLst/>
          </a:prstGeom>
        </p:spPr>
      </p:pic>
      <p:pic>
        <p:nvPicPr>
          <p:cNvPr id="5" name="Picture 4" descr="A picture containing timeline&#10;&#10;Description automatically generated">
            <a:extLst>
              <a:ext uri="{FF2B5EF4-FFF2-40B4-BE49-F238E27FC236}">
                <a16:creationId xmlns:a16="http://schemas.microsoft.com/office/drawing/2014/main" id="{1F215979-804E-41A7-B8F4-69B606034CE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688" y="1445449"/>
            <a:ext cx="3088888" cy="1960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0391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200" y="1825625"/>
            <a:ext cx="11289600" cy="4351338"/>
          </a:xfrm>
        </p:spPr>
        <p:txBody>
          <a:bodyPr>
            <a:normAutofit/>
          </a:bodyPr>
          <a:lstStyle>
            <a:lvl1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5B475743-3A64-A74D-A307-659BB60BB7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94676"/>
          <a:stretch/>
        </p:blipFill>
        <p:spPr>
          <a:xfrm>
            <a:off x="0" y="6492876"/>
            <a:ext cx="12192000" cy="365127"/>
          </a:xfrm>
          <a:prstGeom prst="rect">
            <a:avLst/>
          </a:prstGeom>
        </p:spPr>
      </p:pic>
      <p:sp>
        <p:nvSpPr>
          <p:cNvPr id="2" name="Rounded Rectangle 1"/>
          <p:cNvSpPr/>
          <p:nvPr userDrawn="1"/>
        </p:nvSpPr>
        <p:spPr>
          <a:xfrm>
            <a:off x="0" y="257433"/>
            <a:ext cx="9550400" cy="541637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 descr="A picture containing timeline&#10;&#10;Description automatically generated">
            <a:extLst>
              <a:ext uri="{FF2B5EF4-FFF2-40B4-BE49-F238E27FC236}">
                <a16:creationId xmlns:a16="http://schemas.microsoft.com/office/drawing/2014/main" id="{6F321364-00F5-4E81-94E2-251ECA8317D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1825" y="68275"/>
            <a:ext cx="2520175" cy="1599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8989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outdoor object, solar cell&#10;&#10;Description automatically generated">
            <a:extLst>
              <a:ext uri="{FF2B5EF4-FFF2-40B4-BE49-F238E27FC236}">
                <a16:creationId xmlns:a16="http://schemas.microsoft.com/office/drawing/2014/main" id="{6307C092-7B1C-BC4F-8088-BBECA502B8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787900"/>
            <a:ext cx="12192000" cy="20701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2CB5E21-FDD3-CF44-B7FC-A065DB6444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8520"/>
          <a:stretch/>
        </p:blipFill>
        <p:spPr>
          <a:xfrm>
            <a:off x="1001808" y="443328"/>
            <a:ext cx="1602653" cy="7593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A0B4BC4-4FF2-42FC-9DCC-8642F79076A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1685" y="250033"/>
            <a:ext cx="1277014" cy="1145985"/>
          </a:xfrm>
          <a:prstGeom prst="rect">
            <a:avLst/>
          </a:prstGeom>
        </p:spPr>
      </p:pic>
      <p:pic>
        <p:nvPicPr>
          <p:cNvPr id="10" name="Picture 9" descr="A picture containing timeline&#10;&#10;Description automatically generated">
            <a:extLst>
              <a:ext uri="{FF2B5EF4-FFF2-40B4-BE49-F238E27FC236}">
                <a16:creationId xmlns:a16="http://schemas.microsoft.com/office/drawing/2014/main" id="{555E767A-BA60-45BE-9918-58C02899F54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3629" y="250033"/>
            <a:ext cx="3088888" cy="1960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323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61BDDF4-7AE0-4242-8D2C-4119E9B32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3861A7-B31A-4DD2-8EF3-54A69C8919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8E6B96-613B-4D69-8254-7E165026C8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5907C1-7EA1-47EA-863D-535A7E7572DB}" type="datetimeFigureOut">
              <a:rPr lang="en-GB" smtClean="0"/>
              <a:t>16/03/2021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28D988-5061-4656-A62C-3D9F77DB0D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11E4A2-800A-46B6-A81E-31F2CF882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C1BB16-81E2-4B02-A7F8-391710CFA6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5121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31894" y="3546997"/>
            <a:ext cx="6128212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2022 Proposed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Programme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Budget</a:t>
            </a:r>
            <a:b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Division of Administration</a:t>
            </a: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Economic Commission for Africa</a:t>
            </a: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18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March 2021</a:t>
            </a:r>
          </a:p>
        </p:txBody>
      </p:sp>
    </p:spTree>
    <p:extLst>
      <p:ext uri="{BB962C8B-B14F-4D97-AF65-F5344CB8AC3E}">
        <p14:creationId xmlns:p14="http://schemas.microsoft.com/office/powerpoint/2010/main" val="2473930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/>
          </p:cNvSpPr>
          <p:nvPr/>
        </p:nvSpPr>
        <p:spPr bwMode="auto">
          <a:xfrm>
            <a:off x="366712" y="1207907"/>
            <a:ext cx="11463338" cy="5124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85738" indent="-1460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>
              <a:spcBef>
                <a:spcPts val="1200"/>
              </a:spcBef>
              <a:buFontTx/>
              <a:buChar char="•"/>
            </a:pPr>
            <a:r>
              <a:rPr lang="en-US" altLang="en-US" sz="22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The proposed 2022 Regular Budget reflects the 2021 appropriation </a:t>
            </a:r>
            <a:br>
              <a:rPr lang="en-US" altLang="en-US" sz="22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</a:br>
            <a:r>
              <a:rPr lang="en-US" altLang="en-US" sz="22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(i.e. zero growth compared to 2021)</a:t>
            </a:r>
          </a:p>
          <a:p>
            <a:pPr>
              <a:spcBef>
                <a:spcPts val="1200"/>
              </a:spcBef>
              <a:buFontTx/>
              <a:buChar char="•"/>
            </a:pPr>
            <a:endParaRPr lang="en-US" altLang="en-US" sz="1000" dirty="0"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>
              <a:spcBef>
                <a:spcPts val="1200"/>
              </a:spcBef>
              <a:buFontTx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Resource changes reflect a net decrease of </a:t>
            </a:r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$180,800 (down by $500,000 as shown in the published COM document) 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due to the “build back better” measures as a result of the organization having learned new and more efficient practices and working methods, which to an extent could be sustained after the COVID-19 pandemic</a:t>
            </a:r>
          </a:p>
          <a:p>
            <a:pPr>
              <a:spcBef>
                <a:spcPts val="1200"/>
              </a:spcBef>
              <a:buFontTx/>
              <a:buChar char="•"/>
            </a:pP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200"/>
              </a:spcBef>
              <a:buFontTx/>
              <a:buChar char="•"/>
            </a:pPr>
            <a:r>
              <a:rPr lang="en-US" altLang="en-US" sz="22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The 2022 Extrabudgetary proposal reflects ECA’s expectations of resource mobilization for the year</a:t>
            </a:r>
          </a:p>
          <a:p>
            <a:pPr>
              <a:spcBef>
                <a:spcPts val="1200"/>
              </a:spcBef>
              <a:buFontTx/>
              <a:buChar char="•"/>
            </a:pPr>
            <a:endParaRPr lang="en-US" altLang="en-US" sz="1100" dirty="0"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>
              <a:spcBef>
                <a:spcPts val="1200"/>
              </a:spcBef>
              <a:buFontTx/>
              <a:buChar char="•"/>
            </a:pPr>
            <a:r>
              <a:rPr lang="en-US" altLang="en-US" sz="22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Note that the budget document is undergoing several reviews at HQ and the final document will vary slightly.</a:t>
            </a:r>
          </a:p>
          <a:p>
            <a:pPr>
              <a:spcBef>
                <a:spcPts val="1200"/>
              </a:spcBef>
              <a:buFontTx/>
              <a:buChar char="•"/>
            </a:pPr>
            <a:endParaRPr lang="en-US" altLang="en-US" sz="1050" dirty="0"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80975" y="324197"/>
            <a:ext cx="82924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2022 Proposed Resource Summary</a:t>
            </a:r>
          </a:p>
        </p:txBody>
      </p:sp>
    </p:spTree>
    <p:extLst>
      <p:ext uri="{BB962C8B-B14F-4D97-AF65-F5344CB8AC3E}">
        <p14:creationId xmlns:p14="http://schemas.microsoft.com/office/powerpoint/2010/main" val="19360506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0975" y="324197"/>
            <a:ext cx="82924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2022 Proposed Resource Summary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8F5555-E861-483F-A83F-347526E5FA6F}"/>
              </a:ext>
            </a:extLst>
          </p:cNvPr>
          <p:cNvSpPr txBox="1"/>
          <p:nvPr/>
        </p:nvSpPr>
        <p:spPr>
          <a:xfrm>
            <a:off x="460831" y="1074833"/>
            <a:ext cx="83951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Section 18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– Economic and social development in Africa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5BC37A5-1608-42B0-B5B8-5CB849468178}"/>
              </a:ext>
            </a:extLst>
          </p:cNvPr>
          <p:cNvGrpSpPr/>
          <p:nvPr/>
        </p:nvGrpSpPr>
        <p:grpSpPr bwMode="auto">
          <a:xfrm>
            <a:off x="1226463" y="1586913"/>
            <a:ext cx="8638990" cy="436245"/>
            <a:chOff x="0" y="0"/>
            <a:chExt cx="61657" cy="5121"/>
          </a:xfrm>
        </p:grpSpPr>
        <p:sp>
          <p:nvSpPr>
            <p:cNvPr id="7" name="Text Box 88">
              <a:extLst>
                <a:ext uri="{FF2B5EF4-FFF2-40B4-BE49-F238E27FC236}">
                  <a16:creationId xmlns:a16="http://schemas.microsoft.com/office/drawing/2014/main" id="{0E026FBF-CAC4-4FB7-A632-A31E6E60DF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0"/>
              <a:ext cx="14922" cy="499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n-US" sz="1100" b="1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Distribution of posts                                  </a:t>
              </a:r>
              <a:r>
                <a:rPr lang="en-US" sz="11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53</a:t>
              </a:r>
              <a:r>
                <a:rPr lang="en-US" sz="1100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5</a:t>
              </a:r>
              <a:r>
                <a:rPr lang="en-US" sz="11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posts</a:t>
              </a:r>
              <a:endParaRPr lang="en-GB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8" name="Text Box 124">
              <a:extLst>
                <a:ext uri="{FF2B5EF4-FFF2-40B4-BE49-F238E27FC236}">
                  <a16:creationId xmlns:a16="http://schemas.microsoft.com/office/drawing/2014/main" id="{BA3BDC99-A69D-458A-99D8-35C6962901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108" y="67"/>
              <a:ext cx="19995" cy="492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n-US" sz="1100" b="1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Distribution of financial </a:t>
              </a:r>
              <a:r>
                <a:rPr lang="en-US" sz="1100" b="1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resources (thousands of USD)</a:t>
              </a:r>
              <a:endParaRPr lang="en-GB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  <a:p>
              <a:pPr algn="ctr">
                <a:spcAft>
                  <a:spcPts val="0"/>
                </a:spcAft>
              </a:pPr>
              <a:r>
                <a:rPr lang="en-US" sz="11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$77,493.5</a:t>
              </a:r>
              <a:endParaRPr lang="en-GB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  <a:p>
              <a:pPr algn="ctr">
                <a:spcAft>
                  <a:spcPts val="0"/>
                </a:spcAft>
              </a:pPr>
              <a:r>
                <a:rPr lang="en-US" sz="8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 </a:t>
              </a:r>
              <a:endParaRPr lang="en-GB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9" name="Text Box 125">
              <a:extLst>
                <a:ext uri="{FF2B5EF4-FFF2-40B4-BE49-F238E27FC236}">
                  <a16:creationId xmlns:a16="http://schemas.microsoft.com/office/drawing/2014/main" id="{7108A781-288F-46EF-AF26-60222867D0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645" y="0"/>
              <a:ext cx="21012" cy="512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/>
              <a:r>
                <a:rPr lang="en-US" sz="1100" b="1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Distribution of non-post financial resources </a:t>
              </a:r>
              <a:r>
                <a:rPr lang="en-US" sz="1100" b="1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(thousands of USD)</a:t>
              </a:r>
              <a:endParaRPr lang="en-US" sz="11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  <a:p>
              <a:pPr algn="ctr">
                <a:spcAft>
                  <a:spcPts val="0"/>
                </a:spcAft>
              </a:pPr>
              <a:r>
                <a:rPr lang="en-US" sz="11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$25,576.6</a:t>
              </a:r>
              <a:endParaRPr lang="en-GB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14E13B22-5700-4A1C-90E1-39450FF529AD}"/>
              </a:ext>
            </a:extLst>
          </p:cNvPr>
          <p:cNvSpPr txBox="1"/>
          <p:nvPr/>
        </p:nvSpPr>
        <p:spPr>
          <a:xfrm>
            <a:off x="460831" y="1592621"/>
            <a:ext cx="5309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RB</a:t>
            </a:r>
          </a:p>
        </p:txBody>
      </p:sp>
      <p:sp>
        <p:nvSpPr>
          <p:cNvPr id="11" name="Right Arrow 2">
            <a:extLst>
              <a:ext uri="{FF2B5EF4-FFF2-40B4-BE49-F238E27FC236}">
                <a16:creationId xmlns:a16="http://schemas.microsoft.com/office/drawing/2014/main" id="{AA7412DA-65EF-412B-BF3F-0B05D918B334}"/>
              </a:ext>
            </a:extLst>
          </p:cNvPr>
          <p:cNvSpPr/>
          <p:nvPr/>
        </p:nvSpPr>
        <p:spPr>
          <a:xfrm>
            <a:off x="991769" y="1777287"/>
            <a:ext cx="35160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731475B-A7A6-4F68-8654-E9A041F50318}"/>
              </a:ext>
            </a:extLst>
          </p:cNvPr>
          <p:cNvSpPr txBox="1"/>
          <p:nvPr/>
        </p:nvSpPr>
        <p:spPr>
          <a:xfrm>
            <a:off x="1166854" y="5846714"/>
            <a:ext cx="74126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Total financial resources RB &amp; XB for 2022: </a:t>
            </a:r>
            <a:r>
              <a:rPr lang="en-US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$ 97,407,402</a:t>
            </a:r>
          </a:p>
        </p:txBody>
      </p:sp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07116440-A7AF-467C-BDF2-33355E7E3B98}"/>
              </a:ext>
            </a:extLst>
          </p:cNvPr>
          <p:cNvGraphicFramePr>
            <a:graphicFrameLocks/>
          </p:cNvGraphicFramePr>
          <p:nvPr/>
        </p:nvGraphicFramePr>
        <p:xfrm>
          <a:off x="205539" y="2171414"/>
          <a:ext cx="3111701" cy="2724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4EDE43C9-799E-4F21-8B01-FD3263E86CE6}"/>
              </a:ext>
            </a:extLst>
          </p:cNvPr>
          <p:cNvGraphicFramePr>
            <a:graphicFrameLocks/>
          </p:cNvGraphicFramePr>
          <p:nvPr/>
        </p:nvGraphicFramePr>
        <p:xfrm>
          <a:off x="3170354" y="1954319"/>
          <a:ext cx="4200525" cy="2905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6" name="Group 15">
            <a:extLst>
              <a:ext uri="{FF2B5EF4-FFF2-40B4-BE49-F238E27FC236}">
                <a16:creationId xmlns:a16="http://schemas.microsoft.com/office/drawing/2014/main" id="{555C3DBF-1FE8-4212-8967-1CBE786811B9}"/>
              </a:ext>
            </a:extLst>
          </p:cNvPr>
          <p:cNvGrpSpPr/>
          <p:nvPr/>
        </p:nvGrpSpPr>
        <p:grpSpPr bwMode="auto">
          <a:xfrm>
            <a:off x="1469261" y="5054639"/>
            <a:ext cx="8679536" cy="436245"/>
            <a:chOff x="0" y="0"/>
            <a:chExt cx="61657" cy="5121"/>
          </a:xfrm>
        </p:grpSpPr>
        <p:sp>
          <p:nvSpPr>
            <p:cNvPr id="17" name="Text Box 88">
              <a:extLst>
                <a:ext uri="{FF2B5EF4-FFF2-40B4-BE49-F238E27FC236}">
                  <a16:creationId xmlns:a16="http://schemas.microsoft.com/office/drawing/2014/main" id="{45F18085-0499-48FE-8499-9AC6FD2FA1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0"/>
              <a:ext cx="14922" cy="499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n-US" sz="1100" b="1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Distribution of posts                                  </a:t>
              </a:r>
              <a:r>
                <a:rPr lang="en-US" sz="11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1100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67</a:t>
              </a:r>
              <a:r>
                <a:rPr lang="en-US" sz="11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posts</a:t>
              </a:r>
              <a:endParaRPr lang="en-GB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8" name="Text Box 124">
              <a:extLst>
                <a:ext uri="{FF2B5EF4-FFF2-40B4-BE49-F238E27FC236}">
                  <a16:creationId xmlns:a16="http://schemas.microsoft.com/office/drawing/2014/main" id="{55A6D371-E756-4386-8FD6-7240ECCC2B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191" y="67"/>
              <a:ext cx="19995" cy="492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n-US" sz="1100" b="1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Distribution of financial </a:t>
              </a:r>
              <a:r>
                <a:rPr lang="en-US" sz="1100" b="1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resources (thousands of USD)</a:t>
              </a:r>
              <a:endParaRPr lang="en-GB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  <a:p>
              <a:pPr algn="ctr">
                <a:spcAft>
                  <a:spcPts val="0"/>
                </a:spcAft>
              </a:pPr>
              <a:r>
                <a:rPr lang="en-US" sz="1100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$19,913.9</a:t>
              </a:r>
            </a:p>
            <a:p>
              <a:pPr algn="ctr">
                <a:spcAft>
                  <a:spcPts val="0"/>
                </a:spcAft>
              </a:pPr>
              <a:endParaRPr lang="en-GB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  <a:p>
              <a:pPr algn="ctr">
                <a:spcAft>
                  <a:spcPts val="0"/>
                </a:spcAft>
              </a:pPr>
              <a:r>
                <a:rPr lang="en-US" sz="8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 </a:t>
              </a:r>
              <a:endParaRPr lang="en-GB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9" name="Text Box 125">
              <a:extLst>
                <a:ext uri="{FF2B5EF4-FFF2-40B4-BE49-F238E27FC236}">
                  <a16:creationId xmlns:a16="http://schemas.microsoft.com/office/drawing/2014/main" id="{FC34F245-4A17-49D8-BD18-F03A44629B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645" y="0"/>
              <a:ext cx="21012" cy="512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/>
              <a:r>
                <a:rPr lang="en-US" sz="1100" b="1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Distribution of non-post financial resources </a:t>
              </a:r>
              <a:r>
                <a:rPr lang="en-US" sz="1100" b="1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(thousands of USD)</a:t>
              </a:r>
              <a:endParaRPr lang="en-US" sz="11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  <a:p>
              <a:pPr algn="ctr">
                <a:spcAft>
                  <a:spcPts val="0"/>
                </a:spcAft>
              </a:pPr>
              <a:r>
                <a:rPr lang="en-US" sz="1100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$14,129.2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2BF15EAD-A202-4A1B-92BC-26FBA6691425}"/>
              </a:ext>
            </a:extLst>
          </p:cNvPr>
          <p:cNvSpPr txBox="1"/>
          <p:nvPr/>
        </p:nvSpPr>
        <p:spPr>
          <a:xfrm>
            <a:off x="635916" y="5086421"/>
            <a:ext cx="5309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XB</a:t>
            </a:r>
          </a:p>
        </p:txBody>
      </p:sp>
      <p:sp>
        <p:nvSpPr>
          <p:cNvPr id="21" name="Right Arrow 21">
            <a:extLst>
              <a:ext uri="{FF2B5EF4-FFF2-40B4-BE49-F238E27FC236}">
                <a16:creationId xmlns:a16="http://schemas.microsoft.com/office/drawing/2014/main" id="{C49D1ED2-911C-4D94-8D5C-F60FD52233CD}"/>
              </a:ext>
            </a:extLst>
          </p:cNvPr>
          <p:cNvSpPr/>
          <p:nvPr/>
        </p:nvSpPr>
        <p:spPr>
          <a:xfrm>
            <a:off x="1166854" y="5271087"/>
            <a:ext cx="35160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2" name="Chart 21">
            <a:extLst>
              <a:ext uri="{FF2B5EF4-FFF2-40B4-BE49-F238E27FC236}">
                <a16:creationId xmlns:a16="http://schemas.microsoft.com/office/drawing/2014/main" id="{CAC0D13E-A60A-4F8E-BB42-A5C6F4F367C7}"/>
              </a:ext>
            </a:extLst>
          </p:cNvPr>
          <p:cNvGraphicFramePr>
            <a:graphicFrameLocks/>
          </p:cNvGraphicFramePr>
          <p:nvPr/>
        </p:nvGraphicFramePr>
        <p:xfrm>
          <a:off x="6772275" y="2119509"/>
          <a:ext cx="5214186" cy="27868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8007801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0975" y="324197"/>
            <a:ext cx="82924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2022 Proposed Resource Summary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8F5555-E861-483F-A83F-347526E5FA6F}"/>
              </a:ext>
            </a:extLst>
          </p:cNvPr>
          <p:cNvSpPr txBox="1"/>
          <p:nvPr/>
        </p:nvSpPr>
        <p:spPr>
          <a:xfrm>
            <a:off x="536332" y="807368"/>
            <a:ext cx="83951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Section 18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– Economic and social development in Africa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2" name="Chart 21">
            <a:extLst>
              <a:ext uri="{FF2B5EF4-FFF2-40B4-BE49-F238E27FC236}">
                <a16:creationId xmlns:a16="http://schemas.microsoft.com/office/drawing/2014/main" id="{18ACE603-3A20-4EBE-853C-84139DAF2A3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503144"/>
              </p:ext>
            </p:extLst>
          </p:nvPr>
        </p:nvGraphicFramePr>
        <p:xfrm>
          <a:off x="316457" y="3866454"/>
          <a:ext cx="9347659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3" name="Chart 22">
            <a:extLst>
              <a:ext uri="{FF2B5EF4-FFF2-40B4-BE49-F238E27FC236}">
                <a16:creationId xmlns:a16="http://schemas.microsoft.com/office/drawing/2014/main" id="{857A29A9-4936-4FDA-9957-FD1CE0B0274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5782589"/>
              </p:ext>
            </p:extLst>
          </p:nvPr>
        </p:nvGraphicFramePr>
        <p:xfrm>
          <a:off x="226513" y="1228984"/>
          <a:ext cx="9437603" cy="28203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911801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0975" y="324197"/>
            <a:ext cx="82924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2022 Proposed Resource Summary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8F5555-E861-483F-A83F-347526E5FA6F}"/>
              </a:ext>
            </a:extLst>
          </p:cNvPr>
          <p:cNvSpPr txBox="1"/>
          <p:nvPr/>
        </p:nvSpPr>
        <p:spPr>
          <a:xfrm>
            <a:off x="277092" y="1074833"/>
            <a:ext cx="9439564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" b="1" u="sng" dirty="0">
                <a:latin typeface="Arial" panose="020B0604020202020204" pitchFamily="34" charset="0"/>
                <a:cs typeface="Arial" panose="020B0604020202020204" pitchFamily="34" charset="0"/>
              </a:rPr>
              <a:t>Section 11 </a:t>
            </a:r>
            <a:r>
              <a:rPr lang="en-US" sz="1900" dirty="0">
                <a:latin typeface="Arial" panose="020B0604020202020204" pitchFamily="34" charset="0"/>
                <a:cs typeface="Arial" panose="020B0604020202020204" pitchFamily="34" charset="0"/>
              </a:rPr>
              <a:t>– United Nations support for the New Partnership for Africa’s Development</a:t>
            </a:r>
            <a:endParaRPr lang="en-GB" sz="1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DFF0185-0C05-46A0-B584-60AFBAF4D056}"/>
              </a:ext>
            </a:extLst>
          </p:cNvPr>
          <p:cNvGrpSpPr/>
          <p:nvPr/>
        </p:nvGrpSpPr>
        <p:grpSpPr bwMode="auto">
          <a:xfrm>
            <a:off x="1144170" y="1582023"/>
            <a:ext cx="8804227" cy="436245"/>
            <a:chOff x="0" y="0"/>
            <a:chExt cx="61657" cy="5121"/>
          </a:xfrm>
        </p:grpSpPr>
        <p:sp>
          <p:nvSpPr>
            <p:cNvPr id="23" name="Text Box 88">
              <a:extLst>
                <a:ext uri="{FF2B5EF4-FFF2-40B4-BE49-F238E27FC236}">
                  <a16:creationId xmlns:a16="http://schemas.microsoft.com/office/drawing/2014/main" id="{311A0C9D-B119-4B52-8488-D55DBA6EA4D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0"/>
              <a:ext cx="14922" cy="499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n-US" sz="1100" b="1" dirty="0">
                  <a:effectLst/>
                  <a:latin typeface="Arial "/>
                  <a:ea typeface="Times New Roman" panose="02020603050405020304" pitchFamily="18" charset="0"/>
                </a:rPr>
                <a:t>Distribution of posts                                  </a:t>
              </a:r>
              <a:r>
                <a:rPr lang="en-US" sz="1100" dirty="0">
                  <a:effectLst/>
                  <a:latin typeface="Arial "/>
                  <a:ea typeface="Times New Roman" panose="02020603050405020304" pitchFamily="18" charset="0"/>
                </a:rPr>
                <a:t> </a:t>
              </a:r>
              <a:r>
                <a:rPr lang="en-US" sz="1100" dirty="0">
                  <a:latin typeface="Arial "/>
                  <a:ea typeface="Times New Roman" panose="02020603050405020304" pitchFamily="18" charset="0"/>
                </a:rPr>
                <a:t>5</a:t>
              </a:r>
              <a:r>
                <a:rPr lang="en-US" sz="1100" dirty="0">
                  <a:effectLst/>
                  <a:latin typeface="Arial "/>
                  <a:ea typeface="Times New Roman" panose="02020603050405020304" pitchFamily="18" charset="0"/>
                </a:rPr>
                <a:t> posts</a:t>
              </a:r>
              <a:endParaRPr lang="en-GB" sz="1100" dirty="0">
                <a:effectLst/>
                <a:latin typeface="Arial "/>
                <a:ea typeface="Times New Roman" panose="02020603050405020304" pitchFamily="18" charset="0"/>
              </a:endParaRPr>
            </a:p>
          </p:txBody>
        </p:sp>
        <p:sp>
          <p:nvSpPr>
            <p:cNvPr id="24" name="Text Box 124">
              <a:extLst>
                <a:ext uri="{FF2B5EF4-FFF2-40B4-BE49-F238E27FC236}">
                  <a16:creationId xmlns:a16="http://schemas.microsoft.com/office/drawing/2014/main" id="{5C73DDB4-7309-44A0-BBE0-342DDAF6FF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108" y="67"/>
              <a:ext cx="19995" cy="492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n-US" sz="1100" b="1" dirty="0">
                  <a:effectLst/>
                  <a:latin typeface="Arial "/>
                  <a:ea typeface="Times New Roman" panose="02020603050405020304" pitchFamily="18" charset="0"/>
                </a:rPr>
                <a:t>Distribution of financial </a:t>
              </a:r>
              <a:r>
                <a:rPr lang="en-US" sz="1100" b="1" dirty="0">
                  <a:latin typeface="Arial "/>
                  <a:ea typeface="Times New Roman" panose="02020603050405020304" pitchFamily="18" charset="0"/>
                </a:rPr>
                <a:t>resources (thousands of USD)</a:t>
              </a:r>
              <a:endParaRPr lang="en-GB" sz="1100" dirty="0">
                <a:effectLst/>
                <a:latin typeface="Arial "/>
                <a:ea typeface="Times New Roman" panose="02020603050405020304" pitchFamily="18" charset="0"/>
              </a:endParaRPr>
            </a:p>
            <a:p>
              <a:pPr algn="ctr">
                <a:spcAft>
                  <a:spcPts val="0"/>
                </a:spcAft>
              </a:pPr>
              <a:r>
                <a:rPr lang="en-US" sz="1100" dirty="0">
                  <a:effectLst/>
                  <a:latin typeface="Arial "/>
                  <a:ea typeface="Times New Roman" panose="02020603050405020304" pitchFamily="18" charset="0"/>
                </a:rPr>
                <a:t>$1 016.7</a:t>
              </a:r>
              <a:endParaRPr lang="en-GB" sz="1100" dirty="0">
                <a:effectLst/>
                <a:latin typeface="Arial "/>
                <a:ea typeface="Times New Roman" panose="02020603050405020304" pitchFamily="18" charset="0"/>
              </a:endParaRPr>
            </a:p>
            <a:p>
              <a:pPr algn="ctr">
                <a:spcAft>
                  <a:spcPts val="0"/>
                </a:spcAft>
              </a:pPr>
              <a:r>
                <a:rPr lang="en-US" sz="8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 </a:t>
              </a:r>
              <a:endParaRPr lang="en-GB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25" name="Text Box 125">
              <a:extLst>
                <a:ext uri="{FF2B5EF4-FFF2-40B4-BE49-F238E27FC236}">
                  <a16:creationId xmlns:a16="http://schemas.microsoft.com/office/drawing/2014/main" id="{05077A00-FA41-4776-A439-361D9C711C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645" y="0"/>
              <a:ext cx="21012" cy="512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/>
              <a:r>
                <a:rPr lang="en-US" sz="1100" b="1" dirty="0">
                  <a:effectLst/>
                  <a:latin typeface="Arial "/>
                  <a:ea typeface="Times New Roman" panose="02020603050405020304" pitchFamily="18" charset="0"/>
                </a:rPr>
                <a:t>Distribution of non-post financial resources </a:t>
              </a:r>
              <a:r>
                <a:rPr lang="en-US" sz="1100" b="1" dirty="0">
                  <a:latin typeface="Arial "/>
                  <a:ea typeface="Times New Roman" panose="02020603050405020304" pitchFamily="18" charset="0"/>
                </a:rPr>
                <a:t>(thousands of USD)</a:t>
              </a:r>
              <a:endParaRPr lang="en-US" sz="1100" b="1" dirty="0">
                <a:effectLst/>
                <a:latin typeface="Arial "/>
                <a:ea typeface="Times New Roman" panose="02020603050405020304" pitchFamily="18" charset="0"/>
              </a:endParaRPr>
            </a:p>
            <a:p>
              <a:pPr algn="ctr">
                <a:spcAft>
                  <a:spcPts val="0"/>
                </a:spcAft>
              </a:pPr>
              <a:r>
                <a:rPr lang="en-US" sz="1100" dirty="0">
                  <a:effectLst/>
                  <a:latin typeface="Arial "/>
                  <a:ea typeface="Times New Roman" panose="02020603050405020304" pitchFamily="18" charset="0"/>
                </a:rPr>
                <a:t>$</a:t>
              </a:r>
              <a:r>
                <a:rPr lang="en-US" sz="1100" dirty="0">
                  <a:latin typeface="Arial "/>
                  <a:ea typeface="Times New Roman" panose="02020603050405020304" pitchFamily="18" charset="0"/>
                </a:rPr>
                <a:t>183</a:t>
              </a:r>
              <a:r>
                <a:rPr lang="en-US" sz="1100" dirty="0">
                  <a:effectLst/>
                  <a:latin typeface="Arial "/>
                  <a:ea typeface="Times New Roman" panose="02020603050405020304" pitchFamily="18" charset="0"/>
                </a:rPr>
                <a:t>.0</a:t>
              </a:r>
              <a:endParaRPr lang="en-GB" sz="1100" dirty="0">
                <a:effectLst/>
                <a:latin typeface="Arial "/>
                <a:ea typeface="Times New Roman" panose="02020603050405020304" pitchFamily="18" charset="0"/>
              </a:endParaRP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523D7849-4BF7-4120-8A91-7CB6DB75ADBE}"/>
              </a:ext>
            </a:extLst>
          </p:cNvPr>
          <p:cNvSpPr txBox="1"/>
          <p:nvPr/>
        </p:nvSpPr>
        <p:spPr>
          <a:xfrm>
            <a:off x="460831" y="1592621"/>
            <a:ext cx="5309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 "/>
                <a:cs typeface="Times New Roman" panose="02020603050405020304" pitchFamily="18" charset="0"/>
              </a:rPr>
              <a:t>RB</a:t>
            </a:r>
          </a:p>
        </p:txBody>
      </p:sp>
      <p:sp>
        <p:nvSpPr>
          <p:cNvPr id="27" name="Right Arrow 2">
            <a:extLst>
              <a:ext uri="{FF2B5EF4-FFF2-40B4-BE49-F238E27FC236}">
                <a16:creationId xmlns:a16="http://schemas.microsoft.com/office/drawing/2014/main" id="{B77B7E9A-6052-4CDF-889A-D5021B39A4A9}"/>
              </a:ext>
            </a:extLst>
          </p:cNvPr>
          <p:cNvSpPr/>
          <p:nvPr/>
        </p:nvSpPr>
        <p:spPr>
          <a:xfrm>
            <a:off x="991769" y="1777287"/>
            <a:ext cx="35160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1317FD0-1E2A-436D-A555-881F1F86CFB6}"/>
              </a:ext>
            </a:extLst>
          </p:cNvPr>
          <p:cNvSpPr txBox="1"/>
          <p:nvPr/>
        </p:nvSpPr>
        <p:spPr>
          <a:xfrm>
            <a:off x="1144170" y="5427148"/>
            <a:ext cx="6645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Arial "/>
                <a:cs typeface="Times New Roman" panose="02020603050405020304" pitchFamily="18" charset="0"/>
              </a:rPr>
              <a:t>Total financial resources RB for 2022: </a:t>
            </a:r>
            <a:r>
              <a:rPr lang="en-US" sz="2000" b="1" dirty="0">
                <a:solidFill>
                  <a:srgbClr val="00B050"/>
                </a:solidFill>
                <a:latin typeface="Arial "/>
                <a:cs typeface="Times New Roman" panose="02020603050405020304" pitchFamily="18" charset="0"/>
              </a:rPr>
              <a:t>$1,016,700</a:t>
            </a:r>
          </a:p>
        </p:txBody>
      </p:sp>
      <p:graphicFrame>
        <p:nvGraphicFramePr>
          <p:cNvPr id="29" name="Chart 28">
            <a:extLst>
              <a:ext uri="{FF2B5EF4-FFF2-40B4-BE49-F238E27FC236}">
                <a16:creationId xmlns:a16="http://schemas.microsoft.com/office/drawing/2014/main" id="{7417E9AC-D9BF-4E67-AF84-3343ED161F7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8581336"/>
              </p:ext>
            </p:extLst>
          </p:nvPr>
        </p:nvGraphicFramePr>
        <p:xfrm>
          <a:off x="460831" y="2320496"/>
          <a:ext cx="2583363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0" name="Chart 29">
            <a:extLst>
              <a:ext uri="{FF2B5EF4-FFF2-40B4-BE49-F238E27FC236}">
                <a16:creationId xmlns:a16="http://schemas.microsoft.com/office/drawing/2014/main" id="{54F47F01-33E2-4A02-A75F-327E8EDC019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6198860"/>
              </p:ext>
            </p:extLst>
          </p:nvPr>
        </p:nvGraphicFramePr>
        <p:xfrm>
          <a:off x="3281229" y="2253674"/>
          <a:ext cx="3233445" cy="28534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1" name="Chart 30">
            <a:extLst>
              <a:ext uri="{FF2B5EF4-FFF2-40B4-BE49-F238E27FC236}">
                <a16:creationId xmlns:a16="http://schemas.microsoft.com/office/drawing/2014/main" id="{97966886-7BBD-4763-B1E2-A48DA7E725F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7942014"/>
              </p:ext>
            </p:extLst>
          </p:nvPr>
        </p:nvGraphicFramePr>
        <p:xfrm>
          <a:off x="7126376" y="2320496"/>
          <a:ext cx="4299006" cy="27193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5139607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0975" y="324197"/>
            <a:ext cx="82924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2022 Proposed Resource Summary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8F5555-E861-483F-A83F-347526E5FA6F}"/>
              </a:ext>
            </a:extLst>
          </p:cNvPr>
          <p:cNvSpPr txBox="1"/>
          <p:nvPr/>
        </p:nvSpPr>
        <p:spPr>
          <a:xfrm>
            <a:off x="348453" y="972443"/>
            <a:ext cx="94395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Section 23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– Regular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programme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of technical cooperation (RPTC)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DED1280-9AC0-4C63-90B4-15A3794A26BF}"/>
              </a:ext>
            </a:extLst>
          </p:cNvPr>
          <p:cNvGrpSpPr/>
          <p:nvPr/>
        </p:nvGrpSpPr>
        <p:grpSpPr bwMode="auto">
          <a:xfrm>
            <a:off x="1144170" y="1487492"/>
            <a:ext cx="7972121" cy="646107"/>
            <a:chOff x="17108" y="0"/>
            <a:chExt cx="44549" cy="5121"/>
          </a:xfrm>
        </p:grpSpPr>
        <p:sp>
          <p:nvSpPr>
            <p:cNvPr id="15" name="Text Box 124">
              <a:extLst>
                <a:ext uri="{FF2B5EF4-FFF2-40B4-BE49-F238E27FC236}">
                  <a16:creationId xmlns:a16="http://schemas.microsoft.com/office/drawing/2014/main" id="{C7488C37-352B-46D3-B1B7-17B3DB9E77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108" y="67"/>
              <a:ext cx="19995" cy="492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n-US" sz="1100" b="1" dirty="0">
                  <a:effectLst/>
                  <a:latin typeface="Arial "/>
                  <a:ea typeface="Times New Roman" panose="02020603050405020304" pitchFamily="18" charset="0"/>
                </a:rPr>
                <a:t>Distribution of financial </a:t>
              </a:r>
              <a:r>
                <a:rPr lang="en-US" sz="1100" b="1" dirty="0">
                  <a:latin typeface="Arial "/>
                  <a:ea typeface="Times New Roman" panose="02020603050405020304" pitchFamily="18" charset="0"/>
                </a:rPr>
                <a:t>resources </a:t>
              </a:r>
            </a:p>
            <a:p>
              <a:pPr algn="ctr">
                <a:spcAft>
                  <a:spcPts val="0"/>
                </a:spcAft>
              </a:pPr>
              <a:r>
                <a:rPr lang="en-US" sz="1100" b="1" dirty="0">
                  <a:latin typeface="Arial "/>
                  <a:ea typeface="Times New Roman" panose="02020603050405020304" pitchFamily="18" charset="0"/>
                </a:rPr>
                <a:t>(thousands of USD)</a:t>
              </a:r>
              <a:endParaRPr lang="en-GB" sz="1100" dirty="0">
                <a:effectLst/>
                <a:latin typeface="Arial "/>
                <a:ea typeface="Times New Roman" panose="02020603050405020304" pitchFamily="18" charset="0"/>
              </a:endParaRPr>
            </a:p>
            <a:p>
              <a:pPr algn="ctr">
                <a:spcAft>
                  <a:spcPts val="0"/>
                </a:spcAft>
              </a:pPr>
              <a:r>
                <a:rPr lang="en-US" sz="1100" dirty="0">
                  <a:effectLst/>
                  <a:latin typeface="Arial "/>
                  <a:ea typeface="Times New Roman" panose="02020603050405020304" pitchFamily="18" charset="0"/>
                </a:rPr>
                <a:t>$7 140.6</a:t>
              </a:r>
              <a:endParaRPr lang="en-GB" sz="1100" dirty="0">
                <a:effectLst/>
                <a:latin typeface="Arial "/>
                <a:ea typeface="Times New Roman" panose="02020603050405020304" pitchFamily="18" charset="0"/>
              </a:endParaRPr>
            </a:p>
            <a:p>
              <a:pPr algn="ctr">
                <a:spcAft>
                  <a:spcPts val="0"/>
                </a:spcAft>
              </a:pPr>
              <a:r>
                <a:rPr lang="en-US" sz="800" dirty="0">
                  <a:effectLst/>
                  <a:latin typeface="Arial "/>
                  <a:ea typeface="Times New Roman" panose="02020603050405020304" pitchFamily="18" charset="0"/>
                </a:rPr>
                <a:t> </a:t>
              </a:r>
              <a:endParaRPr lang="en-GB" sz="1100" dirty="0">
                <a:effectLst/>
                <a:latin typeface="Arial "/>
                <a:ea typeface="Times New Roman" panose="02020603050405020304" pitchFamily="18" charset="0"/>
              </a:endParaRPr>
            </a:p>
          </p:txBody>
        </p:sp>
        <p:sp>
          <p:nvSpPr>
            <p:cNvPr id="16" name="Text Box 125">
              <a:extLst>
                <a:ext uri="{FF2B5EF4-FFF2-40B4-BE49-F238E27FC236}">
                  <a16:creationId xmlns:a16="http://schemas.microsoft.com/office/drawing/2014/main" id="{C270C69C-56B0-48DB-9D07-8696AB388E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645" y="0"/>
              <a:ext cx="21012" cy="512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/>
              <a:r>
                <a:rPr lang="en-US" sz="1100" b="1" dirty="0">
                  <a:effectLst/>
                  <a:latin typeface="Arial "/>
                  <a:ea typeface="Times New Roman" panose="02020603050405020304" pitchFamily="18" charset="0"/>
                </a:rPr>
                <a:t>Distribution of non-post financial resources </a:t>
              </a:r>
              <a:r>
                <a:rPr lang="en-US" sz="1100" b="1" dirty="0">
                  <a:latin typeface="Arial "/>
                  <a:ea typeface="Times New Roman" panose="02020603050405020304" pitchFamily="18" charset="0"/>
                </a:rPr>
                <a:t>(thousands of USD)</a:t>
              </a:r>
              <a:endParaRPr lang="en-US" sz="1100" b="1" dirty="0">
                <a:effectLst/>
                <a:latin typeface="Arial "/>
                <a:ea typeface="Times New Roman" panose="02020603050405020304" pitchFamily="18" charset="0"/>
              </a:endParaRPr>
            </a:p>
            <a:p>
              <a:pPr algn="ctr">
                <a:spcAft>
                  <a:spcPts val="0"/>
                </a:spcAft>
              </a:pPr>
              <a:r>
                <a:rPr lang="en-US" sz="1100" dirty="0">
                  <a:effectLst/>
                  <a:latin typeface="Arial "/>
                  <a:ea typeface="Times New Roman" panose="02020603050405020304" pitchFamily="18" charset="0"/>
                </a:rPr>
                <a:t>$7 </a:t>
              </a:r>
              <a:r>
                <a:rPr lang="en-US" sz="1100" dirty="0">
                  <a:latin typeface="Arial "/>
                  <a:ea typeface="Times New Roman" panose="02020603050405020304" pitchFamily="18" charset="0"/>
                </a:rPr>
                <a:t>140</a:t>
              </a:r>
              <a:r>
                <a:rPr lang="en-US" sz="1100" dirty="0">
                  <a:effectLst/>
                  <a:latin typeface="Arial "/>
                  <a:ea typeface="Times New Roman" panose="02020603050405020304" pitchFamily="18" charset="0"/>
                </a:rPr>
                <a:t>.6</a:t>
              </a:r>
              <a:endParaRPr lang="en-GB" sz="1100" dirty="0">
                <a:effectLst/>
                <a:latin typeface="Arial "/>
                <a:ea typeface="Times New Roman" panose="02020603050405020304" pitchFamily="18" charset="0"/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CF457D44-E17F-4C70-AD08-0A28EC0926C2}"/>
              </a:ext>
            </a:extLst>
          </p:cNvPr>
          <p:cNvSpPr txBox="1"/>
          <p:nvPr/>
        </p:nvSpPr>
        <p:spPr>
          <a:xfrm>
            <a:off x="348453" y="1455316"/>
            <a:ext cx="5309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 "/>
                <a:cs typeface="Times New Roman" panose="02020603050405020304" pitchFamily="18" charset="0"/>
              </a:rPr>
              <a:t>RB</a:t>
            </a:r>
          </a:p>
        </p:txBody>
      </p:sp>
      <p:sp>
        <p:nvSpPr>
          <p:cNvPr id="18" name="Right Arrow 2">
            <a:extLst>
              <a:ext uri="{FF2B5EF4-FFF2-40B4-BE49-F238E27FC236}">
                <a16:creationId xmlns:a16="http://schemas.microsoft.com/office/drawing/2014/main" id="{1B06F376-3A52-43FD-8883-0CE78B611910}"/>
              </a:ext>
            </a:extLst>
          </p:cNvPr>
          <p:cNvSpPr/>
          <p:nvPr/>
        </p:nvSpPr>
        <p:spPr>
          <a:xfrm>
            <a:off x="822434" y="1641819"/>
            <a:ext cx="35160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A2997E2-910F-4CC9-AA88-60EB0D9B251A}"/>
              </a:ext>
            </a:extLst>
          </p:cNvPr>
          <p:cNvSpPr txBox="1"/>
          <p:nvPr/>
        </p:nvSpPr>
        <p:spPr>
          <a:xfrm>
            <a:off x="1144170" y="5427148"/>
            <a:ext cx="6645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Arial "/>
                <a:cs typeface="Times New Roman" panose="02020603050405020304" pitchFamily="18" charset="0"/>
              </a:rPr>
              <a:t>Total financial resources RB for 2022: </a:t>
            </a:r>
            <a:r>
              <a:rPr lang="en-US" sz="2000" b="1" dirty="0">
                <a:solidFill>
                  <a:srgbClr val="00B050"/>
                </a:solidFill>
                <a:latin typeface="Arial "/>
                <a:cs typeface="Times New Roman" panose="02020603050405020304" pitchFamily="18" charset="0"/>
              </a:rPr>
              <a:t>$7,140,600</a:t>
            </a:r>
          </a:p>
        </p:txBody>
      </p:sp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4AAF3B8B-1F6E-4076-8E5D-D0416BE8CBE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7898208"/>
              </p:ext>
            </p:extLst>
          </p:nvPr>
        </p:nvGraphicFramePr>
        <p:xfrm>
          <a:off x="805949" y="2163818"/>
          <a:ext cx="4006734" cy="27646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55B32643-8791-4FA8-98F6-22593D3E92F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4725197"/>
              </p:ext>
            </p:extLst>
          </p:nvPr>
        </p:nvGraphicFramePr>
        <p:xfrm>
          <a:off x="5106237" y="2263933"/>
          <a:ext cx="5099933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454521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0975" y="324197"/>
            <a:ext cx="82924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2022 Proposed Resource Summary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CE2503A-34E7-4B18-BC36-963273F0AB31}"/>
              </a:ext>
            </a:extLst>
          </p:cNvPr>
          <p:cNvSpPr txBox="1"/>
          <p:nvPr/>
        </p:nvSpPr>
        <p:spPr>
          <a:xfrm>
            <a:off x="460831" y="1074833"/>
            <a:ext cx="8395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latin typeface="Arial "/>
              </a:rPr>
              <a:t>Section 18, 11 &amp; 23</a:t>
            </a:r>
            <a:endParaRPr lang="en-GB" dirty="0">
              <a:latin typeface="Arial "/>
            </a:endParaRP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6654720D-EBF4-421B-AE59-F3D4A349A9B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4366801"/>
              </p:ext>
            </p:extLst>
          </p:nvPr>
        </p:nvGraphicFramePr>
        <p:xfrm>
          <a:off x="722489" y="1738489"/>
          <a:ext cx="8336712" cy="43247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2" name="Rectangle 21">
            <a:extLst>
              <a:ext uri="{FF2B5EF4-FFF2-40B4-BE49-F238E27FC236}">
                <a16:creationId xmlns:a16="http://schemas.microsoft.com/office/drawing/2014/main" id="{F1D57955-97C4-440B-BDE3-9B9B332239AF}"/>
              </a:ext>
            </a:extLst>
          </p:cNvPr>
          <p:cNvSpPr/>
          <p:nvPr/>
        </p:nvSpPr>
        <p:spPr>
          <a:xfrm>
            <a:off x="2453251" y="1020020"/>
            <a:ext cx="52344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b="1" dirty="0">
                <a:latin typeface="Arial "/>
                <a:ea typeface="Times New Roman" panose="02020603050405020304" pitchFamily="18" charset="0"/>
              </a:rPr>
              <a:t>Distribution of financial resources </a:t>
            </a:r>
          </a:p>
          <a:p>
            <a:pPr algn="ctr">
              <a:spcAft>
                <a:spcPts val="0"/>
              </a:spcAft>
            </a:pPr>
            <a:r>
              <a:rPr lang="en-US" b="1" dirty="0">
                <a:latin typeface="Arial "/>
                <a:ea typeface="Times New Roman" panose="02020603050405020304" pitchFamily="18" charset="0"/>
              </a:rPr>
              <a:t>(thousands of USD)</a:t>
            </a:r>
            <a:endParaRPr lang="en-GB" dirty="0">
              <a:latin typeface="Arial "/>
              <a:ea typeface="Times New Roman" panose="0202060305040502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80EF3FF-749A-46D2-8EF0-02211A551ABC}"/>
              </a:ext>
            </a:extLst>
          </p:cNvPr>
          <p:cNvSpPr txBox="1"/>
          <p:nvPr/>
        </p:nvSpPr>
        <p:spPr>
          <a:xfrm>
            <a:off x="8170264" y="2287600"/>
            <a:ext cx="1583335" cy="3693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  <a:latin typeface="Arial "/>
                <a:cs typeface="Times New Roman" panose="02020603050405020304" pitchFamily="18" charset="0"/>
              </a:rPr>
              <a:t>$ 97,407.40</a:t>
            </a:r>
          </a:p>
        </p:txBody>
      </p:sp>
      <p:sp>
        <p:nvSpPr>
          <p:cNvPr id="24" name="Right Brace 23">
            <a:extLst>
              <a:ext uri="{FF2B5EF4-FFF2-40B4-BE49-F238E27FC236}">
                <a16:creationId xmlns:a16="http://schemas.microsoft.com/office/drawing/2014/main" id="{3F845D8D-CF17-4825-8605-6450F59B56DB}"/>
              </a:ext>
            </a:extLst>
          </p:cNvPr>
          <p:cNvSpPr/>
          <p:nvPr/>
        </p:nvSpPr>
        <p:spPr>
          <a:xfrm>
            <a:off x="7968929" y="2031999"/>
            <a:ext cx="101600" cy="880533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1806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576E76DD-03E3-9B40-BB4C-70018833582E}"/>
              </a:ext>
            </a:extLst>
          </p:cNvPr>
          <p:cNvSpPr>
            <a:spLocks/>
          </p:cNvSpPr>
          <p:nvPr/>
        </p:nvSpPr>
        <p:spPr bwMode="auto">
          <a:xfrm>
            <a:off x="4851501" y="3043671"/>
            <a:ext cx="2487811" cy="476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buChar char="•"/>
              <a:defRPr sz="3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buChar char="–"/>
              <a:defRPr sz="28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buChar char="–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>
              <a:buFontTx/>
              <a:buNone/>
            </a:pPr>
            <a:r>
              <a:rPr lang="en-US" altLang="en-US" sz="3094" b="1" dirty="0">
                <a:solidFill>
                  <a:schemeClr val="tx1"/>
                </a:solidFill>
                <a:latin typeface="Lato" panose="020F0502020204030203" pitchFamily="34" charset="77"/>
                <a:sym typeface="Lato" panose="020F0502020204030203" pitchFamily="34" charset="77"/>
              </a:rPr>
              <a:t>THANK YOU!</a:t>
            </a:r>
          </a:p>
        </p:txBody>
      </p:sp>
      <p:sp>
        <p:nvSpPr>
          <p:cNvPr id="3" name="Rectangle 6"/>
          <p:cNvSpPr>
            <a:spLocks/>
          </p:cNvSpPr>
          <p:nvPr/>
        </p:nvSpPr>
        <p:spPr bwMode="auto">
          <a:xfrm>
            <a:off x="3584975" y="3710264"/>
            <a:ext cx="5020865" cy="219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/>
            <a:r>
              <a:rPr lang="en-US" altLang="en-US" sz="1425" dirty="0">
                <a:solidFill>
                  <a:schemeClr val="accent1">
                    <a:lumMod val="75000"/>
                  </a:schemeClr>
                </a:solidFill>
                <a:latin typeface="Lato" pitchFamily="34" charset="0"/>
                <a:cs typeface="Lato" pitchFamily="34" charset="0"/>
                <a:sym typeface="Lato" pitchFamily="34" charset="0"/>
              </a:rPr>
              <a:t>Follow the conversation: #COM2021</a:t>
            </a:r>
          </a:p>
        </p:txBody>
      </p:sp>
      <p:sp>
        <p:nvSpPr>
          <p:cNvPr id="4" name="Rectangle 7"/>
          <p:cNvSpPr>
            <a:spLocks/>
          </p:cNvSpPr>
          <p:nvPr/>
        </p:nvSpPr>
        <p:spPr bwMode="auto">
          <a:xfrm>
            <a:off x="4937521" y="4039123"/>
            <a:ext cx="2315766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200" b="1" dirty="0">
                <a:solidFill>
                  <a:schemeClr val="accent1">
                    <a:lumMod val="75000"/>
                  </a:schemeClr>
                </a:solidFill>
                <a:latin typeface="Avenir Book"/>
              </a:rPr>
              <a:t>More: www.uneca.org/cfm2021</a:t>
            </a:r>
          </a:p>
        </p:txBody>
      </p:sp>
    </p:spTree>
    <p:extLst>
      <p:ext uri="{BB962C8B-B14F-4D97-AF65-F5344CB8AC3E}">
        <p14:creationId xmlns:p14="http://schemas.microsoft.com/office/powerpoint/2010/main" val="41267177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350</Words>
  <Application>Microsoft Office PowerPoint</Application>
  <PresentationFormat>Widescreen</PresentationFormat>
  <Paragraphs>86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Arial </vt:lpstr>
      <vt:lpstr>Avenir Book</vt:lpstr>
      <vt:lpstr>Lato</vt:lpstr>
      <vt:lpstr>Arial</vt:lpstr>
      <vt:lpstr>Calibri</vt:lpstr>
      <vt:lpstr>Calibri Light</vt:lpstr>
      <vt:lpstr>Lucida Sans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Afework Temtime</dc:creator>
  <cp:lastModifiedBy>Afework Temtime</cp:lastModifiedBy>
  <cp:revision>36</cp:revision>
  <dcterms:created xsi:type="dcterms:W3CDTF">2021-01-20T09:32:47Z</dcterms:created>
  <dcterms:modified xsi:type="dcterms:W3CDTF">2021-03-16T18:14:03Z</dcterms:modified>
</cp:coreProperties>
</file>