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8" r:id="rId2"/>
  </p:sldMasterIdLst>
  <p:notesMasterIdLst>
    <p:notesMasterId r:id="rId27"/>
  </p:notesMasterIdLst>
  <p:sldIdLst>
    <p:sldId id="336" r:id="rId3"/>
    <p:sldId id="309" r:id="rId4"/>
    <p:sldId id="305" r:id="rId5"/>
    <p:sldId id="310" r:id="rId6"/>
    <p:sldId id="321" r:id="rId7"/>
    <p:sldId id="337" r:id="rId8"/>
    <p:sldId id="339" r:id="rId9"/>
    <p:sldId id="324" r:id="rId10"/>
    <p:sldId id="322" r:id="rId11"/>
    <p:sldId id="313" r:id="rId12"/>
    <p:sldId id="314" r:id="rId13"/>
    <p:sldId id="323" r:id="rId14"/>
    <p:sldId id="316" r:id="rId15"/>
    <p:sldId id="327" r:id="rId16"/>
    <p:sldId id="328" r:id="rId17"/>
    <p:sldId id="329" r:id="rId18"/>
    <p:sldId id="330" r:id="rId19"/>
    <p:sldId id="331" r:id="rId20"/>
    <p:sldId id="332" r:id="rId21"/>
    <p:sldId id="334" r:id="rId22"/>
    <p:sldId id="333" r:id="rId23"/>
    <p:sldId id="335" r:id="rId24"/>
    <p:sldId id="262" r:id="rId25"/>
    <p:sldId id="29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344085"/>
    <a:srgbClr val="2B7B17"/>
    <a:srgbClr val="0A97D9"/>
    <a:srgbClr val="0563C1"/>
    <a:srgbClr val="D6DCE5"/>
    <a:srgbClr val="063C77"/>
    <a:srgbClr val="810024"/>
    <a:srgbClr val="CD7000"/>
    <a:srgbClr val="017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37" autoAdjust="0"/>
    <p:restoredTop sz="89870" autoAdjust="0"/>
  </p:normalViewPr>
  <p:slideViewPr>
    <p:cSldViewPr snapToGrid="0">
      <p:cViewPr varScale="1">
        <p:scale>
          <a:sx n="60" d="100"/>
          <a:sy n="60" d="100"/>
        </p:scale>
        <p:origin x="8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27566B-BFCC-4F72-BDC8-92D48EE69C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58F7998-6CB9-4FD9-9DAC-3EB02554225E}">
      <dgm:prSet phldrT="[Text]"/>
      <dgm:spPr>
        <a:solidFill>
          <a:schemeClr val="accent1"/>
        </a:solidFill>
      </dgm:spPr>
      <dgm:t>
        <a:bodyPr/>
        <a:lstStyle/>
        <a:p>
          <a:r>
            <a:rPr lang="en-US" dirty="0"/>
            <a:t>Approaches to estimating indirect, induced and total impacts (derived multipliers):</a:t>
          </a:r>
        </a:p>
      </dgm:t>
    </dgm:pt>
    <dgm:pt modelId="{248C35AA-9418-4425-B264-693E942450B1}" type="parTrans" cxnId="{5EED41DC-3592-4F4E-AB4B-C7713FC6135F}">
      <dgm:prSet/>
      <dgm:spPr/>
      <dgm:t>
        <a:bodyPr/>
        <a:lstStyle/>
        <a:p>
          <a:endParaRPr lang="en-US"/>
        </a:p>
      </dgm:t>
    </dgm:pt>
    <dgm:pt modelId="{34AE63AB-23F0-4204-ABE8-D66F788BF8BC}" type="sibTrans" cxnId="{5EED41DC-3592-4F4E-AB4B-C7713FC6135F}">
      <dgm:prSet/>
      <dgm:spPr/>
      <dgm:t>
        <a:bodyPr/>
        <a:lstStyle/>
        <a:p>
          <a:endParaRPr lang="en-US"/>
        </a:p>
      </dgm:t>
    </dgm:pt>
    <dgm:pt modelId="{F56ADEFB-F007-4017-99FC-05212AC42A38}">
      <dgm:prSet phldrT="[Text]"/>
      <dgm:spPr/>
      <dgm:t>
        <a:bodyPr/>
        <a:lstStyle/>
        <a:p>
          <a:r>
            <a:rPr lang="en-US" dirty="0"/>
            <a:t>Associated Computer Software Packages:</a:t>
          </a:r>
        </a:p>
      </dgm:t>
    </dgm:pt>
    <dgm:pt modelId="{B038371B-7840-4C9D-85DE-849418CBD639}" type="parTrans" cxnId="{9B32174B-8B0F-467F-B723-A34A2DDEB2B1}">
      <dgm:prSet/>
      <dgm:spPr/>
      <dgm:t>
        <a:bodyPr/>
        <a:lstStyle/>
        <a:p>
          <a:endParaRPr lang="en-US"/>
        </a:p>
      </dgm:t>
    </dgm:pt>
    <dgm:pt modelId="{6BA3E3EA-4591-4452-BFD4-409E16FCC27F}" type="sibTrans" cxnId="{9B32174B-8B0F-467F-B723-A34A2DDEB2B1}">
      <dgm:prSet/>
      <dgm:spPr/>
      <dgm:t>
        <a:bodyPr/>
        <a:lstStyle/>
        <a:p>
          <a:endParaRPr lang="en-US"/>
        </a:p>
      </dgm:t>
    </dgm:pt>
    <dgm:pt modelId="{D6E20E14-4CC4-41FA-BB73-1CA05B2A9FFB}">
      <dgm:prSet phldrT="[Text]"/>
      <dgm:spPr/>
      <dgm:t>
        <a:bodyPr/>
        <a:lstStyle/>
        <a:p>
          <a:endParaRPr lang="en-US" dirty="0"/>
        </a:p>
      </dgm:t>
    </dgm:pt>
    <dgm:pt modelId="{B4505A30-BB75-460E-887C-FBA6B0DF75FE}" type="parTrans" cxnId="{6C4EA7CB-67DD-4E3A-9B59-603C7A14E68A}">
      <dgm:prSet/>
      <dgm:spPr/>
      <dgm:t>
        <a:bodyPr/>
        <a:lstStyle/>
        <a:p>
          <a:endParaRPr lang="en-US"/>
        </a:p>
      </dgm:t>
    </dgm:pt>
    <dgm:pt modelId="{1173B2F0-A974-46D4-A221-EF44C3ED8380}" type="sibTrans" cxnId="{6C4EA7CB-67DD-4E3A-9B59-603C7A14E68A}">
      <dgm:prSet/>
      <dgm:spPr/>
      <dgm:t>
        <a:bodyPr/>
        <a:lstStyle/>
        <a:p>
          <a:endParaRPr lang="en-US"/>
        </a:p>
      </dgm:t>
    </dgm:pt>
    <dgm:pt modelId="{0ED4967D-D8DF-432E-8A3E-937D5DF30CF2}">
      <dgm:prSet phldrT="[Text]"/>
      <dgm:spPr/>
      <dgm:t>
        <a:bodyPr/>
        <a:lstStyle/>
        <a:p>
          <a:r>
            <a:rPr lang="en-US" dirty="0"/>
            <a:t>Input-Output Table</a:t>
          </a:r>
        </a:p>
      </dgm:t>
    </dgm:pt>
    <dgm:pt modelId="{06586E73-0BD3-4554-802B-9E5CA6798D26}" type="parTrans" cxnId="{89C7ACD7-2A03-41A9-A4F2-7FE7951CF910}">
      <dgm:prSet/>
      <dgm:spPr/>
      <dgm:t>
        <a:bodyPr/>
        <a:lstStyle/>
        <a:p>
          <a:endParaRPr lang="en-US"/>
        </a:p>
      </dgm:t>
    </dgm:pt>
    <dgm:pt modelId="{1E0E3920-AC83-440C-88D3-BBC4CE90A0C2}" type="sibTrans" cxnId="{89C7ACD7-2A03-41A9-A4F2-7FE7951CF910}">
      <dgm:prSet/>
      <dgm:spPr/>
      <dgm:t>
        <a:bodyPr/>
        <a:lstStyle/>
        <a:p>
          <a:endParaRPr lang="en-US"/>
        </a:p>
      </dgm:t>
    </dgm:pt>
    <dgm:pt modelId="{8781C6E0-1CAE-46D8-8C53-AEB8EA9C430A}">
      <dgm:prSet/>
      <dgm:spPr/>
      <dgm:t>
        <a:bodyPr/>
        <a:lstStyle/>
        <a:p>
          <a:pPr>
            <a:buFont typeface="Arial" panose="020B0604020202020204" pitchFamily="34" charset="0"/>
            <a:buChar char="•"/>
          </a:pPr>
          <a:endParaRPr lang="en-US" dirty="0"/>
        </a:p>
      </dgm:t>
    </dgm:pt>
    <dgm:pt modelId="{DACC57D6-8384-428A-B682-F47829468C6A}" type="parTrans" cxnId="{17C78EA3-9A66-4C5C-81E4-AB30CB3F0948}">
      <dgm:prSet/>
      <dgm:spPr/>
      <dgm:t>
        <a:bodyPr/>
        <a:lstStyle/>
        <a:p>
          <a:endParaRPr lang="en-US"/>
        </a:p>
      </dgm:t>
    </dgm:pt>
    <dgm:pt modelId="{8E0834A4-665C-4064-A25E-83310C20BD56}" type="sibTrans" cxnId="{17C78EA3-9A66-4C5C-81E4-AB30CB3F0948}">
      <dgm:prSet/>
      <dgm:spPr/>
      <dgm:t>
        <a:bodyPr/>
        <a:lstStyle/>
        <a:p>
          <a:endParaRPr lang="en-US"/>
        </a:p>
      </dgm:t>
    </dgm:pt>
    <dgm:pt modelId="{0C041BEB-1153-4B98-9881-430F14FD5695}">
      <dgm:prSet phldrT="[Text]"/>
      <dgm:spPr/>
      <dgm:t>
        <a:bodyPr/>
        <a:lstStyle/>
        <a:p>
          <a:r>
            <a:rPr lang="en-US" dirty="0"/>
            <a:t>Social Accounting Matric(SAM)</a:t>
          </a:r>
        </a:p>
      </dgm:t>
    </dgm:pt>
    <dgm:pt modelId="{4D6C85ED-36B4-48F8-B23D-2907E9A3B649}" type="parTrans" cxnId="{0E6D1189-65F7-4893-AD3B-C0D2809580AF}">
      <dgm:prSet/>
      <dgm:spPr/>
      <dgm:t>
        <a:bodyPr/>
        <a:lstStyle/>
        <a:p>
          <a:endParaRPr lang="en-US"/>
        </a:p>
      </dgm:t>
    </dgm:pt>
    <dgm:pt modelId="{6F62045D-B222-4752-AD4E-672488928717}" type="sibTrans" cxnId="{0E6D1189-65F7-4893-AD3B-C0D2809580AF}">
      <dgm:prSet/>
      <dgm:spPr/>
      <dgm:t>
        <a:bodyPr/>
        <a:lstStyle/>
        <a:p>
          <a:endParaRPr lang="en-US"/>
        </a:p>
      </dgm:t>
    </dgm:pt>
    <dgm:pt modelId="{552D843C-94E2-4888-A0BA-B7DE23FEA999}">
      <dgm:prSet phldrT="[Text]"/>
      <dgm:spPr/>
      <dgm:t>
        <a:bodyPr/>
        <a:lstStyle/>
        <a:p>
          <a:r>
            <a:rPr lang="en-US" dirty="0"/>
            <a:t>General Equilibrium Models(GE)</a:t>
          </a:r>
        </a:p>
      </dgm:t>
    </dgm:pt>
    <dgm:pt modelId="{BD393D9D-0617-4B58-9895-6420611629F4}" type="parTrans" cxnId="{A3452EFF-63D9-425B-9E3D-ACF704A0E9A4}">
      <dgm:prSet/>
      <dgm:spPr/>
      <dgm:t>
        <a:bodyPr/>
        <a:lstStyle/>
        <a:p>
          <a:endParaRPr lang="en-US"/>
        </a:p>
      </dgm:t>
    </dgm:pt>
    <dgm:pt modelId="{EE8D1AD8-C84C-4CFC-AD58-DE39A8F59BAD}" type="sibTrans" cxnId="{A3452EFF-63D9-425B-9E3D-ACF704A0E9A4}">
      <dgm:prSet/>
      <dgm:spPr/>
      <dgm:t>
        <a:bodyPr/>
        <a:lstStyle/>
        <a:p>
          <a:endParaRPr lang="en-US"/>
        </a:p>
      </dgm:t>
    </dgm:pt>
    <dgm:pt modelId="{98983569-FEE9-429D-9C10-9CFC81CBA5E5}">
      <dgm:prSet/>
      <dgm:spPr/>
      <dgm:t>
        <a:bodyPr/>
        <a:lstStyle/>
        <a:p>
          <a:r>
            <a:rPr lang="en-US" dirty="0"/>
            <a:t>Capacity Utilization Model (CUM)</a:t>
          </a:r>
        </a:p>
      </dgm:t>
    </dgm:pt>
    <dgm:pt modelId="{8B49E633-C213-44DB-B9E5-06639C5DD305}" type="parTrans" cxnId="{CCFFF493-C334-43EE-94F8-943F3DBC066C}">
      <dgm:prSet/>
      <dgm:spPr/>
      <dgm:t>
        <a:bodyPr/>
        <a:lstStyle/>
        <a:p>
          <a:endParaRPr lang="en-US"/>
        </a:p>
      </dgm:t>
    </dgm:pt>
    <dgm:pt modelId="{A0F83CA5-565B-48D9-BB40-49BEEEF8C12B}" type="sibTrans" cxnId="{CCFFF493-C334-43EE-94F8-943F3DBC066C}">
      <dgm:prSet/>
      <dgm:spPr/>
      <dgm:t>
        <a:bodyPr/>
        <a:lstStyle/>
        <a:p>
          <a:endParaRPr lang="en-US"/>
        </a:p>
      </dgm:t>
    </dgm:pt>
    <dgm:pt modelId="{95107418-6904-4D5A-810C-8284F93F50FB}">
      <dgm:prSet/>
      <dgm:spPr/>
      <dgm:t>
        <a:bodyPr/>
        <a:lstStyle/>
        <a:p>
          <a:r>
            <a:rPr lang="en-US" dirty="0"/>
            <a:t>Regional Economic Models (REMI)</a:t>
          </a:r>
        </a:p>
      </dgm:t>
    </dgm:pt>
    <dgm:pt modelId="{D3CBE3B2-8953-407C-8BEE-A58F4D997A1A}" type="parTrans" cxnId="{F439F97E-4C1D-448B-AAC9-12044113EC27}">
      <dgm:prSet/>
      <dgm:spPr/>
      <dgm:t>
        <a:bodyPr/>
        <a:lstStyle/>
        <a:p>
          <a:endParaRPr lang="en-US"/>
        </a:p>
      </dgm:t>
    </dgm:pt>
    <dgm:pt modelId="{77F8C5AC-EA5A-4EA5-8B5E-DDFD2F8DD0ED}" type="sibTrans" cxnId="{F439F97E-4C1D-448B-AAC9-12044113EC27}">
      <dgm:prSet/>
      <dgm:spPr/>
      <dgm:t>
        <a:bodyPr/>
        <a:lstStyle/>
        <a:p>
          <a:endParaRPr lang="en-US"/>
        </a:p>
      </dgm:t>
    </dgm:pt>
    <dgm:pt modelId="{23D31CA8-EF54-45D9-94FF-F46AA826FECA}">
      <dgm:prSet/>
      <dgm:spPr/>
      <dgm:t>
        <a:bodyPr/>
        <a:lstStyle/>
        <a:p>
          <a:r>
            <a:rPr lang="en-US" dirty="0"/>
            <a:t>Impact Analysis for Planning (IMPLAN) model and </a:t>
          </a:r>
        </a:p>
      </dgm:t>
    </dgm:pt>
    <dgm:pt modelId="{AE3A468C-A373-43A9-B648-7A070E9223F5}" type="parTrans" cxnId="{E814EAF4-16A6-4259-A539-8FCC485D7D5F}">
      <dgm:prSet/>
      <dgm:spPr/>
      <dgm:t>
        <a:bodyPr/>
        <a:lstStyle/>
        <a:p>
          <a:endParaRPr lang="en-US"/>
        </a:p>
      </dgm:t>
    </dgm:pt>
    <dgm:pt modelId="{2683F5AF-A148-4704-92DD-AAA05B531B80}" type="sibTrans" cxnId="{E814EAF4-16A6-4259-A539-8FCC485D7D5F}">
      <dgm:prSet/>
      <dgm:spPr/>
      <dgm:t>
        <a:bodyPr/>
        <a:lstStyle/>
        <a:p>
          <a:endParaRPr lang="en-US"/>
        </a:p>
      </dgm:t>
    </dgm:pt>
    <dgm:pt modelId="{8E2E3C7C-B45F-4D73-ADEF-C90107E38DE3}">
      <dgm:prSet/>
      <dgm:spPr/>
      <dgm:t>
        <a:bodyPr/>
        <a:lstStyle/>
        <a:p>
          <a:r>
            <a:rPr lang="en-US" dirty="0"/>
            <a:t>Computable General Equilibrium (CGE) Models. </a:t>
          </a:r>
        </a:p>
      </dgm:t>
    </dgm:pt>
    <dgm:pt modelId="{515014BA-EAF4-475D-95CB-4FEF2A1EE707}" type="parTrans" cxnId="{99786EE2-0DE1-4E5D-8C24-9A3CCB7802B8}">
      <dgm:prSet/>
      <dgm:spPr/>
      <dgm:t>
        <a:bodyPr/>
        <a:lstStyle/>
        <a:p>
          <a:endParaRPr lang="en-US"/>
        </a:p>
      </dgm:t>
    </dgm:pt>
    <dgm:pt modelId="{BA136CEF-EBF0-467F-8A7A-C596B6015FFA}" type="sibTrans" cxnId="{99786EE2-0DE1-4E5D-8C24-9A3CCB7802B8}">
      <dgm:prSet/>
      <dgm:spPr/>
      <dgm:t>
        <a:bodyPr/>
        <a:lstStyle/>
        <a:p>
          <a:endParaRPr lang="en-US"/>
        </a:p>
      </dgm:t>
    </dgm:pt>
    <dgm:pt modelId="{76EE8292-C4E7-4B91-AF35-A2DDBE19489E}" type="pres">
      <dgm:prSet presAssocID="{B627566B-BFCC-4F72-BDC8-92D48EE69C29}" presName="Name0" presStyleCnt="0">
        <dgm:presLayoutVars>
          <dgm:dir/>
          <dgm:animLvl val="lvl"/>
          <dgm:resizeHandles val="exact"/>
        </dgm:presLayoutVars>
      </dgm:prSet>
      <dgm:spPr/>
    </dgm:pt>
    <dgm:pt modelId="{82B520AF-1322-498D-8F2F-14FB982C993C}" type="pres">
      <dgm:prSet presAssocID="{158F7998-6CB9-4FD9-9DAC-3EB02554225E}" presName="linNode" presStyleCnt="0"/>
      <dgm:spPr/>
    </dgm:pt>
    <dgm:pt modelId="{8A0FD3FD-35A4-4796-9CA1-B05CD91CC0D0}" type="pres">
      <dgm:prSet presAssocID="{158F7998-6CB9-4FD9-9DAC-3EB02554225E}" presName="parentText" presStyleLbl="node1" presStyleIdx="0" presStyleCnt="2">
        <dgm:presLayoutVars>
          <dgm:chMax val="1"/>
          <dgm:bulletEnabled val="1"/>
        </dgm:presLayoutVars>
      </dgm:prSet>
      <dgm:spPr/>
    </dgm:pt>
    <dgm:pt modelId="{789556FC-FE56-4843-BD27-195A2326F084}" type="pres">
      <dgm:prSet presAssocID="{158F7998-6CB9-4FD9-9DAC-3EB02554225E}" presName="descendantText" presStyleLbl="alignAccFollowNode1" presStyleIdx="0" presStyleCnt="2" custScaleX="136057">
        <dgm:presLayoutVars>
          <dgm:bulletEnabled val="1"/>
        </dgm:presLayoutVars>
      </dgm:prSet>
      <dgm:spPr/>
    </dgm:pt>
    <dgm:pt modelId="{0D8EA998-1520-43AA-9932-F72376173600}" type="pres">
      <dgm:prSet presAssocID="{34AE63AB-23F0-4204-ABE8-D66F788BF8BC}" presName="sp" presStyleCnt="0"/>
      <dgm:spPr/>
    </dgm:pt>
    <dgm:pt modelId="{A65C2824-6C87-44A5-8BE5-4A16106D270D}" type="pres">
      <dgm:prSet presAssocID="{F56ADEFB-F007-4017-99FC-05212AC42A38}" presName="linNode" presStyleCnt="0"/>
      <dgm:spPr/>
    </dgm:pt>
    <dgm:pt modelId="{8A3CB160-7E65-4E10-895A-3ED44F4DE8CE}" type="pres">
      <dgm:prSet presAssocID="{F56ADEFB-F007-4017-99FC-05212AC42A38}" presName="parentText" presStyleLbl="node1" presStyleIdx="1" presStyleCnt="2" custScaleX="85198" custScaleY="97078">
        <dgm:presLayoutVars>
          <dgm:chMax val="1"/>
          <dgm:bulletEnabled val="1"/>
        </dgm:presLayoutVars>
      </dgm:prSet>
      <dgm:spPr/>
    </dgm:pt>
    <dgm:pt modelId="{D4A19CE4-89B0-4506-8C5C-831D2F33FCE9}" type="pres">
      <dgm:prSet presAssocID="{F56ADEFB-F007-4017-99FC-05212AC42A38}" presName="descendantText" presStyleLbl="alignAccFollowNode1" presStyleIdx="1" presStyleCnt="2" custScaleX="101576" custScaleY="108150">
        <dgm:presLayoutVars>
          <dgm:bulletEnabled val="1"/>
        </dgm:presLayoutVars>
      </dgm:prSet>
      <dgm:spPr/>
    </dgm:pt>
  </dgm:ptLst>
  <dgm:cxnLst>
    <dgm:cxn modelId="{02AA4204-38A2-4D2B-95D2-F06414DBB80A}" type="presOf" srcId="{D6E20E14-4CC4-41FA-BB73-1CA05B2A9FFB}" destId="{D4A19CE4-89B0-4506-8C5C-831D2F33FCE9}" srcOrd="0" destOrd="0" presId="urn:microsoft.com/office/officeart/2005/8/layout/vList5"/>
    <dgm:cxn modelId="{ABBF1A14-B351-4E16-9299-B172BDDE9069}" type="presOf" srcId="{158F7998-6CB9-4FD9-9DAC-3EB02554225E}" destId="{8A0FD3FD-35A4-4796-9CA1-B05CD91CC0D0}" srcOrd="0" destOrd="0" presId="urn:microsoft.com/office/officeart/2005/8/layout/vList5"/>
    <dgm:cxn modelId="{00567C20-B879-41FD-B9E8-B6904121B6AB}" type="presOf" srcId="{F56ADEFB-F007-4017-99FC-05212AC42A38}" destId="{8A3CB160-7E65-4E10-895A-3ED44F4DE8CE}" srcOrd="0" destOrd="0" presId="urn:microsoft.com/office/officeart/2005/8/layout/vList5"/>
    <dgm:cxn modelId="{04771226-0340-4991-B34A-EF05A8F1C937}" type="presOf" srcId="{8E2E3C7C-B45F-4D73-ADEF-C90107E38DE3}" destId="{D4A19CE4-89B0-4506-8C5C-831D2F33FCE9}" srcOrd="0" destOrd="4" presId="urn:microsoft.com/office/officeart/2005/8/layout/vList5"/>
    <dgm:cxn modelId="{8ABBA949-33ED-4D8D-8F6E-512058E08519}" type="presOf" srcId="{0C041BEB-1153-4B98-9881-430F14FD5695}" destId="{789556FC-FE56-4843-BD27-195A2326F084}" srcOrd="0" destOrd="1" presId="urn:microsoft.com/office/officeart/2005/8/layout/vList5"/>
    <dgm:cxn modelId="{9B32174B-8B0F-467F-B723-A34A2DDEB2B1}" srcId="{B627566B-BFCC-4F72-BDC8-92D48EE69C29}" destId="{F56ADEFB-F007-4017-99FC-05212AC42A38}" srcOrd="1" destOrd="0" parTransId="{B038371B-7840-4C9D-85DE-849418CBD639}" sibTransId="{6BA3E3EA-4591-4452-BFD4-409E16FCC27F}"/>
    <dgm:cxn modelId="{B483AD76-619C-42B8-A67B-AAD3DD2EC88B}" type="presOf" srcId="{95107418-6904-4D5A-810C-8284F93F50FB}" destId="{D4A19CE4-89B0-4506-8C5C-831D2F33FCE9}" srcOrd="0" destOrd="2" presId="urn:microsoft.com/office/officeart/2005/8/layout/vList5"/>
    <dgm:cxn modelId="{F439F97E-4C1D-448B-AAC9-12044113EC27}" srcId="{F56ADEFB-F007-4017-99FC-05212AC42A38}" destId="{95107418-6904-4D5A-810C-8284F93F50FB}" srcOrd="2" destOrd="0" parTransId="{D3CBE3B2-8953-407C-8BEE-A58F4D997A1A}" sibTransId="{77F8C5AC-EA5A-4EA5-8B5E-DDFD2F8DD0ED}"/>
    <dgm:cxn modelId="{0E6D1189-65F7-4893-AD3B-C0D2809580AF}" srcId="{158F7998-6CB9-4FD9-9DAC-3EB02554225E}" destId="{0C041BEB-1153-4B98-9881-430F14FD5695}" srcOrd="1" destOrd="0" parTransId="{4D6C85ED-36B4-48F8-B23D-2907E9A3B649}" sibTransId="{6F62045D-B222-4752-AD4E-672488928717}"/>
    <dgm:cxn modelId="{AE57FF8E-C462-48E8-BC4D-81FD14E9F754}" type="presOf" srcId="{B627566B-BFCC-4F72-BDC8-92D48EE69C29}" destId="{76EE8292-C4E7-4B91-AF35-A2DDBE19489E}" srcOrd="0" destOrd="0" presId="urn:microsoft.com/office/officeart/2005/8/layout/vList5"/>
    <dgm:cxn modelId="{CCFFF493-C334-43EE-94F8-943F3DBC066C}" srcId="{F56ADEFB-F007-4017-99FC-05212AC42A38}" destId="{98983569-FEE9-429D-9C10-9CFC81CBA5E5}" srcOrd="1" destOrd="0" parTransId="{8B49E633-C213-44DB-B9E5-06639C5DD305}" sibTransId="{A0F83CA5-565B-48D9-BB40-49BEEEF8C12B}"/>
    <dgm:cxn modelId="{17C78EA3-9A66-4C5C-81E4-AB30CB3F0948}" srcId="{158F7998-6CB9-4FD9-9DAC-3EB02554225E}" destId="{8781C6E0-1CAE-46D8-8C53-AEB8EA9C430A}" srcOrd="3" destOrd="0" parTransId="{DACC57D6-8384-428A-B682-F47829468C6A}" sibTransId="{8E0834A4-665C-4064-A25E-83310C20BD56}"/>
    <dgm:cxn modelId="{246E3BBC-D563-4AD8-9CD0-2CB8ADA0E664}" type="presOf" srcId="{552D843C-94E2-4888-A0BA-B7DE23FEA999}" destId="{789556FC-FE56-4843-BD27-195A2326F084}" srcOrd="0" destOrd="2" presId="urn:microsoft.com/office/officeart/2005/8/layout/vList5"/>
    <dgm:cxn modelId="{6C4EA7CB-67DD-4E3A-9B59-603C7A14E68A}" srcId="{F56ADEFB-F007-4017-99FC-05212AC42A38}" destId="{D6E20E14-4CC4-41FA-BB73-1CA05B2A9FFB}" srcOrd="0" destOrd="0" parTransId="{B4505A30-BB75-460E-887C-FBA6B0DF75FE}" sibTransId="{1173B2F0-A974-46D4-A221-EF44C3ED8380}"/>
    <dgm:cxn modelId="{72A9D8CE-19A3-43E0-8712-E6852B520123}" type="presOf" srcId="{23D31CA8-EF54-45D9-94FF-F46AA826FECA}" destId="{D4A19CE4-89B0-4506-8C5C-831D2F33FCE9}" srcOrd="0" destOrd="3" presId="urn:microsoft.com/office/officeart/2005/8/layout/vList5"/>
    <dgm:cxn modelId="{89C7ACD7-2A03-41A9-A4F2-7FE7951CF910}" srcId="{158F7998-6CB9-4FD9-9DAC-3EB02554225E}" destId="{0ED4967D-D8DF-432E-8A3E-937D5DF30CF2}" srcOrd="0" destOrd="0" parTransId="{06586E73-0BD3-4554-802B-9E5CA6798D26}" sibTransId="{1E0E3920-AC83-440C-88D3-BBC4CE90A0C2}"/>
    <dgm:cxn modelId="{5EED41DC-3592-4F4E-AB4B-C7713FC6135F}" srcId="{B627566B-BFCC-4F72-BDC8-92D48EE69C29}" destId="{158F7998-6CB9-4FD9-9DAC-3EB02554225E}" srcOrd="0" destOrd="0" parTransId="{248C35AA-9418-4425-B264-693E942450B1}" sibTransId="{34AE63AB-23F0-4204-ABE8-D66F788BF8BC}"/>
    <dgm:cxn modelId="{99786EE2-0DE1-4E5D-8C24-9A3CCB7802B8}" srcId="{F56ADEFB-F007-4017-99FC-05212AC42A38}" destId="{8E2E3C7C-B45F-4D73-ADEF-C90107E38DE3}" srcOrd="4" destOrd="0" parTransId="{515014BA-EAF4-475D-95CB-4FEF2A1EE707}" sibTransId="{BA136CEF-EBF0-467F-8A7A-C596B6015FFA}"/>
    <dgm:cxn modelId="{226A33E9-97EF-494F-81C7-380A43B684D9}" type="presOf" srcId="{98983569-FEE9-429D-9C10-9CFC81CBA5E5}" destId="{D4A19CE4-89B0-4506-8C5C-831D2F33FCE9}" srcOrd="0" destOrd="1" presId="urn:microsoft.com/office/officeart/2005/8/layout/vList5"/>
    <dgm:cxn modelId="{0F5857F2-401D-43C2-9E98-F36CECAEC301}" type="presOf" srcId="{8781C6E0-1CAE-46D8-8C53-AEB8EA9C430A}" destId="{789556FC-FE56-4843-BD27-195A2326F084}" srcOrd="0" destOrd="3" presId="urn:microsoft.com/office/officeart/2005/8/layout/vList5"/>
    <dgm:cxn modelId="{E814EAF4-16A6-4259-A539-8FCC485D7D5F}" srcId="{F56ADEFB-F007-4017-99FC-05212AC42A38}" destId="{23D31CA8-EF54-45D9-94FF-F46AA826FECA}" srcOrd="3" destOrd="0" parTransId="{AE3A468C-A373-43A9-B648-7A070E9223F5}" sibTransId="{2683F5AF-A148-4704-92DD-AAA05B531B80}"/>
    <dgm:cxn modelId="{CF3B01FB-4208-4969-BDBF-9191273AD4EB}" type="presOf" srcId="{0ED4967D-D8DF-432E-8A3E-937D5DF30CF2}" destId="{789556FC-FE56-4843-BD27-195A2326F084}" srcOrd="0" destOrd="0" presId="urn:microsoft.com/office/officeart/2005/8/layout/vList5"/>
    <dgm:cxn modelId="{A3452EFF-63D9-425B-9E3D-ACF704A0E9A4}" srcId="{158F7998-6CB9-4FD9-9DAC-3EB02554225E}" destId="{552D843C-94E2-4888-A0BA-B7DE23FEA999}" srcOrd="2" destOrd="0" parTransId="{BD393D9D-0617-4B58-9895-6420611629F4}" sibTransId="{EE8D1AD8-C84C-4CFC-AD58-DE39A8F59BAD}"/>
    <dgm:cxn modelId="{8213F052-CD36-49C7-A426-AE2BEA7A7854}" type="presParOf" srcId="{76EE8292-C4E7-4B91-AF35-A2DDBE19489E}" destId="{82B520AF-1322-498D-8F2F-14FB982C993C}" srcOrd="0" destOrd="0" presId="urn:microsoft.com/office/officeart/2005/8/layout/vList5"/>
    <dgm:cxn modelId="{72464E80-BEEA-4855-BEB3-C76F85178BAD}" type="presParOf" srcId="{82B520AF-1322-498D-8F2F-14FB982C993C}" destId="{8A0FD3FD-35A4-4796-9CA1-B05CD91CC0D0}" srcOrd="0" destOrd="0" presId="urn:microsoft.com/office/officeart/2005/8/layout/vList5"/>
    <dgm:cxn modelId="{6E7892A8-2C95-42C6-931F-34BC56AF8AE9}" type="presParOf" srcId="{82B520AF-1322-498D-8F2F-14FB982C993C}" destId="{789556FC-FE56-4843-BD27-195A2326F084}" srcOrd="1" destOrd="0" presId="urn:microsoft.com/office/officeart/2005/8/layout/vList5"/>
    <dgm:cxn modelId="{2525D2BB-1396-48BD-A65E-B34F3434E7E5}" type="presParOf" srcId="{76EE8292-C4E7-4B91-AF35-A2DDBE19489E}" destId="{0D8EA998-1520-43AA-9932-F72376173600}" srcOrd="1" destOrd="0" presId="urn:microsoft.com/office/officeart/2005/8/layout/vList5"/>
    <dgm:cxn modelId="{98C1B632-0B58-4695-9818-0D082BF266B1}" type="presParOf" srcId="{76EE8292-C4E7-4B91-AF35-A2DDBE19489E}" destId="{A65C2824-6C87-44A5-8BE5-4A16106D270D}" srcOrd="2" destOrd="0" presId="urn:microsoft.com/office/officeart/2005/8/layout/vList5"/>
    <dgm:cxn modelId="{D022E6F4-EF84-467E-997C-4EDE55904C98}" type="presParOf" srcId="{A65C2824-6C87-44A5-8BE5-4A16106D270D}" destId="{8A3CB160-7E65-4E10-895A-3ED44F4DE8CE}" srcOrd="0" destOrd="0" presId="urn:microsoft.com/office/officeart/2005/8/layout/vList5"/>
    <dgm:cxn modelId="{B83328B9-CD34-4280-BC7F-86B5B73B4012}" type="presParOf" srcId="{A65C2824-6C87-44A5-8BE5-4A16106D270D}" destId="{D4A19CE4-89B0-4506-8C5C-831D2F33FCE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9556FC-FE56-4843-BD27-195A2326F084}">
      <dsp:nvSpPr>
        <dsp:cNvPr id="0" name=""/>
        <dsp:cNvSpPr/>
      </dsp:nvSpPr>
      <dsp:spPr>
        <a:xfrm rot="5400000">
          <a:off x="5859036" y="-2452631"/>
          <a:ext cx="2144183" cy="758800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Input-Output Table</a:t>
          </a:r>
        </a:p>
        <a:p>
          <a:pPr marL="228600" lvl="1" indent="-228600" algn="l" defTabSz="1111250">
            <a:lnSpc>
              <a:spcPct val="90000"/>
            </a:lnSpc>
            <a:spcBef>
              <a:spcPct val="0"/>
            </a:spcBef>
            <a:spcAft>
              <a:spcPct val="15000"/>
            </a:spcAft>
            <a:buChar char="•"/>
          </a:pPr>
          <a:r>
            <a:rPr lang="en-US" sz="2500" kern="1200" dirty="0"/>
            <a:t>Social Accounting Matric(SAM)</a:t>
          </a:r>
        </a:p>
        <a:p>
          <a:pPr marL="228600" lvl="1" indent="-228600" algn="l" defTabSz="1111250">
            <a:lnSpc>
              <a:spcPct val="90000"/>
            </a:lnSpc>
            <a:spcBef>
              <a:spcPct val="0"/>
            </a:spcBef>
            <a:spcAft>
              <a:spcPct val="15000"/>
            </a:spcAft>
            <a:buChar char="•"/>
          </a:pPr>
          <a:r>
            <a:rPr lang="en-US" sz="2500" kern="1200" dirty="0"/>
            <a:t>General Equilibrium Models(GE)</a:t>
          </a:r>
        </a:p>
        <a:p>
          <a:pPr marL="228600" lvl="1" indent="-228600" algn="l" defTabSz="1111250">
            <a:lnSpc>
              <a:spcPct val="90000"/>
            </a:lnSpc>
            <a:spcBef>
              <a:spcPct val="0"/>
            </a:spcBef>
            <a:spcAft>
              <a:spcPct val="15000"/>
            </a:spcAft>
            <a:buFont typeface="Arial" panose="020B0604020202020204" pitchFamily="34" charset="0"/>
            <a:buChar char="•"/>
          </a:pPr>
          <a:endParaRPr lang="en-US" sz="2500" kern="1200" dirty="0"/>
        </a:p>
      </dsp:txBody>
      <dsp:txXfrm rot="-5400000">
        <a:off x="3137125" y="373950"/>
        <a:ext cx="7483335" cy="1934843"/>
      </dsp:txXfrm>
    </dsp:sp>
    <dsp:sp modelId="{8A0FD3FD-35A4-4796-9CA1-B05CD91CC0D0}">
      <dsp:nvSpPr>
        <dsp:cNvPr id="0" name=""/>
        <dsp:cNvSpPr/>
      </dsp:nvSpPr>
      <dsp:spPr>
        <a:xfrm>
          <a:off x="19" y="1256"/>
          <a:ext cx="3137106" cy="2680229"/>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Approaches to estimating indirect, induced and total impacts (derived multipliers):</a:t>
          </a:r>
        </a:p>
      </dsp:txBody>
      <dsp:txXfrm>
        <a:off x="130857" y="132094"/>
        <a:ext cx="2875430" cy="2418553"/>
      </dsp:txXfrm>
    </dsp:sp>
    <dsp:sp modelId="{D4A19CE4-89B0-4506-8C5C-831D2F33FCE9}">
      <dsp:nvSpPr>
        <dsp:cNvPr id="0" name=""/>
        <dsp:cNvSpPr/>
      </dsp:nvSpPr>
      <dsp:spPr>
        <a:xfrm rot="5400000">
          <a:off x="5616229" y="630316"/>
          <a:ext cx="2318934" cy="697227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endParaRPr lang="en-US" sz="2500" kern="1200" dirty="0"/>
        </a:p>
        <a:p>
          <a:pPr marL="228600" lvl="1" indent="-228600" algn="l" defTabSz="1111250">
            <a:lnSpc>
              <a:spcPct val="90000"/>
            </a:lnSpc>
            <a:spcBef>
              <a:spcPct val="0"/>
            </a:spcBef>
            <a:spcAft>
              <a:spcPct val="15000"/>
            </a:spcAft>
            <a:buChar char="•"/>
          </a:pPr>
          <a:r>
            <a:rPr lang="en-US" sz="2500" kern="1200" dirty="0"/>
            <a:t>Capacity Utilization Model (CUM)</a:t>
          </a:r>
        </a:p>
        <a:p>
          <a:pPr marL="228600" lvl="1" indent="-228600" algn="l" defTabSz="1111250">
            <a:lnSpc>
              <a:spcPct val="90000"/>
            </a:lnSpc>
            <a:spcBef>
              <a:spcPct val="0"/>
            </a:spcBef>
            <a:spcAft>
              <a:spcPct val="15000"/>
            </a:spcAft>
            <a:buChar char="•"/>
          </a:pPr>
          <a:r>
            <a:rPr lang="en-US" sz="2500" kern="1200" dirty="0"/>
            <a:t>Regional Economic Models (REMI)</a:t>
          </a:r>
        </a:p>
        <a:p>
          <a:pPr marL="228600" lvl="1" indent="-228600" algn="l" defTabSz="1111250">
            <a:lnSpc>
              <a:spcPct val="90000"/>
            </a:lnSpc>
            <a:spcBef>
              <a:spcPct val="0"/>
            </a:spcBef>
            <a:spcAft>
              <a:spcPct val="15000"/>
            </a:spcAft>
            <a:buChar char="•"/>
          </a:pPr>
          <a:r>
            <a:rPr lang="en-US" sz="2500" kern="1200" dirty="0"/>
            <a:t>Impact Analysis for Planning (IMPLAN) model and </a:t>
          </a:r>
        </a:p>
        <a:p>
          <a:pPr marL="228600" lvl="1" indent="-228600" algn="l" defTabSz="1111250">
            <a:lnSpc>
              <a:spcPct val="90000"/>
            </a:lnSpc>
            <a:spcBef>
              <a:spcPct val="0"/>
            </a:spcBef>
            <a:spcAft>
              <a:spcPct val="15000"/>
            </a:spcAft>
            <a:buChar char="•"/>
          </a:pPr>
          <a:r>
            <a:rPr lang="en-US" sz="2500" kern="1200" dirty="0"/>
            <a:t>Computable General Equilibrium (CGE) Models. </a:t>
          </a:r>
        </a:p>
      </dsp:txBody>
      <dsp:txXfrm rot="-5400000">
        <a:off x="3289560" y="3070187"/>
        <a:ext cx="6859073" cy="2092532"/>
      </dsp:txXfrm>
    </dsp:sp>
    <dsp:sp modelId="{8A3CB160-7E65-4E10-895A-3ED44F4DE8CE}">
      <dsp:nvSpPr>
        <dsp:cNvPr id="0" name=""/>
        <dsp:cNvSpPr/>
      </dsp:nvSpPr>
      <dsp:spPr>
        <a:xfrm>
          <a:off x="19" y="2815497"/>
          <a:ext cx="3289540" cy="260191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dirty="0"/>
            <a:t>Associated Computer Software Packages:</a:t>
          </a:r>
        </a:p>
      </dsp:txBody>
      <dsp:txXfrm>
        <a:off x="127034" y="2942512"/>
        <a:ext cx="3035510" cy="234788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11/11/2022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Economic contribution measures the size and overall significance of the tourism industry within an economy (in terms of employment creation, value addition, and the generation of output, income, tax revenue, foreign exchange earnings </a:t>
            </a:r>
            <a:r>
              <a:rPr lang="en-US" dirty="0" err="1"/>
              <a:t>etc</a:t>
            </a:r>
            <a:r>
              <a:rPr lang="en-US" dirty="0"/>
              <a:t>), </a:t>
            </a:r>
          </a:p>
          <a:p>
            <a:r>
              <a:rPr lang="en-US" dirty="0"/>
              <a:t>Economic impact refers to the changes in the economic contribution resulting from specific events or activities (positive or negative) that comprise ‘shocks’ to the tourism system. </a:t>
            </a:r>
          </a:p>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4</a:t>
            </a:fld>
            <a:endParaRPr lang="en-US"/>
          </a:p>
        </p:txBody>
      </p:sp>
    </p:spTree>
    <p:extLst>
      <p:ext uri="{BB962C8B-B14F-4D97-AF65-F5344CB8AC3E}">
        <p14:creationId xmlns:p14="http://schemas.microsoft.com/office/powerpoint/2010/main" val="2260169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ü"/>
            </a:pPr>
            <a:r>
              <a:rPr lang="en-GB" b="0" dirty="0">
                <a:solidFill>
                  <a:srgbClr val="000066"/>
                </a:solidFill>
              </a:rPr>
              <a:t>is a social, cultural and economic phenomenon which contributes to economic growth, social development and mutual understanding around the world. </a:t>
            </a:r>
          </a:p>
          <a:p>
            <a:pPr marL="285750" indent="-285750">
              <a:buFont typeface="Wingdings" panose="05000000000000000000" pitchFamily="2" charset="2"/>
              <a:buChar char="ü"/>
            </a:pPr>
            <a:r>
              <a:rPr lang="en-GB" b="0" dirty="0">
                <a:solidFill>
                  <a:srgbClr val="000066"/>
                </a:solidFill>
              </a:rPr>
              <a:t>It has an impact on the economy, the natural and built environment, the local population in the places visited and the visitors themselves. </a:t>
            </a:r>
          </a:p>
          <a:p>
            <a:pPr marL="285750" indent="-285750">
              <a:buFont typeface="Wingdings" panose="05000000000000000000" pitchFamily="2" charset="2"/>
              <a:buChar char="ü"/>
            </a:pPr>
            <a:r>
              <a:rPr lang="en-GB" b="0" dirty="0">
                <a:solidFill>
                  <a:srgbClr val="000066"/>
                </a:solidFill>
              </a:rPr>
              <a:t>Tourism therefore depends on the environment, the social and economic structures, including employment, and on governance. </a:t>
            </a:r>
          </a:p>
          <a:p>
            <a:pPr marL="285750" indent="-285750">
              <a:buFont typeface="Wingdings" panose="05000000000000000000" pitchFamily="2" charset="2"/>
              <a:buChar char="ü"/>
            </a:pPr>
            <a:r>
              <a:rPr lang="en-GB" b="0" dirty="0">
                <a:solidFill>
                  <a:srgbClr val="000066"/>
                </a:solidFill>
              </a:rPr>
              <a:t>It is of vital interest for the sector to sustain the basis of its prosperity – the tourism destinations – in all its dimensions.</a:t>
            </a:r>
          </a:p>
          <a:p>
            <a:pPr marL="285750" indent="-285750">
              <a:buFont typeface="Wingdings" panose="05000000000000000000" pitchFamily="2" charset="2"/>
              <a:buChar char="ü"/>
            </a:pPr>
            <a:r>
              <a:rPr lang="en-GB" b="0" dirty="0">
                <a:solidFill>
                  <a:srgbClr val="000066"/>
                </a:solidFill>
              </a:rPr>
              <a:t>Sustainable tourism is tourism that takes full account of its current and future economic, social and environmental impacts, addressing the needs of visitors, the industry, the environment and host communities.</a:t>
            </a:r>
          </a:p>
          <a:p>
            <a:pPr marL="285750" indent="-285750">
              <a:buFont typeface="Wingdings" panose="05000000000000000000" pitchFamily="2" charset="2"/>
              <a:buChar char="ü"/>
            </a:pPr>
            <a:r>
              <a:rPr lang="en-GB" b="0" dirty="0">
                <a:solidFill>
                  <a:srgbClr val="000066"/>
                </a:solidFill>
              </a:rPr>
              <a:t>Sustainable tourism should thus make optimal use of environmental resources, respect host communities and ensure viable, long-term economic operations, providing benefits that are distributed fairly among all stakeholders.</a:t>
            </a:r>
          </a:p>
          <a:p>
            <a:pPr marL="285750" indent="-285750">
              <a:buFont typeface="Wingdings" panose="05000000000000000000" pitchFamily="2" charset="2"/>
              <a:buChar char="ü"/>
            </a:pPr>
            <a:r>
              <a:rPr lang="en-GB" b="0" dirty="0">
                <a:solidFill>
                  <a:srgbClr val="000066"/>
                </a:solidFill>
              </a:rPr>
              <a:t>Tourism has significant potential to drive socioeconomic development and environmental conservation and is mentioned in 3 of the 17 SDGs, relating to sustainable economic growth and decent employment, sustainable production and consumption, and the conservation and sustainable use of oceans.</a:t>
            </a:r>
          </a:p>
          <a:p>
            <a:pPr marL="285750" indent="-285750">
              <a:buFont typeface="Wingdings" panose="05000000000000000000" pitchFamily="2" charset="2"/>
              <a:buChar char="ü"/>
            </a:pPr>
            <a:r>
              <a:rPr lang="en-GB" b="0" dirty="0">
                <a:solidFill>
                  <a:srgbClr val="000066"/>
                </a:solidFill>
              </a:rPr>
              <a:t>The United Nations Measuring Sustainable Tourism (MST) project is developing an international statistical framework for measuring tourism’s role in sustainable development. </a:t>
            </a:r>
          </a:p>
          <a:p>
            <a:pPr marL="285750" indent="-285750">
              <a:buFont typeface="Wingdings" panose="05000000000000000000" pitchFamily="2" charset="2"/>
              <a:buChar char="ü"/>
            </a:pPr>
            <a:r>
              <a:rPr lang="en-GB" b="0" dirty="0">
                <a:solidFill>
                  <a:srgbClr val="000066"/>
                </a:solidFill>
              </a:rPr>
              <a:t>The expected Statistical Framework for Measuring Sustainable Tourism (MST Framework) aims to extend the current statistical frameworks beyond their economic focus, to incorporate environmental, and social dimensions and at relevant spatial levels: global, national and sub-national. </a:t>
            </a:r>
          </a:p>
          <a:p>
            <a:endParaRPr lang="en-RW" b="0" dirty="0"/>
          </a:p>
        </p:txBody>
      </p:sp>
      <p:sp>
        <p:nvSpPr>
          <p:cNvPr id="4" name="Slide Number Placeholder 3"/>
          <p:cNvSpPr>
            <a:spLocks noGrp="1"/>
          </p:cNvSpPr>
          <p:nvPr>
            <p:ph type="sldNum" sz="quarter" idx="5"/>
          </p:nvPr>
        </p:nvSpPr>
        <p:spPr/>
        <p:txBody>
          <a:bodyPr/>
          <a:lstStyle/>
          <a:p>
            <a:fld id="{FDB8604C-1101-4E9F-9D20-27B96184E882}" type="slidenum">
              <a:rPr lang="en-US" smtClean="0"/>
              <a:t>6</a:t>
            </a:fld>
            <a:endParaRPr lang="en-US"/>
          </a:p>
        </p:txBody>
      </p:sp>
    </p:spTree>
    <p:extLst>
      <p:ext uri="{BB962C8B-B14F-4D97-AF65-F5344CB8AC3E}">
        <p14:creationId xmlns:p14="http://schemas.microsoft.com/office/powerpoint/2010/main" val="322328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W" b="0" dirty="0"/>
          </a:p>
        </p:txBody>
      </p:sp>
      <p:sp>
        <p:nvSpPr>
          <p:cNvPr id="4" name="Slide Number Placeholder 3"/>
          <p:cNvSpPr>
            <a:spLocks noGrp="1"/>
          </p:cNvSpPr>
          <p:nvPr>
            <p:ph type="sldNum" sz="quarter" idx="5"/>
          </p:nvPr>
        </p:nvSpPr>
        <p:spPr/>
        <p:txBody>
          <a:bodyPr/>
          <a:lstStyle/>
          <a:p>
            <a:fld id="{FDB8604C-1101-4E9F-9D20-27B96184E882}" type="slidenum">
              <a:rPr lang="en-US" smtClean="0"/>
              <a:t>7</a:t>
            </a:fld>
            <a:endParaRPr lang="en-US"/>
          </a:p>
        </p:txBody>
      </p:sp>
    </p:spTree>
    <p:extLst>
      <p:ext uri="{BB962C8B-B14F-4D97-AF65-F5344CB8AC3E}">
        <p14:creationId xmlns:p14="http://schemas.microsoft.com/office/powerpoint/2010/main" val="2913805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dimension of tourism, therefore, covers the production and consumption associated with tourism activity in terms of associated goods and services. </a:t>
            </a:r>
          </a:p>
          <a:p>
            <a:r>
              <a:rPr lang="en-US" dirty="0"/>
              <a:t>This will commonly be reflected in measures such as visitor consumption and the output of tourism industries. </a:t>
            </a:r>
          </a:p>
          <a:p>
            <a:r>
              <a:rPr lang="en-US" dirty="0"/>
              <a:t>The economic dimension also includes description of the characteristics of tourism industries and the production processes of tourism industries. </a:t>
            </a:r>
          </a:p>
          <a:p>
            <a:r>
              <a:rPr lang="en-US" dirty="0"/>
              <a:t>It thus captures investments in produced capital (hotels, transport infrastructure, etc.); employment in tourism and human capital (including skills and experience); and information on the size, industry class and ownership of tourism establishments. </a:t>
            </a:r>
          </a:p>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10</a:t>
            </a:fld>
            <a:endParaRPr lang="en-US"/>
          </a:p>
        </p:txBody>
      </p:sp>
    </p:spTree>
    <p:extLst>
      <p:ext uri="{BB962C8B-B14F-4D97-AF65-F5344CB8AC3E}">
        <p14:creationId xmlns:p14="http://schemas.microsoft.com/office/powerpoint/2010/main" val="2380868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All impacts have a starting point in the economy, defined as the Direct Effect.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The Direct Effect sets off iterations of Indirect (inter-industry production used to create the Direct Effect) and Induced (labour) spending.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Each arrow represents a backward linkage in the impact.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Large blue arrows represent rounds of local purchases that contribute to the economy of the country.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Black dotted arrows show leakages of dollars to import goods, services and labour.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This accounts for transactions that do not stimulate further spending in the economy of the country.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The circular purple arrows describe the continual rounds of Indirect and Induced impacts.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Each round of impacts generates fewer local effects and increasing numbers of imports, until all the money invested in the original window’s purchase leaks from the country.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Profits, savings, and taxes generate no further economic activity for the country.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This is because profits, taxes and savings represent money set aside for later usage. </a:t>
            </a:r>
          </a:p>
          <a:p>
            <a:pPr marL="0" marR="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latin typeface="+mn-lt"/>
                <a:ea typeface="+mn-ea"/>
                <a:cs typeface="+mn-cs"/>
              </a:rPr>
              <a:t>The final result of all the rounds of purchase generated locally by the initial Direct Effect is the Total Impact.</a:t>
            </a:r>
          </a:p>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14</a:t>
            </a:fld>
            <a:endParaRPr lang="en-US"/>
          </a:p>
        </p:txBody>
      </p:sp>
    </p:spTree>
    <p:extLst>
      <p:ext uri="{BB962C8B-B14F-4D97-AF65-F5344CB8AC3E}">
        <p14:creationId xmlns:p14="http://schemas.microsoft.com/office/powerpoint/2010/main" val="2439902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Environmental impacts of tourism activity e.g. energy use, GHG emissions, climate change, solid waste, waste water, disruption of ecosystems and biodiversity</a:t>
            </a:r>
          </a:p>
          <a:p>
            <a:r>
              <a:rPr lang="en-US" dirty="0"/>
              <a:t>Dependence of tourism activity on the environment e.g. land, water and energy requirement, health and food quality, ecosystems (beaches, reefs, forests etc.)</a:t>
            </a:r>
          </a:p>
          <a:p>
            <a:r>
              <a:rPr lang="en-US" dirty="0"/>
              <a:t>Responses of tourism businesses and visitors in relation to the environment e.g. environmental protection expenditure, environmental taxes</a:t>
            </a:r>
          </a:p>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17</a:t>
            </a:fld>
            <a:endParaRPr lang="en-US"/>
          </a:p>
        </p:txBody>
      </p:sp>
    </p:spTree>
    <p:extLst>
      <p:ext uri="{BB962C8B-B14F-4D97-AF65-F5344CB8AC3E}">
        <p14:creationId xmlns:p14="http://schemas.microsoft.com/office/powerpoint/2010/main" val="3733351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of Environmental-Economic Accounting (SEEA) can be separated into four broad types of accounting: </a:t>
            </a:r>
          </a:p>
          <a:p>
            <a:r>
              <a:rPr lang="en-US" dirty="0"/>
              <a:t>(</a:t>
            </a:r>
            <a:r>
              <a:rPr lang="en-US" dirty="0" err="1"/>
              <a:t>i</a:t>
            </a:r>
            <a:r>
              <a:rPr lang="en-US" dirty="0"/>
              <a:t>) Accounting for environmental flows in physical terms; into, within and from the economy. </a:t>
            </a:r>
          </a:p>
          <a:p>
            <a:r>
              <a:rPr lang="en-US" dirty="0"/>
              <a:t>This includes accounting for flows of water, energy, air emissions, solid waste and emissions to water; and can be extended to account for individual elements and substances such as carbon and nitrogen. </a:t>
            </a:r>
          </a:p>
          <a:p>
            <a:r>
              <a:rPr lang="en-US" dirty="0"/>
              <a:t>(ii) Accounting for natural resources in terms of stocks and changes in stocks (e.g. discoveries of resources, depletion). </a:t>
            </a:r>
          </a:p>
          <a:p>
            <a:r>
              <a:rPr lang="en-US" dirty="0"/>
              <a:t>This includes accounting for stocks of mineral and energy resources, timber, fish, water and soil. </a:t>
            </a:r>
          </a:p>
          <a:p>
            <a:r>
              <a:rPr lang="en-US" dirty="0"/>
              <a:t>(iii) Accounting for environmental transactions that are included in the SNA but not specifically identified as “environmental”. </a:t>
            </a:r>
          </a:p>
          <a:p>
            <a:r>
              <a:rPr lang="en-US" dirty="0"/>
              <a:t>This includes accounting for environmental protection and resource management expenditure, environmental taxes and subsidies and the supply and use of environmental goods and services. </a:t>
            </a:r>
          </a:p>
          <a:p>
            <a:r>
              <a:rPr lang="en-US" dirty="0"/>
              <a:t>(iv) Accounting for land and ecosystems. In this type of accounting the focus is on understanding the changing composition of the area of a country in terms of land use and land cover and the quality of the land in terms of the condition of its ecosystems. Accounting for ecosystem also involves the measurement of ecosystem services and evaluating the capacity of ecosystem to continue to generate market and non-market ecosystem services. </a:t>
            </a:r>
          </a:p>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18</a:t>
            </a:fld>
            <a:endParaRPr lang="en-US"/>
          </a:p>
        </p:txBody>
      </p:sp>
    </p:spTree>
    <p:extLst>
      <p:ext uri="{BB962C8B-B14F-4D97-AF65-F5344CB8AC3E}">
        <p14:creationId xmlns:p14="http://schemas.microsoft.com/office/powerpoint/2010/main" val="871540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i</a:t>
            </a:r>
            <a:r>
              <a:rPr lang="en-US" dirty="0"/>
              <a:t>) One of the distinct advantages of organizing and integrating data using an 	accounting framework is that the information can be directly linked to 	economic modeling that uses input-output tables summarizing the 	structure and inter-linkages of the economy. </a:t>
            </a:r>
          </a:p>
          <a:p>
            <a:r>
              <a:rPr lang="en-US" dirty="0"/>
              <a:t>This is possible due to the use of consistent definitions of income and production and the use of common industry classifications. </a:t>
            </a:r>
          </a:p>
          <a:p>
            <a:r>
              <a:rPr lang="en-US" dirty="0"/>
              <a:t>(ii) There are many examples of the use of environmental flow information in 	connection with standard input-output tables and an introduction to the 	principles and summary of the relevant literature is provided in SEEA 	Applications and Extensions (UN et al 2017). </a:t>
            </a:r>
          </a:p>
          <a:p>
            <a:r>
              <a:rPr lang="en-US" dirty="0"/>
              <a:t>Advancing the measurement of integrated TSA and SEEA accounts will further support these efforts in understanding the broader connections between tourism activity and the environment and ensuring that environmental data can be taken into account in the economic modeling of tourism.</a:t>
            </a:r>
          </a:p>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19</a:t>
            </a:fld>
            <a:endParaRPr lang="en-US"/>
          </a:p>
        </p:txBody>
      </p:sp>
    </p:spTree>
    <p:extLst>
      <p:ext uri="{BB962C8B-B14F-4D97-AF65-F5344CB8AC3E}">
        <p14:creationId xmlns:p14="http://schemas.microsoft.com/office/powerpoint/2010/main" val="2850662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parts of this dimension to be rationalized: </a:t>
            </a:r>
          </a:p>
          <a:p>
            <a:r>
              <a:rPr lang="en-US" dirty="0"/>
              <a:t>The different conceptual approaches to the social dimension including concepts of social capital, social inclusion and exclusion, social equity and welfare, social cohesion and well-being. </a:t>
            </a:r>
          </a:p>
          <a:p>
            <a:r>
              <a:rPr lang="en-US" dirty="0"/>
              <a:t>The different perspectives on the social dimension of tourism primarily the visitor, the host community and tourism businesses. </a:t>
            </a:r>
          </a:p>
          <a:p>
            <a:r>
              <a:rPr lang="en-US" dirty="0"/>
              <a:t>The aspects that are most commonly associated with the social dimension such as health, education, culture, decent work, etc. </a:t>
            </a:r>
          </a:p>
          <a:p>
            <a:r>
              <a:rPr lang="en-US" dirty="0"/>
              <a:t>The different population groups including children and youth, the elderly, people with disabilities, etc. </a:t>
            </a:r>
          </a:p>
          <a:p>
            <a:r>
              <a:rPr lang="en-US" dirty="0"/>
              <a:t>Social impact of tourism activity e.g. local tradition and customs, on employment</a:t>
            </a:r>
          </a:p>
          <a:p>
            <a:r>
              <a:rPr lang="en-US" dirty="0"/>
              <a:t>Dependence of tourism activity on ‘social’ infrastructure including a sustainable qualified workforce, transport infrastructure and public facilities</a:t>
            </a:r>
          </a:p>
          <a:p>
            <a:endParaRPr lang="en-US" dirty="0"/>
          </a:p>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21</a:t>
            </a:fld>
            <a:endParaRPr lang="en-US"/>
          </a:p>
        </p:txBody>
      </p:sp>
    </p:spTree>
    <p:extLst>
      <p:ext uri="{BB962C8B-B14F-4D97-AF65-F5344CB8AC3E}">
        <p14:creationId xmlns:p14="http://schemas.microsoft.com/office/powerpoint/2010/main" val="3750874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24</a:t>
            </a:fld>
            <a:endParaRPr lang="en-US"/>
          </a:p>
        </p:txBody>
      </p:sp>
    </p:spTree>
    <p:extLst>
      <p:ext uri="{BB962C8B-B14F-4D97-AF65-F5344CB8AC3E}">
        <p14:creationId xmlns:p14="http://schemas.microsoft.com/office/powerpoint/2010/main" val="3211194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76267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sz="32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Picture 7">
            <a:extLst>
              <a:ext uri="{FF2B5EF4-FFF2-40B4-BE49-F238E27FC236}">
                <a16:creationId xmlns:a16="http://schemas.microsoft.com/office/drawing/2014/main" id="{1A672EF7-D8CC-49E9-B099-1442D2B05D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0401" y="136525"/>
            <a:ext cx="1166798" cy="737163"/>
          </a:xfrm>
          <a:prstGeom prst="rect">
            <a:avLst/>
          </a:prstGeom>
        </p:spPr>
      </p:pic>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5" y="433950"/>
            <a:ext cx="3282075" cy="378701"/>
          </a:xfrm>
          <a:prstGeom prst="rect">
            <a:avLst/>
          </a:prstGeom>
        </p:spPr>
      </p:pic>
    </p:spTree>
    <p:extLst>
      <p:ext uri="{BB962C8B-B14F-4D97-AF65-F5344CB8AC3E}">
        <p14:creationId xmlns:p14="http://schemas.microsoft.com/office/powerpoint/2010/main" val="399786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344365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654666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27258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11/11/2022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99701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5" name="Picture 14" descr="A picture containing outdoor object, solar cell&#10;&#10;Description automatically generated">
            <a:extLst>
              <a:ext uri="{FF2B5EF4-FFF2-40B4-BE49-F238E27FC236}">
                <a16:creationId xmlns:a16="http://schemas.microsoft.com/office/drawing/2014/main" id="{35653D8A-8176-4975-BCB0-1A36DBDDBA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098275"/>
            <a:ext cx="12190196" cy="2759725"/>
          </a:xfrm>
          <a:prstGeom prst="rect">
            <a:avLst/>
          </a:prstGeom>
        </p:spPr>
      </p:pic>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BC38589-D909-4D5C-B933-00C91E31EBAC}"/>
              </a:ext>
            </a:extLst>
          </p:cNvPr>
          <p:cNvSpPr txBox="1"/>
          <p:nvPr userDrawn="1"/>
        </p:nvSpPr>
        <p:spPr>
          <a:xfrm>
            <a:off x="3032016" y="2610998"/>
            <a:ext cx="6126166" cy="923330"/>
          </a:xfrm>
          <a:prstGeom prst="rect">
            <a:avLst/>
          </a:prstGeom>
          <a:noFill/>
        </p:spPr>
        <p:txBody>
          <a:bodyPr wrap="square" rtlCol="0">
            <a:spAutoFit/>
          </a:bodyPr>
          <a:lstStyle/>
          <a:p>
            <a:pPr algn="ctr"/>
            <a:r>
              <a:rPr lang="en-US" dirty="0"/>
              <a:t>UNECA Sub-Regional Office for Eastern Africa</a:t>
            </a:r>
          </a:p>
          <a:p>
            <a:pPr algn="ctr"/>
            <a:r>
              <a:rPr lang="en-US" dirty="0"/>
              <a:t>Kigali, Rwanda</a:t>
            </a:r>
          </a:p>
          <a:p>
            <a:pPr algn="ctr"/>
            <a:r>
              <a:rPr lang="en-US" dirty="0"/>
              <a:t>www.uneca.org</a:t>
            </a:r>
          </a:p>
        </p:txBody>
      </p:sp>
    </p:spTree>
    <p:extLst>
      <p:ext uri="{BB962C8B-B14F-4D97-AF65-F5344CB8AC3E}">
        <p14:creationId xmlns:p14="http://schemas.microsoft.com/office/powerpoint/2010/main" val="1149059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C0A80B3-63D4-4E3E-8988-502CC14C80E9}"/>
              </a:ext>
            </a:extLst>
          </p:cNvPr>
          <p:cNvSpPr/>
          <p:nvPr userDrawn="1"/>
        </p:nvSpPr>
        <p:spPr>
          <a:xfrm>
            <a:off x="0" y="0"/>
            <a:ext cx="12192000" cy="6858000"/>
          </a:xfrm>
          <a:prstGeom prst="rect">
            <a:avLst/>
          </a:prstGeom>
          <a:solidFill>
            <a:srgbClr val="1C3867">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pic>
        <p:nvPicPr>
          <p:cNvPr id="3" name="Picture 2" descr="Map&#10;&#10;Description automatically generated">
            <a:extLst>
              <a:ext uri="{FF2B5EF4-FFF2-40B4-BE49-F238E27FC236}">
                <a16:creationId xmlns:a16="http://schemas.microsoft.com/office/drawing/2014/main" id="{104E2D14-F5FF-504A-A367-8836B44644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18352" y="963728"/>
            <a:ext cx="5473648" cy="4930543"/>
          </a:xfrm>
          <a:prstGeom prst="rect">
            <a:avLst/>
          </a:prstGeom>
        </p:spPr>
      </p:pic>
    </p:spTree>
    <p:extLst>
      <p:ext uri="{BB962C8B-B14F-4D97-AF65-F5344CB8AC3E}">
        <p14:creationId xmlns:p14="http://schemas.microsoft.com/office/powerpoint/2010/main" val="397353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318107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912544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243638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21537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11/11/2022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265922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1991922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75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47573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Picture 7">
            <a:extLst>
              <a:ext uri="{FF2B5EF4-FFF2-40B4-BE49-F238E27FC236}">
                <a16:creationId xmlns:a16="http://schemas.microsoft.com/office/drawing/2014/main" id="{1A672EF7-D8CC-49E9-B099-1442D2B05D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0401" y="136525"/>
            <a:ext cx="1166798" cy="737163"/>
          </a:xfrm>
          <a:prstGeom prst="rect">
            <a:avLst/>
          </a:prstGeom>
        </p:spPr>
      </p:pic>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5" y="433950"/>
            <a:ext cx="3282075" cy="378701"/>
          </a:xfrm>
          <a:prstGeom prst="rect">
            <a:avLst/>
          </a:prstGeom>
        </p:spPr>
      </p:pic>
    </p:spTree>
    <p:extLst>
      <p:ext uri="{BB962C8B-B14F-4D97-AF65-F5344CB8AC3E}">
        <p14:creationId xmlns:p14="http://schemas.microsoft.com/office/powerpoint/2010/main" val="2704341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42596510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357703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1652001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11/11/2022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13336365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8210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B72DE-5A80-418D-9495-27F72C5CEDB9}"/>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3" name="Footer Placeholder 2">
            <a:extLst>
              <a:ext uri="{FF2B5EF4-FFF2-40B4-BE49-F238E27FC236}">
                <a16:creationId xmlns:a16="http://schemas.microsoft.com/office/drawing/2014/main" id="{3E83E291-D3F1-4438-B2F2-61B3C9CDBD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5D015D-8DAB-4211-BD4F-5F5285D295BB}"/>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4220633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5104698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5287865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603065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415640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a:t>
            </a:fld>
            <a:endParaRPr lang="en-US"/>
          </a:p>
        </p:txBody>
      </p:sp>
    </p:spTree>
    <p:extLst>
      <p:ext uri="{BB962C8B-B14F-4D97-AF65-F5344CB8AC3E}">
        <p14:creationId xmlns:p14="http://schemas.microsoft.com/office/powerpoint/2010/main" val="29339268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726" r:id="rId13"/>
    <p:sldLayoutId id="2147483727" r:id="rId14"/>
    <p:sldLayoutId id="2147483649" r:id="rId15"/>
    <p:sldLayoutId id="214748365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11/11/2022</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a:t>
            </a:fld>
            <a:endParaRPr lang="en-US"/>
          </a:p>
        </p:txBody>
      </p:sp>
    </p:spTree>
    <p:extLst>
      <p:ext uri="{BB962C8B-B14F-4D97-AF65-F5344CB8AC3E}">
        <p14:creationId xmlns:p14="http://schemas.microsoft.com/office/powerpoint/2010/main" val="71723942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worldmrio.com/" TargetMode="External"/><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sv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lstStyle/>
          <a:p>
            <a:endParaRPr lang="en-GB"/>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1" u="none" strike="noStrike" kern="1200" cap="none" spc="0" normalizeH="0" baseline="0" noProof="0">
                <a:ln>
                  <a:noFill/>
                </a:ln>
                <a:solidFill>
                  <a:srgbClr val="A21942"/>
                </a:solidFill>
                <a:effectLst/>
                <a:uLnTx/>
                <a:uFillTx/>
                <a:latin typeface="Calibri Light" panose="020F0302020204030204"/>
                <a:ea typeface="+mj-ea"/>
                <a:cs typeface="+mj-cs"/>
              </a:rPr>
              <a:t>Event | Date</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Presenter</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Title</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UNECA Sub-Regional Office for Eastern Africa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pic>
        <p:nvPicPr>
          <p:cNvPr id="10" name="Picture 9">
            <a:extLst>
              <a:ext uri="{FF2B5EF4-FFF2-40B4-BE49-F238E27FC236}">
                <a16:creationId xmlns:a16="http://schemas.microsoft.com/office/drawing/2014/main" id="{C01CAED0-A986-124F-BE0E-F1337C4EF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619"/>
          </a:xfrm>
          <a:prstGeom prst="rect">
            <a:avLst/>
          </a:prstGeom>
        </p:spPr>
      </p:pic>
    </p:spTree>
    <p:extLst>
      <p:ext uri="{BB962C8B-B14F-4D97-AF65-F5344CB8AC3E}">
        <p14:creationId xmlns:p14="http://schemas.microsoft.com/office/powerpoint/2010/main" val="734719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a:xfrm>
            <a:off x="1524000" y="2164471"/>
            <a:ext cx="9144000" cy="1571774"/>
          </a:xfrm>
        </p:spPr>
        <p:txBody>
          <a:bodyPr>
            <a:normAutofit fontScale="90000"/>
          </a:bodyPr>
          <a:lstStyle/>
          <a:p>
            <a:r>
              <a:rPr lang="en-US" sz="3200" b="1" kern="1400" spc="-50" dirty="0">
                <a:effectLst/>
                <a:latin typeface="Verdana Pro Cond" panose="020B0606030504040204" pitchFamily="34" charset="0"/>
                <a:ea typeface="DengXian Light" panose="02010600030101010101" pitchFamily="2" charset="-122"/>
                <a:cs typeface="Times New Roman" panose="02020603050405020304" pitchFamily="18" charset="0"/>
              </a:rPr>
              <a:t>The Role of Statistics in Better Harnessing Urban Tourism Opportunities</a:t>
            </a:r>
            <a:br>
              <a:rPr lang="en-US" sz="1800" b="1" kern="1400" spc="-50" dirty="0">
                <a:effectLst/>
                <a:latin typeface="Verdana Pro Cond" panose="020B0606030504040204" pitchFamily="34" charset="0"/>
                <a:ea typeface="DengXian Light" panose="02010600030101010101" pitchFamily="2" charset="-122"/>
                <a:cs typeface="Times New Roman" panose="02020603050405020304" pitchFamily="18" charset="0"/>
              </a:rPr>
            </a:br>
            <a:endParaRPr lang="en-GB" dirty="0"/>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a:xfrm>
            <a:off x="1524000" y="3033436"/>
            <a:ext cx="9144000" cy="639456"/>
          </a:xfrm>
        </p:spPr>
        <p:txBody>
          <a:bodyPr>
            <a:normAutofit fontScale="85000" lnSpcReduction="10000"/>
          </a:bodyPr>
          <a:lstStyle/>
          <a:p>
            <a:r>
              <a:rPr lang="en-US" sz="2800" dirty="0">
                <a:effectLst/>
                <a:latin typeface="Calibri" panose="020F0502020204030204" pitchFamily="34" charset="0"/>
                <a:ea typeface="DengXian" panose="02010600030101010101" pitchFamily="2" charset="-122"/>
                <a:cs typeface="Arial" panose="020B0604020202020204" pitchFamily="34" charset="0"/>
              </a:rPr>
              <a:t>Steps Towards Assessing Economic, Social And Environmental Impacts</a:t>
            </a:r>
          </a:p>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1" u="none" strike="noStrike" kern="1200" cap="none" spc="0" normalizeH="0" baseline="0" noProof="0" dirty="0">
                <a:ln>
                  <a:noFill/>
                </a:ln>
                <a:solidFill>
                  <a:srgbClr val="A21942"/>
                </a:solidFill>
                <a:effectLst/>
                <a:uLnTx/>
                <a:uFillTx/>
                <a:latin typeface="Calibri Light" panose="020F0302020204030204"/>
                <a:ea typeface="+mj-ea"/>
                <a:cs typeface="+mj-cs"/>
              </a:rPr>
              <a:t>ICSOE | November 2022</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sp>
        <p:nvSpPr>
          <p:cNvPr id="9" name="TextBox 8">
            <a:extLst>
              <a:ext uri="{FF2B5EF4-FFF2-40B4-BE49-F238E27FC236}">
                <a16:creationId xmlns:a16="http://schemas.microsoft.com/office/drawing/2014/main" id="{F51DE721-B949-4398-8FC6-2EBE4E74B7EA}"/>
              </a:ext>
            </a:extLst>
          </p:cNvPr>
          <p:cNvSpPr txBox="1"/>
          <p:nvPr/>
        </p:nvSpPr>
        <p:spPr>
          <a:xfrm>
            <a:off x="3728720" y="5478632"/>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Prof. Pius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Odunga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UNECA Sub-Regional Office for Eastern Africa </a:t>
            </a:r>
          </a:p>
        </p:txBody>
      </p:sp>
    </p:spTree>
    <p:extLst>
      <p:ext uri="{BB962C8B-B14F-4D97-AF65-F5344CB8AC3E}">
        <p14:creationId xmlns:p14="http://schemas.microsoft.com/office/powerpoint/2010/main" val="237290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CD21EEC-BE54-495B-A735-848B45906026}"/>
              </a:ext>
            </a:extLst>
          </p:cNvPr>
          <p:cNvSpPr txBox="1">
            <a:spLocks/>
          </p:cNvSpPr>
          <p:nvPr/>
        </p:nvSpPr>
        <p:spPr>
          <a:xfrm>
            <a:off x="3343703" y="227339"/>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D9D24"/>
                </a:solidFill>
                <a:effectLst/>
                <a:uLnTx/>
                <a:uFillTx/>
                <a:latin typeface="Arial" panose="020B0604020202020204" pitchFamily="34" charset="0"/>
                <a:ea typeface="+mj-ea"/>
                <a:cs typeface="Arial" panose="020B0604020202020204" pitchFamily="34" charset="0"/>
              </a:rPr>
              <a:t>OUTLINE</a:t>
            </a:r>
          </a:p>
        </p:txBody>
      </p:sp>
      <p:pic>
        <p:nvPicPr>
          <p:cNvPr id="19" name="Picture 18" descr="A close up of a logo&#10;&#10;Description automatically generated">
            <a:extLst>
              <a:ext uri="{FF2B5EF4-FFF2-40B4-BE49-F238E27FC236}">
                <a16:creationId xmlns:a16="http://schemas.microsoft.com/office/drawing/2014/main" id="{30E1301B-3085-4D69-AAD7-76771B811D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20" name="Rectangle 19">
            <a:extLst>
              <a:ext uri="{FF2B5EF4-FFF2-40B4-BE49-F238E27FC236}">
                <a16:creationId xmlns:a16="http://schemas.microsoft.com/office/drawing/2014/main" id="{11D79EDF-BB26-4D75-8A6F-74051A84E055}"/>
              </a:ext>
            </a:extLst>
          </p:cNvPr>
          <p:cNvSpPr/>
          <p:nvPr/>
        </p:nvSpPr>
        <p:spPr>
          <a:xfrm>
            <a:off x="2253282" y="895299"/>
            <a:ext cx="46849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D9D24"/>
                </a:solidFill>
                <a:effectLst/>
                <a:uLnTx/>
                <a:uFillTx/>
                <a:latin typeface="Arial" panose="020B0604020202020204" pitchFamily="34" charset="0"/>
                <a:ea typeface="+mn-ea"/>
                <a:cs typeface="Arial" panose="020B0604020202020204" pitchFamily="34" charset="0"/>
              </a:rPr>
              <a:t>Introduction</a:t>
            </a:r>
          </a:p>
        </p:txBody>
      </p:sp>
      <p:sp>
        <p:nvSpPr>
          <p:cNvPr id="21" name="Rectangle 20">
            <a:extLst>
              <a:ext uri="{FF2B5EF4-FFF2-40B4-BE49-F238E27FC236}">
                <a16:creationId xmlns:a16="http://schemas.microsoft.com/office/drawing/2014/main" id="{7AA8DC1D-AD3B-4B92-BF54-8CD0ABA8F67E}"/>
              </a:ext>
            </a:extLst>
          </p:cNvPr>
          <p:cNvSpPr/>
          <p:nvPr/>
        </p:nvSpPr>
        <p:spPr>
          <a:xfrm>
            <a:off x="913456" y="1065886"/>
            <a:ext cx="894079" cy="73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D9D24"/>
                </a:solidFill>
                <a:effectLst/>
                <a:uLnTx/>
                <a:uFillTx/>
                <a:latin typeface="Arial" panose="020B0604020202020204" pitchFamily="34" charset="0"/>
                <a:ea typeface="+mn-ea"/>
                <a:cs typeface="Arial" panose="020B0604020202020204" pitchFamily="34" charset="0"/>
              </a:rPr>
              <a:t>01</a:t>
            </a:r>
          </a:p>
        </p:txBody>
      </p:sp>
      <p:sp>
        <p:nvSpPr>
          <p:cNvPr id="22" name="Rectangle 21">
            <a:extLst>
              <a:ext uri="{FF2B5EF4-FFF2-40B4-BE49-F238E27FC236}">
                <a16:creationId xmlns:a16="http://schemas.microsoft.com/office/drawing/2014/main" id="{7CD38DCD-22F0-4159-9D10-72551BDD61C6}"/>
              </a:ext>
            </a:extLst>
          </p:cNvPr>
          <p:cNvSpPr/>
          <p:nvPr/>
        </p:nvSpPr>
        <p:spPr>
          <a:xfrm>
            <a:off x="2293053" y="1845006"/>
            <a:ext cx="504539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Sustainability of Urban Tourism</a:t>
            </a:r>
          </a:p>
        </p:txBody>
      </p:sp>
      <p:sp>
        <p:nvSpPr>
          <p:cNvPr id="23" name="Rectangle 22">
            <a:extLst>
              <a:ext uri="{FF2B5EF4-FFF2-40B4-BE49-F238E27FC236}">
                <a16:creationId xmlns:a16="http://schemas.microsoft.com/office/drawing/2014/main" id="{DB7868E7-C862-47B5-B4CE-54DEC143E144}"/>
              </a:ext>
            </a:extLst>
          </p:cNvPr>
          <p:cNvSpPr/>
          <p:nvPr/>
        </p:nvSpPr>
        <p:spPr>
          <a:xfrm>
            <a:off x="764061" y="2206511"/>
            <a:ext cx="1043474" cy="46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02</a:t>
            </a:r>
          </a:p>
        </p:txBody>
      </p:sp>
      <p:sp>
        <p:nvSpPr>
          <p:cNvPr id="24" name="Rectangle 23">
            <a:extLst>
              <a:ext uri="{FF2B5EF4-FFF2-40B4-BE49-F238E27FC236}">
                <a16:creationId xmlns:a16="http://schemas.microsoft.com/office/drawing/2014/main" id="{F2A099B2-389A-4F90-930E-70BEE1120A5E}"/>
              </a:ext>
            </a:extLst>
          </p:cNvPr>
          <p:cNvSpPr/>
          <p:nvPr/>
        </p:nvSpPr>
        <p:spPr>
          <a:xfrm>
            <a:off x="2298404" y="2754542"/>
            <a:ext cx="642029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Economic Dimensions of Urban Tourism</a:t>
            </a:r>
          </a:p>
        </p:txBody>
      </p:sp>
      <p:sp>
        <p:nvSpPr>
          <p:cNvPr id="25" name="Rectangle 24">
            <a:extLst>
              <a:ext uri="{FF2B5EF4-FFF2-40B4-BE49-F238E27FC236}">
                <a16:creationId xmlns:a16="http://schemas.microsoft.com/office/drawing/2014/main" id="{432BB56A-1A94-4965-A381-FECBF4A34E24}"/>
              </a:ext>
            </a:extLst>
          </p:cNvPr>
          <p:cNvSpPr/>
          <p:nvPr/>
        </p:nvSpPr>
        <p:spPr>
          <a:xfrm>
            <a:off x="710396" y="273411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03</a:t>
            </a:r>
          </a:p>
        </p:txBody>
      </p:sp>
      <p:cxnSp>
        <p:nvCxnSpPr>
          <p:cNvPr id="26" name="Straight Connector 25">
            <a:extLst>
              <a:ext uri="{FF2B5EF4-FFF2-40B4-BE49-F238E27FC236}">
                <a16:creationId xmlns:a16="http://schemas.microsoft.com/office/drawing/2014/main" id="{BE95E646-EB49-4CB6-9532-26950C89E219}"/>
              </a:ext>
            </a:extLst>
          </p:cNvPr>
          <p:cNvCxnSpPr/>
          <p:nvPr/>
        </p:nvCxnSpPr>
        <p:spPr>
          <a:xfrm>
            <a:off x="559686" y="2058736"/>
            <a:ext cx="651998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753614-7C25-4E48-8B1C-760BA1FCCBB6}"/>
              </a:ext>
            </a:extLst>
          </p:cNvPr>
          <p:cNvSpPr txBox="1"/>
          <p:nvPr/>
        </p:nvSpPr>
        <p:spPr>
          <a:xfrm>
            <a:off x="-1754987" y="3639114"/>
            <a:ext cx="609777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04</a:t>
            </a:r>
          </a:p>
        </p:txBody>
      </p:sp>
      <p:sp>
        <p:nvSpPr>
          <p:cNvPr id="14" name="Rectangle 13">
            <a:extLst>
              <a:ext uri="{FF2B5EF4-FFF2-40B4-BE49-F238E27FC236}">
                <a16:creationId xmlns:a16="http://schemas.microsoft.com/office/drawing/2014/main" id="{D05D26FE-8087-44F5-BD45-1DA05CA06B9C}"/>
              </a:ext>
            </a:extLst>
          </p:cNvPr>
          <p:cNvSpPr/>
          <p:nvPr/>
        </p:nvSpPr>
        <p:spPr>
          <a:xfrm>
            <a:off x="2298403" y="3520542"/>
            <a:ext cx="6937709"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Environmental Dimensions of Urban Tourism</a:t>
            </a:r>
          </a:p>
        </p:txBody>
      </p:sp>
      <p:sp>
        <p:nvSpPr>
          <p:cNvPr id="28" name="TextBox 27">
            <a:extLst>
              <a:ext uri="{FF2B5EF4-FFF2-40B4-BE49-F238E27FC236}">
                <a16:creationId xmlns:a16="http://schemas.microsoft.com/office/drawing/2014/main" id="{0371A37D-00DA-4FED-B45B-8F9BC316592C}"/>
              </a:ext>
            </a:extLst>
          </p:cNvPr>
          <p:cNvSpPr txBox="1"/>
          <p:nvPr/>
        </p:nvSpPr>
        <p:spPr>
          <a:xfrm>
            <a:off x="-2127312" y="4496508"/>
            <a:ext cx="694306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05</a:t>
            </a:r>
          </a:p>
        </p:txBody>
      </p:sp>
      <p:sp>
        <p:nvSpPr>
          <p:cNvPr id="29" name="TextBox 28">
            <a:extLst>
              <a:ext uri="{FF2B5EF4-FFF2-40B4-BE49-F238E27FC236}">
                <a16:creationId xmlns:a16="http://schemas.microsoft.com/office/drawing/2014/main" id="{942AED7C-CCE6-4FF3-AE81-09EC8F9635CE}"/>
              </a:ext>
            </a:extLst>
          </p:cNvPr>
          <p:cNvSpPr txBox="1"/>
          <p:nvPr/>
        </p:nvSpPr>
        <p:spPr>
          <a:xfrm>
            <a:off x="-2212044" y="5360721"/>
            <a:ext cx="714507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06</a:t>
            </a:r>
          </a:p>
        </p:txBody>
      </p:sp>
      <p:sp>
        <p:nvSpPr>
          <p:cNvPr id="30" name="Rectangle 29">
            <a:extLst>
              <a:ext uri="{FF2B5EF4-FFF2-40B4-BE49-F238E27FC236}">
                <a16:creationId xmlns:a16="http://schemas.microsoft.com/office/drawing/2014/main" id="{BEC1707F-CCA4-4395-AAD9-E389DB6937D7}"/>
              </a:ext>
            </a:extLst>
          </p:cNvPr>
          <p:cNvSpPr/>
          <p:nvPr/>
        </p:nvSpPr>
        <p:spPr>
          <a:xfrm>
            <a:off x="2293053" y="4347555"/>
            <a:ext cx="6425645"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Social Dimensions of Urban Tourism</a:t>
            </a:r>
          </a:p>
        </p:txBody>
      </p:sp>
      <p:sp>
        <p:nvSpPr>
          <p:cNvPr id="31" name="Rectangle 30">
            <a:extLst>
              <a:ext uri="{FF2B5EF4-FFF2-40B4-BE49-F238E27FC236}">
                <a16:creationId xmlns:a16="http://schemas.microsoft.com/office/drawing/2014/main" id="{A3D7B7F5-CE62-47A0-9169-970EB4AB3FC4}"/>
              </a:ext>
            </a:extLst>
          </p:cNvPr>
          <p:cNvSpPr/>
          <p:nvPr/>
        </p:nvSpPr>
        <p:spPr>
          <a:xfrm>
            <a:off x="2253282" y="5174568"/>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Conclusion</a:t>
            </a:r>
          </a:p>
        </p:txBody>
      </p:sp>
    </p:spTree>
    <p:extLst>
      <p:ext uri="{BB962C8B-B14F-4D97-AF65-F5344CB8AC3E}">
        <p14:creationId xmlns:p14="http://schemas.microsoft.com/office/powerpoint/2010/main" val="2677283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AF86-2F91-4EFF-A5EC-5C3AB43EF94C}"/>
              </a:ext>
            </a:extLst>
          </p:cNvPr>
          <p:cNvSpPr>
            <a:spLocks noGrp="1"/>
          </p:cNvSpPr>
          <p:nvPr>
            <p:ph type="title"/>
          </p:nvPr>
        </p:nvSpPr>
        <p:spPr/>
        <p:txBody>
          <a:bodyPr/>
          <a:lstStyle/>
          <a:p>
            <a:pPr algn="ctr"/>
            <a:r>
              <a:rPr lang="en-US" dirty="0"/>
              <a:t>Assessing the impacts of tourism in terms of… </a:t>
            </a:r>
          </a:p>
        </p:txBody>
      </p:sp>
      <p:sp>
        <p:nvSpPr>
          <p:cNvPr id="6" name="Rectangle: Rounded Corners 5">
            <a:extLst>
              <a:ext uri="{FF2B5EF4-FFF2-40B4-BE49-F238E27FC236}">
                <a16:creationId xmlns:a16="http://schemas.microsoft.com/office/drawing/2014/main" id="{D172B24D-57B1-4287-BD2A-58153706BDA8}"/>
              </a:ext>
            </a:extLst>
          </p:cNvPr>
          <p:cNvSpPr/>
          <p:nvPr/>
        </p:nvSpPr>
        <p:spPr>
          <a:xfrm>
            <a:off x="4868864" y="1172683"/>
            <a:ext cx="3201247" cy="5085708"/>
          </a:xfrm>
          <a:prstGeom prst="roundRect">
            <a:avLst/>
          </a:prstGeom>
          <a:noFill/>
          <a:ln w="603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University of Northern Colorado's Economic Impact">
            <a:extLst>
              <a:ext uri="{FF2B5EF4-FFF2-40B4-BE49-F238E27FC236}">
                <a16:creationId xmlns:a16="http://schemas.microsoft.com/office/drawing/2014/main" id="{82CE7205-959B-442F-9E4D-A845F0738105}"/>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8415" y="1316840"/>
            <a:ext cx="2280948" cy="195685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CA9132BC-4F36-4ACA-8C67-D8E11B41F2E7}"/>
              </a:ext>
            </a:extLst>
          </p:cNvPr>
          <p:cNvSpPr/>
          <p:nvPr/>
        </p:nvSpPr>
        <p:spPr>
          <a:xfrm>
            <a:off x="379776" y="1172683"/>
            <a:ext cx="3941484" cy="4996542"/>
          </a:xfrm>
          <a:prstGeom prst="roundRect">
            <a:avLst/>
          </a:prstGeom>
          <a:noFill/>
          <a:ln w="6032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75000"/>
                </a:schemeClr>
              </a:solidFill>
            </a:endParaRPr>
          </a:p>
        </p:txBody>
      </p:sp>
      <p:sp>
        <p:nvSpPr>
          <p:cNvPr id="12" name="TextBox 11">
            <a:extLst>
              <a:ext uri="{FF2B5EF4-FFF2-40B4-BE49-F238E27FC236}">
                <a16:creationId xmlns:a16="http://schemas.microsoft.com/office/drawing/2014/main" id="{6C39E38C-1C78-44B5-B369-CE25B3C5B3E0}"/>
              </a:ext>
            </a:extLst>
          </p:cNvPr>
          <p:cNvSpPr txBox="1"/>
          <p:nvPr/>
        </p:nvSpPr>
        <p:spPr>
          <a:xfrm>
            <a:off x="557721" y="3178096"/>
            <a:ext cx="3440122" cy="2985433"/>
          </a:xfrm>
          <a:prstGeom prst="rect">
            <a:avLst/>
          </a:prstGeom>
          <a:noFill/>
        </p:spPr>
        <p:txBody>
          <a:bodyPr wrap="square">
            <a:spAutoFit/>
          </a:bodyPr>
          <a:lstStyle/>
          <a:p>
            <a:endParaRPr lang="en-US" sz="2000" b="1" i="1" dirty="0">
              <a:solidFill>
                <a:schemeClr val="accent2">
                  <a:lumMod val="60000"/>
                  <a:lumOff val="40000"/>
                </a:schemeClr>
              </a:solidFill>
            </a:endParaRPr>
          </a:p>
          <a:p>
            <a:r>
              <a:rPr lang="en-US" sz="2400" b="1" i="1" dirty="0">
                <a:solidFill>
                  <a:schemeClr val="accent3">
                    <a:lumMod val="75000"/>
                  </a:schemeClr>
                </a:solidFill>
              </a:rPr>
              <a:t>Economic Impact of Tourism </a:t>
            </a:r>
          </a:p>
          <a:p>
            <a:pPr marL="800100" lvl="1" indent="-342900">
              <a:buFont typeface="Wingdings" panose="05000000000000000000" pitchFamily="2" charset="2"/>
              <a:buChar char="v"/>
            </a:pPr>
            <a:r>
              <a:rPr lang="en-US" sz="2400" b="1" i="1" dirty="0">
                <a:solidFill>
                  <a:schemeClr val="accent3">
                    <a:lumMod val="75000"/>
                  </a:schemeClr>
                </a:solidFill>
              </a:rPr>
              <a:t>Direct (Tourism Satellite Accounts)</a:t>
            </a:r>
          </a:p>
          <a:p>
            <a:pPr marL="800100" lvl="1" indent="-342900">
              <a:buFont typeface="Wingdings" panose="05000000000000000000" pitchFamily="2" charset="2"/>
              <a:buChar char="v"/>
            </a:pPr>
            <a:r>
              <a:rPr lang="en-US" sz="2400" b="1" i="1" dirty="0">
                <a:solidFill>
                  <a:schemeClr val="accent3">
                    <a:lumMod val="75000"/>
                  </a:schemeClr>
                </a:solidFill>
              </a:rPr>
              <a:t>Indirect</a:t>
            </a:r>
          </a:p>
          <a:p>
            <a:pPr marL="800100" lvl="1" indent="-342900">
              <a:buFont typeface="Wingdings" panose="05000000000000000000" pitchFamily="2" charset="2"/>
              <a:buChar char="v"/>
            </a:pPr>
            <a:r>
              <a:rPr lang="en-US" sz="2400" b="1" i="1" dirty="0">
                <a:solidFill>
                  <a:schemeClr val="accent3">
                    <a:lumMod val="75000"/>
                  </a:schemeClr>
                </a:solidFill>
              </a:rPr>
              <a:t>Induced</a:t>
            </a:r>
          </a:p>
          <a:p>
            <a:pPr marL="800100" lvl="1" indent="-342900">
              <a:buFont typeface="Wingdings" panose="05000000000000000000" pitchFamily="2" charset="2"/>
              <a:buChar char="v"/>
            </a:pPr>
            <a:r>
              <a:rPr lang="en-US" sz="2400" b="1" i="1" dirty="0">
                <a:solidFill>
                  <a:schemeClr val="accent3">
                    <a:lumMod val="75000"/>
                  </a:schemeClr>
                </a:solidFill>
              </a:rPr>
              <a:t>Total</a:t>
            </a:r>
            <a:endParaRPr lang="en-ZA" sz="2400" b="1" dirty="0">
              <a:solidFill>
                <a:schemeClr val="accent3">
                  <a:lumMod val="75000"/>
                </a:schemeClr>
              </a:solidFill>
            </a:endParaRPr>
          </a:p>
        </p:txBody>
      </p:sp>
      <p:pic>
        <p:nvPicPr>
          <p:cNvPr id="4" name="Graphic 3" descr="Open hand with plant outline">
            <a:extLst>
              <a:ext uri="{FF2B5EF4-FFF2-40B4-BE49-F238E27FC236}">
                <a16:creationId xmlns:a16="http://schemas.microsoft.com/office/drawing/2014/main" id="{3900B511-74E0-45BE-BFF7-00778763B4D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32455" y="1307990"/>
            <a:ext cx="2317120" cy="1974552"/>
          </a:xfrm>
          <a:prstGeom prst="rect">
            <a:avLst/>
          </a:prstGeom>
        </p:spPr>
      </p:pic>
      <p:pic>
        <p:nvPicPr>
          <p:cNvPr id="7" name="Graphic 6" descr="Social network with solid fill">
            <a:extLst>
              <a:ext uri="{FF2B5EF4-FFF2-40B4-BE49-F238E27FC236}">
                <a16:creationId xmlns:a16="http://schemas.microsoft.com/office/drawing/2014/main" id="{8F237AB1-3CD3-44AB-B970-E1EB07D806C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941982" y="1471033"/>
            <a:ext cx="1906452" cy="1906452"/>
          </a:xfrm>
          <a:prstGeom prst="rect">
            <a:avLst/>
          </a:prstGeom>
        </p:spPr>
      </p:pic>
      <p:sp>
        <p:nvSpPr>
          <p:cNvPr id="16" name="TextBox 15">
            <a:extLst>
              <a:ext uri="{FF2B5EF4-FFF2-40B4-BE49-F238E27FC236}">
                <a16:creationId xmlns:a16="http://schemas.microsoft.com/office/drawing/2014/main" id="{2715D9A3-7657-4048-A6E5-97329BCBED91}"/>
              </a:ext>
            </a:extLst>
          </p:cNvPr>
          <p:cNvSpPr txBox="1"/>
          <p:nvPr/>
        </p:nvSpPr>
        <p:spPr>
          <a:xfrm>
            <a:off x="5232455" y="3417849"/>
            <a:ext cx="2578833" cy="1661993"/>
          </a:xfrm>
          <a:prstGeom prst="rect">
            <a:avLst/>
          </a:prstGeom>
          <a:noFill/>
        </p:spPr>
        <p:txBody>
          <a:bodyPr wrap="square">
            <a:spAutoFit/>
          </a:bodyPr>
          <a:lstStyle/>
          <a:p>
            <a:endParaRPr lang="en-US" dirty="0"/>
          </a:p>
          <a:p>
            <a:r>
              <a:rPr lang="en-US" sz="2800" dirty="0">
                <a:solidFill>
                  <a:srgbClr val="2B7B17"/>
                </a:solidFill>
              </a:rPr>
              <a:t>Environmental Impact of Tourism</a:t>
            </a:r>
          </a:p>
        </p:txBody>
      </p:sp>
      <p:sp>
        <p:nvSpPr>
          <p:cNvPr id="17" name="Rectangle: Rounded Corners 16">
            <a:extLst>
              <a:ext uri="{FF2B5EF4-FFF2-40B4-BE49-F238E27FC236}">
                <a16:creationId xmlns:a16="http://schemas.microsoft.com/office/drawing/2014/main" id="{8F64D8B1-E302-4F31-8EF6-2B9F952EAC06}"/>
              </a:ext>
            </a:extLst>
          </p:cNvPr>
          <p:cNvSpPr/>
          <p:nvPr/>
        </p:nvSpPr>
        <p:spPr>
          <a:xfrm>
            <a:off x="8478684" y="1172683"/>
            <a:ext cx="3155595" cy="5147525"/>
          </a:xfrm>
          <a:prstGeom prst="roundRect">
            <a:avLst/>
          </a:prstGeom>
          <a:noFill/>
          <a:ln w="60325">
            <a:solidFill>
              <a:srgbClr val="0563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4C89BB3-3F63-4066-99AF-A1B10CEA6FD4}"/>
              </a:ext>
            </a:extLst>
          </p:cNvPr>
          <p:cNvSpPr txBox="1"/>
          <p:nvPr/>
        </p:nvSpPr>
        <p:spPr>
          <a:xfrm>
            <a:off x="8755047" y="3396723"/>
            <a:ext cx="2602867" cy="1231106"/>
          </a:xfrm>
          <a:prstGeom prst="rect">
            <a:avLst/>
          </a:prstGeom>
          <a:noFill/>
        </p:spPr>
        <p:txBody>
          <a:bodyPr wrap="square">
            <a:spAutoFit/>
          </a:bodyPr>
          <a:lstStyle/>
          <a:p>
            <a:endParaRPr lang="en-US" dirty="0"/>
          </a:p>
          <a:p>
            <a:r>
              <a:rPr lang="en-US" sz="2800" b="1" dirty="0">
                <a:solidFill>
                  <a:srgbClr val="0563C1"/>
                </a:solidFill>
              </a:rPr>
              <a:t>Social Impact of Tourism</a:t>
            </a:r>
          </a:p>
        </p:txBody>
      </p:sp>
    </p:spTree>
    <p:extLst>
      <p:ext uri="{BB962C8B-B14F-4D97-AF65-F5344CB8AC3E}">
        <p14:creationId xmlns:p14="http://schemas.microsoft.com/office/powerpoint/2010/main" val="219288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1000"/>
                                        <p:tgtEl>
                                          <p:spTgt spid="12">
                                            <p:txEl>
                                              <p:pRg st="2" end="2"/>
                                            </p:txEl>
                                          </p:spTgt>
                                        </p:tgtEl>
                                      </p:cBhvr>
                                    </p:animEffect>
                                    <p:anim calcmode="lin" valueType="num">
                                      <p:cBhvr>
                                        <p:cTn id="13"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fade">
                                      <p:cBhvr>
                                        <p:cTn id="17" dur="1000"/>
                                        <p:tgtEl>
                                          <p:spTgt spid="12">
                                            <p:txEl>
                                              <p:pRg st="3" end="3"/>
                                            </p:txEl>
                                          </p:spTgt>
                                        </p:tgtEl>
                                      </p:cBhvr>
                                    </p:animEffect>
                                    <p:anim calcmode="lin" valueType="num">
                                      <p:cBhvr>
                                        <p:cTn id="18"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xEl>
                                              <p:pRg st="4" end="4"/>
                                            </p:txEl>
                                          </p:spTgt>
                                        </p:tgtEl>
                                        <p:attrNameLst>
                                          <p:attrName>style.visibility</p:attrName>
                                        </p:attrNameLst>
                                      </p:cBhvr>
                                      <p:to>
                                        <p:strVal val="visible"/>
                                      </p:to>
                                    </p:set>
                                    <p:animEffect transition="in" filter="fade">
                                      <p:cBhvr>
                                        <p:cTn id="22" dur="1000"/>
                                        <p:tgtEl>
                                          <p:spTgt spid="12">
                                            <p:txEl>
                                              <p:pRg st="4" end="4"/>
                                            </p:txEl>
                                          </p:spTgt>
                                        </p:tgtEl>
                                      </p:cBhvr>
                                    </p:animEffect>
                                    <p:anim calcmode="lin" valueType="num">
                                      <p:cBhvr>
                                        <p:cTn id="23"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animEffect transition="in" filter="fade">
                                      <p:cBhvr>
                                        <p:cTn id="27" dur="1000"/>
                                        <p:tgtEl>
                                          <p:spTgt spid="12">
                                            <p:txEl>
                                              <p:pRg st="5" end="5"/>
                                            </p:txEl>
                                          </p:spTgt>
                                        </p:tgtEl>
                                      </p:cBhvr>
                                    </p:animEffect>
                                    <p:anim calcmode="lin" valueType="num">
                                      <p:cBhvr>
                                        <p:cTn id="28" dur="1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6">
                                            <p:txEl>
                                              <p:pRg st="1" end="1"/>
                                            </p:txEl>
                                          </p:spTgt>
                                        </p:tgtEl>
                                        <p:attrNameLst>
                                          <p:attrName>style.visibility</p:attrName>
                                        </p:attrNameLst>
                                      </p:cBhvr>
                                      <p:to>
                                        <p:strVal val="visible"/>
                                      </p:to>
                                    </p:set>
                                    <p:animEffect transition="in" filter="fade">
                                      <p:cBhvr>
                                        <p:cTn id="34" dur="1000"/>
                                        <p:tgtEl>
                                          <p:spTgt spid="16">
                                            <p:txEl>
                                              <p:pRg st="1" end="1"/>
                                            </p:txEl>
                                          </p:spTgt>
                                        </p:tgtEl>
                                      </p:cBhvr>
                                    </p:animEffect>
                                    <p:anim calcmode="lin" valueType="num">
                                      <p:cBhvr>
                                        <p:cTn id="35"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Effect transition="in" filter="fade">
                                      <p:cBhvr>
                                        <p:cTn id="41" dur="1000"/>
                                        <p:tgtEl>
                                          <p:spTgt spid="19">
                                            <p:txEl>
                                              <p:pRg st="1" end="1"/>
                                            </p:txEl>
                                          </p:spTgt>
                                        </p:tgtEl>
                                      </p:cBhvr>
                                    </p:animEffect>
                                    <p:anim calcmode="lin" valueType="num">
                                      <p:cBhvr>
                                        <p:cTn id="42"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43"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CD21EEC-BE54-495B-A735-848B45906026}"/>
              </a:ext>
            </a:extLst>
          </p:cNvPr>
          <p:cNvSpPr txBox="1">
            <a:spLocks/>
          </p:cNvSpPr>
          <p:nvPr/>
        </p:nvSpPr>
        <p:spPr>
          <a:xfrm>
            <a:off x="3343703" y="227339"/>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D9D24"/>
                </a:solidFill>
                <a:effectLst/>
                <a:uLnTx/>
                <a:uFillTx/>
                <a:latin typeface="Arial" panose="020B0604020202020204" pitchFamily="34" charset="0"/>
                <a:ea typeface="+mj-ea"/>
                <a:cs typeface="Arial" panose="020B0604020202020204" pitchFamily="34" charset="0"/>
              </a:rPr>
              <a:t>OUTLINE</a:t>
            </a:r>
          </a:p>
        </p:txBody>
      </p:sp>
      <p:pic>
        <p:nvPicPr>
          <p:cNvPr id="19" name="Picture 18" descr="A close up of a logo&#10;&#10;Description automatically generated">
            <a:extLst>
              <a:ext uri="{FF2B5EF4-FFF2-40B4-BE49-F238E27FC236}">
                <a16:creationId xmlns:a16="http://schemas.microsoft.com/office/drawing/2014/main" id="{30E1301B-3085-4D69-AAD7-76771B811D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20" name="Rectangle 19">
            <a:extLst>
              <a:ext uri="{FF2B5EF4-FFF2-40B4-BE49-F238E27FC236}">
                <a16:creationId xmlns:a16="http://schemas.microsoft.com/office/drawing/2014/main" id="{11D79EDF-BB26-4D75-8A6F-74051A84E055}"/>
              </a:ext>
            </a:extLst>
          </p:cNvPr>
          <p:cNvSpPr/>
          <p:nvPr/>
        </p:nvSpPr>
        <p:spPr>
          <a:xfrm>
            <a:off x="2253282" y="895299"/>
            <a:ext cx="46849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Introduction</a:t>
            </a:r>
          </a:p>
        </p:txBody>
      </p:sp>
      <p:sp>
        <p:nvSpPr>
          <p:cNvPr id="21" name="Rectangle 20">
            <a:extLst>
              <a:ext uri="{FF2B5EF4-FFF2-40B4-BE49-F238E27FC236}">
                <a16:creationId xmlns:a16="http://schemas.microsoft.com/office/drawing/2014/main" id="{7AA8DC1D-AD3B-4B92-BF54-8CD0ABA8F67E}"/>
              </a:ext>
            </a:extLst>
          </p:cNvPr>
          <p:cNvSpPr/>
          <p:nvPr/>
        </p:nvSpPr>
        <p:spPr>
          <a:xfrm>
            <a:off x="913456" y="1065886"/>
            <a:ext cx="894079" cy="73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01</a:t>
            </a:r>
          </a:p>
        </p:txBody>
      </p:sp>
      <p:sp>
        <p:nvSpPr>
          <p:cNvPr id="22" name="Rectangle 21">
            <a:extLst>
              <a:ext uri="{FF2B5EF4-FFF2-40B4-BE49-F238E27FC236}">
                <a16:creationId xmlns:a16="http://schemas.microsoft.com/office/drawing/2014/main" id="{7CD38DCD-22F0-4159-9D10-72551BDD61C6}"/>
              </a:ext>
            </a:extLst>
          </p:cNvPr>
          <p:cNvSpPr/>
          <p:nvPr/>
        </p:nvSpPr>
        <p:spPr>
          <a:xfrm>
            <a:off x="2293053" y="1845006"/>
            <a:ext cx="504539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Sustainability of Urban Tourism</a:t>
            </a:r>
          </a:p>
        </p:txBody>
      </p:sp>
      <p:sp>
        <p:nvSpPr>
          <p:cNvPr id="23" name="Rectangle 22">
            <a:extLst>
              <a:ext uri="{FF2B5EF4-FFF2-40B4-BE49-F238E27FC236}">
                <a16:creationId xmlns:a16="http://schemas.microsoft.com/office/drawing/2014/main" id="{DB7868E7-C862-47B5-B4CE-54DEC143E144}"/>
              </a:ext>
            </a:extLst>
          </p:cNvPr>
          <p:cNvSpPr/>
          <p:nvPr/>
        </p:nvSpPr>
        <p:spPr>
          <a:xfrm>
            <a:off x="764061" y="2206511"/>
            <a:ext cx="1043474" cy="46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02</a:t>
            </a:r>
          </a:p>
        </p:txBody>
      </p:sp>
      <p:sp>
        <p:nvSpPr>
          <p:cNvPr id="24" name="Rectangle 23">
            <a:extLst>
              <a:ext uri="{FF2B5EF4-FFF2-40B4-BE49-F238E27FC236}">
                <a16:creationId xmlns:a16="http://schemas.microsoft.com/office/drawing/2014/main" id="{F2A099B2-389A-4F90-930E-70BEE1120A5E}"/>
              </a:ext>
            </a:extLst>
          </p:cNvPr>
          <p:cNvSpPr/>
          <p:nvPr/>
        </p:nvSpPr>
        <p:spPr>
          <a:xfrm>
            <a:off x="2298404" y="2754542"/>
            <a:ext cx="642029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Economic Dimensions of Urban Tourism</a:t>
            </a:r>
          </a:p>
        </p:txBody>
      </p:sp>
      <p:sp>
        <p:nvSpPr>
          <p:cNvPr id="25" name="Rectangle 24">
            <a:extLst>
              <a:ext uri="{FF2B5EF4-FFF2-40B4-BE49-F238E27FC236}">
                <a16:creationId xmlns:a16="http://schemas.microsoft.com/office/drawing/2014/main" id="{432BB56A-1A94-4965-A381-FECBF4A34E24}"/>
              </a:ext>
            </a:extLst>
          </p:cNvPr>
          <p:cNvSpPr/>
          <p:nvPr/>
        </p:nvSpPr>
        <p:spPr>
          <a:xfrm>
            <a:off x="710396" y="273411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03</a:t>
            </a:r>
          </a:p>
        </p:txBody>
      </p:sp>
      <p:cxnSp>
        <p:nvCxnSpPr>
          <p:cNvPr id="26" name="Straight Connector 25">
            <a:extLst>
              <a:ext uri="{FF2B5EF4-FFF2-40B4-BE49-F238E27FC236}">
                <a16:creationId xmlns:a16="http://schemas.microsoft.com/office/drawing/2014/main" id="{BE95E646-EB49-4CB6-9532-26950C89E219}"/>
              </a:ext>
            </a:extLst>
          </p:cNvPr>
          <p:cNvCxnSpPr/>
          <p:nvPr/>
        </p:nvCxnSpPr>
        <p:spPr>
          <a:xfrm>
            <a:off x="418201" y="2734113"/>
            <a:ext cx="651998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753614-7C25-4E48-8B1C-760BA1FCCBB6}"/>
              </a:ext>
            </a:extLst>
          </p:cNvPr>
          <p:cNvSpPr txBox="1"/>
          <p:nvPr/>
        </p:nvSpPr>
        <p:spPr>
          <a:xfrm>
            <a:off x="-1754987" y="3639114"/>
            <a:ext cx="609777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04</a:t>
            </a:r>
          </a:p>
        </p:txBody>
      </p:sp>
      <p:sp>
        <p:nvSpPr>
          <p:cNvPr id="14" name="Rectangle 13">
            <a:extLst>
              <a:ext uri="{FF2B5EF4-FFF2-40B4-BE49-F238E27FC236}">
                <a16:creationId xmlns:a16="http://schemas.microsoft.com/office/drawing/2014/main" id="{D05D26FE-8087-44F5-BD45-1DA05CA06B9C}"/>
              </a:ext>
            </a:extLst>
          </p:cNvPr>
          <p:cNvSpPr/>
          <p:nvPr/>
        </p:nvSpPr>
        <p:spPr>
          <a:xfrm>
            <a:off x="2298403" y="3520542"/>
            <a:ext cx="6937709"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Environmental Dimensions of Urban Tourism</a:t>
            </a:r>
          </a:p>
        </p:txBody>
      </p:sp>
      <p:sp>
        <p:nvSpPr>
          <p:cNvPr id="28" name="TextBox 27">
            <a:extLst>
              <a:ext uri="{FF2B5EF4-FFF2-40B4-BE49-F238E27FC236}">
                <a16:creationId xmlns:a16="http://schemas.microsoft.com/office/drawing/2014/main" id="{0371A37D-00DA-4FED-B45B-8F9BC316592C}"/>
              </a:ext>
            </a:extLst>
          </p:cNvPr>
          <p:cNvSpPr txBox="1"/>
          <p:nvPr/>
        </p:nvSpPr>
        <p:spPr>
          <a:xfrm>
            <a:off x="-2127312" y="4496508"/>
            <a:ext cx="694306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05</a:t>
            </a:r>
          </a:p>
        </p:txBody>
      </p:sp>
      <p:sp>
        <p:nvSpPr>
          <p:cNvPr id="29" name="TextBox 28">
            <a:extLst>
              <a:ext uri="{FF2B5EF4-FFF2-40B4-BE49-F238E27FC236}">
                <a16:creationId xmlns:a16="http://schemas.microsoft.com/office/drawing/2014/main" id="{942AED7C-CCE6-4FF3-AE81-09EC8F9635CE}"/>
              </a:ext>
            </a:extLst>
          </p:cNvPr>
          <p:cNvSpPr txBox="1"/>
          <p:nvPr/>
        </p:nvSpPr>
        <p:spPr>
          <a:xfrm>
            <a:off x="-2212044" y="5360721"/>
            <a:ext cx="714507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06</a:t>
            </a:r>
          </a:p>
        </p:txBody>
      </p:sp>
      <p:sp>
        <p:nvSpPr>
          <p:cNvPr id="30" name="Rectangle 29">
            <a:extLst>
              <a:ext uri="{FF2B5EF4-FFF2-40B4-BE49-F238E27FC236}">
                <a16:creationId xmlns:a16="http://schemas.microsoft.com/office/drawing/2014/main" id="{BEC1707F-CCA4-4395-AAD9-E389DB6937D7}"/>
              </a:ext>
            </a:extLst>
          </p:cNvPr>
          <p:cNvSpPr/>
          <p:nvPr/>
        </p:nvSpPr>
        <p:spPr>
          <a:xfrm>
            <a:off x="2293053" y="4347555"/>
            <a:ext cx="6425645"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Social Dimensions of Urban Tourism</a:t>
            </a:r>
          </a:p>
        </p:txBody>
      </p:sp>
      <p:sp>
        <p:nvSpPr>
          <p:cNvPr id="31" name="Rectangle 30">
            <a:extLst>
              <a:ext uri="{FF2B5EF4-FFF2-40B4-BE49-F238E27FC236}">
                <a16:creationId xmlns:a16="http://schemas.microsoft.com/office/drawing/2014/main" id="{A3D7B7F5-CE62-47A0-9169-970EB4AB3FC4}"/>
              </a:ext>
            </a:extLst>
          </p:cNvPr>
          <p:cNvSpPr/>
          <p:nvPr/>
        </p:nvSpPr>
        <p:spPr>
          <a:xfrm>
            <a:off x="2253282" y="5174568"/>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Conclusion</a:t>
            </a:r>
          </a:p>
        </p:txBody>
      </p:sp>
    </p:spTree>
    <p:extLst>
      <p:ext uri="{BB962C8B-B14F-4D97-AF65-F5344CB8AC3E}">
        <p14:creationId xmlns:p14="http://schemas.microsoft.com/office/powerpoint/2010/main" val="4098252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6D16-F8DC-46E2-B2BE-92E27E8E53D5}"/>
              </a:ext>
            </a:extLst>
          </p:cNvPr>
          <p:cNvSpPr>
            <a:spLocks noGrp="1"/>
          </p:cNvSpPr>
          <p:nvPr>
            <p:ph type="title"/>
          </p:nvPr>
        </p:nvSpPr>
        <p:spPr>
          <a:noFill/>
        </p:spPr>
        <p:txBody>
          <a:bodyPr/>
          <a:lstStyle/>
          <a:p>
            <a:r>
              <a:rPr lang="en-GB" dirty="0"/>
              <a:t>Tourism….</a:t>
            </a:r>
            <a:endParaRPr lang="en-US" dirty="0"/>
          </a:p>
        </p:txBody>
      </p:sp>
      <p:sp>
        <p:nvSpPr>
          <p:cNvPr id="11" name="TextBox 10">
            <a:extLst>
              <a:ext uri="{FF2B5EF4-FFF2-40B4-BE49-F238E27FC236}">
                <a16:creationId xmlns:a16="http://schemas.microsoft.com/office/drawing/2014/main" id="{5F2568BD-12DC-4F6D-A0A5-F218B85D57DE}"/>
              </a:ext>
            </a:extLst>
          </p:cNvPr>
          <p:cNvSpPr txBox="1"/>
          <p:nvPr/>
        </p:nvSpPr>
        <p:spPr>
          <a:xfrm>
            <a:off x="159487" y="1500087"/>
            <a:ext cx="11873024" cy="4431983"/>
          </a:xfrm>
          <a:prstGeom prst="rect">
            <a:avLst/>
          </a:prstGeom>
          <a:noFill/>
        </p:spPr>
        <p:txBody>
          <a:bodyPr wrap="square">
            <a:spAutoFit/>
          </a:bodyPr>
          <a:lstStyle/>
          <a:p>
            <a:pPr marL="285750" indent="-285750">
              <a:buFont typeface="Wingdings" panose="05000000000000000000" pitchFamily="2" charset="2"/>
              <a:buChar char="ü"/>
            </a:pPr>
            <a:r>
              <a:rPr lang="en-GB" sz="2400" b="1" dirty="0">
                <a:solidFill>
                  <a:srgbClr val="000066"/>
                </a:solidFill>
              </a:rPr>
              <a:t>is a social, cultural and economic phenomenon</a:t>
            </a:r>
          </a:p>
          <a:p>
            <a:pPr marL="285750" indent="-285750">
              <a:buFont typeface="Wingdings" panose="05000000000000000000" pitchFamily="2" charset="2"/>
              <a:buChar char="ü"/>
            </a:pPr>
            <a:r>
              <a:rPr lang="en-GB" sz="2400" b="1" dirty="0">
                <a:solidFill>
                  <a:srgbClr val="000066"/>
                </a:solidFill>
              </a:rPr>
              <a:t>impacts the economy, natural and built environment, the local population in the places visited and the visitors themselves. </a:t>
            </a:r>
          </a:p>
          <a:p>
            <a:pPr marL="285750" indent="-285750">
              <a:buFont typeface="Wingdings" panose="05000000000000000000" pitchFamily="2" charset="2"/>
              <a:buChar char="ü"/>
            </a:pPr>
            <a:r>
              <a:rPr lang="en-GB" sz="2400" b="1" dirty="0">
                <a:solidFill>
                  <a:srgbClr val="000066"/>
                </a:solidFill>
              </a:rPr>
              <a:t>therefore depends on the environment, social and economic structures. </a:t>
            </a:r>
          </a:p>
          <a:p>
            <a:pPr marL="285750" indent="-285750">
              <a:buFont typeface="Wingdings" panose="05000000000000000000" pitchFamily="2" charset="2"/>
              <a:buChar char="ü"/>
            </a:pPr>
            <a:r>
              <a:rPr lang="en-GB" sz="2400" b="1" dirty="0">
                <a:solidFill>
                  <a:srgbClr val="000066"/>
                </a:solidFill>
              </a:rPr>
              <a:t>It is of vital interest for the sector to sustain the basis of its prosperity – the tourism destinations – in all its dimensions.</a:t>
            </a:r>
          </a:p>
          <a:p>
            <a:pPr marL="285750" indent="-285750">
              <a:buFont typeface="Wingdings" panose="05000000000000000000" pitchFamily="2" charset="2"/>
              <a:buChar char="ü"/>
            </a:pPr>
            <a:r>
              <a:rPr lang="en-GB" sz="2400" b="1" dirty="0">
                <a:solidFill>
                  <a:srgbClr val="000066"/>
                </a:solidFill>
              </a:rPr>
              <a:t>Sustainability takes full account of its current and future economic, social and environmental impacts, addressing the needs of visitors, the industry, the environment and host communities.</a:t>
            </a:r>
          </a:p>
          <a:p>
            <a:pPr marL="285750" indent="-285750">
              <a:buFont typeface="Wingdings" panose="05000000000000000000" pitchFamily="2" charset="2"/>
              <a:buChar char="ü"/>
            </a:pPr>
            <a:r>
              <a:rPr lang="en-GB" sz="2400" b="1" dirty="0">
                <a:solidFill>
                  <a:srgbClr val="000066"/>
                </a:solidFill>
              </a:rPr>
              <a:t>has significant potential to drive socioeconomic development and environmental conservation</a:t>
            </a:r>
          </a:p>
          <a:p>
            <a:endParaRPr lang="en-GB" b="1" dirty="0">
              <a:solidFill>
                <a:srgbClr val="000066"/>
              </a:solidFill>
            </a:endParaRPr>
          </a:p>
        </p:txBody>
      </p:sp>
    </p:spTree>
    <p:extLst>
      <p:ext uri="{BB962C8B-B14F-4D97-AF65-F5344CB8AC3E}">
        <p14:creationId xmlns:p14="http://schemas.microsoft.com/office/powerpoint/2010/main" val="237142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00"/>
                                        <p:tgtEl>
                                          <p:spTgt spid="11">
                                            <p:txEl>
                                              <p:pRg st="1" end="1"/>
                                            </p:txEl>
                                          </p:spTgt>
                                        </p:tgtEl>
                                      </p:cBhvr>
                                    </p:animEffect>
                                    <p:anim calcmode="lin" valueType="num">
                                      <p:cBhvr>
                                        <p:cTn id="15"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Effect transition="in" filter="fade">
                                      <p:cBhvr>
                                        <p:cTn id="21" dur="1000"/>
                                        <p:tgtEl>
                                          <p:spTgt spid="11">
                                            <p:txEl>
                                              <p:pRg st="2" end="2"/>
                                            </p:txEl>
                                          </p:spTgt>
                                        </p:tgtEl>
                                      </p:cBhvr>
                                    </p:animEffect>
                                    <p:anim calcmode="lin" valueType="num">
                                      <p:cBhvr>
                                        <p:cTn id="22"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fade">
                                      <p:cBhvr>
                                        <p:cTn id="28" dur="1000"/>
                                        <p:tgtEl>
                                          <p:spTgt spid="11">
                                            <p:txEl>
                                              <p:pRg st="3" end="3"/>
                                            </p:txEl>
                                          </p:spTgt>
                                        </p:tgtEl>
                                      </p:cBhvr>
                                    </p:animEffect>
                                    <p:anim calcmode="lin" valueType="num">
                                      <p:cBhvr>
                                        <p:cTn id="29"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Effect transition="in" filter="fade">
                                      <p:cBhvr>
                                        <p:cTn id="35" dur="1000"/>
                                        <p:tgtEl>
                                          <p:spTgt spid="11">
                                            <p:txEl>
                                              <p:pRg st="4" end="4"/>
                                            </p:txEl>
                                          </p:spTgt>
                                        </p:tgtEl>
                                      </p:cBhvr>
                                    </p:animEffect>
                                    <p:anim calcmode="lin" valueType="num">
                                      <p:cBhvr>
                                        <p:cTn id="36"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Effect transition="in" filter="fade">
                                      <p:cBhvr>
                                        <p:cTn id="42" dur="1000"/>
                                        <p:tgtEl>
                                          <p:spTgt spid="11">
                                            <p:txEl>
                                              <p:pRg st="5" end="5"/>
                                            </p:txEl>
                                          </p:spTgt>
                                        </p:tgtEl>
                                      </p:cBhvr>
                                    </p:animEffect>
                                    <p:anim calcmode="lin" valueType="num">
                                      <p:cBhvr>
                                        <p:cTn id="43"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6D16-F8DC-46E2-B2BE-92E27E8E53D5}"/>
              </a:ext>
            </a:extLst>
          </p:cNvPr>
          <p:cNvSpPr>
            <a:spLocks noGrp="1"/>
          </p:cNvSpPr>
          <p:nvPr>
            <p:ph type="title"/>
          </p:nvPr>
        </p:nvSpPr>
        <p:spPr>
          <a:noFill/>
        </p:spPr>
        <p:txBody>
          <a:bodyPr/>
          <a:lstStyle/>
          <a:p>
            <a:r>
              <a:rPr lang="en-GB" dirty="0"/>
              <a:t>Tourism and SDGs….</a:t>
            </a:r>
            <a:endParaRPr lang="en-US" dirty="0"/>
          </a:p>
        </p:txBody>
      </p:sp>
      <p:sp>
        <p:nvSpPr>
          <p:cNvPr id="11" name="TextBox 10">
            <a:extLst>
              <a:ext uri="{FF2B5EF4-FFF2-40B4-BE49-F238E27FC236}">
                <a16:creationId xmlns:a16="http://schemas.microsoft.com/office/drawing/2014/main" id="{5F2568BD-12DC-4F6D-A0A5-F218B85D57DE}"/>
              </a:ext>
            </a:extLst>
          </p:cNvPr>
          <p:cNvSpPr txBox="1"/>
          <p:nvPr/>
        </p:nvSpPr>
        <p:spPr>
          <a:xfrm>
            <a:off x="-51138" y="3678865"/>
            <a:ext cx="11873024" cy="2677656"/>
          </a:xfrm>
          <a:prstGeom prst="rect">
            <a:avLst/>
          </a:prstGeom>
          <a:noFill/>
        </p:spPr>
        <p:txBody>
          <a:bodyPr wrap="square">
            <a:spAutoFit/>
          </a:bodyPr>
          <a:lstStyle/>
          <a:p>
            <a:r>
              <a:rPr lang="en-GB" sz="2400" b="1" dirty="0">
                <a:solidFill>
                  <a:srgbClr val="000066"/>
                </a:solidFill>
              </a:rPr>
              <a:t>How can sustainable tourism be measured?</a:t>
            </a:r>
          </a:p>
          <a:p>
            <a:endParaRPr lang="en-GB" sz="2400" b="1" dirty="0">
              <a:solidFill>
                <a:srgbClr val="000066"/>
              </a:solidFill>
            </a:endParaRPr>
          </a:p>
          <a:p>
            <a:r>
              <a:rPr lang="en-GB" sz="2400" b="1" dirty="0">
                <a:solidFill>
                  <a:srgbClr val="000066"/>
                </a:solidFill>
              </a:rPr>
              <a:t>UN Measuring Sustainable Tourism (MST) - international statistical framework being developed. </a:t>
            </a:r>
          </a:p>
          <a:p>
            <a:pPr marL="285750" indent="-285750">
              <a:buFont typeface="Wingdings" panose="05000000000000000000" pitchFamily="2" charset="2"/>
              <a:buChar char="ü"/>
            </a:pPr>
            <a:r>
              <a:rPr lang="en-GB" sz="2400" b="1" dirty="0">
                <a:solidFill>
                  <a:srgbClr val="000066"/>
                </a:solidFill>
              </a:rPr>
              <a:t>Aim - to extend the current statistical frameworks beyond economic focus, to incorporate environmental, and social dimensions and at relevant spatial levels: global, national and sub-national. </a:t>
            </a:r>
          </a:p>
        </p:txBody>
      </p:sp>
      <p:pic>
        <p:nvPicPr>
          <p:cNvPr id="1026" name="Picture 2" descr="Communications materials - United Nations Sustainable Development">
            <a:extLst>
              <a:ext uri="{FF2B5EF4-FFF2-40B4-BE49-F238E27FC236}">
                <a16:creationId xmlns:a16="http://schemas.microsoft.com/office/drawing/2014/main" id="{2941C8D4-E028-4BB4-978A-D0EDB6F43E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13" y="829859"/>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mmunications materials - United Nations Sustainable Development">
            <a:extLst>
              <a:ext uri="{FF2B5EF4-FFF2-40B4-BE49-F238E27FC236}">
                <a16:creationId xmlns:a16="http://schemas.microsoft.com/office/drawing/2014/main" id="{1CEB4FB9-8270-4768-9DEE-5081E74A79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1948" y="829859"/>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with low confidence">
            <a:extLst>
              <a:ext uri="{FF2B5EF4-FFF2-40B4-BE49-F238E27FC236}">
                <a16:creationId xmlns:a16="http://schemas.microsoft.com/office/drawing/2014/main" id="{6458CF87-BFE6-44F5-8CBC-412D79C5C9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8761" y="829859"/>
            <a:ext cx="2143125" cy="2143125"/>
          </a:xfrm>
          <a:prstGeom prst="rect">
            <a:avLst/>
          </a:prstGeom>
        </p:spPr>
      </p:pic>
    </p:spTree>
    <p:extLst>
      <p:ext uri="{BB962C8B-B14F-4D97-AF65-F5344CB8AC3E}">
        <p14:creationId xmlns:p14="http://schemas.microsoft.com/office/powerpoint/2010/main" val="139454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2" end="2"/>
                                            </p:txEl>
                                          </p:spTgt>
                                        </p:tgtEl>
                                        <p:attrNameLst>
                                          <p:attrName>style.visibility</p:attrName>
                                        </p:attrNameLst>
                                      </p:cBhvr>
                                      <p:to>
                                        <p:strVal val="visible"/>
                                      </p:to>
                                    </p:set>
                                    <p:animEffect transition="in" filter="fade">
                                      <p:cBhvr>
                                        <p:cTn id="14" dur="1000"/>
                                        <p:tgtEl>
                                          <p:spTgt spid="11">
                                            <p:txEl>
                                              <p:pRg st="2" end="2"/>
                                            </p:txEl>
                                          </p:spTgt>
                                        </p:tgtEl>
                                      </p:cBhvr>
                                    </p:animEffect>
                                    <p:anim calcmode="lin" valueType="num">
                                      <p:cBhvr>
                                        <p:cTn id="15"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3" end="3"/>
                                            </p:txEl>
                                          </p:spTgt>
                                        </p:tgtEl>
                                        <p:attrNameLst>
                                          <p:attrName>style.visibility</p:attrName>
                                        </p:attrNameLst>
                                      </p:cBhvr>
                                      <p:to>
                                        <p:strVal val="visible"/>
                                      </p:to>
                                    </p:set>
                                    <p:animEffect transition="in" filter="fade">
                                      <p:cBhvr>
                                        <p:cTn id="21" dur="1000"/>
                                        <p:tgtEl>
                                          <p:spTgt spid="11">
                                            <p:txEl>
                                              <p:pRg st="3" end="3"/>
                                            </p:txEl>
                                          </p:spTgt>
                                        </p:tgtEl>
                                      </p:cBhvr>
                                    </p:animEffect>
                                    <p:anim calcmode="lin" valueType="num">
                                      <p:cBhvr>
                                        <p:cTn id="22"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720ED-CD0D-4E83-BBC1-F2AAC5DA725D}"/>
              </a:ext>
            </a:extLst>
          </p:cNvPr>
          <p:cNvSpPr>
            <a:spLocks noGrp="1"/>
          </p:cNvSpPr>
          <p:nvPr>
            <p:ph type="title"/>
          </p:nvPr>
        </p:nvSpPr>
        <p:spPr/>
        <p:txBody>
          <a:bodyPr/>
          <a:lstStyle/>
          <a:p>
            <a:r>
              <a:rPr lang="en-GB" sz="3200" b="1" dirty="0"/>
              <a:t>Tourism Framework for Sustainable Development</a:t>
            </a:r>
            <a:endParaRPr lang="en-US" dirty="0"/>
          </a:p>
        </p:txBody>
      </p:sp>
      <p:sp>
        <p:nvSpPr>
          <p:cNvPr id="4" name="TextBox 3">
            <a:extLst>
              <a:ext uri="{FF2B5EF4-FFF2-40B4-BE49-F238E27FC236}">
                <a16:creationId xmlns:a16="http://schemas.microsoft.com/office/drawing/2014/main" id="{BAB396AF-D714-4096-990D-81D304F7FE6A}"/>
              </a:ext>
            </a:extLst>
          </p:cNvPr>
          <p:cNvSpPr txBox="1"/>
          <p:nvPr/>
        </p:nvSpPr>
        <p:spPr>
          <a:xfrm>
            <a:off x="3018640" y="776874"/>
            <a:ext cx="6120680" cy="830997"/>
          </a:xfrm>
          <a:prstGeom prst="rect">
            <a:avLst/>
          </a:prstGeom>
          <a:ln w="19050"/>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2400" b="1" dirty="0">
                <a:effectLst>
                  <a:outerShdw blurRad="38100" dist="38100" dir="2700000" algn="tl">
                    <a:srgbClr val="000000">
                      <a:alpha val="43137"/>
                    </a:srgbClr>
                  </a:outerShdw>
                </a:effectLst>
              </a:rPr>
              <a:t>Measuring the Sustainability of Tourism</a:t>
            </a:r>
          </a:p>
          <a:p>
            <a:pPr algn="ctr"/>
            <a:r>
              <a:rPr lang="en-US" sz="2400" b="1" dirty="0">
                <a:latin typeface="Maiandra GD" panose="020E0502030308020204" pitchFamily="34" charset="0"/>
              </a:rPr>
              <a:t>Linking data and Decision</a:t>
            </a:r>
          </a:p>
        </p:txBody>
      </p:sp>
      <p:sp>
        <p:nvSpPr>
          <p:cNvPr id="5" name="TextBox 4">
            <a:extLst>
              <a:ext uri="{FF2B5EF4-FFF2-40B4-BE49-F238E27FC236}">
                <a16:creationId xmlns:a16="http://schemas.microsoft.com/office/drawing/2014/main" id="{C99EA75D-EA68-4E27-897C-DD4DEE0ECB50}"/>
              </a:ext>
            </a:extLst>
          </p:cNvPr>
          <p:cNvSpPr txBox="1"/>
          <p:nvPr/>
        </p:nvSpPr>
        <p:spPr>
          <a:xfrm>
            <a:off x="2640845" y="1712117"/>
            <a:ext cx="1440160" cy="46166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1200" dirty="0">
                <a:ln w="0"/>
                <a:solidFill>
                  <a:schemeClr val="tx1"/>
                </a:solidFill>
                <a:effectLst>
                  <a:outerShdw blurRad="38100" dist="19050" dir="2700000" algn="tl" rotWithShape="0">
                    <a:schemeClr val="dk1">
                      <a:alpha val="40000"/>
                    </a:schemeClr>
                  </a:outerShdw>
                </a:effectLst>
              </a:rPr>
              <a:t>Why? Who?</a:t>
            </a:r>
          </a:p>
          <a:p>
            <a:pPr algn="ctr"/>
            <a:r>
              <a:rPr lang="en-US" sz="1200" dirty="0">
                <a:ln w="0"/>
                <a:solidFill>
                  <a:schemeClr val="tx1"/>
                </a:solidFill>
                <a:effectLst>
                  <a:outerShdw blurRad="38100" dist="19050" dir="2700000" algn="tl" rotWithShape="0">
                    <a:schemeClr val="dk1">
                      <a:alpha val="40000"/>
                    </a:schemeClr>
                  </a:outerShdw>
                </a:effectLst>
              </a:rPr>
              <a:t>Context</a:t>
            </a:r>
          </a:p>
        </p:txBody>
      </p:sp>
      <p:sp>
        <p:nvSpPr>
          <p:cNvPr id="6" name="TextBox 5">
            <a:extLst>
              <a:ext uri="{FF2B5EF4-FFF2-40B4-BE49-F238E27FC236}">
                <a16:creationId xmlns:a16="http://schemas.microsoft.com/office/drawing/2014/main" id="{40D66B1F-602D-4570-BE7A-0703846737E2}"/>
              </a:ext>
            </a:extLst>
          </p:cNvPr>
          <p:cNvSpPr txBox="1"/>
          <p:nvPr/>
        </p:nvSpPr>
        <p:spPr>
          <a:xfrm>
            <a:off x="4388183" y="1778019"/>
            <a:ext cx="4043037" cy="307777"/>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1400" dirty="0">
                <a:ln w="0"/>
                <a:solidFill>
                  <a:schemeClr val="tx1"/>
                </a:solidFill>
                <a:effectLst>
                  <a:outerShdw blurRad="38100" dist="19050" dir="2700000" algn="tl" rotWithShape="0">
                    <a:schemeClr val="dk1">
                      <a:alpha val="40000"/>
                    </a:schemeClr>
                  </a:outerShdw>
                </a:effectLst>
              </a:rPr>
              <a:t>What? Standard definitions, classification &amp; terms</a:t>
            </a:r>
          </a:p>
        </p:txBody>
      </p:sp>
      <p:sp>
        <p:nvSpPr>
          <p:cNvPr id="7" name="TextBox 6">
            <a:extLst>
              <a:ext uri="{FF2B5EF4-FFF2-40B4-BE49-F238E27FC236}">
                <a16:creationId xmlns:a16="http://schemas.microsoft.com/office/drawing/2014/main" id="{13D1959C-CEAF-4AA2-B4C5-953230045A78}"/>
              </a:ext>
            </a:extLst>
          </p:cNvPr>
          <p:cNvSpPr txBox="1"/>
          <p:nvPr/>
        </p:nvSpPr>
        <p:spPr>
          <a:xfrm>
            <a:off x="8738398" y="1720247"/>
            <a:ext cx="1440160" cy="46166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1200" dirty="0">
                <a:ln w="0"/>
                <a:solidFill>
                  <a:schemeClr val="tx1"/>
                </a:solidFill>
                <a:effectLst>
                  <a:outerShdw blurRad="38100" dist="19050" dir="2700000" algn="tl" rotWithShape="0">
                    <a:schemeClr val="dk1">
                      <a:alpha val="40000"/>
                    </a:schemeClr>
                  </a:outerShdw>
                </a:effectLst>
              </a:rPr>
              <a:t>How? Data &amp; methods</a:t>
            </a:r>
          </a:p>
        </p:txBody>
      </p:sp>
      <p:sp>
        <p:nvSpPr>
          <p:cNvPr id="8" name="Rounded Rectangle 6">
            <a:extLst>
              <a:ext uri="{FF2B5EF4-FFF2-40B4-BE49-F238E27FC236}">
                <a16:creationId xmlns:a16="http://schemas.microsoft.com/office/drawing/2014/main" id="{BB2986A6-9F49-4D78-A750-416E1A89046C}"/>
              </a:ext>
            </a:extLst>
          </p:cNvPr>
          <p:cNvSpPr/>
          <p:nvPr/>
        </p:nvSpPr>
        <p:spPr>
          <a:xfrm>
            <a:off x="2005661" y="2709498"/>
            <a:ext cx="1421904" cy="3384376"/>
          </a:xfrm>
          <a:prstGeom prst="roundRect">
            <a:avLst/>
          </a:prstGeom>
          <a:gradFill>
            <a:gsLst>
              <a:gs pos="44230">
                <a:srgbClr val="FFD4B1"/>
              </a:gs>
              <a:gs pos="0">
                <a:schemeClr val="accent6">
                  <a:tint val="50000"/>
                  <a:satMod val="300000"/>
                </a:schemeClr>
              </a:gs>
              <a:gs pos="35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schemeClr val="accent6">
                    <a:lumMod val="75000"/>
                  </a:schemeClr>
                </a:solidFill>
              </a:rPr>
              <a:t>MST and sustainable tourism policies</a:t>
            </a:r>
          </a:p>
        </p:txBody>
      </p:sp>
      <p:sp>
        <p:nvSpPr>
          <p:cNvPr id="9" name="TextBox 8">
            <a:extLst>
              <a:ext uri="{FF2B5EF4-FFF2-40B4-BE49-F238E27FC236}">
                <a16:creationId xmlns:a16="http://schemas.microsoft.com/office/drawing/2014/main" id="{F2700E3E-D576-4C2B-A160-45236DAB7668}"/>
              </a:ext>
            </a:extLst>
          </p:cNvPr>
          <p:cNvSpPr txBox="1"/>
          <p:nvPr/>
        </p:nvSpPr>
        <p:spPr>
          <a:xfrm>
            <a:off x="3525879" y="2278027"/>
            <a:ext cx="5591198" cy="4247317"/>
          </a:xfrm>
          <a:prstGeom prst="rect">
            <a:avLst/>
          </a:prstGeom>
          <a:noFill/>
          <a:ln w="38100">
            <a:solidFill>
              <a:schemeClr val="accent1"/>
            </a:solidFill>
          </a:ln>
        </p:spPr>
        <p:txBody>
          <a:bodyPr wrap="square" rtlCol="0">
            <a:spAutoFit/>
          </a:bodyPr>
          <a:lstStyle/>
          <a:p>
            <a:pPr algn="ctr"/>
            <a:r>
              <a:rPr lang="en-US" b="1" dirty="0"/>
              <a:t>Statistical Framework for MST</a:t>
            </a:r>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p:txBody>
      </p:sp>
      <p:sp>
        <p:nvSpPr>
          <p:cNvPr id="10" name="Rounded Rectangle 7">
            <a:extLst>
              <a:ext uri="{FF2B5EF4-FFF2-40B4-BE49-F238E27FC236}">
                <a16:creationId xmlns:a16="http://schemas.microsoft.com/office/drawing/2014/main" id="{A4DD8F38-8104-4818-8E39-D48A9751D41C}"/>
              </a:ext>
            </a:extLst>
          </p:cNvPr>
          <p:cNvSpPr/>
          <p:nvPr/>
        </p:nvSpPr>
        <p:spPr>
          <a:xfrm>
            <a:off x="3621177" y="2600587"/>
            <a:ext cx="1681610" cy="338437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b="1" u="sng" dirty="0">
                <a:solidFill>
                  <a:schemeClr val="tx1"/>
                </a:solidFill>
                <a:effectLst>
                  <a:outerShdw blurRad="38100" dist="38100" dir="2700000" algn="tl">
                    <a:srgbClr val="000000">
                      <a:alpha val="43137"/>
                    </a:srgbClr>
                  </a:outerShdw>
                </a:effectLst>
              </a:rPr>
              <a:t>Economic</a:t>
            </a:r>
          </a:p>
          <a:p>
            <a:pPr marL="285750" indent="-285750">
              <a:buFont typeface="Wingdings" panose="05000000000000000000" pitchFamily="2" charset="2"/>
              <a:buChar char="v"/>
            </a:pPr>
            <a:r>
              <a:rPr lang="en-US" sz="1400" b="1" dirty="0">
                <a:solidFill>
                  <a:schemeClr val="tx1"/>
                </a:solidFill>
              </a:rPr>
              <a:t>Tourism industry value added</a:t>
            </a:r>
          </a:p>
          <a:p>
            <a:pPr marL="285750" indent="-285750">
              <a:buFont typeface="Wingdings" panose="05000000000000000000" pitchFamily="2" charset="2"/>
              <a:buChar char="v"/>
            </a:pPr>
            <a:r>
              <a:rPr lang="en-US" sz="1400" b="1" dirty="0">
                <a:solidFill>
                  <a:schemeClr val="tx1"/>
                </a:solidFill>
              </a:rPr>
              <a:t>Tourism establishments</a:t>
            </a:r>
          </a:p>
          <a:p>
            <a:pPr marL="285750" indent="-285750">
              <a:buFont typeface="Wingdings" panose="05000000000000000000" pitchFamily="2" charset="2"/>
              <a:buChar char="v"/>
            </a:pPr>
            <a:r>
              <a:rPr lang="en-US" sz="1400" b="1" dirty="0">
                <a:solidFill>
                  <a:schemeClr val="tx1"/>
                </a:solidFill>
              </a:rPr>
              <a:t>Tourism employment</a:t>
            </a:r>
          </a:p>
          <a:p>
            <a:pPr marL="285750" indent="-285750">
              <a:buFont typeface="Wingdings" panose="05000000000000000000" pitchFamily="2" charset="2"/>
              <a:buChar char="v"/>
            </a:pPr>
            <a:r>
              <a:rPr lang="en-US" sz="1400" b="1" dirty="0">
                <a:solidFill>
                  <a:schemeClr val="tx1"/>
                </a:solidFill>
              </a:rPr>
              <a:t>Visitor numbers</a:t>
            </a:r>
          </a:p>
          <a:p>
            <a:pPr marL="285750" indent="-285750">
              <a:buFont typeface="Wingdings" panose="05000000000000000000" pitchFamily="2" charset="2"/>
              <a:buChar char="v"/>
            </a:pPr>
            <a:r>
              <a:rPr lang="en-US" sz="1400" b="1" dirty="0">
                <a:solidFill>
                  <a:schemeClr val="tx1"/>
                </a:solidFill>
              </a:rPr>
              <a:t>Visitor expenditure</a:t>
            </a:r>
          </a:p>
          <a:p>
            <a:pPr marL="285750" indent="-285750">
              <a:buFont typeface="Wingdings" panose="05000000000000000000" pitchFamily="2" charset="2"/>
              <a:buChar char="v"/>
            </a:pPr>
            <a:r>
              <a:rPr lang="en-US" sz="1400" b="1" dirty="0">
                <a:solidFill>
                  <a:schemeClr val="tx1"/>
                </a:solidFill>
              </a:rPr>
              <a:t>Investment &amp; infrastructure</a:t>
            </a:r>
          </a:p>
        </p:txBody>
      </p:sp>
      <p:sp>
        <p:nvSpPr>
          <p:cNvPr id="11" name="Rounded Rectangle 8">
            <a:extLst>
              <a:ext uri="{FF2B5EF4-FFF2-40B4-BE49-F238E27FC236}">
                <a16:creationId xmlns:a16="http://schemas.microsoft.com/office/drawing/2014/main" id="{D877E308-96B8-4E8C-A3F8-3B130ACFBFC3}"/>
              </a:ext>
            </a:extLst>
          </p:cNvPr>
          <p:cNvSpPr/>
          <p:nvPr/>
        </p:nvSpPr>
        <p:spPr>
          <a:xfrm>
            <a:off x="5443219" y="2660241"/>
            <a:ext cx="1756518" cy="3384376"/>
          </a:xfrm>
          <a:prstGeom prst="roundRect">
            <a:avLst/>
          </a:prstGeom>
        </p:spPr>
        <p:style>
          <a:lnRef idx="1">
            <a:schemeClr val="accent3"/>
          </a:lnRef>
          <a:fillRef idx="2">
            <a:schemeClr val="accent3"/>
          </a:fillRef>
          <a:effectRef idx="1">
            <a:schemeClr val="accent3"/>
          </a:effectRef>
          <a:fontRef idx="minor">
            <a:schemeClr val="dk1"/>
          </a:fontRef>
        </p:style>
        <p:txBody>
          <a:bodyPr rtlCol="0" anchor="t"/>
          <a:lstStyle/>
          <a:p>
            <a:pPr algn="ctr"/>
            <a:r>
              <a:rPr lang="en-US" sz="1400" b="1" u="sng" dirty="0">
                <a:effectLst>
                  <a:outerShdw blurRad="38100" dist="38100" dir="2700000" algn="tl">
                    <a:srgbClr val="000000">
                      <a:alpha val="43137"/>
                    </a:srgbClr>
                  </a:outerShdw>
                </a:effectLst>
              </a:rPr>
              <a:t>Environment</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Water</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Energy</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Waste</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GHG emissions</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Land</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Ecosystems</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Biodiversity</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Protected areas/parks</a:t>
            </a:r>
          </a:p>
          <a:p>
            <a:pPr marL="285750" indent="-285750">
              <a:buFont typeface="Wingdings" panose="05000000000000000000" pitchFamily="2" charset="2"/>
              <a:buChar char="q"/>
            </a:pPr>
            <a:r>
              <a:rPr lang="en-US" sz="1400" dirty="0">
                <a:effectLst>
                  <a:outerShdw blurRad="38100" dist="38100" dir="2700000" algn="tl">
                    <a:srgbClr val="000000">
                      <a:alpha val="43137"/>
                    </a:srgbClr>
                  </a:outerShdw>
                </a:effectLst>
              </a:rPr>
              <a:t>Natural resources </a:t>
            </a:r>
          </a:p>
          <a:p>
            <a:pPr marL="285750" indent="-285750">
              <a:buFont typeface="Wingdings" panose="05000000000000000000" pitchFamily="2" charset="2"/>
              <a:buChar char="q"/>
            </a:pPr>
            <a:endParaRPr lang="en-US" sz="1400" dirty="0">
              <a:effectLst>
                <a:outerShdw blurRad="38100" dist="38100" dir="2700000" algn="tl">
                  <a:srgbClr val="000000">
                    <a:alpha val="43137"/>
                  </a:srgbClr>
                </a:outerShdw>
              </a:effectLst>
            </a:endParaRPr>
          </a:p>
        </p:txBody>
      </p:sp>
      <p:sp>
        <p:nvSpPr>
          <p:cNvPr id="12" name="Rounded Rectangle 9">
            <a:extLst>
              <a:ext uri="{FF2B5EF4-FFF2-40B4-BE49-F238E27FC236}">
                <a16:creationId xmlns:a16="http://schemas.microsoft.com/office/drawing/2014/main" id="{4DEEC58E-AA29-4620-8BA0-B5A5D2C8FA53}"/>
              </a:ext>
            </a:extLst>
          </p:cNvPr>
          <p:cNvSpPr/>
          <p:nvPr/>
        </p:nvSpPr>
        <p:spPr>
          <a:xfrm>
            <a:off x="7340169" y="2660241"/>
            <a:ext cx="1728192" cy="33843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t"/>
          <a:lstStyle/>
          <a:p>
            <a:pPr algn="ctr"/>
            <a:r>
              <a:rPr lang="en-US" sz="1400" b="1" u="sng" dirty="0">
                <a:effectLst>
                  <a:outerShdw blurRad="38100" dist="38100" dir="2700000" algn="tl">
                    <a:srgbClr val="000000">
                      <a:alpha val="43137"/>
                    </a:srgbClr>
                  </a:outerShdw>
                </a:effectLst>
                <a:latin typeface="Maiandra GD" panose="020E0502030308020204" pitchFamily="34" charset="0"/>
              </a:rPr>
              <a:t>Social</a:t>
            </a:r>
          </a:p>
          <a:p>
            <a:pPr marL="285750" indent="-285750">
              <a:buFont typeface="Wingdings" panose="05000000000000000000" pitchFamily="2" charset="2"/>
              <a:buChar char="ü"/>
            </a:pPr>
            <a:r>
              <a:rPr lang="en-US" sz="1400" dirty="0">
                <a:latin typeface="Maiandra GD" panose="020E0502030308020204" pitchFamily="34" charset="0"/>
              </a:rPr>
              <a:t>Community</a:t>
            </a:r>
          </a:p>
          <a:p>
            <a:pPr marL="285750" indent="-285750">
              <a:buFont typeface="Wingdings" panose="05000000000000000000" pitchFamily="2" charset="2"/>
              <a:buChar char="ü"/>
            </a:pPr>
            <a:r>
              <a:rPr lang="en-US" sz="1400" dirty="0">
                <a:latin typeface="Maiandra GD" panose="020E0502030308020204" pitchFamily="34" charset="0"/>
              </a:rPr>
              <a:t>Health outcomes</a:t>
            </a:r>
          </a:p>
          <a:p>
            <a:pPr marL="285750" indent="-285750">
              <a:buFont typeface="Wingdings" panose="05000000000000000000" pitchFamily="2" charset="2"/>
              <a:buChar char="ü"/>
            </a:pPr>
            <a:r>
              <a:rPr lang="en-US" sz="1400" dirty="0">
                <a:latin typeface="Maiandra GD" panose="020E0502030308020204" pitchFamily="34" charset="0"/>
              </a:rPr>
              <a:t>Education</a:t>
            </a:r>
          </a:p>
          <a:p>
            <a:pPr marL="285750" indent="-285750">
              <a:buFont typeface="Wingdings" panose="05000000000000000000" pitchFamily="2" charset="2"/>
              <a:buChar char="ü"/>
            </a:pPr>
            <a:r>
              <a:rPr lang="en-US" sz="1400" dirty="0">
                <a:latin typeface="Maiandra GD" panose="020E0502030308020204" pitchFamily="34" charset="0"/>
              </a:rPr>
              <a:t>Income &amp; wealth</a:t>
            </a:r>
          </a:p>
          <a:p>
            <a:pPr marL="285750" indent="-285750">
              <a:buFont typeface="Wingdings" panose="05000000000000000000" pitchFamily="2" charset="2"/>
              <a:buChar char="ü"/>
            </a:pPr>
            <a:r>
              <a:rPr lang="en-US" sz="1400" dirty="0">
                <a:latin typeface="Maiandra GD" panose="020E0502030308020204" pitchFamily="34" charset="0"/>
              </a:rPr>
              <a:t>Decent work</a:t>
            </a:r>
          </a:p>
          <a:p>
            <a:pPr marL="285750" indent="-285750">
              <a:buFont typeface="Wingdings" panose="05000000000000000000" pitchFamily="2" charset="2"/>
              <a:buChar char="ü"/>
            </a:pPr>
            <a:r>
              <a:rPr lang="en-US" sz="1400" dirty="0">
                <a:latin typeface="Maiandra GD" panose="020E0502030308020204" pitchFamily="34" charset="0"/>
              </a:rPr>
              <a:t>Governance</a:t>
            </a:r>
          </a:p>
          <a:p>
            <a:pPr marL="285750" indent="-285750">
              <a:buFont typeface="Wingdings" panose="05000000000000000000" pitchFamily="2" charset="2"/>
              <a:buChar char="ü"/>
            </a:pPr>
            <a:r>
              <a:rPr lang="en-US" sz="1400" dirty="0">
                <a:latin typeface="Maiandra GD" panose="020E0502030308020204" pitchFamily="34" charset="0"/>
              </a:rPr>
              <a:t>Human rights</a:t>
            </a:r>
          </a:p>
          <a:p>
            <a:pPr marL="285750" indent="-285750">
              <a:buFont typeface="Wingdings" panose="05000000000000000000" pitchFamily="2" charset="2"/>
              <a:buChar char="ü"/>
            </a:pPr>
            <a:r>
              <a:rPr lang="en-US" sz="1400" dirty="0">
                <a:latin typeface="Maiandra GD" panose="020E0502030308020204" pitchFamily="34" charset="0"/>
              </a:rPr>
              <a:t>Accessibility</a:t>
            </a:r>
          </a:p>
          <a:p>
            <a:pPr marL="285750" indent="-285750">
              <a:buFont typeface="Wingdings" panose="05000000000000000000" pitchFamily="2" charset="2"/>
              <a:buChar char="ü"/>
            </a:pPr>
            <a:r>
              <a:rPr lang="en-US" sz="1400" dirty="0">
                <a:latin typeface="Maiandra GD" panose="020E0502030308020204" pitchFamily="34" charset="0"/>
              </a:rPr>
              <a:t>Culture &amp; heritage</a:t>
            </a:r>
          </a:p>
          <a:p>
            <a:pPr marL="285750" indent="-285750">
              <a:buFont typeface="Wingdings" panose="05000000000000000000" pitchFamily="2" charset="2"/>
              <a:buChar char="ü"/>
            </a:pPr>
            <a:r>
              <a:rPr lang="en-US" sz="1400" dirty="0">
                <a:latin typeface="Maiandra GD" panose="020E0502030308020204" pitchFamily="34" charset="0"/>
              </a:rPr>
              <a:t>security</a:t>
            </a:r>
            <a:r>
              <a:rPr lang="en-US" sz="1400" dirty="0"/>
              <a:t> </a:t>
            </a:r>
          </a:p>
        </p:txBody>
      </p:sp>
      <p:sp>
        <p:nvSpPr>
          <p:cNvPr id="13" name="Rounded Rectangle 10">
            <a:extLst>
              <a:ext uri="{FF2B5EF4-FFF2-40B4-BE49-F238E27FC236}">
                <a16:creationId xmlns:a16="http://schemas.microsoft.com/office/drawing/2014/main" id="{AED6E147-DE96-4078-BA14-8779B51756EE}"/>
              </a:ext>
            </a:extLst>
          </p:cNvPr>
          <p:cNvSpPr/>
          <p:nvPr/>
        </p:nvSpPr>
        <p:spPr>
          <a:xfrm>
            <a:off x="9208793" y="2728959"/>
            <a:ext cx="1431032" cy="3384376"/>
          </a:xfrm>
          <a:prstGeom prst="roundRect">
            <a:avLst/>
          </a:prstGeom>
          <a:gradFill>
            <a:gsLst>
              <a:gs pos="22154">
                <a:srgbClr val="FF280C"/>
              </a:gs>
              <a:gs pos="13280">
                <a:srgbClr val="FF1807"/>
              </a:gs>
              <a:gs pos="0">
                <a:srgbClr val="FF0000"/>
              </a:gs>
              <a:gs pos="80000">
                <a:schemeClr val="accent6">
                  <a:shade val="93000"/>
                  <a:satMod val="130000"/>
                </a:schemeClr>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t>MST in practice: statistics, accounts &amp; indicators</a:t>
            </a:r>
          </a:p>
        </p:txBody>
      </p:sp>
      <p:sp>
        <p:nvSpPr>
          <p:cNvPr id="16" name="TextBox 15">
            <a:extLst>
              <a:ext uri="{FF2B5EF4-FFF2-40B4-BE49-F238E27FC236}">
                <a16:creationId xmlns:a16="http://schemas.microsoft.com/office/drawing/2014/main" id="{99FB6BC3-32D9-4D02-8ECB-071C0C9DD767}"/>
              </a:ext>
            </a:extLst>
          </p:cNvPr>
          <p:cNvSpPr txBox="1"/>
          <p:nvPr/>
        </p:nvSpPr>
        <p:spPr>
          <a:xfrm>
            <a:off x="4299959" y="6093048"/>
            <a:ext cx="4043037" cy="30777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1400" b="1" dirty="0">
                <a:ln w="0"/>
                <a:solidFill>
                  <a:schemeClr val="tx1"/>
                </a:solidFill>
                <a:effectLst>
                  <a:outerShdw blurRad="38100" dist="19050" dir="2700000" algn="tl" rotWithShape="0">
                    <a:schemeClr val="dk1">
                      <a:alpha val="40000"/>
                    </a:schemeClr>
                  </a:outerShdw>
                </a:effectLst>
              </a:rPr>
              <a:t>Spatial scales: Global, National, Regional, Local</a:t>
            </a:r>
          </a:p>
        </p:txBody>
      </p:sp>
    </p:spTree>
    <p:extLst>
      <p:ext uri="{BB962C8B-B14F-4D97-AF65-F5344CB8AC3E}">
        <p14:creationId xmlns:p14="http://schemas.microsoft.com/office/powerpoint/2010/main" val="1996268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CD21EEC-BE54-495B-A735-848B45906026}"/>
              </a:ext>
            </a:extLst>
          </p:cNvPr>
          <p:cNvSpPr txBox="1">
            <a:spLocks/>
          </p:cNvSpPr>
          <p:nvPr/>
        </p:nvSpPr>
        <p:spPr>
          <a:xfrm>
            <a:off x="3343703" y="227339"/>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D9D24"/>
                </a:solidFill>
                <a:effectLst/>
                <a:uLnTx/>
                <a:uFillTx/>
                <a:latin typeface="Arial" panose="020B0604020202020204" pitchFamily="34" charset="0"/>
                <a:ea typeface="+mj-ea"/>
                <a:cs typeface="Arial" panose="020B0604020202020204" pitchFamily="34" charset="0"/>
              </a:rPr>
              <a:t>OUTLINE</a:t>
            </a:r>
          </a:p>
        </p:txBody>
      </p:sp>
      <p:pic>
        <p:nvPicPr>
          <p:cNvPr id="19" name="Picture 18" descr="A close up of a logo&#10;&#10;Description automatically generated">
            <a:extLst>
              <a:ext uri="{FF2B5EF4-FFF2-40B4-BE49-F238E27FC236}">
                <a16:creationId xmlns:a16="http://schemas.microsoft.com/office/drawing/2014/main" id="{30E1301B-3085-4D69-AAD7-76771B811D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20" name="Rectangle 19">
            <a:extLst>
              <a:ext uri="{FF2B5EF4-FFF2-40B4-BE49-F238E27FC236}">
                <a16:creationId xmlns:a16="http://schemas.microsoft.com/office/drawing/2014/main" id="{11D79EDF-BB26-4D75-8A6F-74051A84E055}"/>
              </a:ext>
            </a:extLst>
          </p:cNvPr>
          <p:cNvSpPr/>
          <p:nvPr/>
        </p:nvSpPr>
        <p:spPr>
          <a:xfrm>
            <a:off x="2253282" y="895299"/>
            <a:ext cx="46849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Introduction</a:t>
            </a:r>
          </a:p>
        </p:txBody>
      </p:sp>
      <p:sp>
        <p:nvSpPr>
          <p:cNvPr id="21" name="Rectangle 20">
            <a:extLst>
              <a:ext uri="{FF2B5EF4-FFF2-40B4-BE49-F238E27FC236}">
                <a16:creationId xmlns:a16="http://schemas.microsoft.com/office/drawing/2014/main" id="{7AA8DC1D-AD3B-4B92-BF54-8CD0ABA8F67E}"/>
              </a:ext>
            </a:extLst>
          </p:cNvPr>
          <p:cNvSpPr/>
          <p:nvPr/>
        </p:nvSpPr>
        <p:spPr>
          <a:xfrm>
            <a:off x="913456" y="1065886"/>
            <a:ext cx="894079" cy="73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01</a:t>
            </a:r>
          </a:p>
        </p:txBody>
      </p:sp>
      <p:sp>
        <p:nvSpPr>
          <p:cNvPr id="22" name="Rectangle 21">
            <a:extLst>
              <a:ext uri="{FF2B5EF4-FFF2-40B4-BE49-F238E27FC236}">
                <a16:creationId xmlns:a16="http://schemas.microsoft.com/office/drawing/2014/main" id="{7CD38DCD-22F0-4159-9D10-72551BDD61C6}"/>
              </a:ext>
            </a:extLst>
          </p:cNvPr>
          <p:cNvSpPr/>
          <p:nvPr/>
        </p:nvSpPr>
        <p:spPr>
          <a:xfrm>
            <a:off x="2293053" y="1845006"/>
            <a:ext cx="504539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Sustainability of Urban Tourism</a:t>
            </a:r>
          </a:p>
        </p:txBody>
      </p:sp>
      <p:sp>
        <p:nvSpPr>
          <p:cNvPr id="23" name="Rectangle 22">
            <a:extLst>
              <a:ext uri="{FF2B5EF4-FFF2-40B4-BE49-F238E27FC236}">
                <a16:creationId xmlns:a16="http://schemas.microsoft.com/office/drawing/2014/main" id="{DB7868E7-C862-47B5-B4CE-54DEC143E144}"/>
              </a:ext>
            </a:extLst>
          </p:cNvPr>
          <p:cNvSpPr/>
          <p:nvPr/>
        </p:nvSpPr>
        <p:spPr>
          <a:xfrm>
            <a:off x="764061" y="2206511"/>
            <a:ext cx="1043474" cy="46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02</a:t>
            </a:r>
          </a:p>
        </p:txBody>
      </p:sp>
      <p:sp>
        <p:nvSpPr>
          <p:cNvPr id="24" name="Rectangle 23">
            <a:extLst>
              <a:ext uri="{FF2B5EF4-FFF2-40B4-BE49-F238E27FC236}">
                <a16:creationId xmlns:a16="http://schemas.microsoft.com/office/drawing/2014/main" id="{F2A099B2-389A-4F90-930E-70BEE1120A5E}"/>
              </a:ext>
            </a:extLst>
          </p:cNvPr>
          <p:cNvSpPr/>
          <p:nvPr/>
        </p:nvSpPr>
        <p:spPr>
          <a:xfrm>
            <a:off x="2298404" y="2754542"/>
            <a:ext cx="642029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Economic Dimensions of Urban Tourism</a:t>
            </a:r>
          </a:p>
        </p:txBody>
      </p:sp>
      <p:sp>
        <p:nvSpPr>
          <p:cNvPr id="25" name="Rectangle 24">
            <a:extLst>
              <a:ext uri="{FF2B5EF4-FFF2-40B4-BE49-F238E27FC236}">
                <a16:creationId xmlns:a16="http://schemas.microsoft.com/office/drawing/2014/main" id="{432BB56A-1A94-4965-A381-FECBF4A34E24}"/>
              </a:ext>
            </a:extLst>
          </p:cNvPr>
          <p:cNvSpPr/>
          <p:nvPr/>
        </p:nvSpPr>
        <p:spPr>
          <a:xfrm>
            <a:off x="710396" y="273411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03</a:t>
            </a:r>
          </a:p>
        </p:txBody>
      </p:sp>
      <p:cxnSp>
        <p:nvCxnSpPr>
          <p:cNvPr id="26" name="Straight Connector 25">
            <a:extLst>
              <a:ext uri="{FF2B5EF4-FFF2-40B4-BE49-F238E27FC236}">
                <a16:creationId xmlns:a16="http://schemas.microsoft.com/office/drawing/2014/main" id="{BE95E646-EB49-4CB6-9532-26950C89E219}"/>
              </a:ext>
            </a:extLst>
          </p:cNvPr>
          <p:cNvCxnSpPr>
            <a:cxnSpLocks/>
          </p:cNvCxnSpPr>
          <p:nvPr/>
        </p:nvCxnSpPr>
        <p:spPr>
          <a:xfrm>
            <a:off x="710396" y="3639114"/>
            <a:ext cx="7795651" cy="11066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753614-7C25-4E48-8B1C-760BA1FCCBB6}"/>
              </a:ext>
            </a:extLst>
          </p:cNvPr>
          <p:cNvSpPr txBox="1"/>
          <p:nvPr/>
        </p:nvSpPr>
        <p:spPr>
          <a:xfrm>
            <a:off x="-1754987" y="3639114"/>
            <a:ext cx="609777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04</a:t>
            </a:r>
          </a:p>
        </p:txBody>
      </p:sp>
      <p:sp>
        <p:nvSpPr>
          <p:cNvPr id="14" name="Rectangle 13">
            <a:extLst>
              <a:ext uri="{FF2B5EF4-FFF2-40B4-BE49-F238E27FC236}">
                <a16:creationId xmlns:a16="http://schemas.microsoft.com/office/drawing/2014/main" id="{D05D26FE-8087-44F5-BD45-1DA05CA06B9C}"/>
              </a:ext>
            </a:extLst>
          </p:cNvPr>
          <p:cNvSpPr/>
          <p:nvPr/>
        </p:nvSpPr>
        <p:spPr>
          <a:xfrm>
            <a:off x="2298403" y="3520542"/>
            <a:ext cx="6937709"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Environmental Dimensions of Urban Tourism</a:t>
            </a:r>
          </a:p>
        </p:txBody>
      </p:sp>
      <p:sp>
        <p:nvSpPr>
          <p:cNvPr id="28" name="TextBox 27">
            <a:extLst>
              <a:ext uri="{FF2B5EF4-FFF2-40B4-BE49-F238E27FC236}">
                <a16:creationId xmlns:a16="http://schemas.microsoft.com/office/drawing/2014/main" id="{0371A37D-00DA-4FED-B45B-8F9BC316592C}"/>
              </a:ext>
            </a:extLst>
          </p:cNvPr>
          <p:cNvSpPr txBox="1"/>
          <p:nvPr/>
        </p:nvSpPr>
        <p:spPr>
          <a:xfrm>
            <a:off x="-2127312" y="4496508"/>
            <a:ext cx="694306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05</a:t>
            </a:r>
          </a:p>
        </p:txBody>
      </p:sp>
      <p:sp>
        <p:nvSpPr>
          <p:cNvPr id="29" name="TextBox 28">
            <a:extLst>
              <a:ext uri="{FF2B5EF4-FFF2-40B4-BE49-F238E27FC236}">
                <a16:creationId xmlns:a16="http://schemas.microsoft.com/office/drawing/2014/main" id="{942AED7C-CCE6-4FF3-AE81-09EC8F9635CE}"/>
              </a:ext>
            </a:extLst>
          </p:cNvPr>
          <p:cNvSpPr txBox="1"/>
          <p:nvPr/>
        </p:nvSpPr>
        <p:spPr>
          <a:xfrm>
            <a:off x="-2212044" y="5360721"/>
            <a:ext cx="714507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06</a:t>
            </a:r>
          </a:p>
        </p:txBody>
      </p:sp>
      <p:sp>
        <p:nvSpPr>
          <p:cNvPr id="30" name="Rectangle 29">
            <a:extLst>
              <a:ext uri="{FF2B5EF4-FFF2-40B4-BE49-F238E27FC236}">
                <a16:creationId xmlns:a16="http://schemas.microsoft.com/office/drawing/2014/main" id="{BEC1707F-CCA4-4395-AAD9-E389DB6937D7}"/>
              </a:ext>
            </a:extLst>
          </p:cNvPr>
          <p:cNvSpPr/>
          <p:nvPr/>
        </p:nvSpPr>
        <p:spPr>
          <a:xfrm>
            <a:off x="2293053" y="4347555"/>
            <a:ext cx="6425645"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Social Dimensions of Urban Tourism</a:t>
            </a:r>
          </a:p>
        </p:txBody>
      </p:sp>
      <p:sp>
        <p:nvSpPr>
          <p:cNvPr id="31" name="Rectangle 30">
            <a:extLst>
              <a:ext uri="{FF2B5EF4-FFF2-40B4-BE49-F238E27FC236}">
                <a16:creationId xmlns:a16="http://schemas.microsoft.com/office/drawing/2014/main" id="{A3D7B7F5-CE62-47A0-9169-970EB4AB3FC4}"/>
              </a:ext>
            </a:extLst>
          </p:cNvPr>
          <p:cNvSpPr/>
          <p:nvPr/>
        </p:nvSpPr>
        <p:spPr>
          <a:xfrm>
            <a:off x="2253282" y="5174568"/>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Conclusion</a:t>
            </a:r>
          </a:p>
        </p:txBody>
      </p:sp>
    </p:spTree>
    <p:extLst>
      <p:ext uri="{BB962C8B-B14F-4D97-AF65-F5344CB8AC3E}">
        <p14:creationId xmlns:p14="http://schemas.microsoft.com/office/powerpoint/2010/main" val="1851278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DA75-06AC-4178-987F-A3A8E3CBBEE0}"/>
              </a:ext>
            </a:extLst>
          </p:cNvPr>
          <p:cNvSpPr>
            <a:spLocks noGrp="1"/>
          </p:cNvSpPr>
          <p:nvPr>
            <p:ph type="title"/>
          </p:nvPr>
        </p:nvSpPr>
        <p:spPr/>
        <p:txBody>
          <a:bodyPr>
            <a:normAutofit fontScale="90000"/>
          </a:bodyPr>
          <a:lstStyle/>
          <a:p>
            <a:r>
              <a:rPr lang="en-US" sz="3200" b="1" dirty="0"/>
              <a:t>Direct Contribution of Tourism (</a:t>
            </a:r>
            <a:r>
              <a:rPr lang="en-US" sz="2700" b="1" dirty="0"/>
              <a:t>Measured by Tourism Satellite Accounts, TSA)</a:t>
            </a:r>
            <a:endParaRPr lang="en-US" sz="2700" dirty="0"/>
          </a:p>
        </p:txBody>
      </p:sp>
      <p:sp>
        <p:nvSpPr>
          <p:cNvPr id="9" name="Rectangle 8">
            <a:extLst>
              <a:ext uri="{FF2B5EF4-FFF2-40B4-BE49-F238E27FC236}">
                <a16:creationId xmlns:a16="http://schemas.microsoft.com/office/drawing/2014/main" id="{6E5A1698-1D27-4E30-9D33-2287311362E2}"/>
              </a:ext>
            </a:extLst>
          </p:cNvPr>
          <p:cNvSpPr/>
          <p:nvPr/>
        </p:nvSpPr>
        <p:spPr>
          <a:xfrm>
            <a:off x="1" y="910032"/>
            <a:ext cx="6786390" cy="14890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0" indent="0" eaLnBrk="0" fontAlgn="base" hangingPunct="0">
              <a:spcBef>
                <a:spcPct val="0"/>
              </a:spcBef>
              <a:spcAft>
                <a:spcPct val="0"/>
              </a:spcAft>
              <a:buNone/>
            </a:pPr>
            <a:r>
              <a:rPr lang="en-US" sz="2000" dirty="0">
                <a:ea typeface="Times New Roman" pitchFamily="18" charset="0"/>
                <a:cs typeface="Times New Roman" pitchFamily="18" charset="0"/>
              </a:rPr>
              <a:t>(</a:t>
            </a:r>
            <a:r>
              <a:rPr lang="en-US" sz="2000" dirty="0">
                <a:solidFill>
                  <a:schemeClr val="tx1"/>
                </a:solidFill>
                <a:ea typeface="Times New Roman" pitchFamily="18" charset="0"/>
                <a:cs typeface="Times New Roman" pitchFamily="18" charset="0"/>
              </a:rPr>
              <a:t>a) Estimates </a:t>
            </a:r>
          </a:p>
          <a:p>
            <a:pPr marL="800100" lvl="1" indent="-342900" eaLnBrk="0" fontAlgn="base" hangingPunct="0">
              <a:spcBef>
                <a:spcPct val="0"/>
              </a:spcBef>
              <a:spcAft>
                <a:spcPct val="0"/>
              </a:spcAft>
              <a:buFont typeface="Wingdings" panose="05000000000000000000" pitchFamily="2" charset="2"/>
              <a:buChar char="§"/>
            </a:pPr>
            <a:r>
              <a:rPr lang="en-US" sz="2000" dirty="0">
                <a:solidFill>
                  <a:schemeClr val="tx1"/>
                </a:solidFill>
                <a:ea typeface="Times New Roman" pitchFamily="18" charset="0"/>
                <a:cs typeface="Times New Roman" pitchFamily="18" charset="0"/>
              </a:rPr>
              <a:t> tourism demand (TSA Table 1-4)</a:t>
            </a:r>
            <a:endParaRPr lang="en-ZA" sz="2000" dirty="0">
              <a:solidFill>
                <a:schemeClr val="tx1"/>
              </a:solidFill>
              <a:cs typeface="Arial" pitchFamily="34" charset="0"/>
            </a:endParaRPr>
          </a:p>
          <a:p>
            <a:pPr marL="800100" lvl="1" indent="-342900" eaLnBrk="0" fontAlgn="base" hangingPunct="0">
              <a:spcBef>
                <a:spcPct val="0"/>
              </a:spcBef>
              <a:spcAft>
                <a:spcPct val="0"/>
              </a:spcAft>
              <a:buFont typeface="Wingdings" panose="05000000000000000000" pitchFamily="2" charset="2"/>
              <a:buChar char="§"/>
            </a:pPr>
            <a:r>
              <a:rPr lang="en-US" sz="2000" dirty="0">
                <a:solidFill>
                  <a:schemeClr val="tx1"/>
                </a:solidFill>
                <a:ea typeface="Times New Roman" pitchFamily="18" charset="0"/>
                <a:cs typeface="Times New Roman" pitchFamily="18" charset="0"/>
              </a:rPr>
              <a:t> tourism supply (TSA Table 5-6)</a:t>
            </a:r>
            <a:endParaRPr lang="en-ZA" sz="2000" dirty="0">
              <a:solidFill>
                <a:schemeClr val="tx1"/>
              </a:solidFill>
              <a:cs typeface="Arial" pitchFamily="34" charset="0"/>
            </a:endParaRPr>
          </a:p>
          <a:p>
            <a:pPr marL="800100" lvl="1" indent="-342900" eaLnBrk="0" fontAlgn="base" hangingPunct="0">
              <a:spcBef>
                <a:spcPct val="0"/>
              </a:spcBef>
              <a:spcAft>
                <a:spcPct val="0"/>
              </a:spcAft>
              <a:buFont typeface="Wingdings" panose="05000000000000000000" pitchFamily="2" charset="2"/>
              <a:buChar char="§"/>
            </a:pPr>
            <a:r>
              <a:rPr lang="en-US" sz="2000" dirty="0">
                <a:solidFill>
                  <a:schemeClr val="tx1"/>
                </a:solidFill>
                <a:ea typeface="Times New Roman" pitchFamily="18" charset="0"/>
                <a:cs typeface="Times New Roman" pitchFamily="18" charset="0"/>
              </a:rPr>
              <a:t> value added by tourism activities in the economy (TSA Table 6)</a:t>
            </a:r>
            <a:endParaRPr lang="en-ZA" sz="2000" dirty="0">
              <a:solidFill>
                <a:schemeClr val="tx1"/>
              </a:solidFill>
              <a:cs typeface="Arial" pitchFamily="34" charset="0"/>
            </a:endParaRPr>
          </a:p>
        </p:txBody>
      </p:sp>
      <p:sp>
        <p:nvSpPr>
          <p:cNvPr id="12" name="Rectangle 11">
            <a:extLst>
              <a:ext uri="{FF2B5EF4-FFF2-40B4-BE49-F238E27FC236}">
                <a16:creationId xmlns:a16="http://schemas.microsoft.com/office/drawing/2014/main" id="{7772A6C4-B8DA-4DB8-9DEA-645A86136CC5}"/>
              </a:ext>
            </a:extLst>
          </p:cNvPr>
          <p:cNvSpPr/>
          <p:nvPr/>
        </p:nvSpPr>
        <p:spPr>
          <a:xfrm>
            <a:off x="0" y="2686360"/>
            <a:ext cx="6786390"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0" indent="0" eaLnBrk="0" fontAlgn="base" hangingPunct="0">
              <a:spcBef>
                <a:spcPct val="0"/>
              </a:spcBef>
              <a:spcAft>
                <a:spcPct val="0"/>
              </a:spcAft>
              <a:buNone/>
            </a:pPr>
            <a:r>
              <a:rPr lang="en-US" sz="2000" dirty="0">
                <a:solidFill>
                  <a:schemeClr val="tx1"/>
                </a:solidFill>
                <a:ea typeface="Times New Roman" pitchFamily="18" charset="0"/>
                <a:cs typeface="Times New Roman" pitchFamily="18" charset="0"/>
              </a:rPr>
              <a:t>(b) Establish level of employment generated by tourism activities (TSA Table 7)</a:t>
            </a:r>
            <a:endParaRPr lang="en-ZA" sz="2000" dirty="0">
              <a:solidFill>
                <a:schemeClr val="tx1"/>
              </a:solidFill>
              <a:cs typeface="Arial" pitchFamily="34" charset="0"/>
            </a:endParaRPr>
          </a:p>
        </p:txBody>
      </p:sp>
      <p:sp>
        <p:nvSpPr>
          <p:cNvPr id="13" name="Rectangle 12">
            <a:extLst>
              <a:ext uri="{FF2B5EF4-FFF2-40B4-BE49-F238E27FC236}">
                <a16:creationId xmlns:a16="http://schemas.microsoft.com/office/drawing/2014/main" id="{30C78F71-067A-42BA-820E-58E573D6964A}"/>
              </a:ext>
            </a:extLst>
          </p:cNvPr>
          <p:cNvSpPr/>
          <p:nvPr/>
        </p:nvSpPr>
        <p:spPr>
          <a:xfrm>
            <a:off x="0" y="4700816"/>
            <a:ext cx="6786390"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0" indent="0" eaLnBrk="0" fontAlgn="base" hangingPunct="0">
              <a:spcBef>
                <a:spcPct val="0"/>
              </a:spcBef>
              <a:spcAft>
                <a:spcPct val="0"/>
              </a:spcAft>
              <a:buNone/>
            </a:pPr>
            <a:r>
              <a:rPr lang="en-US" sz="2000" dirty="0">
                <a:solidFill>
                  <a:schemeClr val="tx1"/>
                </a:solidFill>
                <a:cs typeface="Times New Roman" pitchFamily="18" charset="0"/>
              </a:rPr>
              <a:t>(d) Assess tourism collective consumption mainly by the government (TSA Table 9)</a:t>
            </a:r>
          </a:p>
        </p:txBody>
      </p:sp>
      <p:sp>
        <p:nvSpPr>
          <p:cNvPr id="10" name="Rectangle 9">
            <a:extLst>
              <a:ext uri="{FF2B5EF4-FFF2-40B4-BE49-F238E27FC236}">
                <a16:creationId xmlns:a16="http://schemas.microsoft.com/office/drawing/2014/main" id="{2218C4C2-B493-4B65-A533-9B907A146593}"/>
              </a:ext>
            </a:extLst>
          </p:cNvPr>
          <p:cNvSpPr/>
          <p:nvPr/>
        </p:nvSpPr>
        <p:spPr>
          <a:xfrm>
            <a:off x="0" y="3693588"/>
            <a:ext cx="6786390"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0" indent="0" eaLnBrk="0" fontAlgn="base" hangingPunct="0">
              <a:spcBef>
                <a:spcPct val="0"/>
              </a:spcBef>
              <a:spcAft>
                <a:spcPct val="0"/>
              </a:spcAft>
              <a:buNone/>
            </a:pPr>
            <a:r>
              <a:rPr lang="en-US" sz="2000" dirty="0">
                <a:solidFill>
                  <a:schemeClr val="tx1"/>
                </a:solidFill>
                <a:ea typeface="Times New Roman" pitchFamily="18" charset="0"/>
                <a:cs typeface="Times New Roman" pitchFamily="18" charset="0"/>
              </a:rPr>
              <a:t>(c) Approximate gross fixed capital formation in the sector (TSA Table 8)</a:t>
            </a:r>
          </a:p>
        </p:txBody>
      </p:sp>
      <p:sp>
        <p:nvSpPr>
          <p:cNvPr id="14" name="Rectangle 13">
            <a:extLst>
              <a:ext uri="{FF2B5EF4-FFF2-40B4-BE49-F238E27FC236}">
                <a16:creationId xmlns:a16="http://schemas.microsoft.com/office/drawing/2014/main" id="{3D699FB0-4B22-4BB5-94AC-097DED922140}"/>
              </a:ext>
            </a:extLst>
          </p:cNvPr>
          <p:cNvSpPr/>
          <p:nvPr/>
        </p:nvSpPr>
        <p:spPr>
          <a:xfrm>
            <a:off x="0" y="5611406"/>
            <a:ext cx="6786390"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0" indent="0" eaLnBrk="0" fontAlgn="base" hangingPunct="0">
              <a:spcBef>
                <a:spcPct val="0"/>
              </a:spcBef>
              <a:spcAft>
                <a:spcPct val="0"/>
              </a:spcAft>
              <a:buNone/>
            </a:pPr>
            <a:r>
              <a:rPr lang="en-US" sz="2000" dirty="0">
                <a:solidFill>
                  <a:schemeClr val="tx1"/>
                </a:solidFill>
                <a:cs typeface="Times New Roman" pitchFamily="18" charset="0"/>
              </a:rPr>
              <a:t>(e) State tourism non-monetary indicators (TSA Table 10)</a:t>
            </a:r>
          </a:p>
        </p:txBody>
      </p:sp>
      <p:pic>
        <p:nvPicPr>
          <p:cNvPr id="5" name="Picture 4" descr="Flowing water">
            <a:extLst>
              <a:ext uri="{FF2B5EF4-FFF2-40B4-BE49-F238E27FC236}">
                <a16:creationId xmlns:a16="http://schemas.microsoft.com/office/drawing/2014/main" id="{9EC81D3F-6519-4CB8-940F-BAB48BA54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839756"/>
            <a:ext cx="5162550" cy="5585987"/>
          </a:xfrm>
          <a:prstGeom prst="rect">
            <a:avLst/>
          </a:prstGeom>
        </p:spPr>
      </p:pic>
    </p:spTree>
    <p:extLst>
      <p:ext uri="{BB962C8B-B14F-4D97-AF65-F5344CB8AC3E}">
        <p14:creationId xmlns:p14="http://schemas.microsoft.com/office/powerpoint/2010/main" val="102619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1000"/>
                                        <p:tgtEl>
                                          <p:spTgt spid="9">
                                            <p:txEl>
                                              <p:pRg st="3" end="3"/>
                                            </p:txEl>
                                          </p:spTgt>
                                        </p:tgtEl>
                                      </p:cBhvr>
                                    </p:animEffect>
                                    <p:anim calcmode="lin" valueType="num">
                                      <p:cBhvr>
                                        <p:cTn id="2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fade">
                                      <p:cBhvr>
                                        <p:cTn id="29" dur="1000"/>
                                        <p:tgtEl>
                                          <p:spTgt spid="12">
                                            <p:txEl>
                                              <p:pRg st="0" end="0"/>
                                            </p:txEl>
                                          </p:spTgt>
                                        </p:tgtEl>
                                      </p:cBhvr>
                                    </p:animEffect>
                                    <p:anim calcmode="lin" valueType="num">
                                      <p:cBhvr>
                                        <p:cTn id="30"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fade">
                                      <p:cBhvr>
                                        <p:cTn id="36" dur="1000"/>
                                        <p:tgtEl>
                                          <p:spTgt spid="10">
                                            <p:txEl>
                                              <p:pRg st="0" end="0"/>
                                            </p:txEl>
                                          </p:spTgt>
                                        </p:tgtEl>
                                      </p:cBhvr>
                                    </p:animEffect>
                                    <p:anim calcmode="lin" valueType="num">
                                      <p:cBhvr>
                                        <p:cTn id="37"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Effect transition="in" filter="fade">
                                      <p:cBhvr>
                                        <p:cTn id="43" dur="1000"/>
                                        <p:tgtEl>
                                          <p:spTgt spid="13">
                                            <p:txEl>
                                              <p:pRg st="0" end="0"/>
                                            </p:txEl>
                                          </p:spTgt>
                                        </p:tgtEl>
                                      </p:cBhvr>
                                    </p:animEffect>
                                    <p:anim calcmode="lin" valueType="num">
                                      <p:cBhvr>
                                        <p:cTn id="44"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xEl>
                                              <p:pRg st="0" end="0"/>
                                            </p:txEl>
                                          </p:spTgt>
                                        </p:tgtEl>
                                        <p:attrNameLst>
                                          <p:attrName>style.visibility</p:attrName>
                                        </p:attrNameLst>
                                      </p:cBhvr>
                                      <p:to>
                                        <p:strVal val="visible"/>
                                      </p:to>
                                    </p:set>
                                    <p:animEffect transition="in" filter="fade">
                                      <p:cBhvr>
                                        <p:cTn id="50" dur="1000"/>
                                        <p:tgtEl>
                                          <p:spTgt spid="14">
                                            <p:txEl>
                                              <p:pRg st="0" end="0"/>
                                            </p:txEl>
                                          </p:spTgt>
                                        </p:tgtEl>
                                      </p:cBhvr>
                                    </p:animEffect>
                                    <p:anim calcmode="lin" valueType="num">
                                      <p:cBhvr>
                                        <p:cTn id="51"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F3645-8D0E-4079-8755-839C6792C9F4}"/>
              </a:ext>
            </a:extLst>
          </p:cNvPr>
          <p:cNvSpPr>
            <a:spLocks noGrp="1"/>
          </p:cNvSpPr>
          <p:nvPr>
            <p:ph type="title"/>
          </p:nvPr>
        </p:nvSpPr>
        <p:spPr/>
        <p:txBody>
          <a:bodyPr/>
          <a:lstStyle/>
          <a:p>
            <a:pPr algn="ctr"/>
            <a:r>
              <a:rPr lang="en-US" sz="3200" dirty="0"/>
              <a:t>Interaction of the TSA variables</a:t>
            </a:r>
            <a:endParaRPr lang="en-US" dirty="0"/>
          </a:p>
        </p:txBody>
      </p:sp>
      <p:sp>
        <p:nvSpPr>
          <p:cNvPr id="8" name="Title 1">
            <a:extLst>
              <a:ext uri="{FF2B5EF4-FFF2-40B4-BE49-F238E27FC236}">
                <a16:creationId xmlns:a16="http://schemas.microsoft.com/office/drawing/2014/main" id="{0E48B340-8921-4B41-B128-58F0ECDBF7EC}"/>
              </a:ext>
            </a:extLst>
          </p:cNvPr>
          <p:cNvSpPr txBox="1">
            <a:spLocks/>
          </p:cNvSpPr>
          <p:nvPr/>
        </p:nvSpPr>
        <p:spPr>
          <a:xfrm>
            <a:off x="0" y="1652765"/>
            <a:ext cx="2845578" cy="3800120"/>
          </a:xfrm>
          <a:prstGeom prst="rect">
            <a:avLst/>
          </a:prstGeom>
          <a:solidFill>
            <a:schemeClr val="accent1">
              <a:lumMod val="20000"/>
              <a:lumOff val="80000"/>
            </a:schemeClr>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rgbClr val="1C3867"/>
                </a:solidFill>
                <a:latin typeface="+mn-lt"/>
                <a:ea typeface="+mj-ea"/>
                <a:cs typeface="+mj-cs"/>
              </a:defRPr>
            </a:lvl1pPr>
          </a:lstStyle>
          <a:p>
            <a:r>
              <a:rPr lang="en-US" sz="3100" dirty="0"/>
              <a:t>Interaction of the TSA variables and their link with those of the National Accounts</a:t>
            </a:r>
          </a:p>
        </p:txBody>
      </p:sp>
      <p:pic>
        <p:nvPicPr>
          <p:cNvPr id="9" name="Content Placeholder 3" descr="Diagram&#10;&#10;Description automatically generated">
            <a:extLst>
              <a:ext uri="{FF2B5EF4-FFF2-40B4-BE49-F238E27FC236}">
                <a16:creationId xmlns:a16="http://schemas.microsoft.com/office/drawing/2014/main" id="{D120B2D6-E33A-47B9-A65B-605CACF347E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2845578" y="866775"/>
            <a:ext cx="9108297" cy="5534025"/>
          </a:xfrm>
          <a:prstGeom prst="rect">
            <a:avLst/>
          </a:prstGeom>
        </p:spPr>
      </p:pic>
    </p:spTree>
    <p:extLst>
      <p:ext uri="{BB962C8B-B14F-4D97-AF65-F5344CB8AC3E}">
        <p14:creationId xmlns:p14="http://schemas.microsoft.com/office/powerpoint/2010/main" val="2983057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D938-C2F5-47D6-A39C-994E4D9122D3}"/>
              </a:ext>
            </a:extLst>
          </p:cNvPr>
          <p:cNvSpPr>
            <a:spLocks noGrp="1"/>
          </p:cNvSpPr>
          <p:nvPr>
            <p:ph type="title"/>
          </p:nvPr>
        </p:nvSpPr>
        <p:spPr/>
        <p:txBody>
          <a:bodyPr/>
          <a:lstStyle/>
          <a:p>
            <a:r>
              <a:rPr lang="en-US" dirty="0"/>
              <a:t>Cont.</a:t>
            </a:r>
          </a:p>
        </p:txBody>
      </p:sp>
      <p:sp>
        <p:nvSpPr>
          <p:cNvPr id="7" name="Rectangle 6">
            <a:extLst>
              <a:ext uri="{FF2B5EF4-FFF2-40B4-BE49-F238E27FC236}">
                <a16:creationId xmlns:a16="http://schemas.microsoft.com/office/drawing/2014/main" id="{EB783E47-C179-43E2-93F7-156F5AE4CBCE}"/>
              </a:ext>
            </a:extLst>
          </p:cNvPr>
          <p:cNvSpPr/>
          <p:nvPr/>
        </p:nvSpPr>
        <p:spPr>
          <a:xfrm>
            <a:off x="0" y="820204"/>
            <a:ext cx="12036056" cy="585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Inbound Tourism- visitors into urban centers from other parts of the country and the rest of the world (Excursionists and Tourists)</a:t>
            </a:r>
          </a:p>
        </p:txBody>
      </p:sp>
      <p:sp>
        <p:nvSpPr>
          <p:cNvPr id="8" name="Rectangle 7">
            <a:extLst>
              <a:ext uri="{FF2B5EF4-FFF2-40B4-BE49-F238E27FC236}">
                <a16:creationId xmlns:a16="http://schemas.microsoft.com/office/drawing/2014/main" id="{CC3AA1F0-DB59-449A-B958-74DD4EA59211}"/>
              </a:ext>
            </a:extLst>
          </p:cNvPr>
          <p:cNvSpPr/>
          <p:nvPr/>
        </p:nvSpPr>
        <p:spPr>
          <a:xfrm>
            <a:off x="0" y="1470686"/>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Domestic Tourism – movement of residents within urban boundaries</a:t>
            </a:r>
          </a:p>
        </p:txBody>
      </p:sp>
      <p:sp>
        <p:nvSpPr>
          <p:cNvPr id="9" name="Rectangle 8">
            <a:extLst>
              <a:ext uri="{FF2B5EF4-FFF2-40B4-BE49-F238E27FC236}">
                <a16:creationId xmlns:a16="http://schemas.microsoft.com/office/drawing/2014/main" id="{C7551815-32DE-4C9A-BA91-8E68301DF573}"/>
              </a:ext>
            </a:extLst>
          </p:cNvPr>
          <p:cNvSpPr/>
          <p:nvPr/>
        </p:nvSpPr>
        <p:spPr>
          <a:xfrm>
            <a:off x="0" y="2020857"/>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Outbound Tourism- residents leaving urban centers to other parts of the country and the rest of the world</a:t>
            </a:r>
          </a:p>
        </p:txBody>
      </p:sp>
      <p:sp>
        <p:nvSpPr>
          <p:cNvPr id="10" name="Rectangle 9">
            <a:extLst>
              <a:ext uri="{FF2B5EF4-FFF2-40B4-BE49-F238E27FC236}">
                <a16:creationId xmlns:a16="http://schemas.microsoft.com/office/drawing/2014/main" id="{352E7289-54BE-4EA7-AF9A-60FE736D6D19}"/>
              </a:ext>
            </a:extLst>
          </p:cNvPr>
          <p:cNvSpPr/>
          <p:nvPr/>
        </p:nvSpPr>
        <p:spPr>
          <a:xfrm>
            <a:off x="0" y="2580990"/>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Internal Tourism- tourism activity within boundaries of urban centers (Inbound and Domestic tourism)</a:t>
            </a:r>
          </a:p>
        </p:txBody>
      </p:sp>
      <p:sp>
        <p:nvSpPr>
          <p:cNvPr id="11" name="Rectangle 10">
            <a:extLst>
              <a:ext uri="{FF2B5EF4-FFF2-40B4-BE49-F238E27FC236}">
                <a16:creationId xmlns:a16="http://schemas.microsoft.com/office/drawing/2014/main" id="{1B65271A-9079-4C86-8FC7-505DD30A0812}"/>
              </a:ext>
            </a:extLst>
          </p:cNvPr>
          <p:cNvSpPr/>
          <p:nvPr/>
        </p:nvSpPr>
        <p:spPr>
          <a:xfrm>
            <a:off x="0" y="3173778"/>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Tourism Production- goods and services produced within urban boundaries for internal tourism consumption</a:t>
            </a:r>
          </a:p>
        </p:txBody>
      </p:sp>
      <p:sp>
        <p:nvSpPr>
          <p:cNvPr id="12" name="Rectangle 11">
            <a:extLst>
              <a:ext uri="{FF2B5EF4-FFF2-40B4-BE49-F238E27FC236}">
                <a16:creationId xmlns:a16="http://schemas.microsoft.com/office/drawing/2014/main" id="{FDC5F9FE-A75C-48FB-9E40-639758F243FC}"/>
              </a:ext>
            </a:extLst>
          </p:cNvPr>
          <p:cNvSpPr/>
          <p:nvPr/>
        </p:nvSpPr>
        <p:spPr>
          <a:xfrm>
            <a:off x="0" y="3751933"/>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Production and consumption of tourism commodities within urban boundaries</a:t>
            </a:r>
          </a:p>
        </p:txBody>
      </p:sp>
      <p:sp>
        <p:nvSpPr>
          <p:cNvPr id="13" name="Rectangle 12">
            <a:extLst>
              <a:ext uri="{FF2B5EF4-FFF2-40B4-BE49-F238E27FC236}">
                <a16:creationId xmlns:a16="http://schemas.microsoft.com/office/drawing/2014/main" id="{D5ED08DF-10A6-4142-A7F4-E8389D430A3D}"/>
              </a:ext>
            </a:extLst>
          </p:cNvPr>
          <p:cNvSpPr/>
          <p:nvPr/>
        </p:nvSpPr>
        <p:spPr>
          <a:xfrm>
            <a:off x="0" y="4330088"/>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Employment- jobs created by tourism establishments within urban centers</a:t>
            </a:r>
          </a:p>
        </p:txBody>
      </p:sp>
      <p:sp>
        <p:nvSpPr>
          <p:cNvPr id="14" name="Rectangle 13">
            <a:extLst>
              <a:ext uri="{FF2B5EF4-FFF2-40B4-BE49-F238E27FC236}">
                <a16:creationId xmlns:a16="http://schemas.microsoft.com/office/drawing/2014/main" id="{0F446D4A-B033-4FBC-A6BA-56E5E7062F5A}"/>
              </a:ext>
            </a:extLst>
          </p:cNvPr>
          <p:cNvSpPr/>
          <p:nvPr/>
        </p:nvSpPr>
        <p:spPr>
          <a:xfrm>
            <a:off x="0" y="4893610"/>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Gross Fixed Capital Formation- general investment within tourism sector of urban centers</a:t>
            </a:r>
          </a:p>
        </p:txBody>
      </p:sp>
      <p:sp>
        <p:nvSpPr>
          <p:cNvPr id="15" name="Rectangle 14">
            <a:extLst>
              <a:ext uri="{FF2B5EF4-FFF2-40B4-BE49-F238E27FC236}">
                <a16:creationId xmlns:a16="http://schemas.microsoft.com/office/drawing/2014/main" id="{CC96B3FF-58F9-4A64-B5ED-E33E4FE77D8C}"/>
              </a:ext>
            </a:extLst>
          </p:cNvPr>
          <p:cNvSpPr/>
          <p:nvPr/>
        </p:nvSpPr>
        <p:spPr>
          <a:xfrm>
            <a:off x="0" y="5457132"/>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Tourism collective consumption- government and other public consumption on tourism within urban centers</a:t>
            </a:r>
          </a:p>
        </p:txBody>
      </p:sp>
      <p:sp>
        <p:nvSpPr>
          <p:cNvPr id="16" name="Rectangle 15">
            <a:extLst>
              <a:ext uri="{FF2B5EF4-FFF2-40B4-BE49-F238E27FC236}">
                <a16:creationId xmlns:a16="http://schemas.microsoft.com/office/drawing/2014/main" id="{BBE995B8-0E95-4875-A1B2-0095C1F7851F}"/>
              </a:ext>
            </a:extLst>
          </p:cNvPr>
          <p:cNvSpPr/>
          <p:nvPr/>
        </p:nvSpPr>
        <p:spPr>
          <a:xfrm>
            <a:off x="0" y="6020654"/>
            <a:ext cx="12036056" cy="471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000" dirty="0">
                <a:solidFill>
                  <a:schemeClr val="tx1"/>
                </a:solidFill>
                <a:cs typeface="Arial" pitchFamily="34" charset="0"/>
              </a:rPr>
              <a:t>Non-monetary indicators, for instance, bed/room numbers and occupancy rates within specific urban </a:t>
            </a:r>
            <a:r>
              <a:rPr lang="en-US" sz="2000" dirty="0" err="1">
                <a:solidFill>
                  <a:schemeClr val="tx1"/>
                </a:solidFill>
                <a:cs typeface="Arial" pitchFamily="34" charset="0"/>
              </a:rPr>
              <a:t>centres</a:t>
            </a:r>
            <a:r>
              <a:rPr lang="en-US" sz="2000" dirty="0">
                <a:solidFill>
                  <a:schemeClr val="tx1"/>
                </a:solidFill>
                <a:cs typeface="Arial" pitchFamily="34" charset="0"/>
              </a:rPr>
              <a:t> </a:t>
            </a:r>
            <a:endParaRPr lang="en-ZA" sz="2000" dirty="0">
              <a:solidFill>
                <a:schemeClr val="tx1"/>
              </a:solidFill>
              <a:cs typeface="Arial" pitchFamily="34" charset="0"/>
            </a:endParaRPr>
          </a:p>
        </p:txBody>
      </p:sp>
    </p:spTree>
    <p:extLst>
      <p:ext uri="{BB962C8B-B14F-4D97-AF65-F5344CB8AC3E}">
        <p14:creationId xmlns:p14="http://schemas.microsoft.com/office/powerpoint/2010/main" val="72226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fade">
                                      <p:cBhvr>
                                        <p:cTn id="12" dur="1000"/>
                                        <p:tgtEl>
                                          <p:spTgt spid="7">
                                            <p:bg/>
                                          </p:spTgt>
                                        </p:tgtEl>
                                      </p:cBhvr>
                                    </p:animEffect>
                                    <p:anim calcmode="lin" valueType="num">
                                      <p:cBhvr>
                                        <p:cTn id="13" dur="1000" fill="hold"/>
                                        <p:tgtEl>
                                          <p:spTgt spid="7">
                                            <p:bg/>
                                          </p:spTgt>
                                        </p:tgtEl>
                                        <p:attrNameLst>
                                          <p:attrName>ppt_x</p:attrName>
                                        </p:attrNameLst>
                                      </p:cBhvr>
                                      <p:tavLst>
                                        <p:tav tm="0">
                                          <p:val>
                                            <p:strVal val="#ppt_x"/>
                                          </p:val>
                                        </p:tav>
                                        <p:tav tm="100000">
                                          <p:val>
                                            <p:strVal val="#ppt_x"/>
                                          </p:val>
                                        </p:tav>
                                      </p:tavLst>
                                    </p:anim>
                                    <p:anim calcmode="lin" valueType="num">
                                      <p:cBhvr>
                                        <p:cTn id="14"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bg/>
                                          </p:spTgt>
                                        </p:tgtEl>
                                        <p:attrNameLst>
                                          <p:attrName>style.visibility</p:attrName>
                                        </p:attrNameLst>
                                      </p:cBhvr>
                                      <p:to>
                                        <p:strVal val="visible"/>
                                      </p:to>
                                    </p:set>
                                    <p:animEffect transition="in" filter="fade">
                                      <p:cBhvr>
                                        <p:cTn id="24" dur="1000"/>
                                        <p:tgtEl>
                                          <p:spTgt spid="8">
                                            <p:bg/>
                                          </p:spTgt>
                                        </p:tgtEl>
                                      </p:cBhvr>
                                    </p:animEffect>
                                    <p:anim calcmode="lin" valueType="num">
                                      <p:cBhvr>
                                        <p:cTn id="25" dur="1000" fill="hold"/>
                                        <p:tgtEl>
                                          <p:spTgt spid="8">
                                            <p:bg/>
                                          </p:spTgt>
                                        </p:tgtEl>
                                        <p:attrNameLst>
                                          <p:attrName>ppt_x</p:attrName>
                                        </p:attrNameLst>
                                      </p:cBhvr>
                                      <p:tavLst>
                                        <p:tav tm="0">
                                          <p:val>
                                            <p:strVal val="#ppt_x"/>
                                          </p:val>
                                        </p:tav>
                                        <p:tav tm="100000">
                                          <p:val>
                                            <p:strVal val="#ppt_x"/>
                                          </p:val>
                                        </p:tav>
                                      </p:tavLst>
                                    </p:anim>
                                    <p:anim calcmode="lin" valueType="num">
                                      <p:cBhvr>
                                        <p:cTn id="26" dur="1000" fill="hold"/>
                                        <p:tgtEl>
                                          <p:spTgt spid="8">
                                            <p:bg/>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1000"/>
                                        <p:tgtEl>
                                          <p:spTgt spid="8">
                                            <p:txEl>
                                              <p:pRg st="0" end="0"/>
                                            </p:txEl>
                                          </p:spTgt>
                                        </p:tgtEl>
                                      </p:cBhvr>
                                    </p:animEffect>
                                    <p:anim calcmode="lin" valueType="num">
                                      <p:cBhvr>
                                        <p:cTn id="3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8">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bg/>
                                          </p:spTgt>
                                        </p:tgtEl>
                                        <p:attrNameLst>
                                          <p:attrName>style.visibility</p:attrName>
                                        </p:attrNameLst>
                                      </p:cBhvr>
                                      <p:to>
                                        <p:strVal val="visible"/>
                                      </p:to>
                                    </p:set>
                                    <p:animEffect transition="in" filter="fade">
                                      <p:cBhvr>
                                        <p:cTn id="36" dur="1000"/>
                                        <p:tgtEl>
                                          <p:spTgt spid="9">
                                            <p:bg/>
                                          </p:spTgt>
                                        </p:tgtEl>
                                      </p:cBhvr>
                                    </p:animEffect>
                                    <p:anim calcmode="lin" valueType="num">
                                      <p:cBhvr>
                                        <p:cTn id="37" dur="1000" fill="hold"/>
                                        <p:tgtEl>
                                          <p:spTgt spid="9">
                                            <p:bg/>
                                          </p:spTgt>
                                        </p:tgtEl>
                                        <p:attrNameLst>
                                          <p:attrName>ppt_x</p:attrName>
                                        </p:attrNameLst>
                                      </p:cBhvr>
                                      <p:tavLst>
                                        <p:tav tm="0">
                                          <p:val>
                                            <p:strVal val="#ppt_x"/>
                                          </p:val>
                                        </p:tav>
                                        <p:tav tm="100000">
                                          <p:val>
                                            <p:strVal val="#ppt_x"/>
                                          </p:val>
                                        </p:tav>
                                      </p:tavLst>
                                    </p:anim>
                                    <p:anim calcmode="lin" valueType="num">
                                      <p:cBhvr>
                                        <p:cTn id="38" dur="1000" fill="hold"/>
                                        <p:tgtEl>
                                          <p:spTgt spid="9">
                                            <p:bg/>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fade">
                                      <p:cBhvr>
                                        <p:cTn id="43" dur="1000"/>
                                        <p:tgtEl>
                                          <p:spTgt spid="9">
                                            <p:txEl>
                                              <p:pRg st="0" end="0"/>
                                            </p:txEl>
                                          </p:spTgt>
                                        </p:tgtEl>
                                      </p:cBhvr>
                                    </p:animEffect>
                                    <p:anim calcmode="lin" valueType="num">
                                      <p:cBhvr>
                                        <p:cTn id="4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0">
                                            <p:bg/>
                                          </p:spTgt>
                                        </p:tgtEl>
                                        <p:attrNameLst>
                                          <p:attrName>style.visibility</p:attrName>
                                        </p:attrNameLst>
                                      </p:cBhvr>
                                      <p:to>
                                        <p:strVal val="visible"/>
                                      </p:to>
                                    </p:set>
                                    <p:animEffect transition="in" filter="fade">
                                      <p:cBhvr>
                                        <p:cTn id="48" dur="1000"/>
                                        <p:tgtEl>
                                          <p:spTgt spid="10">
                                            <p:bg/>
                                          </p:spTgt>
                                        </p:tgtEl>
                                      </p:cBhvr>
                                    </p:animEffect>
                                    <p:anim calcmode="lin" valueType="num">
                                      <p:cBhvr>
                                        <p:cTn id="49" dur="1000" fill="hold"/>
                                        <p:tgtEl>
                                          <p:spTgt spid="10">
                                            <p:bg/>
                                          </p:spTgt>
                                        </p:tgtEl>
                                        <p:attrNameLst>
                                          <p:attrName>ppt_x</p:attrName>
                                        </p:attrNameLst>
                                      </p:cBhvr>
                                      <p:tavLst>
                                        <p:tav tm="0">
                                          <p:val>
                                            <p:strVal val="#ppt_x"/>
                                          </p:val>
                                        </p:tav>
                                        <p:tav tm="100000">
                                          <p:val>
                                            <p:strVal val="#ppt_x"/>
                                          </p:val>
                                        </p:tav>
                                      </p:tavLst>
                                    </p:anim>
                                    <p:anim calcmode="lin" valueType="num">
                                      <p:cBhvr>
                                        <p:cTn id="50" dur="1000" fill="hold"/>
                                        <p:tgtEl>
                                          <p:spTgt spid="10">
                                            <p:bg/>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0">
                                            <p:txEl>
                                              <p:pRg st="0" end="0"/>
                                            </p:txEl>
                                          </p:spTgt>
                                        </p:tgtEl>
                                        <p:attrNameLst>
                                          <p:attrName>style.visibility</p:attrName>
                                        </p:attrNameLst>
                                      </p:cBhvr>
                                      <p:to>
                                        <p:strVal val="visible"/>
                                      </p:to>
                                    </p:set>
                                    <p:animEffect transition="in" filter="fade">
                                      <p:cBhvr>
                                        <p:cTn id="55" dur="1000"/>
                                        <p:tgtEl>
                                          <p:spTgt spid="10">
                                            <p:txEl>
                                              <p:pRg st="0" end="0"/>
                                            </p:txEl>
                                          </p:spTgt>
                                        </p:tgtEl>
                                      </p:cBhvr>
                                    </p:animEffect>
                                    <p:anim calcmode="lin" valueType="num">
                                      <p:cBhvr>
                                        <p:cTn id="56"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1">
                                            <p:bg/>
                                          </p:spTgt>
                                        </p:tgtEl>
                                        <p:attrNameLst>
                                          <p:attrName>style.visibility</p:attrName>
                                        </p:attrNameLst>
                                      </p:cBhvr>
                                      <p:to>
                                        <p:strVal val="visible"/>
                                      </p:to>
                                    </p:set>
                                    <p:animEffect transition="in" filter="fade">
                                      <p:cBhvr>
                                        <p:cTn id="60" dur="1000"/>
                                        <p:tgtEl>
                                          <p:spTgt spid="11">
                                            <p:bg/>
                                          </p:spTgt>
                                        </p:tgtEl>
                                      </p:cBhvr>
                                    </p:animEffect>
                                    <p:anim calcmode="lin" valueType="num">
                                      <p:cBhvr>
                                        <p:cTn id="61" dur="1000" fill="hold"/>
                                        <p:tgtEl>
                                          <p:spTgt spid="11">
                                            <p:bg/>
                                          </p:spTgt>
                                        </p:tgtEl>
                                        <p:attrNameLst>
                                          <p:attrName>ppt_x</p:attrName>
                                        </p:attrNameLst>
                                      </p:cBhvr>
                                      <p:tavLst>
                                        <p:tav tm="0">
                                          <p:val>
                                            <p:strVal val="#ppt_x"/>
                                          </p:val>
                                        </p:tav>
                                        <p:tav tm="100000">
                                          <p:val>
                                            <p:strVal val="#ppt_x"/>
                                          </p:val>
                                        </p:tav>
                                      </p:tavLst>
                                    </p:anim>
                                    <p:anim calcmode="lin" valueType="num">
                                      <p:cBhvr>
                                        <p:cTn id="62" dur="1000" fill="hold"/>
                                        <p:tgtEl>
                                          <p:spTgt spid="11">
                                            <p:bg/>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animEffect transition="in" filter="fade">
                                      <p:cBhvr>
                                        <p:cTn id="67" dur="1000"/>
                                        <p:tgtEl>
                                          <p:spTgt spid="11">
                                            <p:txEl>
                                              <p:pRg st="0" end="0"/>
                                            </p:txEl>
                                          </p:spTgt>
                                        </p:tgtEl>
                                      </p:cBhvr>
                                    </p:animEffect>
                                    <p:anim calcmode="lin" valueType="num">
                                      <p:cBhvr>
                                        <p:cTn id="6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2">
                                            <p:bg/>
                                          </p:spTgt>
                                        </p:tgtEl>
                                        <p:attrNameLst>
                                          <p:attrName>style.visibility</p:attrName>
                                        </p:attrNameLst>
                                      </p:cBhvr>
                                      <p:to>
                                        <p:strVal val="visible"/>
                                      </p:to>
                                    </p:set>
                                    <p:animEffect transition="in" filter="fade">
                                      <p:cBhvr>
                                        <p:cTn id="72" dur="1000"/>
                                        <p:tgtEl>
                                          <p:spTgt spid="12">
                                            <p:bg/>
                                          </p:spTgt>
                                        </p:tgtEl>
                                      </p:cBhvr>
                                    </p:animEffect>
                                    <p:anim calcmode="lin" valueType="num">
                                      <p:cBhvr>
                                        <p:cTn id="73" dur="1000" fill="hold"/>
                                        <p:tgtEl>
                                          <p:spTgt spid="12">
                                            <p:bg/>
                                          </p:spTgt>
                                        </p:tgtEl>
                                        <p:attrNameLst>
                                          <p:attrName>ppt_x</p:attrName>
                                        </p:attrNameLst>
                                      </p:cBhvr>
                                      <p:tavLst>
                                        <p:tav tm="0">
                                          <p:val>
                                            <p:strVal val="#ppt_x"/>
                                          </p:val>
                                        </p:tav>
                                        <p:tav tm="100000">
                                          <p:val>
                                            <p:strVal val="#ppt_x"/>
                                          </p:val>
                                        </p:tav>
                                      </p:tavLst>
                                    </p:anim>
                                    <p:anim calcmode="lin" valueType="num">
                                      <p:cBhvr>
                                        <p:cTn id="74" dur="1000" fill="hold"/>
                                        <p:tgtEl>
                                          <p:spTgt spid="12">
                                            <p:bg/>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2">
                                            <p:txEl>
                                              <p:pRg st="0" end="0"/>
                                            </p:txEl>
                                          </p:spTgt>
                                        </p:tgtEl>
                                        <p:attrNameLst>
                                          <p:attrName>style.visibility</p:attrName>
                                        </p:attrNameLst>
                                      </p:cBhvr>
                                      <p:to>
                                        <p:strVal val="visible"/>
                                      </p:to>
                                    </p:set>
                                    <p:animEffect transition="in" filter="fade">
                                      <p:cBhvr>
                                        <p:cTn id="79" dur="1000"/>
                                        <p:tgtEl>
                                          <p:spTgt spid="12">
                                            <p:txEl>
                                              <p:pRg st="0" end="0"/>
                                            </p:txEl>
                                          </p:spTgt>
                                        </p:tgtEl>
                                      </p:cBhvr>
                                    </p:animEffect>
                                    <p:anim calcmode="lin" valueType="num">
                                      <p:cBhvr>
                                        <p:cTn id="80"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81"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3">
                                            <p:bg/>
                                          </p:spTgt>
                                        </p:tgtEl>
                                        <p:attrNameLst>
                                          <p:attrName>style.visibility</p:attrName>
                                        </p:attrNameLst>
                                      </p:cBhvr>
                                      <p:to>
                                        <p:strVal val="visible"/>
                                      </p:to>
                                    </p:set>
                                    <p:animEffect transition="in" filter="fade">
                                      <p:cBhvr>
                                        <p:cTn id="84" dur="1000"/>
                                        <p:tgtEl>
                                          <p:spTgt spid="13">
                                            <p:bg/>
                                          </p:spTgt>
                                        </p:tgtEl>
                                      </p:cBhvr>
                                    </p:animEffect>
                                    <p:anim calcmode="lin" valueType="num">
                                      <p:cBhvr>
                                        <p:cTn id="85" dur="1000" fill="hold"/>
                                        <p:tgtEl>
                                          <p:spTgt spid="13">
                                            <p:bg/>
                                          </p:spTgt>
                                        </p:tgtEl>
                                        <p:attrNameLst>
                                          <p:attrName>ppt_x</p:attrName>
                                        </p:attrNameLst>
                                      </p:cBhvr>
                                      <p:tavLst>
                                        <p:tav tm="0">
                                          <p:val>
                                            <p:strVal val="#ppt_x"/>
                                          </p:val>
                                        </p:tav>
                                        <p:tav tm="100000">
                                          <p:val>
                                            <p:strVal val="#ppt_x"/>
                                          </p:val>
                                        </p:tav>
                                      </p:tavLst>
                                    </p:anim>
                                    <p:anim calcmode="lin" valueType="num">
                                      <p:cBhvr>
                                        <p:cTn id="86" dur="1000" fill="hold"/>
                                        <p:tgtEl>
                                          <p:spTgt spid="13">
                                            <p:bg/>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3">
                                            <p:txEl>
                                              <p:pRg st="0" end="0"/>
                                            </p:txEl>
                                          </p:spTgt>
                                        </p:tgtEl>
                                        <p:attrNameLst>
                                          <p:attrName>style.visibility</p:attrName>
                                        </p:attrNameLst>
                                      </p:cBhvr>
                                      <p:to>
                                        <p:strVal val="visible"/>
                                      </p:to>
                                    </p:set>
                                    <p:animEffect transition="in" filter="fade">
                                      <p:cBhvr>
                                        <p:cTn id="91" dur="1000"/>
                                        <p:tgtEl>
                                          <p:spTgt spid="13">
                                            <p:txEl>
                                              <p:pRg st="0" end="0"/>
                                            </p:txEl>
                                          </p:spTgt>
                                        </p:tgtEl>
                                      </p:cBhvr>
                                    </p:animEffect>
                                    <p:anim calcmode="lin" valueType="num">
                                      <p:cBhvr>
                                        <p:cTn id="9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3"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4">
                                            <p:bg/>
                                          </p:spTgt>
                                        </p:tgtEl>
                                        <p:attrNameLst>
                                          <p:attrName>style.visibility</p:attrName>
                                        </p:attrNameLst>
                                      </p:cBhvr>
                                      <p:to>
                                        <p:strVal val="visible"/>
                                      </p:to>
                                    </p:set>
                                    <p:animEffect transition="in" filter="fade">
                                      <p:cBhvr>
                                        <p:cTn id="96" dur="1000"/>
                                        <p:tgtEl>
                                          <p:spTgt spid="14">
                                            <p:bg/>
                                          </p:spTgt>
                                        </p:tgtEl>
                                      </p:cBhvr>
                                    </p:animEffect>
                                    <p:anim calcmode="lin" valueType="num">
                                      <p:cBhvr>
                                        <p:cTn id="97" dur="1000" fill="hold"/>
                                        <p:tgtEl>
                                          <p:spTgt spid="14">
                                            <p:bg/>
                                          </p:spTgt>
                                        </p:tgtEl>
                                        <p:attrNameLst>
                                          <p:attrName>ppt_x</p:attrName>
                                        </p:attrNameLst>
                                      </p:cBhvr>
                                      <p:tavLst>
                                        <p:tav tm="0">
                                          <p:val>
                                            <p:strVal val="#ppt_x"/>
                                          </p:val>
                                        </p:tav>
                                        <p:tav tm="100000">
                                          <p:val>
                                            <p:strVal val="#ppt_x"/>
                                          </p:val>
                                        </p:tav>
                                      </p:tavLst>
                                    </p:anim>
                                    <p:anim calcmode="lin" valueType="num">
                                      <p:cBhvr>
                                        <p:cTn id="98" dur="1000" fill="hold"/>
                                        <p:tgtEl>
                                          <p:spTgt spid="14">
                                            <p:bg/>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14">
                                            <p:txEl>
                                              <p:pRg st="0" end="0"/>
                                            </p:txEl>
                                          </p:spTgt>
                                        </p:tgtEl>
                                        <p:attrNameLst>
                                          <p:attrName>style.visibility</p:attrName>
                                        </p:attrNameLst>
                                      </p:cBhvr>
                                      <p:to>
                                        <p:strVal val="visible"/>
                                      </p:to>
                                    </p:set>
                                    <p:animEffect transition="in" filter="fade">
                                      <p:cBhvr>
                                        <p:cTn id="103" dur="1000"/>
                                        <p:tgtEl>
                                          <p:spTgt spid="14">
                                            <p:txEl>
                                              <p:pRg st="0" end="0"/>
                                            </p:txEl>
                                          </p:spTgt>
                                        </p:tgtEl>
                                      </p:cBhvr>
                                    </p:animEffect>
                                    <p:anim calcmode="lin" valueType="num">
                                      <p:cBhvr>
                                        <p:cTn id="104"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05"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5">
                                            <p:bg/>
                                          </p:spTgt>
                                        </p:tgtEl>
                                        <p:attrNameLst>
                                          <p:attrName>style.visibility</p:attrName>
                                        </p:attrNameLst>
                                      </p:cBhvr>
                                      <p:to>
                                        <p:strVal val="visible"/>
                                      </p:to>
                                    </p:set>
                                    <p:animEffect transition="in" filter="fade">
                                      <p:cBhvr>
                                        <p:cTn id="108" dur="1000"/>
                                        <p:tgtEl>
                                          <p:spTgt spid="15">
                                            <p:bg/>
                                          </p:spTgt>
                                        </p:tgtEl>
                                      </p:cBhvr>
                                    </p:animEffect>
                                    <p:anim calcmode="lin" valueType="num">
                                      <p:cBhvr>
                                        <p:cTn id="109" dur="1000" fill="hold"/>
                                        <p:tgtEl>
                                          <p:spTgt spid="15">
                                            <p:bg/>
                                          </p:spTgt>
                                        </p:tgtEl>
                                        <p:attrNameLst>
                                          <p:attrName>ppt_x</p:attrName>
                                        </p:attrNameLst>
                                      </p:cBhvr>
                                      <p:tavLst>
                                        <p:tav tm="0">
                                          <p:val>
                                            <p:strVal val="#ppt_x"/>
                                          </p:val>
                                        </p:tav>
                                        <p:tav tm="100000">
                                          <p:val>
                                            <p:strVal val="#ppt_x"/>
                                          </p:val>
                                        </p:tav>
                                      </p:tavLst>
                                    </p:anim>
                                    <p:anim calcmode="lin" valueType="num">
                                      <p:cBhvr>
                                        <p:cTn id="110" dur="1000" fill="hold"/>
                                        <p:tgtEl>
                                          <p:spTgt spid="15">
                                            <p:bg/>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15">
                                            <p:txEl>
                                              <p:pRg st="0" end="0"/>
                                            </p:txEl>
                                          </p:spTgt>
                                        </p:tgtEl>
                                        <p:attrNameLst>
                                          <p:attrName>style.visibility</p:attrName>
                                        </p:attrNameLst>
                                      </p:cBhvr>
                                      <p:to>
                                        <p:strVal val="visible"/>
                                      </p:to>
                                    </p:set>
                                    <p:animEffect transition="in" filter="fade">
                                      <p:cBhvr>
                                        <p:cTn id="115" dur="1000"/>
                                        <p:tgtEl>
                                          <p:spTgt spid="15">
                                            <p:txEl>
                                              <p:pRg st="0" end="0"/>
                                            </p:txEl>
                                          </p:spTgt>
                                        </p:tgtEl>
                                      </p:cBhvr>
                                    </p:animEffect>
                                    <p:anim calcmode="lin" valueType="num">
                                      <p:cBhvr>
                                        <p:cTn id="116"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17"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16">
                                            <p:bg/>
                                          </p:spTgt>
                                        </p:tgtEl>
                                        <p:attrNameLst>
                                          <p:attrName>style.visibility</p:attrName>
                                        </p:attrNameLst>
                                      </p:cBhvr>
                                      <p:to>
                                        <p:strVal val="visible"/>
                                      </p:to>
                                    </p:set>
                                    <p:animEffect transition="in" filter="fade">
                                      <p:cBhvr>
                                        <p:cTn id="120" dur="1000"/>
                                        <p:tgtEl>
                                          <p:spTgt spid="16">
                                            <p:bg/>
                                          </p:spTgt>
                                        </p:tgtEl>
                                      </p:cBhvr>
                                    </p:animEffect>
                                    <p:anim calcmode="lin" valueType="num">
                                      <p:cBhvr>
                                        <p:cTn id="121" dur="1000" fill="hold"/>
                                        <p:tgtEl>
                                          <p:spTgt spid="16">
                                            <p:bg/>
                                          </p:spTgt>
                                        </p:tgtEl>
                                        <p:attrNameLst>
                                          <p:attrName>ppt_x</p:attrName>
                                        </p:attrNameLst>
                                      </p:cBhvr>
                                      <p:tavLst>
                                        <p:tav tm="0">
                                          <p:val>
                                            <p:strVal val="#ppt_x"/>
                                          </p:val>
                                        </p:tav>
                                        <p:tav tm="100000">
                                          <p:val>
                                            <p:strVal val="#ppt_x"/>
                                          </p:val>
                                        </p:tav>
                                      </p:tavLst>
                                    </p:anim>
                                    <p:anim calcmode="lin" valueType="num">
                                      <p:cBhvr>
                                        <p:cTn id="122" dur="1000" fill="hold"/>
                                        <p:tgtEl>
                                          <p:spTgt spid="16">
                                            <p:bg/>
                                          </p:spTgt>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42" presetClass="entr" presetSubtype="0" fill="hold" grpId="0" nodeType="clickEffect">
                                  <p:stCondLst>
                                    <p:cond delay="0"/>
                                  </p:stCondLst>
                                  <p:childTnLst>
                                    <p:set>
                                      <p:cBhvr>
                                        <p:cTn id="126" dur="1" fill="hold">
                                          <p:stCondLst>
                                            <p:cond delay="0"/>
                                          </p:stCondLst>
                                        </p:cTn>
                                        <p:tgtEl>
                                          <p:spTgt spid="16">
                                            <p:txEl>
                                              <p:pRg st="0" end="0"/>
                                            </p:txEl>
                                          </p:spTgt>
                                        </p:tgtEl>
                                        <p:attrNameLst>
                                          <p:attrName>style.visibility</p:attrName>
                                        </p:attrNameLst>
                                      </p:cBhvr>
                                      <p:to>
                                        <p:strVal val="visible"/>
                                      </p:to>
                                    </p:set>
                                    <p:animEffect transition="in" filter="fade">
                                      <p:cBhvr>
                                        <p:cTn id="127" dur="1000"/>
                                        <p:tgtEl>
                                          <p:spTgt spid="16">
                                            <p:txEl>
                                              <p:pRg st="0" end="0"/>
                                            </p:txEl>
                                          </p:spTgt>
                                        </p:tgtEl>
                                      </p:cBhvr>
                                    </p:animEffect>
                                    <p:anim calcmode="lin" valueType="num">
                                      <p:cBhvr>
                                        <p:cTn id="12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2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animBg="1"/>
      <p:bldP spid="8" grpId="0" build="p" animBg="1"/>
      <p:bldP spid="9" grpId="0" build="p" animBg="1"/>
      <p:bldP spid="10" grpId="0" build="p" animBg="1"/>
      <p:bldP spid="11" grpId="0" build="p" animBg="1"/>
      <p:bldP spid="12" grpId="0" build="p" animBg="1"/>
      <p:bldP spid="13" grpId="0" build="p" animBg="1"/>
      <p:bldP spid="14" grpId="0" build="p" animBg="1"/>
      <p:bldP spid="15" grpId="0" build="p" animBg="1"/>
      <p:bldP spid="16"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1871-64AF-4605-846C-517170B69C8D}"/>
              </a:ext>
            </a:extLst>
          </p:cNvPr>
          <p:cNvSpPr>
            <a:spLocks noGrp="1"/>
          </p:cNvSpPr>
          <p:nvPr>
            <p:ph type="title"/>
          </p:nvPr>
        </p:nvSpPr>
        <p:spPr/>
        <p:txBody>
          <a:bodyPr/>
          <a:lstStyle/>
          <a:p>
            <a:r>
              <a:rPr lang="en-US" dirty="0"/>
              <a:t>Indirect and Induced Contribution of Tourism</a:t>
            </a:r>
          </a:p>
        </p:txBody>
      </p:sp>
      <p:graphicFrame>
        <p:nvGraphicFramePr>
          <p:cNvPr id="4" name="Diagram 3">
            <a:extLst>
              <a:ext uri="{FF2B5EF4-FFF2-40B4-BE49-F238E27FC236}">
                <a16:creationId xmlns:a16="http://schemas.microsoft.com/office/drawing/2014/main" id="{BB3EB9AC-770F-4019-9A67-53F0F6A62DCF}"/>
              </a:ext>
            </a:extLst>
          </p:cNvPr>
          <p:cNvGraphicFramePr/>
          <p:nvPr>
            <p:extLst>
              <p:ext uri="{D42A27DB-BD31-4B8C-83A1-F6EECF244321}">
                <p14:modId xmlns:p14="http://schemas.microsoft.com/office/powerpoint/2010/main" val="4053300430"/>
              </p:ext>
            </p:extLst>
          </p:nvPr>
        </p:nvGraphicFramePr>
        <p:xfrm>
          <a:off x="0" y="967316"/>
          <a:ext cx="1072515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923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8A0FD3FD-35A4-4796-9CA1-B05CD91CC0D0}"/>
                                            </p:graphicEl>
                                          </p:spTgt>
                                        </p:tgtEl>
                                        <p:attrNameLst>
                                          <p:attrName>style.visibility</p:attrName>
                                        </p:attrNameLst>
                                      </p:cBhvr>
                                      <p:to>
                                        <p:strVal val="visible"/>
                                      </p:to>
                                    </p:set>
                                    <p:animEffect transition="in" filter="fade">
                                      <p:cBhvr>
                                        <p:cTn id="7" dur="1000"/>
                                        <p:tgtEl>
                                          <p:spTgt spid="4">
                                            <p:graphicEl>
                                              <a:dgm id="{8A0FD3FD-35A4-4796-9CA1-B05CD91CC0D0}"/>
                                            </p:graphicEl>
                                          </p:spTgt>
                                        </p:tgtEl>
                                      </p:cBhvr>
                                    </p:animEffect>
                                    <p:anim calcmode="lin" valueType="num">
                                      <p:cBhvr>
                                        <p:cTn id="8" dur="1000" fill="hold"/>
                                        <p:tgtEl>
                                          <p:spTgt spid="4">
                                            <p:graphicEl>
                                              <a:dgm id="{8A0FD3FD-35A4-4796-9CA1-B05CD91CC0D0}"/>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8A0FD3FD-35A4-4796-9CA1-B05CD91CC0D0}"/>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789556FC-FE56-4843-BD27-195A2326F084}"/>
                                            </p:graphicEl>
                                          </p:spTgt>
                                        </p:tgtEl>
                                        <p:attrNameLst>
                                          <p:attrName>style.visibility</p:attrName>
                                        </p:attrNameLst>
                                      </p:cBhvr>
                                      <p:to>
                                        <p:strVal val="visible"/>
                                      </p:to>
                                    </p:set>
                                    <p:animEffect transition="in" filter="fade">
                                      <p:cBhvr>
                                        <p:cTn id="14" dur="1000"/>
                                        <p:tgtEl>
                                          <p:spTgt spid="4">
                                            <p:graphicEl>
                                              <a:dgm id="{789556FC-FE56-4843-BD27-195A2326F084}"/>
                                            </p:graphicEl>
                                          </p:spTgt>
                                        </p:tgtEl>
                                      </p:cBhvr>
                                    </p:animEffect>
                                    <p:anim calcmode="lin" valueType="num">
                                      <p:cBhvr>
                                        <p:cTn id="15" dur="1000" fill="hold"/>
                                        <p:tgtEl>
                                          <p:spTgt spid="4">
                                            <p:graphicEl>
                                              <a:dgm id="{789556FC-FE56-4843-BD27-195A2326F084}"/>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789556FC-FE56-4843-BD27-195A2326F084}"/>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graphicEl>
                                              <a:dgm id="{8A3CB160-7E65-4E10-895A-3ED44F4DE8CE}"/>
                                            </p:graphicEl>
                                          </p:spTgt>
                                        </p:tgtEl>
                                        <p:attrNameLst>
                                          <p:attrName>style.visibility</p:attrName>
                                        </p:attrNameLst>
                                      </p:cBhvr>
                                      <p:to>
                                        <p:strVal val="visible"/>
                                      </p:to>
                                    </p:set>
                                    <p:animEffect transition="in" filter="fade">
                                      <p:cBhvr>
                                        <p:cTn id="21" dur="1000"/>
                                        <p:tgtEl>
                                          <p:spTgt spid="4">
                                            <p:graphicEl>
                                              <a:dgm id="{8A3CB160-7E65-4E10-895A-3ED44F4DE8CE}"/>
                                            </p:graphicEl>
                                          </p:spTgt>
                                        </p:tgtEl>
                                      </p:cBhvr>
                                    </p:animEffect>
                                    <p:anim calcmode="lin" valueType="num">
                                      <p:cBhvr>
                                        <p:cTn id="22" dur="1000" fill="hold"/>
                                        <p:tgtEl>
                                          <p:spTgt spid="4">
                                            <p:graphicEl>
                                              <a:dgm id="{8A3CB160-7E65-4E10-895A-3ED44F4DE8CE}"/>
                                            </p:graphicEl>
                                          </p:spTgt>
                                        </p:tgtEl>
                                        <p:attrNameLst>
                                          <p:attrName>ppt_x</p:attrName>
                                        </p:attrNameLst>
                                      </p:cBhvr>
                                      <p:tavLst>
                                        <p:tav tm="0">
                                          <p:val>
                                            <p:strVal val="#ppt_x"/>
                                          </p:val>
                                        </p:tav>
                                        <p:tav tm="100000">
                                          <p:val>
                                            <p:strVal val="#ppt_x"/>
                                          </p:val>
                                        </p:tav>
                                      </p:tavLst>
                                    </p:anim>
                                    <p:anim calcmode="lin" valueType="num">
                                      <p:cBhvr>
                                        <p:cTn id="23" dur="1000" fill="hold"/>
                                        <p:tgtEl>
                                          <p:spTgt spid="4">
                                            <p:graphicEl>
                                              <a:dgm id="{8A3CB160-7E65-4E10-895A-3ED44F4DE8CE}"/>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graphicEl>
                                              <a:dgm id="{D4A19CE4-89B0-4506-8C5C-831D2F33FCE9}"/>
                                            </p:graphicEl>
                                          </p:spTgt>
                                        </p:tgtEl>
                                        <p:attrNameLst>
                                          <p:attrName>style.visibility</p:attrName>
                                        </p:attrNameLst>
                                      </p:cBhvr>
                                      <p:to>
                                        <p:strVal val="visible"/>
                                      </p:to>
                                    </p:set>
                                    <p:animEffect transition="in" filter="fade">
                                      <p:cBhvr>
                                        <p:cTn id="28" dur="1000"/>
                                        <p:tgtEl>
                                          <p:spTgt spid="4">
                                            <p:graphicEl>
                                              <a:dgm id="{D4A19CE4-89B0-4506-8C5C-831D2F33FCE9}"/>
                                            </p:graphicEl>
                                          </p:spTgt>
                                        </p:tgtEl>
                                      </p:cBhvr>
                                    </p:animEffect>
                                    <p:anim calcmode="lin" valueType="num">
                                      <p:cBhvr>
                                        <p:cTn id="29" dur="1000" fill="hold"/>
                                        <p:tgtEl>
                                          <p:spTgt spid="4">
                                            <p:graphicEl>
                                              <a:dgm id="{D4A19CE4-89B0-4506-8C5C-831D2F33FCE9}"/>
                                            </p:graphicEl>
                                          </p:spTgt>
                                        </p:tgtEl>
                                        <p:attrNameLst>
                                          <p:attrName>ppt_x</p:attrName>
                                        </p:attrNameLst>
                                      </p:cBhvr>
                                      <p:tavLst>
                                        <p:tav tm="0">
                                          <p:val>
                                            <p:strVal val="#ppt_x"/>
                                          </p:val>
                                        </p:tav>
                                        <p:tav tm="100000">
                                          <p:val>
                                            <p:strVal val="#ppt_x"/>
                                          </p:val>
                                        </p:tav>
                                      </p:tavLst>
                                    </p:anim>
                                    <p:anim calcmode="lin" valueType="num">
                                      <p:cBhvr>
                                        <p:cTn id="30" dur="1000" fill="hold"/>
                                        <p:tgtEl>
                                          <p:spTgt spid="4">
                                            <p:graphicEl>
                                              <a:dgm id="{D4A19CE4-89B0-4506-8C5C-831D2F33FCE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6B9D1-ACB8-4885-B17B-039580D8E616}"/>
              </a:ext>
            </a:extLst>
          </p:cNvPr>
          <p:cNvSpPr>
            <a:spLocks noGrp="1"/>
          </p:cNvSpPr>
          <p:nvPr>
            <p:ph type="title"/>
          </p:nvPr>
        </p:nvSpPr>
        <p:spPr/>
        <p:txBody>
          <a:bodyPr/>
          <a:lstStyle/>
          <a:p>
            <a:br>
              <a:rPr lang="en-ZA" sz="3200" dirty="0">
                <a:latin typeface="Maiandra GD" panose="020E0502030308020204" pitchFamily="34" charset="0"/>
              </a:rPr>
            </a:br>
            <a:r>
              <a:rPr lang="en-ZA" sz="3200" dirty="0">
                <a:latin typeface="Maiandra GD" panose="020E0502030308020204" pitchFamily="34" charset="0"/>
              </a:rPr>
              <a:t>				</a:t>
            </a:r>
            <a:r>
              <a:rPr lang="en-ZA" sz="3200" dirty="0"/>
              <a:t>Study Framework</a:t>
            </a:r>
            <a:br>
              <a:rPr lang="en-ZA" sz="3200" dirty="0">
                <a:latin typeface="Maiandra GD" panose="020E0502030308020204" pitchFamily="34" charset="0"/>
              </a:rPr>
            </a:br>
            <a:endParaRPr lang="en-US" dirty="0"/>
          </a:p>
        </p:txBody>
      </p:sp>
      <p:sp>
        <p:nvSpPr>
          <p:cNvPr id="5" name="Rectangle 4">
            <a:extLst>
              <a:ext uri="{FF2B5EF4-FFF2-40B4-BE49-F238E27FC236}">
                <a16:creationId xmlns:a16="http://schemas.microsoft.com/office/drawing/2014/main" id="{834BBD3C-ED5A-4895-BFFA-9BAA44B67F77}"/>
              </a:ext>
            </a:extLst>
          </p:cNvPr>
          <p:cNvSpPr/>
          <p:nvPr/>
        </p:nvSpPr>
        <p:spPr>
          <a:xfrm>
            <a:off x="2617670" y="3356992"/>
            <a:ext cx="1668389" cy="909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2">
            <a:extLst>
              <a:ext uri="{FF2B5EF4-FFF2-40B4-BE49-F238E27FC236}">
                <a16:creationId xmlns:a16="http://schemas.microsoft.com/office/drawing/2014/main" id="{0ED7C3FF-2C21-486F-BE6C-6284A0564C67}"/>
              </a:ext>
            </a:extLst>
          </p:cNvPr>
          <p:cNvSpPr/>
          <p:nvPr/>
        </p:nvSpPr>
        <p:spPr>
          <a:xfrm>
            <a:off x="2639617" y="3356992"/>
            <a:ext cx="949051" cy="504056"/>
          </a:xfrm>
          <a:prstGeom prst="rightArrow">
            <a:avLst/>
          </a:prstGeom>
          <a:solidFill>
            <a:schemeClr val="tx2">
              <a:lumMod val="60000"/>
              <a:lumOff val="40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t>Imports</a:t>
            </a:r>
          </a:p>
        </p:txBody>
      </p:sp>
      <p:sp>
        <p:nvSpPr>
          <p:cNvPr id="7" name="Right Arrow 5">
            <a:extLst>
              <a:ext uri="{FF2B5EF4-FFF2-40B4-BE49-F238E27FC236}">
                <a16:creationId xmlns:a16="http://schemas.microsoft.com/office/drawing/2014/main" id="{44AF2B1E-3F14-4274-9FAF-13456990CFD4}"/>
              </a:ext>
            </a:extLst>
          </p:cNvPr>
          <p:cNvSpPr/>
          <p:nvPr/>
        </p:nvSpPr>
        <p:spPr>
          <a:xfrm>
            <a:off x="2639616" y="3717032"/>
            <a:ext cx="1584176" cy="504056"/>
          </a:xfrm>
          <a:prstGeom prst="rightArrow">
            <a:avLst>
              <a:gd name="adj1" fmla="val 50000"/>
              <a:gd name="adj2" fmla="val 52212"/>
            </a:avLst>
          </a:prstGeom>
          <a:solidFill>
            <a:schemeClr val="tx2">
              <a:lumMod val="60000"/>
              <a:lumOff val="40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t>Local Purchases</a:t>
            </a:r>
          </a:p>
        </p:txBody>
      </p:sp>
      <p:sp>
        <p:nvSpPr>
          <p:cNvPr id="8" name="Rectangle 7">
            <a:extLst>
              <a:ext uri="{FF2B5EF4-FFF2-40B4-BE49-F238E27FC236}">
                <a16:creationId xmlns:a16="http://schemas.microsoft.com/office/drawing/2014/main" id="{5D72EAD2-9A2B-4F64-AA48-5A4D877DFAB0}"/>
              </a:ext>
            </a:extLst>
          </p:cNvPr>
          <p:cNvSpPr/>
          <p:nvPr/>
        </p:nvSpPr>
        <p:spPr>
          <a:xfrm>
            <a:off x="1716149" y="3383124"/>
            <a:ext cx="851460" cy="83796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Direct Effect</a:t>
            </a:r>
          </a:p>
        </p:txBody>
      </p:sp>
      <p:sp>
        <p:nvSpPr>
          <p:cNvPr id="9" name="Rectangle 8">
            <a:extLst>
              <a:ext uri="{FF2B5EF4-FFF2-40B4-BE49-F238E27FC236}">
                <a16:creationId xmlns:a16="http://schemas.microsoft.com/office/drawing/2014/main" id="{7FB9AF63-BE2F-45A0-82EF-8847F0AE2201}"/>
              </a:ext>
            </a:extLst>
          </p:cNvPr>
          <p:cNvSpPr/>
          <p:nvPr/>
        </p:nvSpPr>
        <p:spPr>
          <a:xfrm>
            <a:off x="4344182" y="1730670"/>
            <a:ext cx="5362032" cy="36847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11">
            <a:extLst>
              <a:ext uri="{FF2B5EF4-FFF2-40B4-BE49-F238E27FC236}">
                <a16:creationId xmlns:a16="http://schemas.microsoft.com/office/drawing/2014/main" id="{2C2CB263-D657-4D97-A3C7-227B4F996563}"/>
              </a:ext>
            </a:extLst>
          </p:cNvPr>
          <p:cNvSpPr/>
          <p:nvPr/>
        </p:nvSpPr>
        <p:spPr>
          <a:xfrm>
            <a:off x="4367808" y="3342839"/>
            <a:ext cx="1224136" cy="857704"/>
          </a:xfrm>
          <a:prstGeom prs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Local Purchases</a:t>
            </a:r>
          </a:p>
        </p:txBody>
      </p:sp>
      <p:sp>
        <p:nvSpPr>
          <p:cNvPr id="11" name="Notched Right Arrow 12">
            <a:extLst>
              <a:ext uri="{FF2B5EF4-FFF2-40B4-BE49-F238E27FC236}">
                <a16:creationId xmlns:a16="http://schemas.microsoft.com/office/drawing/2014/main" id="{5E7F3D45-48FB-4CA5-BB40-2A4A0D969303}"/>
              </a:ext>
            </a:extLst>
          </p:cNvPr>
          <p:cNvSpPr/>
          <p:nvPr/>
        </p:nvSpPr>
        <p:spPr>
          <a:xfrm rot="19144142">
            <a:off x="5141237" y="2459235"/>
            <a:ext cx="1418972" cy="965716"/>
          </a:xfrm>
          <a:prstGeom prst="notched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commoditie</a:t>
            </a:r>
            <a:r>
              <a:rPr lang="en-US" sz="1000" dirty="0"/>
              <a:t>s</a:t>
            </a:r>
          </a:p>
        </p:txBody>
      </p:sp>
      <p:sp>
        <p:nvSpPr>
          <p:cNvPr id="12" name="Notched Right Arrow 13">
            <a:extLst>
              <a:ext uri="{FF2B5EF4-FFF2-40B4-BE49-F238E27FC236}">
                <a16:creationId xmlns:a16="http://schemas.microsoft.com/office/drawing/2014/main" id="{0679C3D9-E8DE-4928-889E-459A6D4A8B0B}"/>
              </a:ext>
            </a:extLst>
          </p:cNvPr>
          <p:cNvSpPr/>
          <p:nvPr/>
        </p:nvSpPr>
        <p:spPr>
          <a:xfrm rot="1859797">
            <a:off x="5349131" y="3913000"/>
            <a:ext cx="1296145" cy="965716"/>
          </a:xfrm>
          <a:prstGeom prst="notched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Labour</a:t>
            </a:r>
          </a:p>
        </p:txBody>
      </p:sp>
      <p:sp>
        <p:nvSpPr>
          <p:cNvPr id="13" name="Oval 12">
            <a:extLst>
              <a:ext uri="{FF2B5EF4-FFF2-40B4-BE49-F238E27FC236}">
                <a16:creationId xmlns:a16="http://schemas.microsoft.com/office/drawing/2014/main" id="{D7707C03-8FC6-401B-9CAE-6D6D1D974739}"/>
              </a:ext>
            </a:extLst>
          </p:cNvPr>
          <p:cNvSpPr/>
          <p:nvPr/>
        </p:nvSpPr>
        <p:spPr>
          <a:xfrm>
            <a:off x="6463663" y="1873768"/>
            <a:ext cx="1404294" cy="1434826"/>
          </a:xfrm>
          <a:prstGeom prst="ellipse">
            <a:avLst/>
          </a:prstGeom>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Rounds of Induced Effects</a:t>
            </a:r>
          </a:p>
        </p:txBody>
      </p:sp>
      <p:sp>
        <p:nvSpPr>
          <p:cNvPr id="14" name="Oval 13">
            <a:extLst>
              <a:ext uri="{FF2B5EF4-FFF2-40B4-BE49-F238E27FC236}">
                <a16:creationId xmlns:a16="http://schemas.microsoft.com/office/drawing/2014/main" id="{E2C73223-0DF2-4DB3-8D71-FD4444301DF3}"/>
              </a:ext>
            </a:extLst>
          </p:cNvPr>
          <p:cNvSpPr/>
          <p:nvPr/>
        </p:nvSpPr>
        <p:spPr>
          <a:xfrm>
            <a:off x="6620567" y="3681008"/>
            <a:ext cx="1326471" cy="1537837"/>
          </a:xfrm>
          <a:prstGeom prst="ellipse">
            <a:avLst/>
          </a:prstGeom>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Rounds Of Induced Effects</a:t>
            </a:r>
          </a:p>
        </p:txBody>
      </p:sp>
      <p:sp>
        <p:nvSpPr>
          <p:cNvPr id="15" name="Equal 16">
            <a:extLst>
              <a:ext uri="{FF2B5EF4-FFF2-40B4-BE49-F238E27FC236}">
                <a16:creationId xmlns:a16="http://schemas.microsoft.com/office/drawing/2014/main" id="{00887414-9258-4C34-B0D6-5D4D60AB702D}"/>
              </a:ext>
            </a:extLst>
          </p:cNvPr>
          <p:cNvSpPr/>
          <p:nvPr/>
        </p:nvSpPr>
        <p:spPr>
          <a:xfrm>
            <a:off x="7581266" y="3148021"/>
            <a:ext cx="648072" cy="632941"/>
          </a:xfrm>
          <a:prstGeom prst="mathEqual">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E64D500-AC63-44CD-9B46-6FBEEEF74100}"/>
              </a:ext>
            </a:extLst>
          </p:cNvPr>
          <p:cNvSpPr txBox="1"/>
          <p:nvPr/>
        </p:nvSpPr>
        <p:spPr>
          <a:xfrm>
            <a:off x="8273215" y="1934707"/>
            <a:ext cx="1375264" cy="3154710"/>
          </a:xfrm>
          <a:prstGeom prst="rect">
            <a:avLst/>
          </a:prstGeom>
          <a:noFill/>
        </p:spPr>
        <p:txBody>
          <a:bodyPr wrap="square" rtlCol="0">
            <a:spAutoFit/>
          </a:bodyPr>
          <a:lstStyle/>
          <a:p>
            <a:r>
              <a:rPr lang="en-US" sz="19900" dirty="0"/>
              <a:t>$</a:t>
            </a:r>
          </a:p>
        </p:txBody>
      </p:sp>
      <p:sp>
        <p:nvSpPr>
          <p:cNvPr id="17" name="TextBox 16">
            <a:extLst>
              <a:ext uri="{FF2B5EF4-FFF2-40B4-BE49-F238E27FC236}">
                <a16:creationId xmlns:a16="http://schemas.microsoft.com/office/drawing/2014/main" id="{CA050E77-0ECD-4BB3-8C0D-118CD480E633}"/>
              </a:ext>
            </a:extLst>
          </p:cNvPr>
          <p:cNvSpPr txBox="1"/>
          <p:nvPr/>
        </p:nvSpPr>
        <p:spPr>
          <a:xfrm>
            <a:off x="8687609" y="3214717"/>
            <a:ext cx="1206202" cy="707886"/>
          </a:xfrm>
          <a:prstGeom prst="rect">
            <a:avLst/>
          </a:prstGeom>
          <a:noFill/>
        </p:spPr>
        <p:txBody>
          <a:bodyPr wrap="square" rtlCol="0">
            <a:spAutoFit/>
          </a:bodyPr>
          <a:lstStyle/>
          <a:p>
            <a:r>
              <a:rPr lang="en-US" sz="2000" b="1" dirty="0">
                <a:solidFill>
                  <a:schemeClr val="bg1"/>
                </a:solidFill>
              </a:rPr>
              <a:t>Total Impacts</a:t>
            </a:r>
          </a:p>
        </p:txBody>
      </p:sp>
      <p:sp>
        <p:nvSpPr>
          <p:cNvPr id="18" name="TextBox 17">
            <a:extLst>
              <a:ext uri="{FF2B5EF4-FFF2-40B4-BE49-F238E27FC236}">
                <a16:creationId xmlns:a16="http://schemas.microsoft.com/office/drawing/2014/main" id="{2E9CDE6F-CA5E-427D-833F-12002FCFC56D}"/>
              </a:ext>
            </a:extLst>
          </p:cNvPr>
          <p:cNvSpPr txBox="1"/>
          <p:nvPr/>
        </p:nvSpPr>
        <p:spPr>
          <a:xfrm>
            <a:off x="4394682" y="797854"/>
            <a:ext cx="2520280" cy="954107"/>
          </a:xfrm>
          <a:prstGeom prst="rect">
            <a:avLst/>
          </a:prstGeom>
          <a:noFill/>
        </p:spPr>
        <p:txBody>
          <a:bodyPr wrap="square" rtlCol="0">
            <a:spAutoFit/>
          </a:bodyPr>
          <a:lstStyle/>
          <a:p>
            <a:r>
              <a:rPr lang="en-US" sz="1400" dirty="0"/>
              <a:t>Profit Savings &amp; Taxes</a:t>
            </a:r>
          </a:p>
          <a:p>
            <a:r>
              <a:rPr lang="en-US" sz="1400" dirty="0"/>
              <a:t>Imported Services</a:t>
            </a:r>
          </a:p>
          <a:p>
            <a:r>
              <a:rPr lang="en-US" sz="1400" dirty="0"/>
              <a:t>Imported Goods</a:t>
            </a:r>
          </a:p>
          <a:p>
            <a:r>
              <a:rPr lang="en-US" sz="1400" dirty="0"/>
              <a:t>Commuters</a:t>
            </a:r>
          </a:p>
        </p:txBody>
      </p:sp>
      <p:cxnSp>
        <p:nvCxnSpPr>
          <p:cNvPr id="19" name="Elbow Connector 24">
            <a:extLst>
              <a:ext uri="{FF2B5EF4-FFF2-40B4-BE49-F238E27FC236}">
                <a16:creationId xmlns:a16="http://schemas.microsoft.com/office/drawing/2014/main" id="{0BD78F64-C456-49EA-AC49-26971CC2B4C5}"/>
              </a:ext>
            </a:extLst>
          </p:cNvPr>
          <p:cNvCxnSpPr/>
          <p:nvPr/>
        </p:nvCxnSpPr>
        <p:spPr>
          <a:xfrm rot="10800000">
            <a:off x="5654824" y="1586674"/>
            <a:ext cx="1343501" cy="287994"/>
          </a:xfrm>
          <a:prstGeom prst="bentConnector3">
            <a:avLst>
              <a:gd name="adj1" fmla="val 1029"/>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27">
            <a:extLst>
              <a:ext uri="{FF2B5EF4-FFF2-40B4-BE49-F238E27FC236}">
                <a16:creationId xmlns:a16="http://schemas.microsoft.com/office/drawing/2014/main" id="{75E10769-4A31-4118-97DC-1F275C93BE75}"/>
              </a:ext>
            </a:extLst>
          </p:cNvPr>
          <p:cNvCxnSpPr>
            <a:stCxn id="13" idx="0"/>
          </p:cNvCxnSpPr>
          <p:nvPr/>
        </p:nvCxnSpPr>
        <p:spPr>
          <a:xfrm rot="16200000" flipV="1">
            <a:off x="6221157" y="929115"/>
            <a:ext cx="450222" cy="1439084"/>
          </a:xfrm>
          <a:prstGeom prst="bentConnector2">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31">
            <a:extLst>
              <a:ext uri="{FF2B5EF4-FFF2-40B4-BE49-F238E27FC236}">
                <a16:creationId xmlns:a16="http://schemas.microsoft.com/office/drawing/2014/main" id="{8AFDF51D-6B32-48B2-9694-0A9CDA6AC022}"/>
              </a:ext>
            </a:extLst>
          </p:cNvPr>
          <p:cNvCxnSpPr>
            <a:stCxn id="13" idx="0"/>
          </p:cNvCxnSpPr>
          <p:nvPr/>
        </p:nvCxnSpPr>
        <p:spPr>
          <a:xfrm rot="16200000" flipV="1">
            <a:off x="6156058" y="864016"/>
            <a:ext cx="698412" cy="1321093"/>
          </a:xfrm>
          <a:prstGeom prst="bentConnector2">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33">
            <a:extLst>
              <a:ext uri="{FF2B5EF4-FFF2-40B4-BE49-F238E27FC236}">
                <a16:creationId xmlns:a16="http://schemas.microsoft.com/office/drawing/2014/main" id="{7FE026E6-8BA2-4278-83FE-35354D770FA6}"/>
              </a:ext>
            </a:extLst>
          </p:cNvPr>
          <p:cNvCxnSpPr>
            <a:stCxn id="13" idx="0"/>
          </p:cNvCxnSpPr>
          <p:nvPr/>
        </p:nvCxnSpPr>
        <p:spPr>
          <a:xfrm rot="16200000" flipV="1">
            <a:off x="6187532" y="895490"/>
            <a:ext cx="902794" cy="1053763"/>
          </a:xfrm>
          <a:prstGeom prst="bentConnector2">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36">
            <a:extLst>
              <a:ext uri="{FF2B5EF4-FFF2-40B4-BE49-F238E27FC236}">
                <a16:creationId xmlns:a16="http://schemas.microsoft.com/office/drawing/2014/main" id="{39038535-0C78-4475-9F02-CA6D8D000BD4}"/>
              </a:ext>
            </a:extLst>
          </p:cNvPr>
          <p:cNvCxnSpPr>
            <a:stCxn id="6" idx="0"/>
          </p:cNvCxnSpPr>
          <p:nvPr/>
        </p:nvCxnSpPr>
        <p:spPr>
          <a:xfrm rot="16200000" flipV="1">
            <a:off x="2764283" y="2784636"/>
            <a:ext cx="468014" cy="676699"/>
          </a:xfrm>
          <a:prstGeom prst="bentConnector2">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39">
            <a:extLst>
              <a:ext uri="{FF2B5EF4-FFF2-40B4-BE49-F238E27FC236}">
                <a16:creationId xmlns:a16="http://schemas.microsoft.com/office/drawing/2014/main" id="{7F8F0EF8-05CE-436D-B4AC-D972B07DFCD5}"/>
              </a:ext>
            </a:extLst>
          </p:cNvPr>
          <p:cNvCxnSpPr/>
          <p:nvPr/>
        </p:nvCxnSpPr>
        <p:spPr>
          <a:xfrm rot="16200000" flipV="1">
            <a:off x="2808681" y="2809841"/>
            <a:ext cx="789429" cy="471645"/>
          </a:xfrm>
          <a:prstGeom prst="bentConnector3">
            <a:avLst>
              <a:gd name="adj1" fmla="val 50000"/>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41">
            <a:extLst>
              <a:ext uri="{FF2B5EF4-FFF2-40B4-BE49-F238E27FC236}">
                <a16:creationId xmlns:a16="http://schemas.microsoft.com/office/drawing/2014/main" id="{38A2A370-57CF-4453-912D-0B559933E78B}"/>
              </a:ext>
            </a:extLst>
          </p:cNvPr>
          <p:cNvCxnSpPr/>
          <p:nvPr/>
        </p:nvCxnSpPr>
        <p:spPr>
          <a:xfrm rot="16200000" flipV="1">
            <a:off x="2795028" y="2771310"/>
            <a:ext cx="1013128" cy="374901"/>
          </a:xfrm>
          <a:prstGeom prst="bentConnector3">
            <a:avLst>
              <a:gd name="adj1" fmla="val 50000"/>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Elbow Connector 43">
            <a:extLst>
              <a:ext uri="{FF2B5EF4-FFF2-40B4-BE49-F238E27FC236}">
                <a16:creationId xmlns:a16="http://schemas.microsoft.com/office/drawing/2014/main" id="{2BD6FFCE-FCB9-41D9-985A-E171A53FD127}"/>
              </a:ext>
            </a:extLst>
          </p:cNvPr>
          <p:cNvCxnSpPr>
            <a:stCxn id="5" idx="0"/>
          </p:cNvCxnSpPr>
          <p:nvPr/>
        </p:nvCxnSpPr>
        <p:spPr>
          <a:xfrm rot="16200000" flipV="1">
            <a:off x="2865638" y="2770765"/>
            <a:ext cx="1115353" cy="57102"/>
          </a:xfrm>
          <a:prstGeom prst="bentConnector3">
            <a:avLst>
              <a:gd name="adj1" fmla="val 50000"/>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D4A0EE2-CA4D-4126-BDA9-D82117A5C6A3}"/>
              </a:ext>
            </a:extLst>
          </p:cNvPr>
          <p:cNvSpPr txBox="1"/>
          <p:nvPr/>
        </p:nvSpPr>
        <p:spPr>
          <a:xfrm>
            <a:off x="5231862" y="5509691"/>
            <a:ext cx="3753794" cy="1169551"/>
          </a:xfrm>
          <a:prstGeom prst="rect">
            <a:avLst/>
          </a:prstGeom>
          <a:noFill/>
        </p:spPr>
        <p:txBody>
          <a:bodyPr wrap="square" rtlCol="0">
            <a:spAutoFit/>
          </a:bodyPr>
          <a:lstStyle/>
          <a:p>
            <a:r>
              <a:rPr lang="en-US" sz="1400" dirty="0"/>
              <a:t>Commuters</a:t>
            </a:r>
          </a:p>
          <a:p>
            <a:r>
              <a:rPr lang="en-US" sz="1400" dirty="0"/>
              <a:t>Imported Goods</a:t>
            </a:r>
          </a:p>
          <a:p>
            <a:r>
              <a:rPr lang="en-US" sz="1400" dirty="0"/>
              <a:t>Imported Services</a:t>
            </a:r>
          </a:p>
          <a:p>
            <a:r>
              <a:rPr lang="en-US" sz="1400" dirty="0"/>
              <a:t>Profit, Savings &amp; Taxes</a:t>
            </a:r>
          </a:p>
          <a:p>
            <a:r>
              <a:rPr lang="en-US" sz="1400" dirty="0"/>
              <a:t>Household Savings &amp; Taxes</a:t>
            </a:r>
          </a:p>
        </p:txBody>
      </p:sp>
      <p:cxnSp>
        <p:nvCxnSpPr>
          <p:cNvPr id="28" name="Curved Connector 50">
            <a:extLst>
              <a:ext uri="{FF2B5EF4-FFF2-40B4-BE49-F238E27FC236}">
                <a16:creationId xmlns:a16="http://schemas.microsoft.com/office/drawing/2014/main" id="{CA70A1FA-CCBF-4684-9099-AC3DA6710694}"/>
              </a:ext>
            </a:extLst>
          </p:cNvPr>
          <p:cNvCxnSpPr>
            <a:stCxn id="14" idx="4"/>
          </p:cNvCxnSpPr>
          <p:nvPr/>
        </p:nvCxnSpPr>
        <p:spPr>
          <a:xfrm rot="5400000">
            <a:off x="6511978" y="5033441"/>
            <a:ext cx="586420" cy="957229"/>
          </a:xfrm>
          <a:prstGeom prst="curvedConnector2">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 name="Curved Connector 51">
            <a:extLst>
              <a:ext uri="{FF2B5EF4-FFF2-40B4-BE49-F238E27FC236}">
                <a16:creationId xmlns:a16="http://schemas.microsoft.com/office/drawing/2014/main" id="{73AABCDE-54FC-429B-B94A-E1439981F2DD}"/>
              </a:ext>
            </a:extLst>
          </p:cNvPr>
          <p:cNvCxnSpPr/>
          <p:nvPr/>
        </p:nvCxnSpPr>
        <p:spPr>
          <a:xfrm rot="5400000">
            <a:off x="6614599" y="5337770"/>
            <a:ext cx="712794" cy="625610"/>
          </a:xfrm>
          <a:prstGeom prst="curvedConnector3">
            <a:avLst>
              <a:gd name="adj1" fmla="val 50000"/>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 name="Curved Connector 57">
            <a:extLst>
              <a:ext uri="{FF2B5EF4-FFF2-40B4-BE49-F238E27FC236}">
                <a16:creationId xmlns:a16="http://schemas.microsoft.com/office/drawing/2014/main" id="{75857DD3-6700-4FCA-9338-25A32A089B77}"/>
              </a:ext>
            </a:extLst>
          </p:cNvPr>
          <p:cNvCxnSpPr/>
          <p:nvPr/>
        </p:nvCxnSpPr>
        <p:spPr>
          <a:xfrm rot="5400000">
            <a:off x="6718693" y="5230009"/>
            <a:ext cx="1049220" cy="876233"/>
          </a:xfrm>
          <a:prstGeom prst="curvedConnector3">
            <a:avLst>
              <a:gd name="adj1" fmla="val 50000"/>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59">
            <a:extLst>
              <a:ext uri="{FF2B5EF4-FFF2-40B4-BE49-F238E27FC236}">
                <a16:creationId xmlns:a16="http://schemas.microsoft.com/office/drawing/2014/main" id="{B8A7EC04-E7E7-40EC-BB87-FB31A2FEA555}"/>
              </a:ext>
            </a:extLst>
          </p:cNvPr>
          <p:cNvCxnSpPr>
            <a:stCxn id="14" idx="5"/>
          </p:cNvCxnSpPr>
          <p:nvPr/>
        </p:nvCxnSpPr>
        <p:spPr>
          <a:xfrm rot="5400000">
            <a:off x="6706227" y="5345132"/>
            <a:ext cx="1398053" cy="695057"/>
          </a:xfrm>
          <a:prstGeom prst="curvedConnector3">
            <a:avLst>
              <a:gd name="adj1" fmla="val 50000"/>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Curved Connector 61">
            <a:extLst>
              <a:ext uri="{FF2B5EF4-FFF2-40B4-BE49-F238E27FC236}">
                <a16:creationId xmlns:a16="http://schemas.microsoft.com/office/drawing/2014/main" id="{C02712B4-C3C0-4E95-815F-F7F59BD6F66C}"/>
              </a:ext>
            </a:extLst>
          </p:cNvPr>
          <p:cNvCxnSpPr>
            <a:stCxn id="14" idx="5"/>
          </p:cNvCxnSpPr>
          <p:nvPr/>
        </p:nvCxnSpPr>
        <p:spPr>
          <a:xfrm rot="5400000">
            <a:off x="6772378" y="5636408"/>
            <a:ext cx="1623176" cy="337629"/>
          </a:xfrm>
          <a:prstGeom prst="curvedConnector3">
            <a:avLst>
              <a:gd name="adj1" fmla="val 50000"/>
            </a:avLst>
          </a:prstGeom>
          <a:ln>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604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FC2F4-B91A-4092-AABE-95DC72615689}"/>
              </a:ext>
            </a:extLst>
          </p:cNvPr>
          <p:cNvSpPr>
            <a:spLocks noGrp="1"/>
          </p:cNvSpPr>
          <p:nvPr>
            <p:ph type="title"/>
          </p:nvPr>
        </p:nvSpPr>
        <p:spPr/>
        <p:txBody>
          <a:bodyPr/>
          <a:lstStyle/>
          <a:p>
            <a:r>
              <a:rPr lang="en-ZA" dirty="0"/>
              <a:t>                                   Data Sources and Analysis</a:t>
            </a:r>
            <a:endParaRPr lang="en-US" dirty="0"/>
          </a:p>
        </p:txBody>
      </p:sp>
      <p:pic>
        <p:nvPicPr>
          <p:cNvPr id="5" name="Picture 4" descr="Angled shot of pen on a graph">
            <a:extLst>
              <a:ext uri="{FF2B5EF4-FFF2-40B4-BE49-F238E27FC236}">
                <a16:creationId xmlns:a16="http://schemas.microsoft.com/office/drawing/2014/main" id="{F7FD3BAE-804C-4303-8EAD-72047EEE0F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3153" y="754808"/>
            <a:ext cx="4238847" cy="5742632"/>
          </a:xfrm>
          <a:prstGeom prst="rect">
            <a:avLst/>
          </a:prstGeom>
        </p:spPr>
      </p:pic>
      <p:grpSp>
        <p:nvGrpSpPr>
          <p:cNvPr id="11" name="Group 10">
            <a:extLst>
              <a:ext uri="{FF2B5EF4-FFF2-40B4-BE49-F238E27FC236}">
                <a16:creationId xmlns:a16="http://schemas.microsoft.com/office/drawing/2014/main" id="{9353A39A-36D7-4855-88DD-8A312D1F2A28}"/>
              </a:ext>
            </a:extLst>
          </p:cNvPr>
          <p:cNvGrpSpPr/>
          <p:nvPr/>
        </p:nvGrpSpPr>
        <p:grpSpPr>
          <a:xfrm>
            <a:off x="370113" y="1254640"/>
            <a:ext cx="5635257" cy="4998251"/>
            <a:chOff x="261761" y="1222742"/>
            <a:chExt cx="5635257" cy="4998251"/>
          </a:xfrm>
        </p:grpSpPr>
        <p:sp>
          <p:nvSpPr>
            <p:cNvPr id="6" name="Rectangle: Rounded Corners 5">
              <a:extLst>
                <a:ext uri="{FF2B5EF4-FFF2-40B4-BE49-F238E27FC236}">
                  <a16:creationId xmlns:a16="http://schemas.microsoft.com/office/drawing/2014/main" id="{8FF69DC8-56C0-4B95-8DD5-15BB66F55608}"/>
                </a:ext>
              </a:extLst>
            </p:cNvPr>
            <p:cNvSpPr/>
            <p:nvPr/>
          </p:nvSpPr>
          <p:spPr>
            <a:xfrm>
              <a:off x="370113" y="1222742"/>
              <a:ext cx="5526905" cy="14460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ZA" i="1" dirty="0"/>
                <a:t>EORA multi-region input-output table (MRIO) database:</a:t>
              </a:r>
              <a:endParaRPr lang="en-ZA" dirty="0"/>
            </a:p>
            <a:p>
              <a:pPr>
                <a:buNone/>
              </a:pPr>
              <a:r>
                <a:rPr lang="en-ZA" u="sng" dirty="0">
                  <a:solidFill>
                    <a:schemeClr val="bg1"/>
                  </a:solidFill>
                  <a:hlinkClick r:id="rId3">
                    <a:extLst>
                      <a:ext uri="{A12FA001-AC4F-418D-AE19-62706E023703}">
                        <ahyp:hlinkClr xmlns:ahyp="http://schemas.microsoft.com/office/drawing/2018/hyperlinkcolor" val="tx"/>
                      </a:ext>
                    </a:extLst>
                  </a:hlinkClick>
                </a:rPr>
                <a:t>http://www.worldmrio.com/</a:t>
              </a:r>
              <a:r>
                <a:rPr lang="en-ZA" dirty="0">
                  <a:solidFill>
                    <a:schemeClr val="bg1"/>
                  </a:solidFill>
                </a:rPr>
                <a:t> </a:t>
              </a:r>
            </a:p>
            <a:p>
              <a:pPr>
                <a:buNone/>
              </a:pPr>
              <a:endParaRPr lang="en-ZA" b="1" u="sng" dirty="0"/>
            </a:p>
          </p:txBody>
        </p:sp>
        <p:sp>
          <p:nvSpPr>
            <p:cNvPr id="7" name="Rectangle: Rounded Corners 6">
              <a:extLst>
                <a:ext uri="{FF2B5EF4-FFF2-40B4-BE49-F238E27FC236}">
                  <a16:creationId xmlns:a16="http://schemas.microsoft.com/office/drawing/2014/main" id="{EB3BBEC8-71A7-4359-9E36-426211887962}"/>
                </a:ext>
              </a:extLst>
            </p:cNvPr>
            <p:cNvSpPr/>
            <p:nvPr/>
          </p:nvSpPr>
          <p:spPr>
            <a:xfrm>
              <a:off x="261761" y="2871738"/>
              <a:ext cx="5635257" cy="33492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ZA" b="1" u="sng" dirty="0"/>
                <a:t>Software Packages for Analysis</a:t>
              </a:r>
              <a:endParaRPr lang="en-ZA" b="1" dirty="0"/>
            </a:p>
            <a:p>
              <a:pPr>
                <a:buNone/>
              </a:pPr>
              <a:r>
                <a:rPr lang="en-ZA" dirty="0"/>
                <a:t>IMPLAN (</a:t>
              </a:r>
              <a:r>
                <a:rPr lang="en-ZA" dirty="0" err="1"/>
                <a:t>IMpact</a:t>
              </a:r>
              <a:r>
                <a:rPr lang="en-ZA" dirty="0"/>
                <a:t> analysis for </a:t>
              </a:r>
              <a:r>
                <a:rPr lang="en-ZA" dirty="0" err="1"/>
                <a:t>PLANning</a:t>
              </a:r>
              <a:r>
                <a:rPr lang="en-ZA" dirty="0"/>
                <a:t>) software</a:t>
              </a:r>
            </a:p>
            <a:p>
              <a:pPr marL="285750" indent="-285750">
                <a:buFont typeface="Wingdings" panose="05000000000000000000" pitchFamily="2" charset="2"/>
                <a:buChar char="§"/>
              </a:pPr>
              <a:r>
                <a:rPr lang="en-ZA" dirty="0"/>
                <a:t>Used to evaluate the tourism total economic impact in Rwanda.</a:t>
              </a:r>
            </a:p>
            <a:p>
              <a:pPr marL="285750" indent="-285750">
                <a:buFont typeface="Wingdings" panose="05000000000000000000" pitchFamily="2" charset="2"/>
                <a:buChar char="§"/>
              </a:pPr>
              <a:r>
                <a:rPr lang="en-ZA" dirty="0"/>
                <a:t>Economic analysis framework is comprehensive and adaptive</a:t>
              </a:r>
            </a:p>
            <a:p>
              <a:pPr>
                <a:buNone/>
              </a:pPr>
              <a:endParaRPr lang="en-ZA" b="1" u="sng" dirty="0"/>
            </a:p>
          </p:txBody>
        </p:sp>
      </p:grpSp>
    </p:spTree>
    <p:extLst>
      <p:ext uri="{BB962C8B-B14F-4D97-AF65-F5344CB8AC3E}">
        <p14:creationId xmlns:p14="http://schemas.microsoft.com/office/powerpoint/2010/main" val="381755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CD21EEC-BE54-495B-A735-848B45906026}"/>
              </a:ext>
            </a:extLst>
          </p:cNvPr>
          <p:cNvSpPr txBox="1">
            <a:spLocks/>
          </p:cNvSpPr>
          <p:nvPr/>
        </p:nvSpPr>
        <p:spPr>
          <a:xfrm>
            <a:off x="3343703" y="227339"/>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D9D24"/>
                </a:solidFill>
                <a:effectLst/>
                <a:uLnTx/>
                <a:uFillTx/>
                <a:latin typeface="Arial" panose="020B0604020202020204" pitchFamily="34" charset="0"/>
                <a:ea typeface="+mj-ea"/>
                <a:cs typeface="Arial" panose="020B0604020202020204" pitchFamily="34" charset="0"/>
              </a:rPr>
              <a:t>OUTLINE</a:t>
            </a:r>
          </a:p>
        </p:txBody>
      </p:sp>
      <p:pic>
        <p:nvPicPr>
          <p:cNvPr id="19" name="Picture 18" descr="A close up of a logo&#10;&#10;Description automatically generated">
            <a:extLst>
              <a:ext uri="{FF2B5EF4-FFF2-40B4-BE49-F238E27FC236}">
                <a16:creationId xmlns:a16="http://schemas.microsoft.com/office/drawing/2014/main" id="{30E1301B-3085-4D69-AAD7-76771B811D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20" name="Rectangle 19">
            <a:extLst>
              <a:ext uri="{FF2B5EF4-FFF2-40B4-BE49-F238E27FC236}">
                <a16:creationId xmlns:a16="http://schemas.microsoft.com/office/drawing/2014/main" id="{11D79EDF-BB26-4D75-8A6F-74051A84E055}"/>
              </a:ext>
            </a:extLst>
          </p:cNvPr>
          <p:cNvSpPr/>
          <p:nvPr/>
        </p:nvSpPr>
        <p:spPr>
          <a:xfrm>
            <a:off x="2253282" y="895299"/>
            <a:ext cx="46849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Introduction</a:t>
            </a:r>
          </a:p>
        </p:txBody>
      </p:sp>
      <p:sp>
        <p:nvSpPr>
          <p:cNvPr id="21" name="Rectangle 20">
            <a:extLst>
              <a:ext uri="{FF2B5EF4-FFF2-40B4-BE49-F238E27FC236}">
                <a16:creationId xmlns:a16="http://schemas.microsoft.com/office/drawing/2014/main" id="{7AA8DC1D-AD3B-4B92-BF54-8CD0ABA8F67E}"/>
              </a:ext>
            </a:extLst>
          </p:cNvPr>
          <p:cNvSpPr/>
          <p:nvPr/>
        </p:nvSpPr>
        <p:spPr>
          <a:xfrm>
            <a:off x="913456" y="1065886"/>
            <a:ext cx="894079" cy="73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01</a:t>
            </a:r>
          </a:p>
        </p:txBody>
      </p:sp>
      <p:sp>
        <p:nvSpPr>
          <p:cNvPr id="22" name="Rectangle 21">
            <a:extLst>
              <a:ext uri="{FF2B5EF4-FFF2-40B4-BE49-F238E27FC236}">
                <a16:creationId xmlns:a16="http://schemas.microsoft.com/office/drawing/2014/main" id="{7CD38DCD-22F0-4159-9D10-72551BDD61C6}"/>
              </a:ext>
            </a:extLst>
          </p:cNvPr>
          <p:cNvSpPr/>
          <p:nvPr/>
        </p:nvSpPr>
        <p:spPr>
          <a:xfrm>
            <a:off x="2293053" y="1845006"/>
            <a:ext cx="504539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Sustainability of Urban Tourism</a:t>
            </a:r>
          </a:p>
        </p:txBody>
      </p:sp>
      <p:sp>
        <p:nvSpPr>
          <p:cNvPr id="23" name="Rectangle 22">
            <a:extLst>
              <a:ext uri="{FF2B5EF4-FFF2-40B4-BE49-F238E27FC236}">
                <a16:creationId xmlns:a16="http://schemas.microsoft.com/office/drawing/2014/main" id="{DB7868E7-C862-47B5-B4CE-54DEC143E144}"/>
              </a:ext>
            </a:extLst>
          </p:cNvPr>
          <p:cNvSpPr/>
          <p:nvPr/>
        </p:nvSpPr>
        <p:spPr>
          <a:xfrm>
            <a:off x="764061" y="2206511"/>
            <a:ext cx="1043474" cy="46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02</a:t>
            </a:r>
          </a:p>
        </p:txBody>
      </p:sp>
      <p:sp>
        <p:nvSpPr>
          <p:cNvPr id="24" name="Rectangle 23">
            <a:extLst>
              <a:ext uri="{FF2B5EF4-FFF2-40B4-BE49-F238E27FC236}">
                <a16:creationId xmlns:a16="http://schemas.microsoft.com/office/drawing/2014/main" id="{F2A099B2-389A-4F90-930E-70BEE1120A5E}"/>
              </a:ext>
            </a:extLst>
          </p:cNvPr>
          <p:cNvSpPr/>
          <p:nvPr/>
        </p:nvSpPr>
        <p:spPr>
          <a:xfrm>
            <a:off x="2298404" y="2754542"/>
            <a:ext cx="642029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Economic Dimensions of Urban Tourism</a:t>
            </a:r>
          </a:p>
        </p:txBody>
      </p:sp>
      <p:sp>
        <p:nvSpPr>
          <p:cNvPr id="25" name="Rectangle 24">
            <a:extLst>
              <a:ext uri="{FF2B5EF4-FFF2-40B4-BE49-F238E27FC236}">
                <a16:creationId xmlns:a16="http://schemas.microsoft.com/office/drawing/2014/main" id="{432BB56A-1A94-4965-A381-FECBF4A34E24}"/>
              </a:ext>
            </a:extLst>
          </p:cNvPr>
          <p:cNvSpPr/>
          <p:nvPr/>
        </p:nvSpPr>
        <p:spPr>
          <a:xfrm>
            <a:off x="710396" y="273411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03</a:t>
            </a:r>
          </a:p>
        </p:txBody>
      </p:sp>
      <p:cxnSp>
        <p:nvCxnSpPr>
          <p:cNvPr id="26" name="Straight Connector 25">
            <a:extLst>
              <a:ext uri="{FF2B5EF4-FFF2-40B4-BE49-F238E27FC236}">
                <a16:creationId xmlns:a16="http://schemas.microsoft.com/office/drawing/2014/main" id="{BE95E646-EB49-4CB6-9532-26950C89E219}"/>
              </a:ext>
            </a:extLst>
          </p:cNvPr>
          <p:cNvCxnSpPr>
            <a:cxnSpLocks/>
          </p:cNvCxnSpPr>
          <p:nvPr/>
        </p:nvCxnSpPr>
        <p:spPr>
          <a:xfrm>
            <a:off x="913456" y="4415524"/>
            <a:ext cx="8177381" cy="8780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753614-7C25-4E48-8B1C-760BA1FCCBB6}"/>
              </a:ext>
            </a:extLst>
          </p:cNvPr>
          <p:cNvSpPr txBox="1"/>
          <p:nvPr/>
        </p:nvSpPr>
        <p:spPr>
          <a:xfrm>
            <a:off x="-1754987" y="3639114"/>
            <a:ext cx="609777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04</a:t>
            </a:r>
          </a:p>
        </p:txBody>
      </p:sp>
      <p:sp>
        <p:nvSpPr>
          <p:cNvPr id="14" name="Rectangle 13">
            <a:extLst>
              <a:ext uri="{FF2B5EF4-FFF2-40B4-BE49-F238E27FC236}">
                <a16:creationId xmlns:a16="http://schemas.microsoft.com/office/drawing/2014/main" id="{D05D26FE-8087-44F5-BD45-1DA05CA06B9C}"/>
              </a:ext>
            </a:extLst>
          </p:cNvPr>
          <p:cNvSpPr/>
          <p:nvPr/>
        </p:nvSpPr>
        <p:spPr>
          <a:xfrm>
            <a:off x="2298403" y="3520542"/>
            <a:ext cx="6937709"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Environmental Dimensions of Urban Tourism</a:t>
            </a:r>
          </a:p>
        </p:txBody>
      </p:sp>
      <p:sp>
        <p:nvSpPr>
          <p:cNvPr id="28" name="TextBox 27">
            <a:extLst>
              <a:ext uri="{FF2B5EF4-FFF2-40B4-BE49-F238E27FC236}">
                <a16:creationId xmlns:a16="http://schemas.microsoft.com/office/drawing/2014/main" id="{0371A37D-00DA-4FED-B45B-8F9BC316592C}"/>
              </a:ext>
            </a:extLst>
          </p:cNvPr>
          <p:cNvSpPr txBox="1"/>
          <p:nvPr/>
        </p:nvSpPr>
        <p:spPr>
          <a:xfrm>
            <a:off x="-2127312" y="4496508"/>
            <a:ext cx="694306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05</a:t>
            </a:r>
          </a:p>
        </p:txBody>
      </p:sp>
      <p:sp>
        <p:nvSpPr>
          <p:cNvPr id="29" name="TextBox 28">
            <a:extLst>
              <a:ext uri="{FF2B5EF4-FFF2-40B4-BE49-F238E27FC236}">
                <a16:creationId xmlns:a16="http://schemas.microsoft.com/office/drawing/2014/main" id="{942AED7C-CCE6-4FF3-AE81-09EC8F9635CE}"/>
              </a:ext>
            </a:extLst>
          </p:cNvPr>
          <p:cNvSpPr txBox="1"/>
          <p:nvPr/>
        </p:nvSpPr>
        <p:spPr>
          <a:xfrm>
            <a:off x="-2212044" y="5360721"/>
            <a:ext cx="714507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06</a:t>
            </a:r>
          </a:p>
        </p:txBody>
      </p:sp>
      <p:sp>
        <p:nvSpPr>
          <p:cNvPr id="30" name="Rectangle 29">
            <a:extLst>
              <a:ext uri="{FF2B5EF4-FFF2-40B4-BE49-F238E27FC236}">
                <a16:creationId xmlns:a16="http://schemas.microsoft.com/office/drawing/2014/main" id="{BEC1707F-CCA4-4395-AAD9-E389DB6937D7}"/>
              </a:ext>
            </a:extLst>
          </p:cNvPr>
          <p:cNvSpPr/>
          <p:nvPr/>
        </p:nvSpPr>
        <p:spPr>
          <a:xfrm>
            <a:off x="2293053" y="4347555"/>
            <a:ext cx="6425645"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Social Dimensions of Urban Tourism</a:t>
            </a:r>
          </a:p>
        </p:txBody>
      </p:sp>
      <p:sp>
        <p:nvSpPr>
          <p:cNvPr id="31" name="Rectangle 30">
            <a:extLst>
              <a:ext uri="{FF2B5EF4-FFF2-40B4-BE49-F238E27FC236}">
                <a16:creationId xmlns:a16="http://schemas.microsoft.com/office/drawing/2014/main" id="{A3D7B7F5-CE62-47A0-9169-970EB4AB3FC4}"/>
              </a:ext>
            </a:extLst>
          </p:cNvPr>
          <p:cNvSpPr/>
          <p:nvPr/>
        </p:nvSpPr>
        <p:spPr>
          <a:xfrm>
            <a:off x="2253282" y="5174568"/>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Conclusion</a:t>
            </a:r>
          </a:p>
        </p:txBody>
      </p:sp>
    </p:spTree>
    <p:extLst>
      <p:ext uri="{BB962C8B-B14F-4D97-AF65-F5344CB8AC3E}">
        <p14:creationId xmlns:p14="http://schemas.microsoft.com/office/powerpoint/2010/main" val="710549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3D79F-9A2A-40D4-8B17-B64E1E9D32CB}"/>
              </a:ext>
            </a:extLst>
          </p:cNvPr>
          <p:cNvSpPr>
            <a:spLocks noGrp="1"/>
          </p:cNvSpPr>
          <p:nvPr>
            <p:ph type="title"/>
          </p:nvPr>
        </p:nvSpPr>
        <p:spPr/>
        <p:txBody>
          <a:bodyPr/>
          <a:lstStyle/>
          <a:p>
            <a:pPr marL="457200" indent="-457200">
              <a:buFont typeface="Wingdings" panose="05000000000000000000" pitchFamily="2" charset="2"/>
              <a:buChar char="Ø"/>
            </a:pPr>
            <a:r>
              <a:rPr lang="en-US" dirty="0"/>
              <a:t>Environmental Dimensions of Tourism</a:t>
            </a:r>
          </a:p>
        </p:txBody>
      </p:sp>
      <p:sp>
        <p:nvSpPr>
          <p:cNvPr id="7" name="Rectangle 6">
            <a:extLst>
              <a:ext uri="{FF2B5EF4-FFF2-40B4-BE49-F238E27FC236}">
                <a16:creationId xmlns:a16="http://schemas.microsoft.com/office/drawing/2014/main" id="{2347F777-99BC-43C9-A317-0E1974DD33F1}"/>
              </a:ext>
            </a:extLst>
          </p:cNvPr>
          <p:cNvSpPr/>
          <p:nvPr/>
        </p:nvSpPr>
        <p:spPr>
          <a:xfrm>
            <a:off x="-35344" y="2964825"/>
            <a:ext cx="7173509" cy="1318372"/>
          </a:xfrm>
          <a:prstGeom prst="rect">
            <a:avLst/>
          </a:prstGeom>
          <a:solidFill>
            <a:srgbClr val="2B7B17"/>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a:buFont typeface="Wingdings" panose="05000000000000000000" pitchFamily="2" charset="2"/>
              <a:buChar char="Ø"/>
            </a:pPr>
            <a:r>
              <a:rPr lang="en-US" sz="2400" dirty="0"/>
              <a:t>Natural capital includes land, beaches, coastal and marine areas, national parks, rivers, etc. </a:t>
            </a:r>
          </a:p>
        </p:txBody>
      </p:sp>
      <p:sp>
        <p:nvSpPr>
          <p:cNvPr id="8" name="Rectangle 7">
            <a:extLst>
              <a:ext uri="{FF2B5EF4-FFF2-40B4-BE49-F238E27FC236}">
                <a16:creationId xmlns:a16="http://schemas.microsoft.com/office/drawing/2014/main" id="{60290179-E063-47C2-AE71-F493E6F23C43}"/>
              </a:ext>
            </a:extLst>
          </p:cNvPr>
          <p:cNvSpPr/>
          <p:nvPr/>
        </p:nvSpPr>
        <p:spPr>
          <a:xfrm>
            <a:off x="3718" y="990294"/>
            <a:ext cx="7134447" cy="1662297"/>
          </a:xfrm>
          <a:prstGeom prst="rect">
            <a:avLst/>
          </a:prstGeom>
          <a:solidFill>
            <a:srgbClr val="2B7B17"/>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a:buFont typeface="Wingdings" panose="05000000000000000000" pitchFamily="2" charset="2"/>
              <a:buChar char="Ø"/>
            </a:pPr>
            <a:r>
              <a:rPr lang="en-US" sz="2400" dirty="0"/>
              <a:t>concerns the stocks and changes in stock of environmental assets - natural capital for the support of the tourism sector. </a:t>
            </a:r>
          </a:p>
        </p:txBody>
      </p:sp>
      <p:sp>
        <p:nvSpPr>
          <p:cNvPr id="9" name="Rectangle 8">
            <a:extLst>
              <a:ext uri="{FF2B5EF4-FFF2-40B4-BE49-F238E27FC236}">
                <a16:creationId xmlns:a16="http://schemas.microsoft.com/office/drawing/2014/main" id="{FFF95CCA-728B-4FD5-A470-BC74516A759E}"/>
              </a:ext>
            </a:extLst>
          </p:cNvPr>
          <p:cNvSpPr/>
          <p:nvPr/>
        </p:nvSpPr>
        <p:spPr>
          <a:xfrm>
            <a:off x="3718" y="4595431"/>
            <a:ext cx="7134447" cy="1953894"/>
          </a:xfrm>
          <a:prstGeom prst="rect">
            <a:avLst/>
          </a:prstGeom>
          <a:solidFill>
            <a:srgbClr val="2B7B17"/>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eaLnBrk="0" fontAlgn="base" hangingPunct="0">
              <a:spcBef>
                <a:spcPct val="0"/>
              </a:spcBef>
              <a:spcAft>
                <a:spcPct val="0"/>
              </a:spcAft>
              <a:buFont typeface="Wingdings" panose="05000000000000000000" pitchFamily="2" charset="2"/>
              <a:buChar char="Ø"/>
            </a:pPr>
            <a:r>
              <a:rPr lang="en-US" sz="2300" dirty="0">
                <a:cs typeface="Arial" pitchFamily="34" charset="0"/>
              </a:rPr>
              <a:t>incorporates measurement of the flows of natural inputs to tourism production processes – water and energy etc.</a:t>
            </a:r>
          </a:p>
          <a:p>
            <a:pPr marL="342900" indent="-342900" eaLnBrk="0" fontAlgn="base" hangingPunct="0">
              <a:spcBef>
                <a:spcPct val="0"/>
              </a:spcBef>
              <a:spcAft>
                <a:spcPct val="0"/>
              </a:spcAft>
              <a:buFont typeface="Wingdings" panose="05000000000000000000" pitchFamily="2" charset="2"/>
              <a:buChar char="Ø"/>
            </a:pPr>
            <a:r>
              <a:rPr lang="en-US" sz="2300" dirty="0">
                <a:cs typeface="Arial" pitchFamily="34" charset="0"/>
              </a:rPr>
              <a:t>And flows of residuals from tourism production and consumption – GHGs, solid waste, wastewater etc. </a:t>
            </a:r>
          </a:p>
        </p:txBody>
      </p:sp>
      <p:pic>
        <p:nvPicPr>
          <p:cNvPr id="11" name="Picture 10" descr="Aerial photo of the river flowing through the forest">
            <a:extLst>
              <a:ext uri="{FF2B5EF4-FFF2-40B4-BE49-F238E27FC236}">
                <a16:creationId xmlns:a16="http://schemas.microsoft.com/office/drawing/2014/main" id="{4CB2294B-53F0-4F39-92DC-5DA6BCE7F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165" y="719401"/>
            <a:ext cx="5053835" cy="5829924"/>
          </a:xfrm>
          <a:prstGeom prst="rect">
            <a:avLst/>
          </a:prstGeom>
        </p:spPr>
      </p:pic>
    </p:spTree>
    <p:extLst>
      <p:ext uri="{BB962C8B-B14F-4D97-AF65-F5344CB8AC3E}">
        <p14:creationId xmlns:p14="http://schemas.microsoft.com/office/powerpoint/2010/main" val="23453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E15C5-FBAC-4FB0-AA12-54169E8D5658}"/>
              </a:ext>
            </a:extLst>
          </p:cNvPr>
          <p:cNvSpPr>
            <a:spLocks noGrp="1"/>
          </p:cNvSpPr>
          <p:nvPr>
            <p:ph type="title"/>
          </p:nvPr>
        </p:nvSpPr>
        <p:spPr/>
        <p:txBody>
          <a:bodyPr/>
          <a:lstStyle/>
          <a:p>
            <a:r>
              <a:rPr lang="en-US" dirty="0"/>
              <a:t>System of Environmental-Economic Accounting (</a:t>
            </a:r>
            <a:r>
              <a:rPr lang="en-GB" dirty="0"/>
              <a:t>SEEA)</a:t>
            </a:r>
            <a:endParaRPr lang="en-US" dirty="0"/>
          </a:p>
        </p:txBody>
      </p:sp>
      <p:pic>
        <p:nvPicPr>
          <p:cNvPr id="7" name="Content Placeholder 3">
            <a:extLst>
              <a:ext uri="{FF2B5EF4-FFF2-40B4-BE49-F238E27FC236}">
                <a16:creationId xmlns:a16="http://schemas.microsoft.com/office/drawing/2014/main" id="{8F7E4644-BFF3-4727-8D36-5CED6934920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334506" y="1237785"/>
            <a:ext cx="11201820" cy="4886568"/>
          </a:xfrm>
          <a:prstGeom prst="rect">
            <a:avLst/>
          </a:prstGeom>
          <a:solidFill>
            <a:schemeClr val="accent1"/>
          </a:solidFill>
          <a:ln>
            <a:solidFill>
              <a:schemeClr val="accent6"/>
            </a:solidFill>
          </a:ln>
        </p:spPr>
      </p:pic>
    </p:spTree>
    <p:extLst>
      <p:ext uri="{BB962C8B-B14F-4D97-AF65-F5344CB8AC3E}">
        <p14:creationId xmlns:p14="http://schemas.microsoft.com/office/powerpoint/2010/main" val="1249314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A56EF-E0F1-441C-A6BC-23698F07025A}"/>
              </a:ext>
            </a:extLst>
          </p:cNvPr>
          <p:cNvSpPr>
            <a:spLocks noGrp="1"/>
          </p:cNvSpPr>
          <p:nvPr>
            <p:ph type="title"/>
          </p:nvPr>
        </p:nvSpPr>
        <p:spPr/>
        <p:txBody>
          <a:bodyPr/>
          <a:lstStyle/>
          <a:p>
            <a:r>
              <a:rPr lang="en-GB" dirty="0"/>
              <a:t>                    Combining SEEA and TSA</a:t>
            </a:r>
            <a:endParaRPr lang="en-US" dirty="0"/>
          </a:p>
        </p:txBody>
      </p:sp>
      <p:pic>
        <p:nvPicPr>
          <p:cNvPr id="4" name="Content Placeholder 3">
            <a:extLst>
              <a:ext uri="{FF2B5EF4-FFF2-40B4-BE49-F238E27FC236}">
                <a16:creationId xmlns:a16="http://schemas.microsoft.com/office/drawing/2014/main" id="{C4592B79-7E98-49BC-A055-C98EDC5572B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84117" y="882502"/>
            <a:ext cx="11451773" cy="5507665"/>
          </a:xfrm>
          <a:prstGeom prst="rect">
            <a:avLst/>
          </a:prstGeom>
          <a:noFill/>
          <a:ln>
            <a:solidFill>
              <a:schemeClr val="accent6"/>
            </a:solidFill>
          </a:ln>
        </p:spPr>
      </p:pic>
    </p:spTree>
    <p:extLst>
      <p:ext uri="{BB962C8B-B14F-4D97-AF65-F5344CB8AC3E}">
        <p14:creationId xmlns:p14="http://schemas.microsoft.com/office/powerpoint/2010/main" val="1549542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CD21EEC-BE54-495B-A735-848B45906026}"/>
              </a:ext>
            </a:extLst>
          </p:cNvPr>
          <p:cNvSpPr txBox="1">
            <a:spLocks/>
          </p:cNvSpPr>
          <p:nvPr/>
        </p:nvSpPr>
        <p:spPr>
          <a:xfrm>
            <a:off x="3343703" y="227339"/>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D9D24"/>
                </a:solidFill>
                <a:effectLst/>
                <a:uLnTx/>
                <a:uFillTx/>
                <a:latin typeface="Arial" panose="020B0604020202020204" pitchFamily="34" charset="0"/>
                <a:ea typeface="+mj-ea"/>
                <a:cs typeface="Arial" panose="020B0604020202020204" pitchFamily="34" charset="0"/>
              </a:rPr>
              <a:t>OUTLINE</a:t>
            </a:r>
          </a:p>
        </p:txBody>
      </p:sp>
      <p:pic>
        <p:nvPicPr>
          <p:cNvPr id="19" name="Picture 18" descr="A close up of a logo&#10;&#10;Description automatically generated">
            <a:extLst>
              <a:ext uri="{FF2B5EF4-FFF2-40B4-BE49-F238E27FC236}">
                <a16:creationId xmlns:a16="http://schemas.microsoft.com/office/drawing/2014/main" id="{30E1301B-3085-4D69-AAD7-76771B811D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20" name="Rectangle 19">
            <a:extLst>
              <a:ext uri="{FF2B5EF4-FFF2-40B4-BE49-F238E27FC236}">
                <a16:creationId xmlns:a16="http://schemas.microsoft.com/office/drawing/2014/main" id="{11D79EDF-BB26-4D75-8A6F-74051A84E055}"/>
              </a:ext>
            </a:extLst>
          </p:cNvPr>
          <p:cNvSpPr/>
          <p:nvPr/>
        </p:nvSpPr>
        <p:spPr>
          <a:xfrm>
            <a:off x="2253282" y="895299"/>
            <a:ext cx="46849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Introduction</a:t>
            </a:r>
          </a:p>
        </p:txBody>
      </p:sp>
      <p:sp>
        <p:nvSpPr>
          <p:cNvPr id="21" name="Rectangle 20">
            <a:extLst>
              <a:ext uri="{FF2B5EF4-FFF2-40B4-BE49-F238E27FC236}">
                <a16:creationId xmlns:a16="http://schemas.microsoft.com/office/drawing/2014/main" id="{7AA8DC1D-AD3B-4B92-BF54-8CD0ABA8F67E}"/>
              </a:ext>
            </a:extLst>
          </p:cNvPr>
          <p:cNvSpPr/>
          <p:nvPr/>
        </p:nvSpPr>
        <p:spPr>
          <a:xfrm>
            <a:off x="913456" y="1065886"/>
            <a:ext cx="894079" cy="73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01</a:t>
            </a:r>
          </a:p>
        </p:txBody>
      </p:sp>
      <p:sp>
        <p:nvSpPr>
          <p:cNvPr id="22" name="Rectangle 21">
            <a:extLst>
              <a:ext uri="{FF2B5EF4-FFF2-40B4-BE49-F238E27FC236}">
                <a16:creationId xmlns:a16="http://schemas.microsoft.com/office/drawing/2014/main" id="{7CD38DCD-22F0-4159-9D10-72551BDD61C6}"/>
              </a:ext>
            </a:extLst>
          </p:cNvPr>
          <p:cNvSpPr/>
          <p:nvPr/>
        </p:nvSpPr>
        <p:spPr>
          <a:xfrm>
            <a:off x="2293053" y="1845006"/>
            <a:ext cx="504539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Sustainability of Urban Tourism</a:t>
            </a:r>
          </a:p>
        </p:txBody>
      </p:sp>
      <p:sp>
        <p:nvSpPr>
          <p:cNvPr id="23" name="Rectangle 22">
            <a:extLst>
              <a:ext uri="{FF2B5EF4-FFF2-40B4-BE49-F238E27FC236}">
                <a16:creationId xmlns:a16="http://schemas.microsoft.com/office/drawing/2014/main" id="{DB7868E7-C862-47B5-B4CE-54DEC143E144}"/>
              </a:ext>
            </a:extLst>
          </p:cNvPr>
          <p:cNvSpPr/>
          <p:nvPr/>
        </p:nvSpPr>
        <p:spPr>
          <a:xfrm>
            <a:off x="764061" y="2206511"/>
            <a:ext cx="1043474" cy="46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02</a:t>
            </a:r>
          </a:p>
        </p:txBody>
      </p:sp>
      <p:sp>
        <p:nvSpPr>
          <p:cNvPr id="24" name="Rectangle 23">
            <a:extLst>
              <a:ext uri="{FF2B5EF4-FFF2-40B4-BE49-F238E27FC236}">
                <a16:creationId xmlns:a16="http://schemas.microsoft.com/office/drawing/2014/main" id="{F2A099B2-389A-4F90-930E-70BEE1120A5E}"/>
              </a:ext>
            </a:extLst>
          </p:cNvPr>
          <p:cNvSpPr/>
          <p:nvPr/>
        </p:nvSpPr>
        <p:spPr>
          <a:xfrm>
            <a:off x="2298404" y="2754542"/>
            <a:ext cx="642029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Economic Dimensions of Urban Tourism</a:t>
            </a:r>
          </a:p>
        </p:txBody>
      </p:sp>
      <p:sp>
        <p:nvSpPr>
          <p:cNvPr id="25" name="Rectangle 24">
            <a:extLst>
              <a:ext uri="{FF2B5EF4-FFF2-40B4-BE49-F238E27FC236}">
                <a16:creationId xmlns:a16="http://schemas.microsoft.com/office/drawing/2014/main" id="{432BB56A-1A94-4965-A381-FECBF4A34E24}"/>
              </a:ext>
            </a:extLst>
          </p:cNvPr>
          <p:cNvSpPr/>
          <p:nvPr/>
        </p:nvSpPr>
        <p:spPr>
          <a:xfrm>
            <a:off x="710396" y="273411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03</a:t>
            </a:r>
          </a:p>
        </p:txBody>
      </p:sp>
      <p:cxnSp>
        <p:nvCxnSpPr>
          <p:cNvPr id="26" name="Straight Connector 25">
            <a:extLst>
              <a:ext uri="{FF2B5EF4-FFF2-40B4-BE49-F238E27FC236}">
                <a16:creationId xmlns:a16="http://schemas.microsoft.com/office/drawing/2014/main" id="{BE95E646-EB49-4CB6-9532-26950C89E219}"/>
              </a:ext>
            </a:extLst>
          </p:cNvPr>
          <p:cNvCxnSpPr>
            <a:cxnSpLocks/>
          </p:cNvCxnSpPr>
          <p:nvPr/>
        </p:nvCxnSpPr>
        <p:spPr>
          <a:xfrm>
            <a:off x="913456" y="5267940"/>
            <a:ext cx="8177381" cy="8780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753614-7C25-4E48-8B1C-760BA1FCCBB6}"/>
              </a:ext>
            </a:extLst>
          </p:cNvPr>
          <p:cNvSpPr txBox="1"/>
          <p:nvPr/>
        </p:nvSpPr>
        <p:spPr>
          <a:xfrm>
            <a:off x="-1775300" y="3599081"/>
            <a:ext cx="609777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04</a:t>
            </a:r>
          </a:p>
        </p:txBody>
      </p:sp>
      <p:sp>
        <p:nvSpPr>
          <p:cNvPr id="14" name="Rectangle 13">
            <a:extLst>
              <a:ext uri="{FF2B5EF4-FFF2-40B4-BE49-F238E27FC236}">
                <a16:creationId xmlns:a16="http://schemas.microsoft.com/office/drawing/2014/main" id="{D05D26FE-8087-44F5-BD45-1DA05CA06B9C}"/>
              </a:ext>
            </a:extLst>
          </p:cNvPr>
          <p:cNvSpPr/>
          <p:nvPr/>
        </p:nvSpPr>
        <p:spPr>
          <a:xfrm>
            <a:off x="2298403" y="3520542"/>
            <a:ext cx="6937709"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2">
                    <a:lumMod val="50000"/>
                  </a:schemeClr>
                </a:solidFill>
                <a:effectLst/>
                <a:uLnTx/>
                <a:uFillTx/>
                <a:latin typeface="Arial" panose="020B0604020202020204" pitchFamily="34" charset="0"/>
                <a:ea typeface="+mn-ea"/>
                <a:cs typeface="Arial" panose="020B0604020202020204" pitchFamily="34" charset="0"/>
              </a:rPr>
              <a:t>Environmental Dimensions of Urban Tourism</a:t>
            </a:r>
          </a:p>
        </p:txBody>
      </p:sp>
      <p:sp>
        <p:nvSpPr>
          <p:cNvPr id="28" name="TextBox 27">
            <a:extLst>
              <a:ext uri="{FF2B5EF4-FFF2-40B4-BE49-F238E27FC236}">
                <a16:creationId xmlns:a16="http://schemas.microsoft.com/office/drawing/2014/main" id="{0371A37D-00DA-4FED-B45B-8F9BC316592C}"/>
              </a:ext>
            </a:extLst>
          </p:cNvPr>
          <p:cNvSpPr txBox="1"/>
          <p:nvPr/>
        </p:nvSpPr>
        <p:spPr>
          <a:xfrm>
            <a:off x="-2127312" y="4496508"/>
            <a:ext cx="694306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05</a:t>
            </a:r>
          </a:p>
        </p:txBody>
      </p:sp>
      <p:sp>
        <p:nvSpPr>
          <p:cNvPr id="29" name="TextBox 28">
            <a:extLst>
              <a:ext uri="{FF2B5EF4-FFF2-40B4-BE49-F238E27FC236}">
                <a16:creationId xmlns:a16="http://schemas.microsoft.com/office/drawing/2014/main" id="{942AED7C-CCE6-4FF3-AE81-09EC8F9635CE}"/>
              </a:ext>
            </a:extLst>
          </p:cNvPr>
          <p:cNvSpPr txBox="1"/>
          <p:nvPr/>
        </p:nvSpPr>
        <p:spPr>
          <a:xfrm>
            <a:off x="-2212044" y="5360721"/>
            <a:ext cx="714507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06</a:t>
            </a:r>
          </a:p>
        </p:txBody>
      </p:sp>
      <p:sp>
        <p:nvSpPr>
          <p:cNvPr id="30" name="Rectangle 29">
            <a:extLst>
              <a:ext uri="{FF2B5EF4-FFF2-40B4-BE49-F238E27FC236}">
                <a16:creationId xmlns:a16="http://schemas.microsoft.com/office/drawing/2014/main" id="{BEC1707F-CCA4-4395-AAD9-E389DB6937D7}"/>
              </a:ext>
            </a:extLst>
          </p:cNvPr>
          <p:cNvSpPr/>
          <p:nvPr/>
        </p:nvSpPr>
        <p:spPr>
          <a:xfrm>
            <a:off x="2293053" y="4347555"/>
            <a:ext cx="6425645"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Social Dimensions of Urban Tourism</a:t>
            </a:r>
          </a:p>
        </p:txBody>
      </p:sp>
      <p:sp>
        <p:nvSpPr>
          <p:cNvPr id="31" name="Rectangle 30">
            <a:extLst>
              <a:ext uri="{FF2B5EF4-FFF2-40B4-BE49-F238E27FC236}">
                <a16:creationId xmlns:a16="http://schemas.microsoft.com/office/drawing/2014/main" id="{A3D7B7F5-CE62-47A0-9169-970EB4AB3FC4}"/>
              </a:ext>
            </a:extLst>
          </p:cNvPr>
          <p:cNvSpPr/>
          <p:nvPr/>
        </p:nvSpPr>
        <p:spPr>
          <a:xfrm>
            <a:off x="2253282" y="5174568"/>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Conclusion</a:t>
            </a:r>
          </a:p>
        </p:txBody>
      </p:sp>
    </p:spTree>
    <p:extLst>
      <p:ext uri="{BB962C8B-B14F-4D97-AF65-F5344CB8AC3E}">
        <p14:creationId xmlns:p14="http://schemas.microsoft.com/office/powerpoint/2010/main" val="4159509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940EB-3934-4EC3-B927-07C2559D0942}"/>
              </a:ext>
            </a:extLst>
          </p:cNvPr>
          <p:cNvSpPr>
            <a:spLocks noGrp="1"/>
          </p:cNvSpPr>
          <p:nvPr>
            <p:ph type="title"/>
          </p:nvPr>
        </p:nvSpPr>
        <p:spPr>
          <a:xfrm>
            <a:off x="370113" y="133655"/>
            <a:ext cx="11931757" cy="585746"/>
          </a:xfrm>
        </p:spPr>
        <p:txBody>
          <a:bodyPr/>
          <a:lstStyle/>
          <a:p>
            <a:br>
              <a:rPr lang="en-US" dirty="0"/>
            </a:br>
            <a:r>
              <a:rPr lang="en-US" sz="2800" dirty="0"/>
              <a:t>The </a:t>
            </a:r>
            <a:r>
              <a:rPr lang="en-US" sz="2800" b="1" dirty="0"/>
              <a:t>social dimension – </a:t>
            </a:r>
            <a:r>
              <a:rPr lang="en-US" sz="2800" dirty="0"/>
              <a:t>a range of social aspects related to tourism activity </a:t>
            </a:r>
            <a:br>
              <a:rPr lang="en-US" dirty="0"/>
            </a:br>
            <a:endParaRPr lang="en-US" dirty="0"/>
          </a:p>
        </p:txBody>
      </p:sp>
      <p:sp>
        <p:nvSpPr>
          <p:cNvPr id="6" name="Rectangle 5">
            <a:extLst>
              <a:ext uri="{FF2B5EF4-FFF2-40B4-BE49-F238E27FC236}">
                <a16:creationId xmlns:a16="http://schemas.microsoft.com/office/drawing/2014/main" id="{070A386F-93EE-45F1-883D-4AA6FBE51DC9}"/>
              </a:ext>
            </a:extLst>
          </p:cNvPr>
          <p:cNvSpPr/>
          <p:nvPr/>
        </p:nvSpPr>
        <p:spPr>
          <a:xfrm>
            <a:off x="-19840" y="719400"/>
            <a:ext cx="7134447" cy="16622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pPr marL="342900" indent="-342900">
              <a:buFont typeface="Wingdings" panose="05000000000000000000" pitchFamily="2" charset="2"/>
              <a:buChar char="ü"/>
            </a:pPr>
            <a:r>
              <a:rPr lang="en-US" sz="2400" dirty="0"/>
              <a:t>local, traditional and indigenous cultural aspects. </a:t>
            </a:r>
          </a:p>
        </p:txBody>
      </p:sp>
      <p:sp>
        <p:nvSpPr>
          <p:cNvPr id="7" name="Rectangle 6">
            <a:extLst>
              <a:ext uri="{FF2B5EF4-FFF2-40B4-BE49-F238E27FC236}">
                <a16:creationId xmlns:a16="http://schemas.microsoft.com/office/drawing/2014/main" id="{F181DCBE-B4D9-4AC2-9CBD-968F7839E7ED}"/>
              </a:ext>
            </a:extLst>
          </p:cNvPr>
          <p:cNvSpPr/>
          <p:nvPr/>
        </p:nvSpPr>
        <p:spPr>
          <a:xfrm>
            <a:off x="0" y="2755363"/>
            <a:ext cx="7134447" cy="25612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en-US" sz="2400" dirty="0"/>
              <a:t>Also, outcomes of tourism production processes…</a:t>
            </a:r>
          </a:p>
          <a:p>
            <a:pPr marL="342900" indent="-342900">
              <a:buFont typeface="Wingdings" panose="05000000000000000000" pitchFamily="2" charset="2"/>
              <a:buChar char="ü"/>
            </a:pPr>
            <a:r>
              <a:rPr lang="en-US" sz="2400" dirty="0"/>
              <a:t>performance in relation to gender equality, income equality and other aspects of equality; </a:t>
            </a:r>
          </a:p>
          <a:p>
            <a:pPr marL="342900" indent="-342900">
              <a:buFont typeface="Wingdings" panose="05000000000000000000" pitchFamily="2" charset="2"/>
              <a:buChar char="ü"/>
            </a:pPr>
            <a:r>
              <a:rPr lang="en-US" sz="2400" dirty="0"/>
              <a:t>and the development of social capital reflected in the strength of community networks and institutional arrangements. </a:t>
            </a:r>
          </a:p>
        </p:txBody>
      </p:sp>
      <p:sp>
        <p:nvSpPr>
          <p:cNvPr id="8" name="Rectangle 7">
            <a:extLst>
              <a:ext uri="{FF2B5EF4-FFF2-40B4-BE49-F238E27FC236}">
                <a16:creationId xmlns:a16="http://schemas.microsoft.com/office/drawing/2014/main" id="{2ABBF7C8-D7DB-44D9-98C9-8BC0F9C5A36F}"/>
              </a:ext>
            </a:extLst>
          </p:cNvPr>
          <p:cNvSpPr/>
          <p:nvPr/>
        </p:nvSpPr>
        <p:spPr>
          <a:xfrm>
            <a:off x="0" y="5690329"/>
            <a:ext cx="7134447" cy="70670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en-US" sz="2000" dirty="0"/>
              <a:t>NB:</a:t>
            </a:r>
            <a:r>
              <a:rPr lang="en-GB" sz="2000" dirty="0"/>
              <a:t>Tourism social dimensions (Inclusion, capital, equity, individual/community wellbeing)</a:t>
            </a:r>
          </a:p>
        </p:txBody>
      </p:sp>
      <p:pic>
        <p:nvPicPr>
          <p:cNvPr id="10" name="Picture 9" descr="Stick figure families holding hands">
            <a:extLst>
              <a:ext uri="{FF2B5EF4-FFF2-40B4-BE49-F238E27FC236}">
                <a16:creationId xmlns:a16="http://schemas.microsoft.com/office/drawing/2014/main" id="{2E27193F-2310-414F-BBAD-7294D3C40E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4768" y="719401"/>
            <a:ext cx="5093515" cy="5808915"/>
          </a:xfrm>
          <a:prstGeom prst="rect">
            <a:avLst/>
          </a:prstGeom>
        </p:spPr>
      </p:pic>
    </p:spTree>
    <p:extLst>
      <p:ext uri="{BB962C8B-B14F-4D97-AF65-F5344CB8AC3E}">
        <p14:creationId xmlns:p14="http://schemas.microsoft.com/office/powerpoint/2010/main" val="277489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CD21EEC-BE54-495B-A735-848B45906026}"/>
              </a:ext>
            </a:extLst>
          </p:cNvPr>
          <p:cNvSpPr txBox="1">
            <a:spLocks/>
          </p:cNvSpPr>
          <p:nvPr/>
        </p:nvSpPr>
        <p:spPr>
          <a:xfrm>
            <a:off x="3343703" y="227339"/>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D9D24"/>
                </a:solidFill>
                <a:effectLst/>
                <a:uLnTx/>
                <a:uFillTx/>
                <a:latin typeface="Arial" panose="020B0604020202020204" pitchFamily="34" charset="0"/>
                <a:ea typeface="+mj-ea"/>
                <a:cs typeface="Arial" panose="020B0604020202020204" pitchFamily="34" charset="0"/>
              </a:rPr>
              <a:t>OUTLINE</a:t>
            </a:r>
          </a:p>
        </p:txBody>
      </p:sp>
      <p:pic>
        <p:nvPicPr>
          <p:cNvPr id="19" name="Picture 18" descr="A close up of a logo&#10;&#10;Description automatically generated">
            <a:extLst>
              <a:ext uri="{FF2B5EF4-FFF2-40B4-BE49-F238E27FC236}">
                <a16:creationId xmlns:a16="http://schemas.microsoft.com/office/drawing/2014/main" id="{30E1301B-3085-4D69-AAD7-76771B811D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20" name="Rectangle 19">
            <a:extLst>
              <a:ext uri="{FF2B5EF4-FFF2-40B4-BE49-F238E27FC236}">
                <a16:creationId xmlns:a16="http://schemas.microsoft.com/office/drawing/2014/main" id="{11D79EDF-BB26-4D75-8A6F-74051A84E055}"/>
              </a:ext>
            </a:extLst>
          </p:cNvPr>
          <p:cNvSpPr/>
          <p:nvPr/>
        </p:nvSpPr>
        <p:spPr>
          <a:xfrm>
            <a:off x="2253282" y="895299"/>
            <a:ext cx="46849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Introduction</a:t>
            </a:r>
          </a:p>
        </p:txBody>
      </p:sp>
      <p:sp>
        <p:nvSpPr>
          <p:cNvPr id="21" name="Rectangle 20">
            <a:extLst>
              <a:ext uri="{FF2B5EF4-FFF2-40B4-BE49-F238E27FC236}">
                <a16:creationId xmlns:a16="http://schemas.microsoft.com/office/drawing/2014/main" id="{7AA8DC1D-AD3B-4B92-BF54-8CD0ABA8F67E}"/>
              </a:ext>
            </a:extLst>
          </p:cNvPr>
          <p:cNvSpPr/>
          <p:nvPr/>
        </p:nvSpPr>
        <p:spPr>
          <a:xfrm>
            <a:off x="913456" y="1065886"/>
            <a:ext cx="894079" cy="732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01</a:t>
            </a:r>
          </a:p>
        </p:txBody>
      </p:sp>
      <p:sp>
        <p:nvSpPr>
          <p:cNvPr id="22" name="Rectangle 21">
            <a:extLst>
              <a:ext uri="{FF2B5EF4-FFF2-40B4-BE49-F238E27FC236}">
                <a16:creationId xmlns:a16="http://schemas.microsoft.com/office/drawing/2014/main" id="{7CD38DCD-22F0-4159-9D10-72551BDD61C6}"/>
              </a:ext>
            </a:extLst>
          </p:cNvPr>
          <p:cNvSpPr/>
          <p:nvPr/>
        </p:nvSpPr>
        <p:spPr>
          <a:xfrm>
            <a:off x="2293053" y="1845006"/>
            <a:ext cx="504539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Sustainability of Urban Tourism</a:t>
            </a:r>
          </a:p>
        </p:txBody>
      </p:sp>
      <p:sp>
        <p:nvSpPr>
          <p:cNvPr id="23" name="Rectangle 22">
            <a:extLst>
              <a:ext uri="{FF2B5EF4-FFF2-40B4-BE49-F238E27FC236}">
                <a16:creationId xmlns:a16="http://schemas.microsoft.com/office/drawing/2014/main" id="{DB7868E7-C862-47B5-B4CE-54DEC143E144}"/>
              </a:ext>
            </a:extLst>
          </p:cNvPr>
          <p:cNvSpPr/>
          <p:nvPr/>
        </p:nvSpPr>
        <p:spPr>
          <a:xfrm>
            <a:off x="764061" y="2206511"/>
            <a:ext cx="1043474" cy="46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02</a:t>
            </a:r>
          </a:p>
        </p:txBody>
      </p:sp>
      <p:sp>
        <p:nvSpPr>
          <p:cNvPr id="24" name="Rectangle 23">
            <a:extLst>
              <a:ext uri="{FF2B5EF4-FFF2-40B4-BE49-F238E27FC236}">
                <a16:creationId xmlns:a16="http://schemas.microsoft.com/office/drawing/2014/main" id="{F2A099B2-389A-4F90-930E-70BEE1120A5E}"/>
              </a:ext>
            </a:extLst>
          </p:cNvPr>
          <p:cNvSpPr/>
          <p:nvPr/>
        </p:nvSpPr>
        <p:spPr>
          <a:xfrm>
            <a:off x="2298404" y="2754542"/>
            <a:ext cx="642029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Economic Dimensions of Urban Tourism</a:t>
            </a:r>
          </a:p>
        </p:txBody>
      </p:sp>
      <p:sp>
        <p:nvSpPr>
          <p:cNvPr id="25" name="Rectangle 24">
            <a:extLst>
              <a:ext uri="{FF2B5EF4-FFF2-40B4-BE49-F238E27FC236}">
                <a16:creationId xmlns:a16="http://schemas.microsoft.com/office/drawing/2014/main" id="{432BB56A-1A94-4965-A381-FECBF4A34E24}"/>
              </a:ext>
            </a:extLst>
          </p:cNvPr>
          <p:cNvSpPr/>
          <p:nvPr/>
        </p:nvSpPr>
        <p:spPr>
          <a:xfrm>
            <a:off x="710396" y="273411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03</a:t>
            </a:r>
          </a:p>
        </p:txBody>
      </p:sp>
      <p:cxnSp>
        <p:nvCxnSpPr>
          <p:cNvPr id="26" name="Straight Connector 25">
            <a:extLst>
              <a:ext uri="{FF2B5EF4-FFF2-40B4-BE49-F238E27FC236}">
                <a16:creationId xmlns:a16="http://schemas.microsoft.com/office/drawing/2014/main" id="{BE95E646-EB49-4CB6-9532-26950C89E219}"/>
              </a:ext>
            </a:extLst>
          </p:cNvPr>
          <p:cNvCxnSpPr>
            <a:cxnSpLocks/>
          </p:cNvCxnSpPr>
          <p:nvPr/>
        </p:nvCxnSpPr>
        <p:spPr>
          <a:xfrm>
            <a:off x="1045577" y="6092389"/>
            <a:ext cx="8177381" cy="8780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753614-7C25-4E48-8B1C-760BA1FCCBB6}"/>
              </a:ext>
            </a:extLst>
          </p:cNvPr>
          <p:cNvSpPr txBox="1"/>
          <p:nvPr/>
        </p:nvSpPr>
        <p:spPr>
          <a:xfrm>
            <a:off x="-1775300" y="3599081"/>
            <a:ext cx="609777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04</a:t>
            </a:r>
          </a:p>
        </p:txBody>
      </p:sp>
      <p:sp>
        <p:nvSpPr>
          <p:cNvPr id="14" name="Rectangle 13">
            <a:extLst>
              <a:ext uri="{FF2B5EF4-FFF2-40B4-BE49-F238E27FC236}">
                <a16:creationId xmlns:a16="http://schemas.microsoft.com/office/drawing/2014/main" id="{D05D26FE-8087-44F5-BD45-1DA05CA06B9C}"/>
              </a:ext>
            </a:extLst>
          </p:cNvPr>
          <p:cNvSpPr/>
          <p:nvPr/>
        </p:nvSpPr>
        <p:spPr>
          <a:xfrm>
            <a:off x="2298403" y="3520542"/>
            <a:ext cx="6937709"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Environmental Dimensions of Urban Tourism</a:t>
            </a:r>
          </a:p>
        </p:txBody>
      </p:sp>
      <p:sp>
        <p:nvSpPr>
          <p:cNvPr id="28" name="TextBox 27">
            <a:extLst>
              <a:ext uri="{FF2B5EF4-FFF2-40B4-BE49-F238E27FC236}">
                <a16:creationId xmlns:a16="http://schemas.microsoft.com/office/drawing/2014/main" id="{0371A37D-00DA-4FED-B45B-8F9BC316592C}"/>
              </a:ext>
            </a:extLst>
          </p:cNvPr>
          <p:cNvSpPr txBox="1"/>
          <p:nvPr/>
        </p:nvSpPr>
        <p:spPr>
          <a:xfrm>
            <a:off x="-2127312" y="4496508"/>
            <a:ext cx="694306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05</a:t>
            </a:r>
          </a:p>
        </p:txBody>
      </p:sp>
      <p:sp>
        <p:nvSpPr>
          <p:cNvPr id="29" name="TextBox 28">
            <a:extLst>
              <a:ext uri="{FF2B5EF4-FFF2-40B4-BE49-F238E27FC236}">
                <a16:creationId xmlns:a16="http://schemas.microsoft.com/office/drawing/2014/main" id="{942AED7C-CCE6-4FF3-AE81-09EC8F9635CE}"/>
              </a:ext>
            </a:extLst>
          </p:cNvPr>
          <p:cNvSpPr txBox="1"/>
          <p:nvPr/>
        </p:nvSpPr>
        <p:spPr>
          <a:xfrm>
            <a:off x="-2212044" y="5360721"/>
            <a:ext cx="714507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D9D24"/>
                </a:solidFill>
                <a:effectLst/>
                <a:uLnTx/>
                <a:uFillTx/>
                <a:latin typeface="Arial" panose="020B0604020202020204" pitchFamily="34" charset="0"/>
                <a:ea typeface="+mn-ea"/>
                <a:cs typeface="Arial" panose="020B0604020202020204" pitchFamily="34" charset="0"/>
              </a:rPr>
              <a:t>06</a:t>
            </a:r>
          </a:p>
        </p:txBody>
      </p:sp>
      <p:sp>
        <p:nvSpPr>
          <p:cNvPr id="30" name="Rectangle 29">
            <a:extLst>
              <a:ext uri="{FF2B5EF4-FFF2-40B4-BE49-F238E27FC236}">
                <a16:creationId xmlns:a16="http://schemas.microsoft.com/office/drawing/2014/main" id="{BEC1707F-CCA4-4395-AAD9-E389DB6937D7}"/>
              </a:ext>
            </a:extLst>
          </p:cNvPr>
          <p:cNvSpPr/>
          <p:nvPr/>
        </p:nvSpPr>
        <p:spPr>
          <a:xfrm>
            <a:off x="2293053" y="4347555"/>
            <a:ext cx="6425645"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Social Dimensions of Urban Tourism</a:t>
            </a:r>
          </a:p>
        </p:txBody>
      </p:sp>
      <p:sp>
        <p:nvSpPr>
          <p:cNvPr id="31" name="Rectangle 30">
            <a:extLst>
              <a:ext uri="{FF2B5EF4-FFF2-40B4-BE49-F238E27FC236}">
                <a16:creationId xmlns:a16="http://schemas.microsoft.com/office/drawing/2014/main" id="{A3D7B7F5-CE62-47A0-9169-970EB4AB3FC4}"/>
              </a:ext>
            </a:extLst>
          </p:cNvPr>
          <p:cNvSpPr/>
          <p:nvPr/>
        </p:nvSpPr>
        <p:spPr>
          <a:xfrm>
            <a:off x="2253282" y="5174568"/>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D9D24"/>
                </a:solidFill>
                <a:effectLst/>
                <a:uLnTx/>
                <a:uFillTx/>
                <a:latin typeface="Arial" panose="020B0604020202020204" pitchFamily="34" charset="0"/>
                <a:ea typeface="+mn-ea"/>
                <a:cs typeface="Arial" panose="020B0604020202020204" pitchFamily="34" charset="0"/>
              </a:rPr>
              <a:t>Conclusion</a:t>
            </a:r>
          </a:p>
        </p:txBody>
      </p:sp>
    </p:spTree>
    <p:extLst>
      <p:ext uri="{BB962C8B-B14F-4D97-AF65-F5344CB8AC3E}">
        <p14:creationId xmlns:p14="http://schemas.microsoft.com/office/powerpoint/2010/main" val="162485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CA4B64E-1AE6-40A3-91D4-A71313C97657}"/>
              </a:ext>
            </a:extLst>
          </p:cNvPr>
          <p:cNvSpPr/>
          <p:nvPr/>
        </p:nvSpPr>
        <p:spPr>
          <a:xfrm>
            <a:off x="120560" y="1743740"/>
            <a:ext cx="2881553" cy="4284119"/>
          </a:xfrm>
          <a:prstGeom prst="rect">
            <a:avLst/>
          </a:prstGeom>
          <a:noFill/>
          <a:ln w="666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1" dirty="0">
              <a:solidFill>
                <a:prstClr val="white"/>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6"/>
                </a:solidFill>
                <a:latin typeface="Calibri" panose="020F0502020204030204"/>
              </a:rPr>
              <a:t>Urban </a:t>
            </a:r>
            <a:r>
              <a:rPr lang="en-US" sz="2400" b="1" dirty="0" err="1">
                <a:solidFill>
                  <a:schemeClr val="accent6"/>
                </a:solidFill>
                <a:latin typeface="Calibri" panose="020F0502020204030204"/>
              </a:rPr>
              <a:t>centres</a:t>
            </a:r>
            <a:r>
              <a:rPr lang="en-US" sz="2400" b="1" dirty="0">
                <a:solidFill>
                  <a:schemeClr val="accent6"/>
                </a:solidFill>
                <a:latin typeface="Calibri" panose="020F0502020204030204"/>
              </a:rPr>
              <a:t> are characterized by high population densities, high disposable income, high income disparities </a:t>
            </a:r>
            <a:r>
              <a:rPr lang="en-US" sz="2400" b="1" dirty="0" err="1">
                <a:solidFill>
                  <a:schemeClr val="accent6"/>
                </a:solidFill>
                <a:latin typeface="Calibri" panose="020F0502020204030204"/>
              </a:rPr>
              <a:t>etc</a:t>
            </a:r>
            <a:r>
              <a:rPr lang="en-US" sz="2400" b="1" dirty="0">
                <a:solidFill>
                  <a:schemeClr val="accent6"/>
                </a:solidFill>
                <a:latin typeface="Calibri" panose="020F0502020204030204"/>
              </a:rPr>
              <a:t> </a:t>
            </a:r>
          </a:p>
        </p:txBody>
      </p:sp>
      <p:sp>
        <p:nvSpPr>
          <p:cNvPr id="35" name="Rectangle 34">
            <a:extLst>
              <a:ext uri="{FF2B5EF4-FFF2-40B4-BE49-F238E27FC236}">
                <a16:creationId xmlns:a16="http://schemas.microsoft.com/office/drawing/2014/main" id="{E579A834-B2CE-4F09-938F-026FD04C4BE3}"/>
              </a:ext>
            </a:extLst>
          </p:cNvPr>
          <p:cNvSpPr/>
          <p:nvPr/>
        </p:nvSpPr>
        <p:spPr>
          <a:xfrm>
            <a:off x="3270600" y="1743741"/>
            <a:ext cx="2616640" cy="4284118"/>
          </a:xfrm>
          <a:prstGeom prst="rect">
            <a:avLst/>
          </a:prstGeom>
          <a:noFill/>
          <a:ln w="666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Urban </a:t>
            </a:r>
            <a:r>
              <a:rPr kumimoji="0" lang="en-US" sz="2400" b="1" i="0" u="none" strike="noStrike" kern="1200" cap="none" spc="0" normalizeH="0" baseline="0" noProof="0" dirty="0" err="1">
                <a:ln>
                  <a:noFill/>
                </a:ln>
                <a:solidFill>
                  <a:schemeClr val="accent5">
                    <a:lumMod val="75000"/>
                  </a:schemeClr>
                </a:solidFill>
                <a:effectLst/>
                <a:uLnTx/>
                <a:uFillTx/>
                <a:latin typeface="Calibri" panose="020F0502020204030204"/>
                <a:ea typeface="+mn-ea"/>
                <a:cs typeface="+mn-cs"/>
              </a:rPr>
              <a:t>centres</a:t>
            </a:r>
            <a:r>
              <a:rPr kumimoji="0" lang="en-US" sz="2400" b="1"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 have high concentration of socio-cultural attractions</a:t>
            </a:r>
          </a:p>
        </p:txBody>
      </p:sp>
      <p:sp>
        <p:nvSpPr>
          <p:cNvPr id="36" name="Oval 35">
            <a:extLst>
              <a:ext uri="{FF2B5EF4-FFF2-40B4-BE49-F238E27FC236}">
                <a16:creationId xmlns:a16="http://schemas.microsoft.com/office/drawing/2014/main" id="{BF8A9D5A-14AB-491B-8A41-AB31CF3470B9}"/>
              </a:ext>
            </a:extLst>
          </p:cNvPr>
          <p:cNvSpPr/>
          <p:nvPr/>
        </p:nvSpPr>
        <p:spPr>
          <a:xfrm>
            <a:off x="623422" y="1077813"/>
            <a:ext cx="2026524" cy="1693376"/>
          </a:xfrm>
          <a:prstGeom prst="ellipse">
            <a:avLst/>
          </a:prstGeom>
          <a:solidFill>
            <a:schemeClr val="bg1"/>
          </a:solid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D6650DB2-A5DE-465B-9193-D00BAD82AC2D}"/>
              </a:ext>
            </a:extLst>
          </p:cNvPr>
          <p:cNvSpPr/>
          <p:nvPr/>
        </p:nvSpPr>
        <p:spPr>
          <a:xfrm>
            <a:off x="3818586" y="1077813"/>
            <a:ext cx="1715337" cy="1527163"/>
          </a:xfrm>
          <a:prstGeom prst="ellipse">
            <a:avLst/>
          </a:prstGeom>
          <a:solidFill>
            <a:schemeClr val="bg1"/>
          </a:solidFill>
          <a:ln w="444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Image result for icon people&quot;">
            <a:extLst>
              <a:ext uri="{FF2B5EF4-FFF2-40B4-BE49-F238E27FC236}">
                <a16:creationId xmlns:a16="http://schemas.microsoft.com/office/drawing/2014/main" id="{B3B2CB91-7739-4DCC-863A-59BCCBAD7C01}"/>
              </a:ext>
            </a:extLst>
          </p:cNvPr>
          <p:cNvPicPr>
            <a:picLocks noChangeAspect="1" noChangeArrowheads="1"/>
          </p:cNvPicPr>
          <p:nvPr/>
        </p:nvPicPr>
        <p:blipFill>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309715" y="1482338"/>
            <a:ext cx="746396" cy="746396"/>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4">
            <a:extLst>
              <a:ext uri="{FF2B5EF4-FFF2-40B4-BE49-F238E27FC236}">
                <a16:creationId xmlns:a16="http://schemas.microsoft.com/office/drawing/2014/main" id="{CBF28FFB-F991-4C40-A201-5334381F1000}"/>
              </a:ext>
            </a:extLst>
          </p:cNvPr>
          <p:cNvSpPr>
            <a:spLocks noGrp="1"/>
          </p:cNvSpPr>
          <p:nvPr>
            <p:ph type="title"/>
          </p:nvPr>
        </p:nvSpPr>
        <p:spPr/>
        <p:txBody>
          <a:bodyPr/>
          <a:lstStyle/>
          <a:p>
            <a:br>
              <a:rPr lang="en-US" dirty="0"/>
            </a:br>
            <a:r>
              <a:rPr lang="en-US" dirty="0"/>
              <a:t>					Conclusion</a:t>
            </a:r>
            <a:br>
              <a:rPr lang="en-US" dirty="0"/>
            </a:br>
            <a:endParaRPr lang="en-US" dirty="0"/>
          </a:p>
        </p:txBody>
      </p:sp>
      <p:sp>
        <p:nvSpPr>
          <p:cNvPr id="42" name="Rectangle 41">
            <a:extLst>
              <a:ext uri="{FF2B5EF4-FFF2-40B4-BE49-F238E27FC236}">
                <a16:creationId xmlns:a16="http://schemas.microsoft.com/office/drawing/2014/main" id="{34F1289B-E88A-4A55-ADAA-020C6F0AA173}"/>
              </a:ext>
            </a:extLst>
          </p:cNvPr>
          <p:cNvSpPr/>
          <p:nvPr/>
        </p:nvSpPr>
        <p:spPr>
          <a:xfrm>
            <a:off x="6435228" y="1759689"/>
            <a:ext cx="2689579" cy="4284119"/>
          </a:xfrm>
          <a:prstGeom prst="rect">
            <a:avLst/>
          </a:prstGeom>
          <a:noFill/>
          <a:ln w="666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3"/>
                </a:solidFill>
                <a:effectLst/>
                <a:uLnTx/>
                <a:uFillTx/>
                <a:latin typeface="Calibri" panose="020F0502020204030204"/>
                <a:ea typeface="+mn-ea"/>
                <a:cs typeface="+mn-cs"/>
              </a:rPr>
              <a:t>Urban tourism has all the three dimensions of sustainable tourism i.e. economic, environmental and social components</a:t>
            </a:r>
          </a:p>
        </p:txBody>
      </p:sp>
      <p:sp>
        <p:nvSpPr>
          <p:cNvPr id="43" name="Oval 42">
            <a:extLst>
              <a:ext uri="{FF2B5EF4-FFF2-40B4-BE49-F238E27FC236}">
                <a16:creationId xmlns:a16="http://schemas.microsoft.com/office/drawing/2014/main" id="{8410DE73-1457-4002-B9A1-284EE1789B36}"/>
              </a:ext>
            </a:extLst>
          </p:cNvPr>
          <p:cNvSpPr/>
          <p:nvPr/>
        </p:nvSpPr>
        <p:spPr>
          <a:xfrm>
            <a:off x="7055880" y="987894"/>
            <a:ext cx="1715337" cy="1519674"/>
          </a:xfrm>
          <a:prstGeom prst="ellipse">
            <a:avLst/>
          </a:prstGeom>
          <a:solidFill>
            <a:schemeClr val="bg1"/>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DEBD07E-F88B-419F-A576-20DD7730DFA3}"/>
              </a:ext>
            </a:extLst>
          </p:cNvPr>
          <p:cNvSpPr/>
          <p:nvPr/>
        </p:nvSpPr>
        <p:spPr>
          <a:xfrm>
            <a:off x="9391871" y="1743739"/>
            <a:ext cx="2689578" cy="4284119"/>
          </a:xfrm>
          <a:prstGeom prst="rect">
            <a:avLst/>
          </a:prstGeom>
          <a:noFill/>
          <a:ln w="666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5486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Calibri" panose="020F0502020204030204"/>
                <a:ea typeface="+mn-ea"/>
                <a:cs typeface="+mn-cs"/>
              </a:rPr>
              <a:t>Sub-sectoral TSA for urban tourism can help in policy formulation and decision-making processes</a:t>
            </a:r>
          </a:p>
        </p:txBody>
      </p:sp>
      <p:sp>
        <p:nvSpPr>
          <p:cNvPr id="20" name="Oval 19">
            <a:extLst>
              <a:ext uri="{FF2B5EF4-FFF2-40B4-BE49-F238E27FC236}">
                <a16:creationId xmlns:a16="http://schemas.microsoft.com/office/drawing/2014/main" id="{581D625E-F34A-48BF-9A87-A04189CFF6FB}"/>
              </a:ext>
            </a:extLst>
          </p:cNvPr>
          <p:cNvSpPr/>
          <p:nvPr/>
        </p:nvSpPr>
        <p:spPr>
          <a:xfrm>
            <a:off x="9672795" y="911601"/>
            <a:ext cx="2002507" cy="1693375"/>
          </a:xfrm>
          <a:prstGeom prst="ellipse">
            <a:avLst/>
          </a:prstGeom>
          <a:solidFill>
            <a:schemeClr val="bg1"/>
          </a:solidFill>
          <a:ln w="666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phic 2" descr="City outline">
            <a:extLst>
              <a:ext uri="{FF2B5EF4-FFF2-40B4-BE49-F238E27FC236}">
                <a16:creationId xmlns:a16="http://schemas.microsoft.com/office/drawing/2014/main" id="{9CDBACF4-A6C8-4895-9F6B-EA364526BB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231" y="1158193"/>
            <a:ext cx="1446783" cy="1446783"/>
          </a:xfrm>
          <a:prstGeom prst="rect">
            <a:avLst/>
          </a:prstGeom>
        </p:spPr>
      </p:pic>
      <p:pic>
        <p:nvPicPr>
          <p:cNvPr id="25" name="Picture 2" descr="Tour, van, travel, transport, city, tourism icon - Download on Iconfinder">
            <a:extLst>
              <a:ext uri="{FF2B5EF4-FFF2-40B4-BE49-F238E27FC236}">
                <a16:creationId xmlns:a16="http://schemas.microsoft.com/office/drawing/2014/main" id="{AB096DC6-3E75-4C5F-A951-720C9DEABDA4}"/>
              </a:ext>
            </a:extLst>
          </p:cNvPr>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46850" y="901043"/>
            <a:ext cx="1519673" cy="151967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Image result for icon trade&quot;">
            <a:extLst>
              <a:ext uri="{FF2B5EF4-FFF2-40B4-BE49-F238E27FC236}">
                <a16:creationId xmlns:a16="http://schemas.microsoft.com/office/drawing/2014/main" id="{32D9CE49-2E3C-4CF5-89DA-B71040B9E93B}"/>
              </a:ext>
            </a:extLst>
          </p:cNvPr>
          <p:cNvPicPr>
            <a:picLocks noChangeAspect="1" noChangeArrowheads="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131079" y="1163510"/>
            <a:ext cx="1213484" cy="1213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3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4">
                                            <p:txEl>
                                              <p:pRg st="1" end="1"/>
                                            </p:txEl>
                                          </p:spTgt>
                                        </p:tgtEl>
                                        <p:attrNameLst>
                                          <p:attrName>style.visibility</p:attrName>
                                        </p:attrNameLst>
                                      </p:cBhvr>
                                      <p:to>
                                        <p:strVal val="visible"/>
                                      </p:to>
                                    </p:set>
                                    <p:animEffect transition="in" filter="fade">
                                      <p:cBhvr>
                                        <p:cTn id="7" dur="1000"/>
                                        <p:tgtEl>
                                          <p:spTgt spid="34">
                                            <p:txEl>
                                              <p:pRg st="1" end="1"/>
                                            </p:txEl>
                                          </p:spTgt>
                                        </p:tgtEl>
                                      </p:cBhvr>
                                    </p:animEffect>
                                    <p:anim calcmode="lin" valueType="num">
                                      <p:cBhvr>
                                        <p:cTn id="8" dur="10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5">
                                            <p:txEl>
                                              <p:pRg st="0" end="0"/>
                                            </p:txEl>
                                          </p:spTgt>
                                        </p:tgtEl>
                                        <p:attrNameLst>
                                          <p:attrName>style.visibility</p:attrName>
                                        </p:attrNameLst>
                                      </p:cBhvr>
                                      <p:to>
                                        <p:strVal val="visible"/>
                                      </p:to>
                                    </p:set>
                                    <p:animEffect transition="in" filter="fade">
                                      <p:cBhvr>
                                        <p:cTn id="14" dur="1000"/>
                                        <p:tgtEl>
                                          <p:spTgt spid="35">
                                            <p:txEl>
                                              <p:pRg st="0" end="0"/>
                                            </p:txEl>
                                          </p:spTgt>
                                        </p:tgtEl>
                                      </p:cBhvr>
                                    </p:animEffect>
                                    <p:anim calcmode="lin" valueType="num">
                                      <p:cBhvr>
                                        <p:cTn id="15"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2">
                                            <p:txEl>
                                              <p:pRg st="1" end="1"/>
                                            </p:txEl>
                                          </p:spTgt>
                                        </p:tgtEl>
                                        <p:attrNameLst>
                                          <p:attrName>style.visibility</p:attrName>
                                        </p:attrNameLst>
                                      </p:cBhvr>
                                      <p:to>
                                        <p:strVal val="visible"/>
                                      </p:to>
                                    </p:set>
                                    <p:animEffect transition="in" filter="fade">
                                      <p:cBhvr>
                                        <p:cTn id="21" dur="1000"/>
                                        <p:tgtEl>
                                          <p:spTgt spid="42">
                                            <p:txEl>
                                              <p:pRg st="1" end="1"/>
                                            </p:txEl>
                                          </p:spTgt>
                                        </p:tgtEl>
                                      </p:cBhvr>
                                    </p:animEffect>
                                    <p:anim calcmode="lin" valueType="num">
                                      <p:cBhvr>
                                        <p:cTn id="22" dur="1000" fill="hold"/>
                                        <p:tgtEl>
                                          <p:spTgt spid="4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8">
                                            <p:txEl>
                                              <p:pRg st="0" end="0"/>
                                            </p:txEl>
                                          </p:spTgt>
                                        </p:tgtEl>
                                        <p:attrNameLst>
                                          <p:attrName>style.visibility</p:attrName>
                                        </p:attrNameLst>
                                      </p:cBhvr>
                                      <p:to>
                                        <p:strVal val="visible"/>
                                      </p:to>
                                    </p:set>
                                    <p:animEffect transition="in" filter="fade">
                                      <p:cBhvr>
                                        <p:cTn id="28" dur="1000"/>
                                        <p:tgtEl>
                                          <p:spTgt spid="18">
                                            <p:txEl>
                                              <p:pRg st="0" end="0"/>
                                            </p:txEl>
                                          </p:spTgt>
                                        </p:tgtEl>
                                      </p:cBhvr>
                                    </p:animEffect>
                                    <p:anim calcmode="lin" valueType="num">
                                      <p:cBhvr>
                                        <p:cTn id="29"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00AADB-A564-6C46-AC45-CF6FFC107E67}"/>
              </a:ext>
            </a:extLst>
          </p:cNvPr>
          <p:cNvSpPr>
            <a:spLocks noGrp="1"/>
          </p:cNvSpPr>
          <p:nvPr>
            <p:ph type="title"/>
          </p:nvPr>
        </p:nvSpPr>
        <p:spPr/>
        <p:txBody>
          <a:bodyPr/>
          <a:lstStyle/>
          <a:p>
            <a:endParaRPr lang="en-RW"/>
          </a:p>
        </p:txBody>
      </p:sp>
      <p:pic>
        <p:nvPicPr>
          <p:cNvPr id="7" name="Picture 6">
            <a:extLst>
              <a:ext uri="{FF2B5EF4-FFF2-40B4-BE49-F238E27FC236}">
                <a16:creationId xmlns:a16="http://schemas.microsoft.com/office/drawing/2014/main" id="{91438CA6-7CE0-CB43-9968-723F3301C6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3350" y="1285875"/>
            <a:ext cx="11853863" cy="3951287"/>
          </a:xfrm>
          <a:prstGeom prst="rect">
            <a:avLst/>
          </a:prstGeom>
        </p:spPr>
      </p:pic>
      <p:sp>
        <p:nvSpPr>
          <p:cNvPr id="11" name="Subtitle 2">
            <a:extLst>
              <a:ext uri="{FF2B5EF4-FFF2-40B4-BE49-F238E27FC236}">
                <a16:creationId xmlns:a16="http://schemas.microsoft.com/office/drawing/2014/main" id="{AB14C6CC-CA1C-B24D-8057-4ED55ED219FE}"/>
              </a:ext>
            </a:extLst>
          </p:cNvPr>
          <p:cNvSpPr txBox="1">
            <a:spLocks/>
          </p:cNvSpPr>
          <p:nvPr/>
        </p:nvSpPr>
        <p:spPr>
          <a:xfrm>
            <a:off x="1633765" y="5715625"/>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For more information:</a:t>
            </a:r>
          </a:p>
          <a:p>
            <a:pPr>
              <a:lnSpc>
                <a:spcPct val="100000"/>
              </a:lnSpc>
              <a:spcBef>
                <a:spcPts val="0"/>
              </a:spcBef>
            </a:pPr>
            <a:r>
              <a:rPr lang="en-US" sz="1800" dirty="0"/>
              <a:t>www.uneca.org/ea-icsoe26</a:t>
            </a:r>
            <a:endParaRPr lang="en-US" sz="2000" dirty="0"/>
          </a:p>
        </p:txBody>
      </p:sp>
    </p:spTree>
    <p:extLst>
      <p:ext uri="{BB962C8B-B14F-4D97-AF65-F5344CB8AC3E}">
        <p14:creationId xmlns:p14="http://schemas.microsoft.com/office/powerpoint/2010/main" val="1978470678"/>
      </p:ext>
    </p:extLst>
  </p:cSld>
  <p:clrMapOvr>
    <a:masterClrMapping/>
  </p:clrMapOvr>
</p:sld>
</file>

<file path=ppt/theme/theme1.xml><?xml version="1.0" encoding="utf-8"?>
<a:theme xmlns:a="http://schemas.openxmlformats.org/drawingml/2006/main" name="1_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1557</TotalTime>
  <Words>2474</Words>
  <Application>Microsoft Office PowerPoint</Application>
  <PresentationFormat>Widescreen</PresentationFormat>
  <Paragraphs>300</Paragraphs>
  <Slides>24</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Calibri</vt:lpstr>
      <vt:lpstr>Calibri Light</vt:lpstr>
      <vt:lpstr>Maiandra GD</vt:lpstr>
      <vt:lpstr>Verdana Pro Cond</vt:lpstr>
      <vt:lpstr>Wingdings</vt:lpstr>
      <vt:lpstr>1_Office Theme</vt:lpstr>
      <vt:lpstr>3_Office Theme</vt:lpstr>
      <vt:lpstr>PowerPoint Presentation</vt:lpstr>
      <vt:lpstr>The Role of Statistics in Better Harnessing Urban Tourism Opportunities </vt:lpstr>
      <vt:lpstr>PowerPoint Presentation</vt:lpstr>
      <vt:lpstr>Assessing the impacts of tourism in terms of… </vt:lpstr>
      <vt:lpstr>PowerPoint Presentation</vt:lpstr>
      <vt:lpstr>Tourism….</vt:lpstr>
      <vt:lpstr>Tourism and SDGs….</vt:lpstr>
      <vt:lpstr>Tourism Framework for Sustainable Development</vt:lpstr>
      <vt:lpstr>PowerPoint Presentation</vt:lpstr>
      <vt:lpstr>Direct Contribution of Tourism (Measured by Tourism Satellite Accounts, TSA)</vt:lpstr>
      <vt:lpstr>Interaction of the TSA variables</vt:lpstr>
      <vt:lpstr>Cont.</vt:lpstr>
      <vt:lpstr>Indirect and Induced Contribution of Tourism</vt:lpstr>
      <vt:lpstr>     Study Framework </vt:lpstr>
      <vt:lpstr>                                   Data Sources and Analysis</vt:lpstr>
      <vt:lpstr>PowerPoint Presentation</vt:lpstr>
      <vt:lpstr>Environmental Dimensions of Tourism</vt:lpstr>
      <vt:lpstr>System of Environmental-Economic Accounting (SEEA)</vt:lpstr>
      <vt:lpstr>                    Combining SEEA and TSA</vt:lpstr>
      <vt:lpstr>PowerPoint Presentation</vt:lpstr>
      <vt:lpstr> The social dimension – a range of social aspects related to tourism activity  </vt:lpstr>
      <vt:lpstr>PowerPoint Presentation</vt:lpstr>
      <vt:lpstr>      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Geoffrey Manyara</cp:lastModifiedBy>
  <cp:revision>45</cp:revision>
  <dcterms:created xsi:type="dcterms:W3CDTF">2020-02-05T12:44:36Z</dcterms:created>
  <dcterms:modified xsi:type="dcterms:W3CDTF">2022-11-11T10:06:25Z</dcterms:modified>
</cp:coreProperties>
</file>