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5" r:id="rId3"/>
  </p:sldMasterIdLst>
  <p:notesMasterIdLst>
    <p:notesMasterId r:id="rId25"/>
  </p:notesMasterIdLst>
  <p:sldIdLst>
    <p:sldId id="326" r:id="rId4"/>
    <p:sldId id="296" r:id="rId5"/>
    <p:sldId id="292" r:id="rId6"/>
    <p:sldId id="290" r:id="rId7"/>
    <p:sldId id="305" r:id="rId8"/>
    <p:sldId id="329" r:id="rId9"/>
    <p:sldId id="312" r:id="rId10"/>
    <p:sldId id="316" r:id="rId11"/>
    <p:sldId id="322" r:id="rId12"/>
    <p:sldId id="308" r:id="rId13"/>
    <p:sldId id="324" r:id="rId14"/>
    <p:sldId id="330" r:id="rId15"/>
    <p:sldId id="331" r:id="rId16"/>
    <p:sldId id="318" r:id="rId17"/>
    <p:sldId id="325" r:id="rId18"/>
    <p:sldId id="332" r:id="rId19"/>
    <p:sldId id="267" r:id="rId20"/>
    <p:sldId id="333" r:id="rId21"/>
    <p:sldId id="327" r:id="rId22"/>
    <p:sldId id="291" r:id="rId23"/>
    <p:sldId id="32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Frederick" initials="RF" lastIdx="2" clrIdx="0">
    <p:extLst>
      <p:ext uri="{19B8F6BF-5375-455C-9EA6-DF929625EA0E}">
        <p15:presenceInfo xmlns:p15="http://schemas.microsoft.com/office/powerpoint/2012/main" userId="Raquel Frederic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33B74"/>
    <a:srgbClr val="D6DCE5"/>
    <a:srgbClr val="0172B1"/>
    <a:srgbClr val="344085"/>
    <a:srgbClr val="0A97D9"/>
    <a:srgbClr val="0563C1"/>
    <a:srgbClr val="063C77"/>
    <a:srgbClr val="2B7B17"/>
    <a:srgbClr val="810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89870" autoAdjust="0"/>
  </p:normalViewPr>
  <p:slideViewPr>
    <p:cSldViewPr snapToGrid="0">
      <p:cViewPr varScale="1">
        <p:scale>
          <a:sx n="67" d="100"/>
          <a:sy n="67" d="100"/>
        </p:scale>
        <p:origin x="5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839F0-2A54-4744-9D24-0A3047E546D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B92477-8792-457D-908A-BA3740EE63E8}">
      <dgm:prSet/>
      <dgm:spPr/>
      <dgm:t>
        <a:bodyPr/>
        <a:lstStyle/>
        <a:p>
          <a:r>
            <a:rPr lang="fr-FR" b="1"/>
            <a:t>Validation du projet de cadre de référence </a:t>
          </a:r>
          <a:r>
            <a:rPr lang="fr-FR"/>
            <a:t>pour l'élaboration du plan directeur d'industrialisation et de diversification économique en Afrique centrale (PDIDE-AC)</a:t>
          </a:r>
          <a:endParaRPr lang="en-US"/>
        </a:p>
      </dgm:t>
    </dgm:pt>
    <dgm:pt modelId="{39DF791D-2263-47ED-BE08-E90DEF8E479A}" type="parTrans" cxnId="{2404E9E9-D883-4E73-B7F3-EFF8D55C91FF}">
      <dgm:prSet/>
      <dgm:spPr/>
      <dgm:t>
        <a:bodyPr/>
        <a:lstStyle/>
        <a:p>
          <a:endParaRPr lang="en-US"/>
        </a:p>
      </dgm:t>
    </dgm:pt>
    <dgm:pt modelId="{BDE666BB-E003-4498-8A15-15BD02FE7978}" type="sibTrans" cxnId="{2404E9E9-D883-4E73-B7F3-EFF8D55C91FF}">
      <dgm:prSet/>
      <dgm:spPr/>
      <dgm:t>
        <a:bodyPr/>
        <a:lstStyle/>
        <a:p>
          <a:endParaRPr lang="en-US"/>
        </a:p>
      </dgm:t>
    </dgm:pt>
    <dgm:pt modelId="{54A0EA7F-96D7-4890-AFC1-2C09CD145F76}">
      <dgm:prSet/>
      <dgm:spPr/>
      <dgm:t>
        <a:bodyPr/>
        <a:lstStyle/>
        <a:p>
          <a:r>
            <a:rPr lang="fr-FR" b="1"/>
            <a:t>Assistance et sensibilisation </a:t>
          </a:r>
          <a:r>
            <a:rPr lang="fr-FR"/>
            <a:t>d’une diversité des parties prenantes sur les avantages de la ZLECAf pour les pays de la sous-région (GE, ST, RCA)</a:t>
          </a:r>
          <a:endParaRPr lang="en-US"/>
        </a:p>
      </dgm:t>
    </dgm:pt>
    <dgm:pt modelId="{A0C20FD4-7828-410E-9692-FA8E9B01E526}" type="parTrans" cxnId="{84058BB0-E569-4344-8E68-F1F8BF5B5F69}">
      <dgm:prSet/>
      <dgm:spPr/>
      <dgm:t>
        <a:bodyPr/>
        <a:lstStyle/>
        <a:p>
          <a:endParaRPr lang="en-US"/>
        </a:p>
      </dgm:t>
    </dgm:pt>
    <dgm:pt modelId="{238C8AD1-3797-4E26-AE3A-16F169D076C3}" type="sibTrans" cxnId="{84058BB0-E569-4344-8E68-F1F8BF5B5F69}">
      <dgm:prSet/>
      <dgm:spPr/>
      <dgm:t>
        <a:bodyPr/>
        <a:lstStyle/>
        <a:p>
          <a:endParaRPr lang="en-US"/>
        </a:p>
      </dgm:t>
    </dgm:pt>
    <dgm:pt modelId="{3DC30A63-E264-40BD-972B-6F43B1925E96}">
      <dgm:prSet/>
      <dgm:spPr/>
      <dgm:t>
        <a:bodyPr/>
        <a:lstStyle/>
        <a:p>
          <a:r>
            <a:rPr lang="fr-FR" b="1"/>
            <a:t>Modélisation économique </a:t>
          </a:r>
          <a:r>
            <a:rPr lang="fr-FR"/>
            <a:t>et renforcement de la base de données GTAP africaine (Angola, ST, RDC)</a:t>
          </a:r>
          <a:endParaRPr lang="en-US"/>
        </a:p>
      </dgm:t>
    </dgm:pt>
    <dgm:pt modelId="{C6C65083-9467-483F-BAF5-1208D5BB6B14}" type="parTrans" cxnId="{1B7B3EE6-105E-4AB2-A722-BDB8C1291B95}">
      <dgm:prSet/>
      <dgm:spPr/>
      <dgm:t>
        <a:bodyPr/>
        <a:lstStyle/>
        <a:p>
          <a:endParaRPr lang="en-US"/>
        </a:p>
      </dgm:t>
    </dgm:pt>
    <dgm:pt modelId="{42F2CC22-E386-4740-A2F6-CA72A31E8429}" type="sibTrans" cxnId="{1B7B3EE6-105E-4AB2-A722-BDB8C1291B95}">
      <dgm:prSet/>
      <dgm:spPr/>
      <dgm:t>
        <a:bodyPr/>
        <a:lstStyle/>
        <a:p>
          <a:endParaRPr lang="en-US"/>
        </a:p>
      </dgm:t>
    </dgm:pt>
    <dgm:pt modelId="{E77C4F5F-A819-4DDF-B0FD-394282DE5036}">
      <dgm:prSet/>
      <dgm:spPr/>
      <dgm:t>
        <a:bodyPr/>
        <a:lstStyle/>
        <a:p>
          <a:r>
            <a:rPr lang="fr-FR" b="1"/>
            <a:t>Publication des rapports</a:t>
          </a:r>
          <a:endParaRPr lang="en-US"/>
        </a:p>
      </dgm:t>
    </dgm:pt>
    <dgm:pt modelId="{14908A6B-8690-4FAD-9835-26D24A8E9BB1}" type="parTrans" cxnId="{B9D09ACF-50F2-44A7-AC6D-72906ABCD924}">
      <dgm:prSet/>
      <dgm:spPr/>
      <dgm:t>
        <a:bodyPr/>
        <a:lstStyle/>
        <a:p>
          <a:endParaRPr lang="en-US"/>
        </a:p>
      </dgm:t>
    </dgm:pt>
    <dgm:pt modelId="{D6391E3B-E088-476E-B5CC-DC1F6E67D0DC}" type="sibTrans" cxnId="{B9D09ACF-50F2-44A7-AC6D-72906ABCD924}">
      <dgm:prSet/>
      <dgm:spPr/>
      <dgm:t>
        <a:bodyPr/>
        <a:lstStyle/>
        <a:p>
          <a:endParaRPr lang="en-US"/>
        </a:p>
      </dgm:t>
    </dgm:pt>
    <dgm:pt modelId="{F248468C-36FA-4136-8F9E-70FBFCE20F47}">
      <dgm:prSet/>
      <dgm:spPr/>
      <dgm:t>
        <a:bodyPr/>
        <a:lstStyle/>
        <a:p>
          <a:r>
            <a:rPr lang="fr-FR" b="1"/>
            <a:t>Renforcement des capacités des experts nationaux</a:t>
          </a:r>
          <a:endParaRPr lang="en-US"/>
        </a:p>
      </dgm:t>
    </dgm:pt>
    <dgm:pt modelId="{CA7656B4-1271-4919-A48A-23284CF68EC4}" type="parTrans" cxnId="{464C73D9-4164-497F-A975-0F817FA002E9}">
      <dgm:prSet/>
      <dgm:spPr/>
      <dgm:t>
        <a:bodyPr/>
        <a:lstStyle/>
        <a:p>
          <a:endParaRPr lang="en-US"/>
        </a:p>
      </dgm:t>
    </dgm:pt>
    <dgm:pt modelId="{28245566-DA1C-4579-B6B9-7FA64A123258}" type="sibTrans" cxnId="{464C73D9-4164-497F-A975-0F817FA002E9}">
      <dgm:prSet/>
      <dgm:spPr/>
      <dgm:t>
        <a:bodyPr/>
        <a:lstStyle/>
        <a:p>
          <a:endParaRPr lang="en-US"/>
        </a:p>
      </dgm:t>
    </dgm:pt>
    <dgm:pt modelId="{A84C1210-988E-4FE2-9F3D-BC42BD4DD2CF}" type="pres">
      <dgm:prSet presAssocID="{1D4839F0-2A54-4744-9D24-0A3047E546D0}" presName="linear" presStyleCnt="0">
        <dgm:presLayoutVars>
          <dgm:animLvl val="lvl"/>
          <dgm:resizeHandles val="exact"/>
        </dgm:presLayoutVars>
      </dgm:prSet>
      <dgm:spPr/>
    </dgm:pt>
    <dgm:pt modelId="{902C87E3-8FF0-474E-ADE2-542CB835C909}" type="pres">
      <dgm:prSet presAssocID="{AEB92477-8792-457D-908A-BA3740EE63E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48F272B-B7A8-4912-ABEB-E3A51F426C93}" type="pres">
      <dgm:prSet presAssocID="{BDE666BB-E003-4498-8A15-15BD02FE7978}" presName="spacer" presStyleCnt="0"/>
      <dgm:spPr/>
    </dgm:pt>
    <dgm:pt modelId="{0F5E4907-F46D-4B0C-92EA-4F1C38D4DDD3}" type="pres">
      <dgm:prSet presAssocID="{54A0EA7F-96D7-4890-AFC1-2C09CD145F7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70EFFC0-FBEE-4A18-BB1B-6E7A035EA2D8}" type="pres">
      <dgm:prSet presAssocID="{238C8AD1-3797-4E26-AE3A-16F169D076C3}" presName="spacer" presStyleCnt="0"/>
      <dgm:spPr/>
    </dgm:pt>
    <dgm:pt modelId="{E43520AB-922D-442D-9A53-E08C0DAA66D6}" type="pres">
      <dgm:prSet presAssocID="{3DC30A63-E264-40BD-972B-6F43B1925E9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CB22904-2F27-4BC7-B577-F8015D0014CE}" type="pres">
      <dgm:prSet presAssocID="{42F2CC22-E386-4740-A2F6-CA72A31E8429}" presName="spacer" presStyleCnt="0"/>
      <dgm:spPr/>
    </dgm:pt>
    <dgm:pt modelId="{C3509600-5826-4D22-910E-0A9C7DD06E64}" type="pres">
      <dgm:prSet presAssocID="{E77C4F5F-A819-4DDF-B0FD-394282DE503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7EF5BF2-AC2F-4CAF-BE6F-54F961DF576D}" type="pres">
      <dgm:prSet presAssocID="{D6391E3B-E088-476E-B5CC-DC1F6E67D0DC}" presName="spacer" presStyleCnt="0"/>
      <dgm:spPr/>
    </dgm:pt>
    <dgm:pt modelId="{3B8D085F-5C14-4FCA-9BD2-ACA138F0F292}" type="pres">
      <dgm:prSet presAssocID="{F248468C-36FA-4136-8F9E-70FBFCE20F4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3D97A0E-DA2E-48A3-9057-67FD9DD86216}" type="presOf" srcId="{3DC30A63-E264-40BD-972B-6F43B1925E96}" destId="{E43520AB-922D-442D-9A53-E08C0DAA66D6}" srcOrd="0" destOrd="0" presId="urn:microsoft.com/office/officeart/2005/8/layout/vList2"/>
    <dgm:cxn modelId="{E4CD0520-FD00-432E-9C39-7447A949EB2A}" type="presOf" srcId="{1D4839F0-2A54-4744-9D24-0A3047E546D0}" destId="{A84C1210-988E-4FE2-9F3D-BC42BD4DD2CF}" srcOrd="0" destOrd="0" presId="urn:microsoft.com/office/officeart/2005/8/layout/vList2"/>
    <dgm:cxn modelId="{A96B6699-2314-434A-A304-A8D0EF0302E5}" type="presOf" srcId="{54A0EA7F-96D7-4890-AFC1-2C09CD145F76}" destId="{0F5E4907-F46D-4B0C-92EA-4F1C38D4DDD3}" srcOrd="0" destOrd="0" presId="urn:microsoft.com/office/officeart/2005/8/layout/vList2"/>
    <dgm:cxn modelId="{84058BB0-E569-4344-8E68-F1F8BF5B5F69}" srcId="{1D4839F0-2A54-4744-9D24-0A3047E546D0}" destId="{54A0EA7F-96D7-4890-AFC1-2C09CD145F76}" srcOrd="1" destOrd="0" parTransId="{A0C20FD4-7828-410E-9692-FA8E9B01E526}" sibTransId="{238C8AD1-3797-4E26-AE3A-16F169D076C3}"/>
    <dgm:cxn modelId="{5A9E88B7-D360-4A83-B286-76CEF6993C0A}" type="presOf" srcId="{AEB92477-8792-457D-908A-BA3740EE63E8}" destId="{902C87E3-8FF0-474E-ADE2-542CB835C909}" srcOrd="0" destOrd="0" presId="urn:microsoft.com/office/officeart/2005/8/layout/vList2"/>
    <dgm:cxn modelId="{B9D09ACF-50F2-44A7-AC6D-72906ABCD924}" srcId="{1D4839F0-2A54-4744-9D24-0A3047E546D0}" destId="{E77C4F5F-A819-4DDF-B0FD-394282DE5036}" srcOrd="3" destOrd="0" parTransId="{14908A6B-8690-4FAD-9835-26D24A8E9BB1}" sibTransId="{D6391E3B-E088-476E-B5CC-DC1F6E67D0DC}"/>
    <dgm:cxn modelId="{464C73D9-4164-497F-A975-0F817FA002E9}" srcId="{1D4839F0-2A54-4744-9D24-0A3047E546D0}" destId="{F248468C-36FA-4136-8F9E-70FBFCE20F47}" srcOrd="4" destOrd="0" parTransId="{CA7656B4-1271-4919-A48A-23284CF68EC4}" sibTransId="{28245566-DA1C-4579-B6B9-7FA64A123258}"/>
    <dgm:cxn modelId="{20F6D2D9-AEB5-48F0-A5EC-52973A5265B6}" type="presOf" srcId="{E77C4F5F-A819-4DDF-B0FD-394282DE5036}" destId="{C3509600-5826-4D22-910E-0A9C7DD06E64}" srcOrd="0" destOrd="0" presId="urn:microsoft.com/office/officeart/2005/8/layout/vList2"/>
    <dgm:cxn modelId="{1B7B3EE6-105E-4AB2-A722-BDB8C1291B95}" srcId="{1D4839F0-2A54-4744-9D24-0A3047E546D0}" destId="{3DC30A63-E264-40BD-972B-6F43B1925E96}" srcOrd="2" destOrd="0" parTransId="{C6C65083-9467-483F-BAF5-1208D5BB6B14}" sibTransId="{42F2CC22-E386-4740-A2F6-CA72A31E8429}"/>
    <dgm:cxn modelId="{2404E9E9-D883-4E73-B7F3-EFF8D55C91FF}" srcId="{1D4839F0-2A54-4744-9D24-0A3047E546D0}" destId="{AEB92477-8792-457D-908A-BA3740EE63E8}" srcOrd="0" destOrd="0" parTransId="{39DF791D-2263-47ED-BE08-E90DEF8E479A}" sibTransId="{BDE666BB-E003-4498-8A15-15BD02FE7978}"/>
    <dgm:cxn modelId="{160DC0EA-7106-4697-862F-D57B1B2614A1}" type="presOf" srcId="{F248468C-36FA-4136-8F9E-70FBFCE20F47}" destId="{3B8D085F-5C14-4FCA-9BD2-ACA138F0F292}" srcOrd="0" destOrd="0" presId="urn:microsoft.com/office/officeart/2005/8/layout/vList2"/>
    <dgm:cxn modelId="{2B71FC38-0F19-4858-8A04-2D44A5659420}" type="presParOf" srcId="{A84C1210-988E-4FE2-9F3D-BC42BD4DD2CF}" destId="{902C87E3-8FF0-474E-ADE2-542CB835C909}" srcOrd="0" destOrd="0" presId="urn:microsoft.com/office/officeart/2005/8/layout/vList2"/>
    <dgm:cxn modelId="{D8F64A90-B8BD-46F1-9CE0-B5F6EBBA6521}" type="presParOf" srcId="{A84C1210-988E-4FE2-9F3D-BC42BD4DD2CF}" destId="{848F272B-B7A8-4912-ABEB-E3A51F426C93}" srcOrd="1" destOrd="0" presId="urn:microsoft.com/office/officeart/2005/8/layout/vList2"/>
    <dgm:cxn modelId="{9BD9564A-EE0F-4E15-9323-415B53229E00}" type="presParOf" srcId="{A84C1210-988E-4FE2-9F3D-BC42BD4DD2CF}" destId="{0F5E4907-F46D-4B0C-92EA-4F1C38D4DDD3}" srcOrd="2" destOrd="0" presId="urn:microsoft.com/office/officeart/2005/8/layout/vList2"/>
    <dgm:cxn modelId="{53DB00D6-21A9-4D27-A182-8A04CD7F5AA0}" type="presParOf" srcId="{A84C1210-988E-4FE2-9F3D-BC42BD4DD2CF}" destId="{470EFFC0-FBEE-4A18-BB1B-6E7A035EA2D8}" srcOrd="3" destOrd="0" presId="urn:microsoft.com/office/officeart/2005/8/layout/vList2"/>
    <dgm:cxn modelId="{356054DB-1845-4798-9E29-4A462E846C3E}" type="presParOf" srcId="{A84C1210-988E-4FE2-9F3D-BC42BD4DD2CF}" destId="{E43520AB-922D-442D-9A53-E08C0DAA66D6}" srcOrd="4" destOrd="0" presId="urn:microsoft.com/office/officeart/2005/8/layout/vList2"/>
    <dgm:cxn modelId="{295C426A-94B5-4EAC-BC8F-322DBCC76BFB}" type="presParOf" srcId="{A84C1210-988E-4FE2-9F3D-BC42BD4DD2CF}" destId="{ACB22904-2F27-4BC7-B577-F8015D0014CE}" srcOrd="5" destOrd="0" presId="urn:microsoft.com/office/officeart/2005/8/layout/vList2"/>
    <dgm:cxn modelId="{7754E9C2-3D6B-45A8-8F74-CBDEB65B67B9}" type="presParOf" srcId="{A84C1210-988E-4FE2-9F3D-BC42BD4DD2CF}" destId="{C3509600-5826-4D22-910E-0A9C7DD06E64}" srcOrd="6" destOrd="0" presId="urn:microsoft.com/office/officeart/2005/8/layout/vList2"/>
    <dgm:cxn modelId="{4632A752-0616-4E18-AA54-E2A92C734F0D}" type="presParOf" srcId="{A84C1210-988E-4FE2-9F3D-BC42BD4DD2CF}" destId="{C7EF5BF2-AC2F-4CAF-BE6F-54F961DF576D}" srcOrd="7" destOrd="0" presId="urn:microsoft.com/office/officeart/2005/8/layout/vList2"/>
    <dgm:cxn modelId="{F2A5873B-9690-4BF0-B09C-B83077B054C8}" type="presParOf" srcId="{A84C1210-988E-4FE2-9F3D-BC42BD4DD2CF}" destId="{3B8D085F-5C14-4FCA-9BD2-ACA138F0F29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1717B-2E03-4286-84AF-002FFC8AC8EB}" type="doc">
      <dgm:prSet loTypeId="urn:microsoft.com/office/officeart/2005/8/layout/cycle6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BAD44E0-BB25-4B6C-8A30-DF2F1EC5107B}">
      <dgm:prSet phldrT="[Text]" custT="1"/>
      <dgm:spPr/>
      <dgm:t>
        <a:bodyPr/>
        <a:lstStyle/>
        <a:p>
          <a:r>
            <a:rPr lang="fr-FR" sz="1400" dirty="0"/>
            <a:t>Les efforts de rationalisation en cours vers une CER unique en Afrique centrale offrent à la fois une opportunité pour un programme rationalisé dans la sous-région mais aussi un risque résiduel en termes de construction d'un consensus sur des questions sélectionnées </a:t>
          </a:r>
          <a:endParaRPr lang="en-US" sz="1400" dirty="0"/>
        </a:p>
      </dgm:t>
    </dgm:pt>
    <dgm:pt modelId="{900D8FA1-41A4-48F2-A20D-B921A7BE8610}" type="parTrans" cxnId="{5430D05E-FE1F-4419-BD4E-9E3A22E2855A}">
      <dgm:prSet/>
      <dgm:spPr/>
      <dgm:t>
        <a:bodyPr/>
        <a:lstStyle/>
        <a:p>
          <a:endParaRPr lang="en-US" sz="1050"/>
        </a:p>
      </dgm:t>
    </dgm:pt>
    <dgm:pt modelId="{64ACCE17-8F0D-4DEE-81BA-FF18CFB5CB88}" type="sibTrans" cxnId="{5430D05E-FE1F-4419-BD4E-9E3A22E2855A}">
      <dgm:prSet custT="1"/>
      <dgm:spPr/>
      <dgm:t>
        <a:bodyPr/>
        <a:lstStyle/>
        <a:p>
          <a:endParaRPr lang="en-US" sz="1050"/>
        </a:p>
      </dgm:t>
    </dgm:pt>
    <dgm:pt modelId="{3A775EFB-19D4-422A-9327-965D6D63DFD0}">
      <dgm:prSet phldrT="[Text]" custT="1"/>
      <dgm:spPr/>
      <dgm:t>
        <a:bodyPr/>
        <a:lstStyle/>
        <a:p>
          <a:r>
            <a:rPr lang="fr-FR" sz="1400" dirty="0"/>
            <a:t>la difficile mobilisation des ressources financières pourrait entraver la capacité à réaliser les ambitions d’un Pôle d’excellence sur la diversification économique inclusive et durable en Afrique centrale</a:t>
          </a:r>
          <a:endParaRPr lang="en-US" sz="1400" dirty="0"/>
        </a:p>
      </dgm:t>
    </dgm:pt>
    <dgm:pt modelId="{B24326A9-4DDB-418C-B5AE-1C7DC6A60F6B}" type="parTrans" cxnId="{F85BC01A-9EB9-4B87-846B-F7ADDCE8EB1C}">
      <dgm:prSet/>
      <dgm:spPr/>
      <dgm:t>
        <a:bodyPr/>
        <a:lstStyle/>
        <a:p>
          <a:endParaRPr lang="en-US" sz="1050"/>
        </a:p>
      </dgm:t>
    </dgm:pt>
    <dgm:pt modelId="{9F21DCF3-2B5A-458B-AA56-54DAA537CB3D}" type="sibTrans" cxnId="{F85BC01A-9EB9-4B87-846B-F7ADDCE8EB1C}">
      <dgm:prSet custT="1"/>
      <dgm:spPr/>
      <dgm:t>
        <a:bodyPr/>
        <a:lstStyle/>
        <a:p>
          <a:endParaRPr lang="en-US" sz="1050"/>
        </a:p>
      </dgm:t>
    </dgm:pt>
    <dgm:pt modelId="{1DD14A9C-3C58-4136-BAB5-0497757521F7}">
      <dgm:prSet phldrT="[Text]" custT="1"/>
      <dgm:spPr/>
      <dgm:t>
        <a:bodyPr/>
        <a:lstStyle/>
        <a:p>
          <a:r>
            <a:rPr lang="fr-FR" sz="1400" dirty="0"/>
            <a:t>La mise en œuvre des stratégies de la ZLECAF, au niveau national et </a:t>
          </a:r>
          <a:r>
            <a:rPr lang="fr-FR" sz="1400" dirty="0" err="1"/>
            <a:t>sous-régional</a:t>
          </a:r>
          <a:r>
            <a:rPr lang="fr-FR" sz="1400" dirty="0"/>
            <a:t>, devrait être soutenue par des politiques d’industrialisation et de développement d’infrastructures </a:t>
          </a:r>
          <a:endParaRPr lang="en-US" sz="1400" dirty="0"/>
        </a:p>
      </dgm:t>
    </dgm:pt>
    <dgm:pt modelId="{C4D299C3-4F02-415C-9A5F-73188531E1FF}" type="parTrans" cxnId="{4D22D946-3EC4-4468-8888-A8829CB70B21}">
      <dgm:prSet/>
      <dgm:spPr/>
      <dgm:t>
        <a:bodyPr/>
        <a:lstStyle/>
        <a:p>
          <a:endParaRPr lang="en-US" sz="1050"/>
        </a:p>
      </dgm:t>
    </dgm:pt>
    <dgm:pt modelId="{B96D45A6-1BA4-4C36-BB4D-9487968C88E3}" type="sibTrans" cxnId="{4D22D946-3EC4-4468-8888-A8829CB70B21}">
      <dgm:prSet custT="1"/>
      <dgm:spPr/>
      <dgm:t>
        <a:bodyPr/>
        <a:lstStyle/>
        <a:p>
          <a:endParaRPr lang="en-US" sz="1050"/>
        </a:p>
      </dgm:t>
    </dgm:pt>
    <dgm:pt modelId="{7B7B438C-D2A6-4F91-861B-22790EDFDADC}">
      <dgm:prSet phldrT="[Text]" custT="1"/>
      <dgm:spPr/>
      <dgm:t>
        <a:bodyPr/>
        <a:lstStyle/>
        <a:p>
          <a:r>
            <a:rPr lang="fr-FR" sz="1400" dirty="0"/>
            <a:t>Le potentiel numérique a permis d'étendre la portée des activités du Bureau en intégrant de nouveaux partenaires</a:t>
          </a:r>
          <a:endParaRPr lang="en-US" sz="1400" dirty="0"/>
        </a:p>
      </dgm:t>
    </dgm:pt>
    <dgm:pt modelId="{7A46B052-4679-46F5-9A5F-67F524D1D34A}" type="parTrans" cxnId="{47D202FD-CD05-406D-A6B1-87EC900BAA85}">
      <dgm:prSet/>
      <dgm:spPr/>
      <dgm:t>
        <a:bodyPr/>
        <a:lstStyle/>
        <a:p>
          <a:endParaRPr lang="en-US" sz="1050"/>
        </a:p>
      </dgm:t>
    </dgm:pt>
    <dgm:pt modelId="{DEEFC5B3-DB00-4EE9-828D-9CE85BE57557}" type="sibTrans" cxnId="{47D202FD-CD05-406D-A6B1-87EC900BAA85}">
      <dgm:prSet custT="1"/>
      <dgm:spPr/>
      <dgm:t>
        <a:bodyPr/>
        <a:lstStyle/>
        <a:p>
          <a:endParaRPr lang="en-US" sz="1050"/>
        </a:p>
      </dgm:t>
    </dgm:pt>
    <dgm:pt modelId="{2D500387-BF99-4A22-9C46-F318C23030F1}" type="pres">
      <dgm:prSet presAssocID="{A101717B-2E03-4286-84AF-002FFC8AC8EB}" presName="cycle" presStyleCnt="0">
        <dgm:presLayoutVars>
          <dgm:dir/>
          <dgm:resizeHandles val="exact"/>
        </dgm:presLayoutVars>
      </dgm:prSet>
      <dgm:spPr/>
    </dgm:pt>
    <dgm:pt modelId="{B5A54D94-5DF3-49C0-9945-53EDBA45D94E}" type="pres">
      <dgm:prSet presAssocID="{2BAD44E0-BB25-4B6C-8A30-DF2F1EC5107B}" presName="node" presStyleLbl="node1" presStyleIdx="0" presStyleCnt="4" custScaleX="138401" custScaleY="154492">
        <dgm:presLayoutVars>
          <dgm:bulletEnabled val="1"/>
        </dgm:presLayoutVars>
      </dgm:prSet>
      <dgm:spPr/>
    </dgm:pt>
    <dgm:pt modelId="{38548BCF-406C-44DC-AF4E-C05EBD8A76EC}" type="pres">
      <dgm:prSet presAssocID="{2BAD44E0-BB25-4B6C-8A30-DF2F1EC5107B}" presName="spNode" presStyleCnt="0"/>
      <dgm:spPr/>
    </dgm:pt>
    <dgm:pt modelId="{47F0C36F-1C48-4E98-A827-C3BEE6480C8F}" type="pres">
      <dgm:prSet presAssocID="{64ACCE17-8F0D-4DEE-81BA-FF18CFB5CB88}" presName="sibTrans" presStyleLbl="sibTrans1D1" presStyleIdx="0" presStyleCnt="4"/>
      <dgm:spPr/>
    </dgm:pt>
    <dgm:pt modelId="{806C6A68-72E0-4B12-9AC3-498CB348AAFA}" type="pres">
      <dgm:prSet presAssocID="{3A775EFB-19D4-422A-9327-965D6D63DFD0}" presName="node" presStyleLbl="node1" presStyleIdx="1" presStyleCnt="4" custScaleX="155143" custScaleY="142675">
        <dgm:presLayoutVars>
          <dgm:bulletEnabled val="1"/>
        </dgm:presLayoutVars>
      </dgm:prSet>
      <dgm:spPr/>
    </dgm:pt>
    <dgm:pt modelId="{A8CAE89F-32F8-4242-AA42-705935430415}" type="pres">
      <dgm:prSet presAssocID="{3A775EFB-19D4-422A-9327-965D6D63DFD0}" presName="spNode" presStyleCnt="0"/>
      <dgm:spPr/>
    </dgm:pt>
    <dgm:pt modelId="{640B0637-DAC2-4DE0-B0DC-3AD88D36FD31}" type="pres">
      <dgm:prSet presAssocID="{9F21DCF3-2B5A-458B-AA56-54DAA537CB3D}" presName="sibTrans" presStyleLbl="sibTrans1D1" presStyleIdx="1" presStyleCnt="4"/>
      <dgm:spPr/>
    </dgm:pt>
    <dgm:pt modelId="{7F6C1E5E-42B1-43DD-8341-4215CD9A7823}" type="pres">
      <dgm:prSet presAssocID="{1DD14A9C-3C58-4136-BAB5-0497757521F7}" presName="node" presStyleLbl="node1" presStyleIdx="2" presStyleCnt="4" custScaleX="161100" custScaleY="151783">
        <dgm:presLayoutVars>
          <dgm:bulletEnabled val="1"/>
        </dgm:presLayoutVars>
      </dgm:prSet>
      <dgm:spPr/>
    </dgm:pt>
    <dgm:pt modelId="{3D08516A-E130-4057-B123-EF1EB1D19CCB}" type="pres">
      <dgm:prSet presAssocID="{1DD14A9C-3C58-4136-BAB5-0497757521F7}" presName="spNode" presStyleCnt="0"/>
      <dgm:spPr/>
    </dgm:pt>
    <dgm:pt modelId="{E18EC8DF-E2D7-4BD9-B1C5-BC0B23D19050}" type="pres">
      <dgm:prSet presAssocID="{B96D45A6-1BA4-4C36-BB4D-9487968C88E3}" presName="sibTrans" presStyleLbl="sibTrans1D1" presStyleIdx="2" presStyleCnt="4"/>
      <dgm:spPr/>
    </dgm:pt>
    <dgm:pt modelId="{FC1342F3-09A2-42C5-9D9B-3C6BE0D9C688}" type="pres">
      <dgm:prSet presAssocID="{7B7B438C-D2A6-4F91-861B-22790EDFDADC}" presName="node" presStyleLbl="node1" presStyleIdx="3" presStyleCnt="4" custScaleX="140593" custScaleY="146615">
        <dgm:presLayoutVars>
          <dgm:bulletEnabled val="1"/>
        </dgm:presLayoutVars>
      </dgm:prSet>
      <dgm:spPr/>
    </dgm:pt>
    <dgm:pt modelId="{7EF151AA-DFB0-49B7-BCF2-FD17C2EF746B}" type="pres">
      <dgm:prSet presAssocID="{7B7B438C-D2A6-4F91-861B-22790EDFDADC}" presName="spNode" presStyleCnt="0"/>
      <dgm:spPr/>
    </dgm:pt>
    <dgm:pt modelId="{CF30F52B-DC8E-47B3-BDE6-34B75A1B9AF1}" type="pres">
      <dgm:prSet presAssocID="{DEEFC5B3-DB00-4EE9-828D-9CE85BE57557}" presName="sibTrans" presStyleLbl="sibTrans1D1" presStyleIdx="3" presStyleCnt="4"/>
      <dgm:spPr/>
    </dgm:pt>
  </dgm:ptLst>
  <dgm:cxnLst>
    <dgm:cxn modelId="{F85BC01A-9EB9-4B87-846B-F7ADDCE8EB1C}" srcId="{A101717B-2E03-4286-84AF-002FFC8AC8EB}" destId="{3A775EFB-19D4-422A-9327-965D6D63DFD0}" srcOrd="1" destOrd="0" parTransId="{B24326A9-4DDB-418C-B5AE-1C7DC6A60F6B}" sibTransId="{9F21DCF3-2B5A-458B-AA56-54DAA537CB3D}"/>
    <dgm:cxn modelId="{5430D05E-FE1F-4419-BD4E-9E3A22E2855A}" srcId="{A101717B-2E03-4286-84AF-002FFC8AC8EB}" destId="{2BAD44E0-BB25-4B6C-8A30-DF2F1EC5107B}" srcOrd="0" destOrd="0" parTransId="{900D8FA1-41A4-48F2-A20D-B921A7BE8610}" sibTransId="{64ACCE17-8F0D-4DEE-81BA-FF18CFB5CB88}"/>
    <dgm:cxn modelId="{4D22D946-3EC4-4468-8888-A8829CB70B21}" srcId="{A101717B-2E03-4286-84AF-002FFC8AC8EB}" destId="{1DD14A9C-3C58-4136-BAB5-0497757521F7}" srcOrd="2" destOrd="0" parTransId="{C4D299C3-4F02-415C-9A5F-73188531E1FF}" sibTransId="{B96D45A6-1BA4-4C36-BB4D-9487968C88E3}"/>
    <dgm:cxn modelId="{D2576A4C-7C4E-4369-8363-FE9920C5DAE2}" type="presOf" srcId="{A101717B-2E03-4286-84AF-002FFC8AC8EB}" destId="{2D500387-BF99-4A22-9C46-F318C23030F1}" srcOrd="0" destOrd="0" presId="urn:microsoft.com/office/officeart/2005/8/layout/cycle6"/>
    <dgm:cxn modelId="{3668617A-CE16-473B-9DEB-E3FD859A75CD}" type="presOf" srcId="{1DD14A9C-3C58-4136-BAB5-0497757521F7}" destId="{7F6C1E5E-42B1-43DD-8341-4215CD9A7823}" srcOrd="0" destOrd="0" presId="urn:microsoft.com/office/officeart/2005/8/layout/cycle6"/>
    <dgm:cxn modelId="{33EE9BC6-2A3E-4553-9B00-A92E17A5A06A}" type="presOf" srcId="{64ACCE17-8F0D-4DEE-81BA-FF18CFB5CB88}" destId="{47F0C36F-1C48-4E98-A827-C3BEE6480C8F}" srcOrd="0" destOrd="0" presId="urn:microsoft.com/office/officeart/2005/8/layout/cycle6"/>
    <dgm:cxn modelId="{AF0B58CA-CD64-4F34-B661-22D364D1D667}" type="presOf" srcId="{3A775EFB-19D4-422A-9327-965D6D63DFD0}" destId="{806C6A68-72E0-4B12-9AC3-498CB348AAFA}" srcOrd="0" destOrd="0" presId="urn:microsoft.com/office/officeart/2005/8/layout/cycle6"/>
    <dgm:cxn modelId="{4B4943DD-E1C5-47DC-9B9E-5CDD021AF653}" type="presOf" srcId="{2BAD44E0-BB25-4B6C-8A30-DF2F1EC5107B}" destId="{B5A54D94-5DF3-49C0-9945-53EDBA45D94E}" srcOrd="0" destOrd="0" presId="urn:microsoft.com/office/officeart/2005/8/layout/cycle6"/>
    <dgm:cxn modelId="{0D3968EB-6497-438C-A1C5-9460D570EC62}" type="presOf" srcId="{7B7B438C-D2A6-4F91-861B-22790EDFDADC}" destId="{FC1342F3-09A2-42C5-9D9B-3C6BE0D9C688}" srcOrd="0" destOrd="0" presId="urn:microsoft.com/office/officeart/2005/8/layout/cycle6"/>
    <dgm:cxn modelId="{AB3524EC-CC76-4913-AFC6-9D84310BE980}" type="presOf" srcId="{B96D45A6-1BA4-4C36-BB4D-9487968C88E3}" destId="{E18EC8DF-E2D7-4BD9-B1C5-BC0B23D19050}" srcOrd="0" destOrd="0" presId="urn:microsoft.com/office/officeart/2005/8/layout/cycle6"/>
    <dgm:cxn modelId="{EC6151F1-38A3-4967-9565-E387473E3028}" type="presOf" srcId="{9F21DCF3-2B5A-458B-AA56-54DAA537CB3D}" destId="{640B0637-DAC2-4DE0-B0DC-3AD88D36FD31}" srcOrd="0" destOrd="0" presId="urn:microsoft.com/office/officeart/2005/8/layout/cycle6"/>
    <dgm:cxn modelId="{F78F6CF3-B8C5-4992-B2CD-3F12CDEF96A0}" type="presOf" srcId="{DEEFC5B3-DB00-4EE9-828D-9CE85BE57557}" destId="{CF30F52B-DC8E-47B3-BDE6-34B75A1B9AF1}" srcOrd="0" destOrd="0" presId="urn:microsoft.com/office/officeart/2005/8/layout/cycle6"/>
    <dgm:cxn modelId="{47D202FD-CD05-406D-A6B1-87EC900BAA85}" srcId="{A101717B-2E03-4286-84AF-002FFC8AC8EB}" destId="{7B7B438C-D2A6-4F91-861B-22790EDFDADC}" srcOrd="3" destOrd="0" parTransId="{7A46B052-4679-46F5-9A5F-67F524D1D34A}" sibTransId="{DEEFC5B3-DB00-4EE9-828D-9CE85BE57557}"/>
    <dgm:cxn modelId="{5E136FD3-3D0A-4766-94DC-2C68EA24BE90}" type="presParOf" srcId="{2D500387-BF99-4A22-9C46-F318C23030F1}" destId="{B5A54D94-5DF3-49C0-9945-53EDBA45D94E}" srcOrd="0" destOrd="0" presId="urn:microsoft.com/office/officeart/2005/8/layout/cycle6"/>
    <dgm:cxn modelId="{2135097E-AA91-4966-9F3A-10A5ED16C139}" type="presParOf" srcId="{2D500387-BF99-4A22-9C46-F318C23030F1}" destId="{38548BCF-406C-44DC-AF4E-C05EBD8A76EC}" srcOrd="1" destOrd="0" presId="urn:microsoft.com/office/officeart/2005/8/layout/cycle6"/>
    <dgm:cxn modelId="{38B285A5-E2F8-4BD0-9CF3-F9B446058ADA}" type="presParOf" srcId="{2D500387-BF99-4A22-9C46-F318C23030F1}" destId="{47F0C36F-1C48-4E98-A827-C3BEE6480C8F}" srcOrd="2" destOrd="0" presId="urn:microsoft.com/office/officeart/2005/8/layout/cycle6"/>
    <dgm:cxn modelId="{A716F8BF-F8C3-46ED-B9F8-10A3329B4301}" type="presParOf" srcId="{2D500387-BF99-4A22-9C46-F318C23030F1}" destId="{806C6A68-72E0-4B12-9AC3-498CB348AAFA}" srcOrd="3" destOrd="0" presId="urn:microsoft.com/office/officeart/2005/8/layout/cycle6"/>
    <dgm:cxn modelId="{BDFF141F-D007-4440-A73D-B03536464A95}" type="presParOf" srcId="{2D500387-BF99-4A22-9C46-F318C23030F1}" destId="{A8CAE89F-32F8-4242-AA42-705935430415}" srcOrd="4" destOrd="0" presId="urn:microsoft.com/office/officeart/2005/8/layout/cycle6"/>
    <dgm:cxn modelId="{9115F9EA-320D-4C1F-A77A-DB897ADED9BE}" type="presParOf" srcId="{2D500387-BF99-4A22-9C46-F318C23030F1}" destId="{640B0637-DAC2-4DE0-B0DC-3AD88D36FD31}" srcOrd="5" destOrd="0" presId="urn:microsoft.com/office/officeart/2005/8/layout/cycle6"/>
    <dgm:cxn modelId="{2B8C9E4F-E7C9-4EE5-9692-AB8C26E6BA77}" type="presParOf" srcId="{2D500387-BF99-4A22-9C46-F318C23030F1}" destId="{7F6C1E5E-42B1-43DD-8341-4215CD9A7823}" srcOrd="6" destOrd="0" presId="urn:microsoft.com/office/officeart/2005/8/layout/cycle6"/>
    <dgm:cxn modelId="{5F1B1262-4185-4C20-954D-4503590A5217}" type="presParOf" srcId="{2D500387-BF99-4A22-9C46-F318C23030F1}" destId="{3D08516A-E130-4057-B123-EF1EB1D19CCB}" srcOrd="7" destOrd="0" presId="urn:microsoft.com/office/officeart/2005/8/layout/cycle6"/>
    <dgm:cxn modelId="{C325C14C-11CC-4E7E-915E-8F5EAB75C714}" type="presParOf" srcId="{2D500387-BF99-4A22-9C46-F318C23030F1}" destId="{E18EC8DF-E2D7-4BD9-B1C5-BC0B23D19050}" srcOrd="8" destOrd="0" presId="urn:microsoft.com/office/officeart/2005/8/layout/cycle6"/>
    <dgm:cxn modelId="{B5DDD67B-2674-48E5-ABC5-821C5D5E18D6}" type="presParOf" srcId="{2D500387-BF99-4A22-9C46-F318C23030F1}" destId="{FC1342F3-09A2-42C5-9D9B-3C6BE0D9C688}" srcOrd="9" destOrd="0" presId="urn:microsoft.com/office/officeart/2005/8/layout/cycle6"/>
    <dgm:cxn modelId="{7A8BA1AF-B966-4098-B345-205951DFDC3C}" type="presParOf" srcId="{2D500387-BF99-4A22-9C46-F318C23030F1}" destId="{7EF151AA-DFB0-49B7-BCF2-FD17C2EF746B}" srcOrd="10" destOrd="0" presId="urn:microsoft.com/office/officeart/2005/8/layout/cycle6"/>
    <dgm:cxn modelId="{4416ED56-20E4-4FE2-979B-9528D380FCDA}" type="presParOf" srcId="{2D500387-BF99-4A22-9C46-F318C23030F1}" destId="{CF30F52B-DC8E-47B3-BDE6-34B75A1B9AF1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C87E3-8FF0-474E-ADE2-542CB835C909}">
      <dsp:nvSpPr>
        <dsp:cNvPr id="0" name=""/>
        <dsp:cNvSpPr/>
      </dsp:nvSpPr>
      <dsp:spPr>
        <a:xfrm>
          <a:off x="0" y="219256"/>
          <a:ext cx="10195866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Validation du projet de cadre de référence </a:t>
          </a:r>
          <a:r>
            <a:rPr lang="fr-FR" sz="2300" kern="1200"/>
            <a:t>pour l'élaboration du plan directeur d'industrialisation et de diversification économique en Afrique centrale (PDIDE-AC)</a:t>
          </a:r>
          <a:endParaRPr lang="en-US" sz="2300" kern="1200"/>
        </a:p>
      </dsp:txBody>
      <dsp:txXfrm>
        <a:off x="44664" y="263920"/>
        <a:ext cx="10106538" cy="825612"/>
      </dsp:txXfrm>
    </dsp:sp>
    <dsp:sp modelId="{0F5E4907-F46D-4B0C-92EA-4F1C38D4DDD3}">
      <dsp:nvSpPr>
        <dsp:cNvPr id="0" name=""/>
        <dsp:cNvSpPr/>
      </dsp:nvSpPr>
      <dsp:spPr>
        <a:xfrm>
          <a:off x="0" y="1200436"/>
          <a:ext cx="10195866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Assistance et sensibilisation </a:t>
          </a:r>
          <a:r>
            <a:rPr lang="fr-FR" sz="2300" kern="1200"/>
            <a:t>d’une diversité des parties prenantes sur les avantages de la ZLECAf pour les pays de la sous-région (GE, ST, RCA)</a:t>
          </a:r>
          <a:endParaRPr lang="en-US" sz="2300" kern="1200"/>
        </a:p>
      </dsp:txBody>
      <dsp:txXfrm>
        <a:off x="44664" y="1245100"/>
        <a:ext cx="10106538" cy="825612"/>
      </dsp:txXfrm>
    </dsp:sp>
    <dsp:sp modelId="{E43520AB-922D-442D-9A53-E08C0DAA66D6}">
      <dsp:nvSpPr>
        <dsp:cNvPr id="0" name=""/>
        <dsp:cNvSpPr/>
      </dsp:nvSpPr>
      <dsp:spPr>
        <a:xfrm>
          <a:off x="0" y="2181616"/>
          <a:ext cx="10195866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Modélisation économique </a:t>
          </a:r>
          <a:r>
            <a:rPr lang="fr-FR" sz="2300" kern="1200"/>
            <a:t>et renforcement de la base de données GTAP africaine (Angola, ST, RDC)</a:t>
          </a:r>
          <a:endParaRPr lang="en-US" sz="2300" kern="1200"/>
        </a:p>
      </dsp:txBody>
      <dsp:txXfrm>
        <a:off x="44664" y="2226280"/>
        <a:ext cx="10106538" cy="825612"/>
      </dsp:txXfrm>
    </dsp:sp>
    <dsp:sp modelId="{C3509600-5826-4D22-910E-0A9C7DD06E64}">
      <dsp:nvSpPr>
        <dsp:cNvPr id="0" name=""/>
        <dsp:cNvSpPr/>
      </dsp:nvSpPr>
      <dsp:spPr>
        <a:xfrm>
          <a:off x="0" y="3162796"/>
          <a:ext cx="10195866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Publication des rapports</a:t>
          </a:r>
          <a:endParaRPr lang="en-US" sz="2300" kern="1200"/>
        </a:p>
      </dsp:txBody>
      <dsp:txXfrm>
        <a:off x="44664" y="3207460"/>
        <a:ext cx="10106538" cy="825612"/>
      </dsp:txXfrm>
    </dsp:sp>
    <dsp:sp modelId="{3B8D085F-5C14-4FCA-9BD2-ACA138F0F292}">
      <dsp:nvSpPr>
        <dsp:cNvPr id="0" name=""/>
        <dsp:cNvSpPr/>
      </dsp:nvSpPr>
      <dsp:spPr>
        <a:xfrm>
          <a:off x="0" y="4143976"/>
          <a:ext cx="10195866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/>
            <a:t>Renforcement des capacités des experts nationaux</a:t>
          </a:r>
          <a:endParaRPr lang="en-US" sz="2300" kern="1200"/>
        </a:p>
      </dsp:txBody>
      <dsp:txXfrm>
        <a:off x="44664" y="4188640"/>
        <a:ext cx="10106538" cy="82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54D94-5DF3-49C0-9945-53EDBA45D94E}">
      <dsp:nvSpPr>
        <dsp:cNvPr id="0" name=""/>
        <dsp:cNvSpPr/>
      </dsp:nvSpPr>
      <dsp:spPr>
        <a:xfrm>
          <a:off x="2469472" y="-343079"/>
          <a:ext cx="2754380" cy="199849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Les efforts de rationalisation en cours vers une CER unique en Afrique centrale offrent à la fois une opportunité pour un programme rationalisé dans la sous-région mais aussi un risque résiduel en termes de construction d'un consensus sur des questions sélectionnées </a:t>
          </a:r>
          <a:endParaRPr lang="en-US" sz="1400" kern="1200" dirty="0"/>
        </a:p>
      </dsp:txBody>
      <dsp:txXfrm>
        <a:off x="2567031" y="-245520"/>
        <a:ext cx="2559262" cy="1803381"/>
      </dsp:txXfrm>
    </dsp:sp>
    <dsp:sp modelId="{47F0C36F-1C48-4E98-A827-C3BEE6480C8F}">
      <dsp:nvSpPr>
        <dsp:cNvPr id="0" name=""/>
        <dsp:cNvSpPr/>
      </dsp:nvSpPr>
      <dsp:spPr>
        <a:xfrm>
          <a:off x="1706910" y="656170"/>
          <a:ext cx="4279504" cy="4279504"/>
        </a:xfrm>
        <a:custGeom>
          <a:avLst/>
          <a:gdLst/>
          <a:ahLst/>
          <a:cxnLst/>
          <a:rect l="0" t="0" r="0" b="0"/>
          <a:pathLst>
            <a:path>
              <a:moveTo>
                <a:pt x="3523848" y="507938"/>
              </a:moveTo>
              <a:arcTo wR="2139752" hR="2139752" stAng="18618266" swAng="1434308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C6A68-72E0-4B12-9AC3-498CB348AAFA}">
      <dsp:nvSpPr>
        <dsp:cNvPr id="0" name=""/>
        <dsp:cNvSpPr/>
      </dsp:nvSpPr>
      <dsp:spPr>
        <a:xfrm>
          <a:off x="4442629" y="1873104"/>
          <a:ext cx="3087570" cy="1845635"/>
        </a:xfrm>
        <a:prstGeom prst="roundRect">
          <a:avLst/>
        </a:prstGeom>
        <a:gradFill rotWithShape="0">
          <a:gsLst>
            <a:gs pos="0">
              <a:schemeClr val="accent5">
                <a:hueOff val="-2835771"/>
                <a:satOff val="8912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35771"/>
                <a:satOff val="8912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35771"/>
                <a:satOff val="8912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la difficile mobilisation des ressources financières pourrait entraver la capacité à réaliser les ambitions d’un Pôle d’excellence sur la diversification économique inclusive et durable en Afrique centrale</a:t>
          </a:r>
          <a:endParaRPr lang="en-US" sz="1400" kern="1200" dirty="0"/>
        </a:p>
      </dsp:txBody>
      <dsp:txXfrm>
        <a:off x="4532725" y="1963200"/>
        <a:ext cx="2907378" cy="1665443"/>
      </dsp:txXfrm>
    </dsp:sp>
    <dsp:sp modelId="{640B0637-DAC2-4DE0-B0DC-3AD88D36FD31}">
      <dsp:nvSpPr>
        <dsp:cNvPr id="0" name=""/>
        <dsp:cNvSpPr/>
      </dsp:nvSpPr>
      <dsp:spPr>
        <a:xfrm>
          <a:off x="1706910" y="656170"/>
          <a:ext cx="4279504" cy="4279504"/>
        </a:xfrm>
        <a:custGeom>
          <a:avLst/>
          <a:gdLst/>
          <a:ahLst/>
          <a:cxnLst/>
          <a:rect l="0" t="0" r="0" b="0"/>
          <a:pathLst>
            <a:path>
              <a:moveTo>
                <a:pt x="4067717" y="3067917"/>
              </a:moveTo>
              <a:arcTo wR="2139752" hR="2139752" stAng="1542431" swAng="936872"/>
            </a:path>
          </a:pathLst>
        </a:custGeom>
        <a:noFill/>
        <a:ln w="6350" cap="flat" cmpd="sng" algn="ctr">
          <a:solidFill>
            <a:schemeClr val="accent5">
              <a:hueOff val="-2835771"/>
              <a:satOff val="8912"/>
              <a:lumOff val="-196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6C1E5E-42B1-43DD-8341-4215CD9A7823}">
      <dsp:nvSpPr>
        <dsp:cNvPr id="0" name=""/>
        <dsp:cNvSpPr/>
      </dsp:nvSpPr>
      <dsp:spPr>
        <a:xfrm>
          <a:off x="2243601" y="3953946"/>
          <a:ext cx="3206122" cy="1963455"/>
        </a:xfrm>
        <a:prstGeom prst="roundRect">
          <a:avLst/>
        </a:prstGeom>
        <a:gradFill rotWithShape="0">
          <a:gsLst>
            <a:gs pos="0">
              <a:schemeClr val="accent5">
                <a:hueOff val="-5671543"/>
                <a:satOff val="17824"/>
                <a:lumOff val="-39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71543"/>
                <a:satOff val="17824"/>
                <a:lumOff val="-39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71543"/>
                <a:satOff val="17824"/>
                <a:lumOff val="-39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La mise en œuvre des stratégies de la ZLECAF, au niveau national et </a:t>
          </a:r>
          <a:r>
            <a:rPr lang="fr-FR" sz="1400" kern="1200" dirty="0" err="1"/>
            <a:t>sous-régional</a:t>
          </a:r>
          <a:r>
            <a:rPr lang="fr-FR" sz="1400" kern="1200" dirty="0"/>
            <a:t>, devrait être soutenue par des politiques d’industrialisation et de développement d’infrastructures </a:t>
          </a:r>
          <a:endParaRPr lang="en-US" sz="1400" kern="1200" dirty="0"/>
        </a:p>
      </dsp:txBody>
      <dsp:txXfrm>
        <a:off x="2339449" y="4049794"/>
        <a:ext cx="3014426" cy="1771759"/>
      </dsp:txXfrm>
    </dsp:sp>
    <dsp:sp modelId="{E18EC8DF-E2D7-4BD9-B1C5-BC0B23D19050}">
      <dsp:nvSpPr>
        <dsp:cNvPr id="0" name=""/>
        <dsp:cNvSpPr/>
      </dsp:nvSpPr>
      <dsp:spPr>
        <a:xfrm>
          <a:off x="1706910" y="656170"/>
          <a:ext cx="4279504" cy="4279504"/>
        </a:xfrm>
        <a:custGeom>
          <a:avLst/>
          <a:gdLst/>
          <a:ahLst/>
          <a:cxnLst/>
          <a:rect l="0" t="0" r="0" b="0"/>
          <a:pathLst>
            <a:path>
              <a:moveTo>
                <a:pt x="532953" y="3552812"/>
              </a:moveTo>
              <a:arcTo wR="2139752" hR="2139752" stAng="8320246" swAng="892249"/>
            </a:path>
          </a:pathLst>
        </a:custGeom>
        <a:noFill/>
        <a:ln w="6350" cap="flat" cmpd="sng" algn="ctr">
          <a:solidFill>
            <a:schemeClr val="accent5">
              <a:hueOff val="-5671543"/>
              <a:satOff val="17824"/>
              <a:lumOff val="-392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1342F3-09A2-42C5-9D9B-3C6BE0D9C688}">
      <dsp:nvSpPr>
        <dsp:cNvPr id="0" name=""/>
        <dsp:cNvSpPr/>
      </dsp:nvSpPr>
      <dsp:spPr>
        <a:xfrm>
          <a:off x="307908" y="1847620"/>
          <a:ext cx="2798004" cy="1896602"/>
        </a:xfrm>
        <a:prstGeom prst="roundRect">
          <a:avLst/>
        </a:prstGeom>
        <a:gradFill rotWithShape="0">
          <a:gsLst>
            <a:gs pos="0">
              <a:schemeClr val="accent5">
                <a:hueOff val="-8507314"/>
                <a:satOff val="26736"/>
                <a:lumOff val="-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507314"/>
                <a:satOff val="26736"/>
                <a:lumOff val="-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507314"/>
                <a:satOff val="26736"/>
                <a:lumOff val="-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Le potentiel numérique a permis d'étendre la portée des activités du Bureau en intégrant de nouveaux partenaires</a:t>
          </a:r>
          <a:endParaRPr lang="en-US" sz="1400" kern="1200" dirty="0"/>
        </a:p>
      </dsp:txBody>
      <dsp:txXfrm>
        <a:off x="400492" y="1940204"/>
        <a:ext cx="2612836" cy="1711434"/>
      </dsp:txXfrm>
    </dsp:sp>
    <dsp:sp modelId="{CF30F52B-DC8E-47B3-BDE6-34B75A1B9AF1}">
      <dsp:nvSpPr>
        <dsp:cNvPr id="0" name=""/>
        <dsp:cNvSpPr/>
      </dsp:nvSpPr>
      <dsp:spPr>
        <a:xfrm>
          <a:off x="1706910" y="656170"/>
          <a:ext cx="4279504" cy="4279504"/>
        </a:xfrm>
        <a:custGeom>
          <a:avLst/>
          <a:gdLst/>
          <a:ahLst/>
          <a:cxnLst/>
          <a:rect l="0" t="0" r="0" b="0"/>
          <a:pathLst>
            <a:path>
              <a:moveTo>
                <a:pt x="225510" y="1183603"/>
              </a:moveTo>
              <a:arcTo wR="2139752" hR="2139752" stAng="12392506" swAng="1389673"/>
            </a:path>
          </a:pathLst>
        </a:custGeom>
        <a:noFill/>
        <a:ln w="6350" cap="flat" cmpd="sng" algn="ctr">
          <a:solidFill>
            <a:schemeClr val="accent5">
              <a:hueOff val="-8507314"/>
              <a:satOff val="26736"/>
              <a:lumOff val="-588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2644-83B0-4523-98D3-3CA97D59330C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8604C-1101-4E9F-9D20-27B96184E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4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64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94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9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75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4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0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9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8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7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" y="3925957"/>
            <a:ext cx="12190196" cy="2932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4" y="3059668"/>
            <a:ext cx="612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Central Africa</a:t>
            </a:r>
          </a:p>
        </p:txBody>
      </p:sp>
    </p:spTree>
    <p:extLst>
      <p:ext uri="{BB962C8B-B14F-4D97-AF65-F5344CB8AC3E}">
        <p14:creationId xmlns:p14="http://schemas.microsoft.com/office/powerpoint/2010/main" val="303447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EB72DE-5A80-418D-9495-27F72C5C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3E291-D3F1-4438-B2F2-61B3C9CD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D015D-8DAB-4211-BD4F-5F5285D2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3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4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6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40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69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177C34-C4A8-75CA-CD1E-096EC616E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77000"/>
            <a:ext cx="12192000" cy="35983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5E5513-C3CE-CBE0-8C41-EE23F3F7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477000"/>
            <a:ext cx="1255017" cy="365125"/>
          </a:xfrm>
        </p:spPr>
        <p:txBody>
          <a:bodyPr/>
          <a:lstStyle/>
          <a:p>
            <a:fld id="{06A4D788-7454-A849-95EF-E0A31EF5E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7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62678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62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65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66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8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18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1149059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0A80B3-63D4-4E3E-8988-502CC14C80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15B7FC3F-B6A7-491D-B1B6-0278D3AE69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473" y="843469"/>
            <a:ext cx="5301977" cy="506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32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07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44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38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73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B43E46-DD79-E940-BC21-A46C6A593C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6281"/>
          <a:stretch/>
        </p:blipFill>
        <p:spPr>
          <a:xfrm>
            <a:off x="0" y="6602931"/>
            <a:ext cx="12192000" cy="25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87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9355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09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59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12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3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3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1204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EB72DE-5A80-418D-9495-27F72C5C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3E291-D3F1-4438-B2F2-61B3C9CD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D015D-8DAB-4211-BD4F-5F5285D2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596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45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31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649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20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9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2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6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11" Type="http://schemas.openxmlformats.org/officeDocument/2006/relationships/image" Target="../media/image4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1FBE96-BFFE-4DC2-8C1D-9F2EE99D5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Event | Date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UNECA Sub-Regional Office for Eastern Africa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4" y="5091753"/>
            <a:ext cx="4538032" cy="258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703E11-90B2-D742-8A4A-DB99F7DD6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35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7" y="1857226"/>
            <a:ext cx="9975272" cy="1443827"/>
          </a:xfrm>
        </p:spPr>
        <p:txBody>
          <a:bodyPr>
            <a:normAutofit/>
          </a:bodyPr>
          <a:lstStyle/>
          <a:p>
            <a:r>
              <a:rPr lang="en-GB" sz="4800" dirty="0"/>
              <a:t>Bureau </a:t>
            </a:r>
            <a:r>
              <a:rPr lang="fr-FR" sz="4800" dirty="0"/>
              <a:t>sous-régional</a:t>
            </a:r>
            <a:r>
              <a:rPr lang="en-GB" sz="4800" dirty="0"/>
              <a:t> pour </a:t>
            </a:r>
            <a:r>
              <a:rPr lang="en-GB" sz="4800" dirty="0" err="1"/>
              <a:t>l’Afrique</a:t>
            </a:r>
            <a:r>
              <a:rPr lang="en-GB" sz="4800" dirty="0"/>
              <a:t> Centrale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1FBE96-BFFE-4DC2-8C1D-9F2EE99D5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Performance 2021 - 2022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err="1"/>
              <a:t>Novembre</a:t>
            </a:r>
            <a:r>
              <a:rPr lang="en-GB" sz="2400" dirty="0"/>
              <a:t> 2021 – </a:t>
            </a:r>
            <a:r>
              <a:rPr lang="en-GB" sz="2400" dirty="0" err="1"/>
              <a:t>Novembre</a:t>
            </a:r>
            <a:r>
              <a:rPr lang="en-GB" sz="2400" dirty="0"/>
              <a:t> 2022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200" b="1" dirty="0"/>
              <a:t>Namegabe Mastaki</a:t>
            </a:r>
          </a:p>
          <a:p>
            <a:r>
              <a:rPr lang="en-US" dirty="0"/>
              <a:t>Director ad-interim </a:t>
            </a:r>
          </a:p>
          <a:p>
            <a:r>
              <a:rPr lang="en-US" dirty="0"/>
              <a:t>Regional Office for Central Africa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3" y="5075023"/>
            <a:ext cx="4831241" cy="27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758F19F2-6ED2-4B20-9195-83C5BC82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30" y="1335551"/>
            <a:ext cx="7877174" cy="4732150"/>
          </a:xfrm>
          <a:prstGeom prst="rect">
            <a:avLst/>
          </a:prstGeom>
        </p:spPr>
      </p:pic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624739" y="187687"/>
            <a:ext cx="1075598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Couverture </a:t>
            </a:r>
            <a:r>
              <a:rPr lang="fr-FR" alt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géographique</a:t>
            </a: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BSR-AC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6F1AAB3-416C-4B73-8666-205066A44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73" y="1766336"/>
            <a:ext cx="3140603" cy="29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Cameroun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Congo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Gabon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Guinée Equatoriale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République Centrafricaine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Sao Tome &amp; Principe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alt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Tchad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F12197-69BF-440B-94CE-92474451D884}"/>
              </a:ext>
            </a:extLst>
          </p:cNvPr>
          <p:cNvSpPr/>
          <p:nvPr/>
        </p:nvSpPr>
        <p:spPr>
          <a:xfrm>
            <a:off x="707791" y="1344799"/>
            <a:ext cx="2071721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39688">
              <a:spcBef>
                <a:spcPts val="1200"/>
              </a:spcBef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7 </a:t>
            </a:r>
            <a:r>
              <a:rPr lang="en-US" alt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Etats</a:t>
            </a: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membres</a:t>
            </a:r>
            <a:endParaRPr lang="en-US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DA5EB8-47BE-450D-95E6-E77A72F0A985}"/>
              </a:ext>
            </a:extLst>
          </p:cNvPr>
          <p:cNvSpPr/>
          <p:nvPr/>
        </p:nvSpPr>
        <p:spPr>
          <a:xfrm>
            <a:off x="8243722" y="1344799"/>
            <a:ext cx="2592288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9688" algn="ctr">
              <a:spcBef>
                <a:spcPts val="1200"/>
              </a:spcBef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CERs </a:t>
            </a:r>
          </a:p>
        </p:txBody>
      </p:sp>
      <p:pic>
        <p:nvPicPr>
          <p:cNvPr id="1026" name="Picture 2" descr="WHAT CEMAC ?">
            <a:extLst>
              <a:ext uri="{FF2B5EF4-FFF2-40B4-BE49-F238E27FC236}">
                <a16:creationId xmlns:a16="http://schemas.microsoft.com/office/drawing/2014/main" id="{BE30575D-1002-4056-83BC-3ACC7403A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314" y="1989424"/>
            <a:ext cx="1439103" cy="1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 - CEEAC - ECCAS">
            <a:extLst>
              <a:ext uri="{FF2B5EF4-FFF2-40B4-BE49-F238E27FC236}">
                <a16:creationId xmlns:a16="http://schemas.microsoft.com/office/drawing/2014/main" id="{C0835CFB-AC6F-4D64-A7C3-B9173B61A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925" y="3701626"/>
            <a:ext cx="1334492" cy="133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31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650449" y="115213"/>
            <a:ext cx="11197743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r>
              <a:rPr lang="en-US" altLang="en-US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Mandate </a:t>
            </a:r>
            <a:r>
              <a:rPr lang="en-US" altLang="en-US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and areas of strategic focus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CB0211-EE40-4E37-8C9E-DA35229A6DA6}"/>
              </a:ext>
            </a:extLst>
          </p:cNvPr>
          <p:cNvSpPr/>
          <p:nvPr/>
        </p:nvSpPr>
        <p:spPr bwMode="auto">
          <a:xfrm>
            <a:off x="2581273" y="1042471"/>
            <a:ext cx="7743827" cy="1354217"/>
          </a:xfrm>
          <a:prstGeom prst="rect">
            <a:avLst/>
          </a:prstGeom>
          <a:solidFill>
            <a:srgbClr val="FFCC00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  <a:sym typeface="Calibri" pitchFamily="34" charset="0"/>
              </a:rPr>
              <a:t>1. Promoting economic diversification and structural transformation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Developing and streamlining of regional and national economic diversification strategies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Strengthening regional value chains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Promoting special economic zones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C87FD4-A88A-46CA-8570-0B33B16CF563}"/>
              </a:ext>
            </a:extLst>
          </p:cNvPr>
          <p:cNvSpPr/>
          <p:nvPr/>
        </p:nvSpPr>
        <p:spPr bwMode="auto">
          <a:xfrm>
            <a:off x="2581273" y="2619677"/>
            <a:ext cx="7743826" cy="1107996"/>
          </a:xfrm>
          <a:prstGeom prst="rect">
            <a:avLst/>
          </a:prstGeom>
          <a:solidFill>
            <a:srgbClr val="99CC00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  <a:sym typeface="Calibri" pitchFamily="34" charset="0"/>
              </a:rPr>
              <a:t>2. Supporting subregional initiatives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Promoting regional integration and intra - African trade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Sustainable development, governance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Private sector and MSME development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  <a:sym typeface="Calibri" pitchFamily="34" charset="0"/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86274505-CFEA-4F35-84D9-F48C6202F7D4}"/>
              </a:ext>
            </a:extLst>
          </p:cNvPr>
          <p:cNvSpPr/>
          <p:nvPr/>
        </p:nvSpPr>
        <p:spPr bwMode="auto">
          <a:xfrm>
            <a:off x="363347" y="1385411"/>
            <a:ext cx="2086536" cy="2077403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1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Areas of focus</a:t>
            </a:r>
          </a:p>
          <a:p>
            <a:pPr algn="ctr" eaLnBrk="1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DF517-FEA0-481C-BFC1-D48ABABA8C46}"/>
              </a:ext>
            </a:extLst>
          </p:cNvPr>
          <p:cNvSpPr/>
          <p:nvPr/>
        </p:nvSpPr>
        <p:spPr bwMode="auto">
          <a:xfrm>
            <a:off x="2581274" y="4673444"/>
            <a:ext cx="7743825" cy="1287532"/>
          </a:xfrm>
          <a:prstGeom prst="rect">
            <a:avLst/>
          </a:prstGeom>
          <a:solidFill>
            <a:srgbClr val="5F5F5F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  <a:sym typeface="Calibri" pitchFamily="34" charset="0"/>
              </a:rPr>
              <a:t>Convening: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  <a:sym typeface="Calibri" pitchFamily="34" charset="0"/>
              </a:rPr>
              <a:t> statutory and expert meetings</a:t>
            </a:r>
          </a:p>
          <a:p>
            <a:pPr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Think tank: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 analytical work, research</a:t>
            </a:r>
          </a:p>
          <a:p>
            <a:pPr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Operational: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 advisory services, technical support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6DA5C7-D157-4BEA-9501-9163B03D403D}"/>
              </a:ext>
            </a:extLst>
          </p:cNvPr>
          <p:cNvSpPr/>
          <p:nvPr/>
        </p:nvSpPr>
        <p:spPr>
          <a:xfrm>
            <a:off x="221673" y="4599308"/>
            <a:ext cx="2228212" cy="1420325"/>
          </a:xfrm>
          <a:prstGeom prst="roundRect">
            <a:avLst/>
          </a:prstGeom>
          <a:solidFill>
            <a:srgbClr val="5F5F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 functions/roles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851999-E1C2-4AC0-8B09-62E0DE886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183" y="3727673"/>
            <a:ext cx="1177470" cy="11774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9BAEF5-DE46-46D4-AD5A-627F1E0CE5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182" y="5058901"/>
            <a:ext cx="1177469" cy="11774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17E832-AFA8-474B-8018-93A0430BC0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566" y="996304"/>
            <a:ext cx="1200087" cy="12000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D27333-3505-4CEB-B63A-A1A30C33E7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183" y="2327533"/>
            <a:ext cx="1200087" cy="12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4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304978" y="1230253"/>
            <a:ext cx="46849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2400" b="1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Résultats réalisés en 2022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93921" y="1230252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304978" y="2611428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GB" sz="2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/ consensus building and support</a:t>
            </a:r>
            <a:endParaRPr lang="en-RW" sz="24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993921" y="2611427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304977" y="4152808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en-RW" sz="24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993921" y="4175051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defRPr/>
            </a:pPr>
            <a:r>
              <a:rPr lang="en-US" sz="7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559686" y="2309598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1394CD-EBF9-415E-9385-EA6CBBD8E1F5}"/>
              </a:ext>
            </a:extLst>
          </p:cNvPr>
          <p:cNvCxnSpPr>
            <a:cxnSpLocks/>
          </p:cNvCxnSpPr>
          <p:nvPr/>
        </p:nvCxnSpPr>
        <p:spPr>
          <a:xfrm>
            <a:off x="559686" y="3912906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02CE56-6699-3744-92A2-62DFCA288058}"/>
              </a:ext>
            </a:extLst>
          </p:cNvPr>
          <p:cNvCxnSpPr>
            <a:cxnSpLocks/>
          </p:cNvCxnSpPr>
          <p:nvPr/>
        </p:nvCxnSpPr>
        <p:spPr>
          <a:xfrm>
            <a:off x="559686" y="5351181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5BF37A-BD2A-654E-A090-41EBE26A936D}"/>
              </a:ext>
            </a:extLst>
          </p:cNvPr>
          <p:cNvSpPr/>
          <p:nvPr/>
        </p:nvSpPr>
        <p:spPr>
          <a:xfrm>
            <a:off x="2304977" y="5392344"/>
            <a:ext cx="665328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Cadre stratégiques et résultats escomptés en 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C810-BCCA-B043-8BC6-36A552E809B2}"/>
              </a:ext>
            </a:extLst>
          </p:cNvPr>
          <p:cNvSpPr/>
          <p:nvPr/>
        </p:nvSpPr>
        <p:spPr>
          <a:xfrm>
            <a:off x="993921" y="5367055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defRPr/>
            </a:pPr>
            <a:r>
              <a:rPr lang="en-US" sz="72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EBF4C2-CA41-410E-8DFA-FE491013D885}"/>
              </a:ext>
            </a:extLst>
          </p:cNvPr>
          <p:cNvSpPr/>
          <p:nvPr/>
        </p:nvSpPr>
        <p:spPr>
          <a:xfrm>
            <a:off x="2416365" y="4447378"/>
            <a:ext cx="2613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lang="en-GB" sz="2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apprises</a:t>
            </a:r>
            <a:endParaRPr lang="en-RW" sz="24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283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638B-DA42-4F66-B210-56EE27C4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0" y="133655"/>
            <a:ext cx="11973735" cy="585746"/>
          </a:xfrm>
        </p:spPr>
        <p:txBody>
          <a:bodyPr/>
          <a:lstStyle/>
          <a:p>
            <a:r>
              <a:rPr lang="fr-FR" dirty="0"/>
              <a:t>Résultat 1: </a:t>
            </a:r>
            <a:r>
              <a:rPr lang="fr-FR" sz="3000" dirty="0"/>
              <a:t>Renforcer la diversification économique en Afrique Centrale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A21E6E46-67E5-52CB-5F70-E0998BFD690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4663000"/>
              </p:ext>
            </p:extLst>
          </p:nvPr>
        </p:nvGraphicFramePr>
        <p:xfrm>
          <a:off x="370113" y="898789"/>
          <a:ext cx="10195867" cy="5278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Republic of the Congo - Wikipedia">
            <a:extLst>
              <a:ext uri="{FF2B5EF4-FFF2-40B4-BE49-F238E27FC236}">
                <a16:creationId xmlns:a16="http://schemas.microsoft.com/office/drawing/2014/main" id="{2CEEADA2-D5E3-42F2-926E-B5B6A872F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980" y="773147"/>
            <a:ext cx="1491646" cy="67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mocratic Republic of the Congo - Wikipedia">
            <a:extLst>
              <a:ext uri="{FF2B5EF4-FFF2-40B4-BE49-F238E27FC236}">
                <a16:creationId xmlns:a16="http://schemas.microsoft.com/office/drawing/2014/main" id="{F8B39D91-383B-4124-AEA3-E4247852B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293" y="1475643"/>
            <a:ext cx="1476334" cy="67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ameroon - Wikipedia">
            <a:extLst>
              <a:ext uri="{FF2B5EF4-FFF2-40B4-BE49-F238E27FC236}">
                <a16:creationId xmlns:a16="http://schemas.microsoft.com/office/drawing/2014/main" id="{649F9A44-21A4-4A33-AC65-23732B438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292" y="2176855"/>
            <a:ext cx="1461022" cy="67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had - Wikipedia">
            <a:extLst>
              <a:ext uri="{FF2B5EF4-FFF2-40B4-BE49-F238E27FC236}">
                <a16:creationId xmlns:a16="http://schemas.microsoft.com/office/drawing/2014/main" id="{2FAA9A09-5619-4DF4-A0B3-97132A45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980" y="2903923"/>
            <a:ext cx="1491646" cy="67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ão Tomé and Príncipe - Wikipedia">
            <a:extLst>
              <a:ext uri="{FF2B5EF4-FFF2-40B4-BE49-F238E27FC236}">
                <a16:creationId xmlns:a16="http://schemas.microsoft.com/office/drawing/2014/main" id="{56583C18-F50B-4E85-9433-2F37A8B91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668" y="3630992"/>
            <a:ext cx="1491646" cy="70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9A516A3-7F34-4624-8E1E-0D5163F9D6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980" y="5792302"/>
            <a:ext cx="1476334" cy="672038"/>
          </a:xfrm>
          <a:prstGeom prst="rect">
            <a:avLst/>
          </a:prstGeom>
        </p:spPr>
      </p:pic>
      <p:pic>
        <p:nvPicPr>
          <p:cNvPr id="12" name="Picture 11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9FFEDC7-E53F-428D-B8FB-C49CD21D7F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980" y="5087674"/>
            <a:ext cx="1476334" cy="672038"/>
          </a:xfrm>
          <a:prstGeom prst="rect">
            <a:avLst/>
          </a:prstGeom>
        </p:spPr>
      </p:pic>
      <p:pic>
        <p:nvPicPr>
          <p:cNvPr id="18" name="Picture 17" descr="Shape, logo&#10;&#10;Description automatically generated">
            <a:extLst>
              <a:ext uri="{FF2B5EF4-FFF2-40B4-BE49-F238E27FC236}">
                <a16:creationId xmlns:a16="http://schemas.microsoft.com/office/drawing/2014/main" id="{2C11D349-92BE-40B1-88D9-6546F0A6EE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668" y="4383046"/>
            <a:ext cx="1506958" cy="67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8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4800" dirty="0">
                <a:solidFill>
                  <a:schemeClr val="tx1"/>
                </a:solidFill>
                <a:latin typeface="+mj-lt"/>
              </a:rPr>
              <a:t>PDIDE-AC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73DE5-85BE-4BA8-95C8-6BEEC960C9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2" b="7514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29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4654294" y="4791550"/>
            <a:ext cx="6897626" cy="1501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Aout</a:t>
            </a:r>
            <a:r>
              <a:rPr lang="en-US" sz="2000" b="1" dirty="0">
                <a:solidFill>
                  <a:schemeClr val="tx1"/>
                </a:solidFill>
              </a:rPr>
              <a:t> 2022 – 5e reunion du Conseil des </a:t>
            </a:r>
            <a:r>
              <a:rPr lang="fr-FR" sz="2000" b="1" dirty="0">
                <a:solidFill>
                  <a:schemeClr val="tx1"/>
                </a:solidFill>
              </a:rPr>
              <a:t>Ministres</a:t>
            </a:r>
            <a:r>
              <a:rPr lang="en-US" sz="2000" b="1" dirty="0">
                <a:solidFill>
                  <a:schemeClr val="tx1"/>
                </a:solidFill>
              </a:rPr>
              <a:t> du </a:t>
            </a:r>
            <a:r>
              <a:rPr lang="en-US" sz="2000" b="1" dirty="0" err="1">
                <a:solidFill>
                  <a:schemeClr val="tx1"/>
                </a:solidFill>
              </a:rPr>
              <a:t>Comite</a:t>
            </a:r>
            <a:r>
              <a:rPr lang="en-US" sz="2000" b="1" dirty="0">
                <a:solidFill>
                  <a:schemeClr val="tx1"/>
                </a:solidFill>
              </a:rPr>
              <a:t> de pilotage de la </a:t>
            </a:r>
            <a:r>
              <a:rPr lang="en-US" sz="2000" b="1" dirty="0" err="1">
                <a:solidFill>
                  <a:schemeClr val="tx1"/>
                </a:solidFill>
              </a:rPr>
              <a:t>rationalisation</a:t>
            </a:r>
            <a:r>
              <a:rPr lang="en-US" sz="2000" b="1" dirty="0">
                <a:solidFill>
                  <a:schemeClr val="tx1"/>
                </a:solidFill>
              </a:rPr>
              <a:t> des CERs </a:t>
            </a:r>
            <a:r>
              <a:rPr lang="en-US" sz="2000" b="1" dirty="0" err="1">
                <a:solidFill>
                  <a:schemeClr val="tx1"/>
                </a:solidFill>
              </a:rPr>
              <a:t>en</a:t>
            </a:r>
            <a:r>
              <a:rPr lang="en-US" sz="2000" b="1" dirty="0">
                <a:solidFill>
                  <a:schemeClr val="tx1"/>
                </a:solidFill>
              </a:rPr>
              <a:t> Afrique Centrale: </a:t>
            </a:r>
            <a:r>
              <a:rPr lang="en-US" sz="2000" dirty="0">
                <a:solidFill>
                  <a:schemeClr val="tx1"/>
                </a:solidFill>
              </a:rPr>
              <a:t>plaidoyer de la CEA pour </a:t>
            </a:r>
            <a:r>
              <a:rPr lang="en-US" sz="2000" dirty="0" err="1">
                <a:solidFill>
                  <a:schemeClr val="tx1"/>
                </a:solidFill>
              </a:rPr>
              <a:t>l’adoption</a:t>
            </a:r>
            <a:r>
              <a:rPr lang="en-US" sz="2000" dirty="0">
                <a:solidFill>
                  <a:schemeClr val="tx1"/>
                </a:solidFill>
              </a:rPr>
              <a:t> d’un cadre de reference developpe par le BSR-AC pour </a:t>
            </a:r>
            <a:r>
              <a:rPr lang="fr-FR" sz="2000" dirty="0">
                <a:solidFill>
                  <a:schemeClr val="tx1"/>
                </a:solidFill>
              </a:rPr>
              <a:t>l’</a:t>
            </a:r>
            <a:r>
              <a:rPr lang="fr-FR" sz="2000" dirty="0" err="1">
                <a:solidFill>
                  <a:schemeClr val="tx1"/>
                </a:solidFill>
              </a:rPr>
              <a:t>elaboration</a:t>
            </a:r>
            <a:r>
              <a:rPr lang="en-US" sz="2000" dirty="0">
                <a:solidFill>
                  <a:schemeClr val="tx1"/>
                </a:solidFill>
              </a:rPr>
              <a:t> du PDIDE-AC</a:t>
            </a:r>
          </a:p>
        </p:txBody>
      </p:sp>
    </p:spTree>
    <p:extLst>
      <p:ext uri="{BB962C8B-B14F-4D97-AF65-F5344CB8AC3E}">
        <p14:creationId xmlns:p14="http://schemas.microsoft.com/office/powerpoint/2010/main" val="1272969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dirty="0"/>
              <a:t>Publications du BSR-AC au courant de </a:t>
            </a:r>
            <a:r>
              <a:rPr lang="en-GB" sz="3600" dirty="0" err="1"/>
              <a:t>l’annee</a:t>
            </a:r>
            <a:r>
              <a:rPr lang="en-GB" sz="3600" dirty="0"/>
              <a:t> 2022</a:t>
            </a:r>
            <a:endParaRPr lang="en-RW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7CE4CE-C5DF-974F-A6A2-DE2F98714D6B}"/>
              </a:ext>
            </a:extLst>
          </p:cNvPr>
          <p:cNvSpPr>
            <a:spLocks/>
          </p:cNvSpPr>
          <p:nvPr/>
        </p:nvSpPr>
        <p:spPr>
          <a:xfrm>
            <a:off x="955076" y="2998873"/>
            <a:ext cx="3267867" cy="169896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rtlCol="0" anchor="ctr"/>
          <a:lstStyle/>
          <a:p>
            <a:pPr lvl="0" algn="ctr">
              <a:defRPr/>
            </a:pPr>
            <a:r>
              <a:rPr lang="en-GB" sz="2200" b="1" dirty="0"/>
              <a:t>P</a:t>
            </a:r>
            <a:r>
              <a:rPr lang="en-US" sz="2200" b="1" dirty="0"/>
              <a:t>olicy brief on SEZ as critical nodes for skills development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A41956-69D5-B845-A348-D01FCDB85BFD}"/>
              </a:ext>
            </a:extLst>
          </p:cNvPr>
          <p:cNvSpPr>
            <a:spLocks/>
          </p:cNvSpPr>
          <p:nvPr/>
        </p:nvSpPr>
        <p:spPr>
          <a:xfrm>
            <a:off x="4339842" y="3033612"/>
            <a:ext cx="3267867" cy="166422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rtlCol="0" anchor="ctr"/>
          <a:lstStyle/>
          <a:p>
            <a:pPr lvl="0" algn="ctr">
              <a:defRPr/>
            </a:pPr>
            <a:r>
              <a:rPr lang="en-GB" sz="2200" b="1" dirty="0"/>
              <a:t>Rapport sur </a:t>
            </a:r>
            <a:r>
              <a:rPr lang="en-GB" sz="2200" b="1" dirty="0" err="1"/>
              <a:t>l’etat</a:t>
            </a:r>
            <a:r>
              <a:rPr lang="en-GB" sz="2200" b="1" dirty="0"/>
              <a:t> de </a:t>
            </a:r>
            <a:r>
              <a:rPr lang="en-GB" sz="2200" b="1" dirty="0" err="1"/>
              <a:t>l’integration</a:t>
            </a:r>
            <a:r>
              <a:rPr lang="en-GB" sz="2200" b="1" dirty="0"/>
              <a:t> </a:t>
            </a:r>
            <a:r>
              <a:rPr lang="en-GB" sz="2200" b="1" dirty="0" err="1"/>
              <a:t>regionale</a:t>
            </a:r>
            <a:r>
              <a:rPr lang="en-GB" sz="2200" b="1" dirty="0"/>
              <a:t> </a:t>
            </a:r>
            <a:r>
              <a:rPr lang="en-GB" sz="2200" b="1" dirty="0" err="1"/>
              <a:t>en</a:t>
            </a:r>
            <a:r>
              <a:rPr lang="en-GB" sz="2200" b="1" dirty="0"/>
              <a:t> Afrique Centrale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6A52A-4BF8-094E-A368-9C1F5BA01818}"/>
              </a:ext>
            </a:extLst>
          </p:cNvPr>
          <p:cNvSpPr>
            <a:spLocks/>
          </p:cNvSpPr>
          <p:nvPr/>
        </p:nvSpPr>
        <p:spPr>
          <a:xfrm>
            <a:off x="940355" y="4697835"/>
            <a:ext cx="3267867" cy="1744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In support of industrialization and economic diversification in central Africa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A66E7C-4B9B-1049-9EEE-F123709F3A7F}"/>
              </a:ext>
            </a:extLst>
          </p:cNvPr>
          <p:cNvSpPr>
            <a:spLocks/>
          </p:cNvSpPr>
          <p:nvPr/>
        </p:nvSpPr>
        <p:spPr>
          <a:xfrm>
            <a:off x="4339842" y="4697835"/>
            <a:ext cx="3267867" cy="17774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dirty="0">
                <a:solidFill>
                  <a:schemeClr val="tx1"/>
                </a:solidFill>
              </a:rPr>
              <a:t>Benchmarking report on the progress central Africa is making in implementing the Douala consensus on economic diversification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36836F-AAFD-134C-BBA5-26C55880F70A}"/>
              </a:ext>
            </a:extLst>
          </p:cNvPr>
          <p:cNvSpPr>
            <a:spLocks/>
          </p:cNvSpPr>
          <p:nvPr/>
        </p:nvSpPr>
        <p:spPr>
          <a:xfrm>
            <a:off x="7724608" y="3057190"/>
            <a:ext cx="3267867" cy="164064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rtlCol="0" anchor="ctr"/>
          <a:lstStyle/>
          <a:p>
            <a:pPr algn="ctr">
              <a:defRPr/>
            </a:pPr>
            <a:r>
              <a:rPr lang="en-GB" b="1" dirty="0"/>
              <a:t>Rapport sur </a:t>
            </a:r>
            <a:r>
              <a:rPr lang="en-GB" b="1" dirty="0" err="1"/>
              <a:t>l’energie</a:t>
            </a:r>
            <a:r>
              <a:rPr lang="en-GB" b="1" dirty="0"/>
              <a:t> </a:t>
            </a:r>
            <a:r>
              <a:rPr lang="en-GB" b="1" dirty="0" err="1"/>
              <a:t>renouvelable</a:t>
            </a:r>
            <a:r>
              <a:rPr lang="en-GB" b="1" dirty="0"/>
              <a:t> pour la diversification </a:t>
            </a:r>
            <a:r>
              <a:rPr lang="en-GB" b="1" dirty="0" err="1"/>
              <a:t>economiqueen</a:t>
            </a:r>
            <a:r>
              <a:rPr lang="en-GB" b="1" dirty="0"/>
              <a:t> Afrique Centrale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7042CC-7853-D04E-9F10-D5F3FC1DEAD2}"/>
              </a:ext>
            </a:extLst>
          </p:cNvPr>
          <p:cNvSpPr>
            <a:spLocks/>
          </p:cNvSpPr>
          <p:nvPr/>
        </p:nvSpPr>
        <p:spPr>
          <a:xfrm>
            <a:off x="7739329" y="4697835"/>
            <a:ext cx="3267867" cy="11580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GB" dirty="0">
                <a:solidFill>
                  <a:schemeClr val="tx1"/>
                </a:solidFill>
              </a:rPr>
              <a:t>Report on Renewable energy development for industrialization and economic diversification in Central Africa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 descr="CAR: World Bank allocates $54 million for 25 MW solar project in Bangui |  Afrik 21">
            <a:extLst>
              <a:ext uri="{FF2B5EF4-FFF2-40B4-BE49-F238E27FC236}">
                <a16:creationId xmlns:a16="http://schemas.microsoft.com/office/drawing/2014/main" id="{26872150-6126-4D21-955F-18095CC60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607" y="885871"/>
            <a:ext cx="3251878" cy="21713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6" name="Picture 4" descr="Clustering in special economic zones can boost Central Africa's creative  industry, says ECA's Pedro | United Nations Economic Commission for Africa">
            <a:extLst>
              <a:ext uri="{FF2B5EF4-FFF2-40B4-BE49-F238E27FC236}">
                <a16:creationId xmlns:a16="http://schemas.microsoft.com/office/drawing/2014/main" id="{9B5EF977-6834-4CA6-AA08-35E0C25EE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55" y="827556"/>
            <a:ext cx="3251878" cy="21713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DA0F8D-FE5B-4D1D-A4A7-7FF54FFA8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9842" y="830510"/>
            <a:ext cx="3126035" cy="2218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09446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7"/>
            <a:ext cx="10515600" cy="12505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ctr"/>
            <a:r>
              <a:rPr lang="en-US" sz="4400" dirty="0">
                <a:solidFill>
                  <a:schemeClr val="bg1"/>
                </a:solidFill>
                <a:latin typeface="+mj-lt"/>
              </a:rPr>
              <a:t>Key activities</a:t>
            </a:r>
          </a:p>
        </p:txBody>
      </p:sp>
      <p:pic>
        <p:nvPicPr>
          <p:cNvPr id="2050" name="ymail_attachmentIddd2bb1a8-1cf2-4db3-97fe-e139b6ea80c2">
            <a:extLst>
              <a:ext uri="{FF2B5EF4-FFF2-40B4-BE49-F238E27FC236}">
                <a16:creationId xmlns:a16="http://schemas.microsoft.com/office/drawing/2014/main" id="{C9162295-D4A2-4CEB-BBA0-6FD63E02C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r="519"/>
          <a:stretch/>
        </p:blipFill>
        <p:spPr bwMode="auto">
          <a:xfrm>
            <a:off x="124691" y="729842"/>
            <a:ext cx="7297466" cy="29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7546848" y="2516777"/>
            <a:ext cx="3803904" cy="366018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7C69765-9583-416F-97BB-740E9A48D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91" y="-159910"/>
            <a:ext cx="1206730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1C3867"/>
                </a:solidFill>
                <a:ea typeface="+mj-ea"/>
                <a:cs typeface="+mj-cs"/>
              </a:rPr>
              <a:t>Résultat 2: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Passer de la conception à la mise en œuvre de stratégies de diversification économique </a:t>
            </a:r>
            <a:endParaRPr lang="fr-FR" altLang="fr-FR" sz="2800" b="1" dirty="0">
              <a:solidFill>
                <a:srgbClr val="002060"/>
              </a:solidFill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7947A0A-7A16-4559-9467-28E90D915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0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FC41D7E-813F-47FA-BF21-73015A78A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62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	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ymail_attachmentId8d73e30c-0f68-4d90-ad15-de05d49b370a">
            <a:extLst>
              <a:ext uri="{FF2B5EF4-FFF2-40B4-BE49-F238E27FC236}">
                <a16:creationId xmlns:a16="http://schemas.microsoft.com/office/drawing/2014/main" id="{088D65F9-7780-4BF4-AB31-EB6A7DFA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848" y="628938"/>
            <a:ext cx="4645151" cy="585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ymail_attachmentId4fc1585a-4c85-4ea3-a24a-e88e7fc68728">
            <a:extLst>
              <a:ext uri="{FF2B5EF4-FFF2-40B4-BE49-F238E27FC236}">
                <a16:creationId xmlns:a16="http://schemas.microsoft.com/office/drawing/2014/main" id="{8FDBD9B6-440D-49D7-B538-585F5FE79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1" y="3668906"/>
            <a:ext cx="7297465" cy="287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961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 sz="2600">
                <a:solidFill>
                  <a:schemeClr val="tx1"/>
                </a:solidFill>
                <a:latin typeface="+mj-lt"/>
              </a:rPr>
              <a:t>DRC-Zambia special economic zone for Batterie value chains and the related center of excellence for batteries </a:t>
            </a: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>
              <a:solidFill>
                <a:schemeClr val="tx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Cérémonie de bornage de 2000 ha d’espace foncier alloué à la ZES de la batterie dans le Haut-Katanga, en application des arrêtés signés par le Gouverneur de la province, dédiant ces terres à la ZES des BEV. </a:t>
            </a:r>
          </a:p>
        </p:txBody>
      </p:sp>
      <p:pic>
        <p:nvPicPr>
          <p:cNvPr id="6" name="Picture 5" descr="A picture containing sky, outdoor, person, tree&#10;&#10;Description automatically generated">
            <a:extLst>
              <a:ext uri="{FF2B5EF4-FFF2-40B4-BE49-F238E27FC236}">
                <a16:creationId xmlns:a16="http://schemas.microsoft.com/office/drawing/2014/main" id="{E88B33E0-AE79-473F-8C2B-9FBB2F5DB3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5275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2063">
            <a:extLst>
              <a:ext uri="{FF2B5EF4-FFF2-40B4-BE49-F238E27FC236}">
                <a16:creationId xmlns:a16="http://schemas.microsoft.com/office/drawing/2014/main" id="{C991AD47-9C99-472F-BDAA-21B183F33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Freeform 15">
            <a:extLst>
              <a:ext uri="{FF2B5EF4-FFF2-40B4-BE49-F238E27FC236}">
                <a16:creationId xmlns:a16="http://schemas.microsoft.com/office/drawing/2014/main" id="{9E706731-3860-4E73-9335-A870F674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68" name="Freeform 11">
            <a:extLst>
              <a:ext uri="{FF2B5EF4-FFF2-40B4-BE49-F238E27FC236}">
                <a16:creationId xmlns:a16="http://schemas.microsoft.com/office/drawing/2014/main" id="{CD2ED21F-DC95-4AD1-8327-D561F5FCA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4400">
                <a:solidFill>
                  <a:schemeClr val="tx1"/>
                </a:solidFill>
                <a:latin typeface="+mj-lt"/>
              </a:rPr>
              <a:t>Grace au plaidoyer de la CEA/BSR-AC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235670" y="1885361"/>
            <a:ext cx="6740165" cy="4607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Engagement de AFC a </a:t>
            </a:r>
            <a:r>
              <a:rPr lang="en-US" sz="2800" b="1" dirty="0" err="1">
                <a:solidFill>
                  <a:schemeClr val="tx1"/>
                </a:solidFill>
              </a:rPr>
              <a:t>accompagner</a:t>
            </a:r>
            <a:r>
              <a:rPr lang="en-US" sz="2800" b="1" dirty="0">
                <a:solidFill>
                  <a:schemeClr val="tx1"/>
                </a:solidFill>
              </a:rPr>
              <a:t> le Congo dans la mise </a:t>
            </a:r>
            <a:r>
              <a:rPr lang="en-US" sz="2800" b="1" dirty="0" err="1">
                <a:solidFill>
                  <a:schemeClr val="tx1"/>
                </a:solidFill>
              </a:rPr>
              <a:t>en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œuvre</a:t>
            </a:r>
            <a:r>
              <a:rPr lang="en-US" sz="2800" b="1" dirty="0">
                <a:solidFill>
                  <a:schemeClr val="tx1"/>
                </a:solidFill>
              </a:rPr>
              <a:t> de son nouveau plan de </a:t>
            </a:r>
            <a:r>
              <a:rPr lang="en-US" sz="2800" b="1" dirty="0" err="1">
                <a:solidFill>
                  <a:schemeClr val="tx1"/>
                </a:solidFill>
              </a:rPr>
              <a:t>développement</a:t>
            </a:r>
            <a:r>
              <a:rPr lang="en-US" sz="2800" b="1" dirty="0">
                <a:solidFill>
                  <a:schemeClr val="tx1"/>
                </a:solidFill>
              </a:rPr>
              <a:t> (PND) 2022-2026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Signature au </a:t>
            </a:r>
            <a:r>
              <a:rPr lang="en-US" sz="2800" b="1" dirty="0" err="1">
                <a:solidFill>
                  <a:schemeClr val="tx1"/>
                </a:solidFill>
              </a:rPr>
              <a:t>mois</a:t>
            </a:r>
            <a:r>
              <a:rPr lang="en-US" sz="2800" b="1" dirty="0">
                <a:solidFill>
                  <a:schemeClr val="tx1"/>
                </a:solidFill>
              </a:rPr>
              <a:t> de </a:t>
            </a:r>
            <a:r>
              <a:rPr lang="en-US" sz="2800" b="1" dirty="0" err="1">
                <a:solidFill>
                  <a:schemeClr val="tx1"/>
                </a:solidFill>
              </a:rPr>
              <a:t>juin</a:t>
            </a:r>
            <a:r>
              <a:rPr lang="en-US" sz="2800" b="1" dirty="0">
                <a:solidFill>
                  <a:schemeClr val="tx1"/>
                </a:solidFill>
              </a:rPr>
              <a:t> 2022 d’un </a:t>
            </a:r>
            <a:r>
              <a:rPr lang="en-US" sz="2800" b="1" dirty="0" err="1">
                <a:solidFill>
                  <a:schemeClr val="tx1"/>
                </a:solidFill>
              </a:rPr>
              <a:t>protocole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d’accord</a:t>
            </a:r>
            <a:r>
              <a:rPr lang="en-US" sz="2800" b="1" dirty="0">
                <a:solidFill>
                  <a:schemeClr val="tx1"/>
                </a:solidFill>
              </a:rPr>
              <a:t> entre Arise Integrated Industrial Platforms (Arise IIP) et les </a:t>
            </a:r>
            <a:r>
              <a:rPr lang="en-US" sz="2800" b="1" dirty="0" err="1">
                <a:solidFill>
                  <a:schemeClr val="tx1"/>
                </a:solidFill>
              </a:rPr>
              <a:t>autorités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congolaises</a:t>
            </a:r>
            <a:r>
              <a:rPr lang="en-US" sz="2800" b="1" dirty="0">
                <a:solidFill>
                  <a:schemeClr val="tx1"/>
                </a:solidFill>
              </a:rPr>
              <a:t> pour la </a:t>
            </a:r>
            <a:r>
              <a:rPr lang="en-US" sz="2800" b="1" dirty="0" err="1">
                <a:solidFill>
                  <a:schemeClr val="tx1"/>
                </a:solidFill>
              </a:rPr>
              <a:t>création</a:t>
            </a:r>
            <a:r>
              <a:rPr lang="en-US" sz="2800" b="1" dirty="0">
                <a:solidFill>
                  <a:schemeClr val="tx1"/>
                </a:solidFill>
              </a:rPr>
              <a:t> de deux ZES à </a:t>
            </a:r>
            <a:r>
              <a:rPr lang="en-US" sz="2800" b="1" dirty="0" err="1">
                <a:solidFill>
                  <a:schemeClr val="tx1"/>
                </a:solidFill>
              </a:rPr>
              <a:t>l’horizon</a:t>
            </a:r>
            <a:r>
              <a:rPr lang="en-US" sz="2800" b="1" dirty="0">
                <a:solidFill>
                  <a:schemeClr val="tx1"/>
                </a:solidFill>
              </a:rPr>
              <a:t> 2025 (Pointe-Noire, </a:t>
            </a:r>
            <a:r>
              <a:rPr lang="en-US" sz="2800" b="1" dirty="0" err="1">
                <a:solidFill>
                  <a:schemeClr val="tx1"/>
                </a:solidFill>
              </a:rPr>
              <a:t>Ouesso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B6DE6BE-8A4D-445D-82A9-DAEFC08B0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896" y="501518"/>
            <a:ext cx="4126372" cy="14518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5AB974-2A13-486C-AD84-85293B0BFCD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25" y="2642012"/>
            <a:ext cx="3097743" cy="1379666"/>
          </a:xfrm>
          <a:prstGeom prst="rect">
            <a:avLst/>
          </a:prstGeom>
          <a:noFill/>
        </p:spPr>
      </p:pic>
      <p:pic>
        <p:nvPicPr>
          <p:cNvPr id="2050" name="Picture 2" descr="Republic of the Congo - Wikipedia">
            <a:extLst>
              <a:ext uri="{FF2B5EF4-FFF2-40B4-BE49-F238E27FC236}">
                <a16:creationId xmlns:a16="http://schemas.microsoft.com/office/drawing/2014/main" id="{70052A69-CBF9-4F67-B285-213A684A9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53574" y="4686998"/>
            <a:ext cx="2316691" cy="154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399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outdoor, sky, grass, nature&#10;&#10;Description automatically generated">
            <a:extLst>
              <a:ext uri="{FF2B5EF4-FFF2-40B4-BE49-F238E27FC236}">
                <a16:creationId xmlns:a16="http://schemas.microsoft.com/office/drawing/2014/main" id="{6B4513CB-C880-441A-BE99-67E9DC7167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r="5702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E9B0B0-C729-4DC5-BA6F-60CEED17B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31444" cy="189991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/>
              <a:t>Mise </a:t>
            </a:r>
            <a:r>
              <a:rPr lang="en-US" sz="4000" dirty="0" err="1"/>
              <a:t>en</a:t>
            </a:r>
            <a:r>
              <a:rPr lang="en-US" sz="4000" dirty="0"/>
              <a:t> place d’un Consortium sur </a:t>
            </a:r>
            <a:r>
              <a:rPr lang="en-US" sz="4000" dirty="0" err="1"/>
              <a:t>l’évaluation</a:t>
            </a:r>
            <a:r>
              <a:rPr lang="en-US" sz="4000" dirty="0"/>
              <a:t> et la </a:t>
            </a:r>
            <a:r>
              <a:rPr lang="en-US" sz="4000" dirty="0" err="1"/>
              <a:t>valorisation</a:t>
            </a:r>
            <a:r>
              <a:rPr lang="en-US" sz="4000" dirty="0"/>
              <a:t> du capital naturel </a:t>
            </a:r>
            <a:r>
              <a:rPr lang="en-US" sz="4000" dirty="0" err="1"/>
              <a:t>en</a:t>
            </a:r>
            <a:r>
              <a:rPr lang="en-US" sz="4000" dirty="0"/>
              <a:t> </a:t>
            </a:r>
            <a:r>
              <a:rPr lang="en-US" sz="4000" dirty="0" err="1"/>
              <a:t>appui</a:t>
            </a:r>
            <a:r>
              <a:rPr lang="en-US" sz="4000" dirty="0"/>
              <a:t> à la diversification et à </a:t>
            </a:r>
            <a:r>
              <a:rPr lang="en-US" sz="4000" dirty="0" err="1"/>
              <a:t>l’industrialisation</a:t>
            </a:r>
            <a:endParaRPr lang="en-US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27A4-80F4-4D99-81A9-4292F1500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34201"/>
            <a:ext cx="5461932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 dirty="0"/>
              <a:t>5 </a:t>
            </a:r>
            <a:r>
              <a:rPr lang="en-US" sz="1900" dirty="0" err="1"/>
              <a:t>mai</a:t>
            </a:r>
            <a:r>
              <a:rPr lang="en-US" sz="1900" dirty="0"/>
              <a:t> 2022: Consultation à Libreville, au Gabon</a:t>
            </a:r>
          </a:p>
          <a:p>
            <a:r>
              <a:rPr lang="en-US" sz="1900" dirty="0" err="1"/>
              <a:t>Partenaires</a:t>
            </a:r>
            <a:r>
              <a:rPr lang="en-US" sz="1900" dirty="0"/>
              <a:t>: </a:t>
            </a:r>
          </a:p>
          <a:p>
            <a:pPr lvl="1"/>
            <a:r>
              <a:rPr lang="en-US" sz="1900" dirty="0"/>
              <a:t>CEEAC, </a:t>
            </a:r>
          </a:p>
          <a:p>
            <a:pPr lvl="1"/>
            <a:r>
              <a:rPr lang="en-US" sz="1900" dirty="0"/>
              <a:t>CEA, </a:t>
            </a:r>
          </a:p>
          <a:p>
            <a:pPr lvl="1"/>
            <a:r>
              <a:rPr lang="en-US" sz="1900" dirty="0"/>
              <a:t>FAO/BSR-AC, </a:t>
            </a:r>
          </a:p>
          <a:p>
            <a:pPr lvl="1"/>
            <a:r>
              <a:rPr lang="en-US" sz="1900" dirty="0"/>
              <a:t>PNUD-Gabon, </a:t>
            </a:r>
          </a:p>
          <a:p>
            <a:pPr lvl="1"/>
            <a:r>
              <a:rPr lang="en-US" sz="1900" dirty="0"/>
              <a:t>BDEAC: institution </a:t>
            </a:r>
            <a:r>
              <a:rPr lang="en-US" sz="1900" dirty="0" err="1"/>
              <a:t>bancaire</a:t>
            </a:r>
            <a:r>
              <a:rPr lang="en-US" sz="1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4729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304978" y="1230253"/>
            <a:ext cx="46849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Résultats réalisés en 2022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93921" y="1230252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372089" y="4165774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lang="en-GB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apprises</a:t>
            </a:r>
            <a:endParaRPr lang="en-RW" sz="2400" b="1" dirty="0">
              <a:solidFill>
                <a:srgbClr val="E7E6E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993921" y="2611427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241389" y="2607873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/ consensus building and support</a:t>
            </a:r>
            <a:endParaRPr lang="en-RW" sz="2400" b="1" dirty="0">
              <a:solidFill>
                <a:srgbClr val="FD9D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993921" y="4175051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559686" y="2309598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1394CD-EBF9-415E-9385-EA6CBBD8E1F5}"/>
              </a:ext>
            </a:extLst>
          </p:cNvPr>
          <p:cNvCxnSpPr>
            <a:cxnSpLocks/>
          </p:cNvCxnSpPr>
          <p:nvPr/>
        </p:nvCxnSpPr>
        <p:spPr>
          <a:xfrm>
            <a:off x="559686" y="3912906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02CE56-6699-3744-92A2-62DFCA288058}"/>
              </a:ext>
            </a:extLst>
          </p:cNvPr>
          <p:cNvCxnSpPr>
            <a:cxnSpLocks/>
          </p:cNvCxnSpPr>
          <p:nvPr/>
        </p:nvCxnSpPr>
        <p:spPr>
          <a:xfrm>
            <a:off x="559686" y="5351181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5BF37A-BD2A-654E-A090-41EBE26A936D}"/>
              </a:ext>
            </a:extLst>
          </p:cNvPr>
          <p:cNvSpPr/>
          <p:nvPr/>
        </p:nvSpPr>
        <p:spPr>
          <a:xfrm>
            <a:off x="2304977" y="5392344"/>
            <a:ext cx="665328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Cadre stratégiques et résultats escomptés en 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C810-BCCA-B043-8BC6-36A552E809B2}"/>
              </a:ext>
            </a:extLst>
          </p:cNvPr>
          <p:cNvSpPr/>
          <p:nvPr/>
        </p:nvSpPr>
        <p:spPr>
          <a:xfrm>
            <a:off x="993921" y="5367055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1636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Partnership / Consensus building and support</a:t>
            </a:r>
            <a:endParaRPr lang="en-RW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370112" y="1066800"/>
            <a:ext cx="11288487" cy="5543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1200"/>
              </a:spcAft>
            </a:pPr>
            <a:r>
              <a:rPr lang="en-US" sz="2400" b="1" dirty="0">
                <a:solidFill>
                  <a:srgbClr val="344085"/>
                </a:solidFill>
              </a:rPr>
              <a:t>Zambia and the DRC has agreed on the Terms of Reference of the prefeasibility study to set up a Zambia – DRC Joint SEZ for battery precursors </a:t>
            </a:r>
            <a:r>
              <a:rPr lang="en-US" sz="2400" dirty="0">
                <a:solidFill>
                  <a:schemeClr val="tx1"/>
                </a:solidFill>
              </a:rPr>
              <a:t>- The Prefeasibility study will inform the technological, governance and partnership options which will guide the development of the Joint SEZ. </a:t>
            </a:r>
          </a:p>
          <a:p>
            <a:pPr lvl="0">
              <a:spcAft>
                <a:spcPts val="1200"/>
              </a:spcAft>
            </a:pPr>
            <a:r>
              <a:rPr lang="en-US" sz="2400" b="1" dirty="0">
                <a:solidFill>
                  <a:srgbClr val="344085"/>
                </a:solidFill>
              </a:rPr>
              <a:t>As part of the search for new partners for the DRC Battery Initiative, ECA has conducted a series of virtual meetings with the EU delegation in the DRC during the last quarter</a:t>
            </a:r>
            <a:r>
              <a:rPr lang="en-US" sz="2400" dirty="0">
                <a:solidFill>
                  <a:schemeClr val="tx1"/>
                </a:solidFill>
              </a:rPr>
              <a:t>. On September 12, 2022, both institutions agreed to support the African Center of Excellence for Batteries (CAEB) and the development of vocational training capacity for the battery industrial project. </a:t>
            </a:r>
          </a:p>
          <a:p>
            <a:pPr lvl="0">
              <a:spcAft>
                <a:spcPts val="1200"/>
              </a:spcAft>
            </a:pPr>
            <a:r>
              <a:rPr lang="en-US" sz="2400" b="1" dirty="0">
                <a:solidFill>
                  <a:srgbClr val="344085"/>
                </a:solidFill>
              </a:rPr>
              <a:t>ECA SRO-CA held several virtual meetings with SudSouth, a Congolese mining company interested in the battery value chain initiative</a:t>
            </a:r>
            <a:r>
              <a:rPr lang="en-US" sz="2400" dirty="0">
                <a:solidFill>
                  <a:schemeClr val="tx1"/>
                </a:solidFill>
              </a:rPr>
              <a:t>. On July 20, 2022, a virtual call was organized between ECA-CA and SudSouth, Missang (a consulting firm based in UK and Belgium), CAEB and Bolton University (England) to discuss possible synergies between both research and teaching institutions.</a:t>
            </a:r>
          </a:p>
          <a:p>
            <a:pPr>
              <a:spcAft>
                <a:spcPts val="1200"/>
              </a:spcAft>
            </a:pPr>
            <a:endParaRPr lang="en-RW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27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ED3CF-EF34-481C-AD8A-A1A7E319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Partnership / Consensus building and support - cont’d</a:t>
            </a:r>
            <a:endParaRPr lang="en-RW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DEC9C-CD59-4A77-AE1C-181C3E62052F}"/>
              </a:ext>
            </a:extLst>
          </p:cNvPr>
          <p:cNvSpPr/>
          <p:nvPr/>
        </p:nvSpPr>
        <p:spPr>
          <a:xfrm>
            <a:off x="370112" y="1066800"/>
            <a:ext cx="11288487" cy="5543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GB" sz="2400" b="1" dirty="0">
                <a:solidFill>
                  <a:srgbClr val="344085"/>
                </a:solidFill>
              </a:rPr>
              <a:t>RCOs and ECA-CA to </a:t>
            </a:r>
            <a:r>
              <a:rPr lang="en-US" sz="2400" b="1" dirty="0">
                <a:solidFill>
                  <a:srgbClr val="344085"/>
                </a:solidFill>
              </a:rPr>
              <a:t>Jointly support the implementation of AfCFTA national strategies in Congo Brazzaville, DRC, CAR, Angola, Sao Tome </a:t>
            </a:r>
            <a:r>
              <a:rPr lang="en-US" sz="2400" dirty="0">
                <a:solidFill>
                  <a:schemeClr val="tx1"/>
                </a:solidFill>
              </a:rPr>
              <a:t>opening avenues for local partnerships on the AfCFTA and their fully integration in the UNSDCFs in Central Africa</a:t>
            </a:r>
            <a:r>
              <a:rPr lang="en-US" sz="2400" b="1" dirty="0">
                <a:solidFill>
                  <a:srgbClr val="344085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GB" sz="2400" b="1" dirty="0">
                <a:solidFill>
                  <a:srgbClr val="344085"/>
                </a:solidFill>
              </a:rPr>
              <a:t>ECA-CA, ILO and UNIDO to join hands in continued capacity building initiatives on the new generation of SEZ for Cameroon and other countries</a:t>
            </a:r>
            <a:r>
              <a:rPr lang="en-US" sz="2400" b="1" dirty="0">
                <a:solidFill>
                  <a:srgbClr val="344085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GB" sz="2400" b="1" dirty="0">
                <a:solidFill>
                  <a:srgbClr val="344085"/>
                </a:solidFill>
              </a:rPr>
              <a:t>ECA and AFC to jointly supporting the implementation of Special economic Zones in Central Africa </a:t>
            </a:r>
            <a:r>
              <a:rPr lang="en-GB" sz="2400" dirty="0">
                <a:solidFill>
                  <a:schemeClr val="tx1"/>
                </a:solidFill>
              </a:rPr>
              <a:t>starting from existing joint initiatives such as the Development of the Timber SEZ in Bertoua, Cameroon; the SEZ on fertilizers (NPK) in Pointe noire, Congo; and the development of a mega solar Plant in Chad</a:t>
            </a:r>
            <a:r>
              <a:rPr lang="en-GB" sz="2400" b="1" dirty="0">
                <a:solidFill>
                  <a:srgbClr val="344085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344085"/>
                </a:solidFill>
              </a:rPr>
              <a:t>ECA-CA to support the WTO Chair of the International Relations Institute of Cameroon (IRIC),University of Yaoundé II </a:t>
            </a:r>
            <a:r>
              <a:rPr lang="en-US" sz="2400" dirty="0">
                <a:solidFill>
                  <a:schemeClr val="tx1"/>
                </a:solidFill>
              </a:rPr>
              <a:t>in its capacity building and policy consensus on Trade policies and sustainable development in Central Africa with a clear focus on expediting the implementation of the AfCFTA strategies at national and regional levels. </a:t>
            </a:r>
          </a:p>
          <a:p>
            <a:pPr>
              <a:spcAft>
                <a:spcPts val="1200"/>
              </a:spcAft>
            </a:pPr>
            <a:endParaRPr lang="en-RW" sz="2400" b="1" dirty="0">
              <a:solidFill>
                <a:srgbClr val="3440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304978" y="1230253"/>
            <a:ext cx="46849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Résultats réalisés en 2022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93921" y="1230252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372089" y="4165774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lang="en-GB" sz="2400" b="1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apprises</a:t>
            </a:r>
            <a:endParaRPr lang="en-RW" sz="2400" b="1" dirty="0">
              <a:solidFill>
                <a:srgbClr val="FD9D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993921" y="2611427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241389" y="2607873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 / consensus building and support</a:t>
            </a:r>
            <a:endParaRPr lang="en-RW" sz="2400" b="1" dirty="0">
              <a:solidFill>
                <a:srgbClr val="E7E6E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993921" y="4175051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559686" y="2309598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1394CD-EBF9-415E-9385-EA6CBBD8E1F5}"/>
              </a:ext>
            </a:extLst>
          </p:cNvPr>
          <p:cNvCxnSpPr>
            <a:cxnSpLocks/>
          </p:cNvCxnSpPr>
          <p:nvPr/>
        </p:nvCxnSpPr>
        <p:spPr>
          <a:xfrm>
            <a:off x="559686" y="3912906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02CE56-6699-3744-92A2-62DFCA288058}"/>
              </a:ext>
            </a:extLst>
          </p:cNvPr>
          <p:cNvCxnSpPr>
            <a:cxnSpLocks/>
          </p:cNvCxnSpPr>
          <p:nvPr/>
        </p:nvCxnSpPr>
        <p:spPr>
          <a:xfrm>
            <a:off x="559686" y="5351181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5BF37A-BD2A-654E-A090-41EBE26A936D}"/>
              </a:ext>
            </a:extLst>
          </p:cNvPr>
          <p:cNvSpPr/>
          <p:nvPr/>
        </p:nvSpPr>
        <p:spPr>
          <a:xfrm>
            <a:off x="2304977" y="5392344"/>
            <a:ext cx="665328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Cadre stratégiques et résultats escomptés en 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C810-BCCA-B043-8BC6-36A552E809B2}"/>
              </a:ext>
            </a:extLst>
          </p:cNvPr>
          <p:cNvSpPr/>
          <p:nvPr/>
        </p:nvSpPr>
        <p:spPr>
          <a:xfrm>
            <a:off x="993921" y="5367055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70215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8"/>
          <p:cNvSpPr/>
          <p:nvPr/>
        </p:nvSpPr>
        <p:spPr>
          <a:xfrm>
            <a:off x="1588397" y="198470"/>
            <a:ext cx="3260440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r>
              <a:rPr lang="fr-FR" sz="2800" b="1" i="1" dirty="0"/>
              <a:t>Leçons apprises</a:t>
            </a:r>
            <a:endParaRPr lang="en-US" sz="2800" b="1" i="1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651459"/>
              </p:ext>
            </p:extLst>
          </p:nvPr>
        </p:nvGraphicFramePr>
        <p:xfrm>
          <a:off x="2547463" y="641838"/>
          <a:ext cx="7838108" cy="557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1515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304978" y="1230253"/>
            <a:ext cx="46849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Résultats réalisés en 2022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93921" y="1230252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372089" y="4165774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lang="en-GB" sz="2400" b="1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apprises</a:t>
            </a:r>
            <a:endParaRPr lang="en-RW" sz="2400" b="1" dirty="0">
              <a:solidFill>
                <a:srgbClr val="E7E6E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993921" y="2611427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241389" y="2607873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Partnership / consensus building and support</a:t>
            </a:r>
            <a:endParaRPr kumimoji="0" lang="en-RW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993921" y="4175051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E7E6E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559686" y="2309598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1394CD-EBF9-415E-9385-EA6CBBD8E1F5}"/>
              </a:ext>
            </a:extLst>
          </p:cNvPr>
          <p:cNvCxnSpPr>
            <a:cxnSpLocks/>
          </p:cNvCxnSpPr>
          <p:nvPr/>
        </p:nvCxnSpPr>
        <p:spPr>
          <a:xfrm>
            <a:off x="559686" y="3912906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02CE56-6699-3744-92A2-62DFCA288058}"/>
              </a:ext>
            </a:extLst>
          </p:cNvPr>
          <p:cNvCxnSpPr>
            <a:cxnSpLocks/>
          </p:cNvCxnSpPr>
          <p:nvPr/>
        </p:nvCxnSpPr>
        <p:spPr>
          <a:xfrm>
            <a:off x="559686" y="5351181"/>
            <a:ext cx="726813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75BF37A-BD2A-654E-A090-41EBE26A936D}"/>
              </a:ext>
            </a:extLst>
          </p:cNvPr>
          <p:cNvSpPr/>
          <p:nvPr/>
        </p:nvSpPr>
        <p:spPr>
          <a:xfrm>
            <a:off x="2304977" y="5392344"/>
            <a:ext cx="665328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Cadre stratégiques et résultats escomptés en 2023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C810-BCCA-B043-8BC6-36A552E809B2}"/>
              </a:ext>
            </a:extLst>
          </p:cNvPr>
          <p:cNvSpPr/>
          <p:nvPr/>
        </p:nvSpPr>
        <p:spPr>
          <a:xfrm>
            <a:off x="993921" y="5367055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>
                <a:solidFill>
                  <a:srgbClr val="FD9D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52931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FDA75-06AC-4178-987F-A3A8E3CB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En</a:t>
            </a:r>
            <a:r>
              <a:rPr lang="en-US" dirty="0"/>
              <a:t> 2023…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610AA8-59B7-49E1-A7BC-B9380169F23C}"/>
              </a:ext>
            </a:extLst>
          </p:cNvPr>
          <p:cNvGrpSpPr/>
          <p:nvPr/>
        </p:nvGrpSpPr>
        <p:grpSpPr>
          <a:xfrm>
            <a:off x="6096000" y="1244906"/>
            <a:ext cx="5638402" cy="5266063"/>
            <a:chOff x="4836405" y="1938969"/>
            <a:chExt cx="3426246" cy="3199990"/>
          </a:xfrm>
        </p:grpSpPr>
        <p:pic>
          <p:nvPicPr>
            <p:cNvPr id="6" name="Picture 4" descr="Image result for globe africa silhouette&quot;">
              <a:extLst>
                <a:ext uri="{FF2B5EF4-FFF2-40B4-BE49-F238E27FC236}">
                  <a16:creationId xmlns:a16="http://schemas.microsoft.com/office/drawing/2014/main" id="{05F6593A-E087-4B15-BEF4-1DAD8E9091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836405" y="1938969"/>
              <a:ext cx="3426246" cy="3199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DCE3C0-B19F-4792-A292-FC64F5F032E8}"/>
                </a:ext>
              </a:extLst>
            </p:cNvPr>
            <p:cNvSpPr/>
            <p:nvPr/>
          </p:nvSpPr>
          <p:spPr>
            <a:xfrm>
              <a:off x="6043613" y="2583992"/>
              <a:ext cx="1900237" cy="2209800"/>
            </a:xfrm>
            <a:custGeom>
              <a:avLst/>
              <a:gdLst>
                <a:gd name="connsiteX0" fmla="*/ 1347787 w 1900237"/>
                <a:gd name="connsiteY0" fmla="*/ 142875 h 2209800"/>
                <a:gd name="connsiteX1" fmla="*/ 1219200 w 1900237"/>
                <a:gd name="connsiteY1" fmla="*/ 152400 h 2209800"/>
                <a:gd name="connsiteX2" fmla="*/ 1152525 w 1900237"/>
                <a:gd name="connsiteY2" fmla="*/ 152400 h 2209800"/>
                <a:gd name="connsiteX3" fmla="*/ 1085850 w 1900237"/>
                <a:gd name="connsiteY3" fmla="*/ 109537 h 2209800"/>
                <a:gd name="connsiteX4" fmla="*/ 1052512 w 1900237"/>
                <a:gd name="connsiteY4" fmla="*/ 104775 h 2209800"/>
                <a:gd name="connsiteX5" fmla="*/ 1047750 w 1900237"/>
                <a:gd name="connsiteY5" fmla="*/ 123825 h 2209800"/>
                <a:gd name="connsiteX6" fmla="*/ 1038225 w 1900237"/>
                <a:gd name="connsiteY6" fmla="*/ 152400 h 2209800"/>
                <a:gd name="connsiteX7" fmla="*/ 1028700 w 1900237"/>
                <a:gd name="connsiteY7" fmla="*/ 180975 h 2209800"/>
                <a:gd name="connsiteX8" fmla="*/ 1000125 w 1900237"/>
                <a:gd name="connsiteY8" fmla="*/ 161925 h 2209800"/>
                <a:gd name="connsiteX9" fmla="*/ 833437 w 1900237"/>
                <a:gd name="connsiteY9" fmla="*/ 104775 h 2209800"/>
                <a:gd name="connsiteX10" fmla="*/ 809625 w 1900237"/>
                <a:gd name="connsiteY10" fmla="*/ 100012 h 2209800"/>
                <a:gd name="connsiteX11" fmla="*/ 800100 w 1900237"/>
                <a:gd name="connsiteY11" fmla="*/ 57150 h 2209800"/>
                <a:gd name="connsiteX12" fmla="*/ 766762 w 1900237"/>
                <a:gd name="connsiteY12" fmla="*/ 4762 h 2209800"/>
                <a:gd name="connsiteX13" fmla="*/ 742950 w 1900237"/>
                <a:gd name="connsiteY13" fmla="*/ 0 h 2209800"/>
                <a:gd name="connsiteX14" fmla="*/ 438150 w 1900237"/>
                <a:gd name="connsiteY14" fmla="*/ 42862 h 2209800"/>
                <a:gd name="connsiteX15" fmla="*/ 314325 w 1900237"/>
                <a:gd name="connsiteY15" fmla="*/ 90487 h 2209800"/>
                <a:gd name="connsiteX16" fmla="*/ 266700 w 1900237"/>
                <a:gd name="connsiteY16" fmla="*/ 142875 h 2209800"/>
                <a:gd name="connsiteX17" fmla="*/ 271462 w 1900237"/>
                <a:gd name="connsiteY17" fmla="*/ 180975 h 2209800"/>
                <a:gd name="connsiteX18" fmla="*/ 214312 w 1900237"/>
                <a:gd name="connsiteY18" fmla="*/ 219075 h 2209800"/>
                <a:gd name="connsiteX19" fmla="*/ 138112 w 1900237"/>
                <a:gd name="connsiteY19" fmla="*/ 285750 h 2209800"/>
                <a:gd name="connsiteX20" fmla="*/ 76200 w 1900237"/>
                <a:gd name="connsiteY20" fmla="*/ 371475 h 2209800"/>
                <a:gd name="connsiteX21" fmla="*/ 47625 w 1900237"/>
                <a:gd name="connsiteY21" fmla="*/ 433387 h 2209800"/>
                <a:gd name="connsiteX22" fmla="*/ 33337 w 1900237"/>
                <a:gd name="connsiteY22" fmla="*/ 552450 h 2209800"/>
                <a:gd name="connsiteX23" fmla="*/ 4762 w 1900237"/>
                <a:gd name="connsiteY23" fmla="*/ 638175 h 2209800"/>
                <a:gd name="connsiteX24" fmla="*/ 0 w 1900237"/>
                <a:gd name="connsiteY24" fmla="*/ 681037 h 2209800"/>
                <a:gd name="connsiteX25" fmla="*/ 14287 w 1900237"/>
                <a:gd name="connsiteY25" fmla="*/ 728662 h 2209800"/>
                <a:gd name="connsiteX26" fmla="*/ 66675 w 1900237"/>
                <a:gd name="connsiteY26" fmla="*/ 800100 h 2209800"/>
                <a:gd name="connsiteX27" fmla="*/ 133350 w 1900237"/>
                <a:gd name="connsiteY27" fmla="*/ 904875 h 2209800"/>
                <a:gd name="connsiteX28" fmla="*/ 209550 w 1900237"/>
                <a:gd name="connsiteY28" fmla="*/ 966787 h 2209800"/>
                <a:gd name="connsiteX29" fmla="*/ 233362 w 1900237"/>
                <a:gd name="connsiteY29" fmla="*/ 985837 h 2209800"/>
                <a:gd name="connsiteX30" fmla="*/ 285750 w 1900237"/>
                <a:gd name="connsiteY30" fmla="*/ 1004887 h 2209800"/>
                <a:gd name="connsiteX31" fmla="*/ 414337 w 1900237"/>
                <a:gd name="connsiteY31" fmla="*/ 995362 h 2209800"/>
                <a:gd name="connsiteX32" fmla="*/ 504825 w 1900237"/>
                <a:gd name="connsiteY32" fmla="*/ 966787 h 2209800"/>
                <a:gd name="connsiteX33" fmla="*/ 600075 w 1900237"/>
                <a:gd name="connsiteY33" fmla="*/ 938212 h 2209800"/>
                <a:gd name="connsiteX34" fmla="*/ 661987 w 1900237"/>
                <a:gd name="connsiteY34" fmla="*/ 938212 h 2209800"/>
                <a:gd name="connsiteX35" fmla="*/ 685800 w 1900237"/>
                <a:gd name="connsiteY35" fmla="*/ 966787 h 2209800"/>
                <a:gd name="connsiteX36" fmla="*/ 714375 w 1900237"/>
                <a:gd name="connsiteY36" fmla="*/ 1000125 h 2209800"/>
                <a:gd name="connsiteX37" fmla="*/ 804862 w 1900237"/>
                <a:gd name="connsiteY37" fmla="*/ 1009650 h 2209800"/>
                <a:gd name="connsiteX38" fmla="*/ 852487 w 1900237"/>
                <a:gd name="connsiteY38" fmla="*/ 1033462 h 2209800"/>
                <a:gd name="connsiteX39" fmla="*/ 847725 w 1900237"/>
                <a:gd name="connsiteY39" fmla="*/ 1071562 h 2209800"/>
                <a:gd name="connsiteX40" fmla="*/ 842962 w 1900237"/>
                <a:gd name="connsiteY40" fmla="*/ 1119187 h 2209800"/>
                <a:gd name="connsiteX41" fmla="*/ 833437 w 1900237"/>
                <a:gd name="connsiteY41" fmla="*/ 1171575 h 2209800"/>
                <a:gd name="connsiteX42" fmla="*/ 838200 w 1900237"/>
                <a:gd name="connsiteY42" fmla="*/ 1223962 h 2209800"/>
                <a:gd name="connsiteX43" fmla="*/ 871537 w 1900237"/>
                <a:gd name="connsiteY43" fmla="*/ 1266825 h 2209800"/>
                <a:gd name="connsiteX44" fmla="*/ 895350 w 1900237"/>
                <a:gd name="connsiteY44" fmla="*/ 1319212 h 2209800"/>
                <a:gd name="connsiteX45" fmla="*/ 938212 w 1900237"/>
                <a:gd name="connsiteY45" fmla="*/ 1347787 h 2209800"/>
                <a:gd name="connsiteX46" fmla="*/ 962025 w 1900237"/>
                <a:gd name="connsiteY46" fmla="*/ 1428750 h 2209800"/>
                <a:gd name="connsiteX47" fmla="*/ 971550 w 1900237"/>
                <a:gd name="connsiteY47" fmla="*/ 1495425 h 2209800"/>
                <a:gd name="connsiteX48" fmla="*/ 957262 w 1900237"/>
                <a:gd name="connsiteY48" fmla="*/ 1562100 h 2209800"/>
                <a:gd name="connsiteX49" fmla="*/ 928687 w 1900237"/>
                <a:gd name="connsiteY49" fmla="*/ 1633537 h 2209800"/>
                <a:gd name="connsiteX50" fmla="*/ 895350 w 1900237"/>
                <a:gd name="connsiteY50" fmla="*/ 1700212 h 2209800"/>
                <a:gd name="connsiteX51" fmla="*/ 895350 w 1900237"/>
                <a:gd name="connsiteY51" fmla="*/ 1738312 h 2209800"/>
                <a:gd name="connsiteX52" fmla="*/ 923925 w 1900237"/>
                <a:gd name="connsiteY52" fmla="*/ 1814512 h 2209800"/>
                <a:gd name="connsiteX53" fmla="*/ 952500 w 1900237"/>
                <a:gd name="connsiteY53" fmla="*/ 1871662 h 2209800"/>
                <a:gd name="connsiteX54" fmla="*/ 971550 w 1900237"/>
                <a:gd name="connsiteY54" fmla="*/ 1957387 h 2209800"/>
                <a:gd name="connsiteX55" fmla="*/ 1009650 w 1900237"/>
                <a:gd name="connsiteY55" fmla="*/ 2038350 h 2209800"/>
                <a:gd name="connsiteX56" fmla="*/ 1028700 w 1900237"/>
                <a:gd name="connsiteY56" fmla="*/ 2171700 h 2209800"/>
                <a:gd name="connsiteX57" fmla="*/ 1023937 w 1900237"/>
                <a:gd name="connsiteY57" fmla="*/ 2162175 h 2209800"/>
                <a:gd name="connsiteX58" fmla="*/ 1047750 w 1900237"/>
                <a:gd name="connsiteY58" fmla="*/ 2209800 h 2209800"/>
                <a:gd name="connsiteX59" fmla="*/ 1104900 w 1900237"/>
                <a:gd name="connsiteY59" fmla="*/ 2200275 h 2209800"/>
                <a:gd name="connsiteX60" fmla="*/ 1185862 w 1900237"/>
                <a:gd name="connsiteY60" fmla="*/ 2176462 h 2209800"/>
                <a:gd name="connsiteX61" fmla="*/ 1300162 w 1900237"/>
                <a:gd name="connsiteY61" fmla="*/ 2133600 h 2209800"/>
                <a:gd name="connsiteX62" fmla="*/ 1333500 w 1900237"/>
                <a:gd name="connsiteY62" fmla="*/ 2105025 h 2209800"/>
                <a:gd name="connsiteX63" fmla="*/ 1366837 w 1900237"/>
                <a:gd name="connsiteY63" fmla="*/ 2043112 h 2209800"/>
                <a:gd name="connsiteX64" fmla="*/ 1395412 w 1900237"/>
                <a:gd name="connsiteY64" fmla="*/ 1995487 h 2209800"/>
                <a:gd name="connsiteX65" fmla="*/ 1447800 w 1900237"/>
                <a:gd name="connsiteY65" fmla="*/ 1962150 h 2209800"/>
                <a:gd name="connsiteX66" fmla="*/ 1485900 w 1900237"/>
                <a:gd name="connsiteY66" fmla="*/ 1914525 h 2209800"/>
                <a:gd name="connsiteX67" fmla="*/ 1514475 w 1900237"/>
                <a:gd name="connsiteY67" fmla="*/ 1876425 h 2209800"/>
                <a:gd name="connsiteX68" fmla="*/ 1533525 w 1900237"/>
                <a:gd name="connsiteY68" fmla="*/ 1819275 h 2209800"/>
                <a:gd name="connsiteX69" fmla="*/ 1533525 w 1900237"/>
                <a:gd name="connsiteY69" fmla="*/ 1795462 h 2209800"/>
                <a:gd name="connsiteX70" fmla="*/ 1524000 w 1900237"/>
                <a:gd name="connsiteY70" fmla="*/ 1752600 h 2209800"/>
                <a:gd name="connsiteX71" fmla="*/ 1585912 w 1900237"/>
                <a:gd name="connsiteY71" fmla="*/ 1724025 h 2209800"/>
                <a:gd name="connsiteX72" fmla="*/ 1633537 w 1900237"/>
                <a:gd name="connsiteY72" fmla="*/ 1685925 h 2209800"/>
                <a:gd name="connsiteX73" fmla="*/ 1671637 w 1900237"/>
                <a:gd name="connsiteY73" fmla="*/ 1657350 h 2209800"/>
                <a:gd name="connsiteX74" fmla="*/ 1700212 w 1900237"/>
                <a:gd name="connsiteY74" fmla="*/ 1609725 h 2209800"/>
                <a:gd name="connsiteX75" fmla="*/ 1709737 w 1900237"/>
                <a:gd name="connsiteY75" fmla="*/ 1547812 h 2209800"/>
                <a:gd name="connsiteX76" fmla="*/ 1714500 w 1900237"/>
                <a:gd name="connsiteY76" fmla="*/ 1481137 h 2209800"/>
                <a:gd name="connsiteX77" fmla="*/ 1704975 w 1900237"/>
                <a:gd name="connsiteY77" fmla="*/ 1409700 h 2209800"/>
                <a:gd name="connsiteX78" fmla="*/ 1695450 w 1900237"/>
                <a:gd name="connsiteY78" fmla="*/ 1347787 h 2209800"/>
                <a:gd name="connsiteX79" fmla="*/ 1695450 w 1900237"/>
                <a:gd name="connsiteY79" fmla="*/ 1271587 h 2209800"/>
                <a:gd name="connsiteX80" fmla="*/ 1719262 w 1900237"/>
                <a:gd name="connsiteY80" fmla="*/ 1219200 h 2209800"/>
                <a:gd name="connsiteX81" fmla="*/ 1747837 w 1900237"/>
                <a:gd name="connsiteY81" fmla="*/ 1157287 h 2209800"/>
                <a:gd name="connsiteX82" fmla="*/ 1828800 w 1900237"/>
                <a:gd name="connsiteY82" fmla="*/ 1042987 h 2209800"/>
                <a:gd name="connsiteX83" fmla="*/ 1885950 w 1900237"/>
                <a:gd name="connsiteY83" fmla="*/ 933450 h 2209800"/>
                <a:gd name="connsiteX84" fmla="*/ 1895475 w 1900237"/>
                <a:gd name="connsiteY84" fmla="*/ 866775 h 2209800"/>
                <a:gd name="connsiteX85" fmla="*/ 1900237 w 1900237"/>
                <a:gd name="connsiteY85" fmla="*/ 785812 h 2209800"/>
                <a:gd name="connsiteX86" fmla="*/ 1900237 w 1900237"/>
                <a:gd name="connsiteY86" fmla="*/ 723900 h 2209800"/>
                <a:gd name="connsiteX87" fmla="*/ 1828800 w 1900237"/>
                <a:gd name="connsiteY87" fmla="*/ 752475 h 2209800"/>
                <a:gd name="connsiteX88" fmla="*/ 1790700 w 1900237"/>
                <a:gd name="connsiteY88" fmla="*/ 766762 h 2209800"/>
                <a:gd name="connsiteX89" fmla="*/ 1776412 w 1900237"/>
                <a:gd name="connsiteY89" fmla="*/ 766762 h 2209800"/>
                <a:gd name="connsiteX90" fmla="*/ 1747837 w 1900237"/>
                <a:gd name="connsiteY90" fmla="*/ 738187 h 2209800"/>
                <a:gd name="connsiteX91" fmla="*/ 1743075 w 1900237"/>
                <a:gd name="connsiteY91" fmla="*/ 690562 h 2209800"/>
                <a:gd name="connsiteX92" fmla="*/ 1733550 w 1900237"/>
                <a:gd name="connsiteY92" fmla="*/ 676275 h 2209800"/>
                <a:gd name="connsiteX93" fmla="*/ 1685925 w 1900237"/>
                <a:gd name="connsiteY93" fmla="*/ 642937 h 2209800"/>
                <a:gd name="connsiteX94" fmla="*/ 1652587 w 1900237"/>
                <a:gd name="connsiteY94" fmla="*/ 623887 h 2209800"/>
                <a:gd name="connsiteX95" fmla="*/ 1600200 w 1900237"/>
                <a:gd name="connsiteY95" fmla="*/ 533400 h 2209800"/>
                <a:gd name="connsiteX96" fmla="*/ 1576387 w 1900237"/>
                <a:gd name="connsiteY96" fmla="*/ 485775 h 2209800"/>
                <a:gd name="connsiteX97" fmla="*/ 1543050 w 1900237"/>
                <a:gd name="connsiteY97" fmla="*/ 442912 h 2209800"/>
                <a:gd name="connsiteX98" fmla="*/ 1514475 w 1900237"/>
                <a:gd name="connsiteY98" fmla="*/ 376237 h 2209800"/>
                <a:gd name="connsiteX99" fmla="*/ 1462087 w 1900237"/>
                <a:gd name="connsiteY99" fmla="*/ 338137 h 2209800"/>
                <a:gd name="connsiteX100" fmla="*/ 1423987 w 1900237"/>
                <a:gd name="connsiteY100" fmla="*/ 280987 h 2209800"/>
                <a:gd name="connsiteX101" fmla="*/ 1395412 w 1900237"/>
                <a:gd name="connsiteY101" fmla="*/ 257175 h 2209800"/>
                <a:gd name="connsiteX102" fmla="*/ 1371600 w 1900237"/>
                <a:gd name="connsiteY102" fmla="*/ 209550 h 2209800"/>
                <a:gd name="connsiteX103" fmla="*/ 1347787 w 1900237"/>
                <a:gd name="connsiteY103" fmla="*/ 142875 h 220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900237" h="2209800">
                  <a:moveTo>
                    <a:pt x="1347787" y="142875"/>
                  </a:moveTo>
                  <a:lnTo>
                    <a:pt x="1219200" y="152400"/>
                  </a:lnTo>
                  <a:lnTo>
                    <a:pt x="1152525" y="152400"/>
                  </a:lnTo>
                  <a:lnTo>
                    <a:pt x="1085850" y="109537"/>
                  </a:lnTo>
                  <a:lnTo>
                    <a:pt x="1052512" y="104775"/>
                  </a:lnTo>
                  <a:lnTo>
                    <a:pt x="1047750" y="123825"/>
                  </a:lnTo>
                  <a:lnTo>
                    <a:pt x="1038225" y="152400"/>
                  </a:lnTo>
                  <a:lnTo>
                    <a:pt x="1028700" y="180975"/>
                  </a:lnTo>
                  <a:lnTo>
                    <a:pt x="1000125" y="161925"/>
                  </a:lnTo>
                  <a:lnTo>
                    <a:pt x="833437" y="104775"/>
                  </a:lnTo>
                  <a:lnTo>
                    <a:pt x="809625" y="100012"/>
                  </a:lnTo>
                  <a:lnTo>
                    <a:pt x="800100" y="57150"/>
                  </a:lnTo>
                  <a:lnTo>
                    <a:pt x="766762" y="4762"/>
                  </a:lnTo>
                  <a:lnTo>
                    <a:pt x="742950" y="0"/>
                  </a:lnTo>
                  <a:lnTo>
                    <a:pt x="438150" y="42862"/>
                  </a:lnTo>
                  <a:lnTo>
                    <a:pt x="314325" y="90487"/>
                  </a:lnTo>
                  <a:lnTo>
                    <a:pt x="266700" y="142875"/>
                  </a:lnTo>
                  <a:lnTo>
                    <a:pt x="271462" y="180975"/>
                  </a:lnTo>
                  <a:lnTo>
                    <a:pt x="214312" y="219075"/>
                  </a:lnTo>
                  <a:lnTo>
                    <a:pt x="138112" y="285750"/>
                  </a:lnTo>
                  <a:lnTo>
                    <a:pt x="76200" y="371475"/>
                  </a:lnTo>
                  <a:lnTo>
                    <a:pt x="47625" y="433387"/>
                  </a:lnTo>
                  <a:lnTo>
                    <a:pt x="33337" y="552450"/>
                  </a:lnTo>
                  <a:lnTo>
                    <a:pt x="4762" y="638175"/>
                  </a:lnTo>
                  <a:lnTo>
                    <a:pt x="0" y="681037"/>
                  </a:lnTo>
                  <a:lnTo>
                    <a:pt x="14287" y="728662"/>
                  </a:lnTo>
                  <a:lnTo>
                    <a:pt x="66675" y="800100"/>
                  </a:lnTo>
                  <a:lnTo>
                    <a:pt x="133350" y="904875"/>
                  </a:lnTo>
                  <a:lnTo>
                    <a:pt x="209550" y="966787"/>
                  </a:lnTo>
                  <a:lnTo>
                    <a:pt x="233362" y="985837"/>
                  </a:lnTo>
                  <a:lnTo>
                    <a:pt x="285750" y="1004887"/>
                  </a:lnTo>
                  <a:lnTo>
                    <a:pt x="414337" y="995362"/>
                  </a:lnTo>
                  <a:lnTo>
                    <a:pt x="504825" y="966787"/>
                  </a:lnTo>
                  <a:lnTo>
                    <a:pt x="600075" y="938212"/>
                  </a:lnTo>
                  <a:lnTo>
                    <a:pt x="661987" y="938212"/>
                  </a:lnTo>
                  <a:lnTo>
                    <a:pt x="685800" y="966787"/>
                  </a:lnTo>
                  <a:lnTo>
                    <a:pt x="714375" y="1000125"/>
                  </a:lnTo>
                  <a:lnTo>
                    <a:pt x="804862" y="1009650"/>
                  </a:lnTo>
                  <a:lnTo>
                    <a:pt x="852487" y="1033462"/>
                  </a:lnTo>
                  <a:lnTo>
                    <a:pt x="847725" y="1071562"/>
                  </a:lnTo>
                  <a:lnTo>
                    <a:pt x="842962" y="1119187"/>
                  </a:lnTo>
                  <a:lnTo>
                    <a:pt x="833437" y="1171575"/>
                  </a:lnTo>
                  <a:lnTo>
                    <a:pt x="838200" y="1223962"/>
                  </a:lnTo>
                  <a:lnTo>
                    <a:pt x="871537" y="1266825"/>
                  </a:lnTo>
                  <a:lnTo>
                    <a:pt x="895350" y="1319212"/>
                  </a:lnTo>
                  <a:lnTo>
                    <a:pt x="938212" y="1347787"/>
                  </a:lnTo>
                  <a:lnTo>
                    <a:pt x="962025" y="1428750"/>
                  </a:lnTo>
                  <a:lnTo>
                    <a:pt x="971550" y="1495425"/>
                  </a:lnTo>
                  <a:lnTo>
                    <a:pt x="957262" y="1562100"/>
                  </a:lnTo>
                  <a:lnTo>
                    <a:pt x="928687" y="1633537"/>
                  </a:lnTo>
                  <a:lnTo>
                    <a:pt x="895350" y="1700212"/>
                  </a:lnTo>
                  <a:lnTo>
                    <a:pt x="895350" y="1738312"/>
                  </a:lnTo>
                  <a:lnTo>
                    <a:pt x="923925" y="1814512"/>
                  </a:lnTo>
                  <a:lnTo>
                    <a:pt x="952500" y="1871662"/>
                  </a:lnTo>
                  <a:lnTo>
                    <a:pt x="971550" y="1957387"/>
                  </a:lnTo>
                  <a:lnTo>
                    <a:pt x="1009650" y="2038350"/>
                  </a:lnTo>
                  <a:lnTo>
                    <a:pt x="1028700" y="2171700"/>
                  </a:lnTo>
                  <a:lnTo>
                    <a:pt x="1023937" y="2162175"/>
                  </a:lnTo>
                  <a:lnTo>
                    <a:pt x="1047750" y="2209800"/>
                  </a:lnTo>
                  <a:lnTo>
                    <a:pt x="1104900" y="2200275"/>
                  </a:lnTo>
                  <a:lnTo>
                    <a:pt x="1185862" y="2176462"/>
                  </a:lnTo>
                  <a:lnTo>
                    <a:pt x="1300162" y="2133600"/>
                  </a:lnTo>
                  <a:lnTo>
                    <a:pt x="1333500" y="2105025"/>
                  </a:lnTo>
                  <a:lnTo>
                    <a:pt x="1366837" y="2043112"/>
                  </a:lnTo>
                  <a:lnTo>
                    <a:pt x="1395412" y="1995487"/>
                  </a:lnTo>
                  <a:lnTo>
                    <a:pt x="1447800" y="1962150"/>
                  </a:lnTo>
                  <a:lnTo>
                    <a:pt x="1485900" y="1914525"/>
                  </a:lnTo>
                  <a:lnTo>
                    <a:pt x="1514475" y="1876425"/>
                  </a:lnTo>
                  <a:lnTo>
                    <a:pt x="1533525" y="1819275"/>
                  </a:lnTo>
                  <a:lnTo>
                    <a:pt x="1533525" y="1795462"/>
                  </a:lnTo>
                  <a:lnTo>
                    <a:pt x="1524000" y="1752600"/>
                  </a:lnTo>
                  <a:lnTo>
                    <a:pt x="1585912" y="1724025"/>
                  </a:lnTo>
                  <a:lnTo>
                    <a:pt x="1633537" y="1685925"/>
                  </a:lnTo>
                  <a:lnTo>
                    <a:pt x="1671637" y="1657350"/>
                  </a:lnTo>
                  <a:lnTo>
                    <a:pt x="1700212" y="1609725"/>
                  </a:lnTo>
                  <a:lnTo>
                    <a:pt x="1709737" y="1547812"/>
                  </a:lnTo>
                  <a:lnTo>
                    <a:pt x="1714500" y="1481137"/>
                  </a:lnTo>
                  <a:lnTo>
                    <a:pt x="1704975" y="1409700"/>
                  </a:lnTo>
                  <a:lnTo>
                    <a:pt x="1695450" y="1347787"/>
                  </a:lnTo>
                  <a:lnTo>
                    <a:pt x="1695450" y="1271587"/>
                  </a:lnTo>
                  <a:lnTo>
                    <a:pt x="1719262" y="1219200"/>
                  </a:lnTo>
                  <a:lnTo>
                    <a:pt x="1747837" y="1157287"/>
                  </a:lnTo>
                  <a:lnTo>
                    <a:pt x="1828800" y="1042987"/>
                  </a:lnTo>
                  <a:lnTo>
                    <a:pt x="1885950" y="933450"/>
                  </a:lnTo>
                  <a:lnTo>
                    <a:pt x="1895475" y="866775"/>
                  </a:lnTo>
                  <a:lnTo>
                    <a:pt x="1900237" y="785812"/>
                  </a:lnTo>
                  <a:lnTo>
                    <a:pt x="1900237" y="723900"/>
                  </a:lnTo>
                  <a:lnTo>
                    <a:pt x="1828800" y="752475"/>
                  </a:lnTo>
                  <a:lnTo>
                    <a:pt x="1790700" y="766762"/>
                  </a:lnTo>
                  <a:lnTo>
                    <a:pt x="1776412" y="766762"/>
                  </a:lnTo>
                  <a:lnTo>
                    <a:pt x="1747837" y="738187"/>
                  </a:lnTo>
                  <a:lnTo>
                    <a:pt x="1743075" y="690562"/>
                  </a:lnTo>
                  <a:lnTo>
                    <a:pt x="1733550" y="676275"/>
                  </a:lnTo>
                  <a:lnTo>
                    <a:pt x="1685925" y="642937"/>
                  </a:lnTo>
                  <a:lnTo>
                    <a:pt x="1652587" y="623887"/>
                  </a:lnTo>
                  <a:lnTo>
                    <a:pt x="1600200" y="533400"/>
                  </a:lnTo>
                  <a:lnTo>
                    <a:pt x="1576387" y="485775"/>
                  </a:lnTo>
                  <a:lnTo>
                    <a:pt x="1543050" y="442912"/>
                  </a:lnTo>
                  <a:lnTo>
                    <a:pt x="1514475" y="376237"/>
                  </a:lnTo>
                  <a:lnTo>
                    <a:pt x="1462087" y="338137"/>
                  </a:lnTo>
                  <a:lnTo>
                    <a:pt x="1423987" y="280987"/>
                  </a:lnTo>
                  <a:lnTo>
                    <a:pt x="1395412" y="257175"/>
                  </a:lnTo>
                  <a:lnTo>
                    <a:pt x="1371600" y="209550"/>
                  </a:lnTo>
                  <a:lnTo>
                    <a:pt x="1347787" y="142875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E5A1698-1D27-4E30-9D33-2287311362E2}"/>
              </a:ext>
            </a:extLst>
          </p:cNvPr>
          <p:cNvSpPr/>
          <p:nvPr/>
        </p:nvSpPr>
        <p:spPr>
          <a:xfrm>
            <a:off x="0" y="1342240"/>
            <a:ext cx="7180976" cy="9641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0" rtlCol="0" anchor="ctr"/>
          <a:lstStyle/>
          <a:p>
            <a:r>
              <a:rPr lang="fr-FR" b="1" dirty="0"/>
              <a:t>Contribuer a développer les secteurs manufacturiers et des services à haute valeur ajoutée et d'accroître la part des biens manufacturés dans les exportations totales </a:t>
            </a:r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72A6C4-B8DA-4DB8-9DEA-645A86136CC5}"/>
              </a:ext>
            </a:extLst>
          </p:cNvPr>
          <p:cNvSpPr/>
          <p:nvPr/>
        </p:nvSpPr>
        <p:spPr>
          <a:xfrm>
            <a:off x="0" y="2839870"/>
            <a:ext cx="6786390" cy="7199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0" rtlCol="0" anchor="ctr"/>
          <a:lstStyle/>
          <a:p>
            <a:r>
              <a:rPr lang="fr-FR" dirty="0"/>
              <a:t>L'émergence de chaînes de valeur régionales et de pôles industriels </a:t>
            </a:r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78F71-067A-42BA-820E-58E573D6964A}"/>
              </a:ext>
            </a:extLst>
          </p:cNvPr>
          <p:cNvSpPr/>
          <p:nvPr/>
        </p:nvSpPr>
        <p:spPr>
          <a:xfrm>
            <a:off x="0" y="3688719"/>
            <a:ext cx="6786390" cy="7199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0" rtlCol="0" anchor="ctr"/>
          <a:lstStyle/>
          <a:p>
            <a:r>
              <a:rPr lang="fr-FR" dirty="0"/>
              <a:t>L’augmentation de la part du commerce intra-Afrique centrale dans le commerce total africain et la promotion du « made in Central Africa » </a:t>
            </a:r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C37826-D17D-4EAD-BB1C-D7346910B4BB}"/>
              </a:ext>
            </a:extLst>
          </p:cNvPr>
          <p:cNvSpPr txBox="1"/>
          <p:nvPr/>
        </p:nvSpPr>
        <p:spPr>
          <a:xfrm>
            <a:off x="0" y="931178"/>
            <a:ext cx="2206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Objectif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616665-A2BB-4476-948B-504A07CCC73F}"/>
              </a:ext>
            </a:extLst>
          </p:cNvPr>
          <p:cNvSpPr txBox="1"/>
          <p:nvPr/>
        </p:nvSpPr>
        <p:spPr>
          <a:xfrm>
            <a:off x="-1" y="2371214"/>
            <a:ext cx="2206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Résultats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CE1354-643D-43B5-A819-DEB724147301}"/>
              </a:ext>
            </a:extLst>
          </p:cNvPr>
          <p:cNvSpPr/>
          <p:nvPr/>
        </p:nvSpPr>
        <p:spPr>
          <a:xfrm>
            <a:off x="0" y="4525570"/>
            <a:ext cx="6786390" cy="7199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0" rtlCol="0" anchor="ctr"/>
          <a:lstStyle/>
          <a:p>
            <a:r>
              <a:rPr lang="fr-FR" dirty="0"/>
              <a:t>L’intégration accrue des économies locales dans les chaînes de valeur régionales dans le cadre de la Zone de libre-échange continentale africaine</a:t>
            </a:r>
            <a:endParaRPr lang="en-US" sz="20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9AD742-29EC-439C-B3F1-0F771ADF9F53}"/>
              </a:ext>
            </a:extLst>
          </p:cNvPr>
          <p:cNvSpPr/>
          <p:nvPr/>
        </p:nvSpPr>
        <p:spPr>
          <a:xfrm>
            <a:off x="0" y="5362421"/>
            <a:ext cx="6786390" cy="7199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0" rtlCol="0" anchor="ctr"/>
          <a:lstStyle/>
          <a:p>
            <a:r>
              <a:rPr lang="fr-FR" dirty="0"/>
              <a:t>Une augmentation du nombre de pays qui ont appliqué les méthodes de comptabilisation du capital naturel dans leurs comptes nationaux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91818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FDA75-06AC-4178-987F-A3A8E3CB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917" y="2229409"/>
            <a:ext cx="6126166" cy="74177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Namegabe Mastaki</a:t>
            </a:r>
            <a:br>
              <a:rPr lang="en-US" sz="3200" dirty="0"/>
            </a:br>
            <a:r>
              <a:rPr lang="en-US" sz="2200" b="0" dirty="0"/>
              <a:t>namegabe@un.org</a:t>
            </a:r>
            <a:endParaRPr lang="en-US" sz="3200" dirty="0"/>
          </a:p>
        </p:txBody>
      </p:sp>
      <p:pic>
        <p:nvPicPr>
          <p:cNvPr id="1028" name="Picture 4" descr="Image result for website icon">
            <a:extLst>
              <a:ext uri="{FF2B5EF4-FFF2-40B4-BE49-F238E27FC236}">
                <a16:creationId xmlns:a16="http://schemas.microsoft.com/office/drawing/2014/main" id="{F2707023-5B4D-3F4B-8A35-6604FDC41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9452" y="4174512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32CB8C-BB23-8C47-B958-4DE1AA96F404}"/>
              </a:ext>
            </a:extLst>
          </p:cNvPr>
          <p:cNvSpPr txBox="1"/>
          <p:nvPr/>
        </p:nvSpPr>
        <p:spPr>
          <a:xfrm>
            <a:off x="9760489" y="4174512"/>
            <a:ext cx="14609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accent1"/>
                </a:solidFill>
              </a:rPr>
              <a:t>www.uneca.org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70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00AADB-A564-6C46-AC45-CF6FFC10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RW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438CA6-7CE0-CB43-9968-723F3301C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350" y="1285875"/>
            <a:ext cx="11853863" cy="39512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B14C6CC-CA1C-B24D-8057-4ED55ED219FE}"/>
              </a:ext>
            </a:extLst>
          </p:cNvPr>
          <p:cNvSpPr txBox="1">
            <a:spLocks/>
          </p:cNvSpPr>
          <p:nvPr/>
        </p:nvSpPr>
        <p:spPr>
          <a:xfrm>
            <a:off x="1633765" y="5715625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Pour plus </a:t>
            </a:r>
            <a:r>
              <a:rPr lang="en-US" sz="2000" b="1" dirty="0" err="1"/>
              <a:t>d'informations</a:t>
            </a:r>
            <a:r>
              <a:rPr lang="en-US" sz="2000" b="1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www</a:t>
            </a:r>
            <a:r>
              <a:rPr lang="en-US" sz="1800" dirty="0"/>
              <a:t>.uneca.org/ea-icsoe26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8357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1249</Words>
  <Application>Microsoft Office PowerPoint</Application>
  <PresentationFormat>Widescreen</PresentationFormat>
  <Paragraphs>136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Presentation</vt:lpstr>
      <vt:lpstr>Bureau sous-régional pour l’Afrique Centrale</vt:lpstr>
      <vt:lpstr>PowerPoint Presentation</vt:lpstr>
      <vt:lpstr>PowerPoint Presentation</vt:lpstr>
      <vt:lpstr>PowerPoint Presentation</vt:lpstr>
      <vt:lpstr>Résultat 1: Renforcer la diversification économique en Afrique Centrale</vt:lpstr>
      <vt:lpstr>PDIDE-AC</vt:lpstr>
      <vt:lpstr>Publications du BSR-AC au courant de l’annee 2022</vt:lpstr>
      <vt:lpstr>Key activities</vt:lpstr>
      <vt:lpstr>DRC-Zambia special economic zone for Batterie value chains and the related center of excellence for batteries </vt:lpstr>
      <vt:lpstr>Grace au plaidoyer de la CEA/BSR-AC</vt:lpstr>
      <vt:lpstr>Mise en place d’un Consortium sur l’évaluation et la valorisation du capital naturel en appui à la diversification et à l’industrialisation</vt:lpstr>
      <vt:lpstr>PowerPoint Presentation</vt:lpstr>
      <vt:lpstr>Partnership / Consensus building and support</vt:lpstr>
      <vt:lpstr>Partnership / Consensus building and support - cont’d</vt:lpstr>
      <vt:lpstr>PowerPoint Presentation</vt:lpstr>
      <vt:lpstr>PowerPoint Presentation</vt:lpstr>
      <vt:lpstr>PowerPoint Presentation</vt:lpstr>
      <vt:lpstr>En 2023…</vt:lpstr>
      <vt:lpstr>Namegabe Mastaki namegabe@un.org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Ambassadors Briefing inputs</dc:title>
  <dc:creator>Namegabe Mastaki</dc:creator>
  <cp:lastModifiedBy>Jean Claude Umugaba</cp:lastModifiedBy>
  <cp:revision>40</cp:revision>
  <dcterms:created xsi:type="dcterms:W3CDTF">2022-10-19T08:24:58Z</dcterms:created>
  <dcterms:modified xsi:type="dcterms:W3CDTF">2022-11-18T04:30:06Z</dcterms:modified>
</cp:coreProperties>
</file>